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6.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4.xml" ContentType="application/vnd.openxmlformats-officedocument.presentationml.slideMaster+xml"/>
  <Override PartName="/ppt/slideMasters/slideMaster2.xml" ContentType="application/vnd.openxmlformats-officedocument.presentationml.slideMaster+xml"/>
  <Override PartName="/ppt/slideLayouts/slideLayout16.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11.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14.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Layouts/slideLayout15.xml" ContentType="application/vnd.openxmlformats-officedocument.presentationml.slideLayout+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charts/chart2.xml" ContentType="application/vnd.openxmlformats-officedocument.drawingml.chart+xml"/>
  <Override PartName="/ppt/theme/themeOverride2.xml" ContentType="application/vnd.openxmlformats-officedocument.themeOverride+xml"/>
  <Override PartName="/ppt/notesMasters/notesMaster1.xml" ContentType="application/vnd.openxmlformats-officedocument.presentationml.notesMaster+xml"/>
  <Override PartName="/ppt/charts/chart1.xml" ContentType="application/vnd.openxmlformats-officedocument.drawingml.chart+xml"/>
  <Override PartName="/ppt/theme/themeOverride1.xml" ContentType="application/vnd.openxmlformats-officedocument.themeOverride+xml"/>
  <Override PartName="/ppt/theme/theme5.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58" r:id="rId2"/>
    <p:sldMasterId id="2147483950" r:id="rId3"/>
    <p:sldMasterId id="2147483964" r:id="rId4"/>
  </p:sldMasterIdLst>
  <p:notesMasterIdLst>
    <p:notesMasterId r:id="rId21"/>
  </p:notesMasterIdLst>
  <p:handoutMasterIdLst>
    <p:handoutMasterId r:id="rId22"/>
  </p:handoutMasterIdLst>
  <p:sldIdLst>
    <p:sldId id="313" r:id="rId5"/>
    <p:sldId id="324" r:id="rId6"/>
    <p:sldId id="328" r:id="rId7"/>
    <p:sldId id="315" r:id="rId8"/>
    <p:sldId id="322" r:id="rId9"/>
    <p:sldId id="337" r:id="rId10"/>
    <p:sldId id="323" r:id="rId11"/>
    <p:sldId id="317" r:id="rId12"/>
    <p:sldId id="331" r:id="rId13"/>
    <p:sldId id="318" r:id="rId14"/>
    <p:sldId id="338" r:id="rId15"/>
    <p:sldId id="339" r:id="rId16"/>
    <p:sldId id="334" r:id="rId17"/>
    <p:sldId id="319" r:id="rId18"/>
    <p:sldId id="332" r:id="rId19"/>
    <p:sldId id="333"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ＭＳ Ｐゴシック" panose="020B0600070205080204" pitchFamily="34" charset="-128"/>
        <a:ea typeface="ＭＳ Ｐゴシック" panose="020B0600070205080204" pitchFamily="34" charset="-128"/>
        <a:cs typeface="+mn-cs"/>
      </a:defRPr>
    </a:lvl1pPr>
    <a:lvl2pPr marL="457200" algn="l" rtl="0" fontAlgn="base">
      <a:spcBef>
        <a:spcPct val="0"/>
      </a:spcBef>
      <a:spcAft>
        <a:spcPct val="0"/>
      </a:spcAft>
      <a:defRPr kumimoji="1" kern="1200">
        <a:solidFill>
          <a:schemeClr val="tx1"/>
        </a:solidFill>
        <a:latin typeface="ＭＳ Ｐゴシック" panose="020B0600070205080204" pitchFamily="34" charset="-128"/>
        <a:ea typeface="ＭＳ Ｐゴシック" panose="020B0600070205080204" pitchFamily="34" charset="-128"/>
        <a:cs typeface="+mn-cs"/>
      </a:defRPr>
    </a:lvl2pPr>
    <a:lvl3pPr marL="914400" algn="l" rtl="0" fontAlgn="base">
      <a:spcBef>
        <a:spcPct val="0"/>
      </a:spcBef>
      <a:spcAft>
        <a:spcPct val="0"/>
      </a:spcAft>
      <a:defRPr kumimoji="1" kern="1200">
        <a:solidFill>
          <a:schemeClr val="tx1"/>
        </a:solidFill>
        <a:latin typeface="ＭＳ Ｐゴシック" panose="020B0600070205080204" pitchFamily="34" charset="-128"/>
        <a:ea typeface="ＭＳ Ｐゴシック" panose="020B0600070205080204" pitchFamily="34" charset="-128"/>
        <a:cs typeface="+mn-cs"/>
      </a:defRPr>
    </a:lvl3pPr>
    <a:lvl4pPr marL="1371600" algn="l" rtl="0" fontAlgn="base">
      <a:spcBef>
        <a:spcPct val="0"/>
      </a:spcBef>
      <a:spcAft>
        <a:spcPct val="0"/>
      </a:spcAft>
      <a:defRPr kumimoji="1" kern="1200">
        <a:solidFill>
          <a:schemeClr val="tx1"/>
        </a:solidFill>
        <a:latin typeface="ＭＳ Ｐゴシック" panose="020B0600070205080204" pitchFamily="34" charset="-128"/>
        <a:ea typeface="ＭＳ Ｐゴシック" panose="020B0600070205080204" pitchFamily="34" charset="-128"/>
        <a:cs typeface="+mn-cs"/>
      </a:defRPr>
    </a:lvl4pPr>
    <a:lvl5pPr marL="1828800" algn="l" rtl="0" fontAlgn="base">
      <a:spcBef>
        <a:spcPct val="0"/>
      </a:spcBef>
      <a:spcAft>
        <a:spcPct val="0"/>
      </a:spcAft>
      <a:defRPr kumimoji="1" kern="1200">
        <a:solidFill>
          <a:schemeClr val="tx1"/>
        </a:solidFill>
        <a:latin typeface="ＭＳ Ｐゴシック" panose="020B0600070205080204" pitchFamily="34" charset="-128"/>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ＭＳ Ｐゴシック" panose="020B0600070205080204" pitchFamily="34" charset="-128"/>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ＭＳ Ｐゴシック" panose="020B0600070205080204" pitchFamily="34" charset="-128"/>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ＭＳ Ｐゴシック" panose="020B0600070205080204" pitchFamily="34" charset="-128"/>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ＭＳ Ｐゴシック" panose="020B0600070205080204" pitchFamily="34" charset="-128"/>
        <a:ea typeface="ＭＳ Ｐゴシック"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FFFF"/>
    <a:srgbClr val="0000FF"/>
    <a:srgbClr val="3333FF"/>
    <a:srgbClr val="FF3300"/>
    <a:srgbClr val="FF0000"/>
    <a:srgbClr val="CCFF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6" autoAdjust="0"/>
    <p:restoredTop sz="85613" autoAdjust="0"/>
  </p:normalViewPr>
  <p:slideViewPr>
    <p:cSldViewPr>
      <p:cViewPr varScale="1">
        <p:scale>
          <a:sx n="93" d="100"/>
          <a:sy n="93" d="100"/>
        </p:scale>
        <p:origin x="-600" y="-96"/>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notesViewPr>
    <p:cSldViewPr>
      <p:cViewPr>
        <p:scale>
          <a:sx n="100" d="100"/>
          <a:sy n="100" d="100"/>
        </p:scale>
        <p:origin x="-1330" y="108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Eriko%20Hondo\Documents\&#9734;ITU&#12289;&#12472;&#12517;&#12493;&#12540;&#12502;\RG-AO%20Apr2013\Presentation%20basis\World%20Telecommunication%20ICT%20Indicators%20Databas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Eriko%20Hondo\Documents\&#9734;ITU&#12289;&#12472;&#12517;&#12493;&#12540;&#12502;\RG-AO%20Apr2013\Presentation%20basis\World%20Telecommunication%20ICT%20Indicators%20Database.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9236371477503776E-2"/>
          <c:y val="0.10896859223434048"/>
          <c:w val="0.8986304586625663"/>
          <c:h val="0.75811706347202401"/>
        </c:manualLayout>
      </c:layout>
      <c:lineChart>
        <c:grouping val="standard"/>
        <c:varyColors val="0"/>
        <c:ser>
          <c:idx val="0"/>
          <c:order val="0"/>
          <c:tx>
            <c:strRef>
              <c:f>Sheet3!$C$2</c:f>
              <c:strCache>
                <c:ptCount val="1"/>
                <c:pt idx="0">
                  <c:v>Fixed-telephone subscriptions</c:v>
                </c:pt>
              </c:strCache>
            </c:strRef>
          </c:tx>
          <c:spPr>
            <a:ln w="57150">
              <a:solidFill>
                <a:srgbClr val="92D050"/>
              </a:solidFill>
            </a:ln>
          </c:spPr>
          <c:marker>
            <c:spPr>
              <a:ln w="57150">
                <a:solidFill>
                  <a:srgbClr val="92D050"/>
                </a:solidFill>
              </a:ln>
            </c:spPr>
          </c:marker>
          <c:cat>
            <c:strRef>
              <c:f>Sheet3!$B$3:$B$11</c:f>
              <c:strCache>
                <c:ptCount val="9"/>
                <c:pt idx="0">
                  <c:v>2005</c:v>
                </c:pt>
                <c:pt idx="1">
                  <c:v>2006</c:v>
                </c:pt>
                <c:pt idx="2">
                  <c:v>2007</c:v>
                </c:pt>
                <c:pt idx="3">
                  <c:v>2008</c:v>
                </c:pt>
                <c:pt idx="4">
                  <c:v>2009</c:v>
                </c:pt>
                <c:pt idx="5">
                  <c:v>2010</c:v>
                </c:pt>
                <c:pt idx="6">
                  <c:v>2011</c:v>
                </c:pt>
                <c:pt idx="7">
                  <c:v>2012*</c:v>
                </c:pt>
                <c:pt idx="8">
                  <c:v>2013*</c:v>
                </c:pt>
              </c:strCache>
            </c:strRef>
          </c:cat>
          <c:val>
            <c:numRef>
              <c:f>Sheet3!$C$3:$C$11</c:f>
              <c:numCache>
                <c:formatCode>General</c:formatCode>
                <c:ptCount val="9"/>
                <c:pt idx="0">
                  <c:v>1243</c:v>
                </c:pt>
                <c:pt idx="1">
                  <c:v>1261</c:v>
                </c:pt>
                <c:pt idx="2">
                  <c:v>1254</c:v>
                </c:pt>
                <c:pt idx="3">
                  <c:v>1249</c:v>
                </c:pt>
                <c:pt idx="4">
                  <c:v>1253</c:v>
                </c:pt>
                <c:pt idx="5">
                  <c:v>1228</c:v>
                </c:pt>
                <c:pt idx="6">
                  <c:v>1204</c:v>
                </c:pt>
                <c:pt idx="7">
                  <c:v>1186</c:v>
                </c:pt>
                <c:pt idx="8">
                  <c:v>1171</c:v>
                </c:pt>
              </c:numCache>
            </c:numRef>
          </c:val>
          <c:smooth val="0"/>
        </c:ser>
        <c:ser>
          <c:idx val="1"/>
          <c:order val="1"/>
          <c:tx>
            <c:strRef>
              <c:f>Sheet3!$D$2</c:f>
              <c:strCache>
                <c:ptCount val="1"/>
                <c:pt idx="0">
                  <c:v>Mobile-cellular subscriptions</c:v>
                </c:pt>
              </c:strCache>
            </c:strRef>
          </c:tx>
          <c:spPr>
            <a:ln w="57150">
              <a:solidFill>
                <a:srgbClr val="FFC000"/>
              </a:solidFill>
            </a:ln>
          </c:spPr>
          <c:marker>
            <c:spPr>
              <a:ln w="57150">
                <a:solidFill>
                  <a:srgbClr val="FFC000"/>
                </a:solidFill>
              </a:ln>
            </c:spPr>
          </c:marker>
          <c:cat>
            <c:strRef>
              <c:f>Sheet3!$B$3:$B$11</c:f>
              <c:strCache>
                <c:ptCount val="9"/>
                <c:pt idx="0">
                  <c:v>2005</c:v>
                </c:pt>
                <c:pt idx="1">
                  <c:v>2006</c:v>
                </c:pt>
                <c:pt idx="2">
                  <c:v>2007</c:v>
                </c:pt>
                <c:pt idx="3">
                  <c:v>2008</c:v>
                </c:pt>
                <c:pt idx="4">
                  <c:v>2009</c:v>
                </c:pt>
                <c:pt idx="5">
                  <c:v>2010</c:v>
                </c:pt>
                <c:pt idx="6">
                  <c:v>2011</c:v>
                </c:pt>
                <c:pt idx="7">
                  <c:v>2012*</c:v>
                </c:pt>
                <c:pt idx="8">
                  <c:v>2013*</c:v>
                </c:pt>
              </c:strCache>
            </c:strRef>
          </c:cat>
          <c:val>
            <c:numRef>
              <c:f>Sheet3!$D$3:$D$11</c:f>
              <c:numCache>
                <c:formatCode>General</c:formatCode>
                <c:ptCount val="9"/>
                <c:pt idx="0">
                  <c:v>2205</c:v>
                </c:pt>
                <c:pt idx="1">
                  <c:v>2745</c:v>
                </c:pt>
                <c:pt idx="2">
                  <c:v>3368</c:v>
                </c:pt>
                <c:pt idx="3">
                  <c:v>4030</c:v>
                </c:pt>
                <c:pt idx="4">
                  <c:v>4640</c:v>
                </c:pt>
                <c:pt idx="5">
                  <c:v>5320</c:v>
                </c:pt>
                <c:pt idx="6">
                  <c:v>5962</c:v>
                </c:pt>
                <c:pt idx="7">
                  <c:v>6411</c:v>
                </c:pt>
                <c:pt idx="8">
                  <c:v>6835</c:v>
                </c:pt>
              </c:numCache>
            </c:numRef>
          </c:val>
          <c:smooth val="0"/>
        </c:ser>
        <c:dLbls>
          <c:showLegendKey val="0"/>
          <c:showVal val="0"/>
          <c:showCatName val="0"/>
          <c:showSerName val="0"/>
          <c:showPercent val="0"/>
          <c:showBubbleSize val="0"/>
        </c:dLbls>
        <c:marker val="1"/>
        <c:smooth val="0"/>
        <c:axId val="82821504"/>
        <c:axId val="82823424"/>
      </c:lineChart>
      <c:catAx>
        <c:axId val="82821504"/>
        <c:scaling>
          <c:orientation val="minMax"/>
        </c:scaling>
        <c:delete val="0"/>
        <c:axPos val="b"/>
        <c:numFmt formatCode="General" sourceLinked="0"/>
        <c:majorTickMark val="out"/>
        <c:minorTickMark val="none"/>
        <c:tickLblPos val="nextTo"/>
        <c:txPr>
          <a:bodyPr/>
          <a:lstStyle/>
          <a:p>
            <a:pPr>
              <a:defRPr sz="2400">
                <a:latin typeface="Calibri" pitchFamily="34" charset="0"/>
              </a:defRPr>
            </a:pPr>
            <a:endParaRPr lang="en-US"/>
          </a:p>
        </c:txPr>
        <c:crossAx val="82823424"/>
        <c:crosses val="autoZero"/>
        <c:auto val="1"/>
        <c:lblAlgn val="ctr"/>
        <c:lblOffset val="100"/>
        <c:noMultiLvlLbl val="0"/>
      </c:catAx>
      <c:valAx>
        <c:axId val="82823424"/>
        <c:scaling>
          <c:orientation val="minMax"/>
        </c:scaling>
        <c:delete val="0"/>
        <c:axPos val="l"/>
        <c:majorGridlines/>
        <c:numFmt formatCode="General" sourceLinked="1"/>
        <c:majorTickMark val="out"/>
        <c:minorTickMark val="none"/>
        <c:tickLblPos val="nextTo"/>
        <c:txPr>
          <a:bodyPr/>
          <a:lstStyle/>
          <a:p>
            <a:pPr>
              <a:defRPr sz="1800">
                <a:latin typeface="Calibri" pitchFamily="34" charset="0"/>
              </a:defRPr>
            </a:pPr>
            <a:endParaRPr lang="en-US"/>
          </a:p>
        </c:txPr>
        <c:crossAx val="82821504"/>
        <c:crosses val="autoZero"/>
        <c:crossBetween val="between"/>
      </c:valAx>
    </c:plotArea>
    <c:legend>
      <c:legendPos val="t"/>
      <c:layout>
        <c:manualLayout>
          <c:xMode val="edge"/>
          <c:yMode val="edge"/>
          <c:x val="6.5589300169005313E-2"/>
          <c:y val="6.8715308688644984E-3"/>
          <c:w val="0.9"/>
          <c:h val="7.4639614357423487E-2"/>
        </c:manualLayout>
      </c:layout>
      <c:overlay val="0"/>
      <c:txPr>
        <a:bodyPr/>
        <a:lstStyle/>
        <a:p>
          <a:pPr>
            <a:defRPr sz="1200">
              <a:latin typeface="Calibri" pitchFamily="34" charset="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2697344923107716E-2"/>
          <c:y val="2.9903120332308755E-2"/>
          <c:w val="0.70470716752316775"/>
          <c:h val="0.84836947129331308"/>
        </c:manualLayout>
      </c:layout>
      <c:lineChart>
        <c:grouping val="standard"/>
        <c:varyColors val="0"/>
        <c:ser>
          <c:idx val="0"/>
          <c:order val="0"/>
          <c:tx>
            <c:strRef>
              <c:f>Sheet4!$D$12</c:f>
              <c:strCache>
                <c:ptCount val="1"/>
                <c:pt idx="0">
                  <c:v>Fixed (wired)-broadband subscriptions</c:v>
                </c:pt>
              </c:strCache>
            </c:strRef>
          </c:tx>
          <c:spPr>
            <a:ln w="57150">
              <a:solidFill>
                <a:srgbClr val="00B050"/>
              </a:solidFill>
            </a:ln>
          </c:spPr>
          <c:marker>
            <c:spPr>
              <a:ln w="57150">
                <a:solidFill>
                  <a:srgbClr val="00B050"/>
                </a:solidFill>
              </a:ln>
            </c:spPr>
          </c:marker>
          <c:cat>
            <c:strRef>
              <c:f>Sheet4!$C$13:$C$21</c:f>
              <c:strCache>
                <c:ptCount val="9"/>
                <c:pt idx="0">
                  <c:v>2005</c:v>
                </c:pt>
                <c:pt idx="1">
                  <c:v>2006</c:v>
                </c:pt>
                <c:pt idx="2">
                  <c:v>2007</c:v>
                </c:pt>
                <c:pt idx="3">
                  <c:v>2008</c:v>
                </c:pt>
                <c:pt idx="4">
                  <c:v>2009</c:v>
                </c:pt>
                <c:pt idx="5">
                  <c:v>2010</c:v>
                </c:pt>
                <c:pt idx="6">
                  <c:v>2011</c:v>
                </c:pt>
                <c:pt idx="7">
                  <c:v>2012*</c:v>
                </c:pt>
                <c:pt idx="8">
                  <c:v>2013*</c:v>
                </c:pt>
              </c:strCache>
            </c:strRef>
          </c:cat>
          <c:val>
            <c:numRef>
              <c:f>Sheet4!$D$13:$D$21</c:f>
              <c:numCache>
                <c:formatCode>General</c:formatCode>
                <c:ptCount val="9"/>
                <c:pt idx="0">
                  <c:v>220</c:v>
                </c:pt>
                <c:pt idx="1">
                  <c:v>284</c:v>
                </c:pt>
                <c:pt idx="2">
                  <c:v>346</c:v>
                </c:pt>
                <c:pt idx="3">
                  <c:v>411</c:v>
                </c:pt>
                <c:pt idx="4">
                  <c:v>468</c:v>
                </c:pt>
                <c:pt idx="5">
                  <c:v>527</c:v>
                </c:pt>
                <c:pt idx="6">
                  <c:v>588</c:v>
                </c:pt>
                <c:pt idx="7">
                  <c:v>638</c:v>
                </c:pt>
                <c:pt idx="8">
                  <c:v>696</c:v>
                </c:pt>
              </c:numCache>
            </c:numRef>
          </c:val>
          <c:smooth val="0"/>
        </c:ser>
        <c:ser>
          <c:idx val="1"/>
          <c:order val="1"/>
          <c:tx>
            <c:strRef>
              <c:f>Sheet4!$E$12</c:f>
              <c:strCache>
                <c:ptCount val="1"/>
                <c:pt idx="0">
                  <c:v>Active mobile-broadband subscriptions</c:v>
                </c:pt>
              </c:strCache>
            </c:strRef>
          </c:tx>
          <c:spPr>
            <a:ln w="57150">
              <a:solidFill>
                <a:srgbClr val="FF6600"/>
              </a:solidFill>
            </a:ln>
          </c:spPr>
          <c:marker>
            <c:spPr>
              <a:ln w="57150">
                <a:solidFill>
                  <a:srgbClr val="FF6600"/>
                </a:solidFill>
              </a:ln>
            </c:spPr>
          </c:marker>
          <c:cat>
            <c:strRef>
              <c:f>Sheet4!$C$13:$C$21</c:f>
              <c:strCache>
                <c:ptCount val="9"/>
                <c:pt idx="0">
                  <c:v>2005</c:v>
                </c:pt>
                <c:pt idx="1">
                  <c:v>2006</c:v>
                </c:pt>
                <c:pt idx="2">
                  <c:v>2007</c:v>
                </c:pt>
                <c:pt idx="3">
                  <c:v>2008</c:v>
                </c:pt>
                <c:pt idx="4">
                  <c:v>2009</c:v>
                </c:pt>
                <c:pt idx="5">
                  <c:v>2010</c:v>
                </c:pt>
                <c:pt idx="6">
                  <c:v>2011</c:v>
                </c:pt>
                <c:pt idx="7">
                  <c:v>2012*</c:v>
                </c:pt>
                <c:pt idx="8">
                  <c:v>2013*</c:v>
                </c:pt>
              </c:strCache>
            </c:strRef>
          </c:cat>
          <c:val>
            <c:numRef>
              <c:f>Sheet4!$E$13:$E$21</c:f>
              <c:numCache>
                <c:formatCode>General</c:formatCode>
                <c:ptCount val="9"/>
                <c:pt idx="0">
                  <c:v>0</c:v>
                </c:pt>
                <c:pt idx="1">
                  <c:v>0</c:v>
                </c:pt>
                <c:pt idx="2">
                  <c:v>268</c:v>
                </c:pt>
                <c:pt idx="3">
                  <c:v>422</c:v>
                </c:pt>
                <c:pt idx="4">
                  <c:v>615</c:v>
                </c:pt>
                <c:pt idx="5">
                  <c:v>778</c:v>
                </c:pt>
                <c:pt idx="6">
                  <c:v>1155</c:v>
                </c:pt>
                <c:pt idx="7">
                  <c:v>1556</c:v>
                </c:pt>
                <c:pt idx="8" formatCode="#,##0">
                  <c:v>2096</c:v>
                </c:pt>
              </c:numCache>
            </c:numRef>
          </c:val>
          <c:smooth val="0"/>
        </c:ser>
        <c:dLbls>
          <c:showLegendKey val="0"/>
          <c:showVal val="0"/>
          <c:showCatName val="0"/>
          <c:showSerName val="0"/>
          <c:showPercent val="0"/>
          <c:showBubbleSize val="0"/>
        </c:dLbls>
        <c:marker val="1"/>
        <c:smooth val="0"/>
        <c:axId val="84421632"/>
        <c:axId val="84432000"/>
      </c:lineChart>
      <c:catAx>
        <c:axId val="84421632"/>
        <c:scaling>
          <c:orientation val="minMax"/>
        </c:scaling>
        <c:delete val="0"/>
        <c:axPos val="b"/>
        <c:numFmt formatCode="General" sourceLinked="0"/>
        <c:majorTickMark val="out"/>
        <c:minorTickMark val="none"/>
        <c:tickLblPos val="nextTo"/>
        <c:txPr>
          <a:bodyPr/>
          <a:lstStyle/>
          <a:p>
            <a:pPr>
              <a:defRPr sz="2000">
                <a:latin typeface="Calibri" pitchFamily="34" charset="0"/>
              </a:defRPr>
            </a:pPr>
            <a:endParaRPr lang="en-US"/>
          </a:p>
        </c:txPr>
        <c:crossAx val="84432000"/>
        <c:crosses val="autoZero"/>
        <c:auto val="1"/>
        <c:lblAlgn val="ctr"/>
        <c:lblOffset val="100"/>
        <c:noMultiLvlLbl val="0"/>
      </c:catAx>
      <c:valAx>
        <c:axId val="84432000"/>
        <c:scaling>
          <c:orientation val="minMax"/>
        </c:scaling>
        <c:delete val="0"/>
        <c:axPos val="l"/>
        <c:majorGridlines/>
        <c:numFmt formatCode="General" sourceLinked="1"/>
        <c:majorTickMark val="out"/>
        <c:minorTickMark val="none"/>
        <c:tickLblPos val="nextTo"/>
        <c:txPr>
          <a:bodyPr/>
          <a:lstStyle/>
          <a:p>
            <a:pPr>
              <a:defRPr sz="2000">
                <a:latin typeface="Calibri" pitchFamily="34" charset="0"/>
              </a:defRPr>
            </a:pPr>
            <a:endParaRPr lang="en-US"/>
          </a:p>
        </c:txPr>
        <c:crossAx val="84421632"/>
        <c:crosses val="autoZero"/>
        <c:crossBetween val="between"/>
      </c:valAx>
    </c:plotArea>
    <c:legend>
      <c:legendPos val="r"/>
      <c:layout>
        <c:manualLayout>
          <c:xMode val="edge"/>
          <c:yMode val="edge"/>
          <c:x val="0.80115639125496618"/>
          <c:y val="5.882197502746607E-2"/>
          <c:w val="0.19736156496844703"/>
          <c:h val="0.87363556827019218"/>
        </c:manualLayout>
      </c:layout>
      <c:overlay val="0"/>
      <c:txPr>
        <a:bodyPr/>
        <a:lstStyle/>
        <a:p>
          <a:pPr>
            <a:defRPr sz="2000">
              <a:latin typeface="Calibri" pitchFamily="34" charset="0"/>
            </a:defRPr>
          </a:pPr>
          <a:endParaRPr lang="en-US"/>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34819" name="Rectangle 3"/>
          <p:cNvSpPr>
            <a:spLocks noGrp="1" noChangeArrowheads="1"/>
          </p:cNvSpPr>
          <p:nvPr>
            <p:ph type="dt" sz="quarter"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FB92B7A4-CF12-4112-A62B-D4866215B100}" type="datetimeFigureOut">
              <a:rPr lang="ja-JP" altLang="en-US"/>
              <a:pPr/>
              <a:t>2013/11/25</a:t>
            </a:fld>
            <a:endParaRPr lang="en-US" altLang="ja-JP"/>
          </a:p>
        </p:txBody>
      </p:sp>
      <p:sp>
        <p:nvSpPr>
          <p:cNvPr id="34820" name="Rectangle 4"/>
          <p:cNvSpPr>
            <a:spLocks noGrp="1" noChangeArrowheads="1"/>
          </p:cNvSpPr>
          <p:nvPr>
            <p:ph type="ftr" sz="quarter" idx="2"/>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34821" name="Rectangle 5"/>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1B44F3DA-3093-4FD2-A638-5A39E8B4798C}" type="slidenum">
              <a:rPr lang="ja-JP" altLang="en-US"/>
              <a:pPr/>
              <a:t>‹#›</a:t>
            </a:fld>
            <a:endParaRPr lang="en-US" altLang="ja-JP"/>
          </a:p>
        </p:txBody>
      </p:sp>
    </p:spTree>
    <p:extLst>
      <p:ext uri="{BB962C8B-B14F-4D97-AF65-F5344CB8AC3E}">
        <p14:creationId xmlns:p14="http://schemas.microsoft.com/office/powerpoint/2010/main" val="1964239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latin typeface="Arial" panose="020B0604020202020204" pitchFamily="34" charset="0"/>
              </a:defRPr>
            </a:lvl1pPr>
          </a:lstStyle>
          <a:p>
            <a:endParaRPr lang="en-US" altLang="ja-JP"/>
          </a:p>
        </p:txBody>
      </p:sp>
      <p:sp>
        <p:nvSpPr>
          <p:cNvPr id="40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latin typeface="Arial" panose="020B0604020202020204" pitchFamily="34" charset="0"/>
              </a:defRPr>
            </a:lvl1pPr>
          </a:lstStyle>
          <a:p>
            <a:endParaRPr lang="en-US" altLang="ja-JP"/>
          </a:p>
        </p:txBody>
      </p:sp>
      <p:sp>
        <p:nvSpPr>
          <p:cNvPr id="25604"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latin typeface="Arial" panose="020B0604020202020204" pitchFamily="34" charset="0"/>
              </a:defRPr>
            </a:lvl1pPr>
          </a:lstStyle>
          <a:p>
            <a:endParaRPr lang="en-US" altLang="ja-JP"/>
          </a:p>
        </p:txBody>
      </p:sp>
      <p:sp>
        <p:nvSpPr>
          <p:cNvPr id="41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latin typeface="Arial" panose="020B0604020202020204" pitchFamily="34" charset="0"/>
              </a:defRPr>
            </a:lvl1pPr>
          </a:lstStyle>
          <a:p>
            <a:fld id="{1DF691EA-FD21-4415-AEC7-76FA7FD41CA7}" type="slidenum">
              <a:rPr lang="en-US" altLang="ja-JP"/>
              <a:pPr/>
              <a:t>‹#›</a:t>
            </a:fld>
            <a:endParaRPr lang="en-US" altLang="ja-JP"/>
          </a:p>
        </p:txBody>
      </p:sp>
    </p:spTree>
    <p:extLst>
      <p:ext uri="{BB962C8B-B14F-4D97-AF65-F5344CB8AC3E}">
        <p14:creationId xmlns:p14="http://schemas.microsoft.com/office/powerpoint/2010/main" val="4148458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FBC2114-539C-4AE8-8B74-72191F4A7E57}" type="slidenum">
              <a:rPr lang="en-US" altLang="ja-JP">
                <a:ea typeface="ＭＳ Ｐゴシック" panose="020B0600070205080204" pitchFamily="34" charset="-128"/>
              </a:rPr>
              <a:pPr eaLnBrk="1" hangingPunct="1">
                <a:spcBef>
                  <a:spcPct val="0"/>
                </a:spcBef>
              </a:pPr>
              <a:t>1</a:t>
            </a:fld>
            <a:endParaRPr lang="en-US" altLang="ja-JP">
              <a:ea typeface="ＭＳ Ｐゴシック" panose="020B0600070205080204" pitchFamily="34" charset="-128"/>
            </a:endParaRPr>
          </a:p>
        </p:txBody>
      </p:sp>
      <p:sp>
        <p:nvSpPr>
          <p:cNvPr id="26628"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
        <p:nvSpPr>
          <p:cNvPr id="2" name="Notes Placeholder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67952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6F64166-C8D2-4CAF-B934-F51C750FB42E}" type="slidenum">
              <a:rPr lang="en-US" altLang="ja-JP">
                <a:ea typeface="ＭＳ Ｐゴシック" panose="020B0600070205080204" pitchFamily="34" charset="-128"/>
              </a:rPr>
              <a:pPr eaLnBrk="1" hangingPunct="1">
                <a:spcBef>
                  <a:spcPct val="0"/>
                </a:spcBef>
              </a:pPr>
              <a:t>10</a:t>
            </a:fld>
            <a:endParaRPr lang="en-US" altLang="ja-JP">
              <a:ea typeface="ＭＳ Ｐゴシック" panose="020B0600070205080204" pitchFamily="34" charset="-128"/>
            </a:endParaRPr>
          </a:p>
        </p:txBody>
      </p:sp>
      <p:sp>
        <p:nvSpPr>
          <p:cNvPr id="39940"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609675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72A8B781-0A36-4C0C-B541-6FDEB6BFD45C}" type="slidenum">
              <a:rPr lang="en-US" altLang="ja-JP">
                <a:ea typeface="ＭＳ Ｐゴシック" panose="020B0600070205080204" pitchFamily="34" charset="-128"/>
              </a:rPr>
              <a:pPr eaLnBrk="1" hangingPunct="1">
                <a:spcBef>
                  <a:spcPct val="0"/>
                </a:spcBef>
              </a:pPr>
              <a:t>11</a:t>
            </a:fld>
            <a:endParaRPr lang="en-US" altLang="ja-JP">
              <a:ea typeface="ＭＳ Ｐゴシック" panose="020B0600070205080204" pitchFamily="34" charset="-128"/>
            </a:endParaRPr>
          </a:p>
        </p:txBody>
      </p:sp>
      <p:sp>
        <p:nvSpPr>
          <p:cNvPr id="33796"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167903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72A8B781-0A36-4C0C-B541-6FDEB6BFD45C}" type="slidenum">
              <a:rPr lang="en-US" altLang="ja-JP">
                <a:ea typeface="ＭＳ Ｐゴシック" panose="020B0600070205080204" pitchFamily="34" charset="-128"/>
              </a:rPr>
              <a:pPr eaLnBrk="1" hangingPunct="1">
                <a:spcBef>
                  <a:spcPct val="0"/>
                </a:spcBef>
              </a:pPr>
              <a:t>12</a:t>
            </a:fld>
            <a:endParaRPr lang="en-US" altLang="ja-JP">
              <a:ea typeface="ＭＳ Ｐゴシック" panose="020B0600070205080204" pitchFamily="34" charset="-128"/>
            </a:endParaRPr>
          </a:p>
        </p:txBody>
      </p:sp>
      <p:sp>
        <p:nvSpPr>
          <p:cNvPr id="33796"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167903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D1AE6E26-5C7F-40C2-9B4E-D4E408E51293}" type="slidenum">
              <a:rPr lang="en-US" altLang="ja-JP">
                <a:ea typeface="ＭＳ Ｐゴシック" panose="020B0600070205080204" pitchFamily="34" charset="-128"/>
              </a:rPr>
              <a:pPr eaLnBrk="1" hangingPunct="1">
                <a:spcBef>
                  <a:spcPct val="0"/>
                </a:spcBef>
              </a:pPr>
              <a:t>14</a:t>
            </a:fld>
            <a:endParaRPr lang="en-US" altLang="ja-JP">
              <a:ea typeface="ＭＳ Ｐゴシック" panose="020B0600070205080204" pitchFamily="34" charset="-128"/>
            </a:endParaRPr>
          </a:p>
        </p:txBody>
      </p:sp>
      <p:sp>
        <p:nvSpPr>
          <p:cNvPr id="40964"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3436635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DA3495D9-7CB6-4548-AB75-4385192C543D}" type="slidenum">
              <a:rPr lang="en-US" altLang="ja-JP">
                <a:ea typeface="ＭＳ Ｐゴシック" panose="020B0600070205080204" pitchFamily="34" charset="-128"/>
              </a:rPr>
              <a:pPr eaLnBrk="1" hangingPunct="1">
                <a:spcBef>
                  <a:spcPct val="0"/>
                </a:spcBef>
              </a:pPr>
              <a:t>2</a:t>
            </a:fld>
            <a:endParaRPr lang="en-US" altLang="ja-JP">
              <a:ea typeface="ＭＳ Ｐゴシック" panose="020B0600070205080204" pitchFamily="34" charset="-128"/>
            </a:endParaRPr>
          </a:p>
        </p:txBody>
      </p:sp>
      <p:sp>
        <p:nvSpPr>
          <p:cNvPr id="28676"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749695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50681DF-BD80-4475-A66C-F8D7B32C7CFB}" type="slidenum">
              <a:rPr lang="en-US" altLang="ja-JP">
                <a:ea typeface="ＭＳ Ｐゴシック" panose="020B0600070205080204" pitchFamily="34" charset="-128"/>
              </a:rPr>
              <a:pPr eaLnBrk="1" hangingPunct="1">
                <a:spcBef>
                  <a:spcPct val="0"/>
                </a:spcBef>
              </a:pPr>
              <a:t>3</a:t>
            </a:fld>
            <a:endParaRPr lang="en-US" altLang="ja-JP">
              <a:ea typeface="ＭＳ Ｐゴシック" panose="020B0600070205080204" pitchFamily="34" charset="-128"/>
            </a:endParaRPr>
          </a:p>
        </p:txBody>
      </p:sp>
      <p:sp>
        <p:nvSpPr>
          <p:cNvPr id="29700"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4138990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72A8B781-0A36-4C0C-B541-6FDEB6BFD45C}" type="slidenum">
              <a:rPr lang="en-US" altLang="ja-JP">
                <a:ea typeface="ＭＳ Ｐゴシック" panose="020B0600070205080204" pitchFamily="34" charset="-128"/>
              </a:rPr>
              <a:pPr eaLnBrk="1" hangingPunct="1">
                <a:spcBef>
                  <a:spcPct val="0"/>
                </a:spcBef>
              </a:pPr>
              <a:t>4</a:t>
            </a:fld>
            <a:endParaRPr lang="en-US" altLang="ja-JP">
              <a:ea typeface="ＭＳ Ｐゴシック" panose="020B0600070205080204" pitchFamily="34" charset="-128"/>
            </a:endParaRPr>
          </a:p>
        </p:txBody>
      </p:sp>
      <p:sp>
        <p:nvSpPr>
          <p:cNvPr id="33796"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167903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EDA70A01-E7A4-4522-A5A9-E109B9FCD6F2}" type="slidenum">
              <a:rPr lang="en-US" altLang="ja-JP">
                <a:ea typeface="ＭＳ Ｐゴシック" panose="020B0600070205080204" pitchFamily="34" charset="-128"/>
              </a:rPr>
              <a:pPr eaLnBrk="1" hangingPunct="1">
                <a:spcBef>
                  <a:spcPct val="0"/>
                </a:spcBef>
              </a:pPr>
              <a:t>5</a:t>
            </a:fld>
            <a:endParaRPr lang="en-US" altLang="ja-JP">
              <a:ea typeface="ＭＳ Ｐゴシック" panose="020B0600070205080204" pitchFamily="34" charset="-128"/>
            </a:endParaRPr>
          </a:p>
        </p:txBody>
      </p:sp>
      <p:sp>
        <p:nvSpPr>
          <p:cNvPr id="34820"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508153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15579A3-6228-40D7-BDAC-F61EE10E55DA}" type="slidenum">
              <a:rPr lang="en-US" altLang="ja-JP">
                <a:ea typeface="ＭＳ Ｐゴシック" panose="020B0600070205080204" pitchFamily="34" charset="-128"/>
              </a:rPr>
              <a:pPr eaLnBrk="1" hangingPunct="1">
                <a:spcBef>
                  <a:spcPct val="0"/>
                </a:spcBef>
              </a:pPr>
              <a:t>6</a:t>
            </a:fld>
            <a:endParaRPr lang="en-US" altLang="ja-JP">
              <a:ea typeface="ＭＳ Ｐゴシック" panose="020B0600070205080204" pitchFamily="34" charset="-128"/>
            </a:endParaRPr>
          </a:p>
        </p:txBody>
      </p:sp>
      <p:sp>
        <p:nvSpPr>
          <p:cNvPr id="36868"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2332048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3EE35E7E-E9AD-401B-9ED7-81AFA6CFB098}" type="slidenum">
              <a:rPr lang="en-US" altLang="ja-JP">
                <a:ea typeface="ＭＳ Ｐゴシック" panose="020B0600070205080204" pitchFamily="34" charset="-128"/>
              </a:rPr>
              <a:pPr eaLnBrk="1" hangingPunct="1">
                <a:spcBef>
                  <a:spcPct val="0"/>
                </a:spcBef>
              </a:pPr>
              <a:t>7</a:t>
            </a:fld>
            <a:endParaRPr lang="en-US" altLang="ja-JP">
              <a:ea typeface="ＭＳ Ｐゴシック" panose="020B0600070205080204" pitchFamily="34" charset="-128"/>
            </a:endParaRPr>
          </a:p>
        </p:txBody>
      </p:sp>
      <p:sp>
        <p:nvSpPr>
          <p:cNvPr id="35844"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3869880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B8F3A057-191B-4240-B6C9-707C889F3590}" type="slidenum">
              <a:rPr lang="en-US" altLang="ja-JP">
                <a:ea typeface="ＭＳ Ｐゴシック" panose="020B0600070205080204" pitchFamily="34" charset="-128"/>
              </a:rPr>
              <a:pPr eaLnBrk="1" hangingPunct="1">
                <a:spcBef>
                  <a:spcPct val="0"/>
                </a:spcBef>
              </a:pPr>
              <a:t>8</a:t>
            </a:fld>
            <a:endParaRPr lang="en-US" altLang="ja-JP">
              <a:ea typeface="ＭＳ Ｐゴシック" panose="020B0600070205080204" pitchFamily="34" charset="-128"/>
            </a:endParaRPr>
          </a:p>
        </p:txBody>
      </p:sp>
      <p:sp>
        <p:nvSpPr>
          <p:cNvPr id="37892"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3724499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93B8E7A6-BC31-4E37-9B2E-A3CCF5A2E820}" type="slidenum">
              <a:rPr lang="en-US" altLang="ja-JP">
                <a:ea typeface="ＭＳ Ｐゴシック" panose="020B0600070205080204" pitchFamily="34" charset="-128"/>
              </a:rPr>
              <a:pPr eaLnBrk="1" hangingPunct="1">
                <a:spcBef>
                  <a:spcPct val="0"/>
                </a:spcBef>
              </a:pPr>
              <a:t>9</a:t>
            </a:fld>
            <a:endParaRPr lang="en-US" altLang="ja-JP">
              <a:ea typeface="ＭＳ Ｐゴシック" panose="020B0600070205080204" pitchFamily="34" charset="-128"/>
            </a:endParaRPr>
          </a:p>
        </p:txBody>
      </p:sp>
      <p:sp>
        <p:nvSpPr>
          <p:cNvPr id="38916" name="Notes Placeholder 1"/>
          <p:cNvSpPr>
            <a:spLocks noGrp="1"/>
          </p:cNvSpPr>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endParaRPr lang="en-GB" altLang="en-US"/>
          </a:p>
        </p:txBody>
      </p:sp>
    </p:spTree>
    <p:extLst>
      <p:ext uri="{BB962C8B-B14F-4D97-AF65-F5344CB8AC3E}">
        <p14:creationId xmlns:p14="http://schemas.microsoft.com/office/powerpoint/2010/main" val="3506004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87EE4F2-FC3F-4E80-BD7D-62A50BB7FAB4}" type="slidenum">
              <a:rPr lang="en-GB"/>
              <a:pPr/>
              <a:t>‹#›</a:t>
            </a:fld>
            <a:endParaRPr lang="en-GB"/>
          </a:p>
        </p:txBody>
      </p:sp>
    </p:spTree>
    <p:extLst>
      <p:ext uri="{BB962C8B-B14F-4D97-AF65-F5344CB8AC3E}">
        <p14:creationId xmlns:p14="http://schemas.microsoft.com/office/powerpoint/2010/main" val="398640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F6DA88A-7465-40F4-8A9A-8F554502C6FF}" type="slidenum">
              <a:rPr lang="en-GB"/>
              <a:pPr/>
              <a:t>‹#›</a:t>
            </a:fld>
            <a:endParaRPr lang="en-GB"/>
          </a:p>
        </p:txBody>
      </p:sp>
    </p:spTree>
    <p:extLst>
      <p:ext uri="{BB962C8B-B14F-4D97-AF65-F5344CB8AC3E}">
        <p14:creationId xmlns:p14="http://schemas.microsoft.com/office/powerpoint/2010/main" val="313556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E57988A-18EA-4A76-8522-08FBFC3E79E6}" type="slidenum">
              <a:rPr lang="en-GB"/>
              <a:pPr/>
              <a:t>‹#›</a:t>
            </a:fld>
            <a:endParaRPr lang="en-GB"/>
          </a:p>
        </p:txBody>
      </p:sp>
    </p:spTree>
    <p:extLst>
      <p:ext uri="{BB962C8B-B14F-4D97-AF65-F5344CB8AC3E}">
        <p14:creationId xmlns:p14="http://schemas.microsoft.com/office/powerpoint/2010/main" val="3385856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5" name="Rectangle 9"/>
          <p:cNvSpPr>
            <a:spLocks noGrp="1" noChangeArrowheads="1"/>
          </p:cNvSpPr>
          <p:nvPr>
            <p:ph type="sldNum" sz="quarter" idx="11"/>
          </p:nvPr>
        </p:nvSpPr>
        <p:spPr/>
        <p:txBody>
          <a:bodyPr/>
          <a:lstStyle>
            <a:lvl1pPr>
              <a:defRPr/>
            </a:lvl1pPr>
          </a:lstStyle>
          <a:p>
            <a:fld id="{7481E807-78E9-4794-85D6-0B0037F46A6B}" type="slidenum">
              <a:rPr lang="en-US" altLang="ja-JP"/>
              <a:pPr/>
              <a:t>‹#›</a:t>
            </a:fld>
            <a:endParaRPr lang="en-US" altLang="ja-JP"/>
          </a:p>
        </p:txBody>
      </p:sp>
    </p:spTree>
    <p:extLst>
      <p:ext uri="{BB962C8B-B14F-4D97-AF65-F5344CB8AC3E}">
        <p14:creationId xmlns:p14="http://schemas.microsoft.com/office/powerpoint/2010/main" val="34236802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9"/>
          <p:cNvSpPr>
            <a:spLocks noGrp="1" noChangeArrowheads="1"/>
          </p:cNvSpPr>
          <p:nvPr>
            <p:ph type="sldNum" sz="quarter" idx="11"/>
          </p:nvPr>
        </p:nvSpPr>
        <p:spPr>
          <a:ln/>
        </p:spPr>
        <p:txBody>
          <a:bodyPr/>
          <a:lstStyle>
            <a:lvl1pPr>
              <a:defRPr/>
            </a:lvl1pPr>
          </a:lstStyle>
          <a:p>
            <a:fld id="{C8278077-C4BB-4D5A-9C56-42AF857938DE}" type="slidenum">
              <a:rPr lang="en-US" altLang="ja-JP"/>
              <a:pPr/>
              <a:t>‹#›</a:t>
            </a:fld>
            <a:endParaRPr lang="en-US" altLang="ja-JP"/>
          </a:p>
        </p:txBody>
      </p:sp>
    </p:spTree>
    <p:extLst>
      <p:ext uri="{BB962C8B-B14F-4D97-AF65-F5344CB8AC3E}">
        <p14:creationId xmlns:p14="http://schemas.microsoft.com/office/powerpoint/2010/main" val="3992117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081F05E-6602-4E4F-BBF1-DD881D36CD12}" type="slidenum">
              <a:rPr lang="en-GB"/>
              <a:pPr/>
              <a:t>‹#›</a:t>
            </a:fld>
            <a:endParaRPr lang="en-GB"/>
          </a:p>
        </p:txBody>
      </p:sp>
    </p:spTree>
    <p:extLst>
      <p:ext uri="{BB962C8B-B14F-4D97-AF65-F5344CB8AC3E}">
        <p14:creationId xmlns:p14="http://schemas.microsoft.com/office/powerpoint/2010/main" val="2617117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1E00B98-ADA5-4E32-BED7-EE68CF0A87ED}" type="slidenum">
              <a:rPr lang="en-GB"/>
              <a:pPr/>
              <a:t>‹#›</a:t>
            </a:fld>
            <a:endParaRPr lang="en-GB"/>
          </a:p>
        </p:txBody>
      </p:sp>
    </p:spTree>
    <p:extLst>
      <p:ext uri="{BB962C8B-B14F-4D97-AF65-F5344CB8AC3E}">
        <p14:creationId xmlns:p14="http://schemas.microsoft.com/office/powerpoint/2010/main" val="1895782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85B001E-9244-4A52-9EE9-5FDF55D49540}" type="slidenum">
              <a:rPr lang="en-GB"/>
              <a:pPr/>
              <a:t>‹#›</a:t>
            </a:fld>
            <a:endParaRPr lang="en-GB"/>
          </a:p>
        </p:txBody>
      </p:sp>
    </p:spTree>
    <p:extLst>
      <p:ext uri="{BB962C8B-B14F-4D97-AF65-F5344CB8AC3E}">
        <p14:creationId xmlns:p14="http://schemas.microsoft.com/office/powerpoint/2010/main" val="1861152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A9C33AB9-8359-47BB-8EC9-CCCAE54F8F80}" type="slidenum">
              <a:rPr lang="en-GB"/>
              <a:pPr/>
              <a:t>‹#›</a:t>
            </a:fld>
            <a:endParaRPr lang="en-GB"/>
          </a:p>
        </p:txBody>
      </p:sp>
    </p:spTree>
    <p:extLst>
      <p:ext uri="{BB962C8B-B14F-4D97-AF65-F5344CB8AC3E}">
        <p14:creationId xmlns:p14="http://schemas.microsoft.com/office/powerpoint/2010/main" val="1091778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4"/>
          <p:cNvSpPr>
            <a:spLocks noGrp="1"/>
          </p:cNvSpPr>
          <p:nvPr>
            <p:ph type="ftr" sz="quarter" idx="11"/>
          </p:nvPr>
        </p:nvSpPr>
        <p:spPr/>
        <p:txBody>
          <a:bodyPr/>
          <a:lstStyle>
            <a:lvl1pPr>
              <a:defRPr/>
            </a:lvl1pPr>
          </a:lstStyle>
          <a:p>
            <a:endParaRPr lang="en-GB"/>
          </a:p>
        </p:txBody>
      </p:sp>
      <p:sp>
        <p:nvSpPr>
          <p:cNvPr id="9" name="Slide Number Placeholder 5"/>
          <p:cNvSpPr>
            <a:spLocks noGrp="1"/>
          </p:cNvSpPr>
          <p:nvPr>
            <p:ph type="sldNum" sz="quarter" idx="12"/>
          </p:nvPr>
        </p:nvSpPr>
        <p:spPr/>
        <p:txBody>
          <a:bodyPr/>
          <a:lstStyle>
            <a:lvl1pPr>
              <a:defRPr/>
            </a:lvl1pPr>
          </a:lstStyle>
          <a:p>
            <a:fld id="{46D82CC6-32E8-40EA-8F99-5A43C6A500EF}" type="slidenum">
              <a:rPr lang="en-GB"/>
              <a:pPr/>
              <a:t>‹#›</a:t>
            </a:fld>
            <a:endParaRPr lang="en-GB"/>
          </a:p>
        </p:txBody>
      </p:sp>
    </p:spTree>
    <p:extLst>
      <p:ext uri="{BB962C8B-B14F-4D97-AF65-F5344CB8AC3E}">
        <p14:creationId xmlns:p14="http://schemas.microsoft.com/office/powerpoint/2010/main" val="858334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4"/>
          <p:cNvSpPr>
            <a:spLocks noGrp="1"/>
          </p:cNvSpPr>
          <p:nvPr>
            <p:ph type="ftr" sz="quarter" idx="11"/>
          </p:nvPr>
        </p:nvSpPr>
        <p:spPr/>
        <p:txBody>
          <a:bodyPr/>
          <a:lstStyle>
            <a:lvl1pPr>
              <a:defRPr/>
            </a:lvl1pPr>
          </a:lstStyle>
          <a:p>
            <a:endParaRPr lang="en-GB"/>
          </a:p>
        </p:txBody>
      </p:sp>
      <p:sp>
        <p:nvSpPr>
          <p:cNvPr id="5" name="Slide Number Placeholder 5"/>
          <p:cNvSpPr>
            <a:spLocks noGrp="1"/>
          </p:cNvSpPr>
          <p:nvPr>
            <p:ph type="sldNum" sz="quarter" idx="12"/>
          </p:nvPr>
        </p:nvSpPr>
        <p:spPr/>
        <p:txBody>
          <a:bodyPr/>
          <a:lstStyle>
            <a:lvl1pPr>
              <a:defRPr/>
            </a:lvl1pPr>
          </a:lstStyle>
          <a:p>
            <a:fld id="{EDDCFCD3-2EEA-4380-84D5-A09EAABA1C16}" type="slidenum">
              <a:rPr lang="en-GB"/>
              <a:pPr/>
              <a:t>‹#›</a:t>
            </a:fld>
            <a:endParaRPr lang="en-GB"/>
          </a:p>
        </p:txBody>
      </p:sp>
    </p:spTree>
    <p:extLst>
      <p:ext uri="{BB962C8B-B14F-4D97-AF65-F5344CB8AC3E}">
        <p14:creationId xmlns:p14="http://schemas.microsoft.com/office/powerpoint/2010/main" val="1428031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D156183-2307-426F-8201-637CEBB770CA}" type="slidenum">
              <a:rPr lang="en-GB"/>
              <a:pPr/>
              <a:t>‹#›</a:t>
            </a:fld>
            <a:endParaRPr lang="en-GB"/>
          </a:p>
        </p:txBody>
      </p:sp>
    </p:spTree>
    <p:extLst>
      <p:ext uri="{BB962C8B-B14F-4D97-AF65-F5344CB8AC3E}">
        <p14:creationId xmlns:p14="http://schemas.microsoft.com/office/powerpoint/2010/main" val="1245669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lvl1pPr>
              <a:defRPr/>
            </a:lvl1pPr>
          </a:lstStyle>
          <a:p>
            <a:endParaRPr lang="en-GB"/>
          </a:p>
        </p:txBody>
      </p:sp>
      <p:sp>
        <p:nvSpPr>
          <p:cNvPr id="4" name="Slide Number Placeholder 5"/>
          <p:cNvSpPr>
            <a:spLocks noGrp="1"/>
          </p:cNvSpPr>
          <p:nvPr>
            <p:ph type="sldNum" sz="quarter" idx="12"/>
          </p:nvPr>
        </p:nvSpPr>
        <p:spPr/>
        <p:txBody>
          <a:bodyPr/>
          <a:lstStyle>
            <a:lvl1pPr>
              <a:defRPr/>
            </a:lvl1pPr>
          </a:lstStyle>
          <a:p>
            <a:fld id="{B0253A76-DBF3-46B6-8FC7-D08FD97212A7}" type="slidenum">
              <a:rPr lang="en-GB"/>
              <a:pPr/>
              <a:t>‹#›</a:t>
            </a:fld>
            <a:endParaRPr lang="en-GB"/>
          </a:p>
        </p:txBody>
      </p:sp>
    </p:spTree>
    <p:extLst>
      <p:ext uri="{BB962C8B-B14F-4D97-AF65-F5344CB8AC3E}">
        <p14:creationId xmlns:p14="http://schemas.microsoft.com/office/powerpoint/2010/main" val="3642270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F67B5F1C-1C71-459A-82FD-270B25C29FF8}" type="slidenum">
              <a:rPr lang="en-GB"/>
              <a:pPr/>
              <a:t>‹#›</a:t>
            </a:fld>
            <a:endParaRPr lang="en-GB"/>
          </a:p>
        </p:txBody>
      </p:sp>
    </p:spTree>
    <p:extLst>
      <p:ext uri="{BB962C8B-B14F-4D97-AF65-F5344CB8AC3E}">
        <p14:creationId xmlns:p14="http://schemas.microsoft.com/office/powerpoint/2010/main" val="239281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2EED2B1C-3F97-4086-9CB4-41E12D0947A0}" type="slidenum">
              <a:rPr lang="en-GB"/>
              <a:pPr/>
              <a:t>‹#›</a:t>
            </a:fld>
            <a:endParaRPr lang="en-GB"/>
          </a:p>
        </p:txBody>
      </p:sp>
    </p:spTree>
    <p:extLst>
      <p:ext uri="{BB962C8B-B14F-4D97-AF65-F5344CB8AC3E}">
        <p14:creationId xmlns:p14="http://schemas.microsoft.com/office/powerpoint/2010/main" val="3944389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E442977-EC46-40AC-B83E-FCA97956C541}" type="slidenum">
              <a:rPr lang="en-GB"/>
              <a:pPr/>
              <a:t>‹#›</a:t>
            </a:fld>
            <a:endParaRPr lang="en-GB"/>
          </a:p>
        </p:txBody>
      </p:sp>
    </p:spTree>
    <p:extLst>
      <p:ext uri="{BB962C8B-B14F-4D97-AF65-F5344CB8AC3E}">
        <p14:creationId xmlns:p14="http://schemas.microsoft.com/office/powerpoint/2010/main" val="33703800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3E91571-025B-4B28-9360-12B7D13FD791}" type="slidenum">
              <a:rPr lang="en-GB"/>
              <a:pPr/>
              <a:t>‹#›</a:t>
            </a:fld>
            <a:endParaRPr lang="en-GB"/>
          </a:p>
        </p:txBody>
      </p:sp>
    </p:spTree>
    <p:extLst>
      <p:ext uri="{BB962C8B-B14F-4D97-AF65-F5344CB8AC3E}">
        <p14:creationId xmlns:p14="http://schemas.microsoft.com/office/powerpoint/2010/main" val="26312998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6" name="Text Box 73"/>
          <p:cNvSpPr txBox="1">
            <a:spLocks noChangeArrowheads="1"/>
          </p:cNvSpPr>
          <p:nvPr/>
        </p:nvSpPr>
        <p:spPr bwMode="auto">
          <a:xfrm>
            <a:off x="4418013" y="404813"/>
            <a:ext cx="2674937" cy="260350"/>
          </a:xfrm>
          <a:prstGeom prst="rect">
            <a:avLst/>
          </a:prstGeom>
          <a:noFill/>
          <a:ln w="9525">
            <a:noFill/>
            <a:miter lim="800000"/>
            <a:headEnd/>
            <a:tailEnd/>
          </a:ln>
          <a:effectLst/>
        </p:spPr>
        <p:txBody>
          <a:bodyPr>
            <a:spAutoFit/>
          </a:bodyPr>
          <a:lstStyle/>
          <a:p>
            <a:pPr algn="r">
              <a:buClrTx/>
              <a:buFontTx/>
              <a:buNone/>
              <a:defRPr/>
            </a:pPr>
            <a:r>
              <a:rPr lang="en-US" sz="1100" b="1">
                <a:solidFill>
                  <a:srgbClr val="1B5BA2"/>
                </a:solidFill>
                <a:latin typeface="Arial" pitchFamily="34" charset="0"/>
              </a:rPr>
              <a:t>Committed to Connecting the World</a:t>
            </a:r>
          </a:p>
        </p:txBody>
      </p:sp>
      <p:sp>
        <p:nvSpPr>
          <p:cNvPr id="7" name="Line 74"/>
          <p:cNvSpPr>
            <a:spLocks noChangeShapeType="1"/>
          </p:cNvSpPr>
          <p:nvPr/>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a:defRPr/>
            </a:pPr>
            <a:endParaRPr lang="en-US"/>
          </a:p>
        </p:txBody>
      </p:sp>
      <p:pic>
        <p:nvPicPr>
          <p:cNvPr id="8" name="Picture 11" descr="it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44450"/>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74"/>
          <p:cNvSpPr>
            <a:spLocks noChangeShapeType="1"/>
          </p:cNvSpPr>
          <p:nvPr/>
        </p:nvSpPr>
        <p:spPr bwMode="auto">
          <a:xfrm flipH="1">
            <a:off x="7092950" y="549275"/>
            <a:ext cx="503238"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10" name="Text Box 7"/>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a:lnSpc>
                <a:spcPct val="90000"/>
              </a:lnSpc>
              <a:buClrTx/>
              <a:buFontTx/>
              <a:buNone/>
              <a:defRPr/>
            </a:pPr>
            <a:r>
              <a:rPr lang="en-US" sz="1000">
                <a:latin typeface="Univers" pitchFamily="34" charset="0"/>
              </a:rPr>
              <a:t>International</a:t>
            </a:r>
            <a:br>
              <a:rPr lang="en-US" sz="1000">
                <a:latin typeface="Univers" pitchFamily="34" charset="0"/>
              </a:rPr>
            </a:br>
            <a:r>
              <a:rPr lang="en-US" sz="1000">
                <a:latin typeface="Univers" pitchFamily="34" charset="0"/>
              </a:rPr>
              <a:t>Telecommunication</a:t>
            </a:r>
            <a:br>
              <a:rPr lang="en-US" sz="1000">
                <a:latin typeface="Univers" pitchFamily="34" charset="0"/>
              </a:rPr>
            </a:br>
            <a:r>
              <a:rPr lang="en-US" sz="1000">
                <a:latin typeface="Univers" pitchFamily="34" charset="0"/>
              </a:rPr>
              <a:t>Union</a:t>
            </a:r>
          </a:p>
        </p:txBody>
      </p:sp>
      <p:sp>
        <p:nvSpPr>
          <p:cNvPr id="11"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buClrTx/>
              <a:buFontTx/>
              <a:buNone/>
              <a:defRPr/>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12"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buClrTx/>
              <a:buFontTx/>
              <a:buNone/>
              <a:defRPr/>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13"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buClrTx/>
              <a:buFontTx/>
              <a:buNone/>
              <a:defRPr/>
            </a:pPr>
            <a:r>
              <a:rPr lang="en-US" sz="1000">
                <a:solidFill>
                  <a:srgbClr val="000000"/>
                </a:solidFill>
                <a:latin typeface="Verdana" pitchFamily="34" charset="0"/>
              </a:rPr>
              <a:t> </a:t>
            </a:r>
            <a:endParaRPr lang="en-US" sz="2400">
              <a:solidFill>
                <a:schemeClr val="tx1"/>
              </a:solidFill>
              <a:latin typeface="Verdana" pitchFamily="34" charset="0"/>
            </a:endParaRPr>
          </a:p>
        </p:txBody>
      </p:sp>
      <p:sp>
        <p:nvSpPr>
          <p:cNvPr id="14" name="Line 25"/>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smtClean="0"/>
              <a:t>Click to edit Master title style</a:t>
            </a:r>
            <a:endParaRPr lang="en-US"/>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smtClean="0"/>
              <a:t>Click to edit Master subtitle style</a:t>
            </a:r>
            <a:endParaRPr lang="en-US"/>
          </a:p>
        </p:txBody>
      </p:sp>
    </p:spTree>
    <p:extLst>
      <p:ext uri="{BB962C8B-B14F-4D97-AF65-F5344CB8AC3E}">
        <p14:creationId xmlns:p14="http://schemas.microsoft.com/office/powerpoint/2010/main" val="920840878"/>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CD156183-2307-426F-8201-637CEBB770CA}" type="slidenum">
              <a:rPr lang="en-GB" smtClean="0"/>
              <a:pPr/>
              <a:t>‹#›</a:t>
            </a:fld>
            <a:endParaRPr lang="en-GB"/>
          </a:p>
        </p:txBody>
      </p:sp>
    </p:spTree>
    <p:extLst>
      <p:ext uri="{BB962C8B-B14F-4D97-AF65-F5344CB8AC3E}">
        <p14:creationId xmlns:p14="http://schemas.microsoft.com/office/powerpoint/2010/main" val="325885796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fld id="{68AAE3A0-467C-4B0D-BD11-A893AF41DF6A}" type="slidenum">
              <a:rPr lang="en-GB" smtClean="0"/>
              <a:pPr/>
              <a:t>‹#›</a:t>
            </a:fld>
            <a:endParaRPr lang="en-GB"/>
          </a:p>
        </p:txBody>
      </p:sp>
    </p:spTree>
    <p:extLst>
      <p:ext uri="{BB962C8B-B14F-4D97-AF65-F5344CB8AC3E}">
        <p14:creationId xmlns:p14="http://schemas.microsoft.com/office/powerpoint/2010/main" val="89829767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fld id="{B1FBB9C5-796F-4A29-9A91-20CB33BCB3F6}" type="slidenum">
              <a:rPr lang="en-GB" smtClean="0"/>
              <a:pPr/>
              <a:t>‹#›</a:t>
            </a:fld>
            <a:endParaRPr lang="en-GB"/>
          </a:p>
        </p:txBody>
      </p:sp>
    </p:spTree>
    <p:extLst>
      <p:ext uri="{BB962C8B-B14F-4D97-AF65-F5344CB8AC3E}">
        <p14:creationId xmlns:p14="http://schemas.microsoft.com/office/powerpoint/2010/main" val="113706807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fld id="{E481755C-F07B-4069-B273-7A43F525D959}" type="slidenum">
              <a:rPr lang="en-GB" smtClean="0"/>
              <a:pPr/>
              <a:t>‹#›</a:t>
            </a:fld>
            <a:endParaRPr lang="en-GB"/>
          </a:p>
        </p:txBody>
      </p:sp>
    </p:spTree>
    <p:extLst>
      <p:ext uri="{BB962C8B-B14F-4D97-AF65-F5344CB8AC3E}">
        <p14:creationId xmlns:p14="http://schemas.microsoft.com/office/powerpoint/2010/main" val="152075790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8AAE3A0-467C-4B0D-BD11-A893AF41DF6A}" type="slidenum">
              <a:rPr lang="en-GB"/>
              <a:pPr/>
              <a:t>‹#›</a:t>
            </a:fld>
            <a:endParaRPr lang="en-GB"/>
          </a:p>
        </p:txBody>
      </p:sp>
    </p:spTree>
    <p:extLst>
      <p:ext uri="{BB962C8B-B14F-4D97-AF65-F5344CB8AC3E}">
        <p14:creationId xmlns:p14="http://schemas.microsoft.com/office/powerpoint/2010/main" val="27735282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fld id="{5051ACF5-DF59-4E25-AD0A-9465FA39DAFA}" type="slidenum">
              <a:rPr lang="en-GB" smtClean="0"/>
              <a:pPr/>
              <a:t>‹#›</a:t>
            </a:fld>
            <a:endParaRPr lang="en-GB"/>
          </a:p>
        </p:txBody>
      </p:sp>
    </p:spTree>
    <p:extLst>
      <p:ext uri="{BB962C8B-B14F-4D97-AF65-F5344CB8AC3E}">
        <p14:creationId xmlns:p14="http://schemas.microsoft.com/office/powerpoint/2010/main" val="250819679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fld id="{7F4FFF31-88E1-454E-A260-835AC93225E1}" type="slidenum">
              <a:rPr lang="en-GB" smtClean="0"/>
              <a:pPr/>
              <a:t>‹#›</a:t>
            </a:fld>
            <a:endParaRPr lang="en-GB"/>
          </a:p>
        </p:txBody>
      </p:sp>
    </p:spTree>
    <p:extLst>
      <p:ext uri="{BB962C8B-B14F-4D97-AF65-F5344CB8AC3E}">
        <p14:creationId xmlns:p14="http://schemas.microsoft.com/office/powerpoint/2010/main" val="1674020650"/>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4BD50DEA-58AB-47F8-A014-BF66744A1D83}" type="slidenum">
              <a:rPr lang="en-GB" smtClean="0"/>
              <a:pPr/>
              <a:t>‹#›</a:t>
            </a:fld>
            <a:endParaRPr lang="en-GB"/>
          </a:p>
        </p:txBody>
      </p:sp>
    </p:spTree>
    <p:extLst>
      <p:ext uri="{BB962C8B-B14F-4D97-AF65-F5344CB8AC3E}">
        <p14:creationId xmlns:p14="http://schemas.microsoft.com/office/powerpoint/2010/main" val="95202294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6BE3274C-1F3B-4490-9F91-4DEA78A0931A}" type="slidenum">
              <a:rPr lang="en-GB" smtClean="0"/>
              <a:pPr/>
              <a:t>‹#›</a:t>
            </a:fld>
            <a:endParaRPr lang="en-GB"/>
          </a:p>
        </p:txBody>
      </p:sp>
    </p:spTree>
    <p:extLst>
      <p:ext uri="{BB962C8B-B14F-4D97-AF65-F5344CB8AC3E}">
        <p14:creationId xmlns:p14="http://schemas.microsoft.com/office/powerpoint/2010/main" val="2046894093"/>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0F6DA88A-7465-40F4-8A9A-8F554502C6FF}" type="slidenum">
              <a:rPr lang="en-GB" smtClean="0"/>
              <a:pPr/>
              <a:t>‹#›</a:t>
            </a:fld>
            <a:endParaRPr lang="en-GB"/>
          </a:p>
        </p:txBody>
      </p:sp>
    </p:spTree>
    <p:extLst>
      <p:ext uri="{BB962C8B-B14F-4D97-AF65-F5344CB8AC3E}">
        <p14:creationId xmlns:p14="http://schemas.microsoft.com/office/powerpoint/2010/main" val="213540552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52513"/>
            <a:ext cx="1943100" cy="51927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52513"/>
            <a:ext cx="5678487" cy="51927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7E57988A-18EA-4A76-8522-08FBFC3E79E6}" type="slidenum">
              <a:rPr lang="en-GB" smtClean="0"/>
              <a:pPr/>
              <a:t>‹#›</a:t>
            </a:fld>
            <a:endParaRPr lang="en-GB"/>
          </a:p>
        </p:txBody>
      </p:sp>
    </p:spTree>
    <p:extLst>
      <p:ext uri="{BB962C8B-B14F-4D97-AF65-F5344CB8AC3E}">
        <p14:creationId xmlns:p14="http://schemas.microsoft.com/office/powerpoint/2010/main" val="3586516879"/>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5" name="Rectangle 9"/>
          <p:cNvSpPr>
            <a:spLocks noGrp="1" noChangeArrowheads="1"/>
          </p:cNvSpPr>
          <p:nvPr>
            <p:ph type="sldNum" sz="quarter" idx="11"/>
          </p:nvPr>
        </p:nvSpPr>
        <p:spPr/>
        <p:txBody>
          <a:bodyPr/>
          <a:lstStyle>
            <a:lvl1pPr>
              <a:defRPr/>
            </a:lvl1pPr>
          </a:lstStyle>
          <a:p>
            <a:fld id="{7481E807-78E9-4794-85D6-0B0037F46A6B}" type="slidenum">
              <a:rPr lang="en-US" altLang="ja-JP"/>
              <a:pPr/>
              <a:t>‹#›</a:t>
            </a:fld>
            <a:endParaRPr lang="en-US" altLang="ja-JP"/>
          </a:p>
        </p:txBody>
      </p:sp>
    </p:spTree>
    <p:extLst>
      <p:ext uri="{BB962C8B-B14F-4D97-AF65-F5344CB8AC3E}">
        <p14:creationId xmlns:p14="http://schemas.microsoft.com/office/powerpoint/2010/main" val="342368025"/>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9"/>
          <p:cNvSpPr>
            <a:spLocks noGrp="1" noChangeArrowheads="1"/>
          </p:cNvSpPr>
          <p:nvPr>
            <p:ph type="sldNum" sz="quarter" idx="11"/>
          </p:nvPr>
        </p:nvSpPr>
        <p:spPr>
          <a:ln/>
        </p:spPr>
        <p:txBody>
          <a:bodyPr/>
          <a:lstStyle>
            <a:lvl1pPr>
              <a:defRPr/>
            </a:lvl1pPr>
          </a:lstStyle>
          <a:p>
            <a:fld id="{C8278077-C4BB-4D5A-9C56-42AF857938DE}" type="slidenum">
              <a:rPr lang="en-US" altLang="ja-JP"/>
              <a:pPr/>
              <a:t>‹#›</a:t>
            </a:fld>
            <a:endParaRPr lang="en-US" altLang="ja-JP"/>
          </a:p>
        </p:txBody>
      </p:sp>
    </p:spTree>
    <p:extLst>
      <p:ext uri="{BB962C8B-B14F-4D97-AF65-F5344CB8AC3E}">
        <p14:creationId xmlns:p14="http://schemas.microsoft.com/office/powerpoint/2010/main" val="39921172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3"/>
          <p:cNvSpPr>
            <a:spLocks noGrp="1" noChangeArrowheads="1"/>
          </p:cNvSpPr>
          <p:nvPr>
            <p:ph type="sldNum" sz="quarter" idx="10"/>
          </p:nvPr>
        </p:nvSpPr>
        <p:spPr>
          <a:ln/>
        </p:spPr>
        <p:txBody>
          <a:bodyPr/>
          <a:lstStyle>
            <a:lvl1pPr>
              <a:defRPr/>
            </a:lvl1pPr>
          </a:lstStyle>
          <a:p>
            <a:fld id="{EF3CA6D4-5403-45C1-B219-A58448E1E4FC}" type="slidenum">
              <a:rPr lang="en-US"/>
              <a:pPr/>
              <a:t>‹#›</a:t>
            </a:fld>
            <a:endParaRPr lang="en-US"/>
          </a:p>
        </p:txBody>
      </p:sp>
    </p:spTree>
    <p:extLst>
      <p:ext uri="{BB962C8B-B14F-4D97-AF65-F5344CB8AC3E}">
        <p14:creationId xmlns:p14="http://schemas.microsoft.com/office/powerpoint/2010/main" val="14618850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5B3E3E36-5179-45CE-A950-0669C63544F5}" type="slidenum">
              <a:rPr lang="en-US"/>
              <a:pPr/>
              <a:t>‹#›</a:t>
            </a:fld>
            <a:endParaRPr lang="en-US"/>
          </a:p>
        </p:txBody>
      </p:sp>
    </p:spTree>
    <p:extLst>
      <p:ext uri="{BB962C8B-B14F-4D97-AF65-F5344CB8AC3E}">
        <p14:creationId xmlns:p14="http://schemas.microsoft.com/office/powerpoint/2010/main" val="428587359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B1FBB9C5-796F-4A29-9A91-20CB33BCB3F6}" type="slidenum">
              <a:rPr lang="en-GB"/>
              <a:pPr/>
              <a:t>‹#›</a:t>
            </a:fld>
            <a:endParaRPr lang="en-GB"/>
          </a:p>
        </p:txBody>
      </p:sp>
    </p:spTree>
    <p:extLst>
      <p:ext uri="{BB962C8B-B14F-4D97-AF65-F5344CB8AC3E}">
        <p14:creationId xmlns:p14="http://schemas.microsoft.com/office/powerpoint/2010/main" val="21364918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fld id="{5EBFD014-A1B6-4BB2-A1A1-F055DD7D4E11}" type="slidenum">
              <a:rPr lang="en-US"/>
              <a:pPr/>
              <a:t>‹#›</a:t>
            </a:fld>
            <a:endParaRPr lang="en-US"/>
          </a:p>
        </p:txBody>
      </p:sp>
    </p:spTree>
    <p:extLst>
      <p:ext uri="{BB962C8B-B14F-4D97-AF65-F5344CB8AC3E}">
        <p14:creationId xmlns:p14="http://schemas.microsoft.com/office/powerpoint/2010/main" val="3229361147"/>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fld id="{FCABDB24-995C-4118-87E2-826F09DE99A6}" type="slidenum">
              <a:rPr lang="en-US"/>
              <a:pPr/>
              <a:t>‹#›</a:t>
            </a:fld>
            <a:endParaRPr lang="en-US"/>
          </a:p>
        </p:txBody>
      </p:sp>
    </p:spTree>
    <p:extLst>
      <p:ext uri="{BB962C8B-B14F-4D97-AF65-F5344CB8AC3E}">
        <p14:creationId xmlns:p14="http://schemas.microsoft.com/office/powerpoint/2010/main" val="3366783503"/>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fld id="{64E06C3A-B2EA-45EC-8E50-978F133C0C83}" type="slidenum">
              <a:rPr lang="en-US"/>
              <a:pPr/>
              <a:t>‹#›</a:t>
            </a:fld>
            <a:endParaRPr lang="en-US"/>
          </a:p>
        </p:txBody>
      </p:sp>
    </p:spTree>
    <p:extLst>
      <p:ext uri="{BB962C8B-B14F-4D97-AF65-F5344CB8AC3E}">
        <p14:creationId xmlns:p14="http://schemas.microsoft.com/office/powerpoint/2010/main" val="2181908002"/>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fld id="{F3AC62F0-83A6-40E1-B415-AEF7D24EB307}" type="slidenum">
              <a:rPr lang="en-US"/>
              <a:pPr/>
              <a:t>‹#›</a:t>
            </a:fld>
            <a:endParaRPr lang="en-US"/>
          </a:p>
        </p:txBody>
      </p:sp>
    </p:spTree>
    <p:extLst>
      <p:ext uri="{BB962C8B-B14F-4D97-AF65-F5344CB8AC3E}">
        <p14:creationId xmlns:p14="http://schemas.microsoft.com/office/powerpoint/2010/main" val="1736923061"/>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fld id="{322273E5-34BC-41DE-8629-A6C40C4D80AD}" type="slidenum">
              <a:rPr lang="en-US"/>
              <a:pPr/>
              <a:t>‹#›</a:t>
            </a:fld>
            <a:endParaRPr lang="en-US"/>
          </a:p>
        </p:txBody>
      </p:sp>
    </p:spTree>
    <p:extLst>
      <p:ext uri="{BB962C8B-B14F-4D97-AF65-F5344CB8AC3E}">
        <p14:creationId xmlns:p14="http://schemas.microsoft.com/office/powerpoint/2010/main" val="3362365224"/>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36407D26-84FC-465C-AEC9-CBFB6E83F0A3}" type="slidenum">
              <a:rPr lang="en-US"/>
              <a:pPr/>
              <a:t>‹#›</a:t>
            </a:fld>
            <a:endParaRPr lang="en-US"/>
          </a:p>
        </p:txBody>
      </p:sp>
    </p:spTree>
    <p:extLst>
      <p:ext uri="{BB962C8B-B14F-4D97-AF65-F5344CB8AC3E}">
        <p14:creationId xmlns:p14="http://schemas.microsoft.com/office/powerpoint/2010/main" val="2232230164"/>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fld id="{50B67940-561A-4E93-8589-B0F95AD7880F}" type="slidenum">
              <a:rPr lang="en-US"/>
              <a:pPr/>
              <a:t>‹#›</a:t>
            </a:fld>
            <a:endParaRPr lang="en-US"/>
          </a:p>
        </p:txBody>
      </p:sp>
    </p:spTree>
    <p:extLst>
      <p:ext uri="{BB962C8B-B14F-4D97-AF65-F5344CB8AC3E}">
        <p14:creationId xmlns:p14="http://schemas.microsoft.com/office/powerpoint/2010/main" val="3426483740"/>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CBB99A7A-D5CC-4676-ADAC-2A0D05C85559}" type="slidenum">
              <a:rPr lang="en-US"/>
              <a:pPr/>
              <a:t>‹#›</a:t>
            </a:fld>
            <a:endParaRPr lang="en-US"/>
          </a:p>
        </p:txBody>
      </p:sp>
    </p:spTree>
    <p:extLst>
      <p:ext uri="{BB962C8B-B14F-4D97-AF65-F5344CB8AC3E}">
        <p14:creationId xmlns:p14="http://schemas.microsoft.com/office/powerpoint/2010/main" val="2209708875"/>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fld id="{5F3E92BA-8394-4EB2-9AD3-25C7C0585FAC}" type="slidenum">
              <a:rPr lang="en-US"/>
              <a:pPr/>
              <a:t>‹#›</a:t>
            </a:fld>
            <a:endParaRPr lang="en-US"/>
          </a:p>
        </p:txBody>
      </p:sp>
    </p:spTree>
    <p:extLst>
      <p:ext uri="{BB962C8B-B14F-4D97-AF65-F5344CB8AC3E}">
        <p14:creationId xmlns:p14="http://schemas.microsoft.com/office/powerpoint/2010/main" val="30970069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4"/>
          <p:cNvSpPr>
            <a:spLocks noGrp="1"/>
          </p:cNvSpPr>
          <p:nvPr>
            <p:ph type="ftr" sz="quarter" idx="11"/>
          </p:nvPr>
        </p:nvSpPr>
        <p:spPr/>
        <p:txBody>
          <a:bodyPr/>
          <a:lstStyle>
            <a:lvl1pPr>
              <a:defRPr/>
            </a:lvl1pPr>
          </a:lstStyle>
          <a:p>
            <a:endParaRPr lang="en-GB"/>
          </a:p>
        </p:txBody>
      </p:sp>
      <p:sp>
        <p:nvSpPr>
          <p:cNvPr id="9" name="Slide Number Placeholder 5"/>
          <p:cNvSpPr>
            <a:spLocks noGrp="1"/>
          </p:cNvSpPr>
          <p:nvPr>
            <p:ph type="sldNum" sz="quarter" idx="12"/>
          </p:nvPr>
        </p:nvSpPr>
        <p:spPr/>
        <p:txBody>
          <a:bodyPr/>
          <a:lstStyle>
            <a:lvl1pPr>
              <a:defRPr/>
            </a:lvl1pPr>
          </a:lstStyle>
          <a:p>
            <a:fld id="{E481755C-F07B-4069-B273-7A43F525D959}" type="slidenum">
              <a:rPr lang="en-GB"/>
              <a:pPr/>
              <a:t>‹#›</a:t>
            </a:fld>
            <a:endParaRPr lang="en-GB"/>
          </a:p>
        </p:txBody>
      </p:sp>
    </p:spTree>
    <p:extLst>
      <p:ext uri="{BB962C8B-B14F-4D97-AF65-F5344CB8AC3E}">
        <p14:creationId xmlns:p14="http://schemas.microsoft.com/office/powerpoint/2010/main" val="380954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4"/>
          <p:cNvSpPr>
            <a:spLocks noGrp="1"/>
          </p:cNvSpPr>
          <p:nvPr>
            <p:ph type="ftr" sz="quarter" idx="11"/>
          </p:nvPr>
        </p:nvSpPr>
        <p:spPr/>
        <p:txBody>
          <a:bodyPr/>
          <a:lstStyle>
            <a:lvl1pPr>
              <a:defRPr/>
            </a:lvl1pPr>
          </a:lstStyle>
          <a:p>
            <a:endParaRPr lang="en-GB"/>
          </a:p>
        </p:txBody>
      </p:sp>
      <p:sp>
        <p:nvSpPr>
          <p:cNvPr id="5" name="Slide Number Placeholder 5"/>
          <p:cNvSpPr>
            <a:spLocks noGrp="1"/>
          </p:cNvSpPr>
          <p:nvPr>
            <p:ph type="sldNum" sz="quarter" idx="12"/>
          </p:nvPr>
        </p:nvSpPr>
        <p:spPr/>
        <p:txBody>
          <a:bodyPr/>
          <a:lstStyle>
            <a:lvl1pPr>
              <a:defRPr/>
            </a:lvl1pPr>
          </a:lstStyle>
          <a:p>
            <a:fld id="{5051ACF5-DF59-4E25-AD0A-9465FA39DAFA}" type="slidenum">
              <a:rPr lang="en-GB"/>
              <a:pPr/>
              <a:t>‹#›</a:t>
            </a:fld>
            <a:endParaRPr lang="en-GB"/>
          </a:p>
        </p:txBody>
      </p:sp>
    </p:spTree>
    <p:extLst>
      <p:ext uri="{BB962C8B-B14F-4D97-AF65-F5344CB8AC3E}">
        <p14:creationId xmlns:p14="http://schemas.microsoft.com/office/powerpoint/2010/main" val="148494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p:txBody>
          <a:bodyPr/>
          <a:lstStyle>
            <a:lvl1pPr>
              <a:defRPr/>
            </a:lvl1pPr>
          </a:lstStyle>
          <a:p>
            <a:endParaRPr lang="en-GB"/>
          </a:p>
        </p:txBody>
      </p:sp>
      <p:sp>
        <p:nvSpPr>
          <p:cNvPr id="4" name="Slide Number Placeholder 5"/>
          <p:cNvSpPr>
            <a:spLocks noGrp="1"/>
          </p:cNvSpPr>
          <p:nvPr>
            <p:ph type="sldNum" sz="quarter" idx="12"/>
          </p:nvPr>
        </p:nvSpPr>
        <p:spPr/>
        <p:txBody>
          <a:bodyPr/>
          <a:lstStyle>
            <a:lvl1pPr>
              <a:defRPr/>
            </a:lvl1pPr>
          </a:lstStyle>
          <a:p>
            <a:fld id="{7F4FFF31-88E1-454E-A260-835AC93225E1}" type="slidenum">
              <a:rPr lang="en-GB"/>
              <a:pPr/>
              <a:t>‹#›</a:t>
            </a:fld>
            <a:endParaRPr lang="en-GB"/>
          </a:p>
        </p:txBody>
      </p:sp>
    </p:spTree>
    <p:extLst>
      <p:ext uri="{BB962C8B-B14F-4D97-AF65-F5344CB8AC3E}">
        <p14:creationId xmlns:p14="http://schemas.microsoft.com/office/powerpoint/2010/main" val="191981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4BD50DEA-58AB-47F8-A014-BF66744A1D83}" type="slidenum">
              <a:rPr lang="en-GB"/>
              <a:pPr/>
              <a:t>‹#›</a:t>
            </a:fld>
            <a:endParaRPr lang="en-GB"/>
          </a:p>
        </p:txBody>
      </p:sp>
    </p:spTree>
    <p:extLst>
      <p:ext uri="{BB962C8B-B14F-4D97-AF65-F5344CB8AC3E}">
        <p14:creationId xmlns:p14="http://schemas.microsoft.com/office/powerpoint/2010/main" val="103323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6BE3274C-1F3B-4490-9F91-4DEA78A0931A}" type="slidenum">
              <a:rPr lang="en-GB"/>
              <a:pPr/>
              <a:t>‹#›</a:t>
            </a:fld>
            <a:endParaRPr lang="en-GB"/>
          </a:p>
        </p:txBody>
      </p:sp>
    </p:spTree>
    <p:extLst>
      <p:ext uri="{BB962C8B-B14F-4D97-AF65-F5344CB8AC3E}">
        <p14:creationId xmlns:p14="http://schemas.microsoft.com/office/powerpoint/2010/main" val="1845402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1.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F039599-494F-40A4-905E-DD41CCF9873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48" r:id="rId12"/>
    <p:sldLayoutId id="2147483949"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050D450-2518-4F0B-AC7D-3CC3F0E116B2}"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2"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2052" name="Rectangle 2"/>
          <p:cNvSpPr>
            <a:spLocks noGrp="1" noChangeArrowheads="1"/>
          </p:cNvSpPr>
          <p:nvPr>
            <p:ph type="title"/>
          </p:nvPr>
        </p:nvSpPr>
        <p:spPr bwMode="auto">
          <a:xfrm>
            <a:off x="685800" y="1052513"/>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2053" name="Rectangle 3"/>
          <p:cNvSpPr>
            <a:spLocks noGrp="1" noChangeArrowheads="1"/>
          </p:cNvSpPr>
          <p:nvPr>
            <p:ph type="body" idx="1"/>
          </p:nvPr>
        </p:nvSpPr>
        <p:spPr bwMode="auto">
          <a:xfrm>
            <a:off x="684213" y="1844675"/>
            <a:ext cx="77724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7" name="Text Box 73"/>
          <p:cNvSpPr txBox="1">
            <a:spLocks noChangeArrowheads="1"/>
          </p:cNvSpPr>
          <p:nvPr/>
        </p:nvSpPr>
        <p:spPr bwMode="auto">
          <a:xfrm>
            <a:off x="4418013" y="332979"/>
            <a:ext cx="2674937" cy="260350"/>
          </a:xfrm>
          <a:prstGeom prst="rect">
            <a:avLst/>
          </a:prstGeom>
          <a:noFill/>
          <a:ln w="9525">
            <a:noFill/>
            <a:miter lim="800000"/>
            <a:headEnd/>
            <a:tailEnd/>
          </a:ln>
          <a:effectLst/>
        </p:spPr>
        <p:txBody>
          <a:bodyPr>
            <a:spAutoFit/>
          </a:bodyPr>
          <a:lstStyle/>
          <a:p>
            <a:pPr algn="r">
              <a:buClrTx/>
              <a:buFontTx/>
              <a:buNone/>
              <a:defRPr/>
            </a:pPr>
            <a:r>
              <a:rPr lang="en-US" sz="1100" b="1" dirty="0">
                <a:solidFill>
                  <a:srgbClr val="1B5BA2"/>
                </a:solidFill>
                <a:latin typeface="Arial" pitchFamily="34" charset="0"/>
              </a:rPr>
              <a:t>Committed to Connecting the World</a:t>
            </a:r>
          </a:p>
        </p:txBody>
      </p:sp>
      <p:sp>
        <p:nvSpPr>
          <p:cNvPr id="1098" name="Line 74"/>
          <p:cNvSpPr>
            <a:spLocks noChangeShapeType="1"/>
          </p:cNvSpPr>
          <p:nvPr/>
        </p:nvSpPr>
        <p:spPr bwMode="auto">
          <a:xfrm flipH="1">
            <a:off x="395288" y="477441"/>
            <a:ext cx="4105275"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1067" name="Rectangle 43"/>
          <p:cNvSpPr>
            <a:spLocks noGrp="1" noChangeArrowheads="1"/>
          </p:cNvSpPr>
          <p:nvPr>
            <p:ph type="sldNum" sz="quarter" idx="4"/>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a:solidFill>
                  <a:srgbClr val="0E438A"/>
                </a:solidFill>
                <a:latin typeface="Zurich BT" pitchFamily="34" charset="0"/>
                <a:cs typeface="Times New Roman" panose="02020603050405020304" pitchFamily="18" charset="0"/>
              </a:defRPr>
            </a:lvl1pPr>
          </a:lstStyle>
          <a:p>
            <a:fld id="{AF039599-494F-40A4-905E-DD41CCF9873D}" type="slidenum">
              <a:rPr lang="en-GB" smtClean="0"/>
              <a:pPr/>
              <a:t>‹#›</a:t>
            </a:fld>
            <a:endParaRPr lang="en-GB"/>
          </a:p>
        </p:txBody>
      </p:sp>
      <p:pic>
        <p:nvPicPr>
          <p:cNvPr id="2058" name="Picture 11" descr="itu"/>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51725" y="-27384"/>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ine 74"/>
          <p:cNvSpPr>
            <a:spLocks noChangeShapeType="1"/>
          </p:cNvSpPr>
          <p:nvPr/>
        </p:nvSpPr>
        <p:spPr bwMode="auto">
          <a:xfrm flipH="1">
            <a:off x="7092950" y="476672"/>
            <a:ext cx="503238" cy="0"/>
          </a:xfrm>
          <a:prstGeom prst="line">
            <a:avLst/>
          </a:prstGeom>
          <a:noFill/>
          <a:ln w="22225" cap="rnd">
            <a:solidFill>
              <a:srgbClr val="C0C0C0"/>
            </a:solidFill>
            <a:prstDash val="sysDot"/>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sz="3600" b="1">
          <a:solidFill>
            <a:srgbClr val="1B5BA2"/>
          </a:solidFill>
          <a:latin typeface="+mj-lt"/>
          <a:ea typeface="+mj-ea"/>
          <a:cs typeface="+mj-cs"/>
        </a:defRPr>
      </a:lvl1pPr>
      <a:lvl2pPr algn="ctr" rtl="0" eaLnBrk="1" fontAlgn="base" hangingPunct="1">
        <a:spcBef>
          <a:spcPct val="0"/>
        </a:spcBef>
        <a:spcAft>
          <a:spcPct val="0"/>
        </a:spcAft>
        <a:defRPr sz="3600" b="1">
          <a:solidFill>
            <a:srgbClr val="1B5BA2"/>
          </a:solidFill>
          <a:latin typeface="Verdana" pitchFamily="34" charset="0"/>
        </a:defRPr>
      </a:lvl2pPr>
      <a:lvl3pPr algn="ctr" rtl="0" eaLnBrk="1" fontAlgn="base" hangingPunct="1">
        <a:spcBef>
          <a:spcPct val="0"/>
        </a:spcBef>
        <a:spcAft>
          <a:spcPct val="0"/>
        </a:spcAft>
        <a:defRPr sz="3600" b="1">
          <a:solidFill>
            <a:srgbClr val="1B5BA2"/>
          </a:solidFill>
          <a:latin typeface="Verdana" pitchFamily="34" charset="0"/>
        </a:defRPr>
      </a:lvl3pPr>
      <a:lvl4pPr algn="ctr" rtl="0" eaLnBrk="1" fontAlgn="base" hangingPunct="1">
        <a:spcBef>
          <a:spcPct val="0"/>
        </a:spcBef>
        <a:spcAft>
          <a:spcPct val="0"/>
        </a:spcAft>
        <a:defRPr sz="3600" b="1">
          <a:solidFill>
            <a:srgbClr val="1B5BA2"/>
          </a:solidFill>
          <a:latin typeface="Verdana" pitchFamily="34" charset="0"/>
        </a:defRPr>
      </a:lvl4pPr>
      <a:lvl5pPr algn="ctr" rtl="0" eaLnBrk="1" fontAlgn="base" hangingPunct="1">
        <a:spcBef>
          <a:spcPct val="0"/>
        </a:spcBef>
        <a:spcAft>
          <a:spcPct val="0"/>
        </a:spcAft>
        <a:defRPr sz="3600" b="1">
          <a:solidFill>
            <a:srgbClr val="1B5BA2"/>
          </a:solidFill>
          <a:latin typeface="Verdana" pitchFamily="34" charset="0"/>
        </a:defRPr>
      </a:lvl5pPr>
      <a:lvl6pPr marL="457200" algn="ctr" rtl="0" eaLnBrk="1" fontAlgn="base" hangingPunct="1">
        <a:spcBef>
          <a:spcPct val="0"/>
        </a:spcBef>
        <a:spcAft>
          <a:spcPct val="0"/>
        </a:spcAft>
        <a:defRPr sz="3600" b="1">
          <a:solidFill>
            <a:srgbClr val="1B5BA2"/>
          </a:solidFill>
          <a:latin typeface="Verdana" pitchFamily="34" charset="0"/>
        </a:defRPr>
      </a:lvl6pPr>
      <a:lvl7pPr marL="914400" algn="ctr" rtl="0" eaLnBrk="1" fontAlgn="base" hangingPunct="1">
        <a:spcBef>
          <a:spcPct val="0"/>
        </a:spcBef>
        <a:spcAft>
          <a:spcPct val="0"/>
        </a:spcAft>
        <a:defRPr sz="3600" b="1">
          <a:solidFill>
            <a:srgbClr val="1B5BA2"/>
          </a:solidFill>
          <a:latin typeface="Verdana" pitchFamily="34" charset="0"/>
        </a:defRPr>
      </a:lvl7pPr>
      <a:lvl8pPr marL="1371600" algn="ctr" rtl="0" eaLnBrk="1" fontAlgn="base" hangingPunct="1">
        <a:spcBef>
          <a:spcPct val="0"/>
        </a:spcBef>
        <a:spcAft>
          <a:spcPct val="0"/>
        </a:spcAft>
        <a:defRPr sz="3600" b="1">
          <a:solidFill>
            <a:srgbClr val="1B5BA2"/>
          </a:solidFill>
          <a:latin typeface="Verdana" pitchFamily="34" charset="0"/>
        </a:defRPr>
      </a:lvl8pPr>
      <a:lvl9pPr marL="1828800" algn="ctr" rtl="0" eaLnBrk="1" fontAlgn="base" hangingPunct="1">
        <a:spcBef>
          <a:spcPct val="0"/>
        </a:spcBef>
        <a:spcAft>
          <a:spcPct val="0"/>
        </a:spcAft>
        <a:defRPr sz="3600" b="1">
          <a:solidFill>
            <a:srgbClr val="1B5BA2"/>
          </a:solidFill>
          <a:latin typeface="Verdana" pitchFamily="34" charset="0"/>
        </a:defRPr>
      </a:lvl9pPr>
    </p:titleStyle>
    <p:bodyStyle>
      <a:lvl1pPr marL="342900" indent="-342900" algn="l" rtl="0" eaLnBrk="1" fontAlgn="base" hangingPunct="1">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1" fontAlgn="base" hangingPunct="1">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1" fontAlgn="base" hangingPunct="1">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1" fontAlgn="base" hangingPunct="1">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1" fontAlgn="base" hangingPunct="1">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1" fontAlgn="base" hangingPunct="1">
        <a:spcBef>
          <a:spcPct val="20000"/>
        </a:spcBef>
        <a:spcAft>
          <a:spcPct val="0"/>
        </a:spcAft>
        <a:buFont typeface="Verdana" pitchFamily="34" charset="0"/>
        <a:buChar char="–"/>
        <a:defRPr sz="2000">
          <a:solidFill>
            <a:srgbClr val="5C5C5C"/>
          </a:solidFill>
          <a:latin typeface="+mn-lt"/>
        </a:defRPr>
      </a:lvl6pPr>
      <a:lvl7pPr marL="2971800" indent="-228600" algn="l" rtl="0" eaLnBrk="1" fontAlgn="base" hangingPunct="1">
        <a:spcBef>
          <a:spcPct val="20000"/>
        </a:spcBef>
        <a:spcAft>
          <a:spcPct val="0"/>
        </a:spcAft>
        <a:buFont typeface="Verdana" pitchFamily="34" charset="0"/>
        <a:buChar char="–"/>
        <a:defRPr sz="2000">
          <a:solidFill>
            <a:srgbClr val="5C5C5C"/>
          </a:solidFill>
          <a:latin typeface="+mn-lt"/>
        </a:defRPr>
      </a:lvl7pPr>
      <a:lvl8pPr marL="3429000" indent="-228600" algn="l" rtl="0" eaLnBrk="1" fontAlgn="base" hangingPunct="1">
        <a:spcBef>
          <a:spcPct val="20000"/>
        </a:spcBef>
        <a:spcAft>
          <a:spcPct val="0"/>
        </a:spcAft>
        <a:buFont typeface="Verdana" pitchFamily="34" charset="0"/>
        <a:buChar char="–"/>
        <a:defRPr sz="2000">
          <a:solidFill>
            <a:srgbClr val="5C5C5C"/>
          </a:solidFill>
          <a:latin typeface="+mn-lt"/>
        </a:defRPr>
      </a:lvl8pPr>
      <a:lvl9pPr marL="3886200" indent="-228600" algn="l" rtl="0" eaLnBrk="1" fontAlgn="base" hangingPunct="1">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3">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2" name="Line 68"/>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1028" name="Rectangle 2"/>
          <p:cNvSpPr>
            <a:spLocks noGrp="1" noChangeArrowheads="1"/>
          </p:cNvSpPr>
          <p:nvPr>
            <p:ph type="title"/>
          </p:nvPr>
        </p:nvSpPr>
        <p:spPr bwMode="auto">
          <a:xfrm>
            <a:off x="755650" y="2852738"/>
            <a:ext cx="7772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This cover slide could be in reverse colors….</a:t>
            </a:r>
          </a:p>
        </p:txBody>
      </p:sp>
      <p:sp>
        <p:nvSpPr>
          <p:cNvPr id="1097" name="Text Box 73"/>
          <p:cNvSpPr txBox="1">
            <a:spLocks noChangeArrowheads="1"/>
          </p:cNvSpPr>
          <p:nvPr/>
        </p:nvSpPr>
        <p:spPr bwMode="auto">
          <a:xfrm>
            <a:off x="4418013" y="404813"/>
            <a:ext cx="2674937" cy="260350"/>
          </a:xfrm>
          <a:prstGeom prst="rect">
            <a:avLst/>
          </a:prstGeom>
          <a:noFill/>
          <a:ln w="9525">
            <a:noFill/>
            <a:miter lim="800000"/>
            <a:headEnd/>
            <a:tailEnd/>
          </a:ln>
          <a:effectLst/>
        </p:spPr>
        <p:txBody>
          <a:bodyPr>
            <a:spAutoFit/>
          </a:bodyPr>
          <a:lstStyle/>
          <a:p>
            <a:pPr algn="r">
              <a:buClrTx/>
              <a:buFontTx/>
              <a:buNone/>
              <a:defRPr/>
            </a:pPr>
            <a:r>
              <a:rPr lang="en-US" sz="1100" b="1">
                <a:solidFill>
                  <a:srgbClr val="1B5BA2"/>
                </a:solidFill>
                <a:latin typeface="Arial" pitchFamily="34" charset="0"/>
              </a:rPr>
              <a:t>Committed to Connecting the World</a:t>
            </a:r>
          </a:p>
        </p:txBody>
      </p:sp>
      <p:sp>
        <p:nvSpPr>
          <p:cNvPr id="1098" name="Line 74"/>
          <p:cNvSpPr>
            <a:spLocks noChangeShapeType="1"/>
          </p:cNvSpPr>
          <p:nvPr/>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a:defRPr/>
            </a:pPr>
            <a:endParaRPr lang="en-US"/>
          </a:p>
        </p:txBody>
      </p:sp>
      <p:sp>
        <p:nvSpPr>
          <p:cNvPr id="1067" name="Rectangle 43"/>
          <p:cNvSpPr>
            <a:spLocks noGrp="1" noChangeArrowheads="1"/>
          </p:cNvSpPr>
          <p:nvPr>
            <p:ph type="sldNum" sz="quarter" idx="4"/>
          </p:nvPr>
        </p:nvSpPr>
        <p:spPr bwMode="auto">
          <a:xfrm>
            <a:off x="8369300" y="6381750"/>
            <a:ext cx="35877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a:solidFill>
                  <a:srgbClr val="0E438A"/>
                </a:solidFill>
                <a:latin typeface="Zurich BT" pitchFamily="34" charset="0"/>
                <a:cs typeface="Times New Roman" panose="02020603050405020304" pitchFamily="18" charset="0"/>
              </a:defRPr>
            </a:lvl1pPr>
          </a:lstStyle>
          <a:p>
            <a:fld id="{90DE189D-585E-47C2-BB0C-8BB61082B1B7}" type="slidenum">
              <a:rPr lang="en-US"/>
              <a:pPr/>
              <a:t>‹#›</a:t>
            </a:fld>
            <a:endParaRPr lang="en-US"/>
          </a:p>
        </p:txBody>
      </p:sp>
      <p:pic>
        <p:nvPicPr>
          <p:cNvPr id="1033" name="Picture 10" descr="it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51725" y="44450"/>
            <a:ext cx="124777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ine 74"/>
          <p:cNvSpPr>
            <a:spLocks noChangeShapeType="1"/>
          </p:cNvSpPr>
          <p:nvPr/>
        </p:nvSpPr>
        <p:spPr bwMode="auto">
          <a:xfrm flipH="1">
            <a:off x="7092950" y="549275"/>
            <a:ext cx="503238" cy="0"/>
          </a:xfrm>
          <a:prstGeom prst="line">
            <a:avLst/>
          </a:prstGeom>
          <a:noFill/>
          <a:ln w="22225" cap="rnd">
            <a:solidFill>
              <a:srgbClr val="C0C0C0"/>
            </a:solidFill>
            <a:prstDash val="sysDot"/>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transition>
    <p:fade/>
  </p:transition>
  <p:timing>
    <p:tnLst>
      <p:par>
        <p:cTn id="1" dur="indefinite" restart="never" nodeType="tmRoot"/>
      </p:par>
    </p:tnLst>
  </p:timing>
  <p:hf hdr="0" ftr="0" dt="0"/>
  <p:txStyles>
    <p:titleStyle>
      <a:lvl1pPr algn="ctr" rtl="0" eaLnBrk="1" fontAlgn="base" hangingPunct="1">
        <a:spcBef>
          <a:spcPct val="0"/>
        </a:spcBef>
        <a:spcAft>
          <a:spcPct val="0"/>
        </a:spcAft>
        <a:defRPr sz="3600" i="1">
          <a:solidFill>
            <a:srgbClr val="1B5BA2"/>
          </a:solidFill>
          <a:latin typeface="+mj-lt"/>
          <a:ea typeface="+mj-ea"/>
          <a:cs typeface="+mj-cs"/>
        </a:defRPr>
      </a:lvl1pPr>
      <a:lvl2pPr algn="ctr" rtl="0" eaLnBrk="1" fontAlgn="base" hangingPunct="1">
        <a:spcBef>
          <a:spcPct val="0"/>
        </a:spcBef>
        <a:spcAft>
          <a:spcPct val="0"/>
        </a:spcAft>
        <a:defRPr sz="3600" i="1">
          <a:solidFill>
            <a:srgbClr val="1B5BA2"/>
          </a:solidFill>
          <a:latin typeface="Verdana" pitchFamily="34" charset="0"/>
        </a:defRPr>
      </a:lvl2pPr>
      <a:lvl3pPr algn="ctr" rtl="0" eaLnBrk="1" fontAlgn="base" hangingPunct="1">
        <a:spcBef>
          <a:spcPct val="0"/>
        </a:spcBef>
        <a:spcAft>
          <a:spcPct val="0"/>
        </a:spcAft>
        <a:defRPr sz="3600" i="1">
          <a:solidFill>
            <a:srgbClr val="1B5BA2"/>
          </a:solidFill>
          <a:latin typeface="Verdana" pitchFamily="34" charset="0"/>
        </a:defRPr>
      </a:lvl3pPr>
      <a:lvl4pPr algn="ctr" rtl="0" eaLnBrk="1" fontAlgn="base" hangingPunct="1">
        <a:spcBef>
          <a:spcPct val="0"/>
        </a:spcBef>
        <a:spcAft>
          <a:spcPct val="0"/>
        </a:spcAft>
        <a:defRPr sz="3600" i="1">
          <a:solidFill>
            <a:srgbClr val="1B5BA2"/>
          </a:solidFill>
          <a:latin typeface="Verdana" pitchFamily="34" charset="0"/>
        </a:defRPr>
      </a:lvl4pPr>
      <a:lvl5pPr algn="ctr" rtl="0" eaLnBrk="1" fontAlgn="base" hangingPunct="1">
        <a:spcBef>
          <a:spcPct val="0"/>
        </a:spcBef>
        <a:spcAft>
          <a:spcPct val="0"/>
        </a:spcAft>
        <a:defRPr sz="3600" i="1">
          <a:solidFill>
            <a:srgbClr val="1B5BA2"/>
          </a:solidFill>
          <a:latin typeface="Verdana" pitchFamily="34" charset="0"/>
        </a:defRPr>
      </a:lvl5pPr>
      <a:lvl6pPr marL="457200" algn="ctr" rtl="0" eaLnBrk="1" fontAlgn="base" hangingPunct="1">
        <a:spcBef>
          <a:spcPct val="0"/>
        </a:spcBef>
        <a:spcAft>
          <a:spcPct val="0"/>
        </a:spcAft>
        <a:defRPr sz="3600" i="1">
          <a:solidFill>
            <a:srgbClr val="1B5BA2"/>
          </a:solidFill>
          <a:latin typeface="Verdana" pitchFamily="34" charset="0"/>
        </a:defRPr>
      </a:lvl6pPr>
      <a:lvl7pPr marL="914400" algn="ctr" rtl="0" eaLnBrk="1" fontAlgn="base" hangingPunct="1">
        <a:spcBef>
          <a:spcPct val="0"/>
        </a:spcBef>
        <a:spcAft>
          <a:spcPct val="0"/>
        </a:spcAft>
        <a:defRPr sz="3600" i="1">
          <a:solidFill>
            <a:srgbClr val="1B5BA2"/>
          </a:solidFill>
          <a:latin typeface="Verdana" pitchFamily="34" charset="0"/>
        </a:defRPr>
      </a:lvl7pPr>
      <a:lvl8pPr marL="1371600" algn="ctr" rtl="0" eaLnBrk="1" fontAlgn="base" hangingPunct="1">
        <a:spcBef>
          <a:spcPct val="0"/>
        </a:spcBef>
        <a:spcAft>
          <a:spcPct val="0"/>
        </a:spcAft>
        <a:defRPr sz="3600" i="1">
          <a:solidFill>
            <a:srgbClr val="1B5BA2"/>
          </a:solidFill>
          <a:latin typeface="Verdana" pitchFamily="34" charset="0"/>
        </a:defRPr>
      </a:lvl8pPr>
      <a:lvl9pPr marL="1828800" algn="ctr" rtl="0" eaLnBrk="1" fontAlgn="base" hangingPunct="1">
        <a:spcBef>
          <a:spcPct val="0"/>
        </a:spcBef>
        <a:spcAft>
          <a:spcPct val="0"/>
        </a:spcAft>
        <a:defRPr sz="3600" i="1">
          <a:solidFill>
            <a:srgbClr val="1B5BA2"/>
          </a:solidFill>
          <a:latin typeface="Verdana" pitchFamily="34" charset="0"/>
        </a:defRPr>
      </a:lvl9pPr>
    </p:titleStyle>
    <p:bodyStyle>
      <a:lvl1pPr marL="342900" indent="-342900" algn="l" rtl="0" eaLnBrk="1" fontAlgn="base" hangingPunct="1">
        <a:spcBef>
          <a:spcPct val="20000"/>
        </a:spcBef>
        <a:spcAft>
          <a:spcPct val="0"/>
        </a:spcAft>
        <a:buClr>
          <a:srgbClr val="0E438A"/>
        </a:buClr>
        <a:buSzPct val="110000"/>
        <a:buFont typeface="Wingdings" panose="05000000000000000000" pitchFamily="2" charset="2"/>
        <a:buChar char="§"/>
        <a:defRPr sz="3200">
          <a:solidFill>
            <a:srgbClr val="5C5C5C"/>
          </a:solidFill>
          <a:latin typeface="+mn-lt"/>
          <a:ea typeface="+mn-ea"/>
          <a:cs typeface="+mn-cs"/>
        </a:defRPr>
      </a:lvl1pPr>
      <a:lvl2pPr marL="742950" indent="-285750" algn="l" rtl="0" eaLnBrk="1" fontAlgn="base" hangingPunct="1">
        <a:spcBef>
          <a:spcPct val="20000"/>
        </a:spcBef>
        <a:spcAft>
          <a:spcPct val="0"/>
        </a:spcAft>
        <a:buClr>
          <a:srgbClr val="0099CC"/>
        </a:buClr>
        <a:buFont typeface="Wingdings" panose="05000000000000000000" pitchFamily="2" charset="2"/>
        <a:buChar char="Ø"/>
        <a:defRPr sz="2800">
          <a:solidFill>
            <a:srgbClr val="5C5C5C"/>
          </a:solidFill>
          <a:latin typeface="+mn-lt"/>
        </a:defRPr>
      </a:lvl2pPr>
      <a:lvl3pPr marL="1143000" indent="-228600" algn="l" rtl="0" eaLnBrk="1" fontAlgn="base" hangingPunct="1">
        <a:spcBef>
          <a:spcPct val="20000"/>
        </a:spcBef>
        <a:spcAft>
          <a:spcPct val="0"/>
        </a:spcAft>
        <a:buClr>
          <a:srgbClr val="0099CC"/>
        </a:buClr>
        <a:buFont typeface="Wingdings" panose="05000000000000000000" pitchFamily="2" charset="2"/>
        <a:buChar char="§"/>
        <a:defRPr sz="2400">
          <a:solidFill>
            <a:srgbClr val="5C5C5C"/>
          </a:solidFill>
          <a:latin typeface="+mn-lt"/>
        </a:defRPr>
      </a:lvl3pPr>
      <a:lvl4pPr marL="1600200" indent="-228600" algn="l" rtl="0" eaLnBrk="1" fontAlgn="base" hangingPunct="1">
        <a:spcBef>
          <a:spcPct val="20000"/>
        </a:spcBef>
        <a:spcAft>
          <a:spcPct val="0"/>
        </a:spcAft>
        <a:buFont typeface="Verdana" panose="020B0604030504040204" pitchFamily="34" charset="0"/>
        <a:buChar char="–"/>
        <a:defRPr sz="2000">
          <a:solidFill>
            <a:srgbClr val="5C5C5C"/>
          </a:solidFill>
          <a:latin typeface="+mn-lt"/>
        </a:defRPr>
      </a:lvl4pPr>
      <a:lvl5pPr marL="2057400" indent="-228600" algn="l" rtl="0" eaLnBrk="1" fontAlgn="base" hangingPunct="1">
        <a:spcBef>
          <a:spcPct val="20000"/>
        </a:spcBef>
        <a:spcAft>
          <a:spcPct val="0"/>
        </a:spcAft>
        <a:buFont typeface="Verdana" panose="020B0604030504040204" pitchFamily="34" charset="0"/>
        <a:buChar char="–"/>
        <a:defRPr sz="2000">
          <a:solidFill>
            <a:srgbClr val="5C5C5C"/>
          </a:solidFill>
          <a:latin typeface="+mn-lt"/>
        </a:defRPr>
      </a:lvl5pPr>
      <a:lvl6pPr marL="2514600" indent="-228600" algn="l" rtl="0" eaLnBrk="1" fontAlgn="base" hangingPunct="1">
        <a:spcBef>
          <a:spcPct val="20000"/>
        </a:spcBef>
        <a:spcAft>
          <a:spcPct val="0"/>
        </a:spcAft>
        <a:buFont typeface="Verdana" pitchFamily="34" charset="0"/>
        <a:buChar char="–"/>
        <a:defRPr sz="2000">
          <a:solidFill>
            <a:srgbClr val="5C5C5C"/>
          </a:solidFill>
          <a:latin typeface="+mn-lt"/>
        </a:defRPr>
      </a:lvl6pPr>
      <a:lvl7pPr marL="2971800" indent="-228600" algn="l" rtl="0" eaLnBrk="1" fontAlgn="base" hangingPunct="1">
        <a:spcBef>
          <a:spcPct val="20000"/>
        </a:spcBef>
        <a:spcAft>
          <a:spcPct val="0"/>
        </a:spcAft>
        <a:buFont typeface="Verdana" pitchFamily="34" charset="0"/>
        <a:buChar char="–"/>
        <a:defRPr sz="2000">
          <a:solidFill>
            <a:srgbClr val="5C5C5C"/>
          </a:solidFill>
          <a:latin typeface="+mn-lt"/>
        </a:defRPr>
      </a:lvl7pPr>
      <a:lvl8pPr marL="3429000" indent="-228600" algn="l" rtl="0" eaLnBrk="1" fontAlgn="base" hangingPunct="1">
        <a:spcBef>
          <a:spcPct val="20000"/>
        </a:spcBef>
        <a:spcAft>
          <a:spcPct val="0"/>
        </a:spcAft>
        <a:buFont typeface="Verdana" pitchFamily="34" charset="0"/>
        <a:buChar char="–"/>
        <a:defRPr sz="2000">
          <a:solidFill>
            <a:srgbClr val="5C5C5C"/>
          </a:solidFill>
          <a:latin typeface="+mn-lt"/>
        </a:defRPr>
      </a:lvl8pPr>
      <a:lvl9pPr marL="3886200" indent="-228600" algn="l" rtl="0" eaLnBrk="1" fontAlgn="base" hangingPunct="1">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2" Type="http://schemas.openxmlformats.org/officeDocument/2006/relationships/hyperlink" Target="http://www.itu.int/en/ITU-T/studygroups/2013-2016/03/Pages/default.aspx" TargetMode="Externa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1FF8075E-3D5B-43FD-9710-3BFB19071503}" type="slidenum">
              <a:rPr kumimoji="0" lang="en-US" altLang="ja-JP">
                <a:latin typeface="HGP創英角ｺﾞｼｯｸUB" pitchFamily="50" charset="-128"/>
                <a:ea typeface="HGP創英角ｺﾞｼｯｸUB" pitchFamily="50" charset="-128"/>
              </a:rPr>
              <a:pPr eaLnBrk="1" hangingPunct="1"/>
              <a:t>1</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179512" y="1916832"/>
            <a:ext cx="8789834" cy="2232248"/>
          </a:xfrm>
        </p:spPr>
        <p:txBody>
          <a:bodyPr/>
          <a:lstStyle/>
          <a:p>
            <a:pPr marL="0" indent="0" algn="ctr">
              <a:buFontTx/>
              <a:buNone/>
            </a:pPr>
            <a:r>
              <a:rPr lang="en-US" sz="4000" b="1" dirty="0" smtClean="0">
                <a:solidFill>
                  <a:schemeClr val="accent6">
                    <a:lumMod val="75000"/>
                  </a:schemeClr>
                </a:solidFill>
                <a:latin typeface="Calibri" panose="020F0502020204030204" pitchFamily="34" charset="0"/>
                <a:cs typeface="Arial" panose="020B0604020202020204" pitchFamily="34" charset="0"/>
              </a:rPr>
              <a:t>ITU-T Study Group 3 activities on International mobile roaming (IMR)</a:t>
            </a:r>
          </a:p>
          <a:p>
            <a:pPr marL="0" indent="0" algn="ctr">
              <a:buFontTx/>
              <a:buNone/>
            </a:pPr>
            <a:endParaRPr lang="en-US" sz="4000" b="1" dirty="0">
              <a:solidFill>
                <a:schemeClr val="accent6">
                  <a:lumMod val="75000"/>
                </a:schemeClr>
              </a:solidFill>
              <a:latin typeface="Calibri" panose="020F0502020204030204" pitchFamily="34" charset="0"/>
              <a:cs typeface="Arial" panose="020B0604020202020204" pitchFamily="34" charset="0"/>
            </a:endParaRPr>
          </a:p>
          <a:p>
            <a:pPr marL="0" indent="0" algn="ctr">
              <a:buFontTx/>
              <a:buNone/>
            </a:pPr>
            <a:r>
              <a:rPr lang="en-US" sz="1800" b="1" dirty="0" smtClean="0">
                <a:solidFill>
                  <a:schemeClr val="accent3">
                    <a:lumMod val="50000"/>
                  </a:schemeClr>
                </a:solidFill>
                <a:latin typeface="Calibri" panose="020F0502020204030204" pitchFamily="34" charset="0"/>
                <a:cs typeface="Arial" panose="020B0604020202020204" pitchFamily="34" charset="0"/>
              </a:rPr>
              <a:t>Rapporteur: </a:t>
            </a:r>
            <a:r>
              <a:rPr lang="en-US" sz="1800" b="1" dirty="0" err="1" smtClean="0">
                <a:solidFill>
                  <a:schemeClr val="accent3">
                    <a:lumMod val="50000"/>
                  </a:schemeClr>
                </a:solidFill>
                <a:latin typeface="Calibri" panose="020F0502020204030204" pitchFamily="34" charset="0"/>
                <a:cs typeface="Arial" panose="020B0604020202020204" pitchFamily="34" charset="0"/>
              </a:rPr>
              <a:t>Ms</a:t>
            </a:r>
            <a:r>
              <a:rPr lang="en-US" sz="1800" b="1" dirty="0" smtClean="0">
                <a:solidFill>
                  <a:schemeClr val="accent3">
                    <a:lumMod val="50000"/>
                  </a:schemeClr>
                </a:solidFill>
                <a:latin typeface="Calibri" panose="020F0502020204030204" pitchFamily="34" charset="0"/>
                <a:cs typeface="Arial" panose="020B0604020202020204" pitchFamily="34" charset="0"/>
              </a:rPr>
              <a:t> Eriko Hondo (KDDI, Japan) </a:t>
            </a:r>
          </a:p>
          <a:p>
            <a:pPr marL="0" indent="0" algn="ctr">
              <a:buFontTx/>
              <a:buNone/>
            </a:pPr>
            <a:r>
              <a:rPr lang="en-US" sz="1800" b="1" dirty="0" smtClean="0">
                <a:solidFill>
                  <a:schemeClr val="accent3">
                    <a:lumMod val="50000"/>
                  </a:schemeClr>
                </a:solidFill>
                <a:latin typeface="Calibri" panose="020F0502020204030204" pitchFamily="34" charset="0"/>
                <a:cs typeface="Arial" panose="020B0604020202020204" pitchFamily="34" charset="0"/>
              </a:rPr>
              <a:t>TSB Secretariat: </a:t>
            </a:r>
            <a:r>
              <a:rPr lang="en-US" sz="1800" b="1" dirty="0" err="1" smtClean="0">
                <a:solidFill>
                  <a:schemeClr val="accent3">
                    <a:lumMod val="50000"/>
                  </a:schemeClr>
                </a:solidFill>
                <a:latin typeface="Calibri" panose="020F0502020204030204" pitchFamily="34" charset="0"/>
                <a:cs typeface="Arial" panose="020B0604020202020204" pitchFamily="34" charset="0"/>
              </a:rPr>
              <a:t>Dr</a:t>
            </a:r>
            <a:r>
              <a:rPr lang="en-US" sz="1800" b="1" dirty="0" smtClean="0">
                <a:solidFill>
                  <a:schemeClr val="accent3">
                    <a:lumMod val="50000"/>
                  </a:schemeClr>
                </a:solidFill>
                <a:latin typeface="Calibri" panose="020F0502020204030204" pitchFamily="34" charset="0"/>
                <a:cs typeface="Arial" panose="020B0604020202020204" pitchFamily="34" charset="0"/>
              </a:rPr>
              <a:t> Lara Srivastava</a:t>
            </a:r>
          </a:p>
          <a:p>
            <a:pPr marL="0" indent="0" algn="ctr">
              <a:buFontTx/>
              <a:buNone/>
            </a:pPr>
            <a:endParaRPr lang="en-US" sz="1600" b="1" dirty="0" smtClean="0">
              <a:latin typeface="Calibri" panose="020F0502020204030204" pitchFamily="34" charset="0"/>
              <a:cs typeface="Arial" panose="020B0604020202020204" pitchFamily="34" charset="0"/>
            </a:endParaRPr>
          </a:p>
          <a:p>
            <a:pPr marL="0" indent="0" algn="ctr">
              <a:buFontTx/>
              <a:buNone/>
            </a:pPr>
            <a:endParaRPr lang="es-ES" sz="1000" b="1" i="1" dirty="0" smtClean="0">
              <a:latin typeface="Calibri" panose="020F0502020204030204" pitchFamily="34" charset="0"/>
            </a:endParaRPr>
          </a:p>
          <a:p>
            <a:pPr marL="0" indent="0">
              <a:buFontTx/>
              <a:buNone/>
            </a:pPr>
            <a:endParaRPr lang="en-GB"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779914"/>
            <a:ext cx="8677275" cy="4749800"/>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lgn="ctr">
                <a:solidFill>
                  <a:srgbClr val="3333FF"/>
                </a:solidFill>
                <a:miter lim="800000"/>
                <a:headEnd/>
                <a:tailEnd/>
              </a14:hiddenLine>
            </a:ext>
          </a:extLst>
        </p:spPr>
      </p:pic>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D772E060-6A40-46CD-A99C-7B5AD8DC57B5}" type="slidenum">
              <a:rPr kumimoji="0" lang="en-US" altLang="ja-JP">
                <a:latin typeface="HGP創英角ｺﾞｼｯｸUB" pitchFamily="50" charset="-128"/>
                <a:ea typeface="HGP創英角ｺﾞｼｯｸUB" pitchFamily="50" charset="-128"/>
              </a:rPr>
              <a:pPr eaLnBrk="1" hangingPunct="1"/>
              <a:t>10</a:t>
            </a:fld>
            <a:endParaRPr kumimoji="0" lang="en-US" altLang="ja-JP">
              <a:latin typeface="HGP創英角ｺﾞｼｯｸUB" pitchFamily="50" charset="-128"/>
              <a:ea typeface="HGP創英角ｺﾞｼｯｸUB" pitchFamily="50" charset="-128"/>
            </a:endParaRPr>
          </a:p>
        </p:txBody>
      </p:sp>
      <p:sp>
        <p:nvSpPr>
          <p:cNvPr id="18436" name="Content Placeholder 2"/>
          <p:cNvSpPr>
            <a:spLocks noGrp="1"/>
          </p:cNvSpPr>
          <p:nvPr>
            <p:ph idx="4294967295"/>
          </p:nvPr>
        </p:nvSpPr>
        <p:spPr>
          <a:xfrm>
            <a:off x="2537217" y="1135640"/>
            <a:ext cx="4896544" cy="576064"/>
          </a:xfrm>
        </p:spPr>
        <p:txBody>
          <a:bodyPr/>
          <a:lstStyle/>
          <a:p>
            <a:pPr marL="0" indent="0">
              <a:buFontTx/>
              <a:buNone/>
            </a:pPr>
            <a:r>
              <a:rPr lang="en-GB" altLang="en-US" sz="2400" b="1" dirty="0" smtClean="0">
                <a:latin typeface="Arial" panose="020B0604020202020204" pitchFamily="34" charset="0"/>
                <a:cs typeface="Arial" panose="020B0604020202020204" pitchFamily="34" charset="0"/>
              </a:rPr>
              <a:t>      </a:t>
            </a:r>
          </a:p>
        </p:txBody>
      </p:sp>
      <p:sp>
        <p:nvSpPr>
          <p:cNvPr id="18435" name="Title 1"/>
          <p:cNvSpPr>
            <a:spLocks noGrp="1"/>
          </p:cNvSpPr>
          <p:nvPr>
            <p:ph type="title" idx="4294967295"/>
          </p:nvPr>
        </p:nvSpPr>
        <p:spPr>
          <a:xfrm>
            <a:off x="-396552" y="404664"/>
            <a:ext cx="9540552" cy="1200329"/>
          </a:xfrm>
        </p:spPr>
        <p:txBody>
          <a:bodyPr/>
          <a:lstStyle/>
          <a:p>
            <a:r>
              <a:rPr lang="en-GB" altLang="en-US" sz="4000" dirty="0" smtClean="0">
                <a:latin typeface="Calibri" panose="020F0502020204030204" pitchFamily="34" charset="0"/>
                <a:cs typeface="Arial" panose="020B0604020202020204" pitchFamily="34" charset="0"/>
              </a:rPr>
              <a:t>ITU-T</a:t>
            </a:r>
            <a:r>
              <a:rPr lang="en-GB" altLang="en-US" dirty="0" smtClean="0">
                <a:latin typeface="Calibri" panose="020F0502020204030204" pitchFamily="34" charset="0"/>
                <a:cs typeface="Arial" panose="020B0604020202020204" pitchFamily="34" charset="0"/>
              </a:rPr>
              <a:t> </a:t>
            </a:r>
            <a:r>
              <a:rPr lang="en-GB" altLang="en-US" dirty="0" smtClean="0">
                <a:latin typeface="Arial" panose="020B0604020202020204" pitchFamily="34" charset="0"/>
                <a:cs typeface="Arial" panose="020B0604020202020204" pitchFamily="34" charset="0"/>
              </a:rPr>
              <a:t>Recommendation D.98</a:t>
            </a:r>
            <a:br>
              <a:rPr lang="en-GB" altLang="en-US" dirty="0" smtClean="0">
                <a:latin typeface="Arial" panose="020B0604020202020204" pitchFamily="34" charset="0"/>
                <a:cs typeface="Arial" panose="020B0604020202020204" pitchFamily="34" charset="0"/>
              </a:rPr>
            </a:br>
            <a:r>
              <a:rPr lang="en-GB" altLang="en-US" sz="3200" dirty="0" smtClean="0">
                <a:latin typeface="Arial" panose="020B0604020202020204" pitchFamily="34" charset="0"/>
                <a:cs typeface="Arial" panose="020B0604020202020204" pitchFamily="34" charset="0"/>
              </a:rPr>
              <a:t>ITU Press Release </a:t>
            </a:r>
            <a:endParaRPr lang="en-GB" altLang="en-US" sz="3200" dirty="0" smtClean="0"/>
          </a:p>
        </p:txBody>
      </p:sp>
      <p:sp>
        <p:nvSpPr>
          <p:cNvPr id="18438" name="TextBox 6"/>
          <p:cNvSpPr txBox="1">
            <a:spLocks noChangeArrowheads="1"/>
          </p:cNvSpPr>
          <p:nvPr/>
        </p:nvSpPr>
        <p:spPr bwMode="auto">
          <a:xfrm>
            <a:off x="4985489" y="6656501"/>
            <a:ext cx="415851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GB" altLang="en-US" sz="1000" dirty="0" smtClean="0">
                <a:latin typeface="Arial" panose="020B0604020202020204" pitchFamily="34" charset="0"/>
                <a:ea typeface="ＭＳ Ｐゴシック" panose="020B0600070205080204" pitchFamily="34" charset="-128"/>
                <a:cs typeface="Arial" panose="020B0604020202020204" pitchFamily="34" charset="0"/>
              </a:rPr>
              <a:t>Source: http</a:t>
            </a:r>
            <a:r>
              <a:rPr lang="en-GB" altLang="en-US" sz="1000" dirty="0">
                <a:latin typeface="Arial" panose="020B0604020202020204" pitchFamily="34" charset="0"/>
                <a:ea typeface="ＭＳ Ｐゴシック" panose="020B0600070205080204" pitchFamily="34" charset="-128"/>
                <a:cs typeface="Arial" panose="020B0604020202020204" pitchFamily="34" charset="0"/>
              </a:rPr>
              <a:t>://www.itu.int/net/pressoffice/press_releases/2012/57.aspx</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DEE5A695-D2F0-4782-BBE1-59E99009C415}" type="slidenum">
              <a:rPr kumimoji="0" lang="en-US" altLang="ja-JP">
                <a:latin typeface="HGP創英角ｺﾞｼｯｸUB" pitchFamily="50" charset="-128"/>
                <a:ea typeface="HGP創英角ｺﾞｼｯｸUB" pitchFamily="50" charset="-128"/>
              </a:rPr>
              <a:pPr eaLnBrk="1" hangingPunct="1"/>
              <a:t>11</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143000" y="1700808"/>
            <a:ext cx="9001000" cy="4525963"/>
          </a:xfrm>
        </p:spPr>
        <p:txBody>
          <a:bodyPr/>
          <a:lstStyle/>
          <a:p>
            <a:r>
              <a:rPr lang="en-GB" sz="2800" dirty="0" smtClean="0">
                <a:latin typeface="Calibri" panose="020F0502020204030204" pitchFamily="34" charset="0"/>
                <a:cs typeface="Arial" panose="020B0604020202020204" pitchFamily="34" charset="0"/>
              </a:rPr>
              <a:t>The May 2013 SG3 meeting agreed to continue the work of the mobile rapporteur group for the new study period (2013-2016)</a:t>
            </a:r>
          </a:p>
          <a:p>
            <a:pPr lvl="1"/>
            <a:r>
              <a:rPr lang="en-GB" sz="2400" dirty="0" smtClean="0">
                <a:latin typeface="Calibri" panose="020F0502020204030204" pitchFamily="34" charset="0"/>
                <a:cs typeface="Arial" panose="020B0604020202020204" pitchFamily="34" charset="0"/>
              </a:rPr>
              <a:t>Rapporteur: </a:t>
            </a:r>
            <a:r>
              <a:rPr lang="en-GB" sz="2400" dirty="0" err="1" smtClean="0">
                <a:latin typeface="Calibri" panose="020F0502020204030204" pitchFamily="34" charset="0"/>
                <a:cs typeface="Arial" panose="020B0604020202020204" pitchFamily="34" charset="0"/>
              </a:rPr>
              <a:t>Ms.</a:t>
            </a:r>
            <a:r>
              <a:rPr lang="en-GB" sz="2400" dirty="0" smtClean="0">
                <a:latin typeface="Calibri" panose="020F0502020204030204" pitchFamily="34" charset="0"/>
                <a:cs typeface="Arial" panose="020B0604020202020204" pitchFamily="34" charset="0"/>
              </a:rPr>
              <a:t> Eriko Hondo (KDDI, Japan) </a:t>
            </a:r>
          </a:p>
          <a:p>
            <a:pPr lvl="1"/>
            <a:r>
              <a:rPr lang="en-GB" sz="2400" dirty="0" smtClean="0">
                <a:latin typeface="Calibri" panose="020F0502020204030204" pitchFamily="34" charset="0"/>
                <a:cs typeface="Arial" panose="020B0604020202020204" pitchFamily="34" charset="0"/>
              </a:rPr>
              <a:t>Associate Rapporteur: </a:t>
            </a:r>
            <a:r>
              <a:rPr lang="en-GB" sz="2400" dirty="0" err="1" smtClean="0">
                <a:latin typeface="Calibri" panose="020F0502020204030204" pitchFamily="34" charset="0"/>
                <a:cs typeface="Arial" panose="020B0604020202020204" pitchFamily="34" charset="0"/>
              </a:rPr>
              <a:t>Mr.</a:t>
            </a:r>
            <a:r>
              <a:rPr lang="en-GB" sz="2400" dirty="0" smtClean="0">
                <a:latin typeface="Calibri" panose="020F0502020204030204" pitchFamily="34" charset="0"/>
                <a:cs typeface="Arial" panose="020B0604020202020204" pitchFamily="34" charset="0"/>
              </a:rPr>
              <a:t> Shin-won Kang (ETRI, Korea)</a:t>
            </a:r>
          </a:p>
          <a:p>
            <a:r>
              <a:rPr lang="en-US" sz="2800" dirty="0" smtClean="0">
                <a:latin typeface="Calibri" panose="020F0502020204030204" pitchFamily="34" charset="0"/>
                <a:cs typeface="Arial" panose="020B0604020202020204" pitchFamily="34" charset="0"/>
              </a:rPr>
              <a:t>Objective: to </a:t>
            </a:r>
            <a:r>
              <a:rPr lang="en-US" sz="2800" dirty="0">
                <a:latin typeface="Calibri" panose="020F0502020204030204" pitchFamily="34" charset="0"/>
                <a:cs typeface="Arial" panose="020B0604020202020204" pitchFamily="34" charset="0"/>
              </a:rPr>
              <a:t>encourage Member States and Sector Members to provide examples/actual situations of how the principles of Recommendation D98 are used to empower consumer rights, promote market solutions, and consider proportionate regulatory intervention where </a:t>
            </a:r>
            <a:r>
              <a:rPr lang="en-US" sz="2800" dirty="0" smtClean="0">
                <a:latin typeface="Calibri" panose="020F0502020204030204" pitchFamily="34" charset="0"/>
                <a:cs typeface="Arial" panose="020B0604020202020204" pitchFamily="34" charset="0"/>
              </a:rPr>
              <a:t>appropriate</a:t>
            </a:r>
            <a:endParaRPr lang="en-GB" dirty="0" smtClean="0">
              <a:latin typeface="Calibri" panose="020F0502020204030204" pitchFamily="34" charset="0"/>
              <a:cs typeface="Arial" panose="020B0604020202020204" pitchFamily="34" charset="0"/>
            </a:endParaRPr>
          </a:p>
        </p:txBody>
      </p:sp>
      <p:sp>
        <p:nvSpPr>
          <p:cNvPr id="12290" name="Title 1"/>
          <p:cNvSpPr>
            <a:spLocks noGrp="1"/>
          </p:cNvSpPr>
          <p:nvPr>
            <p:ph type="title" idx="4294967295"/>
          </p:nvPr>
        </p:nvSpPr>
        <p:spPr>
          <a:xfrm>
            <a:off x="-252536" y="116632"/>
            <a:ext cx="8964488" cy="2062103"/>
          </a:xfrm>
        </p:spPr>
        <p:txBody>
          <a:bodyPr/>
          <a:lstStyle/>
          <a:p>
            <a:r>
              <a:rPr lang="en-GB" altLang="en-US" sz="3200" dirty="0" smtClean="0">
                <a:latin typeface="Calibri" panose="020F0502020204030204" pitchFamily="34" charset="0"/>
                <a:cs typeface="Arial" panose="020B0604020202020204" pitchFamily="34" charset="0"/>
              </a:rPr>
              <a:t/>
            </a:r>
            <a:br>
              <a:rPr lang="en-GB" altLang="en-US" sz="3200" dirty="0" smtClean="0">
                <a:latin typeface="Calibri" panose="020F0502020204030204" pitchFamily="34" charset="0"/>
                <a:cs typeface="Arial" panose="020B0604020202020204" pitchFamily="34" charset="0"/>
              </a:rPr>
            </a:br>
            <a:r>
              <a:rPr lang="en-GB" altLang="en-US" sz="3200" dirty="0" smtClean="0">
                <a:latin typeface="Calibri" panose="020F0502020204030204" pitchFamily="34" charset="0"/>
                <a:cs typeface="Arial" panose="020B0604020202020204" pitchFamily="34" charset="0"/>
              </a:rPr>
              <a:t>After approval of ITU-T D.98, </a:t>
            </a:r>
            <a:br>
              <a:rPr lang="en-GB" altLang="en-US" sz="3200" dirty="0" smtClean="0">
                <a:latin typeface="Calibri" panose="020F0502020204030204" pitchFamily="34" charset="0"/>
                <a:cs typeface="Arial" panose="020B0604020202020204" pitchFamily="34" charset="0"/>
              </a:rPr>
            </a:br>
            <a:r>
              <a:rPr lang="en-GB" altLang="en-US" sz="3200" dirty="0" smtClean="0">
                <a:latin typeface="Calibri" panose="020F0502020204030204" pitchFamily="34" charset="0"/>
                <a:cs typeface="Arial" panose="020B0604020202020204" pitchFamily="34" charset="0"/>
              </a:rPr>
              <a:t>work is </a:t>
            </a:r>
            <a:r>
              <a:rPr lang="en-GB" altLang="en-US" sz="3200" dirty="0" err="1" smtClean="0">
                <a:latin typeface="Calibri" panose="020F0502020204030204" pitchFamily="34" charset="0"/>
                <a:cs typeface="Arial" panose="020B0604020202020204" pitchFamily="34" charset="0"/>
              </a:rPr>
              <a:t>ongoing</a:t>
            </a:r>
            <a:r>
              <a:rPr lang="en-GB" altLang="en-US" sz="3200" dirty="0" smtClean="0">
                <a:latin typeface="Calibri" panose="020F0502020204030204" pitchFamily="34" charset="0"/>
                <a:cs typeface="Arial" panose="020B0604020202020204" pitchFamily="34" charset="0"/>
              </a:rPr>
              <a:t>!</a:t>
            </a:r>
            <a:br>
              <a:rPr lang="en-GB" altLang="en-US" sz="3200" dirty="0" smtClean="0">
                <a:latin typeface="Calibri" panose="020F0502020204030204" pitchFamily="34" charset="0"/>
                <a:cs typeface="Arial" panose="020B0604020202020204" pitchFamily="34" charset="0"/>
              </a:rPr>
            </a:br>
            <a:endParaRPr lang="en-GB" altLang="en-US" sz="3200" dirty="0" smtClean="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8403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DEE5A695-D2F0-4782-BBE1-59E99009C415}" type="slidenum">
              <a:rPr kumimoji="0" lang="en-US" altLang="ja-JP">
                <a:latin typeface="HGP創英角ｺﾞｼｯｸUB" pitchFamily="50" charset="-128"/>
                <a:ea typeface="HGP創英角ｺﾞｼｯｸUB" pitchFamily="50" charset="-128"/>
              </a:rPr>
              <a:pPr eaLnBrk="1" hangingPunct="1"/>
              <a:t>12</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7865" y="2044005"/>
            <a:ext cx="9160366" cy="4813995"/>
          </a:xfrm>
        </p:spPr>
        <p:txBody>
          <a:bodyPr/>
          <a:lstStyle/>
          <a:p>
            <a:r>
              <a:rPr lang="en-US" sz="2000" dirty="0" smtClean="0">
                <a:latin typeface="Calibri" panose="020F0502020204030204" pitchFamily="34" charset="0"/>
                <a:cs typeface="Arial" panose="020B0604020202020204" pitchFamily="34" charset="0"/>
              </a:rPr>
              <a:t>Encourage </a:t>
            </a:r>
            <a:r>
              <a:rPr lang="en-US" sz="2000" dirty="0">
                <a:latin typeface="Calibri" panose="020F0502020204030204" pitchFamily="34" charset="0"/>
                <a:cs typeface="Arial" panose="020B0604020202020204" pitchFamily="34" charset="0"/>
              </a:rPr>
              <a:t>Member States to observe </a:t>
            </a:r>
            <a:r>
              <a:rPr lang="en-US" sz="2000" dirty="0" smtClean="0">
                <a:latin typeface="Calibri" panose="020F0502020204030204" pitchFamily="34" charset="0"/>
                <a:cs typeface="Arial" panose="020B0604020202020204" pitchFamily="34" charset="0"/>
              </a:rPr>
              <a:t>Recommendation </a:t>
            </a:r>
            <a:r>
              <a:rPr lang="en-US" sz="2000" dirty="0">
                <a:latin typeface="Calibri" panose="020F0502020204030204" pitchFamily="34" charset="0"/>
                <a:cs typeface="Arial" panose="020B0604020202020204" pitchFamily="34" charset="0"/>
              </a:rPr>
              <a:t>ITU-T </a:t>
            </a:r>
            <a:r>
              <a:rPr lang="en-US" sz="2000" dirty="0" smtClean="0">
                <a:latin typeface="Calibri" panose="020F0502020204030204" pitchFamily="34" charset="0"/>
                <a:cs typeface="Arial" panose="020B0604020202020204" pitchFamily="34" charset="0"/>
              </a:rPr>
              <a:t>D.98 </a:t>
            </a:r>
          </a:p>
          <a:p>
            <a:r>
              <a:rPr lang="en-US" sz="2000" dirty="0" smtClean="0">
                <a:latin typeface="Calibri" panose="020F0502020204030204" pitchFamily="34" charset="0"/>
                <a:cs typeface="Arial" panose="020B0604020202020204" pitchFamily="34" charset="0"/>
              </a:rPr>
              <a:t>Seek feedback </a:t>
            </a:r>
            <a:r>
              <a:rPr lang="en-US" sz="2000" dirty="0">
                <a:latin typeface="Calibri" panose="020F0502020204030204" pitchFamily="34" charset="0"/>
                <a:cs typeface="Arial" panose="020B0604020202020204" pitchFamily="34" charset="0"/>
              </a:rPr>
              <a:t>from Member </a:t>
            </a:r>
            <a:r>
              <a:rPr lang="en-US" sz="2000" dirty="0" smtClean="0">
                <a:latin typeface="Calibri" panose="020F0502020204030204" pitchFamily="34" charset="0"/>
                <a:cs typeface="Arial" panose="020B0604020202020204" pitchFamily="34" charset="0"/>
              </a:rPr>
              <a:t>States on ITU-T D.98</a:t>
            </a:r>
          </a:p>
          <a:p>
            <a:r>
              <a:rPr lang="en-US" sz="2000" dirty="0" smtClean="0">
                <a:latin typeface="Calibri" panose="020F0502020204030204" pitchFamily="34" charset="0"/>
                <a:cs typeface="Arial" panose="020B0604020202020204" pitchFamily="34" charset="0"/>
              </a:rPr>
              <a:t>Collect/Analyze practical </a:t>
            </a:r>
            <a:r>
              <a:rPr lang="en-US" sz="2000" dirty="0">
                <a:latin typeface="Calibri" panose="020F0502020204030204" pitchFamily="34" charset="0"/>
                <a:cs typeface="Arial" panose="020B0604020202020204" pitchFamily="34" charset="0"/>
              </a:rPr>
              <a:t>cases </a:t>
            </a:r>
            <a:r>
              <a:rPr lang="en-US" sz="2000" dirty="0" smtClean="0">
                <a:latin typeface="Calibri" panose="020F0502020204030204" pitchFamily="34" charset="0"/>
                <a:cs typeface="Arial" panose="020B0604020202020204" pitchFamily="34" charset="0"/>
              </a:rPr>
              <a:t>from Members of examples </a:t>
            </a:r>
            <a:r>
              <a:rPr lang="en-US" sz="2000" dirty="0">
                <a:latin typeface="Calibri" panose="020F0502020204030204" pitchFamily="34" charset="0"/>
                <a:cs typeface="Arial" panose="020B0604020202020204" pitchFamily="34" charset="0"/>
              </a:rPr>
              <a:t>supporting the principles of Recommendation </a:t>
            </a:r>
            <a:r>
              <a:rPr lang="en-US" sz="2000" dirty="0" smtClean="0">
                <a:latin typeface="Calibri" panose="020F0502020204030204" pitchFamily="34" charset="0"/>
                <a:cs typeface="Arial" panose="020B0604020202020204" pitchFamily="34" charset="0"/>
              </a:rPr>
              <a:t>D.98</a:t>
            </a:r>
          </a:p>
          <a:p>
            <a:r>
              <a:rPr lang="en-US" sz="2000" dirty="0" smtClean="0">
                <a:latin typeface="Calibri" panose="020F0502020204030204" pitchFamily="34" charset="0"/>
                <a:cs typeface="Arial" panose="020B0604020202020204" pitchFamily="34" charset="0"/>
              </a:rPr>
              <a:t>Evaluate </a:t>
            </a:r>
            <a:r>
              <a:rPr lang="en-US" sz="2000" dirty="0">
                <a:latin typeface="Calibri" panose="020F0502020204030204" pitchFamily="34" charset="0"/>
                <a:cs typeface="Arial" panose="020B0604020202020204" pitchFamily="34" charset="0"/>
              </a:rPr>
              <a:t>whether consumer education and protection measures are sufficiently implemented for both voice and data </a:t>
            </a:r>
            <a:r>
              <a:rPr lang="en-US" sz="2000" dirty="0" smtClean="0">
                <a:latin typeface="Calibri" panose="020F0502020204030204" pitchFamily="34" charset="0"/>
                <a:cs typeface="Arial" panose="020B0604020202020204" pitchFamily="34" charset="0"/>
              </a:rPr>
              <a:t>services. Identify </a:t>
            </a:r>
            <a:r>
              <a:rPr lang="en-US" sz="2000" dirty="0">
                <a:latin typeface="Calibri" panose="020F0502020204030204" pitchFamily="34" charset="0"/>
                <a:cs typeface="Arial" panose="020B0604020202020204" pitchFamily="34" charset="0"/>
              </a:rPr>
              <a:t>the range of effective </a:t>
            </a:r>
            <a:r>
              <a:rPr lang="en-US" sz="2000" dirty="0" smtClean="0">
                <a:latin typeface="Calibri" panose="020F0502020204030204" pitchFamily="34" charset="0"/>
                <a:cs typeface="Arial" panose="020B0604020202020204" pitchFamily="34" charset="0"/>
              </a:rPr>
              <a:t>protection mechanisms.</a:t>
            </a:r>
            <a:endParaRPr lang="en-US" sz="2000" dirty="0">
              <a:latin typeface="Calibri" panose="020F0502020204030204" pitchFamily="34" charset="0"/>
              <a:cs typeface="Arial" panose="020B0604020202020204" pitchFamily="34" charset="0"/>
            </a:endParaRPr>
          </a:p>
          <a:p>
            <a:r>
              <a:rPr lang="en-US" sz="2000" dirty="0" smtClean="0">
                <a:latin typeface="Calibri" panose="020F0502020204030204" pitchFamily="34" charset="0"/>
                <a:cs typeface="Arial" panose="020B0604020202020204" pitchFamily="34" charset="0"/>
              </a:rPr>
              <a:t>Determine </a:t>
            </a:r>
            <a:r>
              <a:rPr lang="en-US" sz="2000" dirty="0">
                <a:latin typeface="Calibri" panose="020F0502020204030204" pitchFamily="34" charset="0"/>
                <a:cs typeface="Arial" panose="020B0604020202020204" pitchFamily="34" charset="0"/>
              </a:rPr>
              <a:t>which existing market solutions are most </a:t>
            </a:r>
            <a:r>
              <a:rPr lang="en-US" sz="2000" dirty="0" smtClean="0">
                <a:latin typeface="Calibri" panose="020F0502020204030204" pitchFamily="34" charset="0"/>
                <a:cs typeface="Arial" panose="020B0604020202020204" pitchFamily="34" charset="0"/>
              </a:rPr>
              <a:t>effective and how </a:t>
            </a:r>
            <a:r>
              <a:rPr lang="en-US" sz="2000" dirty="0">
                <a:latin typeface="Calibri" panose="020F0502020204030204" pitchFamily="34" charset="0"/>
                <a:cs typeface="Arial" panose="020B0604020202020204" pitchFamily="34" charset="0"/>
              </a:rPr>
              <a:t>these may apply in other markets according </a:t>
            </a:r>
            <a:r>
              <a:rPr lang="en-US" sz="2000" dirty="0" smtClean="0">
                <a:latin typeface="Calibri" panose="020F0502020204030204" pitchFamily="34" charset="0"/>
                <a:cs typeface="Arial" panose="020B0604020202020204" pitchFamily="34" charset="0"/>
              </a:rPr>
              <a:t>to the relevant market </a:t>
            </a:r>
            <a:r>
              <a:rPr lang="en-US" sz="2000" dirty="0">
                <a:latin typeface="Calibri" panose="020F0502020204030204" pitchFamily="34" charset="0"/>
                <a:cs typeface="Arial" panose="020B0604020202020204" pitchFamily="34" charset="0"/>
              </a:rPr>
              <a:t>environment</a:t>
            </a:r>
          </a:p>
          <a:p>
            <a:r>
              <a:rPr lang="en-US" sz="2000" dirty="0" smtClean="0">
                <a:latin typeface="Calibri" panose="020F0502020204030204" pitchFamily="34" charset="0"/>
                <a:cs typeface="Arial" panose="020B0604020202020204" pitchFamily="34" charset="0"/>
              </a:rPr>
              <a:t>Evaluate the various options for </a:t>
            </a:r>
            <a:r>
              <a:rPr lang="en-US" sz="2000" dirty="0">
                <a:latin typeface="Calibri" panose="020F0502020204030204" pitchFamily="34" charset="0"/>
                <a:cs typeface="Arial" panose="020B0604020202020204" pitchFamily="34" charset="0"/>
              </a:rPr>
              <a:t>regulatory intervention, taking into account </a:t>
            </a:r>
            <a:r>
              <a:rPr lang="en-US" sz="2000" dirty="0" smtClean="0">
                <a:latin typeface="Calibri" panose="020F0502020204030204" pitchFamily="34" charset="0"/>
                <a:cs typeface="Arial" panose="020B0604020202020204" pitchFamily="34" charset="0"/>
              </a:rPr>
              <a:t>context, background and rationale</a:t>
            </a:r>
            <a:endParaRPr lang="en-US" sz="2000" dirty="0">
              <a:latin typeface="Calibri" panose="020F0502020204030204" pitchFamily="34" charset="0"/>
              <a:cs typeface="Arial" panose="020B0604020202020204" pitchFamily="34" charset="0"/>
            </a:endParaRPr>
          </a:p>
          <a:p>
            <a:r>
              <a:rPr lang="en-US" sz="2000" dirty="0" smtClean="0">
                <a:latin typeface="Calibri" panose="020F0502020204030204" pitchFamily="34" charset="0"/>
                <a:cs typeface="Arial" panose="020B0604020202020204" pitchFamily="34" charset="0"/>
              </a:rPr>
              <a:t>Identify information to be included in any potential new </a:t>
            </a:r>
            <a:r>
              <a:rPr lang="en-US" sz="2000" dirty="0">
                <a:latin typeface="Calibri" panose="020F0502020204030204" pitchFamily="34" charset="0"/>
                <a:cs typeface="Arial" panose="020B0604020202020204" pitchFamily="34" charset="0"/>
              </a:rPr>
              <a:t>guidelines to </a:t>
            </a:r>
            <a:r>
              <a:rPr lang="en-US" sz="2000" dirty="0" smtClean="0">
                <a:latin typeface="Calibri" panose="020F0502020204030204" pitchFamily="34" charset="0"/>
                <a:cs typeface="Arial" panose="020B0604020202020204" pitchFamily="34" charset="0"/>
              </a:rPr>
              <a:t>Recommendation ITU-T D.98 </a:t>
            </a:r>
            <a:r>
              <a:rPr lang="en-US" sz="2000" dirty="0">
                <a:latin typeface="Calibri" panose="020F0502020204030204" pitchFamily="34" charset="0"/>
                <a:cs typeface="Arial" panose="020B0604020202020204" pitchFamily="34" charset="0"/>
              </a:rPr>
              <a:t>from the analysis </a:t>
            </a:r>
            <a:r>
              <a:rPr lang="en-US" sz="2000" dirty="0" smtClean="0">
                <a:latin typeface="Calibri" panose="020F0502020204030204" pitchFamily="34" charset="0"/>
                <a:cs typeface="Arial" panose="020B0604020202020204" pitchFamily="34" charset="0"/>
              </a:rPr>
              <a:t>above</a:t>
            </a:r>
            <a:endParaRPr lang="en-GB" sz="2000" dirty="0" smtClean="0">
              <a:latin typeface="Calibri" panose="020F0502020204030204" pitchFamily="34" charset="0"/>
              <a:cs typeface="Arial" panose="020B0604020202020204" pitchFamily="34" charset="0"/>
            </a:endParaRPr>
          </a:p>
        </p:txBody>
      </p:sp>
      <p:sp>
        <p:nvSpPr>
          <p:cNvPr id="12290" name="Title 1"/>
          <p:cNvSpPr>
            <a:spLocks noGrp="1"/>
          </p:cNvSpPr>
          <p:nvPr>
            <p:ph type="title" idx="4294967295"/>
          </p:nvPr>
        </p:nvSpPr>
        <p:spPr>
          <a:xfrm>
            <a:off x="-19860" y="764704"/>
            <a:ext cx="8964488" cy="1077218"/>
          </a:xfrm>
        </p:spPr>
        <p:txBody>
          <a:bodyPr/>
          <a:lstStyle/>
          <a:p>
            <a:r>
              <a:rPr lang="en-GB" altLang="en-US" sz="3200" dirty="0" smtClean="0">
                <a:latin typeface="Calibri" panose="020F0502020204030204" pitchFamily="34" charset="0"/>
                <a:cs typeface="Arial" panose="020B0604020202020204" pitchFamily="34" charset="0"/>
              </a:rPr>
              <a:t>Current ITU-T SG3 Roaming Rapporteur Group: </a:t>
            </a:r>
            <a:br>
              <a:rPr lang="en-GB" altLang="en-US" sz="3200" dirty="0" smtClean="0">
                <a:latin typeface="Calibri" panose="020F0502020204030204" pitchFamily="34" charset="0"/>
                <a:cs typeface="Arial" panose="020B0604020202020204" pitchFamily="34" charset="0"/>
              </a:rPr>
            </a:br>
            <a:r>
              <a:rPr lang="en-GB" altLang="en-US" sz="3200" dirty="0" smtClean="0">
                <a:latin typeface="Calibri" panose="020F0502020204030204" pitchFamily="34" charset="0"/>
                <a:cs typeface="Arial" panose="020B0604020202020204" pitchFamily="34" charset="0"/>
              </a:rPr>
              <a:t>Terms of Reference</a:t>
            </a:r>
          </a:p>
        </p:txBody>
      </p:sp>
    </p:spTree>
    <p:extLst>
      <p:ext uri="{BB962C8B-B14F-4D97-AF65-F5344CB8AC3E}">
        <p14:creationId xmlns:p14="http://schemas.microsoft.com/office/powerpoint/2010/main" val="556274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68560" y="618084"/>
            <a:ext cx="10009112" cy="1077218"/>
          </a:xfrm>
        </p:spPr>
        <p:txBody>
          <a:bodyPr/>
          <a:lstStyle/>
          <a:p>
            <a:r>
              <a:rPr lang="en-US" altLang="en-US" sz="3200" dirty="0">
                <a:latin typeface="Calibri" panose="020F0502020204030204" pitchFamily="34" charset="0"/>
                <a:cs typeface="Arial" panose="020B0604020202020204" pitchFamily="34" charset="0"/>
              </a:rPr>
              <a:t>World Conference on International </a:t>
            </a:r>
            <a:r>
              <a:rPr lang="en-US" altLang="en-US" sz="3200" dirty="0" smtClean="0">
                <a:latin typeface="Calibri" panose="020F0502020204030204" pitchFamily="34" charset="0"/>
                <a:cs typeface="Arial" panose="020B0604020202020204" pitchFamily="34" charset="0"/>
              </a:rPr>
              <a:t/>
            </a:r>
            <a:br>
              <a:rPr lang="en-US" altLang="en-US" sz="3200" dirty="0" smtClean="0">
                <a:latin typeface="Calibri" panose="020F0502020204030204" pitchFamily="34" charset="0"/>
                <a:cs typeface="Arial" panose="020B0604020202020204" pitchFamily="34" charset="0"/>
              </a:rPr>
            </a:br>
            <a:r>
              <a:rPr lang="en-US" altLang="en-US" sz="3200" dirty="0" smtClean="0">
                <a:latin typeface="Calibri" panose="020F0502020204030204" pitchFamily="34" charset="0"/>
                <a:cs typeface="Arial" panose="020B0604020202020204" pitchFamily="34" charset="0"/>
              </a:rPr>
              <a:t>Telecommunications </a:t>
            </a:r>
            <a:r>
              <a:rPr lang="en-US" altLang="en-US" sz="3200" dirty="0">
                <a:latin typeface="Calibri" panose="020F0502020204030204" pitchFamily="34" charset="0"/>
                <a:cs typeface="Arial" panose="020B0604020202020204" pitchFamily="34" charset="0"/>
              </a:rPr>
              <a:t>(WCIT-12)</a:t>
            </a:r>
          </a:p>
        </p:txBody>
      </p:sp>
      <p:sp>
        <p:nvSpPr>
          <p:cNvPr id="4" name="Slide Number Placeholder 3"/>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7F80CB62-9A11-4754-BFC5-D82B16730B91}" type="slidenum">
              <a:rPr kumimoji="0" lang="en-US" altLang="ja-JP">
                <a:latin typeface="HGP創英角ｺﾞｼｯｸUB" pitchFamily="50" charset="-128"/>
                <a:ea typeface="HGP創英角ｺﾞｼｯｸUB" pitchFamily="50" charset="-128"/>
              </a:rPr>
              <a:pPr eaLnBrk="1" hangingPunct="1"/>
              <a:t>13</a:t>
            </a:fld>
            <a:endParaRPr kumimoji="0" lang="en-US" altLang="ja-JP">
              <a:latin typeface="HGP創英角ｺﾞｼｯｸUB" pitchFamily="50" charset="-128"/>
              <a:ea typeface="HGP創英角ｺﾞｼｯｸUB" pitchFamily="50" charset="-128"/>
            </a:endParaRPr>
          </a:p>
        </p:txBody>
      </p:sp>
      <p:sp>
        <p:nvSpPr>
          <p:cNvPr id="5" name="TextBox 4"/>
          <p:cNvSpPr txBox="1"/>
          <p:nvPr/>
        </p:nvSpPr>
        <p:spPr>
          <a:xfrm>
            <a:off x="179512" y="1844824"/>
            <a:ext cx="8784976" cy="4893647"/>
          </a:xfrm>
          <a:prstGeom prst="rect">
            <a:avLst/>
          </a:prstGeom>
          <a:noFill/>
        </p:spPr>
        <p:txBody>
          <a:bodyPr wrap="square">
            <a:spAutoFit/>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marL="342900" indent="-342900" eaLnBrk="1" hangingPunct="1">
              <a:buFont typeface="Wingdings" panose="05000000000000000000" pitchFamily="2" charset="2"/>
              <a:buChar char="§"/>
            </a:pPr>
            <a:r>
              <a:rPr lang="en-US" sz="2400" dirty="0">
                <a:solidFill>
                  <a:srgbClr val="5C5C5C"/>
                </a:solidFill>
                <a:latin typeface="Calibri" panose="020F0502020204030204" pitchFamily="34" charset="0"/>
                <a:ea typeface="+mn-ea"/>
              </a:rPr>
              <a:t>ITU convened the World Conference on International Telecommunications (WCIT) in Dubai, United Arab Emirates, from 3-14 December 2012. </a:t>
            </a:r>
          </a:p>
          <a:p>
            <a:pPr marL="342900" indent="-342900" eaLnBrk="1" hangingPunct="1">
              <a:buFont typeface="Wingdings" panose="05000000000000000000" pitchFamily="2" charset="2"/>
              <a:buChar char="§"/>
            </a:pPr>
            <a:endParaRPr lang="en-US" sz="2400" dirty="0">
              <a:solidFill>
                <a:srgbClr val="5C5C5C"/>
              </a:solidFill>
              <a:latin typeface="Calibri" panose="020F0502020204030204" pitchFamily="34" charset="0"/>
              <a:ea typeface="+mn-ea"/>
            </a:endParaRPr>
          </a:p>
          <a:p>
            <a:pPr marL="342900" indent="-342900" eaLnBrk="1" hangingPunct="1">
              <a:buFont typeface="Wingdings" panose="05000000000000000000" pitchFamily="2" charset="2"/>
              <a:buChar char="§"/>
            </a:pPr>
            <a:r>
              <a:rPr lang="en-US" sz="2400" dirty="0">
                <a:solidFill>
                  <a:srgbClr val="5C5C5C"/>
                </a:solidFill>
                <a:latin typeface="Calibri" panose="020F0502020204030204" pitchFamily="34" charset="0"/>
                <a:ea typeface="+mn-ea"/>
              </a:rPr>
              <a:t>This landmark conference reviewed the</a:t>
            </a:r>
            <a:r>
              <a:rPr lang="en-US" sz="2400" b="1" dirty="0">
                <a:solidFill>
                  <a:schemeClr val="accent6"/>
                </a:solidFill>
                <a:latin typeface="Calibri" panose="020F0502020204030204" pitchFamily="34" charset="0"/>
                <a:ea typeface="+mn-ea"/>
              </a:rPr>
              <a:t> International Telecommunication Regulations </a:t>
            </a:r>
            <a:r>
              <a:rPr lang="en-US" sz="2400" dirty="0">
                <a:solidFill>
                  <a:srgbClr val="5C5C5C"/>
                </a:solidFill>
                <a:latin typeface="Calibri" panose="020F0502020204030204" pitchFamily="34" charset="0"/>
                <a:ea typeface="+mn-ea"/>
              </a:rPr>
              <a:t>(</a:t>
            </a:r>
            <a:r>
              <a:rPr lang="en-US" sz="2400" dirty="0">
                <a:solidFill>
                  <a:schemeClr val="accent6"/>
                </a:solidFill>
                <a:latin typeface="Calibri" panose="020F0502020204030204" pitchFamily="34" charset="0"/>
                <a:ea typeface="+mn-ea"/>
              </a:rPr>
              <a:t>ITRs</a:t>
            </a:r>
            <a:r>
              <a:rPr lang="en-US" sz="2400" dirty="0">
                <a:solidFill>
                  <a:srgbClr val="5C5C5C"/>
                </a:solidFill>
                <a:latin typeface="Calibri" panose="020F0502020204030204" pitchFamily="34" charset="0"/>
                <a:ea typeface="+mn-ea"/>
              </a:rPr>
              <a:t>), which serve as the binding global treaty designed to facilitate international interconnection and interoperability of information and communication services, as well as ensuring their efficiency and widespread public usefulness and availability.</a:t>
            </a:r>
          </a:p>
          <a:p>
            <a:pPr marL="342900" indent="-342900" eaLnBrk="1" hangingPunct="1">
              <a:buFont typeface="Wingdings" panose="05000000000000000000" pitchFamily="2" charset="2"/>
              <a:buChar char="§"/>
            </a:pPr>
            <a:endParaRPr lang="en-US" sz="2400" dirty="0">
              <a:solidFill>
                <a:srgbClr val="5C5C5C"/>
              </a:solidFill>
              <a:latin typeface="Calibri" panose="020F0502020204030204" pitchFamily="34" charset="0"/>
              <a:ea typeface="+mn-ea"/>
            </a:endParaRPr>
          </a:p>
          <a:p>
            <a:pPr marL="342900" indent="-342900" eaLnBrk="1" hangingPunct="1">
              <a:buFont typeface="Wingdings" panose="05000000000000000000" pitchFamily="2" charset="2"/>
              <a:buChar char="§"/>
            </a:pPr>
            <a:r>
              <a:rPr lang="en-US" sz="2400" dirty="0">
                <a:solidFill>
                  <a:srgbClr val="5C5C5C"/>
                </a:solidFill>
                <a:latin typeface="Calibri" panose="020F0502020204030204" pitchFamily="34" charset="0"/>
                <a:ea typeface="+mn-ea"/>
              </a:rPr>
              <a:t>The ITRs contains a number of important new provisions on Roaming, specifically in article 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EAD0D654-C560-4567-B30D-EC57D994A4E0}" type="slidenum">
              <a:rPr kumimoji="0" lang="en-US" altLang="ja-JP">
                <a:latin typeface="HGP創英角ｺﾞｼｯｸUB" pitchFamily="50" charset="-128"/>
                <a:ea typeface="HGP創英角ｺﾞｼｯｸUB" pitchFamily="50" charset="-128"/>
              </a:rPr>
              <a:pPr eaLnBrk="1" hangingPunct="1"/>
              <a:t>14</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0" y="1196752"/>
            <a:ext cx="8964612" cy="5289550"/>
          </a:xfrm>
        </p:spPr>
        <p:txBody>
          <a:bodyPr/>
          <a:lstStyle/>
          <a:p>
            <a:pPr algn="ctr">
              <a:lnSpc>
                <a:spcPct val="80000"/>
              </a:lnSpc>
              <a:buFontTx/>
              <a:buNone/>
            </a:pPr>
            <a:r>
              <a:rPr lang="en-US" altLang="ja-JP" sz="3400" b="1" dirty="0">
                <a:solidFill>
                  <a:srgbClr val="1B5BA2"/>
                </a:solidFill>
                <a:latin typeface="Calibri" panose="020F0502020204030204" pitchFamily="34" charset="0"/>
                <a:ea typeface="+mj-ea"/>
                <a:cs typeface="Arial" panose="020B0604020202020204" pitchFamily="34" charset="0"/>
              </a:rPr>
              <a:t>Article 4 of the ITRs</a:t>
            </a:r>
          </a:p>
          <a:p>
            <a:pPr>
              <a:lnSpc>
                <a:spcPct val="80000"/>
              </a:lnSpc>
              <a:buFontTx/>
              <a:buNone/>
            </a:pPr>
            <a:r>
              <a:rPr lang="en-US" altLang="ja-JP" sz="2400" b="1" dirty="0" smtClean="0">
                <a:latin typeface="Calibri" panose="020F0502020204030204" pitchFamily="34" charset="0"/>
              </a:rPr>
              <a:t> </a:t>
            </a:r>
            <a:r>
              <a:rPr lang="en-US" altLang="ja-JP" sz="2400" b="1" i="1" dirty="0" smtClean="0">
                <a:latin typeface="Calibri" panose="020F0502020204030204" pitchFamily="34" charset="0"/>
              </a:rPr>
              <a:t>International Telecommunication services</a:t>
            </a:r>
          </a:p>
          <a:p>
            <a:pPr>
              <a:lnSpc>
                <a:spcPct val="80000"/>
              </a:lnSpc>
              <a:buFontTx/>
              <a:buNone/>
            </a:pPr>
            <a:endParaRPr lang="en-US" altLang="ja-JP" sz="800" dirty="0" smtClean="0">
              <a:latin typeface="Calibri" panose="020F0502020204030204" pitchFamily="34" charset="0"/>
            </a:endParaRPr>
          </a:p>
          <a:p>
            <a:pPr>
              <a:buFontTx/>
              <a:buNone/>
            </a:pPr>
            <a:r>
              <a:rPr lang="en-US" altLang="ja-JP" sz="1800" dirty="0" smtClean="0">
                <a:latin typeface="+mj-lt"/>
              </a:rPr>
              <a:t>4.4</a:t>
            </a:r>
            <a:r>
              <a:rPr lang="ja-JP" altLang="en-US" sz="1800" dirty="0" smtClean="0">
                <a:latin typeface="+mj-lt"/>
              </a:rPr>
              <a:t>　</a:t>
            </a:r>
            <a:r>
              <a:rPr lang="en-US" altLang="ja-JP" sz="1800" dirty="0" smtClean="0">
                <a:latin typeface="+mj-lt"/>
              </a:rPr>
              <a:t>Member States shall foster measures to ensure that authorized operating agencies provide free-of-charge, </a:t>
            </a:r>
            <a:r>
              <a:rPr lang="en-US" altLang="ja-JP" sz="1800" dirty="0" smtClean="0">
                <a:solidFill>
                  <a:srgbClr val="FF0000"/>
                </a:solidFill>
                <a:latin typeface="+mj-lt"/>
              </a:rPr>
              <a:t>transparent</a:t>
            </a:r>
            <a:r>
              <a:rPr lang="en-US" altLang="ja-JP" sz="1800" dirty="0" smtClean="0">
                <a:latin typeface="+mj-lt"/>
              </a:rPr>
              <a:t>, up-to-date and accurate </a:t>
            </a:r>
            <a:r>
              <a:rPr lang="en-US" altLang="ja-JP" sz="1800" dirty="0" smtClean="0">
                <a:solidFill>
                  <a:srgbClr val="FF0000"/>
                </a:solidFill>
                <a:latin typeface="+mj-lt"/>
              </a:rPr>
              <a:t>information to end users </a:t>
            </a:r>
            <a:r>
              <a:rPr lang="en-US" altLang="ja-JP" sz="1800" dirty="0" smtClean="0">
                <a:latin typeface="+mj-lt"/>
              </a:rPr>
              <a:t>on international telecommunication services, including international roaming prices and the associated relevant conditions, in a timely manner.</a:t>
            </a:r>
          </a:p>
          <a:p>
            <a:pPr>
              <a:buFontTx/>
              <a:buNone/>
            </a:pPr>
            <a:r>
              <a:rPr lang="en-US" altLang="ja-JP" sz="1800" dirty="0" smtClean="0">
                <a:latin typeface="+mj-lt"/>
              </a:rPr>
              <a:t>4.5</a:t>
            </a:r>
            <a:r>
              <a:rPr lang="ja-JP" altLang="en-US" sz="1800" dirty="0" smtClean="0">
                <a:latin typeface="+mj-lt"/>
              </a:rPr>
              <a:t>　</a:t>
            </a:r>
            <a:r>
              <a:rPr lang="en-US" altLang="ja-JP" sz="1800" dirty="0" smtClean="0">
                <a:latin typeface="+mj-lt"/>
              </a:rPr>
              <a:t>Member States shall foster measures to ensure that telecommunication services in international roaming of satisfactory quality are provided to visiting users.</a:t>
            </a:r>
          </a:p>
          <a:p>
            <a:pPr>
              <a:buFontTx/>
              <a:buNone/>
            </a:pPr>
            <a:r>
              <a:rPr lang="en-US" altLang="ja-JP" sz="1800" dirty="0" smtClean="0">
                <a:latin typeface="+mj-lt"/>
              </a:rPr>
              <a:t>4.6</a:t>
            </a:r>
            <a:r>
              <a:rPr lang="ja-JP" altLang="en-US" sz="1800" dirty="0" smtClean="0">
                <a:latin typeface="+mj-lt"/>
              </a:rPr>
              <a:t>　</a:t>
            </a:r>
            <a:r>
              <a:rPr lang="en-US" altLang="ja-JP" sz="1800" dirty="0" smtClean="0">
                <a:latin typeface="+mj-lt"/>
              </a:rPr>
              <a:t>Member States should foster cooperation among authorized operating agencies in order to avoid and mitigate inadvertent roaming charges in border zones.</a:t>
            </a:r>
          </a:p>
          <a:p>
            <a:pPr>
              <a:buFontTx/>
              <a:buNone/>
            </a:pPr>
            <a:r>
              <a:rPr lang="en-US" altLang="ja-JP" sz="1800" dirty="0" smtClean="0">
                <a:latin typeface="+mj-lt"/>
              </a:rPr>
              <a:t>4.7   Member States shall </a:t>
            </a:r>
            <a:r>
              <a:rPr lang="en-US" altLang="ja-JP" sz="1800" dirty="0" err="1" smtClean="0">
                <a:latin typeface="+mj-lt"/>
              </a:rPr>
              <a:t>endeavour</a:t>
            </a:r>
            <a:r>
              <a:rPr lang="en-US" altLang="ja-JP" sz="1800" dirty="0" smtClean="0">
                <a:latin typeface="+mj-lt"/>
              </a:rPr>
              <a:t> to promote competition in the provision of international roaming services and </a:t>
            </a:r>
            <a:r>
              <a:rPr lang="en-US" altLang="ja-JP" sz="1800" dirty="0" smtClean="0">
                <a:solidFill>
                  <a:srgbClr val="FF0000"/>
                </a:solidFill>
                <a:latin typeface="+mj-lt"/>
              </a:rPr>
              <a:t>are encouraged to develop policies that foster competitive roaming prices for the benefit of end users.</a:t>
            </a:r>
          </a:p>
          <a:p>
            <a:pPr>
              <a:buFontTx/>
              <a:buNone/>
            </a:pPr>
            <a:endParaRPr lang="en-GB" sz="2200" dirty="0" smtClean="0">
              <a:latin typeface="Calibri" panose="020F0502020204030204" pitchFamily="34" charset="0"/>
              <a:cs typeface="Arial" panose="020B0604020202020204" pitchFamily="34" charset="0"/>
            </a:endParaRPr>
          </a:p>
        </p:txBody>
      </p:sp>
      <p:sp>
        <p:nvSpPr>
          <p:cNvPr id="20482" name="Title 1"/>
          <p:cNvSpPr>
            <a:spLocks noGrp="1"/>
          </p:cNvSpPr>
          <p:nvPr>
            <p:ph type="title" idx="4294967295"/>
          </p:nvPr>
        </p:nvSpPr>
        <p:spPr>
          <a:xfrm>
            <a:off x="0" y="583357"/>
            <a:ext cx="8820472" cy="615553"/>
          </a:xfrm>
        </p:spPr>
        <p:txBody>
          <a:bodyPr/>
          <a:lstStyle/>
          <a:p>
            <a:r>
              <a:rPr lang="en-GB" altLang="en-US" sz="3400" dirty="0" smtClean="0">
                <a:latin typeface="Calibri" panose="020F0502020204030204" pitchFamily="34" charset="0"/>
                <a:cs typeface="Arial" panose="020B0604020202020204" pitchFamily="34" charset="0"/>
              </a:rPr>
              <a:t>Results of WCIT related to mobile roaming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Title 1"/>
          <p:cNvSpPr>
            <a:spLocks noGrp="1"/>
          </p:cNvSpPr>
          <p:nvPr>
            <p:ph type="title"/>
          </p:nvPr>
        </p:nvSpPr>
        <p:spPr>
          <a:xfrm>
            <a:off x="-396552" y="525463"/>
            <a:ext cx="9252520" cy="646331"/>
          </a:xfrm>
        </p:spPr>
        <p:txBody>
          <a:bodyPr/>
          <a:lstStyle/>
          <a:p>
            <a:r>
              <a:rPr lang="en-GB" altLang="en-US" dirty="0" smtClean="0">
                <a:latin typeface="Calibri" panose="020F0502020204030204" pitchFamily="34" charset="0"/>
                <a:cs typeface="Arial" panose="020B0604020202020204" pitchFamily="34" charset="0"/>
              </a:rPr>
              <a:t>Article 4 of the ITRs in concrete terms</a:t>
            </a:r>
          </a:p>
        </p:txBody>
      </p:sp>
      <p:sp>
        <p:nvSpPr>
          <p:cNvPr id="4" name="Slide Number Placeholder 3"/>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091689B6-9FD7-4F96-A816-F738CD447076}" type="slidenum">
              <a:rPr kumimoji="0" lang="en-US" altLang="ja-JP">
                <a:latin typeface="HGP創英角ｺﾞｼｯｸUB" pitchFamily="50" charset="-128"/>
                <a:ea typeface="HGP創英角ｺﾞｼｯｸUB" pitchFamily="50" charset="-128"/>
              </a:rPr>
              <a:pPr eaLnBrk="1" hangingPunct="1"/>
              <a:t>15</a:t>
            </a:fld>
            <a:endParaRPr kumimoji="0" lang="en-US" altLang="ja-JP">
              <a:latin typeface="HGP創英角ｺﾞｼｯｸUB" pitchFamily="50" charset="-128"/>
              <a:ea typeface="HGP創英角ｺﾞｼｯｸUB" pitchFamily="50" charset="-128"/>
            </a:endParaRPr>
          </a:p>
        </p:txBody>
      </p:sp>
      <p:sp>
        <p:nvSpPr>
          <p:cNvPr id="5" name="Content Placeholder 2"/>
          <p:cNvSpPr txBox="1">
            <a:spLocks/>
          </p:cNvSpPr>
          <p:nvPr/>
        </p:nvSpPr>
        <p:spPr bwMode="auto">
          <a:xfrm>
            <a:off x="0" y="1340768"/>
            <a:ext cx="8964488" cy="5040560"/>
          </a:xfrm>
          <a:prstGeom prst="rect">
            <a:avLst/>
          </a:prstGeom>
          <a:noFill/>
          <a:ln w="9525">
            <a:noFill/>
            <a:miter lim="800000"/>
            <a:headEnd/>
            <a:tailEnd/>
          </a:ln>
          <a:effectLst/>
        </p:spPr>
        <p:txBody>
          <a:bodyPr/>
          <a:lstStyle>
            <a:lvl1pPr marL="342900" indent="-342900"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a:spcBef>
                <a:spcPts val="400"/>
              </a:spcBef>
              <a:spcAft>
                <a:spcPts val="400"/>
              </a:spcAft>
              <a:buClr>
                <a:srgbClr val="0E438A"/>
              </a:buClr>
              <a:buSzPct val="110000"/>
              <a:buFont typeface="Wingdings" panose="05000000000000000000" pitchFamily="2" charset="2"/>
              <a:buChar char="§"/>
            </a:pPr>
            <a:r>
              <a:rPr lang="en-US" sz="2800" dirty="0" smtClean="0">
                <a:solidFill>
                  <a:srgbClr val="000000"/>
                </a:solidFill>
                <a:latin typeface="+mn-lt"/>
              </a:rPr>
              <a:t>More specifically, the new ITR </a:t>
            </a:r>
            <a:r>
              <a:rPr lang="en-US" sz="2800" dirty="0">
                <a:solidFill>
                  <a:srgbClr val="000000"/>
                </a:solidFill>
                <a:latin typeface="+mn-lt"/>
              </a:rPr>
              <a:t>provisions on International Mobile Roaming could help </a:t>
            </a:r>
            <a:r>
              <a:rPr lang="en-US" sz="2800" dirty="0" smtClean="0">
                <a:solidFill>
                  <a:srgbClr val="000000"/>
                </a:solidFill>
                <a:latin typeface="+mn-lt"/>
              </a:rPr>
              <a:t>ensure:</a:t>
            </a:r>
          </a:p>
          <a:p>
            <a:pPr lvl="1">
              <a:spcBef>
                <a:spcPts val="400"/>
              </a:spcBef>
              <a:spcAft>
                <a:spcPts val="400"/>
              </a:spcAft>
              <a:buClr>
                <a:srgbClr val="0099CC"/>
              </a:buClr>
              <a:buFont typeface="Wingdings" panose="05000000000000000000" pitchFamily="2" charset="2"/>
              <a:buChar char="Ø"/>
            </a:pPr>
            <a:r>
              <a:rPr lang="en-US" sz="2800" dirty="0" smtClean="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transparency of end-user prices </a:t>
            </a:r>
          </a:p>
          <a:p>
            <a:pPr lvl="1">
              <a:spcBef>
                <a:spcPts val="400"/>
              </a:spcBef>
              <a:spcAft>
                <a:spcPts val="400"/>
              </a:spcAft>
              <a:buClr>
                <a:srgbClr val="0099CC"/>
              </a:buClr>
              <a:buFont typeface="Wingdings" panose="05000000000000000000" pitchFamily="2" charset="2"/>
              <a:buChar char="Ø"/>
            </a:pPr>
            <a:r>
              <a:rPr lang="en-US" sz="2800" dirty="0" smtClean="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satisfactory </a:t>
            </a:r>
            <a:r>
              <a:rPr lang="en-US" sz="2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quality</a:t>
            </a:r>
          </a:p>
          <a:p>
            <a:pPr lvl="1">
              <a:spcBef>
                <a:spcPts val="400"/>
              </a:spcBef>
              <a:spcAft>
                <a:spcPts val="400"/>
              </a:spcAft>
              <a:buClr>
                <a:srgbClr val="0099CC"/>
              </a:buClr>
              <a:buFont typeface="Wingdings" panose="05000000000000000000" pitchFamily="2" charset="2"/>
              <a:buChar char="Ø"/>
            </a:pPr>
            <a:r>
              <a:rPr lang="en-US" sz="2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greater cooperation and competition to avoid </a:t>
            </a:r>
            <a:r>
              <a:rPr lang="en-US" sz="2800" dirty="0" smtClean="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customer “bill </a:t>
            </a:r>
            <a:r>
              <a:rPr lang="en-US" sz="2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shock”</a:t>
            </a:r>
          </a:p>
          <a:p>
            <a:pPr lvl="1">
              <a:spcBef>
                <a:spcPts val="400"/>
              </a:spcBef>
              <a:spcAft>
                <a:spcPts val="400"/>
              </a:spcAft>
              <a:buClr>
                <a:srgbClr val="0099CC"/>
              </a:buClr>
              <a:buFont typeface="Wingdings" panose="05000000000000000000" pitchFamily="2" charset="2"/>
              <a:buChar char="Ø"/>
            </a:pPr>
            <a:r>
              <a:rPr lang="en-GB" sz="2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avoid and mitigate inadvertent roaming charges in border zones</a:t>
            </a:r>
          </a:p>
          <a:p>
            <a:pPr lvl="1">
              <a:spcBef>
                <a:spcPts val="400"/>
              </a:spcBef>
              <a:spcAft>
                <a:spcPts val="400"/>
              </a:spcAft>
              <a:buClr>
                <a:srgbClr val="0099CC"/>
              </a:buClr>
              <a:buFont typeface="Wingdings" panose="05000000000000000000" pitchFamily="2" charset="2"/>
              <a:buChar char="Ø"/>
            </a:pPr>
            <a:r>
              <a:rPr lang="en-GB" sz="2800" dirty="0">
                <a:solidFill>
                  <a:srgbClr val="000000"/>
                </a:solidFill>
                <a:latin typeface="Calibri" panose="020F0502020204030204" pitchFamily="34" charset="0"/>
                <a:ea typeface="ＭＳ Ｐゴシック" panose="020B0600070205080204" pitchFamily="34" charset="-128"/>
                <a:cs typeface="Calibri" panose="020F0502020204030204" pitchFamily="34" charset="0"/>
              </a:rPr>
              <a:t>free and quick access for roaming users to the local number(s) for emergency services </a:t>
            </a:r>
          </a:p>
          <a:p>
            <a:pPr>
              <a:buClr>
                <a:srgbClr val="0E438A"/>
              </a:buClr>
              <a:buSzPct val="110000"/>
              <a:buFont typeface="Wingdings" panose="05000000000000000000" pitchFamily="2" charset="2"/>
              <a:buChar char="§"/>
            </a:pPr>
            <a:endParaRPr kumimoji="0" lang="en-US" dirty="0">
              <a:solidFill>
                <a:srgbClr val="000000"/>
              </a:solidFill>
            </a:endParaRPr>
          </a:p>
        </p:txBody>
      </p:sp>
      <p:sp>
        <p:nvSpPr>
          <p:cNvPr id="21509" name="TextBox 7"/>
          <p:cNvSpPr txBox="1">
            <a:spLocks noChangeArrowheads="1"/>
          </p:cNvSpPr>
          <p:nvPr/>
        </p:nvSpPr>
        <p:spPr bwMode="auto">
          <a:xfrm>
            <a:off x="8555038" y="525463"/>
            <a:ext cx="4365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sz="1200" b="1">
                <a:latin typeface="ＭＳ Ｐゴシック" panose="020B0600070205080204" pitchFamily="34" charset="-128"/>
                <a:ea typeface="ＭＳ Ｐゴシック" panose="020B0600070205080204" pitchFamily="34" charset="-128"/>
              </a:rPr>
              <a:t>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08520" y="548680"/>
            <a:ext cx="8928992" cy="523220"/>
          </a:xfrm>
        </p:spPr>
        <p:txBody>
          <a:bodyPr/>
          <a:lstStyle/>
          <a:p>
            <a:r>
              <a:rPr lang="en-US" altLang="en-US" sz="2800" u="sng" dirty="0" smtClean="0">
                <a:latin typeface="Calibri" panose="020F0502020204030204" pitchFamily="34" charset="0"/>
              </a:rPr>
              <a:t>Related Information and Events</a:t>
            </a:r>
          </a:p>
        </p:txBody>
      </p:sp>
      <p:sp>
        <p:nvSpPr>
          <p:cNvPr id="4" name="Slide Number Placeholder 3"/>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86EA5FF9-8BD9-446B-BE5E-D1B716559809}" type="slidenum">
              <a:rPr kumimoji="0" lang="en-US" altLang="ja-JP">
                <a:latin typeface="HGP創英角ｺﾞｼｯｸUB" pitchFamily="50" charset="-128"/>
                <a:ea typeface="HGP創英角ｺﾞｼｯｸUB" pitchFamily="50" charset="-128"/>
              </a:rPr>
              <a:pPr eaLnBrk="1" hangingPunct="1"/>
              <a:t>16</a:t>
            </a:fld>
            <a:endParaRPr kumimoji="0" lang="en-US" altLang="ja-JP">
              <a:latin typeface="HGP創英角ｺﾞｼｯｸUB" pitchFamily="50" charset="-128"/>
              <a:ea typeface="HGP創英角ｺﾞｼｯｸUB" pitchFamily="50" charset="-128"/>
            </a:endParaRPr>
          </a:p>
        </p:txBody>
      </p:sp>
      <p:sp>
        <p:nvSpPr>
          <p:cNvPr id="5" name="TextBox 4"/>
          <p:cNvSpPr txBox="1"/>
          <p:nvPr/>
        </p:nvSpPr>
        <p:spPr>
          <a:xfrm>
            <a:off x="-33211" y="1052736"/>
            <a:ext cx="9036496" cy="2831544"/>
          </a:xfrm>
          <a:prstGeom prst="rect">
            <a:avLst/>
          </a:prstGeom>
          <a:noFill/>
        </p:spPr>
        <p:txBody>
          <a:bodyPr wrap="square">
            <a:spAutoFit/>
          </a:bodyPr>
          <a:lstStyle>
            <a:lvl1pPr marL="342900" indent="-342900"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buFont typeface="Arial" panose="020B0604020202020204" pitchFamily="34" charset="0"/>
              <a:buChar char="•"/>
            </a:pPr>
            <a:r>
              <a:rPr lang="en-US" dirty="0">
                <a:solidFill>
                  <a:srgbClr val="5C5C5C"/>
                </a:solidFill>
                <a:latin typeface="+mj-lt"/>
                <a:ea typeface="+mn-ea"/>
              </a:rPr>
              <a:t>Information on </a:t>
            </a:r>
            <a:r>
              <a:rPr lang="en-US" b="1" dirty="0">
                <a:solidFill>
                  <a:srgbClr val="5C5C5C"/>
                </a:solidFill>
                <a:latin typeface="+mj-lt"/>
                <a:ea typeface="+mn-ea"/>
              </a:rPr>
              <a:t>ITU-T Study Group 3 </a:t>
            </a:r>
            <a:r>
              <a:rPr lang="en-US" dirty="0" smtClean="0">
                <a:solidFill>
                  <a:srgbClr val="5C5C5C"/>
                </a:solidFill>
                <a:latin typeface="+mj-lt"/>
                <a:ea typeface="+mn-ea"/>
              </a:rPr>
              <a:t>activities and recommendations </a:t>
            </a:r>
            <a:r>
              <a:rPr lang="en-US" dirty="0">
                <a:solidFill>
                  <a:srgbClr val="5C5C5C"/>
                </a:solidFill>
                <a:latin typeface="+mj-lt"/>
                <a:ea typeface="+mn-ea"/>
              </a:rPr>
              <a:t>is available at : </a:t>
            </a:r>
            <a:r>
              <a:rPr lang="en-US" sz="2200" dirty="0" smtClean="0">
                <a:solidFill>
                  <a:srgbClr val="5C5C5C"/>
                </a:solidFill>
                <a:latin typeface="HGP創英角ｺﾞｼｯｸUB" pitchFamily="50" charset="-128"/>
                <a:ea typeface="HGP創英角ｺﾞｼｯｸUB" pitchFamily="50" charset="-128"/>
              </a:rPr>
              <a:t/>
            </a:r>
            <a:br>
              <a:rPr lang="en-US" sz="2200" dirty="0" smtClean="0">
                <a:solidFill>
                  <a:srgbClr val="5C5C5C"/>
                </a:solidFill>
                <a:latin typeface="HGP創英角ｺﾞｼｯｸUB" pitchFamily="50" charset="-128"/>
                <a:ea typeface="HGP創英角ｺﾞｼｯｸUB" pitchFamily="50" charset="-128"/>
              </a:rPr>
            </a:br>
            <a:r>
              <a:rPr lang="en-US" sz="1600" dirty="0" smtClean="0">
                <a:solidFill>
                  <a:srgbClr val="5C5C5C"/>
                </a:solidFill>
                <a:latin typeface="+mj-lt"/>
                <a:ea typeface="HGP創英角ｺﾞｼｯｸUB" pitchFamily="50" charset="-128"/>
                <a:hlinkClick r:id="rId2"/>
              </a:rPr>
              <a:t>www.itu.int/en/ITU-T/studygroups/2013-2016/03/Pages/default.aspx</a:t>
            </a:r>
            <a:r>
              <a:rPr lang="en-US" sz="2200" dirty="0" smtClean="0">
                <a:solidFill>
                  <a:srgbClr val="5C5C5C"/>
                </a:solidFill>
                <a:latin typeface="HGP創英角ｺﾞｼｯｸUB" pitchFamily="50" charset="-128"/>
                <a:ea typeface="HGP創英角ｺﾞｼｯｸUB" pitchFamily="50" charset="-128"/>
              </a:rPr>
              <a:t> </a:t>
            </a:r>
          </a:p>
          <a:p>
            <a:pPr lvl="1" eaLnBrk="1" hangingPunct="1">
              <a:buFont typeface="Arial" panose="020B0604020202020204" pitchFamily="34" charset="0"/>
              <a:buChar char="•"/>
            </a:pPr>
            <a:r>
              <a:rPr lang="en-US" dirty="0">
                <a:solidFill>
                  <a:srgbClr val="5C5C5C"/>
                </a:solidFill>
                <a:latin typeface="+mj-lt"/>
                <a:ea typeface="+mn-ea"/>
              </a:rPr>
              <a:t>The next </a:t>
            </a:r>
            <a:r>
              <a:rPr lang="en-US" b="1" dirty="0">
                <a:solidFill>
                  <a:srgbClr val="5C5C5C"/>
                </a:solidFill>
                <a:latin typeface="+mj-lt"/>
                <a:ea typeface="+mn-ea"/>
              </a:rPr>
              <a:t>SG3 meeting </a:t>
            </a:r>
            <a:r>
              <a:rPr lang="en-US" dirty="0">
                <a:solidFill>
                  <a:srgbClr val="5C5C5C"/>
                </a:solidFill>
                <a:latin typeface="+mj-lt"/>
                <a:ea typeface="+mn-ea"/>
              </a:rPr>
              <a:t>will be held in Geneva in 26-30 May 2014</a:t>
            </a:r>
          </a:p>
          <a:p>
            <a:pPr lvl="1" eaLnBrk="1" hangingPunct="1">
              <a:buFont typeface="Arial" panose="020B0604020202020204" pitchFamily="34" charset="0"/>
              <a:buChar char="•"/>
            </a:pPr>
            <a:r>
              <a:rPr lang="en-US" b="1" dirty="0">
                <a:solidFill>
                  <a:srgbClr val="5C5C5C"/>
                </a:solidFill>
                <a:latin typeface="+mj-lt"/>
                <a:ea typeface="+mn-ea"/>
              </a:rPr>
              <a:t>SG3 Regional meetings </a:t>
            </a:r>
            <a:r>
              <a:rPr lang="en-US" dirty="0">
                <a:solidFill>
                  <a:srgbClr val="5C5C5C"/>
                </a:solidFill>
                <a:latin typeface="+mj-lt"/>
                <a:ea typeface="+mn-ea"/>
              </a:rPr>
              <a:t>will be held during 2013-2014 in the four  regions: Africa (AFR), Arab States (ARB), Asia-Oceania (AO) and Latin American and Caribbean regions </a:t>
            </a:r>
            <a:r>
              <a:rPr lang="en-US">
                <a:solidFill>
                  <a:srgbClr val="5C5C5C"/>
                </a:solidFill>
                <a:latin typeface="+mj-lt"/>
                <a:ea typeface="+mn-ea"/>
              </a:rPr>
              <a:t>(</a:t>
            </a:r>
            <a:r>
              <a:rPr lang="en-US" smtClean="0">
                <a:solidFill>
                  <a:srgbClr val="5C5C5C"/>
                </a:solidFill>
                <a:latin typeface="+mj-lt"/>
                <a:ea typeface="+mn-ea"/>
              </a:rPr>
              <a:t>LAC</a:t>
            </a:r>
            <a:r>
              <a:rPr lang="en-US">
                <a:solidFill>
                  <a:srgbClr val="5C5C5C"/>
                </a:solidFill>
                <a:latin typeface="+mj-lt"/>
                <a:ea typeface="+mn-ea"/>
              </a:rPr>
              <a:t>)</a:t>
            </a:r>
            <a:endParaRPr lang="en-US" dirty="0">
              <a:solidFill>
                <a:srgbClr val="5C5C5C"/>
              </a:solidFill>
              <a:latin typeface="+mj-lt"/>
              <a:ea typeface="+mn-ea"/>
            </a:endParaRPr>
          </a:p>
          <a:p>
            <a:pPr lvl="1" eaLnBrk="1" hangingPunct="1">
              <a:buFont typeface="Arial" panose="020B0604020202020204" pitchFamily="34" charset="0"/>
              <a:buChar char="•"/>
            </a:pPr>
            <a:endParaRPr lang="en-US" sz="2200" dirty="0" smtClean="0">
              <a:solidFill>
                <a:srgbClr val="5C5C5C"/>
              </a:solidFill>
              <a:latin typeface="HGP創英角ｺﾞｼｯｸUB" pitchFamily="50" charset="-128"/>
              <a:ea typeface="HGP創英角ｺﾞｼｯｸUB" pitchFamily="50" charset="-128"/>
            </a:endParaRPr>
          </a:p>
          <a:p>
            <a:pPr eaLnBrk="1" hangingPunct="1"/>
            <a:r>
              <a:rPr lang="en-US" sz="2200" dirty="0" smtClean="0">
                <a:solidFill>
                  <a:srgbClr val="5C5C5C"/>
                </a:solidFill>
                <a:latin typeface="HGP創英角ｺﾞｼｯｸUB" pitchFamily="50" charset="-128"/>
                <a:ea typeface="HGP創英角ｺﾞｼｯｸUB" pitchFamily="50" charset="-128"/>
              </a:rPr>
              <a:t> </a:t>
            </a:r>
            <a:endParaRPr lang="en-US" sz="2200" dirty="0">
              <a:solidFill>
                <a:srgbClr val="5C5C5C"/>
              </a:solidFill>
              <a:latin typeface="HGP創英角ｺﾞｼｯｸUB" pitchFamily="50" charset="-128"/>
              <a:ea typeface="HGP創英角ｺﾞｼｯｸUB"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8469A952-98EA-4EDD-8AC3-2A23368A7F89}" type="slidenum">
              <a:rPr kumimoji="0" lang="en-US" altLang="ja-JP">
                <a:latin typeface="HGP創英角ｺﾞｼｯｸUB" pitchFamily="50" charset="-128"/>
                <a:ea typeface="HGP創英角ｺﾞｼｯｸUB" pitchFamily="50" charset="-128"/>
              </a:rPr>
              <a:pPr eaLnBrk="1" hangingPunct="1"/>
              <a:t>2</a:t>
            </a:fld>
            <a:endParaRPr kumimoji="0" lang="en-US" altLang="ja-JP">
              <a:latin typeface="HGP創英角ｺﾞｼｯｸUB" pitchFamily="50" charset="-128"/>
              <a:ea typeface="HGP創英角ｺﾞｼｯｸUB" pitchFamily="50" charset="-128"/>
            </a:endParaRPr>
          </a:p>
        </p:txBody>
      </p:sp>
      <p:sp>
        <p:nvSpPr>
          <p:cNvPr id="7170" name="Title 1"/>
          <p:cNvSpPr>
            <a:spLocks noGrp="1"/>
          </p:cNvSpPr>
          <p:nvPr>
            <p:ph type="title" idx="4294967295"/>
          </p:nvPr>
        </p:nvSpPr>
        <p:spPr>
          <a:xfrm>
            <a:off x="31999" y="620688"/>
            <a:ext cx="8748464" cy="360363"/>
          </a:xfrm>
        </p:spPr>
        <p:txBody>
          <a:bodyPr/>
          <a:lstStyle/>
          <a:p>
            <a:r>
              <a:rPr lang="en-GB" altLang="en-US" dirty="0" smtClean="0">
                <a:latin typeface="Calibri" panose="020F0502020204030204" pitchFamily="34" charset="0"/>
                <a:cs typeface="Arial" panose="020B0604020202020204" pitchFamily="34" charset="0"/>
              </a:rPr>
              <a:t>Growth of mobile subscribers</a:t>
            </a:r>
            <a:endParaRPr lang="en-GB" altLang="en-US" dirty="0" smtClean="0">
              <a:latin typeface="Calibri" panose="020F050202020403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723862162"/>
              </p:ext>
            </p:extLst>
          </p:nvPr>
        </p:nvGraphicFramePr>
        <p:xfrm>
          <a:off x="32905" y="1142931"/>
          <a:ext cx="8857710" cy="5544616"/>
        </p:xfrm>
        <a:graphic>
          <a:graphicData uri="http://schemas.openxmlformats.org/drawingml/2006/chart">
            <c:chart xmlns:c="http://schemas.openxmlformats.org/drawingml/2006/chart" xmlns:r="http://schemas.openxmlformats.org/officeDocument/2006/relationships" r:id="rId3"/>
          </a:graphicData>
        </a:graphic>
      </p:graphicFrame>
      <p:sp>
        <p:nvSpPr>
          <p:cNvPr id="7173" name="Rounded Rectangular Callout 3"/>
          <p:cNvSpPr>
            <a:spLocks noChangeArrowheads="1"/>
          </p:cNvSpPr>
          <p:nvPr/>
        </p:nvSpPr>
        <p:spPr bwMode="auto">
          <a:xfrm>
            <a:off x="900113" y="1850137"/>
            <a:ext cx="2087562" cy="1804749"/>
          </a:xfrm>
          <a:prstGeom prst="wedgeRoundRectCallout">
            <a:avLst>
              <a:gd name="adj1" fmla="val -29694"/>
              <a:gd name="adj2" fmla="val 93907"/>
              <a:gd name="adj3" fmla="val 16667"/>
            </a:avLst>
          </a:prstGeom>
          <a:solidFill>
            <a:srgbClr val="CCFFFF"/>
          </a:solidFill>
          <a:ln w="28575" algn="ctr">
            <a:solidFill>
              <a:srgbClr val="00B0F0"/>
            </a:solidFill>
            <a:round/>
            <a:headEnd/>
            <a:tailEnd/>
          </a:ln>
        </p:spPr>
        <p:txBody>
          <a:bodyPr anchor="ctr">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sz="2000" dirty="0">
                <a:latin typeface="Calibri" panose="020F0502020204030204" pitchFamily="34" charset="0"/>
                <a:ea typeface="ＭＳ Ｐゴシック" panose="020B0600070205080204" pitchFamily="34" charset="-128"/>
              </a:rPr>
              <a:t>Mobile Termination</a:t>
            </a:r>
          </a:p>
          <a:p>
            <a:pPr eaLnBrk="1" hangingPunct="1">
              <a:spcBef>
                <a:spcPct val="0"/>
              </a:spcBef>
              <a:buFontTx/>
              <a:buNone/>
            </a:pPr>
            <a:r>
              <a:rPr lang="en-US" altLang="en-US" sz="2000" dirty="0" smtClean="0">
                <a:latin typeface="Calibri" panose="020F0502020204030204" pitchFamily="34" charset="0"/>
                <a:ea typeface="ＭＳ Ｐゴシック" panose="020B0600070205080204" pitchFamily="34" charset="-128"/>
              </a:rPr>
              <a:t>Rapporteur </a:t>
            </a:r>
            <a:r>
              <a:rPr lang="en-US" altLang="en-US" sz="2000" dirty="0">
                <a:latin typeface="Calibri" panose="020F0502020204030204" pitchFamily="34" charset="0"/>
                <a:ea typeface="ＭＳ Ｐゴシック" panose="020B0600070205080204" pitchFamily="34" charset="-128"/>
              </a:rPr>
              <a:t>Group (RG) is established</a:t>
            </a:r>
            <a:endParaRPr lang="en-GB" altLang="en-US" sz="2000" dirty="0">
              <a:latin typeface="Calibri" panose="020F0502020204030204" pitchFamily="34" charset="0"/>
              <a:ea typeface="ＭＳ Ｐゴシック" panose="020B0600070205080204" pitchFamily="34" charset="-128"/>
            </a:endParaRPr>
          </a:p>
        </p:txBody>
      </p:sp>
      <p:sp>
        <p:nvSpPr>
          <p:cNvPr id="7174" name="Rounded Rectangular Callout 8"/>
          <p:cNvSpPr>
            <a:spLocks noChangeArrowheads="1"/>
          </p:cNvSpPr>
          <p:nvPr/>
        </p:nvSpPr>
        <p:spPr bwMode="auto">
          <a:xfrm>
            <a:off x="3995936" y="1628800"/>
            <a:ext cx="2017712" cy="1123712"/>
          </a:xfrm>
          <a:prstGeom prst="wedgeRoundRectCallout">
            <a:avLst>
              <a:gd name="adj1" fmla="val -6250"/>
              <a:gd name="adj2" fmla="val 93528"/>
              <a:gd name="adj3" fmla="val 16667"/>
            </a:avLst>
          </a:prstGeom>
          <a:solidFill>
            <a:srgbClr val="CCFFFF"/>
          </a:solidFill>
          <a:ln w="28575" algn="ctr">
            <a:solidFill>
              <a:srgbClr val="00B0F0"/>
            </a:solidFill>
            <a:round/>
            <a:headEnd/>
            <a:tailEnd/>
          </a:ln>
        </p:spPr>
        <p:txBody>
          <a:bodyPr anchor="ctr">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sz="2000" dirty="0">
                <a:latin typeface="Calibri" panose="020F0502020204030204" pitchFamily="34" charset="0"/>
                <a:ea typeface="ＭＳ Ｐゴシック" panose="020B0600070205080204" pitchFamily="34" charset="-128"/>
              </a:rPr>
              <a:t>Mobile Roaming RG is established </a:t>
            </a:r>
            <a:endParaRPr lang="en-GB" altLang="en-US" sz="2000" dirty="0">
              <a:latin typeface="Calibri" panose="020F0502020204030204" pitchFamily="34" charset="0"/>
              <a:ea typeface="ＭＳ Ｐゴシック" panose="020B0600070205080204" pitchFamily="34" charset="-128"/>
            </a:endParaRPr>
          </a:p>
        </p:txBody>
      </p:sp>
      <p:sp>
        <p:nvSpPr>
          <p:cNvPr id="7175" name="TextBox 6"/>
          <p:cNvSpPr txBox="1">
            <a:spLocks noChangeArrowheads="1"/>
          </p:cNvSpPr>
          <p:nvPr/>
        </p:nvSpPr>
        <p:spPr bwMode="auto">
          <a:xfrm>
            <a:off x="3381075" y="6560849"/>
            <a:ext cx="48510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sz="1400" dirty="0" smtClean="0">
                <a:solidFill>
                  <a:schemeClr val="accent2"/>
                </a:solidFill>
                <a:latin typeface="Calibri" panose="020F0502020204030204" pitchFamily="34" charset="0"/>
                <a:ea typeface="ＭＳ Ｐゴシック" panose="020B0600070205080204" pitchFamily="34" charset="-128"/>
              </a:rPr>
              <a:t>Source: </a:t>
            </a:r>
            <a:r>
              <a:rPr lang="en-GB" altLang="en-US" sz="1400" dirty="0">
                <a:solidFill>
                  <a:schemeClr val="accent2"/>
                </a:solidFill>
                <a:latin typeface="Calibri" panose="020F0502020204030204" pitchFamily="34" charset="0"/>
                <a:ea typeface="ＭＳ Ｐゴシック" panose="020B0600070205080204" pitchFamily="34" charset="-128"/>
              </a:rPr>
              <a:t>World Telecommunication/ICT Indicators Database, </a:t>
            </a:r>
            <a:r>
              <a:rPr lang="en-GB" altLang="en-US" sz="1400" dirty="0" smtClean="0">
                <a:solidFill>
                  <a:schemeClr val="accent2"/>
                </a:solidFill>
                <a:latin typeface="Calibri" panose="020F0502020204030204" pitchFamily="34" charset="0"/>
                <a:ea typeface="ＭＳ Ｐゴシック" panose="020B0600070205080204" pitchFamily="34" charset="-128"/>
              </a:rPr>
              <a:t>ITU</a:t>
            </a:r>
            <a:endParaRPr lang="en-GB" altLang="en-US" sz="1400" dirty="0">
              <a:solidFill>
                <a:schemeClr val="accent2"/>
              </a:solidFill>
              <a:latin typeface="Calibri" panose="020F0502020204030204" pitchFamily="34" charset="0"/>
              <a:ea typeface="ＭＳ Ｐゴシック" panose="020B0600070205080204" pitchFamily="34" charset="-128"/>
            </a:endParaRPr>
          </a:p>
        </p:txBody>
      </p:sp>
      <p:sp>
        <p:nvSpPr>
          <p:cNvPr id="7176" name="TextBox 1"/>
          <p:cNvSpPr txBox="1">
            <a:spLocks noChangeArrowheads="1"/>
          </p:cNvSpPr>
          <p:nvPr/>
        </p:nvSpPr>
        <p:spPr bwMode="auto">
          <a:xfrm>
            <a:off x="7524750" y="5508625"/>
            <a:ext cx="1255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GB" altLang="en-US" sz="1800">
                <a:latin typeface="Calibri" panose="020F0502020204030204" pitchFamily="34" charset="0"/>
                <a:ea typeface="ＭＳ Ｐゴシック" panose="020B0600070205080204" pitchFamily="34" charset="-128"/>
              </a:rPr>
              <a:t>(</a:t>
            </a:r>
            <a:r>
              <a:rPr lang="en-US" altLang="en-US" sz="1800">
                <a:latin typeface="Calibri" panose="020F0502020204030204" pitchFamily="34" charset="0"/>
                <a:ea typeface="ＭＳ Ｐゴシック" panose="020B0600070205080204" pitchFamily="34" charset="-128"/>
              </a:rPr>
              <a:t>*estimate)</a:t>
            </a:r>
            <a:endParaRPr lang="en-GB" altLang="en-US" sz="1800">
              <a:latin typeface="Calibri" panose="020F050202020403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4EBD3590-25EB-4AB6-8765-536B809D177C}" type="slidenum">
              <a:rPr kumimoji="0" lang="en-US" altLang="ja-JP">
                <a:latin typeface="HGP創英角ｺﾞｼｯｸUB" pitchFamily="50" charset="-128"/>
                <a:ea typeface="HGP創英角ｺﾞｼｯｸUB" pitchFamily="50" charset="-128"/>
              </a:rPr>
              <a:pPr eaLnBrk="1" hangingPunct="1"/>
              <a:t>3</a:t>
            </a:fld>
            <a:endParaRPr kumimoji="0" lang="en-US" altLang="ja-JP">
              <a:latin typeface="HGP創英角ｺﾞｼｯｸUB" pitchFamily="50" charset="-128"/>
              <a:ea typeface="HGP創英角ｺﾞｼｯｸUB" pitchFamily="50" charset="-128"/>
            </a:endParaRPr>
          </a:p>
        </p:txBody>
      </p:sp>
      <p:sp>
        <p:nvSpPr>
          <p:cNvPr id="8194" name="Title 1"/>
          <p:cNvSpPr>
            <a:spLocks noGrp="1"/>
          </p:cNvSpPr>
          <p:nvPr>
            <p:ph type="title" idx="4294967295"/>
          </p:nvPr>
        </p:nvSpPr>
        <p:spPr>
          <a:xfrm>
            <a:off x="-684584" y="836712"/>
            <a:ext cx="10188624" cy="360363"/>
          </a:xfrm>
        </p:spPr>
        <p:txBody>
          <a:bodyPr/>
          <a:lstStyle/>
          <a:p>
            <a:r>
              <a:rPr lang="en-GB" altLang="en-US" dirty="0" smtClean="0">
                <a:latin typeface="Calibri" panose="020F0502020204030204" pitchFamily="34" charset="0"/>
                <a:cs typeface="Arial" panose="020B0604020202020204" pitchFamily="34" charset="0"/>
              </a:rPr>
              <a:t>Growth of mobile broadband</a:t>
            </a:r>
            <a:endParaRPr lang="en-GB" altLang="en-US" dirty="0" smtClean="0">
              <a:latin typeface="Calibri" panose="020F0502020204030204" pitchFamily="34" charset="0"/>
            </a:endParaRPr>
          </a:p>
        </p:txBody>
      </p:sp>
      <p:sp>
        <p:nvSpPr>
          <p:cNvPr id="8196" name="TextBox 6"/>
          <p:cNvSpPr txBox="1">
            <a:spLocks noChangeArrowheads="1"/>
          </p:cNvSpPr>
          <p:nvPr/>
        </p:nvSpPr>
        <p:spPr bwMode="auto">
          <a:xfrm>
            <a:off x="4066534" y="6550223"/>
            <a:ext cx="48510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sz="1400" dirty="0" smtClean="0">
                <a:solidFill>
                  <a:schemeClr val="accent2"/>
                </a:solidFill>
                <a:latin typeface="Calibri" panose="020F0502020204030204" pitchFamily="34" charset="0"/>
                <a:ea typeface="ＭＳ Ｐゴシック" panose="020B0600070205080204" pitchFamily="34" charset="-128"/>
              </a:rPr>
              <a:t>Source: </a:t>
            </a:r>
            <a:r>
              <a:rPr lang="en-GB" altLang="en-US" sz="1400" dirty="0">
                <a:solidFill>
                  <a:schemeClr val="accent2"/>
                </a:solidFill>
                <a:latin typeface="Calibri" panose="020F0502020204030204" pitchFamily="34" charset="0"/>
                <a:ea typeface="ＭＳ Ｐゴシック" panose="020B0600070205080204" pitchFamily="34" charset="-128"/>
              </a:rPr>
              <a:t>World Telecommunication/ICT Indicators Database, </a:t>
            </a:r>
            <a:r>
              <a:rPr lang="en-GB" altLang="en-US" sz="1400" dirty="0" smtClean="0">
                <a:solidFill>
                  <a:schemeClr val="accent2"/>
                </a:solidFill>
                <a:latin typeface="Calibri" panose="020F0502020204030204" pitchFamily="34" charset="0"/>
                <a:ea typeface="ＭＳ Ｐゴシック" panose="020B0600070205080204" pitchFamily="34" charset="-128"/>
              </a:rPr>
              <a:t>ITU</a:t>
            </a:r>
            <a:endParaRPr lang="en-GB" altLang="en-US" sz="1400" dirty="0">
              <a:solidFill>
                <a:schemeClr val="accent2"/>
              </a:solidFill>
              <a:latin typeface="Calibri" panose="020F0502020204030204" pitchFamily="34" charset="0"/>
              <a:ea typeface="ＭＳ Ｐゴシック" panose="020B0600070205080204" pitchFamily="34" charset="-128"/>
            </a:endParaRPr>
          </a:p>
        </p:txBody>
      </p:sp>
      <p:graphicFrame>
        <p:nvGraphicFramePr>
          <p:cNvPr id="8" name="Chart 7"/>
          <p:cNvGraphicFramePr>
            <a:graphicFrameLocks/>
          </p:cNvGraphicFramePr>
          <p:nvPr>
            <p:extLst>
              <p:ext uri="{D42A27DB-BD31-4B8C-83A1-F6EECF244321}">
                <p14:modId xmlns:p14="http://schemas.microsoft.com/office/powerpoint/2010/main" val="4074220050"/>
              </p:ext>
            </p:extLst>
          </p:nvPr>
        </p:nvGraphicFramePr>
        <p:xfrm>
          <a:off x="411682" y="1268760"/>
          <a:ext cx="8712968"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8198" name="Rounded Rectangular Callout 11"/>
          <p:cNvSpPr>
            <a:spLocks noChangeArrowheads="1"/>
          </p:cNvSpPr>
          <p:nvPr/>
        </p:nvSpPr>
        <p:spPr bwMode="auto">
          <a:xfrm>
            <a:off x="3706409" y="1700808"/>
            <a:ext cx="2447925" cy="1736646"/>
          </a:xfrm>
          <a:prstGeom prst="wedgeRoundRectCallout">
            <a:avLst>
              <a:gd name="adj1" fmla="val -23551"/>
              <a:gd name="adj2" fmla="val 104472"/>
              <a:gd name="adj3" fmla="val 16667"/>
            </a:avLst>
          </a:prstGeom>
          <a:solidFill>
            <a:srgbClr val="CCFFFF"/>
          </a:solidFill>
          <a:ln w="28575" algn="ctr">
            <a:solidFill>
              <a:srgbClr val="00B0F0"/>
            </a:solidFill>
            <a:round/>
            <a:headEnd/>
            <a:tailEnd/>
          </a:ln>
        </p:spPr>
        <p:txBody>
          <a:bodyPr wrap="square" anchor="ctr">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US" altLang="en-US" dirty="0">
                <a:latin typeface="Calibri" panose="020F0502020204030204" pitchFamily="34" charset="0"/>
                <a:ea typeface="ＭＳ Ｐゴシック" panose="020B0600070205080204" pitchFamily="34" charset="-128"/>
              </a:rPr>
              <a:t>Mobile Data Roaming Regulation </a:t>
            </a:r>
            <a:r>
              <a:rPr lang="en-US" altLang="en-US" dirty="0" smtClean="0">
                <a:latin typeface="Calibri" panose="020F0502020204030204" pitchFamily="34" charset="0"/>
                <a:ea typeface="ＭＳ Ｐゴシック" panose="020B0600070205080204" pitchFamily="34" charset="-128"/>
              </a:rPr>
              <a:t>begins in Europe</a:t>
            </a:r>
            <a:endParaRPr lang="en-GB" altLang="en-US" dirty="0">
              <a:latin typeface="Calibri" panose="020F0502020204030204" pitchFamily="34" charset="0"/>
              <a:ea typeface="ＭＳ Ｐゴシック" panose="020B0600070205080204" pitchFamily="34" charset="-128"/>
            </a:endParaRPr>
          </a:p>
        </p:txBody>
      </p:sp>
      <p:sp>
        <p:nvSpPr>
          <p:cNvPr id="8199" name="TextBox 9"/>
          <p:cNvSpPr txBox="1">
            <a:spLocks noChangeArrowheads="1"/>
          </p:cNvSpPr>
          <p:nvPr/>
        </p:nvSpPr>
        <p:spPr bwMode="auto">
          <a:xfrm>
            <a:off x="6806854" y="6163541"/>
            <a:ext cx="1020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400">
                <a:solidFill>
                  <a:schemeClr val="tx1"/>
                </a:solidFill>
                <a:latin typeface="HGP創英角ｺﾞｼｯｸUB" pitchFamily="50" charset="-128"/>
                <a:ea typeface="HGP創英角ｺﾞｼｯｸUB" pitchFamily="50" charset="-128"/>
              </a:defRPr>
            </a:lvl1pPr>
            <a:lvl2pPr marL="742950" indent="-285750" eaLnBrk="0" hangingPunct="0">
              <a:spcBef>
                <a:spcPct val="20000"/>
              </a:spcBef>
              <a:buFont typeface="Wingdings" panose="05000000000000000000" pitchFamily="2" charset="2"/>
              <a:buChar char="ü"/>
              <a:defRPr kumimoji="1" sz="2000">
                <a:solidFill>
                  <a:schemeClr val="tx1"/>
                </a:solidFill>
                <a:latin typeface="HGP創英角ｺﾞｼｯｸUB" pitchFamily="50" charset="-128"/>
                <a:ea typeface="HGP創英角ｺﾞｼｯｸUB" pitchFamily="50" charset="-128"/>
              </a:defRPr>
            </a:lvl2pPr>
            <a:lvl3pPr marL="1143000" indent="-228600" eaLnBrk="0" hangingPunct="0">
              <a:spcBef>
                <a:spcPct val="20000"/>
              </a:spcBef>
              <a:buChar char="•"/>
              <a:defRPr kumimoji="1">
                <a:solidFill>
                  <a:schemeClr val="tx1"/>
                </a:solidFill>
                <a:latin typeface="HGP創英角ｺﾞｼｯｸUB" pitchFamily="50" charset="-128"/>
                <a:ea typeface="HGP創英角ｺﾞｼｯｸUB" pitchFamily="50" charset="-128"/>
              </a:defRPr>
            </a:lvl3pPr>
            <a:lvl4pPr marL="1600200" indent="-228600" eaLnBrk="0" hangingPunct="0">
              <a:spcBef>
                <a:spcPct val="20000"/>
              </a:spcBef>
              <a:buChar char="–"/>
              <a:defRPr kumimoji="1" sz="1600">
                <a:solidFill>
                  <a:schemeClr val="tx1"/>
                </a:solidFill>
                <a:latin typeface="HGP創英角ｺﾞｼｯｸUB" pitchFamily="50" charset="-128"/>
                <a:ea typeface="HGP創英角ｺﾞｼｯｸUB"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HGP創英角ｺﾞｼｯｸUB"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HGP創英角ｺﾞｼｯｸUB" pitchFamily="50" charset="-128"/>
              </a:defRPr>
            </a:lvl9pPr>
          </a:lstStyle>
          <a:p>
            <a:pPr eaLnBrk="1" hangingPunct="1">
              <a:spcBef>
                <a:spcPct val="0"/>
              </a:spcBef>
              <a:buFontTx/>
              <a:buNone/>
            </a:pPr>
            <a:r>
              <a:rPr lang="en-GB" altLang="en-US" sz="1400" dirty="0">
                <a:latin typeface="Calibri" panose="020F0502020204030204" pitchFamily="34" charset="0"/>
                <a:ea typeface="ＭＳ Ｐゴシック" panose="020B0600070205080204" pitchFamily="34" charset="-128"/>
              </a:rPr>
              <a:t>(</a:t>
            </a:r>
            <a:r>
              <a:rPr lang="en-US" altLang="en-US" sz="1400" dirty="0">
                <a:latin typeface="Calibri" panose="020F0502020204030204" pitchFamily="34" charset="0"/>
                <a:ea typeface="ＭＳ Ｐゴシック" panose="020B0600070205080204" pitchFamily="34" charset="-128"/>
              </a:rPr>
              <a:t>*estimate)</a:t>
            </a:r>
            <a:endParaRPr lang="en-GB" altLang="en-US" sz="1400" dirty="0">
              <a:latin typeface="Calibri" panose="020F050202020403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DEE5A695-D2F0-4782-BBE1-59E99009C415}" type="slidenum">
              <a:rPr kumimoji="0" lang="en-US" altLang="ja-JP">
                <a:latin typeface="HGP創英角ｺﾞｼｯｸUB" pitchFamily="50" charset="-128"/>
                <a:ea typeface="HGP創英角ｺﾞｼｯｸUB" pitchFamily="50" charset="-128"/>
              </a:rPr>
              <a:pPr eaLnBrk="1" hangingPunct="1"/>
              <a:t>4</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16366" y="1340768"/>
            <a:ext cx="9160366" cy="4525963"/>
          </a:xfrm>
        </p:spPr>
        <p:txBody>
          <a:bodyPr/>
          <a:lstStyle/>
          <a:p>
            <a:r>
              <a:rPr lang="en-GB" sz="2800" dirty="0" smtClean="0">
                <a:latin typeface="Calibri" panose="020F0502020204030204" pitchFamily="34" charset="0"/>
                <a:cs typeface="Arial" panose="020B0604020202020204" pitchFamily="34" charset="0"/>
              </a:rPr>
              <a:t>First rapporteur group established in January 2009</a:t>
            </a:r>
          </a:p>
          <a:p>
            <a:r>
              <a:rPr lang="en-GB" sz="2800" dirty="0" smtClean="0">
                <a:latin typeface="Calibri" panose="020F0502020204030204" pitchFamily="34" charset="0"/>
                <a:cs typeface="Arial" panose="020B0604020202020204" pitchFamily="34" charset="0"/>
              </a:rPr>
              <a:t>Source: Contribution </a:t>
            </a:r>
            <a:r>
              <a:rPr lang="en-US" altLang="ja-JP" sz="2800" dirty="0" smtClean="0">
                <a:latin typeface="Calibri" panose="020F0502020204030204" pitchFamily="34" charset="0"/>
                <a:cs typeface="Arial" panose="020B0604020202020204" pitchFamily="34" charset="0"/>
              </a:rPr>
              <a:t>17</a:t>
            </a:r>
            <a:r>
              <a:rPr lang="en-GB" altLang="ja-JP" sz="2800" dirty="0" smtClean="0">
                <a:latin typeface="Calibri" panose="020F0502020204030204" pitchFamily="34" charset="0"/>
                <a:cs typeface="Arial" panose="020B0604020202020204" pitchFamily="34" charset="0"/>
              </a:rPr>
              <a:t> </a:t>
            </a:r>
            <a:r>
              <a:rPr lang="en-GB" sz="2800" dirty="0" smtClean="0">
                <a:latin typeface="Calibri" panose="020F0502020204030204" pitchFamily="34" charset="0"/>
                <a:cs typeface="Arial" panose="020B0604020202020204" pitchFamily="34" charset="0"/>
              </a:rPr>
              <a:t>from Australia which proposes the study of i</a:t>
            </a:r>
            <a:r>
              <a:rPr lang="en-GB" altLang="ja-JP" sz="2800" dirty="0" smtClean="0">
                <a:latin typeface="Calibri" panose="020F0502020204030204" pitchFamily="34" charset="0"/>
                <a:cs typeface="Arial" panose="020B0604020202020204" pitchFamily="34" charset="0"/>
              </a:rPr>
              <a:t>nternational mobile roaming within Study Group 3</a:t>
            </a:r>
          </a:p>
          <a:p>
            <a:pPr>
              <a:buFont typeface="Wingdings" panose="05000000000000000000" pitchFamily="2" charset="2"/>
              <a:buChar char="§"/>
            </a:pPr>
            <a:r>
              <a:rPr lang="en-GB" sz="2800" dirty="0" smtClean="0">
                <a:latin typeface="Calibri" panose="020F0502020204030204" pitchFamily="34" charset="0"/>
                <a:cs typeface="Arial" panose="020B0604020202020204" pitchFamily="34" charset="0"/>
              </a:rPr>
              <a:t>In particular, it was proposed to study best practice approaches for mobile roaming that seek to improve the timeliness and transparency of billing and to reduce the prices for consumers as well as the costs to mobile operators</a:t>
            </a:r>
          </a:p>
          <a:p>
            <a:pPr>
              <a:buFont typeface="Wingdings" panose="05000000000000000000" pitchFamily="2" charset="2"/>
              <a:buChar char="§"/>
            </a:pPr>
            <a:r>
              <a:rPr lang="en-GB" sz="2800" dirty="0" smtClean="0">
                <a:latin typeface="Calibri" panose="020F0502020204030204" pitchFamily="34" charset="0"/>
                <a:cs typeface="Arial" panose="020B0604020202020204" pitchFamily="34" charset="0"/>
              </a:rPr>
              <a:t>Rapporteur(s): </a:t>
            </a:r>
          </a:p>
          <a:p>
            <a:pPr lvl="1">
              <a:buFont typeface="Wingdings" panose="05000000000000000000" pitchFamily="2" charset="2"/>
              <a:buChar char="§"/>
            </a:pPr>
            <a:r>
              <a:rPr lang="en-US" sz="2400" dirty="0" smtClean="0">
                <a:latin typeface="Calibri" panose="020F0502020204030204" pitchFamily="34" charset="0"/>
                <a:cs typeface="Arial" panose="020B0604020202020204" pitchFamily="34" charset="0"/>
              </a:rPr>
              <a:t>Ms. Eriko Hondo (KDDI, Japan)</a:t>
            </a:r>
            <a:r>
              <a:rPr lang="en-GB" sz="2400" dirty="0">
                <a:latin typeface="Calibri" panose="020F0502020204030204" pitchFamily="34" charset="0"/>
                <a:cs typeface="Arial" panose="020B0604020202020204" pitchFamily="34" charset="0"/>
              </a:rPr>
              <a:t> </a:t>
            </a:r>
            <a:endParaRPr lang="en-GB" sz="2400" dirty="0" smtClean="0">
              <a:latin typeface="Calibri" panose="020F0502020204030204" pitchFamily="34" charset="0"/>
              <a:cs typeface="Arial" panose="020B0604020202020204" pitchFamily="34" charset="0"/>
            </a:endParaRPr>
          </a:p>
          <a:p>
            <a:pPr lvl="1">
              <a:buFont typeface="Wingdings" panose="05000000000000000000" pitchFamily="2" charset="2"/>
              <a:buChar char="§"/>
            </a:pPr>
            <a:r>
              <a:rPr lang="fr-FR" sz="2400" dirty="0" smtClean="0">
                <a:latin typeface="Calibri" panose="020F0502020204030204" pitchFamily="34" charset="0"/>
                <a:cs typeface="Arial" panose="020B0604020202020204" pitchFamily="34" charset="0"/>
              </a:rPr>
              <a:t>Ms. Josephine </a:t>
            </a:r>
            <a:r>
              <a:rPr lang="fr-FR" sz="2400" dirty="0" err="1" smtClean="0">
                <a:latin typeface="Calibri" panose="020F0502020204030204" pitchFamily="34" charset="0"/>
                <a:cs typeface="Arial" panose="020B0604020202020204" pitchFamily="34" charset="0"/>
              </a:rPr>
              <a:t>Adou</a:t>
            </a:r>
            <a:r>
              <a:rPr lang="fr-FR" sz="2400" dirty="0" smtClean="0">
                <a:latin typeface="Calibri" panose="020F0502020204030204" pitchFamily="34" charset="0"/>
                <a:cs typeface="Arial" panose="020B0604020202020204" pitchFamily="34" charset="0"/>
              </a:rPr>
              <a:t> (ATCI, Cote d’Ivoire)</a:t>
            </a:r>
            <a:endParaRPr lang="en-GB" sz="2400" dirty="0">
              <a:latin typeface="Calibri" panose="020F0502020204030204" pitchFamily="34" charset="0"/>
              <a:cs typeface="Arial" panose="020B0604020202020204" pitchFamily="34" charset="0"/>
            </a:endParaRPr>
          </a:p>
          <a:p>
            <a:pPr lvl="1">
              <a:buFont typeface="Wingdings" panose="05000000000000000000" pitchFamily="2" charset="2"/>
              <a:buChar char="§"/>
            </a:pPr>
            <a:r>
              <a:rPr lang="es-ES" sz="2400" dirty="0" smtClean="0">
                <a:latin typeface="Calibri" panose="020F0502020204030204" pitchFamily="34" charset="0"/>
                <a:cs typeface="Arial" panose="020B0604020202020204" pitchFamily="34" charset="0"/>
              </a:rPr>
              <a:t>Mr. </a:t>
            </a:r>
            <a:r>
              <a:rPr lang="es-ES" sz="2400" dirty="0" err="1" smtClean="0">
                <a:latin typeface="Calibri" panose="020F0502020204030204" pitchFamily="34" charset="0"/>
                <a:cs typeface="Arial" panose="020B0604020202020204" pitchFamily="34" charset="0"/>
              </a:rPr>
              <a:t>Omari</a:t>
            </a:r>
            <a:r>
              <a:rPr lang="es-ES" sz="2400" dirty="0" smtClean="0">
                <a:latin typeface="Calibri" panose="020F0502020204030204" pitchFamily="34" charset="0"/>
                <a:cs typeface="Arial" panose="020B0604020202020204" pitchFamily="34" charset="0"/>
              </a:rPr>
              <a:t> Al-</a:t>
            </a:r>
            <a:r>
              <a:rPr lang="es-ES" sz="2400" dirty="0" err="1" smtClean="0">
                <a:latin typeface="Calibri" panose="020F0502020204030204" pitchFamily="34" charset="0"/>
                <a:cs typeface="Arial" panose="020B0604020202020204" pitchFamily="34" charset="0"/>
              </a:rPr>
              <a:t>Rashdan</a:t>
            </a:r>
            <a:r>
              <a:rPr lang="es-ES" sz="2400" dirty="0" smtClean="0">
                <a:latin typeface="Calibri" panose="020F0502020204030204" pitchFamily="34" charset="0"/>
                <a:cs typeface="Arial" panose="020B0604020202020204" pitchFamily="34" charset="0"/>
              </a:rPr>
              <a:t> (</a:t>
            </a:r>
            <a:r>
              <a:rPr lang="es-ES" sz="2400" dirty="0" err="1" smtClean="0">
                <a:latin typeface="Calibri" panose="020F0502020204030204" pitchFamily="34" charset="0"/>
                <a:cs typeface="Arial" panose="020B0604020202020204" pitchFamily="34" charset="0"/>
              </a:rPr>
              <a:t>Jordan</a:t>
            </a:r>
            <a:r>
              <a:rPr lang="es-ES" sz="2400" dirty="0" smtClean="0">
                <a:latin typeface="Calibri" panose="020F0502020204030204" pitchFamily="34" charset="0"/>
                <a:cs typeface="Arial" panose="020B0604020202020204" pitchFamily="34" charset="0"/>
              </a:rPr>
              <a:t> Telecom, </a:t>
            </a:r>
            <a:r>
              <a:rPr lang="es-ES" sz="2400" dirty="0" err="1" smtClean="0">
                <a:latin typeface="Calibri" panose="020F0502020204030204" pitchFamily="34" charset="0"/>
                <a:cs typeface="Arial" panose="020B0604020202020204" pitchFamily="34" charset="0"/>
              </a:rPr>
              <a:t>Jordan</a:t>
            </a:r>
            <a:r>
              <a:rPr lang="es-ES" sz="2400" dirty="0" smtClean="0">
                <a:latin typeface="Calibri" panose="020F0502020204030204" pitchFamily="34" charset="0"/>
                <a:cs typeface="Arial" panose="020B0604020202020204" pitchFamily="34" charset="0"/>
              </a:rPr>
              <a:t>)</a:t>
            </a:r>
            <a:endParaRPr lang="en-GB" sz="2400" dirty="0" smtClean="0">
              <a:latin typeface="Calibri" panose="020F0502020204030204" pitchFamily="34" charset="0"/>
              <a:cs typeface="Arial" panose="020B0604020202020204" pitchFamily="34" charset="0"/>
            </a:endParaRPr>
          </a:p>
          <a:p>
            <a:pPr>
              <a:buFontTx/>
              <a:buNone/>
            </a:pPr>
            <a:endParaRPr lang="en-GB" dirty="0" smtClean="0">
              <a:latin typeface="Calibri" panose="020F0502020204030204" pitchFamily="34" charset="0"/>
              <a:cs typeface="Arial" panose="020B0604020202020204" pitchFamily="34" charset="0"/>
            </a:endParaRPr>
          </a:p>
        </p:txBody>
      </p:sp>
      <p:sp>
        <p:nvSpPr>
          <p:cNvPr id="12290" name="Title 1"/>
          <p:cNvSpPr>
            <a:spLocks noGrp="1"/>
          </p:cNvSpPr>
          <p:nvPr>
            <p:ph type="title" idx="4294967295"/>
          </p:nvPr>
        </p:nvSpPr>
        <p:spPr>
          <a:xfrm>
            <a:off x="-108520" y="764704"/>
            <a:ext cx="8964488" cy="584775"/>
          </a:xfrm>
        </p:spPr>
        <p:txBody>
          <a:bodyPr/>
          <a:lstStyle/>
          <a:p>
            <a:r>
              <a:rPr lang="en-GB" altLang="en-US" sz="3200" dirty="0" smtClean="0">
                <a:latin typeface="Calibri" panose="020F0502020204030204" pitchFamily="34" charset="0"/>
                <a:cs typeface="Arial" panose="020B0604020202020204" pitchFamily="34" charset="0"/>
              </a:rPr>
              <a:t>First ITU-T SG3 Mobile roaming Rapporteur Group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2817C9B4-A213-4777-8C91-E95B5325A3A4}" type="slidenum">
              <a:rPr kumimoji="0" lang="en-US" altLang="ja-JP">
                <a:latin typeface="HGP創英角ｺﾞｼｯｸUB" pitchFamily="50" charset="-128"/>
                <a:ea typeface="HGP創英角ｺﾞｼｯｸUB" pitchFamily="50" charset="-128"/>
              </a:rPr>
              <a:pPr eaLnBrk="1" hangingPunct="1"/>
              <a:t>5</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107504" y="1988840"/>
            <a:ext cx="9036496" cy="5616575"/>
          </a:xfrm>
        </p:spPr>
        <p:txBody>
          <a:bodyPr/>
          <a:lstStyle/>
          <a:p>
            <a:pPr>
              <a:buFontTx/>
              <a:buNone/>
            </a:pPr>
            <a:endParaRPr lang="en-GB" sz="800" dirty="0" smtClean="0">
              <a:latin typeface="Calibri" panose="020F0502020204030204" pitchFamily="34" charset="0"/>
              <a:cs typeface="Arial" panose="020B0604020202020204" pitchFamily="34" charset="0"/>
            </a:endParaRPr>
          </a:p>
          <a:p>
            <a:pPr>
              <a:buFontTx/>
              <a:buNone/>
            </a:pPr>
            <a:r>
              <a:rPr lang="en-GB" sz="2300" u="sng" dirty="0" smtClean="0">
                <a:latin typeface="Calibri" panose="020F0502020204030204" pitchFamily="34" charset="0"/>
                <a:cs typeface="Arial" panose="020B0604020202020204" pitchFamily="34" charset="0"/>
              </a:rPr>
              <a:t>By </a:t>
            </a:r>
            <a:r>
              <a:rPr lang="en-US" sz="2300" u="sng" dirty="0" smtClean="0">
                <a:latin typeface="Calibri" panose="020F0502020204030204" pitchFamily="34" charset="0"/>
                <a:cs typeface="Arial" panose="020B0604020202020204" pitchFamily="34" charset="0"/>
              </a:rPr>
              <a:t>September 2009</a:t>
            </a:r>
            <a:endParaRPr lang="en-GB" sz="2300" u="sng" dirty="0" smtClean="0">
              <a:latin typeface="Calibri" panose="020F0502020204030204" pitchFamily="34" charset="0"/>
              <a:cs typeface="Arial" panose="020B0604020202020204" pitchFamily="34" charset="0"/>
            </a:endParaRPr>
          </a:p>
          <a:p>
            <a:pPr>
              <a:buFontTx/>
              <a:buNone/>
            </a:pPr>
            <a:r>
              <a:rPr lang="en-GB" sz="2300" dirty="0" smtClean="0">
                <a:latin typeface="Calibri" panose="020F0502020204030204" pitchFamily="34" charset="0"/>
                <a:cs typeface="Arial" panose="020B0604020202020204" pitchFamily="34" charset="0"/>
              </a:rPr>
              <a:t>Action 1: </a:t>
            </a:r>
            <a:r>
              <a:rPr lang="en-US" sz="2300" dirty="0" smtClean="0">
                <a:latin typeface="Calibri" panose="020F0502020204030204" pitchFamily="34" charset="0"/>
                <a:cs typeface="Arial" panose="020B0604020202020204" pitchFamily="34" charset="0"/>
              </a:rPr>
              <a:t>identify recent studies within administrations, regulators and regions </a:t>
            </a:r>
            <a:endParaRPr lang="en-GB" sz="2300" dirty="0" smtClean="0">
              <a:latin typeface="Calibri" panose="020F0502020204030204" pitchFamily="34" charset="0"/>
              <a:cs typeface="Arial" panose="020B0604020202020204" pitchFamily="34" charset="0"/>
            </a:endParaRPr>
          </a:p>
          <a:p>
            <a:pPr>
              <a:buFontTx/>
              <a:buNone/>
            </a:pPr>
            <a:r>
              <a:rPr lang="en-US" sz="2300" dirty="0" smtClean="0">
                <a:latin typeface="Calibri" panose="020F0502020204030204" pitchFamily="34" charset="0"/>
                <a:cs typeface="Arial" panose="020B0604020202020204" pitchFamily="34" charset="0"/>
              </a:rPr>
              <a:t>Action 2: identify market developments that have contributed to a reduction in roaming rates for consumers</a:t>
            </a:r>
            <a:endParaRPr lang="en-GB" sz="2300" dirty="0" smtClean="0">
              <a:latin typeface="Calibri" panose="020F0502020204030204" pitchFamily="34" charset="0"/>
              <a:cs typeface="Arial" panose="020B0604020202020204" pitchFamily="34" charset="0"/>
            </a:endParaRPr>
          </a:p>
          <a:p>
            <a:pPr>
              <a:buFontTx/>
              <a:buNone/>
            </a:pPr>
            <a:r>
              <a:rPr lang="en-US" sz="2300" dirty="0" smtClean="0">
                <a:latin typeface="Calibri" panose="020F0502020204030204" pitchFamily="34" charset="0"/>
                <a:cs typeface="Arial" panose="020B0604020202020204" pitchFamily="34" charset="0"/>
              </a:rPr>
              <a:t>Action 3: Hold a workshop on this issue </a:t>
            </a:r>
          </a:p>
          <a:p>
            <a:pPr>
              <a:buFontTx/>
              <a:buNone/>
            </a:pPr>
            <a:r>
              <a:rPr lang="en-US" sz="2300" dirty="0" smtClean="0">
                <a:latin typeface="Calibri" panose="020F0502020204030204" pitchFamily="34" charset="0"/>
                <a:cs typeface="Arial" panose="020B0604020202020204" pitchFamily="34" charset="0"/>
              </a:rPr>
              <a:t>Action 4: Liaise with the GSM Association in relation to this study</a:t>
            </a:r>
            <a:endParaRPr lang="en-GB" sz="2300" dirty="0" smtClean="0">
              <a:latin typeface="Calibri" panose="020F0502020204030204" pitchFamily="34" charset="0"/>
              <a:cs typeface="Arial" panose="020B0604020202020204" pitchFamily="34" charset="0"/>
            </a:endParaRPr>
          </a:p>
          <a:p>
            <a:pPr>
              <a:buFontTx/>
              <a:buNone/>
            </a:pPr>
            <a:endParaRPr lang="en-GB" sz="2300" dirty="0" smtClean="0">
              <a:latin typeface="Calibri" panose="020F0502020204030204" pitchFamily="34" charset="0"/>
              <a:cs typeface="Arial" panose="020B0604020202020204" pitchFamily="34" charset="0"/>
            </a:endParaRPr>
          </a:p>
          <a:p>
            <a:pPr>
              <a:buFontTx/>
              <a:buNone/>
            </a:pPr>
            <a:r>
              <a:rPr lang="en-GB" sz="2300" u="sng" dirty="0" smtClean="0">
                <a:latin typeface="Calibri" panose="020F0502020204030204" pitchFamily="34" charset="0"/>
                <a:cs typeface="Arial" panose="020B0604020202020204" pitchFamily="34" charset="0"/>
              </a:rPr>
              <a:t>By </a:t>
            </a:r>
            <a:r>
              <a:rPr lang="en-US" sz="2300" u="sng" dirty="0" smtClean="0">
                <a:latin typeface="Calibri" panose="020F0502020204030204" pitchFamily="34" charset="0"/>
                <a:cs typeface="Arial" panose="020B0604020202020204" pitchFamily="34" charset="0"/>
              </a:rPr>
              <a:t>June 2010 </a:t>
            </a:r>
          </a:p>
          <a:p>
            <a:pPr>
              <a:buFontTx/>
              <a:buNone/>
            </a:pPr>
            <a:r>
              <a:rPr lang="en-US" sz="2300" dirty="0" smtClean="0">
                <a:latin typeface="Calibri" panose="020F0502020204030204" pitchFamily="34" charset="0"/>
                <a:cs typeface="Arial" panose="020B0604020202020204" pitchFamily="34" charset="0"/>
              </a:rPr>
              <a:t>Action 5: Present the findings of this study, including any updates</a:t>
            </a:r>
          </a:p>
          <a:p>
            <a:pPr>
              <a:buFontTx/>
              <a:buNone/>
            </a:pPr>
            <a:r>
              <a:rPr lang="en-US" sz="2300" dirty="0" smtClean="0">
                <a:latin typeface="Calibri" panose="020F0502020204030204" pitchFamily="34" charset="0"/>
                <a:cs typeface="Arial" panose="020B0604020202020204" pitchFamily="34" charset="0"/>
              </a:rPr>
              <a:t>Action 6: decide the next steps for this study based on the findings above</a:t>
            </a:r>
          </a:p>
        </p:txBody>
      </p:sp>
      <p:sp>
        <p:nvSpPr>
          <p:cNvPr id="13314" name="Title 1"/>
          <p:cNvSpPr>
            <a:spLocks noGrp="1"/>
          </p:cNvSpPr>
          <p:nvPr>
            <p:ph type="title" idx="4294967295"/>
          </p:nvPr>
        </p:nvSpPr>
        <p:spPr>
          <a:xfrm>
            <a:off x="-108520" y="476672"/>
            <a:ext cx="9252520" cy="1569660"/>
          </a:xfrm>
        </p:spPr>
        <p:txBody>
          <a:bodyPr/>
          <a:lstStyle/>
          <a:p>
            <a:r>
              <a:rPr lang="en-GB" altLang="en-US" dirty="0" smtClean="0">
                <a:latin typeface="Calibri" panose="020F0502020204030204" pitchFamily="34" charset="0"/>
                <a:cs typeface="Arial" panose="020B0604020202020204" pitchFamily="34" charset="0"/>
              </a:rPr>
              <a:t>Initial Timeline for the work of the </a:t>
            </a:r>
            <a:br>
              <a:rPr lang="en-GB" altLang="en-US" dirty="0" smtClean="0">
                <a:latin typeface="Calibri" panose="020F0502020204030204" pitchFamily="34" charset="0"/>
                <a:cs typeface="Arial" panose="020B0604020202020204" pitchFamily="34" charset="0"/>
              </a:rPr>
            </a:br>
            <a:r>
              <a:rPr lang="en-GB" altLang="en-US" dirty="0" smtClean="0">
                <a:latin typeface="Calibri" panose="020F0502020204030204" pitchFamily="34" charset="0"/>
                <a:cs typeface="Arial" panose="020B0604020202020204" pitchFamily="34" charset="0"/>
              </a:rPr>
              <a:t>Rapporteur Group 2009-2012</a:t>
            </a:r>
            <a:br>
              <a:rPr lang="en-GB" altLang="en-US" dirty="0" smtClean="0">
                <a:latin typeface="Calibri" panose="020F0502020204030204" pitchFamily="34" charset="0"/>
                <a:cs typeface="Arial" panose="020B0604020202020204" pitchFamily="34" charset="0"/>
              </a:rPr>
            </a:br>
            <a:r>
              <a:rPr lang="en-GB" altLang="en-US" sz="2400" dirty="0" smtClean="0">
                <a:latin typeface="Calibri" panose="020F0502020204030204" pitchFamily="34" charset="0"/>
                <a:cs typeface="Arial" panose="020B0604020202020204" pitchFamily="34" charset="0"/>
              </a:rPr>
              <a:t>(January 2009 Terms of Reference)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8519C5D4-F168-4E20-AA0C-1C32A18220D7}" type="slidenum">
              <a:rPr kumimoji="0" lang="en-US" altLang="ja-JP">
                <a:latin typeface="HGP創英角ｺﾞｼｯｸUB" pitchFamily="50" charset="-128"/>
                <a:ea typeface="HGP創英角ｺﾞｼｯｸUB" pitchFamily="50" charset="-128"/>
              </a:rPr>
              <a:pPr eaLnBrk="1" hangingPunct="1"/>
              <a:t>6</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35884" y="1916832"/>
            <a:ext cx="8928992" cy="5545137"/>
          </a:xfrm>
        </p:spPr>
        <p:txBody>
          <a:bodyPr/>
          <a:lstStyle/>
          <a:p>
            <a:r>
              <a:rPr lang="en-GB" dirty="0" smtClean="0">
                <a:latin typeface="Calibri" panose="020F0502020204030204" pitchFamily="34" charset="0"/>
                <a:cs typeface="Arial" panose="020B0604020202020204" pitchFamily="34" charset="0"/>
              </a:rPr>
              <a:t>Discussion</a:t>
            </a:r>
          </a:p>
          <a:p>
            <a:pPr lvl="1">
              <a:buFont typeface="Wingdings" panose="05000000000000000000" pitchFamily="2" charset="2"/>
              <a:buChar char="§"/>
            </a:pPr>
            <a:r>
              <a:rPr lang="en-GB" sz="2200" dirty="0" smtClean="0">
                <a:latin typeface="Calibri" panose="020F0502020204030204" pitchFamily="34" charset="0"/>
                <a:cs typeface="Arial" panose="020B0604020202020204" pitchFamily="34" charset="0"/>
              </a:rPr>
              <a:t>Active countries submitted contributions/TD continuously</a:t>
            </a:r>
          </a:p>
          <a:p>
            <a:pPr lvl="1">
              <a:buFontTx/>
              <a:buNone/>
            </a:pPr>
            <a:r>
              <a:rPr lang="en-GB" sz="2200" dirty="0" smtClean="0">
                <a:latin typeface="Calibri" panose="020F0502020204030204" pitchFamily="34" charset="0"/>
                <a:cs typeface="Arial" panose="020B0604020202020204" pitchFamily="34" charset="0"/>
              </a:rPr>
              <a:t>     8 countries/organizations,   52 documents</a:t>
            </a:r>
          </a:p>
          <a:p>
            <a:pPr lvl="1">
              <a:buFont typeface="Wingdings" panose="05000000000000000000" pitchFamily="2" charset="2"/>
              <a:buChar char="§"/>
            </a:pPr>
            <a:r>
              <a:rPr lang="en-GB" sz="2200" dirty="0" smtClean="0">
                <a:latin typeface="Calibri" panose="020F0502020204030204" pitchFamily="34" charset="0"/>
                <a:cs typeface="Arial" panose="020B0604020202020204" pitchFamily="34" charset="0"/>
              </a:rPr>
              <a:t>Discussion both at the face-to-face meeting and in the mailing list was also lively</a:t>
            </a:r>
          </a:p>
          <a:p>
            <a:pPr lvl="1">
              <a:buFont typeface="Wingdings" panose="05000000000000000000" pitchFamily="2" charset="2"/>
              <a:buChar char="§"/>
            </a:pPr>
            <a:r>
              <a:rPr lang="en-US" sz="2200" dirty="0" smtClean="0">
                <a:latin typeface="Calibri" panose="020F0502020204030204" pitchFamily="34" charset="0"/>
                <a:cs typeface="Arial" panose="020B0604020202020204" pitchFamily="34" charset="0"/>
              </a:rPr>
              <a:t>Workshop was effective to learn the practical situation of mobile roaming market</a:t>
            </a:r>
          </a:p>
          <a:p>
            <a:pPr lvl="1">
              <a:buFont typeface="Wingdings" panose="05000000000000000000" pitchFamily="2" charset="2"/>
              <a:buChar char="§"/>
            </a:pPr>
            <a:r>
              <a:rPr lang="en-US" sz="2200" dirty="0" smtClean="0">
                <a:latin typeface="Calibri" panose="020F0502020204030204" pitchFamily="34" charset="0"/>
                <a:cs typeface="Arial" panose="020B0604020202020204" pitchFamily="34" charset="0"/>
              </a:rPr>
              <a:t>Questionnaire generally showed the trends of mobile roaming rates</a:t>
            </a:r>
          </a:p>
          <a:p>
            <a:pPr lvl="1">
              <a:buFont typeface="Wingdings" panose="05000000000000000000" pitchFamily="2" charset="2"/>
              <a:buChar char="§"/>
            </a:pPr>
            <a:r>
              <a:rPr lang="en-US" sz="2200" dirty="0" smtClean="0">
                <a:latin typeface="Calibri" panose="020F0502020204030204" pitchFamily="34" charset="0"/>
                <a:cs typeface="Arial" panose="020B0604020202020204" pitchFamily="34" charset="0"/>
              </a:rPr>
              <a:t>Concerns are common, but diverse background of the participants</a:t>
            </a:r>
          </a:p>
          <a:p>
            <a:pPr lvl="1">
              <a:buFontTx/>
              <a:buNone/>
            </a:pPr>
            <a:r>
              <a:rPr lang="en-US" sz="2200" dirty="0" smtClean="0">
                <a:latin typeface="Calibri" panose="020F0502020204030204" pitchFamily="34" charset="0"/>
                <a:cs typeface="Arial" panose="020B0604020202020204" pitchFamily="34" charset="0"/>
              </a:rPr>
              <a:t>     Country, Position, Policy,  Economy, Growth of mobile industry… </a:t>
            </a:r>
          </a:p>
          <a:p>
            <a:pPr>
              <a:buFontTx/>
              <a:buNone/>
            </a:pPr>
            <a:r>
              <a:rPr lang="en-US" sz="1600" dirty="0" smtClean="0">
                <a:latin typeface="Calibri" panose="020F0502020204030204" pitchFamily="34" charset="0"/>
                <a:cs typeface="Arial" panose="020B0604020202020204" pitchFamily="34" charset="0"/>
              </a:rPr>
              <a:t>                                                                                                                                 </a:t>
            </a:r>
          </a:p>
          <a:p>
            <a:pPr>
              <a:buFontTx/>
              <a:buNone/>
            </a:pPr>
            <a:r>
              <a:rPr lang="en-US" sz="1600" dirty="0" smtClean="0">
                <a:latin typeface="Calibri" panose="020F0502020204030204" pitchFamily="34" charset="0"/>
                <a:cs typeface="Arial" panose="020B0604020202020204" pitchFamily="34" charset="0"/>
              </a:rPr>
              <a:t> 							(TD: Temporary Document)</a:t>
            </a:r>
          </a:p>
          <a:p>
            <a:pPr>
              <a:buFont typeface="Wingdings" panose="05000000000000000000" pitchFamily="2" charset="2"/>
              <a:buChar char="§"/>
            </a:pPr>
            <a:endParaRPr lang="en-GB" dirty="0" smtClean="0">
              <a:latin typeface="Calibri" panose="020F0502020204030204" pitchFamily="34" charset="0"/>
              <a:cs typeface="Arial" panose="020B0604020202020204" pitchFamily="34" charset="0"/>
            </a:endParaRPr>
          </a:p>
          <a:p>
            <a:pPr>
              <a:buFontTx/>
              <a:buChar char="-"/>
            </a:pPr>
            <a:endParaRPr lang="en-GB" dirty="0" smtClean="0">
              <a:latin typeface="Calibri" panose="020F0502020204030204" pitchFamily="34" charset="0"/>
              <a:cs typeface="Arial" panose="020B0604020202020204" pitchFamily="34" charset="0"/>
            </a:endParaRPr>
          </a:p>
          <a:p>
            <a:pPr>
              <a:buFontTx/>
              <a:buChar char="-"/>
            </a:pPr>
            <a:endParaRPr lang="en-GB" dirty="0" smtClean="0">
              <a:latin typeface="Calibri" panose="020F0502020204030204" pitchFamily="34" charset="0"/>
              <a:cs typeface="Arial" panose="020B0604020202020204" pitchFamily="34" charset="0"/>
            </a:endParaRPr>
          </a:p>
          <a:p>
            <a:pPr>
              <a:buFontTx/>
              <a:buChar char="-"/>
            </a:pPr>
            <a:endParaRPr lang="en-GB" dirty="0" smtClean="0">
              <a:latin typeface="Calibri" panose="020F0502020204030204" pitchFamily="34" charset="0"/>
              <a:cs typeface="Arial" panose="020B0604020202020204" pitchFamily="34" charset="0"/>
            </a:endParaRPr>
          </a:p>
          <a:p>
            <a:pPr>
              <a:buFontTx/>
              <a:buNone/>
            </a:pPr>
            <a:endParaRPr lang="en-GB" dirty="0" smtClean="0">
              <a:latin typeface="Calibri" panose="020F0502020204030204" pitchFamily="34" charset="0"/>
              <a:cs typeface="Arial" panose="020B0604020202020204" pitchFamily="34" charset="0"/>
            </a:endParaRPr>
          </a:p>
        </p:txBody>
      </p:sp>
      <p:sp>
        <p:nvSpPr>
          <p:cNvPr id="15362" name="Title 1"/>
          <p:cNvSpPr>
            <a:spLocks noGrp="1"/>
          </p:cNvSpPr>
          <p:nvPr>
            <p:ph type="title" idx="4294967295"/>
          </p:nvPr>
        </p:nvSpPr>
        <p:spPr>
          <a:xfrm>
            <a:off x="23695" y="548680"/>
            <a:ext cx="8892480" cy="1200329"/>
          </a:xfrm>
        </p:spPr>
        <p:txBody>
          <a:bodyPr/>
          <a:lstStyle/>
          <a:p>
            <a:r>
              <a:rPr lang="en-GB" altLang="en-US" dirty="0" smtClean="0">
                <a:latin typeface="Calibri" panose="020F0502020204030204" pitchFamily="34" charset="0"/>
                <a:cs typeface="Arial" panose="020B0604020202020204" pitchFamily="34" charset="0"/>
              </a:rPr>
              <a:t>ITU-T SG3 Mobile Roaming </a:t>
            </a:r>
            <a:br>
              <a:rPr lang="en-GB" altLang="en-US" dirty="0" smtClean="0">
                <a:latin typeface="Calibri" panose="020F0502020204030204" pitchFamily="34" charset="0"/>
                <a:cs typeface="Arial" panose="020B0604020202020204" pitchFamily="34" charset="0"/>
              </a:rPr>
            </a:br>
            <a:r>
              <a:rPr lang="en-GB" altLang="en-US" dirty="0" smtClean="0">
                <a:latin typeface="Calibri" panose="020F0502020204030204" pitchFamily="34" charset="0"/>
                <a:cs typeface="Arial" panose="020B0604020202020204" pitchFamily="34" charset="0"/>
              </a:rPr>
              <a:t>Rapporteur Group Discussions and Workshop</a:t>
            </a:r>
            <a:endParaRPr lang="en-GB" altLang="en-US" dirty="0" smtClean="0">
              <a:latin typeface="Calibri" panose="020F0502020204030204" pitchFamily="34" charset="0"/>
            </a:endParaRPr>
          </a:p>
        </p:txBody>
      </p:sp>
    </p:spTree>
    <p:extLst>
      <p:ext uri="{BB962C8B-B14F-4D97-AF65-F5344CB8AC3E}">
        <p14:creationId xmlns:p14="http://schemas.microsoft.com/office/powerpoint/2010/main" val="424187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485984AE-24C7-4C92-9505-F6C601B70917}" type="slidenum">
              <a:rPr kumimoji="0" lang="en-US" altLang="ja-JP">
                <a:latin typeface="HGP創英角ｺﾞｼｯｸUB" pitchFamily="50" charset="-128"/>
                <a:ea typeface="HGP創英角ｺﾞｼｯｸUB" pitchFamily="50" charset="-128"/>
              </a:rPr>
              <a:pPr eaLnBrk="1" hangingPunct="1"/>
              <a:t>7</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0" y="2060848"/>
            <a:ext cx="9144000" cy="5505450"/>
          </a:xfrm>
        </p:spPr>
        <p:txBody>
          <a:bodyPr/>
          <a:lstStyle/>
          <a:p>
            <a:r>
              <a:rPr lang="en-GB" dirty="0" smtClean="0">
                <a:latin typeface="Calibri" panose="020F0502020204030204" pitchFamily="34" charset="0"/>
                <a:cs typeface="Arial" panose="020B0604020202020204" pitchFamily="34" charset="0"/>
              </a:rPr>
              <a:t>In May 2010, the Rapporteur Group’s Terms of Reference were revised, with a view to publishing a Recommendation or Supplement</a:t>
            </a:r>
          </a:p>
          <a:p>
            <a:r>
              <a:rPr lang="en-GB" dirty="0" smtClean="0">
                <a:latin typeface="Calibri" panose="020F0502020204030204" pitchFamily="34" charset="0"/>
                <a:cs typeface="Arial" panose="020B0604020202020204" pitchFamily="34" charset="0"/>
              </a:rPr>
              <a:t>A Recommendation, </a:t>
            </a:r>
            <a:r>
              <a:rPr lang="en-GB" b="1" u="sng" dirty="0" smtClean="0">
                <a:latin typeface="Calibri" panose="020F0502020204030204" pitchFamily="34" charset="0"/>
                <a:cs typeface="Arial" panose="020B0604020202020204" pitchFamily="34" charset="0"/>
              </a:rPr>
              <a:t>ITU-T D.98</a:t>
            </a:r>
            <a:r>
              <a:rPr lang="en-GB" dirty="0" smtClean="0">
                <a:latin typeface="Calibri" panose="020F0502020204030204" pitchFamily="34" charset="0"/>
                <a:cs typeface="Arial" panose="020B0604020202020204" pitchFamily="34" charset="0"/>
              </a:rPr>
              <a:t>, was successfully approved during the last Study Period, in January 2012</a:t>
            </a:r>
          </a:p>
        </p:txBody>
      </p:sp>
      <p:sp>
        <p:nvSpPr>
          <p:cNvPr id="14338" name="Title 1"/>
          <p:cNvSpPr>
            <a:spLocks noGrp="1"/>
          </p:cNvSpPr>
          <p:nvPr>
            <p:ph type="title" idx="4294967295"/>
          </p:nvPr>
        </p:nvSpPr>
        <p:spPr>
          <a:xfrm>
            <a:off x="-108520" y="559713"/>
            <a:ext cx="9116663" cy="1200329"/>
          </a:xfrm>
        </p:spPr>
        <p:txBody>
          <a:bodyPr/>
          <a:lstStyle/>
          <a:p>
            <a:r>
              <a:rPr lang="en-GB" altLang="en-US" dirty="0" smtClean="0">
                <a:latin typeface="Calibri" panose="020F0502020204030204" pitchFamily="34" charset="0"/>
                <a:cs typeface="Arial" panose="020B0604020202020204" pitchFamily="34" charset="0"/>
              </a:rPr>
              <a:t>Results of the work of the 2009-2012 </a:t>
            </a:r>
            <a:br>
              <a:rPr lang="en-GB" altLang="en-US" dirty="0" smtClean="0">
                <a:latin typeface="Calibri" panose="020F0502020204030204" pitchFamily="34" charset="0"/>
                <a:cs typeface="Arial" panose="020B0604020202020204" pitchFamily="34" charset="0"/>
              </a:rPr>
            </a:br>
            <a:r>
              <a:rPr lang="en-GB" altLang="en-US" dirty="0" smtClean="0">
                <a:latin typeface="Calibri" panose="020F0502020204030204" pitchFamily="34" charset="0"/>
                <a:cs typeface="Arial" panose="020B0604020202020204" pitchFamily="34" charset="0"/>
              </a:rPr>
              <a:t>Roaming Rapporteur Group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077DEB16-92E3-456D-A63E-7D6B05A56298}" type="slidenum">
              <a:rPr kumimoji="0" lang="en-US" altLang="ja-JP">
                <a:latin typeface="HGP創英角ｺﾞｼｯｸUB" pitchFamily="50" charset="-128"/>
                <a:ea typeface="HGP創英角ｺﾞｼｯｸUB" pitchFamily="50" charset="-128"/>
              </a:rPr>
              <a:pPr eaLnBrk="1" hangingPunct="1"/>
              <a:t>8</a:t>
            </a:fld>
            <a:endParaRPr kumimoji="0" lang="en-US" altLang="ja-JP">
              <a:latin typeface="HGP創英角ｺﾞｼｯｸUB" pitchFamily="50" charset="-128"/>
              <a:ea typeface="HGP創英角ｺﾞｼｯｸUB" pitchFamily="50" charset="-128"/>
            </a:endParaRPr>
          </a:p>
        </p:txBody>
      </p:sp>
      <p:sp>
        <p:nvSpPr>
          <p:cNvPr id="14339" name="Content Placeholder 2"/>
          <p:cNvSpPr>
            <a:spLocks noGrp="1"/>
          </p:cNvSpPr>
          <p:nvPr>
            <p:ph idx="4294967295"/>
          </p:nvPr>
        </p:nvSpPr>
        <p:spPr>
          <a:xfrm>
            <a:off x="107504" y="1412776"/>
            <a:ext cx="9036496" cy="5289550"/>
          </a:xfrm>
        </p:spPr>
        <p:txBody>
          <a:bodyPr/>
          <a:lstStyle/>
          <a:p>
            <a:r>
              <a:rPr lang="en-GB" sz="2400" dirty="0" smtClean="0">
                <a:latin typeface="Calibri" panose="020F0502020204030204" pitchFamily="34" charset="0"/>
              </a:rPr>
              <a:t>Determined text </a:t>
            </a:r>
            <a:r>
              <a:rPr lang="en-US" sz="2400" dirty="0" smtClean="0">
                <a:latin typeface="Calibri" panose="020F0502020204030204" pitchFamily="34" charset="0"/>
                <a:cs typeface="Arial" panose="020B0604020202020204" pitchFamily="34" charset="0"/>
              </a:rPr>
              <a:t>at the SG3 meeting held in January 2012</a:t>
            </a:r>
          </a:p>
          <a:p>
            <a:r>
              <a:rPr lang="en-US" sz="2400" dirty="0" smtClean="0">
                <a:latin typeface="Calibri" panose="020F0502020204030204" pitchFamily="34" charset="0"/>
                <a:cs typeface="Arial" panose="020B0604020202020204" pitchFamily="34" charset="0"/>
              </a:rPr>
              <a:t>Approved at the next SG3 meeting held in September 2012</a:t>
            </a:r>
          </a:p>
          <a:p>
            <a:r>
              <a:rPr lang="en-US" sz="2400" dirty="0" smtClean="0">
                <a:latin typeface="Calibri" panose="020F0502020204030204" pitchFamily="34" charset="0"/>
                <a:cs typeface="Arial" panose="020B0604020202020204" pitchFamily="34" charset="0"/>
              </a:rPr>
              <a:t>Contents:</a:t>
            </a:r>
          </a:p>
          <a:p>
            <a:pPr marL="987425" indent="0">
              <a:buFontTx/>
              <a:buNone/>
            </a:pPr>
            <a:r>
              <a:rPr lang="en-US" sz="2400" dirty="0" smtClean="0">
                <a:latin typeface="Calibri" panose="020F0502020204030204" pitchFamily="34" charset="0"/>
              </a:rPr>
              <a:t>    1 Scope </a:t>
            </a:r>
          </a:p>
          <a:p>
            <a:pPr marL="987425" indent="0">
              <a:buFontTx/>
              <a:buNone/>
            </a:pPr>
            <a:r>
              <a:rPr lang="en-US" sz="2400" dirty="0" smtClean="0">
                <a:latin typeface="Calibri" panose="020F0502020204030204" pitchFamily="34" charset="0"/>
              </a:rPr>
              <a:t>    2 References </a:t>
            </a:r>
            <a:br>
              <a:rPr lang="en-US" sz="2400" dirty="0" smtClean="0">
                <a:latin typeface="Calibri" panose="020F0502020204030204" pitchFamily="34" charset="0"/>
              </a:rPr>
            </a:br>
            <a:r>
              <a:rPr lang="en-US" sz="2400" dirty="0" smtClean="0">
                <a:latin typeface="Calibri" panose="020F0502020204030204" pitchFamily="34" charset="0"/>
              </a:rPr>
              <a:t>    3 Definitions </a:t>
            </a:r>
            <a:br>
              <a:rPr lang="en-US" sz="2400" dirty="0" smtClean="0">
                <a:latin typeface="Calibri" panose="020F0502020204030204" pitchFamily="34" charset="0"/>
              </a:rPr>
            </a:br>
            <a:r>
              <a:rPr lang="en-US" sz="2400" dirty="0" smtClean="0">
                <a:latin typeface="Calibri" panose="020F0502020204030204" pitchFamily="34" charset="0"/>
              </a:rPr>
              <a:t>    4 Abbreviations and acronyms </a:t>
            </a:r>
            <a:br>
              <a:rPr lang="en-US" sz="2400" dirty="0" smtClean="0">
                <a:latin typeface="Calibri" panose="020F0502020204030204" pitchFamily="34" charset="0"/>
              </a:rPr>
            </a:br>
            <a:r>
              <a:rPr lang="en-US" sz="2400" dirty="0" smtClean="0">
                <a:latin typeface="Calibri" panose="020F0502020204030204" pitchFamily="34" charset="0"/>
              </a:rPr>
              <a:t>    5 Principles for lowering international mobile roaming rates </a:t>
            </a:r>
            <a:endParaRPr lang="en-US" sz="2400" dirty="0" smtClean="0">
              <a:latin typeface="Calibri" panose="020F0502020204030204" pitchFamily="34" charset="0"/>
              <a:cs typeface="Arial" panose="020B0604020202020204" pitchFamily="34" charset="0"/>
            </a:endParaRPr>
          </a:p>
          <a:p>
            <a:pPr marL="987425" indent="0">
              <a:buFontTx/>
              <a:buNone/>
            </a:pPr>
            <a:r>
              <a:rPr lang="en-US" sz="2400" dirty="0" smtClean="0">
                <a:latin typeface="Calibri" panose="020F0502020204030204" pitchFamily="34" charset="0"/>
                <a:cs typeface="Arial" panose="020B0604020202020204" pitchFamily="34" charset="0"/>
              </a:rPr>
              <a:t>       5.1 Empowering consumers</a:t>
            </a:r>
          </a:p>
          <a:p>
            <a:pPr marL="987425" indent="0">
              <a:buFontTx/>
              <a:buNone/>
            </a:pPr>
            <a:r>
              <a:rPr lang="en-US" sz="2400" dirty="0" smtClean="0">
                <a:latin typeface="Calibri" panose="020F0502020204030204" pitchFamily="34" charset="0"/>
                <a:cs typeface="Arial" panose="020B0604020202020204" pitchFamily="34" charset="0"/>
              </a:rPr>
              <a:t>       5.2 Market-based solutions</a:t>
            </a:r>
          </a:p>
          <a:p>
            <a:pPr marL="987425" indent="0">
              <a:buFontTx/>
              <a:buNone/>
            </a:pPr>
            <a:r>
              <a:rPr lang="en-US" sz="2400" dirty="0" smtClean="0">
                <a:latin typeface="Calibri" panose="020F0502020204030204" pitchFamily="34" charset="0"/>
                <a:cs typeface="Arial" panose="020B0604020202020204" pitchFamily="34" charset="0"/>
              </a:rPr>
              <a:t>       5.3 Regulatory intervention</a:t>
            </a:r>
            <a:r>
              <a:rPr lang="en-GB" sz="2400" dirty="0" smtClean="0">
                <a:latin typeface="Calibri" panose="020F0502020204030204" pitchFamily="34" charset="0"/>
                <a:cs typeface="Arial" panose="020B0604020202020204" pitchFamily="34" charset="0"/>
              </a:rPr>
              <a:t>     </a:t>
            </a:r>
          </a:p>
        </p:txBody>
      </p:sp>
      <p:sp>
        <p:nvSpPr>
          <p:cNvPr id="16386" name="Title 1"/>
          <p:cNvSpPr>
            <a:spLocks noGrp="1"/>
          </p:cNvSpPr>
          <p:nvPr>
            <p:ph type="title" idx="4294967295"/>
          </p:nvPr>
        </p:nvSpPr>
        <p:spPr>
          <a:xfrm>
            <a:off x="21510" y="692696"/>
            <a:ext cx="9001000" cy="646331"/>
          </a:xfrm>
        </p:spPr>
        <p:txBody>
          <a:bodyPr/>
          <a:lstStyle/>
          <a:p>
            <a:r>
              <a:rPr lang="en-GB" altLang="en-US" dirty="0" smtClean="0">
                <a:latin typeface="Calibri" panose="020F0502020204030204" pitchFamily="34" charset="0"/>
                <a:cs typeface="Arial" panose="020B0604020202020204" pitchFamily="34" charset="0"/>
              </a:rPr>
              <a:t>Approval of ITU-T Recommendation D.98</a:t>
            </a:r>
            <a:endParaRPr lang="en-GB" alt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lvl1pPr eaLnBrk="0" hangingPunct="0">
              <a:defRPr kumimoji="1">
                <a:solidFill>
                  <a:schemeClr val="tx1"/>
                </a:solidFill>
                <a:latin typeface="ＭＳ Ｐゴシック" panose="020B0600070205080204" pitchFamily="34" charset="-128"/>
                <a:ea typeface="ＭＳ Ｐゴシック" panose="020B0600070205080204" pitchFamily="34" charset="-128"/>
              </a:defRPr>
            </a:lvl1pPr>
            <a:lvl2pPr marL="742950" indent="-285750" eaLnBrk="0" hangingPunct="0">
              <a:defRPr kumimoji="1">
                <a:solidFill>
                  <a:schemeClr val="tx1"/>
                </a:solidFill>
                <a:latin typeface="ＭＳ Ｐゴシック" panose="020B0600070205080204" pitchFamily="34" charset="-128"/>
                <a:ea typeface="ＭＳ Ｐゴシック" panose="020B0600070205080204" pitchFamily="34" charset="-128"/>
              </a:defRPr>
            </a:lvl2pPr>
            <a:lvl3pPr marL="11430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3pPr>
            <a:lvl4pPr marL="16002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4pPr>
            <a:lvl5pPr marL="2057400" indent="-228600" eaLnBrk="0" hangingPunct="0">
              <a:defRPr kumimoji="1">
                <a:solidFill>
                  <a:schemeClr val="tx1"/>
                </a:solidFill>
                <a:latin typeface="ＭＳ Ｐゴシック" panose="020B0600070205080204" pitchFamily="34" charset="-128"/>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ＭＳ Ｐゴシック" panose="020B0600070205080204" pitchFamily="34" charset="-128"/>
                <a:ea typeface="ＭＳ Ｐゴシック" panose="020B0600070205080204" pitchFamily="34" charset="-128"/>
              </a:defRPr>
            </a:lvl9pPr>
          </a:lstStyle>
          <a:p>
            <a:pPr eaLnBrk="1" hangingPunct="1"/>
            <a:fld id="{E425D28B-B14C-4439-B2AC-00C76E07DA25}" type="slidenum">
              <a:rPr kumimoji="0" lang="en-US" altLang="ja-JP">
                <a:latin typeface="HGP創英角ｺﾞｼｯｸUB" pitchFamily="50" charset="-128"/>
                <a:ea typeface="HGP創英角ｺﾞｼｯｸUB" pitchFamily="50" charset="-128"/>
              </a:rPr>
              <a:pPr eaLnBrk="1" hangingPunct="1"/>
              <a:t>9</a:t>
            </a:fld>
            <a:endParaRPr kumimoji="0" lang="en-US" altLang="ja-JP">
              <a:latin typeface="HGP創英角ｺﾞｼｯｸUB" pitchFamily="50" charset="-128"/>
              <a:ea typeface="HGP創英角ｺﾞｼｯｸUB" pitchFamily="50" charset="-128"/>
            </a:endParaRPr>
          </a:p>
        </p:txBody>
      </p:sp>
      <p:sp>
        <p:nvSpPr>
          <p:cNvPr id="3" name="Content Placeholder 2"/>
          <p:cNvSpPr>
            <a:spLocks noGrp="1"/>
          </p:cNvSpPr>
          <p:nvPr>
            <p:ph idx="4294967295"/>
          </p:nvPr>
        </p:nvSpPr>
        <p:spPr>
          <a:xfrm>
            <a:off x="107504" y="1667842"/>
            <a:ext cx="8856662" cy="5289550"/>
          </a:xfrm>
        </p:spPr>
        <p:txBody>
          <a:bodyPr/>
          <a:lstStyle/>
          <a:p>
            <a:pPr>
              <a:buFont typeface="Wingdings" panose="05000000000000000000" pitchFamily="2" charset="2"/>
              <a:buChar char="§"/>
            </a:pPr>
            <a:r>
              <a:rPr lang="en-GB" sz="2400" dirty="0" smtClean="0">
                <a:latin typeface="Calibri" panose="020F0502020204030204" pitchFamily="34" charset="0"/>
              </a:rPr>
              <a:t>Benefits to Consumers</a:t>
            </a:r>
          </a:p>
          <a:p>
            <a:pPr>
              <a:buFont typeface="Wingdings" panose="05000000000000000000" pitchFamily="2" charset="2"/>
              <a:buChar char="ü"/>
            </a:pPr>
            <a:r>
              <a:rPr lang="en-US" sz="2400" dirty="0" smtClean="0">
                <a:latin typeface="Calibri" panose="020F0502020204030204" pitchFamily="34" charset="0"/>
              </a:rPr>
              <a:t>Education and protection</a:t>
            </a:r>
            <a:endParaRPr lang="en-GB" sz="2400" dirty="0" smtClean="0">
              <a:latin typeface="Calibri" panose="020F0502020204030204" pitchFamily="34" charset="0"/>
            </a:endParaRPr>
          </a:p>
          <a:p>
            <a:pPr>
              <a:buFont typeface="Wingdings" panose="05000000000000000000" pitchFamily="2" charset="2"/>
              <a:buChar char="§"/>
            </a:pPr>
            <a:r>
              <a:rPr lang="en-GB" sz="2400" dirty="0">
                <a:latin typeface="Calibri" panose="020F0502020204030204" pitchFamily="34" charset="0"/>
              </a:rPr>
              <a:t>A</a:t>
            </a:r>
            <a:r>
              <a:rPr lang="en-GB" sz="2400" dirty="0" smtClean="0">
                <a:latin typeface="Calibri" panose="020F0502020204030204" pitchFamily="34" charset="0"/>
              </a:rPr>
              <a:t>ppropriate </a:t>
            </a:r>
            <a:r>
              <a:rPr lang="en-GB" sz="2400" dirty="0">
                <a:latin typeface="Calibri" panose="020F0502020204030204" pitchFamily="34" charset="0"/>
              </a:rPr>
              <a:t>I</a:t>
            </a:r>
            <a:r>
              <a:rPr lang="en-GB" sz="2400" dirty="0" smtClean="0">
                <a:latin typeface="Calibri" panose="020F0502020204030204" pitchFamily="34" charset="0"/>
              </a:rPr>
              <a:t>nformation</a:t>
            </a:r>
          </a:p>
          <a:p>
            <a:pPr>
              <a:buFont typeface="Wingdings" panose="05000000000000000000" pitchFamily="2" charset="2"/>
              <a:buChar char="ü"/>
            </a:pPr>
            <a:r>
              <a:rPr lang="en-US" sz="2400" dirty="0" smtClean="0">
                <a:latin typeface="Calibri" panose="020F0502020204030204" pitchFamily="34" charset="0"/>
              </a:rPr>
              <a:t>measures to inform customers about IMR service tariff</a:t>
            </a:r>
          </a:p>
          <a:p>
            <a:pPr>
              <a:buFont typeface="Wingdings" panose="05000000000000000000" pitchFamily="2" charset="2"/>
              <a:buChar char="ü"/>
            </a:pPr>
            <a:r>
              <a:rPr lang="en-US" sz="2400" dirty="0" smtClean="0">
                <a:latin typeface="Calibri" panose="020F0502020204030204" pitchFamily="34" charset="0"/>
              </a:rPr>
              <a:t>measures to warn customers when they arrive in another country that the roaming service is possible, but higher than national tariff </a:t>
            </a:r>
          </a:p>
          <a:p>
            <a:pPr>
              <a:buFont typeface="Wingdings" panose="05000000000000000000" pitchFamily="2" charset="2"/>
              <a:buChar char="§"/>
            </a:pPr>
            <a:r>
              <a:rPr lang="en-GB" sz="2400" dirty="0">
                <a:latin typeface="Calibri" panose="020F0502020204030204" pitchFamily="34" charset="0"/>
              </a:rPr>
              <a:t>E</a:t>
            </a:r>
            <a:r>
              <a:rPr lang="en-GB" sz="2400" dirty="0" smtClean="0">
                <a:latin typeface="Calibri" panose="020F0502020204030204" pitchFamily="34" charset="0"/>
              </a:rPr>
              <a:t>fficient </a:t>
            </a:r>
            <a:r>
              <a:rPr lang="en-GB" sz="2400" dirty="0">
                <a:latin typeface="Calibri" panose="020F0502020204030204" pitchFamily="34" charset="0"/>
              </a:rPr>
              <a:t>C</a:t>
            </a:r>
            <a:r>
              <a:rPr lang="en-GB" sz="2400" dirty="0" smtClean="0">
                <a:latin typeface="Calibri" panose="020F0502020204030204" pitchFamily="34" charset="0"/>
              </a:rPr>
              <a:t>ompetition</a:t>
            </a:r>
          </a:p>
          <a:p>
            <a:pPr>
              <a:buFont typeface="Wingdings" panose="05000000000000000000" pitchFamily="2" charset="2"/>
              <a:buChar char="ü"/>
            </a:pPr>
            <a:r>
              <a:rPr lang="en-US" sz="2400" dirty="0" smtClean="0">
                <a:latin typeface="Calibri" panose="020F0502020204030204" pitchFamily="34" charset="0"/>
              </a:rPr>
              <a:t>give choices to consumers</a:t>
            </a:r>
            <a:endParaRPr lang="en-GB" sz="2400" dirty="0" smtClean="0">
              <a:latin typeface="Calibri" panose="020F0502020204030204" pitchFamily="34" charset="0"/>
            </a:endParaRPr>
          </a:p>
          <a:p>
            <a:pPr>
              <a:buFont typeface="Wingdings" panose="05000000000000000000" pitchFamily="2" charset="2"/>
              <a:buChar char="§"/>
            </a:pPr>
            <a:r>
              <a:rPr lang="en-GB" sz="2400" dirty="0">
                <a:latin typeface="Calibri" panose="020F0502020204030204" pitchFamily="34" charset="0"/>
              </a:rPr>
              <a:t>E</a:t>
            </a:r>
            <a:r>
              <a:rPr lang="en-GB" sz="2400" dirty="0" smtClean="0">
                <a:latin typeface="Calibri" panose="020F0502020204030204" pitchFamily="34" charset="0"/>
              </a:rPr>
              <a:t>fficient </a:t>
            </a:r>
            <a:r>
              <a:rPr lang="en-GB" sz="2400" dirty="0">
                <a:latin typeface="Calibri" panose="020F0502020204030204" pitchFamily="34" charset="0"/>
              </a:rPr>
              <a:t>R</a:t>
            </a:r>
            <a:r>
              <a:rPr lang="en-GB" sz="2400" dirty="0" smtClean="0">
                <a:latin typeface="Calibri" panose="020F0502020204030204" pitchFamily="34" charset="0"/>
              </a:rPr>
              <a:t>egulation</a:t>
            </a:r>
          </a:p>
          <a:p>
            <a:pPr>
              <a:buFont typeface="Wingdings" panose="05000000000000000000" pitchFamily="2" charset="2"/>
              <a:buChar char="ü"/>
            </a:pPr>
            <a:r>
              <a:rPr lang="en-GB" sz="2400" dirty="0" smtClean="0">
                <a:latin typeface="Calibri" panose="020F0502020204030204" pitchFamily="34" charset="0"/>
              </a:rPr>
              <a:t>importance to take into account the effect of regulatory decisions</a:t>
            </a:r>
          </a:p>
          <a:p>
            <a:pPr>
              <a:buFont typeface="Wingdings" panose="05000000000000000000" pitchFamily="2" charset="2"/>
              <a:buChar char="ü"/>
            </a:pPr>
            <a:r>
              <a:rPr lang="en-GB" sz="2400" dirty="0" smtClean="0">
                <a:latin typeface="Calibri" panose="020F0502020204030204" pitchFamily="34" charset="0"/>
              </a:rPr>
              <a:t>Possible interventions for the benefit of users by encouraging competition</a:t>
            </a:r>
            <a:endParaRPr lang="en-GB" sz="2400" dirty="0" smtClean="0">
              <a:latin typeface="Calibri" panose="020F0502020204030204" pitchFamily="34" charset="0"/>
              <a:cs typeface="Arial" panose="020B0604020202020204" pitchFamily="34" charset="0"/>
            </a:endParaRPr>
          </a:p>
          <a:p>
            <a:pPr>
              <a:buFontTx/>
              <a:buChar char="-"/>
            </a:pPr>
            <a:endParaRPr lang="en-GB" sz="2400" dirty="0" smtClean="0">
              <a:latin typeface="Calibri" panose="020F0502020204030204" pitchFamily="34" charset="0"/>
              <a:cs typeface="Arial" panose="020B0604020202020204" pitchFamily="34" charset="0"/>
            </a:endParaRPr>
          </a:p>
          <a:p>
            <a:pPr>
              <a:buFontTx/>
              <a:buNone/>
            </a:pPr>
            <a:endParaRPr lang="en-GB" sz="2400" dirty="0" smtClean="0">
              <a:latin typeface="Calibri" panose="020F0502020204030204" pitchFamily="34" charset="0"/>
              <a:cs typeface="Arial" panose="020B0604020202020204" pitchFamily="34" charset="0"/>
            </a:endParaRPr>
          </a:p>
        </p:txBody>
      </p:sp>
      <p:sp>
        <p:nvSpPr>
          <p:cNvPr id="17412" name="Title 1"/>
          <p:cNvSpPr>
            <a:spLocks noGrp="1"/>
          </p:cNvSpPr>
          <p:nvPr>
            <p:ph type="title" idx="4294967295"/>
          </p:nvPr>
        </p:nvSpPr>
        <p:spPr>
          <a:xfrm>
            <a:off x="395536" y="476672"/>
            <a:ext cx="8280920" cy="1200329"/>
          </a:xfrm>
        </p:spPr>
        <p:txBody>
          <a:bodyPr/>
          <a:lstStyle/>
          <a:p>
            <a:r>
              <a:rPr lang="en-GB" altLang="en-US" dirty="0" smtClean="0">
                <a:latin typeface="Calibri" panose="020F0502020204030204" pitchFamily="34" charset="0"/>
                <a:cs typeface="Arial" panose="020B0604020202020204" pitchFamily="34" charset="0"/>
              </a:rPr>
              <a:t>Key aspects of ITU-T </a:t>
            </a:r>
            <a:br>
              <a:rPr lang="en-GB" altLang="en-US" dirty="0" smtClean="0">
                <a:latin typeface="Calibri" panose="020F0502020204030204" pitchFamily="34" charset="0"/>
                <a:cs typeface="Arial" panose="020B0604020202020204" pitchFamily="34" charset="0"/>
              </a:rPr>
            </a:br>
            <a:r>
              <a:rPr lang="en-GB" altLang="en-US" dirty="0" smtClean="0">
                <a:latin typeface="Calibri" panose="020F0502020204030204" pitchFamily="34" charset="0"/>
                <a:cs typeface="Arial" panose="020B0604020202020204" pitchFamily="34" charset="0"/>
              </a:rPr>
              <a:t>Recommendation D.98</a:t>
            </a:r>
            <a:endParaRPr lang="en-GB" alt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ITU.pptx" id="{B85BAF30-E4BD-4EDA-BCE1-93ED1E8BB5B6}" vid="{F614AAED-0B32-45AB-9293-580BB49B1C0B}"/>
    </a:ext>
  </a:extLst>
</a:theme>
</file>

<file path=ppt/theme/theme4.xml><?xml version="1.0" encoding="utf-8"?>
<a:theme xmlns:a="http://schemas.openxmlformats.org/drawingml/2006/main" name="2_ITU-e">
  <a:themeElements>
    <a:clrScheme name="2_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2_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ITU.pptx" id="{B85BAF30-E4BD-4EDA-BCE1-93ED1E8BB5B6}" vid="{0E0B63AA-E82C-4301-9E42-3727C9823BD8}"/>
    </a:ext>
  </a:ext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C9D72369182748978C187BE6D1FE86" ma:contentTypeVersion="1" ma:contentTypeDescription="Create a new document." ma:contentTypeScope="" ma:versionID="17da96a562bb6d243a8e7f0c37b2c307">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00670A4-A277-494E-B690-C550C32CA938}"/>
</file>

<file path=customXml/itemProps2.xml><?xml version="1.0" encoding="utf-8"?>
<ds:datastoreItem xmlns:ds="http://schemas.openxmlformats.org/officeDocument/2006/customXml" ds:itemID="{401565BC-2271-45EE-B86C-D7DA2BEDFE12}"/>
</file>

<file path=customXml/itemProps3.xml><?xml version="1.0" encoding="utf-8"?>
<ds:datastoreItem xmlns:ds="http://schemas.openxmlformats.org/officeDocument/2006/customXml" ds:itemID="{630D4FAF-B698-4661-8EEE-DEF699D360C6}"/>
</file>

<file path=docProps/app.xml><?xml version="1.0" encoding="utf-8"?>
<Properties xmlns="http://schemas.openxmlformats.org/officeDocument/2006/extended-properties" xmlns:vt="http://schemas.openxmlformats.org/officeDocument/2006/docPropsVTypes">
  <TotalTime>11990</TotalTime>
  <Words>888</Words>
  <Application>Microsoft Office PowerPoint</Application>
  <PresentationFormat>On-screen Show (4:3)</PresentationFormat>
  <Paragraphs>144</Paragraphs>
  <Slides>16</Slides>
  <Notes>13</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1_Custom Design</vt:lpstr>
      <vt:lpstr>Custom Design</vt:lpstr>
      <vt:lpstr>ITU-e</vt:lpstr>
      <vt:lpstr>2_ITU-e</vt:lpstr>
      <vt:lpstr>PowerPoint Presentation</vt:lpstr>
      <vt:lpstr>Growth of mobile subscribers</vt:lpstr>
      <vt:lpstr>Growth of mobile broadband</vt:lpstr>
      <vt:lpstr>First ITU-T SG3 Mobile roaming Rapporteur Group</vt:lpstr>
      <vt:lpstr>Initial Timeline for the work of the  Rapporteur Group 2009-2012 (January 2009 Terms of Reference)</vt:lpstr>
      <vt:lpstr>ITU-T SG3 Mobile Roaming  Rapporteur Group Discussions and Workshop</vt:lpstr>
      <vt:lpstr>Results of the work of the 2009-2012  Roaming Rapporteur Group</vt:lpstr>
      <vt:lpstr>Approval of ITU-T Recommendation D.98</vt:lpstr>
      <vt:lpstr>Key aspects of ITU-T  Recommendation D.98</vt:lpstr>
      <vt:lpstr>ITU-T Recommendation D.98 ITU Press Release </vt:lpstr>
      <vt:lpstr> After approval of ITU-T D.98,  work is ongoing! </vt:lpstr>
      <vt:lpstr>Current ITU-T SG3 Roaming Rapporteur Group:  Terms of Reference</vt:lpstr>
      <vt:lpstr>World Conference on International  Telecommunications (WCIT-12)</vt:lpstr>
      <vt:lpstr>Results of WCIT related to mobile roaming</vt:lpstr>
      <vt:lpstr>Article 4 of the ITRs in concrete terms</vt:lpstr>
      <vt:lpstr>Related Information and Events</vt:lpstr>
    </vt:vector>
  </TitlesOfParts>
  <Company>KDDI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S029562</dc:creator>
  <cp:lastModifiedBy>Mauree, Venkatesen</cp:lastModifiedBy>
  <cp:revision>652</cp:revision>
  <cp:lastPrinted>2013-03-07T05:03:38Z</cp:lastPrinted>
  <dcterms:created xsi:type="dcterms:W3CDTF">2006-05-12T02:34:02Z</dcterms:created>
  <dcterms:modified xsi:type="dcterms:W3CDTF">2013-11-25T15:58:55Z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0x01010085C9D72369182748978C187BE6D1FE86</vt:lpwstr>
  </property>
</Properties>
</file>