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charts/chart10.xml" ContentType="application/vnd.openxmlformats-officedocument.drawingml.chart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6" r:id="rId2"/>
    <p:sldId id="683" r:id="rId3"/>
    <p:sldId id="714" r:id="rId4"/>
    <p:sldId id="733" r:id="rId5"/>
    <p:sldId id="699" r:id="rId6"/>
    <p:sldId id="696" r:id="rId7"/>
    <p:sldId id="710" r:id="rId8"/>
    <p:sldId id="711" r:id="rId9"/>
    <p:sldId id="739" r:id="rId10"/>
    <p:sldId id="703" r:id="rId11"/>
    <p:sldId id="717" r:id="rId12"/>
    <p:sldId id="718" r:id="rId13"/>
    <p:sldId id="719" r:id="rId14"/>
    <p:sldId id="721" r:id="rId15"/>
    <p:sldId id="722" r:id="rId16"/>
    <p:sldId id="723" r:id="rId17"/>
    <p:sldId id="724" r:id="rId18"/>
    <p:sldId id="725" r:id="rId19"/>
    <p:sldId id="732" r:id="rId20"/>
    <p:sldId id="731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990033"/>
    <a:srgbClr val="26767E"/>
    <a:srgbClr val="960E25"/>
    <a:srgbClr val="008080"/>
    <a:srgbClr val="006666"/>
    <a:srgbClr val="005DA2"/>
    <a:srgbClr val="F79646"/>
    <a:srgbClr val="5AD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8934" autoAdjust="0"/>
  </p:normalViewPr>
  <p:slideViewPr>
    <p:cSldViewPr>
      <p:cViewPr>
        <p:scale>
          <a:sx n="68" d="100"/>
          <a:sy n="68" d="100"/>
        </p:scale>
        <p:origin x="-199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20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010523.INTRANET.001\Desktop\urbanization%20Percentages%20&amp;%20urban%20population%201950-2050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06135\AppData\Local\Microsoft\Windows\Temporary%20Internet%20Files\Content.Outlook\KAELPZGG\Copy%20of%20SLT%20Internet%20Backbone%20capacity%20over%205%20Years%2021062013%20(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010523.INTRANET.001\Desktop\urbanization%20Percentages%20&amp;%20urban%20population%201950-205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010523.INTRANET.001\Desktop\urbanization%20Percentages%20&amp;%20urban%20population%201950-205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010523.INTRANET.001\Desktop\urbanization%20Percentages%20&amp;%20urban%20population%201950-205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010523.INTRANET.001\Desktop\urbanization%20Percentages%20&amp;%20urban%20population%201950-205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010523.INTRANET.001\Desktop\urbanization%20Percentages%20&amp;%20urban%20population%201950-205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010523.INTRANET.001\Desktop\urbanization%20Percentages%20&amp;%20urban%20population%201950-205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010523.INTRANET.001\Desktop\urbanization%20Percentages%20&amp;%20urban%20population%201950-205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010523.INTRANET.001\Desktop\urbanization%20Percentages%20&amp;%20urban%20population%201950-205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33987565713579"/>
          <c:y val="4.5409078466418694E-2"/>
          <c:w val="0.81813005675175554"/>
          <c:h val="0.79280839895013122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Sheet1!$B$602</c:f>
              <c:strCache>
                <c:ptCount val="1"/>
                <c:pt idx="0">
                  <c:v>World Total Population</c:v>
                </c:pt>
              </c:strCache>
            </c:strRef>
          </c:tx>
          <c:spPr>
            <a:solidFill>
              <a:srgbClr val="C9CAFD"/>
            </a:solidFill>
          </c:spPr>
          <c:invertIfNegative val="0"/>
          <c:cat>
            <c:numRef>
              <c:f>Sheet1!$C$599:$W$599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Sheet1!$C$602:$W$602</c:f>
              <c:numCache>
                <c:formatCode>_(* #,##0_);_(* \(#,##0\);_(* "-"??_);_(@_)</c:formatCode>
                <c:ptCount val="21"/>
                <c:pt idx="0">
                  <c:v>2532229236</c:v>
                </c:pt>
                <c:pt idx="1">
                  <c:v>2772881668</c:v>
                </c:pt>
                <c:pt idx="2">
                  <c:v>3038412772</c:v>
                </c:pt>
                <c:pt idx="3">
                  <c:v>3333007051</c:v>
                </c:pt>
                <c:pt idx="4">
                  <c:v>3696186307</c:v>
                </c:pt>
                <c:pt idx="5">
                  <c:v>4076419202.99999</c:v>
                </c:pt>
                <c:pt idx="6">
                  <c:v>4453007482</c:v>
                </c:pt>
                <c:pt idx="7">
                  <c:v>4863289936.9999905</c:v>
                </c:pt>
                <c:pt idx="8">
                  <c:v>5306425154.9999905</c:v>
                </c:pt>
                <c:pt idx="9">
                  <c:v>5726239307.99998</c:v>
                </c:pt>
                <c:pt idx="10">
                  <c:v>6122770220.9999905</c:v>
                </c:pt>
                <c:pt idx="11">
                  <c:v>6506649174.99998</c:v>
                </c:pt>
                <c:pt idx="12">
                  <c:v>6895889016.9999905</c:v>
                </c:pt>
                <c:pt idx="13">
                  <c:v>7284295603.9999905</c:v>
                </c:pt>
                <c:pt idx="14">
                  <c:v>7656527987.9999905</c:v>
                </c:pt>
                <c:pt idx="15">
                  <c:v>8002978436.9999905</c:v>
                </c:pt>
                <c:pt idx="16">
                  <c:v>8321379612.9999905</c:v>
                </c:pt>
                <c:pt idx="17">
                  <c:v>8611867238.9999809</c:v>
                </c:pt>
                <c:pt idx="18">
                  <c:v>8874041161.9999905</c:v>
                </c:pt>
                <c:pt idx="19">
                  <c:v>9106021873.9999905</c:v>
                </c:pt>
                <c:pt idx="20">
                  <c:v>9306127985.9999809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3168"/>
        <c:axId val="110609536"/>
      </c:barChart>
      <c:lineChart>
        <c:grouping val="standard"/>
        <c:varyColors val="0"/>
        <c:ser>
          <c:idx val="0"/>
          <c:order val="0"/>
          <c:tx>
            <c:strRef>
              <c:f>Sheet1!$B$600</c:f>
              <c:strCache>
                <c:ptCount val="1"/>
                <c:pt idx="0">
                  <c:v>World Urban Population</c:v>
                </c:pt>
              </c:strCache>
            </c:strRef>
          </c:tx>
          <c:marker>
            <c:symbol val="none"/>
          </c:marker>
          <c:cat>
            <c:numRef>
              <c:f>Sheet1!$C$599:$W$599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Sheet1!$C$600:$W$600</c:f>
              <c:numCache>
                <c:formatCode>###,###,##0;\-###,###,##0;_("—"</c:formatCode>
                <c:ptCount val="21"/>
                <c:pt idx="0">
                  <c:v>745495040</c:v>
                </c:pt>
                <c:pt idx="1">
                  <c:v>871931820</c:v>
                </c:pt>
                <c:pt idx="2">
                  <c:v>1019637682</c:v>
                </c:pt>
                <c:pt idx="3">
                  <c:v>1184646423</c:v>
                </c:pt>
                <c:pt idx="4">
                  <c:v>1352419308</c:v>
                </c:pt>
                <c:pt idx="5">
                  <c:v>1537668101</c:v>
                </c:pt>
                <c:pt idx="6">
                  <c:v>1753228590</c:v>
                </c:pt>
                <c:pt idx="7">
                  <c:v>2004497037</c:v>
                </c:pt>
                <c:pt idx="8">
                  <c:v>2281405169</c:v>
                </c:pt>
                <c:pt idx="9">
                  <c:v>2564132655</c:v>
                </c:pt>
                <c:pt idx="10">
                  <c:v>2858632335</c:v>
                </c:pt>
                <c:pt idx="11">
                  <c:v>3197533778</c:v>
                </c:pt>
                <c:pt idx="12">
                  <c:v>3558577541</c:v>
                </c:pt>
                <c:pt idx="13">
                  <c:v>3926792978</c:v>
                </c:pt>
                <c:pt idx="14">
                  <c:v>4289818008.0000005</c:v>
                </c:pt>
                <c:pt idx="15">
                  <c:v>4642581679</c:v>
                </c:pt>
                <c:pt idx="16">
                  <c:v>4983907717</c:v>
                </c:pt>
                <c:pt idx="17">
                  <c:v>5314160799</c:v>
                </c:pt>
                <c:pt idx="18">
                  <c:v>5636225666</c:v>
                </c:pt>
                <c:pt idx="19">
                  <c:v>5949984078</c:v>
                </c:pt>
                <c:pt idx="20">
                  <c:v>6252174834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Sheet1!$B$601</c:f>
              <c:strCache>
                <c:ptCount val="1"/>
                <c:pt idx="0">
                  <c:v>World Rural Population</c:v>
                </c:pt>
              </c:strCache>
            </c:strRef>
          </c:tx>
          <c:marker>
            <c:symbol val="none"/>
          </c:marker>
          <c:cat>
            <c:numRef>
              <c:f>Sheet1!$C$599:$W$599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Sheet1!$C$601:$W$601</c:f>
              <c:numCache>
                <c:formatCode>###,###,##0;\-###,###,##0;_("—"</c:formatCode>
                <c:ptCount val="21"/>
                <c:pt idx="0">
                  <c:v>1786734196</c:v>
                </c:pt>
                <c:pt idx="1">
                  <c:v>1900949848</c:v>
                </c:pt>
                <c:pt idx="2">
                  <c:v>2018775090</c:v>
                </c:pt>
                <c:pt idx="3">
                  <c:v>2148360628</c:v>
                </c:pt>
                <c:pt idx="4">
                  <c:v>2343766999</c:v>
                </c:pt>
                <c:pt idx="5">
                  <c:v>2538751101.99999</c:v>
                </c:pt>
                <c:pt idx="6">
                  <c:v>2699778892</c:v>
                </c:pt>
                <c:pt idx="7">
                  <c:v>2858792899.99999</c:v>
                </c:pt>
                <c:pt idx="8">
                  <c:v>3025019985.99999</c:v>
                </c:pt>
                <c:pt idx="9">
                  <c:v>3162106652.99998</c:v>
                </c:pt>
                <c:pt idx="10">
                  <c:v>3264137885.99999</c:v>
                </c:pt>
                <c:pt idx="11">
                  <c:v>3309115396.99998</c:v>
                </c:pt>
                <c:pt idx="12">
                  <c:v>3337311475.99999</c:v>
                </c:pt>
                <c:pt idx="13">
                  <c:v>3357502625.99999</c:v>
                </c:pt>
                <c:pt idx="14">
                  <c:v>3366709979.99999</c:v>
                </c:pt>
                <c:pt idx="15">
                  <c:v>3360396757.99999</c:v>
                </c:pt>
                <c:pt idx="16">
                  <c:v>3337471895.99999</c:v>
                </c:pt>
                <c:pt idx="17">
                  <c:v>3297706439.99998</c:v>
                </c:pt>
                <c:pt idx="18">
                  <c:v>3237815495.99999</c:v>
                </c:pt>
                <c:pt idx="19">
                  <c:v>3156037795.99999</c:v>
                </c:pt>
                <c:pt idx="20">
                  <c:v>3053953151.99998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583168"/>
        <c:axId val="110609536"/>
      </c:lineChart>
      <c:catAx>
        <c:axId val="11058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0609536"/>
        <c:crosses val="autoZero"/>
        <c:auto val="1"/>
        <c:lblAlgn val="ctr"/>
        <c:lblOffset val="100"/>
        <c:noMultiLvlLbl val="0"/>
      </c:catAx>
      <c:valAx>
        <c:axId val="1106095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Population (Billions)</a:t>
                </a:r>
                <a:endParaRPr lang="en-US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10583168"/>
        <c:crosses val="autoZero"/>
        <c:crossBetween val="between"/>
        <c:dispUnits>
          <c:builtInUnit val="billions"/>
        </c:dispUnits>
      </c:valAx>
      <c:spPr>
        <a:noFill/>
      </c:spPr>
    </c:plotArea>
    <c:legend>
      <c:legendPos val="r"/>
      <c:layout>
        <c:manualLayout>
          <c:xMode val="edge"/>
          <c:yMode val="edge"/>
          <c:x val="0.15452594555189458"/>
          <c:y val="7.0043315137755024E-2"/>
          <c:w val="0.36075299363666613"/>
          <c:h val="0.22187623786290545"/>
        </c:manualLayout>
      </c:layout>
      <c:overlay val="0"/>
      <c:spPr>
        <a:noFill/>
        <a:ln>
          <a:solidFill>
            <a:schemeClr val="tx2">
              <a:lumMod val="60000"/>
              <a:lumOff val="40000"/>
            </a:schemeClr>
          </a:solidFill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zero"/>
    <c:showDLblsOverMax val="0"/>
  </c:chart>
  <c:spPr>
    <a:solidFill>
      <a:sysClr val="window" lastClr="FFFFFF"/>
    </a:solidFill>
    <a:ln>
      <a:solidFill>
        <a:srgbClr val="EEECE1">
          <a:lumMod val="10000"/>
        </a:srgbClr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b="1"/>
              <a:t>SLT - Internet Backbone Growth 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Capacity (Gbps)</c:v>
                </c:pt>
              </c:strCache>
            </c:strRef>
          </c:tx>
          <c:spPr>
            <a:ln w="19050"/>
          </c:spPr>
          <c:dLbls>
            <c:dLbl>
              <c:idx val="0"/>
              <c:layout>
                <c:manualLayout>
                  <c:x val="-4.4444663167104097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66666666666664E-2"/>
                  <c:y val="-6.9444444444444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5"/>
                  <c:y val="-7.870370370370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333333333333369E-2"/>
                  <c:y val="-7.870370370370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555555555555525E-2"/>
                  <c:y val="-6.9444444444444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5"/>
                  <c:y val="-6.4814814814814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Sheet1!$B$5:$B$10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xVal>
          <c:yVal>
            <c:numRef>
              <c:f>Sheet1!$C$5:$C$10</c:f>
              <c:numCache>
                <c:formatCode>General</c:formatCode>
                <c:ptCount val="6"/>
                <c:pt idx="0">
                  <c:v>4.4000000000000004</c:v>
                </c:pt>
                <c:pt idx="1">
                  <c:v>6.8</c:v>
                </c:pt>
                <c:pt idx="2">
                  <c:v>8.6999999999999993</c:v>
                </c:pt>
                <c:pt idx="3">
                  <c:v>14.7</c:v>
                </c:pt>
                <c:pt idx="4">
                  <c:v>19.100000000000001</c:v>
                </c:pt>
                <c:pt idx="5">
                  <c:v>21.5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463616"/>
        <c:axId val="130469888"/>
      </c:scatterChart>
      <c:valAx>
        <c:axId val="130463616"/>
        <c:scaling>
          <c:orientation val="minMax"/>
          <c:max val="2013"/>
          <c:min val="2008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accent1">
                <a:lumMod val="75000"/>
              </a:schemeClr>
            </a:solidFill>
          </a:ln>
        </c:spPr>
        <c:crossAx val="130469888"/>
        <c:crosses val="autoZero"/>
        <c:crossBetween val="midCat"/>
      </c:valAx>
      <c:valAx>
        <c:axId val="130469888"/>
        <c:scaling>
          <c:orientation val="minMax"/>
        </c:scaling>
        <c:delete val="0"/>
        <c:axPos val="l"/>
        <c:majorGridlines>
          <c:spPr>
            <a:ln>
              <a:solidFill>
                <a:srgbClr val="4F81BD">
                  <a:alpha val="50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Capacity (Gbps)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accent1">
                <a:lumMod val="75000"/>
              </a:schemeClr>
            </a:solidFill>
          </a:ln>
        </c:spPr>
        <c:crossAx val="130463616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 b="0">
          <a:solidFill>
            <a:schemeClr val="accent1">
              <a:lumMod val="7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12685621521874"/>
          <c:y val="0.20243344581927264"/>
          <c:w val="0.63881346265768968"/>
          <c:h val="0.61527652793400822"/>
        </c:manualLayout>
      </c:layout>
      <c:pieChart>
        <c:varyColors val="1"/>
        <c:ser>
          <c:idx val="0"/>
          <c:order val="0"/>
          <c:tx>
            <c:strRef>
              <c:f>Sheet1!$C$580</c:f>
              <c:strCache>
                <c:ptCount val="1"/>
                <c:pt idx="0">
                  <c:v>1950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cat>
            <c:multiLvlStrRef>
              <c:f>Sheet1!$A$581:$B$582</c:f>
              <c:multiLvlStrCache>
                <c:ptCount val="2"/>
                <c:lvl>
                  <c:pt idx="0">
                    <c:v>Urban</c:v>
                  </c:pt>
                  <c:pt idx="1">
                    <c:v>Rural</c:v>
                  </c:pt>
                </c:lvl>
                <c:lvl>
                  <c:pt idx="0">
                    <c:v>World</c:v>
                  </c:pt>
                </c:lvl>
              </c:multiLvlStrCache>
            </c:multiLvlStrRef>
          </c:cat>
          <c:val>
            <c:numRef>
              <c:f>Sheet1!$C$581:$C$582</c:f>
              <c:numCache>
                <c:formatCode>#0.0;\-#0.0;_("—"</c:formatCode>
                <c:ptCount val="2"/>
                <c:pt idx="0">
                  <c:v>29.440266678920892</c:v>
                </c:pt>
                <c:pt idx="1">
                  <c:v>70.559733321079108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89672002483744"/>
          <c:y val="0.21275068007251613"/>
          <c:w val="0.60501744216317555"/>
          <c:h val="0.58819851555777192"/>
        </c:manualLayout>
      </c:layout>
      <c:pieChart>
        <c:varyColors val="1"/>
        <c:ser>
          <c:idx val="0"/>
          <c:order val="0"/>
          <c:tx>
            <c:strRef>
              <c:f>Sheet1!$D$580</c:f>
              <c:strCache>
                <c:ptCount val="1"/>
                <c:pt idx="0">
                  <c:v>2000</c:v>
                </c:pt>
              </c:strCache>
            </c:strRef>
          </c:tx>
          <c:dPt>
            <c:idx val="0"/>
            <c:bubble3D val="0"/>
            <c:spPr>
              <a:solidFill>
                <a:srgbClr val="F79646">
                  <a:lumMod val="75000"/>
                </a:srgbClr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rgbClr val="EEECE1">
                    <a:lumMod val="10000"/>
                  </a:srgbClr>
                </a:solidFill>
              </a:ln>
            </c:spPr>
          </c:dPt>
          <c:cat>
            <c:strRef>
              <c:f>Sheet1!$B$581:$B$582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Sheet1!$D$581:$D$582</c:f>
              <c:numCache>
                <c:formatCode>#0.0;\-#0.0;_("—"</c:formatCode>
                <c:ptCount val="2"/>
                <c:pt idx="0">
                  <c:v>46.688545083651995</c:v>
                </c:pt>
                <c:pt idx="1">
                  <c:v>53.311454916347991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82040052434116"/>
          <c:y val="0.21513217097862763"/>
          <c:w val="0.59756331011241837"/>
          <c:h val="0.57644638170228701"/>
        </c:manualLayout>
      </c:layout>
      <c:pieChart>
        <c:varyColors val="1"/>
        <c:ser>
          <c:idx val="0"/>
          <c:order val="0"/>
          <c:tx>
            <c:strRef>
              <c:f>Sheet1!$E$580</c:f>
              <c:strCache>
                <c:ptCount val="1"/>
                <c:pt idx="0">
                  <c:v>2012/13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dPt>
            <c:idx val="0"/>
            <c:bubble3D val="0"/>
            <c:spPr>
              <a:solidFill>
                <a:srgbClr val="F79646">
                  <a:lumMod val="75000"/>
                </a:srgbClr>
              </a:solidFill>
              <a:ln>
                <a:solidFill>
                  <a:srgbClr val="4F81BD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cat>
            <c:strRef>
              <c:f>Sheet1!$B$581:$B$582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Sheet1!$E$581:$E$582</c:f>
              <c:numCache>
                <c:formatCode>#0.0;\-#0.0;_("—"</c:formatCode>
                <c:ptCount val="2"/>
                <c:pt idx="0" formatCode="0.00">
                  <c:v>52.7559943054478</c:v>
                </c:pt>
                <c:pt idx="1">
                  <c:v>47.2440056945522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45622875170424"/>
          <c:y val="0.21513143525631351"/>
          <c:w val="0.58688684866681706"/>
          <c:h val="0.57057140098556525"/>
        </c:manualLayout>
      </c:layout>
      <c:pieChart>
        <c:varyColors val="1"/>
        <c:ser>
          <c:idx val="0"/>
          <c:order val="0"/>
          <c:tx>
            <c:strRef>
              <c:f>Sheet1!$F$580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4F81BD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EEECE1">
                    <a:lumMod val="10000"/>
                  </a:srgbClr>
                </a:solidFill>
              </a:ln>
            </c:spPr>
          </c:dPt>
          <c:cat>
            <c:strRef>
              <c:f>Sheet1!$B$581:$B$582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Sheet1!$F$581:$F$582</c:f>
              <c:numCache>
                <c:formatCode>#0.0;\-#0.0;_("—"</c:formatCode>
                <c:ptCount val="2"/>
                <c:pt idx="0">
                  <c:v>67.183417672803188</c:v>
                </c:pt>
                <c:pt idx="1">
                  <c:v>32.816582327196798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5077022821317"/>
          <c:y val="0.20481439820022501"/>
          <c:w val="0.61650774343055403"/>
          <c:h val="0.57581927259092625"/>
        </c:manualLayout>
      </c:layout>
      <c:pieChart>
        <c:varyColors val="1"/>
        <c:ser>
          <c:idx val="0"/>
          <c:order val="0"/>
          <c:tx>
            <c:strRef>
              <c:f>Sheet1!$C$580</c:f>
              <c:strCache>
                <c:ptCount val="1"/>
                <c:pt idx="0">
                  <c:v>1950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cat>
            <c:strRef>
              <c:f>Sheet1!$B$587:$B$588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Sheet1!$C$587:$C$588</c:f>
              <c:numCache>
                <c:formatCode>#0.0;\-#0.0;_("—"</c:formatCode>
                <c:ptCount val="2"/>
                <c:pt idx="0">
                  <c:v>15.327</c:v>
                </c:pt>
                <c:pt idx="1">
                  <c:v>84.672999999999988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38628733842976"/>
          <c:y val="0.20322685269376206"/>
          <c:w val="0.62994019428077086"/>
          <c:h val="0.58836630739840157"/>
        </c:manualLayout>
      </c:layout>
      <c:pieChart>
        <c:varyColors val="1"/>
        <c:ser>
          <c:idx val="0"/>
          <c:order val="0"/>
          <c:tx>
            <c:strRef>
              <c:f>Sheet1!$D$580</c:f>
              <c:strCache>
                <c:ptCount val="1"/>
                <c:pt idx="0">
                  <c:v>2000</c:v>
                </c:pt>
              </c:strCache>
            </c:strRef>
          </c:tx>
          <c:dPt>
            <c:idx val="0"/>
            <c:bubble3D val="0"/>
            <c:spPr>
              <a:solidFill>
                <a:srgbClr val="F79646">
                  <a:lumMod val="75000"/>
                </a:srgbClr>
              </a:solidFill>
              <a:ln>
                <a:solidFill>
                  <a:srgbClr val="4F81BD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rgbClr val="EEECE1">
                    <a:lumMod val="10000"/>
                  </a:srgbClr>
                </a:solidFill>
              </a:ln>
            </c:spPr>
          </c:dPt>
          <c:cat>
            <c:strRef>
              <c:f>Sheet1!$B$587:$B$588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Sheet1!$D$587:$D$588</c:f>
              <c:numCache>
                <c:formatCode>#0.0;\-#0.0;_("—"</c:formatCode>
                <c:ptCount val="2"/>
                <c:pt idx="0">
                  <c:v>15.709</c:v>
                </c:pt>
                <c:pt idx="1">
                  <c:v>84.290999999999997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62398967498669"/>
          <c:y val="0.20243344581927264"/>
          <c:w val="0.624920220863041"/>
          <c:h val="0.57915073115860527"/>
        </c:manualLayout>
      </c:layout>
      <c:pieChart>
        <c:varyColors val="1"/>
        <c:ser>
          <c:idx val="0"/>
          <c:order val="0"/>
          <c:tx>
            <c:strRef>
              <c:f>Sheet1!$E$580</c:f>
              <c:strCache>
                <c:ptCount val="1"/>
                <c:pt idx="0">
                  <c:v>2012/13</c:v>
                </c:pt>
              </c:strCache>
            </c:strRef>
          </c:tx>
          <c:dPt>
            <c:idx val="0"/>
            <c:bubble3D val="0"/>
            <c:spPr>
              <a:solidFill>
                <a:srgbClr val="F79646">
                  <a:lumMod val="75000"/>
                </a:srgbClr>
              </a:solidFill>
              <a:ln>
                <a:solidFill>
                  <a:srgbClr val="4F81BD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rgbClr val="EEECE1">
                    <a:lumMod val="10000"/>
                  </a:srgbClr>
                </a:solidFill>
              </a:ln>
            </c:spPr>
          </c:dPt>
          <c:cat>
            <c:strRef>
              <c:f>Sheet1!$B$587:$B$588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Sheet1!$E$587:$E$588</c:f>
              <c:numCache>
                <c:formatCode>#0.0;\-#0.0;_("—"</c:formatCode>
                <c:ptCount val="2"/>
                <c:pt idx="0" formatCode="0.00">
                  <c:v>16</c:v>
                </c:pt>
                <c:pt idx="1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38628733842976"/>
          <c:y val="0.20401968880735738"/>
          <c:w val="0.62271011538619814"/>
          <c:h val="0.58161284365658383"/>
        </c:manualLayout>
      </c:layout>
      <c:pieChart>
        <c:varyColors val="1"/>
        <c:ser>
          <c:idx val="0"/>
          <c:order val="0"/>
          <c:tx>
            <c:strRef>
              <c:f>Sheet1!$F$580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4F81BD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EEECE1">
                    <a:lumMod val="10000"/>
                  </a:srgbClr>
                </a:solidFill>
              </a:ln>
            </c:spPr>
          </c:dPt>
          <c:cat>
            <c:strRef>
              <c:f>Sheet1!$B$587:$B$588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Sheet1!$F$587:$F$588</c:f>
              <c:numCache>
                <c:formatCode>#0.0;\-#0.0;_("—"</c:formatCode>
                <c:ptCount val="2"/>
                <c:pt idx="0">
                  <c:v>30.295000000000002</c:v>
                </c:pt>
                <c:pt idx="1">
                  <c:v>69.705000000000013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75" cy="496332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6" y="0"/>
            <a:ext cx="2946175" cy="496332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fld id="{72566D0F-659D-4098-80DF-004CB2EDD737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07"/>
            <a:ext cx="2946175" cy="496332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6" y="9428607"/>
            <a:ext cx="2946175" cy="496332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fld id="{9B2B9CC1-3542-40AD-A306-B6A92599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0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6B76374B-3961-43CB-9C38-616530A95DD3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6" rIns="93173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3" tIns="46586" rIns="93173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A27928AF-194A-450D-9977-39238BC85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5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928AF-194A-450D-9977-39238BC85A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44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16130" indent="-27543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01738" indent="-22034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42433" indent="-22034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983128" indent="-22034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9E94A5F-394D-4930-B7E0-BB6B1FF9A0B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23692" y="9453941"/>
            <a:ext cx="2973983" cy="47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BFC3B3B8-9589-4935-94EB-66654529426F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16130" indent="-27543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01738" indent="-22034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42433" indent="-22034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983128" indent="-22034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2A87EF5-E3B7-4C80-B758-7C1E1884A9A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23692" y="9453941"/>
            <a:ext cx="2973983" cy="47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49FC691A-13A6-445E-BFAA-DF7AF82DDC30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5143" indent="-28659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6374" indent="-2292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4923" indent="-2292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63473" indent="-2292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22022" indent="-229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80571" indent="-229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39121" indent="-229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97670" indent="-229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8AFA351-491B-4CDB-A3FA-B1925AB4D8F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23694" y="9454104"/>
            <a:ext cx="2973984" cy="47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4" tIns="44061" rIns="88124" bIns="44061"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873B6EE1-F15E-4BA4-9877-B785777F4FC6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5143" indent="-28659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6374" indent="-2292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4923" indent="-2292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63473" indent="-2292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22022" indent="-229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80571" indent="-229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39121" indent="-229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97670" indent="-229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8AFA351-491B-4CDB-A3FA-B1925AB4D8F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23694" y="9454104"/>
            <a:ext cx="2973984" cy="47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4" tIns="44061" rIns="88124" bIns="44061"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873B6EE1-F15E-4BA4-9877-B785777F4FC6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5143" indent="-28659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6374" indent="-2292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4923" indent="-2292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63473" indent="-2292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22022" indent="-229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80571" indent="-229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39121" indent="-229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97670" indent="-229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8AFA351-491B-4CDB-A3FA-B1925AB4D8F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23694" y="9454104"/>
            <a:ext cx="2973984" cy="47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4" tIns="44061" rIns="88124" bIns="44061"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873B6EE1-F15E-4BA4-9877-B785777F4FC6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41D0D-9BA3-4D7C-8815-6A08A39FAC7D}" type="slidenum">
              <a:rPr lang="en-US"/>
              <a:pPr/>
              <a:t>4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6876"/>
            <a:ext cx="5438140" cy="44652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IE" sz="1000"/>
              <a:t>The city’s agenda and the city’s governance create the framework within which a city exists</a:t>
            </a:r>
          </a:p>
          <a:p>
            <a:pPr>
              <a:lnSpc>
                <a:spcPct val="80000"/>
              </a:lnSpc>
            </a:pPr>
            <a:endParaRPr lang="en-IE" sz="1000"/>
          </a:p>
          <a:p>
            <a:pPr>
              <a:lnSpc>
                <a:spcPct val="80000"/>
              </a:lnSpc>
            </a:pPr>
            <a:r>
              <a:rPr lang="en-IE" sz="1000"/>
              <a:t>A number of city services support the vision of a city</a:t>
            </a:r>
          </a:p>
          <a:p>
            <a:pPr>
              <a:lnSpc>
                <a:spcPct val="80000"/>
              </a:lnSpc>
            </a:pPr>
            <a:endParaRPr lang="en-IE" sz="1000"/>
          </a:p>
          <a:p>
            <a:pPr>
              <a:lnSpc>
                <a:spcPct val="80000"/>
              </a:lnSpc>
            </a:pPr>
            <a:r>
              <a:rPr lang="en-IE" sz="1000"/>
              <a:t>A number of core systems support the city’s services, and as such, the city’s vision</a:t>
            </a:r>
          </a:p>
          <a:p>
            <a:pPr lvl="1">
              <a:lnSpc>
                <a:spcPct val="80000"/>
              </a:lnSpc>
            </a:pPr>
            <a:r>
              <a:rPr lang="en-IE" sz="900"/>
              <a:t>Six core systems act as both resources and users of resources</a:t>
            </a:r>
          </a:p>
          <a:p>
            <a:pPr lvl="1">
              <a:lnSpc>
                <a:spcPct val="80000"/>
              </a:lnSpc>
            </a:pPr>
            <a:r>
              <a:rPr lang="en-IE" sz="900"/>
              <a:t>There are two main city user systems, including subsystems, such as health, education, public safety etc.</a:t>
            </a:r>
          </a:p>
          <a:p>
            <a:pPr lvl="1">
              <a:lnSpc>
                <a:spcPct val="80000"/>
              </a:lnSpc>
            </a:pPr>
            <a:r>
              <a:rPr lang="en-IE" sz="900"/>
              <a:t>The are four main city infrastructure systems, supporting services that relate to a city’s key utilities and to a city’s mechanisms for moving and distributing people, goods, and information</a:t>
            </a:r>
          </a:p>
          <a:p>
            <a:pPr lvl="1">
              <a:lnSpc>
                <a:spcPct val="80000"/>
              </a:lnSpc>
            </a:pPr>
            <a:endParaRPr lang="en-IE" sz="900"/>
          </a:p>
          <a:p>
            <a:pPr>
              <a:lnSpc>
                <a:spcPct val="80000"/>
              </a:lnSpc>
            </a:pPr>
            <a:r>
              <a:rPr lang="en-IE" sz="900"/>
              <a:t>In the following slides, I will explain in more detail the various systems of a city, starting at the bottom with the most basic infrastructure ….</a:t>
            </a:r>
          </a:p>
          <a:p>
            <a:pPr>
              <a:lnSpc>
                <a:spcPct val="80000"/>
              </a:lnSpc>
            </a:pPr>
            <a:endParaRPr lang="en-IE" sz="900"/>
          </a:p>
          <a:p>
            <a:pPr>
              <a:lnSpc>
                <a:spcPct val="80000"/>
              </a:lnSpc>
            </a:pPr>
            <a:r>
              <a:rPr lang="en-IE" sz="900"/>
              <a:t>City services: &lt;add defition for each to speaker notes&gt; !!!</a:t>
            </a:r>
          </a:p>
          <a:p>
            <a:pPr>
              <a:lnSpc>
                <a:spcPct val="80000"/>
              </a:lnSpc>
            </a:pPr>
            <a:r>
              <a:rPr lang="en-IE" sz="900"/>
              <a:t>People:</a:t>
            </a:r>
          </a:p>
          <a:p>
            <a:pPr>
              <a:lnSpc>
                <a:spcPct val="80000"/>
              </a:lnSpc>
            </a:pPr>
            <a:r>
              <a:rPr lang="en-IE" sz="900"/>
              <a:t>Businesses:</a:t>
            </a:r>
          </a:p>
          <a:p>
            <a:pPr>
              <a:lnSpc>
                <a:spcPct val="80000"/>
              </a:lnSpc>
            </a:pPr>
            <a:r>
              <a:rPr lang="en-IE" sz="900"/>
              <a:t>Water:</a:t>
            </a:r>
          </a:p>
          <a:p>
            <a:pPr>
              <a:lnSpc>
                <a:spcPct val="80000"/>
              </a:lnSpc>
            </a:pPr>
            <a:r>
              <a:rPr lang="en-IE" sz="900"/>
              <a:t>Energy:</a:t>
            </a:r>
          </a:p>
          <a:p>
            <a:pPr>
              <a:lnSpc>
                <a:spcPct val="80000"/>
              </a:lnSpc>
            </a:pPr>
            <a:r>
              <a:rPr lang="en-IE" sz="900"/>
              <a:t>Transport:</a:t>
            </a:r>
          </a:p>
          <a:p>
            <a:pPr>
              <a:lnSpc>
                <a:spcPct val="80000"/>
              </a:lnSpc>
            </a:pPr>
            <a:r>
              <a:rPr lang="en-IE" sz="900"/>
              <a:t>Communications:</a:t>
            </a:r>
          </a:p>
          <a:p>
            <a:pPr lvl="1">
              <a:lnSpc>
                <a:spcPct val="80000"/>
              </a:lnSpc>
            </a:pPr>
            <a:endParaRPr lang="en-IE" sz="900"/>
          </a:p>
          <a:p>
            <a:pPr>
              <a:lnSpc>
                <a:spcPct val="80000"/>
              </a:lnSpc>
            </a:pPr>
            <a:endParaRPr lang="en-IE" sz="9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41D0D-9BA3-4D7C-8815-6A08A39FAC7D}" type="slidenum">
              <a:rPr lang="en-US"/>
              <a:pPr/>
              <a:t>6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6876"/>
            <a:ext cx="5438140" cy="44652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IE" sz="1000"/>
              <a:t>The city’s agenda and the city’s governance create the framework within which a city exists</a:t>
            </a:r>
          </a:p>
          <a:p>
            <a:pPr>
              <a:lnSpc>
                <a:spcPct val="80000"/>
              </a:lnSpc>
            </a:pPr>
            <a:endParaRPr lang="en-IE" sz="1000"/>
          </a:p>
          <a:p>
            <a:pPr>
              <a:lnSpc>
                <a:spcPct val="80000"/>
              </a:lnSpc>
            </a:pPr>
            <a:r>
              <a:rPr lang="en-IE" sz="1000"/>
              <a:t>A number of city services support the vision of a city</a:t>
            </a:r>
          </a:p>
          <a:p>
            <a:pPr>
              <a:lnSpc>
                <a:spcPct val="80000"/>
              </a:lnSpc>
            </a:pPr>
            <a:endParaRPr lang="en-IE" sz="1000"/>
          </a:p>
          <a:p>
            <a:pPr>
              <a:lnSpc>
                <a:spcPct val="80000"/>
              </a:lnSpc>
            </a:pPr>
            <a:r>
              <a:rPr lang="en-IE" sz="1000"/>
              <a:t>A number of core systems support the city’s services, and as such, the city’s vision</a:t>
            </a:r>
          </a:p>
          <a:p>
            <a:pPr lvl="1">
              <a:lnSpc>
                <a:spcPct val="80000"/>
              </a:lnSpc>
            </a:pPr>
            <a:r>
              <a:rPr lang="en-IE" sz="900"/>
              <a:t>Six core systems act as both resources and users of resources</a:t>
            </a:r>
          </a:p>
          <a:p>
            <a:pPr lvl="1">
              <a:lnSpc>
                <a:spcPct val="80000"/>
              </a:lnSpc>
            </a:pPr>
            <a:r>
              <a:rPr lang="en-IE" sz="900"/>
              <a:t>There are two main city user systems, including subsystems, such as health, education, public safety etc.</a:t>
            </a:r>
          </a:p>
          <a:p>
            <a:pPr lvl="1">
              <a:lnSpc>
                <a:spcPct val="80000"/>
              </a:lnSpc>
            </a:pPr>
            <a:r>
              <a:rPr lang="en-IE" sz="900"/>
              <a:t>The are four main city infrastructure systems, supporting services that relate to a city’s key utilities and to a city’s mechanisms for moving and distributing people, goods, and information</a:t>
            </a:r>
          </a:p>
          <a:p>
            <a:pPr lvl="1">
              <a:lnSpc>
                <a:spcPct val="80000"/>
              </a:lnSpc>
            </a:pPr>
            <a:endParaRPr lang="en-IE" sz="900"/>
          </a:p>
          <a:p>
            <a:pPr>
              <a:lnSpc>
                <a:spcPct val="80000"/>
              </a:lnSpc>
            </a:pPr>
            <a:r>
              <a:rPr lang="en-IE" sz="900"/>
              <a:t>In the following slides, I will explain in more detail the various systems of a city, starting at the bottom with the most basic infrastructure ….</a:t>
            </a:r>
          </a:p>
          <a:p>
            <a:pPr>
              <a:lnSpc>
                <a:spcPct val="80000"/>
              </a:lnSpc>
            </a:pPr>
            <a:endParaRPr lang="en-IE" sz="900"/>
          </a:p>
          <a:p>
            <a:pPr>
              <a:lnSpc>
                <a:spcPct val="80000"/>
              </a:lnSpc>
            </a:pPr>
            <a:r>
              <a:rPr lang="en-IE" sz="900"/>
              <a:t>City services: &lt;add defition for each to speaker notes&gt; !!!</a:t>
            </a:r>
          </a:p>
          <a:p>
            <a:pPr>
              <a:lnSpc>
                <a:spcPct val="80000"/>
              </a:lnSpc>
            </a:pPr>
            <a:r>
              <a:rPr lang="en-IE" sz="900"/>
              <a:t>People:</a:t>
            </a:r>
          </a:p>
          <a:p>
            <a:pPr>
              <a:lnSpc>
                <a:spcPct val="80000"/>
              </a:lnSpc>
            </a:pPr>
            <a:r>
              <a:rPr lang="en-IE" sz="900"/>
              <a:t>Businesses:</a:t>
            </a:r>
          </a:p>
          <a:p>
            <a:pPr>
              <a:lnSpc>
                <a:spcPct val="80000"/>
              </a:lnSpc>
            </a:pPr>
            <a:r>
              <a:rPr lang="en-IE" sz="900"/>
              <a:t>Water:</a:t>
            </a:r>
          </a:p>
          <a:p>
            <a:pPr>
              <a:lnSpc>
                <a:spcPct val="80000"/>
              </a:lnSpc>
            </a:pPr>
            <a:r>
              <a:rPr lang="en-IE" sz="900"/>
              <a:t>Energy:</a:t>
            </a:r>
          </a:p>
          <a:p>
            <a:pPr>
              <a:lnSpc>
                <a:spcPct val="80000"/>
              </a:lnSpc>
            </a:pPr>
            <a:r>
              <a:rPr lang="en-IE" sz="900"/>
              <a:t>Transport:</a:t>
            </a:r>
          </a:p>
          <a:p>
            <a:pPr>
              <a:lnSpc>
                <a:spcPct val="80000"/>
              </a:lnSpc>
            </a:pPr>
            <a:r>
              <a:rPr lang="en-IE" sz="900"/>
              <a:t>Communications:</a:t>
            </a:r>
          </a:p>
          <a:p>
            <a:pPr lvl="1">
              <a:lnSpc>
                <a:spcPct val="80000"/>
              </a:lnSpc>
            </a:pPr>
            <a:endParaRPr lang="en-IE" sz="900"/>
          </a:p>
          <a:p>
            <a:pPr>
              <a:lnSpc>
                <a:spcPct val="80000"/>
              </a:lnSpc>
            </a:pPr>
            <a:endParaRPr lang="en-IE" sz="9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5143" indent="-28659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6374" indent="-2292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4923" indent="-2292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63473" indent="-2292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22022" indent="-229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80571" indent="-229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39121" indent="-229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97670" indent="-229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8AFA351-491B-4CDB-A3FA-B1925AB4D8F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23694" y="9454104"/>
            <a:ext cx="2973984" cy="47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4" tIns="44061" rIns="88124" bIns="44061"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873B6EE1-F15E-4BA4-9877-B785777F4FC6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5143" indent="-28659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6374" indent="-2292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4923" indent="-2292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63473" indent="-2292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22022" indent="-229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80571" indent="-229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39121" indent="-229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97670" indent="-229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8AFA351-491B-4CDB-A3FA-B1925AB4D8F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23694" y="9454104"/>
            <a:ext cx="2973984" cy="47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4" tIns="44061" rIns="88124" bIns="44061"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873B6EE1-F15E-4BA4-9877-B785777F4FC6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16073" indent="-2754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01651" indent="-22033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42310" indent="-22033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982971" indent="-22033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23631" indent="-22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864292" indent="-22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04952" indent="-22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745613" indent="-22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FF6DC71-8693-4E08-AB98-2C0EA85FF22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16130" indent="-275434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01738" indent="-22034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42433" indent="-22034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983128" indent="-22034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2A87EF5-E3B7-4C80-B758-7C1E1884A9A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23692" y="9453941"/>
            <a:ext cx="2973983" cy="47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49FC691A-13A6-445E-BFAA-DF7AF82DDC30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creen shot 2011-07-08 at 4.47.33 PM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CEO – Sri Lanka Telecom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Colombo, Sri Lanka, 3-4 October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E673D-95D4-42FA-B289-09DEE452D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CEO – Sri Lanka Telecom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Colombo, Sri Lanka, 3-4 October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B758-30C8-40A0-AF98-316B1C075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CEO – Sri Lanka Telecom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Colombo, Sri Lanka, 3-4 October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2DBB3-3A40-402D-8ED2-76F9971E7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3976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CEO – Sri Lanka Telecom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Colombo, Sri Lanka, 3-4 October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8E814-A1D7-4DCE-93DC-FA8ABEC20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CEO – Sri Lanka Telecom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Colombo, Sri Lanka, 3-4 October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5B32-45E7-49FB-9FA9-BBCD357B0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CEO – Sri Lanka Telecom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Colombo, Sri Lanka, 3-4 October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3C5ED-61B7-43A7-AAAB-381F8E803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CEO – Sri Lanka Telecom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Colombo, Sri Lanka, 3-4 October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CCF92-3EBE-44CD-B752-C89AF7BEE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CEO – Sri Lanka Telecom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Colombo, Sri Lanka, 3-4 October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CA925-5FE9-44D1-B759-78D7039C3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CEO – Sri Lanka Telecom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Colombo, Sri Lanka, 3-4 October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E227C-C0BA-4F86-9015-24E3B9554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CEO – Sri Lanka Telecom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Colombo, Sri Lanka, 3-4 October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0F04-FC6A-48A9-97A8-F4E72CE39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CEO – Sri Lanka Telecom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Colombo, Sri Lanka, 3-4 October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CDB4-C0CC-420E-B575-A662F102C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CEO – Sri Lanka Telecom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Colombo, Sri Lanka, 3-4 October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6904FC-15CA-481D-A315-1C3A87193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Screen shot 2011-07-08 at 4.47.33 PM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hyperlink" Target="http://cloudtechsite.com/wp-content/uploads/2011/12/CloudComputing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wm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1.wmf"/><Relationship Id="rId12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wmf"/><Relationship Id="rId11" Type="http://schemas.openxmlformats.org/officeDocument/2006/relationships/image" Target="../media/image52.jpeg"/><Relationship Id="rId5" Type="http://schemas.openxmlformats.org/officeDocument/2006/relationships/image" Target="../media/image49.wmf"/><Relationship Id="rId10" Type="http://schemas.openxmlformats.org/officeDocument/2006/relationships/image" Target="../media/image47.png"/><Relationship Id="rId4" Type="http://schemas.openxmlformats.org/officeDocument/2006/relationships/image" Target="../media/image48.wmf"/><Relationship Id="rId9" Type="http://schemas.openxmlformats.org/officeDocument/2006/relationships/oleObject" Target="../embeddings/oleObject1.bin"/><Relationship Id="rId1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.jpeg"/><Relationship Id="rId7" Type="http://schemas.openxmlformats.org/officeDocument/2006/relationships/chart" Target="../charts/chart4.xml"/><Relationship Id="rId12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11" Type="http://schemas.openxmlformats.org/officeDocument/2006/relationships/chart" Target="../charts/chart8.xml"/><Relationship Id="rId5" Type="http://schemas.openxmlformats.org/officeDocument/2006/relationships/chart" Target="../charts/chart2.xml"/><Relationship Id="rId10" Type="http://schemas.openxmlformats.org/officeDocument/2006/relationships/chart" Target="../charts/chart7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10" Type="http://schemas.openxmlformats.org/officeDocument/2006/relationships/image" Target="../media/image18.jpeg"/><Relationship Id="rId4" Type="http://schemas.openxmlformats.org/officeDocument/2006/relationships/image" Target="../media/image12.wmf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3.wmf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3.wmf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3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6192157"/>
            <a:ext cx="899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1200" i="1" dirty="0" smtClean="0">
                <a:solidFill>
                  <a:schemeClr val="tx2"/>
                </a:solidFill>
              </a:rPr>
              <a:t>ITU Workshop on “Greening the Future: Bridging the Standardization Gap on Environmental Sustainability” </a:t>
            </a:r>
            <a:endParaRPr lang="en-US" sz="12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sz="1200" dirty="0">
              <a:solidFill>
                <a:schemeClr val="tx2"/>
              </a:solidFill>
            </a:endParaRPr>
          </a:p>
          <a:p>
            <a:r>
              <a:rPr lang="en-US" sz="1200" dirty="0">
                <a:solidFill>
                  <a:schemeClr val="tx2"/>
                </a:solidFill>
                <a:latin typeface="Univers" pitchFamily="34" charset="0"/>
              </a:rPr>
              <a:t>Colombo, Sri Lanka, 3-4 October 2013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8194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ja-JP" sz="3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Telco Engagement In Building Smart Cities</a:t>
            </a:r>
            <a:endParaRPr lang="en-US" sz="32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4648200"/>
            <a:ext cx="91440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Janaka R. Abeysinghe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General Manager – Enterprise Sales Division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Sri Lanka Telecom PLC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janaka@slt.com.lk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6667500" cy="1066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Explosive Growth in Internet and Smartphones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76368" y="1447800"/>
            <a:ext cx="8967632" cy="4783544"/>
            <a:chOff x="176368" y="1447800"/>
            <a:chExt cx="8967632" cy="4783544"/>
          </a:xfrm>
        </p:grpSpPr>
        <p:sp>
          <p:nvSpPr>
            <p:cNvPr id="2" name="Rectangle 1"/>
            <p:cNvSpPr/>
            <p:nvPr/>
          </p:nvSpPr>
          <p:spPr>
            <a:xfrm>
              <a:off x="3429000" y="1600200"/>
              <a:ext cx="5715000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  <a:latin typeface="+mn-lt"/>
                </a:rPr>
                <a:t>By 2014, Mobile 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Internet usage will overtake desktop Internet </a:t>
              </a:r>
              <a:r>
                <a:rPr lang="en-US" dirty="0" smtClean="0">
                  <a:solidFill>
                    <a:schemeClr val="tx2"/>
                  </a:solidFill>
                  <a:latin typeface="+mn-lt"/>
                </a:rPr>
                <a:t>usage</a:t>
              </a:r>
            </a:p>
            <a:p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The Smartphone is Connecting People to the World </a:t>
              </a:r>
              <a:endParaRPr lang="en-US" dirty="0" smtClean="0">
                <a:solidFill>
                  <a:schemeClr val="tx2"/>
                </a:solidFill>
                <a:latin typeface="+mn-lt"/>
              </a:endParaRPr>
            </a:p>
            <a:p>
              <a:r>
                <a:rPr lang="en-US" dirty="0">
                  <a:solidFill>
                    <a:schemeClr val="tx2"/>
                  </a:solidFill>
                  <a:latin typeface="+mn-lt"/>
                </a:rPr>
                <a:t> </a:t>
              </a:r>
              <a:r>
                <a:rPr lang="en-US" dirty="0" smtClean="0">
                  <a:solidFill>
                    <a:schemeClr val="tx2"/>
                  </a:solidFill>
                  <a:latin typeface="+mn-lt"/>
                </a:rPr>
                <a:t>    - 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more than 700 </a:t>
              </a:r>
              <a:r>
                <a:rPr lang="en-US" dirty="0" smtClean="0">
                  <a:solidFill>
                    <a:schemeClr val="tx2"/>
                  </a:solidFill>
                  <a:latin typeface="+mn-lt"/>
                </a:rPr>
                <a:t>million Smartphone users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marL="285750" indent="-285750">
                <a:buFont typeface="Arial" pitchFamily="34" charset="0"/>
                <a:buChar char="•"/>
              </a:pPr>
              <a:endParaRPr lang="en-US" dirty="0" smtClean="0">
                <a:solidFill>
                  <a:schemeClr val="tx2"/>
                </a:solidFill>
                <a:latin typeface="+mn-lt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  <a:latin typeface="+mn-lt"/>
                </a:rPr>
                <a:t>By 2016 (Globally), </a:t>
              </a:r>
            </a:p>
            <a:p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r>
                <a:rPr lang="en-US" dirty="0">
                  <a:solidFill>
                    <a:schemeClr val="tx2"/>
                  </a:solidFill>
                  <a:latin typeface="+mn-lt"/>
                </a:rPr>
                <a:t> </a:t>
              </a:r>
              <a:r>
                <a:rPr lang="en-US" dirty="0" smtClean="0">
                  <a:solidFill>
                    <a:schemeClr val="tx2"/>
                  </a:solidFill>
                  <a:latin typeface="+mn-lt"/>
                </a:rPr>
                <a:t>    -  2 Billion Smartphone users</a:t>
              </a:r>
            </a:p>
            <a:p>
              <a:r>
                <a:rPr lang="en-US" dirty="0" smtClean="0">
                  <a:solidFill>
                    <a:schemeClr val="tx2"/>
                  </a:solidFill>
                  <a:latin typeface="+mn-lt"/>
                </a:rPr>
                <a:t>        (40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% of total mobile </a:t>
              </a:r>
              <a:r>
                <a:rPr lang="en-US" dirty="0" smtClean="0">
                  <a:solidFill>
                    <a:schemeClr val="tx2"/>
                  </a:solidFill>
                  <a:latin typeface="+mn-lt"/>
                </a:rPr>
                <a:t>subscribers)</a:t>
              </a:r>
            </a:p>
            <a:p>
              <a:endParaRPr lang="en-US" dirty="0" smtClean="0">
                <a:solidFill>
                  <a:schemeClr val="tx2"/>
                </a:solidFill>
                <a:latin typeface="+mn-lt"/>
              </a:endParaRPr>
            </a:p>
            <a:p>
              <a:r>
                <a:rPr lang="en-US" dirty="0" smtClean="0">
                  <a:solidFill>
                    <a:schemeClr val="tx2"/>
                  </a:solidFill>
                  <a:latin typeface="+mn-lt"/>
                </a:rPr>
                <a:t>     -  700 Million tablets</a:t>
              </a:r>
            </a:p>
            <a:p>
              <a:endParaRPr lang="en-US" sz="900" dirty="0" smtClean="0">
                <a:solidFill>
                  <a:schemeClr val="tx2"/>
                </a:solidFill>
                <a:latin typeface="+mn-lt"/>
              </a:endParaRPr>
            </a:p>
            <a:p>
              <a:r>
                <a:rPr lang="en-US" sz="900" dirty="0" smtClean="0">
                  <a:solidFill>
                    <a:schemeClr val="tx2"/>
                  </a:solidFill>
                  <a:latin typeface="+mn-lt"/>
                </a:rPr>
                <a:t>         (Source: Huawei, </a:t>
              </a:r>
              <a:r>
                <a:rPr lang="en-US" sz="900" dirty="0">
                  <a:solidFill>
                    <a:schemeClr val="tx2"/>
                  </a:solidFill>
                  <a:latin typeface="+mn-lt"/>
                </a:rPr>
                <a:t>2012)</a:t>
              </a:r>
            </a:p>
            <a:p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810000" y="5862012"/>
              <a:ext cx="3332322" cy="369332"/>
            </a:xfrm>
            <a:prstGeom prst="rect">
              <a:avLst/>
            </a:prstGeom>
            <a:solidFill>
              <a:srgbClr val="009999"/>
            </a:solidFill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+mn-lt"/>
                </a:rPr>
                <a:t>Mobile is Changing User </a:t>
              </a: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Behavior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30722" name="Picture 2" descr="http://arirokeach.files.wordpress.com/2013/05/4-tips-to-help-you-get-the-best-from-your-wireless-interne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" y="1447800"/>
              <a:ext cx="24384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6" name="Picture 6" descr="http://www.scmp.com/sites/default/files/styles/980w/public/2013/08/21/smartphone.jpg?itok=OdKbU4t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" y="4114800"/>
              <a:ext cx="2985932" cy="1931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7294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Colombo, Sri Lanka, 3-4 October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E227C-C0BA-4F86-9015-24E3B955443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52400"/>
            <a:ext cx="8229600" cy="639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Growth in Broadband – Globally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65763" y="1275704"/>
            <a:ext cx="9005200" cy="5379143"/>
            <a:chOff x="65763" y="1275704"/>
            <a:chExt cx="9005200" cy="5379143"/>
          </a:xfrm>
        </p:grpSpPr>
        <p:grpSp>
          <p:nvGrpSpPr>
            <p:cNvPr id="5" name="Group 4"/>
            <p:cNvGrpSpPr/>
            <p:nvPr/>
          </p:nvGrpSpPr>
          <p:grpSpPr>
            <a:xfrm>
              <a:off x="152400" y="4623522"/>
              <a:ext cx="8763000" cy="2031325"/>
              <a:chOff x="152400" y="4623522"/>
              <a:chExt cx="8763000" cy="2031325"/>
            </a:xfrm>
          </p:grpSpPr>
          <p:sp>
            <p:nvSpPr>
              <p:cNvPr id="8" name="TextBox 24"/>
              <p:cNvSpPr txBox="1">
                <a:spLocks noChangeArrowheads="1"/>
              </p:cNvSpPr>
              <p:nvPr/>
            </p:nvSpPr>
            <p:spPr bwMode="auto">
              <a:xfrm>
                <a:off x="152400" y="4623522"/>
                <a:ext cx="4648200" cy="2031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chemeClr val="tx2"/>
                    </a:solidFill>
                  </a:rPr>
                  <a:t> Growing trend in Fixed and Mobile broadband</a:t>
                </a:r>
              </a:p>
              <a:p>
                <a:pPr algn="just"/>
                <a:r>
                  <a:rPr lang="en-US" sz="1400" dirty="0">
                    <a:solidFill>
                      <a:schemeClr val="tx2"/>
                    </a:solidFill>
                  </a:rPr>
                  <a:t>  </a:t>
                </a:r>
                <a:r>
                  <a:rPr lang="en-US" sz="1400" dirty="0" smtClean="0">
                    <a:solidFill>
                      <a:schemeClr val="tx2"/>
                    </a:solidFill>
                  </a:rPr>
                  <a:t>service </a:t>
                </a:r>
                <a:r>
                  <a:rPr lang="en-US" sz="1400" dirty="0">
                    <a:solidFill>
                      <a:schemeClr val="tx2"/>
                    </a:solidFill>
                  </a:rPr>
                  <a:t>in both developed and </a:t>
                </a:r>
                <a:r>
                  <a:rPr lang="en-US" sz="1400" dirty="0" smtClean="0">
                    <a:solidFill>
                      <a:schemeClr val="tx2"/>
                    </a:solidFill>
                  </a:rPr>
                  <a:t>developing countries</a:t>
                </a:r>
                <a:endParaRPr lang="en-US" sz="1400" dirty="0">
                  <a:solidFill>
                    <a:schemeClr val="tx2"/>
                  </a:solidFill>
                </a:endParaRPr>
              </a:p>
              <a:p>
                <a:pPr algn="just"/>
                <a:endParaRPr lang="en-US" sz="1400" dirty="0">
                  <a:solidFill>
                    <a:schemeClr val="tx2"/>
                  </a:solidFill>
                </a:endParaRPr>
              </a:p>
              <a:p>
                <a:pPr algn="just"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chemeClr val="tx2"/>
                    </a:solidFill>
                  </a:rPr>
                  <a:t> Sri Lanka fixed and wireless </a:t>
                </a:r>
                <a:r>
                  <a:rPr lang="en-US" sz="1400" dirty="0" smtClean="0">
                    <a:solidFill>
                      <a:schemeClr val="tx2"/>
                    </a:solidFill>
                  </a:rPr>
                  <a:t>broadband</a:t>
                </a:r>
              </a:p>
              <a:p>
                <a:pPr algn="just"/>
                <a:r>
                  <a:rPr lang="en-US" sz="1400" dirty="0" smtClean="0">
                    <a:solidFill>
                      <a:schemeClr val="tx2"/>
                    </a:solidFill>
                  </a:rPr>
                  <a:t>  penetration </a:t>
                </a:r>
                <a:r>
                  <a:rPr lang="en-US" sz="1400" dirty="0">
                    <a:solidFill>
                      <a:schemeClr val="tx2"/>
                    </a:solidFill>
                  </a:rPr>
                  <a:t>is below the developing </a:t>
                </a:r>
                <a:r>
                  <a:rPr lang="en-US" sz="1400" dirty="0" smtClean="0">
                    <a:solidFill>
                      <a:schemeClr val="tx2"/>
                    </a:solidFill>
                  </a:rPr>
                  <a:t>countries</a:t>
                </a:r>
              </a:p>
              <a:p>
                <a:pPr algn="just"/>
                <a:r>
                  <a:rPr lang="en-US" sz="1400" dirty="0" smtClean="0">
                    <a:solidFill>
                      <a:schemeClr val="tx2"/>
                    </a:solidFill>
                  </a:rPr>
                  <a:t>  and </a:t>
                </a:r>
                <a:r>
                  <a:rPr lang="en-US" sz="1400" dirty="0">
                    <a:solidFill>
                      <a:schemeClr val="tx2"/>
                    </a:solidFill>
                  </a:rPr>
                  <a:t>only a fraction of world average.</a:t>
                </a:r>
              </a:p>
              <a:p>
                <a:pPr algn="just"/>
                <a:endParaRPr lang="en-US" sz="1400" dirty="0">
                  <a:solidFill>
                    <a:schemeClr val="tx2"/>
                  </a:solidFill>
                </a:endParaRPr>
              </a:p>
              <a:p>
                <a:pPr algn="just"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</a:rPr>
                  <a:t> Substantial growth in SL broadband will </a:t>
                </a:r>
                <a:r>
                  <a:rPr lang="en-US" sz="1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occur</a:t>
                </a:r>
              </a:p>
              <a:p>
                <a:pPr algn="just"/>
                <a:r>
                  <a:rPr lang="en-US" sz="1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 over </a:t>
                </a:r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</a:rPr>
                  <a:t>the coming years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724400" y="4711700"/>
                <a:ext cx="4191000" cy="1384995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tx2"/>
                    </a:solidFill>
                  </a:rPr>
                  <a:t>In Sri Lanka at end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2012,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pPr>
                  <a:defRPr/>
                </a:pPr>
                <a:endParaRPr lang="en-US" dirty="0">
                  <a:solidFill>
                    <a:schemeClr val="tx2"/>
                  </a:solidFill>
                </a:endParaRPr>
              </a:p>
              <a:p>
                <a:pPr lvl="1">
                  <a:buFont typeface="Arial" pitchFamily="34" charset="0"/>
                  <a:buChar char="•"/>
                  <a:defRPr/>
                </a:pPr>
                <a:r>
                  <a:rPr lang="en-US" sz="1600" dirty="0" smtClean="0">
                    <a:solidFill>
                      <a:schemeClr val="tx2"/>
                    </a:solidFill>
                  </a:rPr>
                  <a:t> Fixed </a:t>
                </a:r>
                <a:r>
                  <a:rPr lang="en-US" sz="1600" dirty="0">
                    <a:solidFill>
                      <a:schemeClr val="tx2"/>
                    </a:solidFill>
                  </a:rPr>
                  <a:t>Broadband Penetration      :  </a:t>
                </a:r>
                <a:r>
                  <a:rPr lang="en-US" sz="1600" dirty="0" smtClean="0">
                    <a:solidFill>
                      <a:schemeClr val="tx2"/>
                    </a:solidFill>
                  </a:rPr>
                  <a:t>2.0%</a:t>
                </a:r>
                <a:endParaRPr lang="en-US" sz="1600" dirty="0">
                  <a:solidFill>
                    <a:schemeClr val="tx2"/>
                  </a:solidFill>
                </a:endParaRPr>
              </a:p>
              <a:p>
                <a:pPr lvl="1">
                  <a:buFont typeface="Arial" pitchFamily="34" charset="0"/>
                  <a:buChar char="•"/>
                  <a:defRPr/>
                </a:pPr>
                <a:r>
                  <a:rPr lang="en-US" sz="1600" dirty="0" smtClean="0">
                    <a:solidFill>
                      <a:schemeClr val="tx2"/>
                    </a:solidFill>
                  </a:rPr>
                  <a:t> Mobile </a:t>
                </a:r>
                <a:r>
                  <a:rPr lang="en-US" sz="1600" dirty="0">
                    <a:solidFill>
                      <a:schemeClr val="tx2"/>
                    </a:solidFill>
                  </a:rPr>
                  <a:t>Broadband Penetration   :  </a:t>
                </a:r>
                <a:r>
                  <a:rPr lang="en-US" sz="1600" dirty="0" smtClean="0">
                    <a:solidFill>
                      <a:schemeClr val="tx2"/>
                    </a:solidFill>
                  </a:rPr>
                  <a:t>4.5%</a:t>
                </a:r>
                <a:endParaRPr lang="en-US" sz="1600" dirty="0">
                  <a:solidFill>
                    <a:schemeClr val="tx2"/>
                  </a:solidFill>
                </a:endParaRPr>
              </a:p>
              <a:p>
                <a:pPr lvl="1">
                  <a:buFont typeface="Arial" pitchFamily="34" charset="0"/>
                  <a:buChar char="•"/>
                  <a:defRPr/>
                </a:pPr>
                <a:r>
                  <a:rPr lang="en-US" sz="1600" dirty="0" smtClean="0">
                    <a:solidFill>
                      <a:schemeClr val="tx2"/>
                    </a:solidFill>
                  </a:rPr>
                  <a:t> Total </a:t>
                </a:r>
                <a:r>
                  <a:rPr lang="en-US" sz="1600" dirty="0">
                    <a:solidFill>
                      <a:schemeClr val="tx2"/>
                    </a:solidFill>
                  </a:rPr>
                  <a:t>Broadband Penetration       :  </a:t>
                </a:r>
                <a:r>
                  <a:rPr lang="en-US" sz="1600" dirty="0" smtClean="0">
                    <a:solidFill>
                      <a:schemeClr val="tx2"/>
                    </a:solidFill>
                  </a:rPr>
                  <a:t>6.5%  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3" y="1275704"/>
              <a:ext cx="4473023" cy="2895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103126" y="1572855"/>
              <a:ext cx="4356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5DA2"/>
                  </a:solidFill>
                </a:rPr>
                <a:t>27.2</a:t>
              </a:r>
              <a:endParaRPr lang="en-US" sz="1000" b="1" dirty="0">
                <a:solidFill>
                  <a:srgbClr val="005DA2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88592" y="2671871"/>
              <a:ext cx="4286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9.8</a:t>
              </a:r>
              <a:endParaRPr 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77990" y="2945953"/>
              <a:ext cx="3748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3">
                      <a:lumMod val="75000"/>
                    </a:schemeClr>
                  </a:solidFill>
                </a:rPr>
                <a:t>6.1</a:t>
              </a:r>
              <a:endParaRPr lang="en-US" sz="10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667000" y="2420560"/>
              <a:ext cx="1550426" cy="1098322"/>
              <a:chOff x="9517672" y="4716848"/>
              <a:chExt cx="1550426" cy="1098322"/>
            </a:xfrm>
          </p:grpSpPr>
          <p:sp>
            <p:nvSpPr>
              <p:cNvPr id="11" name="5-Point Star 10"/>
              <p:cNvSpPr/>
              <p:nvPr/>
            </p:nvSpPr>
            <p:spPr>
              <a:xfrm>
                <a:off x="10991898" y="5738970"/>
                <a:ext cx="76200" cy="76200"/>
              </a:xfrm>
              <a:prstGeom prst="star5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Rounded Rectangular Callout 11"/>
              <p:cNvSpPr/>
              <p:nvPr/>
            </p:nvSpPr>
            <p:spPr>
              <a:xfrm>
                <a:off x="9517672" y="4716848"/>
                <a:ext cx="1321826" cy="381000"/>
              </a:xfrm>
              <a:prstGeom prst="wedgeRoundRectCallout">
                <a:avLst>
                  <a:gd name="adj1" fmla="val 56838"/>
                  <a:gd name="adj2" fmla="val 201329"/>
                  <a:gd name="adj3" fmla="val 16667"/>
                </a:avLst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Sri Lanka fixed</a:t>
                </a:r>
              </a:p>
              <a:p>
                <a:pPr algn="ctr">
                  <a:defRPr/>
                </a:pPr>
                <a:r>
                  <a:rPr lang="en-US" sz="1200" dirty="0" smtClean="0"/>
                  <a:t>Broadband, 2.0% </a:t>
                </a:r>
                <a:endParaRPr lang="en-US" sz="1200" dirty="0"/>
              </a:p>
            </p:txBody>
          </p:sp>
        </p:grpSp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516" y="1332283"/>
              <a:ext cx="4416447" cy="2782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5-Point Star 9"/>
            <p:cNvSpPr/>
            <p:nvPr/>
          </p:nvSpPr>
          <p:spPr>
            <a:xfrm>
              <a:off x="8473905" y="3404582"/>
              <a:ext cx="76200" cy="76200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7140405" y="3962400"/>
              <a:ext cx="1371600" cy="457200"/>
            </a:xfrm>
            <a:prstGeom prst="wedgeRoundRectCallout">
              <a:avLst>
                <a:gd name="adj1" fmla="val 44328"/>
                <a:gd name="adj2" fmla="val -141433"/>
                <a:gd name="adj3" fmla="val 16667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Sri </a:t>
              </a:r>
              <a:r>
                <a:rPr lang="en-US" sz="1200" dirty="0" smtClean="0"/>
                <a:t>Lanka Mobile Broadband, 4.5%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50105" y="2600582"/>
              <a:ext cx="430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29.5</a:t>
              </a:r>
              <a:endParaRPr 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34400" y="2867318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3">
                      <a:lumMod val="75000"/>
                    </a:schemeClr>
                  </a:solidFill>
                </a:rPr>
                <a:t>19.8</a:t>
              </a:r>
              <a:endParaRPr lang="en-US" sz="10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537563" y="1697559"/>
              <a:ext cx="4540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5DA2"/>
                  </a:solidFill>
                </a:rPr>
                <a:t>74.8</a:t>
              </a:r>
              <a:endParaRPr lang="en-US" sz="1000" b="1" dirty="0">
                <a:solidFill>
                  <a:srgbClr val="005DA2"/>
                </a:solidFill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613525"/>
            <a:ext cx="2895600" cy="24447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Colombo, Sri Lanka, 3-4 October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8E814-A1D7-4DCE-93DC-FA8ABEC209D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/>
          <p:cNvSpPr>
            <a:spLocks noChangeAspect="1" noChangeArrowheads="1" noTextEdit="1"/>
          </p:cNvSpPr>
          <p:nvPr/>
        </p:nvSpPr>
        <p:spPr bwMode="auto">
          <a:xfrm>
            <a:off x="3733800" y="203200"/>
            <a:ext cx="5397500" cy="707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34400" cy="609600"/>
          </a:xfrm>
          <a:noFill/>
        </p:spPr>
        <p:txBody>
          <a:bodyPr/>
          <a:lstStyle/>
          <a:p>
            <a:pPr eaLnBrk="1" hangingPunct="1"/>
            <a:r>
              <a:rPr lang="en-US" altLang="ja-JP" sz="2800" dirty="0" smtClean="0">
                <a:ea typeface="MS PGothic" pitchFamily="34" charset="-128"/>
                <a:cs typeface="Arial Unicode MS" pitchFamily="34" charset="-128"/>
              </a:rPr>
              <a:t>Building A National Backbone Network (NBN)</a:t>
            </a:r>
            <a:endParaRPr lang="en-US" sz="2800" dirty="0" smtClean="0">
              <a:ea typeface="MS PGothic" pitchFamily="34" charset="-128"/>
              <a:cs typeface="Arial Unicode MS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4690" y="625475"/>
            <a:ext cx="8828810" cy="6203950"/>
            <a:chOff x="124690" y="625475"/>
            <a:chExt cx="8828810" cy="6203950"/>
          </a:xfrm>
        </p:grpSpPr>
        <p:grpSp>
          <p:nvGrpSpPr>
            <p:cNvPr id="4" name="Group 3"/>
            <p:cNvGrpSpPr/>
            <p:nvPr/>
          </p:nvGrpSpPr>
          <p:grpSpPr>
            <a:xfrm>
              <a:off x="4054475" y="625475"/>
              <a:ext cx="4899025" cy="6203950"/>
              <a:chOff x="4054475" y="625475"/>
              <a:chExt cx="4899025" cy="6203950"/>
            </a:xfrm>
          </p:grpSpPr>
          <p:grpSp>
            <p:nvGrpSpPr>
              <p:cNvPr id="20485" name="Group 5"/>
              <p:cNvGrpSpPr>
                <a:grpSpLocks/>
              </p:cNvGrpSpPr>
              <p:nvPr/>
            </p:nvGrpSpPr>
            <p:grpSpPr bwMode="auto">
              <a:xfrm>
                <a:off x="4054475" y="625475"/>
                <a:ext cx="4899025" cy="6203950"/>
                <a:chOff x="2554" y="394"/>
                <a:chExt cx="3086" cy="3908"/>
              </a:xfrm>
            </p:grpSpPr>
            <p:grpSp>
              <p:nvGrpSpPr>
                <p:cNvPr id="20487" name="Group 6"/>
                <p:cNvGrpSpPr>
                  <a:grpSpLocks/>
                </p:cNvGrpSpPr>
                <p:nvPr/>
              </p:nvGrpSpPr>
              <p:grpSpPr bwMode="auto">
                <a:xfrm>
                  <a:off x="2704" y="442"/>
                  <a:ext cx="1614" cy="952"/>
                  <a:chOff x="2704" y="442"/>
                  <a:chExt cx="1614" cy="952"/>
                </a:xfrm>
              </p:grpSpPr>
              <p:sp>
                <p:nvSpPr>
                  <p:cNvPr id="22176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493"/>
                    <a:ext cx="4" cy="4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77" name="Freeform 8"/>
                  <p:cNvSpPr>
                    <a:spLocks/>
                  </p:cNvSpPr>
                  <p:nvPr/>
                </p:nvSpPr>
                <p:spPr bwMode="auto">
                  <a:xfrm>
                    <a:off x="3331" y="442"/>
                    <a:ext cx="124" cy="59"/>
                  </a:xfrm>
                  <a:custGeom>
                    <a:avLst/>
                    <a:gdLst>
                      <a:gd name="T0" fmla="*/ 51 w 124"/>
                      <a:gd name="T1" fmla="*/ 59 h 59"/>
                      <a:gd name="T2" fmla="*/ 47 w 124"/>
                      <a:gd name="T3" fmla="*/ 55 h 59"/>
                      <a:gd name="T4" fmla="*/ 43 w 124"/>
                      <a:gd name="T5" fmla="*/ 59 h 59"/>
                      <a:gd name="T6" fmla="*/ 34 w 124"/>
                      <a:gd name="T7" fmla="*/ 59 h 59"/>
                      <a:gd name="T8" fmla="*/ 30 w 124"/>
                      <a:gd name="T9" fmla="*/ 55 h 59"/>
                      <a:gd name="T10" fmla="*/ 26 w 124"/>
                      <a:gd name="T11" fmla="*/ 51 h 59"/>
                      <a:gd name="T12" fmla="*/ 21 w 124"/>
                      <a:gd name="T13" fmla="*/ 47 h 59"/>
                      <a:gd name="T14" fmla="*/ 13 w 124"/>
                      <a:gd name="T15" fmla="*/ 47 h 59"/>
                      <a:gd name="T16" fmla="*/ 8 w 124"/>
                      <a:gd name="T17" fmla="*/ 51 h 59"/>
                      <a:gd name="T18" fmla="*/ 13 w 124"/>
                      <a:gd name="T19" fmla="*/ 55 h 59"/>
                      <a:gd name="T20" fmla="*/ 8 w 124"/>
                      <a:gd name="T21" fmla="*/ 59 h 59"/>
                      <a:gd name="T22" fmla="*/ 4 w 124"/>
                      <a:gd name="T23" fmla="*/ 55 h 59"/>
                      <a:gd name="T24" fmla="*/ 0 w 124"/>
                      <a:gd name="T25" fmla="*/ 51 h 59"/>
                      <a:gd name="T26" fmla="*/ 4 w 124"/>
                      <a:gd name="T27" fmla="*/ 47 h 59"/>
                      <a:gd name="T28" fmla="*/ 8 w 124"/>
                      <a:gd name="T29" fmla="*/ 43 h 59"/>
                      <a:gd name="T30" fmla="*/ 0 w 124"/>
                      <a:gd name="T31" fmla="*/ 39 h 59"/>
                      <a:gd name="T32" fmla="*/ 0 w 124"/>
                      <a:gd name="T33" fmla="*/ 31 h 59"/>
                      <a:gd name="T34" fmla="*/ 0 w 124"/>
                      <a:gd name="T35" fmla="*/ 23 h 59"/>
                      <a:gd name="T36" fmla="*/ 4 w 124"/>
                      <a:gd name="T37" fmla="*/ 19 h 59"/>
                      <a:gd name="T38" fmla="*/ 8 w 124"/>
                      <a:gd name="T39" fmla="*/ 15 h 59"/>
                      <a:gd name="T40" fmla="*/ 13 w 124"/>
                      <a:gd name="T41" fmla="*/ 12 h 59"/>
                      <a:gd name="T42" fmla="*/ 21 w 124"/>
                      <a:gd name="T43" fmla="*/ 12 h 59"/>
                      <a:gd name="T44" fmla="*/ 30 w 124"/>
                      <a:gd name="T45" fmla="*/ 12 h 59"/>
                      <a:gd name="T46" fmla="*/ 38 w 124"/>
                      <a:gd name="T47" fmla="*/ 12 h 59"/>
                      <a:gd name="T48" fmla="*/ 47 w 124"/>
                      <a:gd name="T49" fmla="*/ 12 h 59"/>
                      <a:gd name="T50" fmla="*/ 51 w 124"/>
                      <a:gd name="T51" fmla="*/ 8 h 59"/>
                      <a:gd name="T52" fmla="*/ 60 w 124"/>
                      <a:gd name="T53" fmla="*/ 8 h 59"/>
                      <a:gd name="T54" fmla="*/ 68 w 124"/>
                      <a:gd name="T55" fmla="*/ 8 h 59"/>
                      <a:gd name="T56" fmla="*/ 73 w 124"/>
                      <a:gd name="T57" fmla="*/ 4 h 59"/>
                      <a:gd name="T58" fmla="*/ 81 w 124"/>
                      <a:gd name="T59" fmla="*/ 4 h 59"/>
                      <a:gd name="T60" fmla="*/ 86 w 124"/>
                      <a:gd name="T61" fmla="*/ 0 h 59"/>
                      <a:gd name="T62" fmla="*/ 90 w 124"/>
                      <a:gd name="T63" fmla="*/ 4 h 59"/>
                      <a:gd name="T64" fmla="*/ 99 w 124"/>
                      <a:gd name="T65" fmla="*/ 4 h 59"/>
                      <a:gd name="T66" fmla="*/ 103 w 124"/>
                      <a:gd name="T67" fmla="*/ 8 h 59"/>
                      <a:gd name="T68" fmla="*/ 111 w 124"/>
                      <a:gd name="T69" fmla="*/ 8 h 59"/>
                      <a:gd name="T70" fmla="*/ 120 w 124"/>
                      <a:gd name="T71" fmla="*/ 8 h 5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24" h="59">
                        <a:moveTo>
                          <a:pt x="56" y="59"/>
                        </a:moveTo>
                        <a:lnTo>
                          <a:pt x="51" y="59"/>
                        </a:lnTo>
                        <a:lnTo>
                          <a:pt x="47" y="59"/>
                        </a:lnTo>
                        <a:lnTo>
                          <a:pt x="47" y="55"/>
                        </a:lnTo>
                        <a:lnTo>
                          <a:pt x="43" y="55"/>
                        </a:lnTo>
                        <a:lnTo>
                          <a:pt x="43" y="59"/>
                        </a:lnTo>
                        <a:lnTo>
                          <a:pt x="38" y="59"/>
                        </a:lnTo>
                        <a:lnTo>
                          <a:pt x="34" y="59"/>
                        </a:lnTo>
                        <a:lnTo>
                          <a:pt x="34" y="55"/>
                        </a:lnTo>
                        <a:lnTo>
                          <a:pt x="30" y="55"/>
                        </a:lnTo>
                        <a:lnTo>
                          <a:pt x="30" y="51"/>
                        </a:lnTo>
                        <a:lnTo>
                          <a:pt x="26" y="51"/>
                        </a:lnTo>
                        <a:lnTo>
                          <a:pt x="26" y="47"/>
                        </a:lnTo>
                        <a:lnTo>
                          <a:pt x="21" y="47"/>
                        </a:lnTo>
                        <a:lnTo>
                          <a:pt x="17" y="47"/>
                        </a:lnTo>
                        <a:lnTo>
                          <a:pt x="13" y="47"/>
                        </a:lnTo>
                        <a:lnTo>
                          <a:pt x="13" y="51"/>
                        </a:lnTo>
                        <a:lnTo>
                          <a:pt x="8" y="51"/>
                        </a:lnTo>
                        <a:lnTo>
                          <a:pt x="8" y="55"/>
                        </a:lnTo>
                        <a:lnTo>
                          <a:pt x="13" y="55"/>
                        </a:lnTo>
                        <a:lnTo>
                          <a:pt x="13" y="59"/>
                        </a:lnTo>
                        <a:lnTo>
                          <a:pt x="8" y="59"/>
                        </a:lnTo>
                        <a:lnTo>
                          <a:pt x="8" y="55"/>
                        </a:lnTo>
                        <a:lnTo>
                          <a:pt x="4" y="55"/>
                        </a:lnTo>
                        <a:lnTo>
                          <a:pt x="4" y="51"/>
                        </a:lnTo>
                        <a:lnTo>
                          <a:pt x="0" y="51"/>
                        </a:lnTo>
                        <a:lnTo>
                          <a:pt x="0" y="47"/>
                        </a:lnTo>
                        <a:lnTo>
                          <a:pt x="4" y="47"/>
                        </a:lnTo>
                        <a:lnTo>
                          <a:pt x="8" y="47"/>
                        </a:lnTo>
                        <a:lnTo>
                          <a:pt x="8" y="43"/>
                        </a:lnTo>
                        <a:lnTo>
                          <a:pt x="4" y="43"/>
                        </a:lnTo>
                        <a:lnTo>
                          <a:pt x="0" y="39"/>
                        </a:lnTo>
                        <a:lnTo>
                          <a:pt x="0" y="35"/>
                        </a:lnTo>
                        <a:lnTo>
                          <a:pt x="0" y="31"/>
                        </a:lnTo>
                        <a:lnTo>
                          <a:pt x="0" y="27"/>
                        </a:lnTo>
                        <a:lnTo>
                          <a:pt x="0" y="23"/>
                        </a:lnTo>
                        <a:lnTo>
                          <a:pt x="4" y="23"/>
                        </a:lnTo>
                        <a:lnTo>
                          <a:pt x="4" y="19"/>
                        </a:lnTo>
                        <a:lnTo>
                          <a:pt x="4" y="15"/>
                        </a:lnTo>
                        <a:lnTo>
                          <a:pt x="8" y="15"/>
                        </a:lnTo>
                        <a:lnTo>
                          <a:pt x="8" y="12"/>
                        </a:lnTo>
                        <a:lnTo>
                          <a:pt x="13" y="12"/>
                        </a:lnTo>
                        <a:lnTo>
                          <a:pt x="17" y="12"/>
                        </a:lnTo>
                        <a:lnTo>
                          <a:pt x="21" y="12"/>
                        </a:lnTo>
                        <a:lnTo>
                          <a:pt x="26" y="12"/>
                        </a:lnTo>
                        <a:lnTo>
                          <a:pt x="30" y="12"/>
                        </a:lnTo>
                        <a:lnTo>
                          <a:pt x="34" y="12"/>
                        </a:lnTo>
                        <a:lnTo>
                          <a:pt x="38" y="12"/>
                        </a:lnTo>
                        <a:lnTo>
                          <a:pt x="43" y="12"/>
                        </a:lnTo>
                        <a:lnTo>
                          <a:pt x="47" y="12"/>
                        </a:lnTo>
                        <a:lnTo>
                          <a:pt x="51" y="12"/>
                        </a:lnTo>
                        <a:lnTo>
                          <a:pt x="51" y="8"/>
                        </a:lnTo>
                        <a:lnTo>
                          <a:pt x="56" y="8"/>
                        </a:lnTo>
                        <a:lnTo>
                          <a:pt x="60" y="8"/>
                        </a:lnTo>
                        <a:lnTo>
                          <a:pt x="64" y="8"/>
                        </a:lnTo>
                        <a:lnTo>
                          <a:pt x="68" y="8"/>
                        </a:lnTo>
                        <a:lnTo>
                          <a:pt x="73" y="8"/>
                        </a:lnTo>
                        <a:lnTo>
                          <a:pt x="73" y="4"/>
                        </a:lnTo>
                        <a:lnTo>
                          <a:pt x="77" y="4"/>
                        </a:lnTo>
                        <a:lnTo>
                          <a:pt x="81" y="4"/>
                        </a:lnTo>
                        <a:lnTo>
                          <a:pt x="81" y="0"/>
                        </a:lnTo>
                        <a:lnTo>
                          <a:pt x="86" y="0"/>
                        </a:lnTo>
                        <a:lnTo>
                          <a:pt x="86" y="4"/>
                        </a:lnTo>
                        <a:lnTo>
                          <a:pt x="90" y="4"/>
                        </a:lnTo>
                        <a:lnTo>
                          <a:pt x="94" y="4"/>
                        </a:lnTo>
                        <a:lnTo>
                          <a:pt x="99" y="4"/>
                        </a:lnTo>
                        <a:lnTo>
                          <a:pt x="99" y="8"/>
                        </a:lnTo>
                        <a:lnTo>
                          <a:pt x="103" y="8"/>
                        </a:lnTo>
                        <a:lnTo>
                          <a:pt x="107" y="8"/>
                        </a:lnTo>
                        <a:lnTo>
                          <a:pt x="111" y="8"/>
                        </a:lnTo>
                        <a:lnTo>
                          <a:pt x="116" y="8"/>
                        </a:lnTo>
                        <a:lnTo>
                          <a:pt x="120" y="8"/>
                        </a:lnTo>
                        <a:lnTo>
                          <a:pt x="124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78" name="Freeform 9"/>
                  <p:cNvSpPr>
                    <a:spLocks/>
                  </p:cNvSpPr>
                  <p:nvPr/>
                </p:nvSpPr>
                <p:spPr bwMode="auto">
                  <a:xfrm>
                    <a:off x="3344" y="501"/>
                    <a:ext cx="4" cy="1"/>
                  </a:xfrm>
                  <a:custGeom>
                    <a:avLst/>
                    <a:gdLst>
                      <a:gd name="T0" fmla="*/ 4 w 4"/>
                      <a:gd name="T1" fmla="*/ 0 h 1"/>
                      <a:gd name="T2" fmla="*/ 0 w 4"/>
                      <a:gd name="T3" fmla="*/ 0 h 1"/>
                      <a:gd name="T4" fmla="*/ 4 w 4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79" name="Freeform 10"/>
                  <p:cNvSpPr>
                    <a:spLocks/>
                  </p:cNvSpPr>
                  <p:nvPr/>
                </p:nvSpPr>
                <p:spPr bwMode="auto">
                  <a:xfrm>
                    <a:off x="3339" y="501"/>
                    <a:ext cx="5" cy="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0 w 5"/>
                      <a:gd name="T3" fmla="*/ 0 h 1"/>
                      <a:gd name="T4" fmla="*/ 5 w 5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0" y="0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8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417" y="505"/>
                    <a:ext cx="4" cy="4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81" name="Freeform 12"/>
                  <p:cNvSpPr>
                    <a:spLocks/>
                  </p:cNvSpPr>
                  <p:nvPr/>
                </p:nvSpPr>
                <p:spPr bwMode="auto">
                  <a:xfrm>
                    <a:off x="3339" y="509"/>
                    <a:ext cx="5" cy="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0 w 5"/>
                      <a:gd name="T3" fmla="*/ 0 h 1"/>
                      <a:gd name="T4" fmla="*/ 5 w 5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0" y="0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82" name="Freeform 13"/>
                  <p:cNvSpPr>
                    <a:spLocks/>
                  </p:cNvSpPr>
                  <p:nvPr/>
                </p:nvSpPr>
                <p:spPr bwMode="auto">
                  <a:xfrm>
                    <a:off x="3408" y="505"/>
                    <a:ext cx="4" cy="4"/>
                  </a:xfrm>
                  <a:custGeom>
                    <a:avLst/>
                    <a:gdLst>
                      <a:gd name="T0" fmla="*/ 4 w 4"/>
                      <a:gd name="T1" fmla="*/ 0 h 4"/>
                      <a:gd name="T2" fmla="*/ 4 w 4"/>
                      <a:gd name="T3" fmla="*/ 4 h 4"/>
                      <a:gd name="T4" fmla="*/ 0 w 4"/>
                      <a:gd name="T5" fmla="*/ 0 h 4"/>
                      <a:gd name="T6" fmla="*/ 4 w 4"/>
                      <a:gd name="T7" fmla="*/ 0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4" y="0"/>
                        </a:moveTo>
                        <a:lnTo>
                          <a:pt x="4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83" name="Freeform 14"/>
                  <p:cNvSpPr>
                    <a:spLocks/>
                  </p:cNvSpPr>
                  <p:nvPr/>
                </p:nvSpPr>
                <p:spPr bwMode="auto">
                  <a:xfrm>
                    <a:off x="3374" y="505"/>
                    <a:ext cx="4" cy="8"/>
                  </a:xfrm>
                  <a:custGeom>
                    <a:avLst/>
                    <a:gdLst>
                      <a:gd name="T0" fmla="*/ 0 w 4"/>
                      <a:gd name="T1" fmla="*/ 0 h 8"/>
                      <a:gd name="T2" fmla="*/ 4 w 4"/>
                      <a:gd name="T3" fmla="*/ 0 h 8"/>
                      <a:gd name="T4" fmla="*/ 4 w 4"/>
                      <a:gd name="T5" fmla="*/ 4 h 8"/>
                      <a:gd name="T6" fmla="*/ 4 w 4"/>
                      <a:gd name="T7" fmla="*/ 8 h 8"/>
                      <a:gd name="T8" fmla="*/ 4 w 4"/>
                      <a:gd name="T9" fmla="*/ 4 h 8"/>
                      <a:gd name="T10" fmla="*/ 0 w 4"/>
                      <a:gd name="T11" fmla="*/ 4 h 8"/>
                      <a:gd name="T12" fmla="*/ 0 w 4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" h="8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84" name="Freeform 15"/>
                  <p:cNvSpPr>
                    <a:spLocks/>
                  </p:cNvSpPr>
                  <p:nvPr/>
                </p:nvSpPr>
                <p:spPr bwMode="auto">
                  <a:xfrm>
                    <a:off x="3395" y="505"/>
                    <a:ext cx="4" cy="8"/>
                  </a:xfrm>
                  <a:custGeom>
                    <a:avLst/>
                    <a:gdLst>
                      <a:gd name="T0" fmla="*/ 4 w 4"/>
                      <a:gd name="T1" fmla="*/ 8 h 8"/>
                      <a:gd name="T2" fmla="*/ 4 w 4"/>
                      <a:gd name="T3" fmla="*/ 4 h 8"/>
                      <a:gd name="T4" fmla="*/ 4 w 4"/>
                      <a:gd name="T5" fmla="*/ 0 h 8"/>
                      <a:gd name="T6" fmla="*/ 0 w 4"/>
                      <a:gd name="T7" fmla="*/ 0 h 8"/>
                      <a:gd name="T8" fmla="*/ 0 w 4"/>
                      <a:gd name="T9" fmla="*/ 4 h 8"/>
                      <a:gd name="T10" fmla="*/ 4 w 4"/>
                      <a:gd name="T11" fmla="*/ 8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" h="8">
                        <a:moveTo>
                          <a:pt x="4" y="8"/>
                        </a:move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4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85" name="Freeform 16"/>
                  <p:cNvSpPr>
                    <a:spLocks/>
                  </p:cNvSpPr>
                  <p:nvPr/>
                </p:nvSpPr>
                <p:spPr bwMode="auto">
                  <a:xfrm>
                    <a:off x="3331" y="505"/>
                    <a:ext cx="8" cy="8"/>
                  </a:xfrm>
                  <a:custGeom>
                    <a:avLst/>
                    <a:gdLst>
                      <a:gd name="T0" fmla="*/ 4 w 8"/>
                      <a:gd name="T1" fmla="*/ 8 h 8"/>
                      <a:gd name="T2" fmla="*/ 4 w 8"/>
                      <a:gd name="T3" fmla="*/ 4 h 8"/>
                      <a:gd name="T4" fmla="*/ 8 w 8"/>
                      <a:gd name="T5" fmla="*/ 4 h 8"/>
                      <a:gd name="T6" fmla="*/ 8 w 8"/>
                      <a:gd name="T7" fmla="*/ 0 h 8"/>
                      <a:gd name="T8" fmla="*/ 4 w 8"/>
                      <a:gd name="T9" fmla="*/ 0 h 8"/>
                      <a:gd name="T10" fmla="*/ 4 w 8"/>
                      <a:gd name="T11" fmla="*/ 4 h 8"/>
                      <a:gd name="T12" fmla="*/ 0 w 8"/>
                      <a:gd name="T13" fmla="*/ 8 h 8"/>
                      <a:gd name="T14" fmla="*/ 4 w 8"/>
                      <a:gd name="T15" fmla="*/ 8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8">
                        <a:moveTo>
                          <a:pt x="4" y="8"/>
                        </a:move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86" name="Freeform 17"/>
                  <p:cNvSpPr>
                    <a:spLocks/>
                  </p:cNvSpPr>
                  <p:nvPr/>
                </p:nvSpPr>
                <p:spPr bwMode="auto">
                  <a:xfrm>
                    <a:off x="3387" y="509"/>
                    <a:ext cx="8" cy="4"/>
                  </a:xfrm>
                  <a:custGeom>
                    <a:avLst/>
                    <a:gdLst>
                      <a:gd name="T0" fmla="*/ 0 w 8"/>
                      <a:gd name="T1" fmla="*/ 4 h 4"/>
                      <a:gd name="T2" fmla="*/ 4 w 8"/>
                      <a:gd name="T3" fmla="*/ 0 h 4"/>
                      <a:gd name="T4" fmla="*/ 8 w 8"/>
                      <a:gd name="T5" fmla="*/ 0 h 4"/>
                      <a:gd name="T6" fmla="*/ 8 w 8"/>
                      <a:gd name="T7" fmla="*/ 4 h 4"/>
                      <a:gd name="T8" fmla="*/ 4 w 8"/>
                      <a:gd name="T9" fmla="*/ 4 h 4"/>
                      <a:gd name="T10" fmla="*/ 0 w 8"/>
                      <a:gd name="T11" fmla="*/ 4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8" h="4">
                        <a:moveTo>
                          <a:pt x="0" y="4"/>
                        </a:move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87" name="Freeform 18"/>
                  <p:cNvSpPr>
                    <a:spLocks/>
                  </p:cNvSpPr>
                  <p:nvPr/>
                </p:nvSpPr>
                <p:spPr bwMode="auto">
                  <a:xfrm>
                    <a:off x="3417" y="509"/>
                    <a:ext cx="8" cy="8"/>
                  </a:xfrm>
                  <a:custGeom>
                    <a:avLst/>
                    <a:gdLst>
                      <a:gd name="T0" fmla="*/ 8 w 8"/>
                      <a:gd name="T1" fmla="*/ 8 h 8"/>
                      <a:gd name="T2" fmla="*/ 8 w 8"/>
                      <a:gd name="T3" fmla="*/ 4 h 8"/>
                      <a:gd name="T4" fmla="*/ 4 w 8"/>
                      <a:gd name="T5" fmla="*/ 4 h 8"/>
                      <a:gd name="T6" fmla="*/ 0 w 8"/>
                      <a:gd name="T7" fmla="*/ 0 h 8"/>
                      <a:gd name="T8" fmla="*/ 0 w 8"/>
                      <a:gd name="T9" fmla="*/ 4 h 8"/>
                      <a:gd name="T10" fmla="*/ 4 w 8"/>
                      <a:gd name="T11" fmla="*/ 4 h 8"/>
                      <a:gd name="T12" fmla="*/ 4 w 8"/>
                      <a:gd name="T13" fmla="*/ 8 h 8"/>
                      <a:gd name="T14" fmla="*/ 8 w 8"/>
                      <a:gd name="T15" fmla="*/ 8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8">
                        <a:moveTo>
                          <a:pt x="8" y="8"/>
                        </a:move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88" name="Freeform 19"/>
                  <p:cNvSpPr>
                    <a:spLocks/>
                  </p:cNvSpPr>
                  <p:nvPr/>
                </p:nvSpPr>
                <p:spPr bwMode="auto">
                  <a:xfrm>
                    <a:off x="3430" y="513"/>
                    <a:ext cx="4" cy="4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4 w 4"/>
                      <a:gd name="T3" fmla="*/ 0 h 4"/>
                      <a:gd name="T4" fmla="*/ 4 w 4"/>
                      <a:gd name="T5" fmla="*/ 4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89" name="Freeform 20"/>
                  <p:cNvSpPr>
                    <a:spLocks/>
                  </p:cNvSpPr>
                  <p:nvPr/>
                </p:nvSpPr>
                <p:spPr bwMode="auto">
                  <a:xfrm>
                    <a:off x="3425" y="513"/>
                    <a:ext cx="5" cy="4"/>
                  </a:xfrm>
                  <a:custGeom>
                    <a:avLst/>
                    <a:gdLst>
                      <a:gd name="T0" fmla="*/ 5 w 5"/>
                      <a:gd name="T1" fmla="*/ 0 h 4"/>
                      <a:gd name="T2" fmla="*/ 0 w 5"/>
                      <a:gd name="T3" fmla="*/ 0 h 4"/>
                      <a:gd name="T4" fmla="*/ 0 w 5"/>
                      <a:gd name="T5" fmla="*/ 4 h 4"/>
                      <a:gd name="T6" fmla="*/ 5 w 5"/>
                      <a:gd name="T7" fmla="*/ 4 h 4"/>
                      <a:gd name="T8" fmla="*/ 0 w 5"/>
                      <a:gd name="T9" fmla="*/ 0 h 4"/>
                      <a:gd name="T10" fmla="*/ 5 w 5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" h="4">
                        <a:moveTo>
                          <a:pt x="5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5" y="4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90" name="Freeform 21"/>
                  <p:cNvSpPr>
                    <a:spLocks/>
                  </p:cNvSpPr>
                  <p:nvPr/>
                </p:nvSpPr>
                <p:spPr bwMode="auto">
                  <a:xfrm>
                    <a:off x="3430" y="517"/>
                    <a:ext cx="4" cy="1"/>
                  </a:xfrm>
                  <a:custGeom>
                    <a:avLst/>
                    <a:gdLst>
                      <a:gd name="T0" fmla="*/ 4 w 4"/>
                      <a:gd name="T1" fmla="*/ 0 h 1"/>
                      <a:gd name="T2" fmla="*/ 0 w 4"/>
                      <a:gd name="T3" fmla="*/ 0 h 1"/>
                      <a:gd name="T4" fmla="*/ 4 w 4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91" name="Freeform 22"/>
                  <p:cNvSpPr>
                    <a:spLocks/>
                  </p:cNvSpPr>
                  <p:nvPr/>
                </p:nvSpPr>
                <p:spPr bwMode="auto">
                  <a:xfrm>
                    <a:off x="3438" y="513"/>
                    <a:ext cx="4" cy="8"/>
                  </a:xfrm>
                  <a:custGeom>
                    <a:avLst/>
                    <a:gdLst>
                      <a:gd name="T0" fmla="*/ 0 w 4"/>
                      <a:gd name="T1" fmla="*/ 0 h 8"/>
                      <a:gd name="T2" fmla="*/ 0 w 4"/>
                      <a:gd name="T3" fmla="*/ 4 h 8"/>
                      <a:gd name="T4" fmla="*/ 4 w 4"/>
                      <a:gd name="T5" fmla="*/ 4 h 8"/>
                      <a:gd name="T6" fmla="*/ 4 w 4"/>
                      <a:gd name="T7" fmla="*/ 8 h 8"/>
                      <a:gd name="T8" fmla="*/ 0 w 4"/>
                      <a:gd name="T9" fmla="*/ 4 h 8"/>
                      <a:gd name="T10" fmla="*/ 0 w 4"/>
                      <a:gd name="T11" fmla="*/ 0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" h="8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92" name="Freeform 23"/>
                  <p:cNvSpPr>
                    <a:spLocks/>
                  </p:cNvSpPr>
                  <p:nvPr/>
                </p:nvSpPr>
                <p:spPr bwMode="auto">
                  <a:xfrm>
                    <a:off x="3451" y="521"/>
                    <a:ext cx="1" cy="8"/>
                  </a:xfrm>
                  <a:custGeom>
                    <a:avLst/>
                    <a:gdLst>
                      <a:gd name="T0" fmla="*/ 0 w 1"/>
                      <a:gd name="T1" fmla="*/ 8 h 8"/>
                      <a:gd name="T2" fmla="*/ 0 w 1"/>
                      <a:gd name="T3" fmla="*/ 4 h 8"/>
                      <a:gd name="T4" fmla="*/ 0 w 1"/>
                      <a:gd name="T5" fmla="*/ 0 h 8"/>
                      <a:gd name="T6" fmla="*/ 0 w 1"/>
                      <a:gd name="T7" fmla="*/ 4 h 8"/>
                      <a:gd name="T8" fmla="*/ 0 w 1"/>
                      <a:gd name="T9" fmla="*/ 8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" h="8">
                        <a:moveTo>
                          <a:pt x="0" y="8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93" name="Freeform 24"/>
                  <p:cNvSpPr>
                    <a:spLocks/>
                  </p:cNvSpPr>
                  <p:nvPr/>
                </p:nvSpPr>
                <p:spPr bwMode="auto">
                  <a:xfrm>
                    <a:off x="3442" y="521"/>
                    <a:ext cx="5" cy="8"/>
                  </a:xfrm>
                  <a:custGeom>
                    <a:avLst/>
                    <a:gdLst>
                      <a:gd name="T0" fmla="*/ 5 w 5"/>
                      <a:gd name="T1" fmla="*/ 8 h 8"/>
                      <a:gd name="T2" fmla="*/ 5 w 5"/>
                      <a:gd name="T3" fmla="*/ 4 h 8"/>
                      <a:gd name="T4" fmla="*/ 5 w 5"/>
                      <a:gd name="T5" fmla="*/ 0 h 8"/>
                      <a:gd name="T6" fmla="*/ 0 w 5"/>
                      <a:gd name="T7" fmla="*/ 0 h 8"/>
                      <a:gd name="T8" fmla="*/ 0 w 5"/>
                      <a:gd name="T9" fmla="*/ 4 h 8"/>
                      <a:gd name="T10" fmla="*/ 5 w 5"/>
                      <a:gd name="T11" fmla="*/ 4 h 8"/>
                      <a:gd name="T12" fmla="*/ 5 w 5"/>
                      <a:gd name="T13" fmla="*/ 8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" h="8">
                        <a:moveTo>
                          <a:pt x="5" y="8"/>
                        </a:moveTo>
                        <a:lnTo>
                          <a:pt x="5" y="4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5" y="4"/>
                        </a:lnTo>
                        <a:lnTo>
                          <a:pt x="5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94" name="Freeform 25"/>
                  <p:cNvSpPr>
                    <a:spLocks/>
                  </p:cNvSpPr>
                  <p:nvPr/>
                </p:nvSpPr>
                <p:spPr bwMode="auto">
                  <a:xfrm>
                    <a:off x="3095" y="525"/>
                    <a:ext cx="4" cy="4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4 w 4"/>
                      <a:gd name="T3" fmla="*/ 0 h 4"/>
                      <a:gd name="T4" fmla="*/ 4 w 4"/>
                      <a:gd name="T5" fmla="*/ 4 h 4"/>
                      <a:gd name="T6" fmla="*/ 0 w 4"/>
                      <a:gd name="T7" fmla="*/ 0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95" name="Freeform 26"/>
                  <p:cNvSpPr>
                    <a:spLocks/>
                  </p:cNvSpPr>
                  <p:nvPr/>
                </p:nvSpPr>
                <p:spPr bwMode="auto">
                  <a:xfrm>
                    <a:off x="3322" y="481"/>
                    <a:ext cx="125" cy="56"/>
                  </a:xfrm>
                  <a:custGeom>
                    <a:avLst/>
                    <a:gdLst>
                      <a:gd name="T0" fmla="*/ 9 w 125"/>
                      <a:gd name="T1" fmla="*/ 4 h 56"/>
                      <a:gd name="T2" fmla="*/ 4 w 125"/>
                      <a:gd name="T3" fmla="*/ 8 h 56"/>
                      <a:gd name="T4" fmla="*/ 0 w 125"/>
                      <a:gd name="T5" fmla="*/ 16 h 56"/>
                      <a:gd name="T6" fmla="*/ 9 w 125"/>
                      <a:gd name="T7" fmla="*/ 16 h 56"/>
                      <a:gd name="T8" fmla="*/ 9 w 125"/>
                      <a:gd name="T9" fmla="*/ 24 h 56"/>
                      <a:gd name="T10" fmla="*/ 4 w 125"/>
                      <a:gd name="T11" fmla="*/ 28 h 56"/>
                      <a:gd name="T12" fmla="*/ 9 w 125"/>
                      <a:gd name="T13" fmla="*/ 32 h 56"/>
                      <a:gd name="T14" fmla="*/ 13 w 125"/>
                      <a:gd name="T15" fmla="*/ 36 h 56"/>
                      <a:gd name="T16" fmla="*/ 13 w 125"/>
                      <a:gd name="T17" fmla="*/ 36 h 56"/>
                      <a:gd name="T18" fmla="*/ 17 w 125"/>
                      <a:gd name="T19" fmla="*/ 32 h 56"/>
                      <a:gd name="T20" fmla="*/ 17 w 125"/>
                      <a:gd name="T21" fmla="*/ 32 h 56"/>
                      <a:gd name="T22" fmla="*/ 26 w 125"/>
                      <a:gd name="T23" fmla="*/ 32 h 56"/>
                      <a:gd name="T24" fmla="*/ 26 w 125"/>
                      <a:gd name="T25" fmla="*/ 40 h 56"/>
                      <a:gd name="T26" fmla="*/ 22 w 125"/>
                      <a:gd name="T27" fmla="*/ 36 h 56"/>
                      <a:gd name="T28" fmla="*/ 22 w 125"/>
                      <a:gd name="T29" fmla="*/ 44 h 56"/>
                      <a:gd name="T30" fmla="*/ 26 w 125"/>
                      <a:gd name="T31" fmla="*/ 48 h 56"/>
                      <a:gd name="T32" fmla="*/ 30 w 125"/>
                      <a:gd name="T33" fmla="*/ 44 h 56"/>
                      <a:gd name="T34" fmla="*/ 35 w 125"/>
                      <a:gd name="T35" fmla="*/ 40 h 56"/>
                      <a:gd name="T36" fmla="*/ 35 w 125"/>
                      <a:gd name="T37" fmla="*/ 40 h 56"/>
                      <a:gd name="T38" fmla="*/ 30 w 125"/>
                      <a:gd name="T39" fmla="*/ 36 h 56"/>
                      <a:gd name="T40" fmla="*/ 26 w 125"/>
                      <a:gd name="T41" fmla="*/ 32 h 56"/>
                      <a:gd name="T42" fmla="*/ 22 w 125"/>
                      <a:gd name="T43" fmla="*/ 28 h 56"/>
                      <a:gd name="T44" fmla="*/ 30 w 125"/>
                      <a:gd name="T45" fmla="*/ 28 h 56"/>
                      <a:gd name="T46" fmla="*/ 26 w 125"/>
                      <a:gd name="T47" fmla="*/ 32 h 56"/>
                      <a:gd name="T48" fmla="*/ 35 w 125"/>
                      <a:gd name="T49" fmla="*/ 32 h 56"/>
                      <a:gd name="T50" fmla="*/ 39 w 125"/>
                      <a:gd name="T51" fmla="*/ 28 h 56"/>
                      <a:gd name="T52" fmla="*/ 43 w 125"/>
                      <a:gd name="T53" fmla="*/ 32 h 56"/>
                      <a:gd name="T54" fmla="*/ 52 w 125"/>
                      <a:gd name="T55" fmla="*/ 32 h 56"/>
                      <a:gd name="T56" fmla="*/ 60 w 125"/>
                      <a:gd name="T57" fmla="*/ 36 h 56"/>
                      <a:gd name="T58" fmla="*/ 65 w 125"/>
                      <a:gd name="T59" fmla="*/ 32 h 56"/>
                      <a:gd name="T60" fmla="*/ 65 w 125"/>
                      <a:gd name="T61" fmla="*/ 36 h 56"/>
                      <a:gd name="T62" fmla="*/ 73 w 125"/>
                      <a:gd name="T63" fmla="*/ 36 h 56"/>
                      <a:gd name="T64" fmla="*/ 77 w 125"/>
                      <a:gd name="T65" fmla="*/ 32 h 56"/>
                      <a:gd name="T66" fmla="*/ 82 w 125"/>
                      <a:gd name="T67" fmla="*/ 36 h 56"/>
                      <a:gd name="T68" fmla="*/ 82 w 125"/>
                      <a:gd name="T69" fmla="*/ 36 h 56"/>
                      <a:gd name="T70" fmla="*/ 82 w 125"/>
                      <a:gd name="T71" fmla="*/ 40 h 56"/>
                      <a:gd name="T72" fmla="*/ 86 w 125"/>
                      <a:gd name="T73" fmla="*/ 40 h 56"/>
                      <a:gd name="T74" fmla="*/ 90 w 125"/>
                      <a:gd name="T75" fmla="*/ 36 h 56"/>
                      <a:gd name="T76" fmla="*/ 86 w 125"/>
                      <a:gd name="T77" fmla="*/ 32 h 56"/>
                      <a:gd name="T78" fmla="*/ 90 w 125"/>
                      <a:gd name="T79" fmla="*/ 36 h 56"/>
                      <a:gd name="T80" fmla="*/ 99 w 125"/>
                      <a:gd name="T81" fmla="*/ 36 h 56"/>
                      <a:gd name="T82" fmla="*/ 108 w 125"/>
                      <a:gd name="T83" fmla="*/ 36 h 56"/>
                      <a:gd name="T84" fmla="*/ 116 w 125"/>
                      <a:gd name="T85" fmla="*/ 40 h 56"/>
                      <a:gd name="T86" fmla="*/ 120 w 125"/>
                      <a:gd name="T87" fmla="*/ 44 h 56"/>
                      <a:gd name="T88" fmla="*/ 125 w 125"/>
                      <a:gd name="T89" fmla="*/ 48 h 56"/>
                      <a:gd name="T90" fmla="*/ 125 w 125"/>
                      <a:gd name="T91" fmla="*/ 56 h 5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25" h="56">
                        <a:moveTo>
                          <a:pt x="9" y="0"/>
                        </a:moveTo>
                        <a:lnTo>
                          <a:pt x="9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9" y="16"/>
                        </a:lnTo>
                        <a:lnTo>
                          <a:pt x="9" y="20"/>
                        </a:lnTo>
                        <a:lnTo>
                          <a:pt x="9" y="24"/>
                        </a:lnTo>
                        <a:lnTo>
                          <a:pt x="4" y="24"/>
                        </a:lnTo>
                        <a:lnTo>
                          <a:pt x="4" y="28"/>
                        </a:lnTo>
                        <a:lnTo>
                          <a:pt x="4" y="32"/>
                        </a:lnTo>
                        <a:lnTo>
                          <a:pt x="9" y="32"/>
                        </a:lnTo>
                        <a:lnTo>
                          <a:pt x="9" y="36"/>
                        </a:lnTo>
                        <a:lnTo>
                          <a:pt x="13" y="36"/>
                        </a:lnTo>
                        <a:lnTo>
                          <a:pt x="13" y="40"/>
                        </a:lnTo>
                        <a:lnTo>
                          <a:pt x="13" y="36"/>
                        </a:lnTo>
                        <a:lnTo>
                          <a:pt x="13" y="32"/>
                        </a:lnTo>
                        <a:lnTo>
                          <a:pt x="17" y="32"/>
                        </a:lnTo>
                        <a:lnTo>
                          <a:pt x="17" y="36"/>
                        </a:lnTo>
                        <a:lnTo>
                          <a:pt x="17" y="32"/>
                        </a:lnTo>
                        <a:lnTo>
                          <a:pt x="22" y="32"/>
                        </a:lnTo>
                        <a:lnTo>
                          <a:pt x="26" y="32"/>
                        </a:lnTo>
                        <a:lnTo>
                          <a:pt x="26" y="36"/>
                        </a:lnTo>
                        <a:lnTo>
                          <a:pt x="26" y="40"/>
                        </a:lnTo>
                        <a:lnTo>
                          <a:pt x="26" y="36"/>
                        </a:lnTo>
                        <a:lnTo>
                          <a:pt x="22" y="36"/>
                        </a:lnTo>
                        <a:lnTo>
                          <a:pt x="22" y="40"/>
                        </a:lnTo>
                        <a:lnTo>
                          <a:pt x="22" y="44"/>
                        </a:lnTo>
                        <a:lnTo>
                          <a:pt x="26" y="44"/>
                        </a:lnTo>
                        <a:lnTo>
                          <a:pt x="26" y="48"/>
                        </a:lnTo>
                        <a:lnTo>
                          <a:pt x="30" y="48"/>
                        </a:lnTo>
                        <a:lnTo>
                          <a:pt x="30" y="44"/>
                        </a:lnTo>
                        <a:lnTo>
                          <a:pt x="35" y="44"/>
                        </a:lnTo>
                        <a:lnTo>
                          <a:pt x="35" y="40"/>
                        </a:lnTo>
                        <a:lnTo>
                          <a:pt x="30" y="40"/>
                        </a:lnTo>
                        <a:lnTo>
                          <a:pt x="35" y="40"/>
                        </a:lnTo>
                        <a:lnTo>
                          <a:pt x="35" y="36"/>
                        </a:lnTo>
                        <a:lnTo>
                          <a:pt x="30" y="36"/>
                        </a:lnTo>
                        <a:lnTo>
                          <a:pt x="30" y="32"/>
                        </a:lnTo>
                        <a:lnTo>
                          <a:pt x="26" y="32"/>
                        </a:lnTo>
                        <a:lnTo>
                          <a:pt x="22" y="32"/>
                        </a:lnTo>
                        <a:lnTo>
                          <a:pt x="22" y="28"/>
                        </a:lnTo>
                        <a:lnTo>
                          <a:pt x="26" y="28"/>
                        </a:lnTo>
                        <a:lnTo>
                          <a:pt x="30" y="28"/>
                        </a:lnTo>
                        <a:lnTo>
                          <a:pt x="26" y="28"/>
                        </a:lnTo>
                        <a:lnTo>
                          <a:pt x="26" y="32"/>
                        </a:lnTo>
                        <a:lnTo>
                          <a:pt x="30" y="32"/>
                        </a:lnTo>
                        <a:lnTo>
                          <a:pt x="35" y="32"/>
                        </a:lnTo>
                        <a:lnTo>
                          <a:pt x="39" y="32"/>
                        </a:lnTo>
                        <a:lnTo>
                          <a:pt x="39" y="28"/>
                        </a:lnTo>
                        <a:lnTo>
                          <a:pt x="43" y="28"/>
                        </a:lnTo>
                        <a:lnTo>
                          <a:pt x="43" y="32"/>
                        </a:lnTo>
                        <a:lnTo>
                          <a:pt x="47" y="32"/>
                        </a:lnTo>
                        <a:lnTo>
                          <a:pt x="52" y="32"/>
                        </a:lnTo>
                        <a:lnTo>
                          <a:pt x="56" y="32"/>
                        </a:lnTo>
                        <a:lnTo>
                          <a:pt x="60" y="36"/>
                        </a:lnTo>
                        <a:lnTo>
                          <a:pt x="60" y="32"/>
                        </a:lnTo>
                        <a:lnTo>
                          <a:pt x="65" y="32"/>
                        </a:lnTo>
                        <a:lnTo>
                          <a:pt x="69" y="32"/>
                        </a:lnTo>
                        <a:lnTo>
                          <a:pt x="65" y="36"/>
                        </a:lnTo>
                        <a:lnTo>
                          <a:pt x="69" y="36"/>
                        </a:lnTo>
                        <a:lnTo>
                          <a:pt x="73" y="36"/>
                        </a:lnTo>
                        <a:lnTo>
                          <a:pt x="73" y="32"/>
                        </a:lnTo>
                        <a:lnTo>
                          <a:pt x="77" y="32"/>
                        </a:lnTo>
                        <a:lnTo>
                          <a:pt x="82" y="32"/>
                        </a:lnTo>
                        <a:lnTo>
                          <a:pt x="82" y="36"/>
                        </a:lnTo>
                        <a:lnTo>
                          <a:pt x="86" y="36"/>
                        </a:lnTo>
                        <a:lnTo>
                          <a:pt x="82" y="36"/>
                        </a:lnTo>
                        <a:lnTo>
                          <a:pt x="77" y="36"/>
                        </a:lnTo>
                        <a:lnTo>
                          <a:pt x="82" y="40"/>
                        </a:lnTo>
                        <a:lnTo>
                          <a:pt x="82" y="36"/>
                        </a:lnTo>
                        <a:lnTo>
                          <a:pt x="86" y="40"/>
                        </a:lnTo>
                        <a:lnTo>
                          <a:pt x="86" y="36"/>
                        </a:lnTo>
                        <a:lnTo>
                          <a:pt x="90" y="36"/>
                        </a:lnTo>
                        <a:lnTo>
                          <a:pt x="86" y="36"/>
                        </a:lnTo>
                        <a:lnTo>
                          <a:pt x="86" y="32"/>
                        </a:lnTo>
                        <a:lnTo>
                          <a:pt x="90" y="32"/>
                        </a:lnTo>
                        <a:lnTo>
                          <a:pt x="90" y="36"/>
                        </a:lnTo>
                        <a:lnTo>
                          <a:pt x="95" y="36"/>
                        </a:lnTo>
                        <a:lnTo>
                          <a:pt x="99" y="36"/>
                        </a:lnTo>
                        <a:lnTo>
                          <a:pt x="103" y="36"/>
                        </a:lnTo>
                        <a:lnTo>
                          <a:pt x="108" y="36"/>
                        </a:lnTo>
                        <a:lnTo>
                          <a:pt x="112" y="40"/>
                        </a:lnTo>
                        <a:lnTo>
                          <a:pt x="116" y="40"/>
                        </a:lnTo>
                        <a:lnTo>
                          <a:pt x="116" y="44"/>
                        </a:lnTo>
                        <a:lnTo>
                          <a:pt x="120" y="44"/>
                        </a:lnTo>
                        <a:lnTo>
                          <a:pt x="120" y="48"/>
                        </a:lnTo>
                        <a:lnTo>
                          <a:pt x="125" y="48"/>
                        </a:lnTo>
                        <a:lnTo>
                          <a:pt x="125" y="52"/>
                        </a:lnTo>
                        <a:lnTo>
                          <a:pt x="125" y="5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96" name="Freeform 27"/>
                  <p:cNvSpPr>
                    <a:spLocks/>
                  </p:cNvSpPr>
                  <p:nvPr/>
                </p:nvSpPr>
                <p:spPr bwMode="auto">
                  <a:xfrm>
                    <a:off x="3099" y="457"/>
                    <a:ext cx="232" cy="92"/>
                  </a:xfrm>
                  <a:custGeom>
                    <a:avLst/>
                    <a:gdLst>
                      <a:gd name="T0" fmla="*/ 21 w 232"/>
                      <a:gd name="T1" fmla="*/ 92 h 92"/>
                      <a:gd name="T2" fmla="*/ 17 w 232"/>
                      <a:gd name="T3" fmla="*/ 88 h 92"/>
                      <a:gd name="T4" fmla="*/ 17 w 232"/>
                      <a:gd name="T5" fmla="*/ 80 h 92"/>
                      <a:gd name="T6" fmla="*/ 13 w 232"/>
                      <a:gd name="T7" fmla="*/ 76 h 92"/>
                      <a:gd name="T8" fmla="*/ 9 w 232"/>
                      <a:gd name="T9" fmla="*/ 72 h 92"/>
                      <a:gd name="T10" fmla="*/ 4 w 232"/>
                      <a:gd name="T11" fmla="*/ 68 h 92"/>
                      <a:gd name="T12" fmla="*/ 0 w 232"/>
                      <a:gd name="T13" fmla="*/ 64 h 92"/>
                      <a:gd name="T14" fmla="*/ 0 w 232"/>
                      <a:gd name="T15" fmla="*/ 56 h 92"/>
                      <a:gd name="T16" fmla="*/ 4 w 232"/>
                      <a:gd name="T17" fmla="*/ 52 h 92"/>
                      <a:gd name="T18" fmla="*/ 9 w 232"/>
                      <a:gd name="T19" fmla="*/ 48 h 92"/>
                      <a:gd name="T20" fmla="*/ 13 w 232"/>
                      <a:gd name="T21" fmla="*/ 44 h 92"/>
                      <a:gd name="T22" fmla="*/ 21 w 232"/>
                      <a:gd name="T23" fmla="*/ 44 h 92"/>
                      <a:gd name="T24" fmla="*/ 26 w 232"/>
                      <a:gd name="T25" fmla="*/ 40 h 92"/>
                      <a:gd name="T26" fmla="*/ 34 w 232"/>
                      <a:gd name="T27" fmla="*/ 36 h 92"/>
                      <a:gd name="T28" fmla="*/ 39 w 232"/>
                      <a:gd name="T29" fmla="*/ 28 h 92"/>
                      <a:gd name="T30" fmla="*/ 43 w 232"/>
                      <a:gd name="T31" fmla="*/ 24 h 92"/>
                      <a:gd name="T32" fmla="*/ 51 w 232"/>
                      <a:gd name="T33" fmla="*/ 24 h 92"/>
                      <a:gd name="T34" fmla="*/ 60 w 232"/>
                      <a:gd name="T35" fmla="*/ 20 h 92"/>
                      <a:gd name="T36" fmla="*/ 64 w 232"/>
                      <a:gd name="T37" fmla="*/ 16 h 92"/>
                      <a:gd name="T38" fmla="*/ 73 w 232"/>
                      <a:gd name="T39" fmla="*/ 16 h 92"/>
                      <a:gd name="T40" fmla="*/ 77 w 232"/>
                      <a:gd name="T41" fmla="*/ 12 h 92"/>
                      <a:gd name="T42" fmla="*/ 86 w 232"/>
                      <a:gd name="T43" fmla="*/ 12 h 92"/>
                      <a:gd name="T44" fmla="*/ 90 w 232"/>
                      <a:gd name="T45" fmla="*/ 8 h 92"/>
                      <a:gd name="T46" fmla="*/ 99 w 232"/>
                      <a:gd name="T47" fmla="*/ 8 h 92"/>
                      <a:gd name="T48" fmla="*/ 107 w 232"/>
                      <a:gd name="T49" fmla="*/ 4 h 92"/>
                      <a:gd name="T50" fmla="*/ 107 w 232"/>
                      <a:gd name="T51" fmla="*/ 4 h 92"/>
                      <a:gd name="T52" fmla="*/ 116 w 232"/>
                      <a:gd name="T53" fmla="*/ 4 h 92"/>
                      <a:gd name="T54" fmla="*/ 124 w 232"/>
                      <a:gd name="T55" fmla="*/ 4 h 92"/>
                      <a:gd name="T56" fmla="*/ 133 w 232"/>
                      <a:gd name="T57" fmla="*/ 4 h 92"/>
                      <a:gd name="T58" fmla="*/ 142 w 232"/>
                      <a:gd name="T59" fmla="*/ 4 h 92"/>
                      <a:gd name="T60" fmla="*/ 150 w 232"/>
                      <a:gd name="T61" fmla="*/ 4 h 92"/>
                      <a:gd name="T62" fmla="*/ 155 w 232"/>
                      <a:gd name="T63" fmla="*/ 8 h 92"/>
                      <a:gd name="T64" fmla="*/ 163 w 232"/>
                      <a:gd name="T65" fmla="*/ 8 h 92"/>
                      <a:gd name="T66" fmla="*/ 172 w 232"/>
                      <a:gd name="T67" fmla="*/ 8 h 92"/>
                      <a:gd name="T68" fmla="*/ 176 w 232"/>
                      <a:gd name="T69" fmla="*/ 12 h 92"/>
                      <a:gd name="T70" fmla="*/ 185 w 232"/>
                      <a:gd name="T71" fmla="*/ 12 h 92"/>
                      <a:gd name="T72" fmla="*/ 193 w 232"/>
                      <a:gd name="T73" fmla="*/ 12 h 92"/>
                      <a:gd name="T74" fmla="*/ 202 w 232"/>
                      <a:gd name="T75" fmla="*/ 12 h 92"/>
                      <a:gd name="T76" fmla="*/ 210 w 232"/>
                      <a:gd name="T77" fmla="*/ 12 h 92"/>
                      <a:gd name="T78" fmla="*/ 215 w 232"/>
                      <a:gd name="T79" fmla="*/ 8 h 92"/>
                      <a:gd name="T80" fmla="*/ 219 w 232"/>
                      <a:gd name="T81" fmla="*/ 4 h 92"/>
                      <a:gd name="T82" fmla="*/ 227 w 232"/>
                      <a:gd name="T83" fmla="*/ 4 h 92"/>
                      <a:gd name="T84" fmla="*/ 232 w 232"/>
                      <a:gd name="T85" fmla="*/ 0 h 92"/>
                      <a:gd name="T86" fmla="*/ 227 w 232"/>
                      <a:gd name="T87" fmla="*/ 4 h 92"/>
                      <a:gd name="T88" fmla="*/ 227 w 232"/>
                      <a:gd name="T89" fmla="*/ 12 h 92"/>
                      <a:gd name="T90" fmla="*/ 227 w 232"/>
                      <a:gd name="T91" fmla="*/ 20 h 92"/>
                      <a:gd name="T92" fmla="*/ 232 w 232"/>
                      <a:gd name="T93" fmla="*/ 24 h 92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232" h="92">
                        <a:moveTo>
                          <a:pt x="26" y="92"/>
                        </a:moveTo>
                        <a:lnTo>
                          <a:pt x="21" y="92"/>
                        </a:lnTo>
                        <a:lnTo>
                          <a:pt x="21" y="88"/>
                        </a:lnTo>
                        <a:lnTo>
                          <a:pt x="17" y="88"/>
                        </a:lnTo>
                        <a:lnTo>
                          <a:pt x="17" y="84"/>
                        </a:lnTo>
                        <a:lnTo>
                          <a:pt x="17" y="80"/>
                        </a:lnTo>
                        <a:lnTo>
                          <a:pt x="13" y="80"/>
                        </a:lnTo>
                        <a:lnTo>
                          <a:pt x="13" y="76"/>
                        </a:lnTo>
                        <a:lnTo>
                          <a:pt x="13" y="72"/>
                        </a:lnTo>
                        <a:lnTo>
                          <a:pt x="9" y="72"/>
                        </a:lnTo>
                        <a:lnTo>
                          <a:pt x="9" y="68"/>
                        </a:lnTo>
                        <a:lnTo>
                          <a:pt x="4" y="68"/>
                        </a:lnTo>
                        <a:lnTo>
                          <a:pt x="0" y="68"/>
                        </a:lnTo>
                        <a:lnTo>
                          <a:pt x="0" y="64"/>
                        </a:lnTo>
                        <a:lnTo>
                          <a:pt x="0" y="60"/>
                        </a:lnTo>
                        <a:lnTo>
                          <a:pt x="0" y="56"/>
                        </a:lnTo>
                        <a:lnTo>
                          <a:pt x="0" y="52"/>
                        </a:lnTo>
                        <a:lnTo>
                          <a:pt x="4" y="52"/>
                        </a:lnTo>
                        <a:lnTo>
                          <a:pt x="4" y="48"/>
                        </a:lnTo>
                        <a:lnTo>
                          <a:pt x="9" y="48"/>
                        </a:lnTo>
                        <a:lnTo>
                          <a:pt x="13" y="48"/>
                        </a:lnTo>
                        <a:lnTo>
                          <a:pt x="13" y="44"/>
                        </a:lnTo>
                        <a:lnTo>
                          <a:pt x="17" y="44"/>
                        </a:lnTo>
                        <a:lnTo>
                          <a:pt x="21" y="44"/>
                        </a:lnTo>
                        <a:lnTo>
                          <a:pt x="26" y="44"/>
                        </a:lnTo>
                        <a:lnTo>
                          <a:pt x="26" y="40"/>
                        </a:lnTo>
                        <a:lnTo>
                          <a:pt x="30" y="40"/>
                        </a:lnTo>
                        <a:lnTo>
                          <a:pt x="34" y="36"/>
                        </a:lnTo>
                        <a:lnTo>
                          <a:pt x="39" y="32"/>
                        </a:lnTo>
                        <a:lnTo>
                          <a:pt x="39" y="28"/>
                        </a:lnTo>
                        <a:lnTo>
                          <a:pt x="43" y="28"/>
                        </a:lnTo>
                        <a:lnTo>
                          <a:pt x="43" y="24"/>
                        </a:lnTo>
                        <a:lnTo>
                          <a:pt x="47" y="24"/>
                        </a:lnTo>
                        <a:lnTo>
                          <a:pt x="51" y="24"/>
                        </a:lnTo>
                        <a:lnTo>
                          <a:pt x="56" y="20"/>
                        </a:lnTo>
                        <a:lnTo>
                          <a:pt x="60" y="20"/>
                        </a:lnTo>
                        <a:lnTo>
                          <a:pt x="60" y="16"/>
                        </a:lnTo>
                        <a:lnTo>
                          <a:pt x="64" y="16"/>
                        </a:lnTo>
                        <a:lnTo>
                          <a:pt x="69" y="16"/>
                        </a:lnTo>
                        <a:lnTo>
                          <a:pt x="73" y="16"/>
                        </a:lnTo>
                        <a:lnTo>
                          <a:pt x="73" y="12"/>
                        </a:lnTo>
                        <a:lnTo>
                          <a:pt x="77" y="12"/>
                        </a:lnTo>
                        <a:lnTo>
                          <a:pt x="82" y="12"/>
                        </a:lnTo>
                        <a:lnTo>
                          <a:pt x="86" y="12"/>
                        </a:lnTo>
                        <a:lnTo>
                          <a:pt x="86" y="8"/>
                        </a:lnTo>
                        <a:lnTo>
                          <a:pt x="90" y="8"/>
                        </a:lnTo>
                        <a:lnTo>
                          <a:pt x="94" y="8"/>
                        </a:lnTo>
                        <a:lnTo>
                          <a:pt x="99" y="8"/>
                        </a:lnTo>
                        <a:lnTo>
                          <a:pt x="103" y="8"/>
                        </a:lnTo>
                        <a:lnTo>
                          <a:pt x="107" y="4"/>
                        </a:lnTo>
                        <a:lnTo>
                          <a:pt x="107" y="8"/>
                        </a:lnTo>
                        <a:lnTo>
                          <a:pt x="107" y="4"/>
                        </a:lnTo>
                        <a:lnTo>
                          <a:pt x="112" y="4"/>
                        </a:lnTo>
                        <a:lnTo>
                          <a:pt x="116" y="4"/>
                        </a:lnTo>
                        <a:lnTo>
                          <a:pt x="120" y="4"/>
                        </a:lnTo>
                        <a:lnTo>
                          <a:pt x="124" y="4"/>
                        </a:lnTo>
                        <a:lnTo>
                          <a:pt x="129" y="4"/>
                        </a:lnTo>
                        <a:lnTo>
                          <a:pt x="133" y="4"/>
                        </a:lnTo>
                        <a:lnTo>
                          <a:pt x="137" y="4"/>
                        </a:lnTo>
                        <a:lnTo>
                          <a:pt x="142" y="4"/>
                        </a:lnTo>
                        <a:lnTo>
                          <a:pt x="146" y="4"/>
                        </a:lnTo>
                        <a:lnTo>
                          <a:pt x="150" y="4"/>
                        </a:lnTo>
                        <a:lnTo>
                          <a:pt x="155" y="4"/>
                        </a:lnTo>
                        <a:lnTo>
                          <a:pt x="155" y="8"/>
                        </a:lnTo>
                        <a:lnTo>
                          <a:pt x="159" y="8"/>
                        </a:lnTo>
                        <a:lnTo>
                          <a:pt x="163" y="8"/>
                        </a:lnTo>
                        <a:lnTo>
                          <a:pt x="167" y="8"/>
                        </a:lnTo>
                        <a:lnTo>
                          <a:pt x="172" y="8"/>
                        </a:lnTo>
                        <a:lnTo>
                          <a:pt x="172" y="12"/>
                        </a:lnTo>
                        <a:lnTo>
                          <a:pt x="176" y="12"/>
                        </a:lnTo>
                        <a:lnTo>
                          <a:pt x="180" y="12"/>
                        </a:lnTo>
                        <a:lnTo>
                          <a:pt x="185" y="12"/>
                        </a:lnTo>
                        <a:lnTo>
                          <a:pt x="189" y="12"/>
                        </a:lnTo>
                        <a:lnTo>
                          <a:pt x="193" y="12"/>
                        </a:lnTo>
                        <a:lnTo>
                          <a:pt x="197" y="12"/>
                        </a:lnTo>
                        <a:lnTo>
                          <a:pt x="202" y="12"/>
                        </a:lnTo>
                        <a:lnTo>
                          <a:pt x="206" y="12"/>
                        </a:lnTo>
                        <a:lnTo>
                          <a:pt x="210" y="12"/>
                        </a:lnTo>
                        <a:lnTo>
                          <a:pt x="215" y="12"/>
                        </a:lnTo>
                        <a:lnTo>
                          <a:pt x="215" y="8"/>
                        </a:lnTo>
                        <a:lnTo>
                          <a:pt x="219" y="8"/>
                        </a:lnTo>
                        <a:lnTo>
                          <a:pt x="219" y="4"/>
                        </a:lnTo>
                        <a:lnTo>
                          <a:pt x="223" y="4"/>
                        </a:lnTo>
                        <a:lnTo>
                          <a:pt x="227" y="4"/>
                        </a:lnTo>
                        <a:lnTo>
                          <a:pt x="227" y="0"/>
                        </a:lnTo>
                        <a:lnTo>
                          <a:pt x="232" y="0"/>
                        </a:lnTo>
                        <a:lnTo>
                          <a:pt x="232" y="4"/>
                        </a:lnTo>
                        <a:lnTo>
                          <a:pt x="227" y="4"/>
                        </a:lnTo>
                        <a:lnTo>
                          <a:pt x="227" y="8"/>
                        </a:lnTo>
                        <a:lnTo>
                          <a:pt x="227" y="12"/>
                        </a:lnTo>
                        <a:lnTo>
                          <a:pt x="227" y="16"/>
                        </a:lnTo>
                        <a:lnTo>
                          <a:pt x="227" y="20"/>
                        </a:lnTo>
                        <a:lnTo>
                          <a:pt x="227" y="24"/>
                        </a:lnTo>
                        <a:lnTo>
                          <a:pt x="232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97" name="Freeform 28"/>
                  <p:cNvSpPr>
                    <a:spLocks/>
                  </p:cNvSpPr>
                  <p:nvPr/>
                </p:nvSpPr>
                <p:spPr bwMode="auto">
                  <a:xfrm>
                    <a:off x="3387" y="497"/>
                    <a:ext cx="90" cy="56"/>
                  </a:xfrm>
                  <a:custGeom>
                    <a:avLst/>
                    <a:gdLst>
                      <a:gd name="T0" fmla="*/ 90 w 90"/>
                      <a:gd name="T1" fmla="*/ 56 h 56"/>
                      <a:gd name="T2" fmla="*/ 85 w 90"/>
                      <a:gd name="T3" fmla="*/ 52 h 56"/>
                      <a:gd name="T4" fmla="*/ 85 w 90"/>
                      <a:gd name="T5" fmla="*/ 48 h 56"/>
                      <a:gd name="T6" fmla="*/ 81 w 90"/>
                      <a:gd name="T7" fmla="*/ 48 h 56"/>
                      <a:gd name="T8" fmla="*/ 77 w 90"/>
                      <a:gd name="T9" fmla="*/ 44 h 56"/>
                      <a:gd name="T10" fmla="*/ 73 w 90"/>
                      <a:gd name="T11" fmla="*/ 40 h 56"/>
                      <a:gd name="T12" fmla="*/ 73 w 90"/>
                      <a:gd name="T13" fmla="*/ 36 h 56"/>
                      <a:gd name="T14" fmla="*/ 68 w 90"/>
                      <a:gd name="T15" fmla="*/ 36 h 56"/>
                      <a:gd name="T16" fmla="*/ 68 w 90"/>
                      <a:gd name="T17" fmla="*/ 32 h 56"/>
                      <a:gd name="T18" fmla="*/ 68 w 90"/>
                      <a:gd name="T19" fmla="*/ 28 h 56"/>
                      <a:gd name="T20" fmla="*/ 68 w 90"/>
                      <a:gd name="T21" fmla="*/ 24 h 56"/>
                      <a:gd name="T22" fmla="*/ 64 w 90"/>
                      <a:gd name="T23" fmla="*/ 24 h 56"/>
                      <a:gd name="T24" fmla="*/ 60 w 90"/>
                      <a:gd name="T25" fmla="*/ 24 h 56"/>
                      <a:gd name="T26" fmla="*/ 60 w 90"/>
                      <a:gd name="T27" fmla="*/ 20 h 56"/>
                      <a:gd name="T28" fmla="*/ 60 w 90"/>
                      <a:gd name="T29" fmla="*/ 16 h 56"/>
                      <a:gd name="T30" fmla="*/ 60 w 90"/>
                      <a:gd name="T31" fmla="*/ 12 h 56"/>
                      <a:gd name="T32" fmla="*/ 55 w 90"/>
                      <a:gd name="T33" fmla="*/ 8 h 56"/>
                      <a:gd name="T34" fmla="*/ 51 w 90"/>
                      <a:gd name="T35" fmla="*/ 8 h 56"/>
                      <a:gd name="T36" fmla="*/ 51 w 90"/>
                      <a:gd name="T37" fmla="*/ 4 h 56"/>
                      <a:gd name="T38" fmla="*/ 47 w 90"/>
                      <a:gd name="T39" fmla="*/ 4 h 56"/>
                      <a:gd name="T40" fmla="*/ 43 w 90"/>
                      <a:gd name="T41" fmla="*/ 4 h 56"/>
                      <a:gd name="T42" fmla="*/ 43 w 90"/>
                      <a:gd name="T43" fmla="*/ 0 h 56"/>
                      <a:gd name="T44" fmla="*/ 38 w 90"/>
                      <a:gd name="T45" fmla="*/ 0 h 56"/>
                      <a:gd name="T46" fmla="*/ 34 w 90"/>
                      <a:gd name="T47" fmla="*/ 0 h 56"/>
                      <a:gd name="T48" fmla="*/ 34 w 90"/>
                      <a:gd name="T49" fmla="*/ 4 h 56"/>
                      <a:gd name="T50" fmla="*/ 30 w 90"/>
                      <a:gd name="T51" fmla="*/ 4 h 56"/>
                      <a:gd name="T52" fmla="*/ 25 w 90"/>
                      <a:gd name="T53" fmla="*/ 4 h 56"/>
                      <a:gd name="T54" fmla="*/ 25 w 90"/>
                      <a:gd name="T55" fmla="*/ 8 h 56"/>
                      <a:gd name="T56" fmla="*/ 21 w 90"/>
                      <a:gd name="T57" fmla="*/ 8 h 56"/>
                      <a:gd name="T58" fmla="*/ 17 w 90"/>
                      <a:gd name="T59" fmla="*/ 8 h 56"/>
                      <a:gd name="T60" fmla="*/ 17 w 90"/>
                      <a:gd name="T61" fmla="*/ 12 h 56"/>
                      <a:gd name="T62" fmla="*/ 12 w 90"/>
                      <a:gd name="T63" fmla="*/ 12 h 56"/>
                      <a:gd name="T64" fmla="*/ 12 w 90"/>
                      <a:gd name="T65" fmla="*/ 8 h 56"/>
                      <a:gd name="T66" fmla="*/ 12 w 90"/>
                      <a:gd name="T67" fmla="*/ 4 h 56"/>
                      <a:gd name="T68" fmla="*/ 8 w 90"/>
                      <a:gd name="T69" fmla="*/ 8 h 56"/>
                      <a:gd name="T70" fmla="*/ 4 w 90"/>
                      <a:gd name="T71" fmla="*/ 8 h 56"/>
                      <a:gd name="T72" fmla="*/ 4 w 90"/>
                      <a:gd name="T73" fmla="*/ 4 h 56"/>
                      <a:gd name="T74" fmla="*/ 0 w 90"/>
                      <a:gd name="T75" fmla="*/ 4 h 5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90" h="56">
                        <a:moveTo>
                          <a:pt x="90" y="56"/>
                        </a:moveTo>
                        <a:lnTo>
                          <a:pt x="85" y="52"/>
                        </a:lnTo>
                        <a:lnTo>
                          <a:pt x="85" y="48"/>
                        </a:lnTo>
                        <a:lnTo>
                          <a:pt x="81" y="48"/>
                        </a:lnTo>
                        <a:lnTo>
                          <a:pt x="77" y="44"/>
                        </a:lnTo>
                        <a:lnTo>
                          <a:pt x="73" y="40"/>
                        </a:lnTo>
                        <a:lnTo>
                          <a:pt x="73" y="36"/>
                        </a:lnTo>
                        <a:lnTo>
                          <a:pt x="68" y="36"/>
                        </a:lnTo>
                        <a:lnTo>
                          <a:pt x="68" y="32"/>
                        </a:lnTo>
                        <a:lnTo>
                          <a:pt x="68" y="28"/>
                        </a:lnTo>
                        <a:lnTo>
                          <a:pt x="68" y="24"/>
                        </a:lnTo>
                        <a:lnTo>
                          <a:pt x="64" y="24"/>
                        </a:lnTo>
                        <a:lnTo>
                          <a:pt x="60" y="24"/>
                        </a:lnTo>
                        <a:lnTo>
                          <a:pt x="60" y="20"/>
                        </a:lnTo>
                        <a:lnTo>
                          <a:pt x="60" y="16"/>
                        </a:lnTo>
                        <a:lnTo>
                          <a:pt x="60" y="12"/>
                        </a:lnTo>
                        <a:lnTo>
                          <a:pt x="55" y="8"/>
                        </a:lnTo>
                        <a:lnTo>
                          <a:pt x="51" y="8"/>
                        </a:lnTo>
                        <a:lnTo>
                          <a:pt x="51" y="4"/>
                        </a:lnTo>
                        <a:lnTo>
                          <a:pt x="47" y="4"/>
                        </a:lnTo>
                        <a:lnTo>
                          <a:pt x="43" y="4"/>
                        </a:lnTo>
                        <a:lnTo>
                          <a:pt x="43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4" y="4"/>
                        </a:lnTo>
                        <a:lnTo>
                          <a:pt x="30" y="4"/>
                        </a:lnTo>
                        <a:lnTo>
                          <a:pt x="25" y="4"/>
                        </a:lnTo>
                        <a:lnTo>
                          <a:pt x="25" y="8"/>
                        </a:lnTo>
                        <a:lnTo>
                          <a:pt x="21" y="8"/>
                        </a:lnTo>
                        <a:lnTo>
                          <a:pt x="17" y="8"/>
                        </a:lnTo>
                        <a:lnTo>
                          <a:pt x="17" y="12"/>
                        </a:lnTo>
                        <a:lnTo>
                          <a:pt x="12" y="12"/>
                        </a:lnTo>
                        <a:lnTo>
                          <a:pt x="12" y="8"/>
                        </a:lnTo>
                        <a:lnTo>
                          <a:pt x="12" y="4"/>
                        </a:lnTo>
                        <a:lnTo>
                          <a:pt x="8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98" name="Freeform 29"/>
                  <p:cNvSpPr>
                    <a:spLocks/>
                  </p:cNvSpPr>
                  <p:nvPr/>
                </p:nvSpPr>
                <p:spPr bwMode="auto">
                  <a:xfrm>
                    <a:off x="3339" y="533"/>
                    <a:ext cx="30" cy="24"/>
                  </a:xfrm>
                  <a:custGeom>
                    <a:avLst/>
                    <a:gdLst>
                      <a:gd name="T0" fmla="*/ 30 w 30"/>
                      <a:gd name="T1" fmla="*/ 0 h 24"/>
                      <a:gd name="T2" fmla="*/ 26 w 30"/>
                      <a:gd name="T3" fmla="*/ 4 h 24"/>
                      <a:gd name="T4" fmla="*/ 26 w 30"/>
                      <a:gd name="T5" fmla="*/ 8 h 24"/>
                      <a:gd name="T6" fmla="*/ 22 w 30"/>
                      <a:gd name="T7" fmla="*/ 8 h 24"/>
                      <a:gd name="T8" fmla="*/ 18 w 30"/>
                      <a:gd name="T9" fmla="*/ 8 h 24"/>
                      <a:gd name="T10" fmla="*/ 13 w 30"/>
                      <a:gd name="T11" fmla="*/ 12 h 24"/>
                      <a:gd name="T12" fmla="*/ 13 w 30"/>
                      <a:gd name="T13" fmla="*/ 8 h 24"/>
                      <a:gd name="T14" fmla="*/ 9 w 30"/>
                      <a:gd name="T15" fmla="*/ 8 h 24"/>
                      <a:gd name="T16" fmla="*/ 5 w 30"/>
                      <a:gd name="T17" fmla="*/ 8 h 24"/>
                      <a:gd name="T18" fmla="*/ 9 w 30"/>
                      <a:gd name="T19" fmla="*/ 8 h 24"/>
                      <a:gd name="T20" fmla="*/ 9 w 30"/>
                      <a:gd name="T21" fmla="*/ 12 h 24"/>
                      <a:gd name="T22" fmla="*/ 13 w 30"/>
                      <a:gd name="T23" fmla="*/ 12 h 24"/>
                      <a:gd name="T24" fmla="*/ 9 w 30"/>
                      <a:gd name="T25" fmla="*/ 12 h 24"/>
                      <a:gd name="T26" fmla="*/ 9 w 30"/>
                      <a:gd name="T27" fmla="*/ 16 h 24"/>
                      <a:gd name="T28" fmla="*/ 13 w 30"/>
                      <a:gd name="T29" fmla="*/ 16 h 24"/>
                      <a:gd name="T30" fmla="*/ 9 w 30"/>
                      <a:gd name="T31" fmla="*/ 16 h 24"/>
                      <a:gd name="T32" fmla="*/ 9 w 30"/>
                      <a:gd name="T33" fmla="*/ 20 h 24"/>
                      <a:gd name="T34" fmla="*/ 9 w 30"/>
                      <a:gd name="T35" fmla="*/ 24 h 24"/>
                      <a:gd name="T36" fmla="*/ 5 w 30"/>
                      <a:gd name="T37" fmla="*/ 24 h 24"/>
                      <a:gd name="T38" fmla="*/ 5 w 30"/>
                      <a:gd name="T39" fmla="*/ 20 h 24"/>
                      <a:gd name="T40" fmla="*/ 0 w 30"/>
                      <a:gd name="T41" fmla="*/ 20 h 24"/>
                      <a:gd name="T42" fmla="*/ 0 w 30"/>
                      <a:gd name="T43" fmla="*/ 24 h 2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30" h="24">
                        <a:moveTo>
                          <a:pt x="30" y="0"/>
                        </a:moveTo>
                        <a:lnTo>
                          <a:pt x="26" y="4"/>
                        </a:lnTo>
                        <a:lnTo>
                          <a:pt x="26" y="8"/>
                        </a:lnTo>
                        <a:lnTo>
                          <a:pt x="22" y="8"/>
                        </a:lnTo>
                        <a:lnTo>
                          <a:pt x="18" y="8"/>
                        </a:lnTo>
                        <a:lnTo>
                          <a:pt x="13" y="12"/>
                        </a:lnTo>
                        <a:lnTo>
                          <a:pt x="13" y="8"/>
                        </a:lnTo>
                        <a:lnTo>
                          <a:pt x="9" y="8"/>
                        </a:lnTo>
                        <a:lnTo>
                          <a:pt x="5" y="8"/>
                        </a:lnTo>
                        <a:lnTo>
                          <a:pt x="9" y="8"/>
                        </a:lnTo>
                        <a:lnTo>
                          <a:pt x="9" y="12"/>
                        </a:lnTo>
                        <a:lnTo>
                          <a:pt x="13" y="12"/>
                        </a:lnTo>
                        <a:lnTo>
                          <a:pt x="9" y="12"/>
                        </a:lnTo>
                        <a:lnTo>
                          <a:pt x="9" y="16"/>
                        </a:lnTo>
                        <a:lnTo>
                          <a:pt x="13" y="16"/>
                        </a:lnTo>
                        <a:lnTo>
                          <a:pt x="9" y="16"/>
                        </a:lnTo>
                        <a:lnTo>
                          <a:pt x="9" y="20"/>
                        </a:lnTo>
                        <a:lnTo>
                          <a:pt x="9" y="24"/>
                        </a:lnTo>
                        <a:lnTo>
                          <a:pt x="5" y="24"/>
                        </a:lnTo>
                        <a:lnTo>
                          <a:pt x="5" y="20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99" name="Line 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77" y="553"/>
                    <a:ext cx="4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00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81" y="557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01" name="Freeform 32"/>
                  <p:cNvSpPr>
                    <a:spLocks/>
                  </p:cNvSpPr>
                  <p:nvPr/>
                </p:nvSpPr>
                <p:spPr bwMode="auto">
                  <a:xfrm>
                    <a:off x="3344" y="557"/>
                    <a:ext cx="1" cy="4"/>
                  </a:xfrm>
                  <a:custGeom>
                    <a:avLst/>
                    <a:gdLst>
                      <a:gd name="T0" fmla="*/ 0 w 1"/>
                      <a:gd name="T1" fmla="*/ 4 h 4"/>
                      <a:gd name="T2" fmla="*/ 0 w 1"/>
                      <a:gd name="T3" fmla="*/ 0 h 4"/>
                      <a:gd name="T4" fmla="*/ 0 w 1"/>
                      <a:gd name="T5" fmla="*/ 4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" h="4">
                        <a:moveTo>
                          <a:pt x="0" y="4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02" name="Freeform 33"/>
                  <p:cNvSpPr>
                    <a:spLocks/>
                  </p:cNvSpPr>
                  <p:nvPr/>
                </p:nvSpPr>
                <p:spPr bwMode="auto">
                  <a:xfrm>
                    <a:off x="3326" y="561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4 h 4"/>
                      <a:gd name="T4" fmla="*/ 0 w 1"/>
                      <a:gd name="T5" fmla="*/ 0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03" name="Freeform 34"/>
                  <p:cNvSpPr>
                    <a:spLocks/>
                  </p:cNvSpPr>
                  <p:nvPr/>
                </p:nvSpPr>
                <p:spPr bwMode="auto">
                  <a:xfrm>
                    <a:off x="3326" y="565"/>
                    <a:ext cx="5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5 w 5"/>
                      <a:gd name="T3" fmla="*/ 0 h 1"/>
                      <a:gd name="T4" fmla="*/ 0 w 5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04" name="Freeform 35"/>
                  <p:cNvSpPr>
                    <a:spLocks/>
                  </p:cNvSpPr>
                  <p:nvPr/>
                </p:nvSpPr>
                <p:spPr bwMode="auto">
                  <a:xfrm>
                    <a:off x="3318" y="565"/>
                    <a:ext cx="8" cy="8"/>
                  </a:xfrm>
                  <a:custGeom>
                    <a:avLst/>
                    <a:gdLst>
                      <a:gd name="T0" fmla="*/ 8 w 8"/>
                      <a:gd name="T1" fmla="*/ 0 h 8"/>
                      <a:gd name="T2" fmla="*/ 4 w 8"/>
                      <a:gd name="T3" fmla="*/ 0 h 8"/>
                      <a:gd name="T4" fmla="*/ 4 w 8"/>
                      <a:gd name="T5" fmla="*/ 4 h 8"/>
                      <a:gd name="T6" fmla="*/ 0 w 8"/>
                      <a:gd name="T7" fmla="*/ 4 h 8"/>
                      <a:gd name="T8" fmla="*/ 0 w 8"/>
                      <a:gd name="T9" fmla="*/ 8 h 8"/>
                      <a:gd name="T10" fmla="*/ 4 w 8"/>
                      <a:gd name="T11" fmla="*/ 8 h 8"/>
                      <a:gd name="T12" fmla="*/ 4 w 8"/>
                      <a:gd name="T13" fmla="*/ 4 h 8"/>
                      <a:gd name="T14" fmla="*/ 8 w 8"/>
                      <a:gd name="T15" fmla="*/ 4 h 8"/>
                      <a:gd name="T16" fmla="*/ 8 w 8"/>
                      <a:gd name="T17" fmla="*/ 0 h 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8" h="8">
                        <a:moveTo>
                          <a:pt x="8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8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05" name="Freeform 36"/>
                  <p:cNvSpPr>
                    <a:spLocks/>
                  </p:cNvSpPr>
                  <p:nvPr/>
                </p:nvSpPr>
                <p:spPr bwMode="auto">
                  <a:xfrm>
                    <a:off x="3039" y="509"/>
                    <a:ext cx="51" cy="64"/>
                  </a:xfrm>
                  <a:custGeom>
                    <a:avLst/>
                    <a:gdLst>
                      <a:gd name="T0" fmla="*/ 17 w 51"/>
                      <a:gd name="T1" fmla="*/ 60 h 64"/>
                      <a:gd name="T2" fmla="*/ 21 w 51"/>
                      <a:gd name="T3" fmla="*/ 60 h 64"/>
                      <a:gd name="T4" fmla="*/ 26 w 51"/>
                      <a:gd name="T5" fmla="*/ 60 h 64"/>
                      <a:gd name="T6" fmla="*/ 26 w 51"/>
                      <a:gd name="T7" fmla="*/ 64 h 64"/>
                      <a:gd name="T8" fmla="*/ 30 w 51"/>
                      <a:gd name="T9" fmla="*/ 64 h 64"/>
                      <a:gd name="T10" fmla="*/ 34 w 51"/>
                      <a:gd name="T11" fmla="*/ 64 h 64"/>
                      <a:gd name="T12" fmla="*/ 34 w 51"/>
                      <a:gd name="T13" fmla="*/ 60 h 64"/>
                      <a:gd name="T14" fmla="*/ 39 w 51"/>
                      <a:gd name="T15" fmla="*/ 60 h 64"/>
                      <a:gd name="T16" fmla="*/ 39 w 51"/>
                      <a:gd name="T17" fmla="*/ 56 h 64"/>
                      <a:gd name="T18" fmla="*/ 43 w 51"/>
                      <a:gd name="T19" fmla="*/ 56 h 64"/>
                      <a:gd name="T20" fmla="*/ 43 w 51"/>
                      <a:gd name="T21" fmla="*/ 52 h 64"/>
                      <a:gd name="T22" fmla="*/ 43 w 51"/>
                      <a:gd name="T23" fmla="*/ 48 h 64"/>
                      <a:gd name="T24" fmla="*/ 43 w 51"/>
                      <a:gd name="T25" fmla="*/ 44 h 64"/>
                      <a:gd name="T26" fmla="*/ 39 w 51"/>
                      <a:gd name="T27" fmla="*/ 44 h 64"/>
                      <a:gd name="T28" fmla="*/ 39 w 51"/>
                      <a:gd name="T29" fmla="*/ 40 h 64"/>
                      <a:gd name="T30" fmla="*/ 39 w 51"/>
                      <a:gd name="T31" fmla="*/ 36 h 64"/>
                      <a:gd name="T32" fmla="*/ 39 w 51"/>
                      <a:gd name="T33" fmla="*/ 32 h 64"/>
                      <a:gd name="T34" fmla="*/ 43 w 51"/>
                      <a:gd name="T35" fmla="*/ 32 h 64"/>
                      <a:gd name="T36" fmla="*/ 43 w 51"/>
                      <a:gd name="T37" fmla="*/ 28 h 64"/>
                      <a:gd name="T38" fmla="*/ 47 w 51"/>
                      <a:gd name="T39" fmla="*/ 24 h 64"/>
                      <a:gd name="T40" fmla="*/ 47 w 51"/>
                      <a:gd name="T41" fmla="*/ 20 h 64"/>
                      <a:gd name="T42" fmla="*/ 47 w 51"/>
                      <a:gd name="T43" fmla="*/ 16 h 64"/>
                      <a:gd name="T44" fmla="*/ 51 w 51"/>
                      <a:gd name="T45" fmla="*/ 16 h 64"/>
                      <a:gd name="T46" fmla="*/ 51 w 51"/>
                      <a:gd name="T47" fmla="*/ 12 h 64"/>
                      <a:gd name="T48" fmla="*/ 47 w 51"/>
                      <a:gd name="T49" fmla="*/ 8 h 64"/>
                      <a:gd name="T50" fmla="*/ 47 w 51"/>
                      <a:gd name="T51" fmla="*/ 4 h 64"/>
                      <a:gd name="T52" fmla="*/ 51 w 51"/>
                      <a:gd name="T53" fmla="*/ 4 h 64"/>
                      <a:gd name="T54" fmla="*/ 51 w 51"/>
                      <a:gd name="T55" fmla="*/ 0 h 64"/>
                      <a:gd name="T56" fmla="*/ 47 w 51"/>
                      <a:gd name="T57" fmla="*/ 0 h 64"/>
                      <a:gd name="T58" fmla="*/ 43 w 51"/>
                      <a:gd name="T59" fmla="*/ 0 h 64"/>
                      <a:gd name="T60" fmla="*/ 43 w 51"/>
                      <a:gd name="T61" fmla="*/ 4 h 64"/>
                      <a:gd name="T62" fmla="*/ 39 w 51"/>
                      <a:gd name="T63" fmla="*/ 4 h 64"/>
                      <a:gd name="T64" fmla="*/ 34 w 51"/>
                      <a:gd name="T65" fmla="*/ 4 h 64"/>
                      <a:gd name="T66" fmla="*/ 34 w 51"/>
                      <a:gd name="T67" fmla="*/ 8 h 64"/>
                      <a:gd name="T68" fmla="*/ 30 w 51"/>
                      <a:gd name="T69" fmla="*/ 8 h 64"/>
                      <a:gd name="T70" fmla="*/ 30 w 51"/>
                      <a:gd name="T71" fmla="*/ 4 h 64"/>
                      <a:gd name="T72" fmla="*/ 26 w 51"/>
                      <a:gd name="T73" fmla="*/ 4 h 64"/>
                      <a:gd name="T74" fmla="*/ 21 w 51"/>
                      <a:gd name="T75" fmla="*/ 4 h 64"/>
                      <a:gd name="T76" fmla="*/ 17 w 51"/>
                      <a:gd name="T77" fmla="*/ 4 h 64"/>
                      <a:gd name="T78" fmla="*/ 13 w 51"/>
                      <a:gd name="T79" fmla="*/ 4 h 64"/>
                      <a:gd name="T80" fmla="*/ 13 w 51"/>
                      <a:gd name="T81" fmla="*/ 8 h 64"/>
                      <a:gd name="T82" fmla="*/ 8 w 51"/>
                      <a:gd name="T83" fmla="*/ 8 h 64"/>
                      <a:gd name="T84" fmla="*/ 8 w 51"/>
                      <a:gd name="T85" fmla="*/ 12 h 64"/>
                      <a:gd name="T86" fmla="*/ 8 w 51"/>
                      <a:gd name="T87" fmla="*/ 16 h 64"/>
                      <a:gd name="T88" fmla="*/ 8 w 51"/>
                      <a:gd name="T89" fmla="*/ 20 h 64"/>
                      <a:gd name="T90" fmla="*/ 8 w 51"/>
                      <a:gd name="T91" fmla="*/ 24 h 64"/>
                      <a:gd name="T92" fmla="*/ 8 w 51"/>
                      <a:gd name="T93" fmla="*/ 28 h 64"/>
                      <a:gd name="T94" fmla="*/ 13 w 51"/>
                      <a:gd name="T95" fmla="*/ 28 h 64"/>
                      <a:gd name="T96" fmla="*/ 13 w 51"/>
                      <a:gd name="T97" fmla="*/ 32 h 64"/>
                      <a:gd name="T98" fmla="*/ 13 w 51"/>
                      <a:gd name="T99" fmla="*/ 36 h 64"/>
                      <a:gd name="T100" fmla="*/ 13 w 51"/>
                      <a:gd name="T101" fmla="*/ 40 h 64"/>
                      <a:gd name="T102" fmla="*/ 13 w 51"/>
                      <a:gd name="T103" fmla="*/ 44 h 64"/>
                      <a:gd name="T104" fmla="*/ 8 w 51"/>
                      <a:gd name="T105" fmla="*/ 44 h 64"/>
                      <a:gd name="T106" fmla="*/ 8 w 51"/>
                      <a:gd name="T107" fmla="*/ 48 h 64"/>
                      <a:gd name="T108" fmla="*/ 4 w 51"/>
                      <a:gd name="T109" fmla="*/ 48 h 64"/>
                      <a:gd name="T110" fmla="*/ 4 w 51"/>
                      <a:gd name="T111" fmla="*/ 52 h 64"/>
                      <a:gd name="T112" fmla="*/ 0 w 51"/>
                      <a:gd name="T113" fmla="*/ 52 h 64"/>
                      <a:gd name="T114" fmla="*/ 0 w 51"/>
                      <a:gd name="T115" fmla="*/ 56 h 64"/>
                      <a:gd name="T116" fmla="*/ 4 w 51"/>
                      <a:gd name="T117" fmla="*/ 56 h 64"/>
                      <a:gd name="T118" fmla="*/ 8 w 51"/>
                      <a:gd name="T119" fmla="*/ 56 h 64"/>
                      <a:gd name="T120" fmla="*/ 13 w 51"/>
                      <a:gd name="T121" fmla="*/ 56 h 64"/>
                      <a:gd name="T122" fmla="*/ 13 w 51"/>
                      <a:gd name="T123" fmla="*/ 60 h 64"/>
                      <a:gd name="T124" fmla="*/ 17 w 51"/>
                      <a:gd name="T125" fmla="*/ 60 h 64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51" h="64">
                        <a:moveTo>
                          <a:pt x="17" y="60"/>
                        </a:moveTo>
                        <a:lnTo>
                          <a:pt x="21" y="60"/>
                        </a:lnTo>
                        <a:lnTo>
                          <a:pt x="26" y="60"/>
                        </a:lnTo>
                        <a:lnTo>
                          <a:pt x="26" y="64"/>
                        </a:lnTo>
                        <a:lnTo>
                          <a:pt x="30" y="64"/>
                        </a:lnTo>
                        <a:lnTo>
                          <a:pt x="34" y="64"/>
                        </a:lnTo>
                        <a:lnTo>
                          <a:pt x="34" y="60"/>
                        </a:lnTo>
                        <a:lnTo>
                          <a:pt x="39" y="60"/>
                        </a:lnTo>
                        <a:lnTo>
                          <a:pt x="39" y="56"/>
                        </a:lnTo>
                        <a:lnTo>
                          <a:pt x="43" y="56"/>
                        </a:lnTo>
                        <a:lnTo>
                          <a:pt x="43" y="52"/>
                        </a:lnTo>
                        <a:lnTo>
                          <a:pt x="43" y="48"/>
                        </a:lnTo>
                        <a:lnTo>
                          <a:pt x="43" y="44"/>
                        </a:lnTo>
                        <a:lnTo>
                          <a:pt x="39" y="44"/>
                        </a:lnTo>
                        <a:lnTo>
                          <a:pt x="39" y="40"/>
                        </a:lnTo>
                        <a:lnTo>
                          <a:pt x="39" y="36"/>
                        </a:lnTo>
                        <a:lnTo>
                          <a:pt x="39" y="32"/>
                        </a:lnTo>
                        <a:lnTo>
                          <a:pt x="43" y="32"/>
                        </a:lnTo>
                        <a:lnTo>
                          <a:pt x="43" y="28"/>
                        </a:lnTo>
                        <a:lnTo>
                          <a:pt x="47" y="24"/>
                        </a:lnTo>
                        <a:lnTo>
                          <a:pt x="47" y="20"/>
                        </a:lnTo>
                        <a:lnTo>
                          <a:pt x="47" y="16"/>
                        </a:lnTo>
                        <a:lnTo>
                          <a:pt x="51" y="16"/>
                        </a:lnTo>
                        <a:lnTo>
                          <a:pt x="51" y="12"/>
                        </a:lnTo>
                        <a:lnTo>
                          <a:pt x="47" y="8"/>
                        </a:lnTo>
                        <a:lnTo>
                          <a:pt x="47" y="4"/>
                        </a:lnTo>
                        <a:lnTo>
                          <a:pt x="51" y="4"/>
                        </a:lnTo>
                        <a:lnTo>
                          <a:pt x="51" y="0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3" y="4"/>
                        </a:lnTo>
                        <a:lnTo>
                          <a:pt x="39" y="4"/>
                        </a:lnTo>
                        <a:lnTo>
                          <a:pt x="34" y="4"/>
                        </a:lnTo>
                        <a:lnTo>
                          <a:pt x="34" y="8"/>
                        </a:lnTo>
                        <a:lnTo>
                          <a:pt x="30" y="8"/>
                        </a:lnTo>
                        <a:lnTo>
                          <a:pt x="30" y="4"/>
                        </a:lnTo>
                        <a:lnTo>
                          <a:pt x="26" y="4"/>
                        </a:lnTo>
                        <a:lnTo>
                          <a:pt x="21" y="4"/>
                        </a:lnTo>
                        <a:lnTo>
                          <a:pt x="17" y="4"/>
                        </a:lnTo>
                        <a:lnTo>
                          <a:pt x="13" y="4"/>
                        </a:lnTo>
                        <a:lnTo>
                          <a:pt x="13" y="8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8" y="16"/>
                        </a:lnTo>
                        <a:lnTo>
                          <a:pt x="8" y="20"/>
                        </a:lnTo>
                        <a:lnTo>
                          <a:pt x="8" y="24"/>
                        </a:lnTo>
                        <a:lnTo>
                          <a:pt x="8" y="28"/>
                        </a:lnTo>
                        <a:lnTo>
                          <a:pt x="13" y="28"/>
                        </a:lnTo>
                        <a:lnTo>
                          <a:pt x="13" y="32"/>
                        </a:lnTo>
                        <a:lnTo>
                          <a:pt x="13" y="36"/>
                        </a:lnTo>
                        <a:lnTo>
                          <a:pt x="13" y="40"/>
                        </a:lnTo>
                        <a:lnTo>
                          <a:pt x="13" y="44"/>
                        </a:lnTo>
                        <a:lnTo>
                          <a:pt x="8" y="44"/>
                        </a:lnTo>
                        <a:lnTo>
                          <a:pt x="8" y="48"/>
                        </a:lnTo>
                        <a:lnTo>
                          <a:pt x="4" y="48"/>
                        </a:lnTo>
                        <a:lnTo>
                          <a:pt x="4" y="52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4" y="56"/>
                        </a:lnTo>
                        <a:lnTo>
                          <a:pt x="8" y="56"/>
                        </a:lnTo>
                        <a:lnTo>
                          <a:pt x="13" y="56"/>
                        </a:lnTo>
                        <a:lnTo>
                          <a:pt x="13" y="60"/>
                        </a:lnTo>
                        <a:lnTo>
                          <a:pt x="17" y="6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06" name="Freeform 37"/>
                  <p:cNvSpPr>
                    <a:spLocks/>
                  </p:cNvSpPr>
                  <p:nvPr/>
                </p:nvSpPr>
                <p:spPr bwMode="auto">
                  <a:xfrm>
                    <a:off x="3322" y="573"/>
                    <a:ext cx="4" cy="12"/>
                  </a:xfrm>
                  <a:custGeom>
                    <a:avLst/>
                    <a:gdLst>
                      <a:gd name="T0" fmla="*/ 0 w 4"/>
                      <a:gd name="T1" fmla="*/ 12 h 12"/>
                      <a:gd name="T2" fmla="*/ 4 w 4"/>
                      <a:gd name="T3" fmla="*/ 8 h 12"/>
                      <a:gd name="T4" fmla="*/ 4 w 4"/>
                      <a:gd name="T5" fmla="*/ 4 h 12"/>
                      <a:gd name="T6" fmla="*/ 4 w 4"/>
                      <a:gd name="T7" fmla="*/ 0 h 12"/>
                      <a:gd name="T8" fmla="*/ 0 w 4"/>
                      <a:gd name="T9" fmla="*/ 0 h 12"/>
                      <a:gd name="T10" fmla="*/ 0 w 4"/>
                      <a:gd name="T11" fmla="*/ 4 h 12"/>
                      <a:gd name="T12" fmla="*/ 0 w 4"/>
                      <a:gd name="T13" fmla="*/ 8 h 12"/>
                      <a:gd name="T14" fmla="*/ 0 w 4"/>
                      <a:gd name="T15" fmla="*/ 12 h 1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" h="12">
                        <a:moveTo>
                          <a:pt x="0" y="12"/>
                        </a:move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07" name="Freeform 38"/>
                  <p:cNvSpPr>
                    <a:spLocks/>
                  </p:cNvSpPr>
                  <p:nvPr/>
                </p:nvSpPr>
                <p:spPr bwMode="auto">
                  <a:xfrm>
                    <a:off x="3322" y="585"/>
                    <a:ext cx="4" cy="1"/>
                  </a:xfrm>
                  <a:custGeom>
                    <a:avLst/>
                    <a:gdLst>
                      <a:gd name="T0" fmla="*/ 0 w 4"/>
                      <a:gd name="T1" fmla="*/ 0 h 1"/>
                      <a:gd name="T2" fmla="*/ 4 w 4"/>
                      <a:gd name="T3" fmla="*/ 0 h 1"/>
                      <a:gd name="T4" fmla="*/ 0 w 4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1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08" name="Freeform 39"/>
                  <p:cNvSpPr>
                    <a:spLocks/>
                  </p:cNvSpPr>
                  <p:nvPr/>
                </p:nvSpPr>
                <p:spPr bwMode="auto">
                  <a:xfrm>
                    <a:off x="2996" y="561"/>
                    <a:ext cx="9" cy="27"/>
                  </a:xfrm>
                  <a:custGeom>
                    <a:avLst/>
                    <a:gdLst>
                      <a:gd name="T0" fmla="*/ 4 w 9"/>
                      <a:gd name="T1" fmla="*/ 0 h 27"/>
                      <a:gd name="T2" fmla="*/ 9 w 9"/>
                      <a:gd name="T3" fmla="*/ 0 h 27"/>
                      <a:gd name="T4" fmla="*/ 9 w 9"/>
                      <a:gd name="T5" fmla="*/ 4 h 27"/>
                      <a:gd name="T6" fmla="*/ 9 w 9"/>
                      <a:gd name="T7" fmla="*/ 8 h 27"/>
                      <a:gd name="T8" fmla="*/ 4 w 9"/>
                      <a:gd name="T9" fmla="*/ 8 h 27"/>
                      <a:gd name="T10" fmla="*/ 4 w 9"/>
                      <a:gd name="T11" fmla="*/ 12 h 27"/>
                      <a:gd name="T12" fmla="*/ 4 w 9"/>
                      <a:gd name="T13" fmla="*/ 16 h 27"/>
                      <a:gd name="T14" fmla="*/ 4 w 9"/>
                      <a:gd name="T15" fmla="*/ 20 h 27"/>
                      <a:gd name="T16" fmla="*/ 4 w 9"/>
                      <a:gd name="T17" fmla="*/ 24 h 27"/>
                      <a:gd name="T18" fmla="*/ 4 w 9"/>
                      <a:gd name="T19" fmla="*/ 27 h 27"/>
                      <a:gd name="T20" fmla="*/ 0 w 9"/>
                      <a:gd name="T21" fmla="*/ 27 h 27"/>
                      <a:gd name="T22" fmla="*/ 0 w 9"/>
                      <a:gd name="T23" fmla="*/ 24 h 27"/>
                      <a:gd name="T24" fmla="*/ 0 w 9"/>
                      <a:gd name="T25" fmla="*/ 20 h 27"/>
                      <a:gd name="T26" fmla="*/ 0 w 9"/>
                      <a:gd name="T27" fmla="*/ 16 h 27"/>
                      <a:gd name="T28" fmla="*/ 0 w 9"/>
                      <a:gd name="T29" fmla="*/ 12 h 27"/>
                      <a:gd name="T30" fmla="*/ 0 w 9"/>
                      <a:gd name="T31" fmla="*/ 8 h 27"/>
                      <a:gd name="T32" fmla="*/ 0 w 9"/>
                      <a:gd name="T33" fmla="*/ 4 h 27"/>
                      <a:gd name="T34" fmla="*/ 4 w 9"/>
                      <a:gd name="T35" fmla="*/ 4 h 27"/>
                      <a:gd name="T36" fmla="*/ 4 w 9"/>
                      <a:gd name="T37" fmla="*/ 0 h 2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9" h="27">
                        <a:moveTo>
                          <a:pt x="4" y="0"/>
                        </a:move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  <a:lnTo>
                          <a:pt x="4" y="24"/>
                        </a:lnTo>
                        <a:lnTo>
                          <a:pt x="4" y="27"/>
                        </a:lnTo>
                        <a:lnTo>
                          <a:pt x="0" y="27"/>
                        </a:lnTo>
                        <a:lnTo>
                          <a:pt x="0" y="24"/>
                        </a:lnTo>
                        <a:lnTo>
                          <a:pt x="0" y="20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09" name="Freeform 40"/>
                  <p:cNvSpPr>
                    <a:spLocks/>
                  </p:cNvSpPr>
                  <p:nvPr/>
                </p:nvSpPr>
                <p:spPr bwMode="auto">
                  <a:xfrm>
                    <a:off x="3447" y="537"/>
                    <a:ext cx="51" cy="51"/>
                  </a:xfrm>
                  <a:custGeom>
                    <a:avLst/>
                    <a:gdLst>
                      <a:gd name="T0" fmla="*/ 0 w 51"/>
                      <a:gd name="T1" fmla="*/ 0 h 51"/>
                      <a:gd name="T2" fmla="*/ 4 w 51"/>
                      <a:gd name="T3" fmla="*/ 0 h 51"/>
                      <a:gd name="T4" fmla="*/ 4 w 51"/>
                      <a:gd name="T5" fmla="*/ 4 h 51"/>
                      <a:gd name="T6" fmla="*/ 4 w 51"/>
                      <a:gd name="T7" fmla="*/ 8 h 51"/>
                      <a:gd name="T8" fmla="*/ 4 w 51"/>
                      <a:gd name="T9" fmla="*/ 12 h 51"/>
                      <a:gd name="T10" fmla="*/ 4 w 51"/>
                      <a:gd name="T11" fmla="*/ 16 h 51"/>
                      <a:gd name="T12" fmla="*/ 4 w 51"/>
                      <a:gd name="T13" fmla="*/ 20 h 51"/>
                      <a:gd name="T14" fmla="*/ 8 w 51"/>
                      <a:gd name="T15" fmla="*/ 20 h 51"/>
                      <a:gd name="T16" fmla="*/ 8 w 51"/>
                      <a:gd name="T17" fmla="*/ 24 h 51"/>
                      <a:gd name="T18" fmla="*/ 13 w 51"/>
                      <a:gd name="T19" fmla="*/ 24 h 51"/>
                      <a:gd name="T20" fmla="*/ 13 w 51"/>
                      <a:gd name="T21" fmla="*/ 28 h 51"/>
                      <a:gd name="T22" fmla="*/ 17 w 51"/>
                      <a:gd name="T23" fmla="*/ 28 h 51"/>
                      <a:gd name="T24" fmla="*/ 17 w 51"/>
                      <a:gd name="T25" fmla="*/ 32 h 51"/>
                      <a:gd name="T26" fmla="*/ 21 w 51"/>
                      <a:gd name="T27" fmla="*/ 32 h 51"/>
                      <a:gd name="T28" fmla="*/ 25 w 51"/>
                      <a:gd name="T29" fmla="*/ 36 h 51"/>
                      <a:gd name="T30" fmla="*/ 30 w 51"/>
                      <a:gd name="T31" fmla="*/ 36 h 51"/>
                      <a:gd name="T32" fmla="*/ 30 w 51"/>
                      <a:gd name="T33" fmla="*/ 40 h 51"/>
                      <a:gd name="T34" fmla="*/ 34 w 51"/>
                      <a:gd name="T35" fmla="*/ 44 h 51"/>
                      <a:gd name="T36" fmla="*/ 38 w 51"/>
                      <a:gd name="T37" fmla="*/ 48 h 51"/>
                      <a:gd name="T38" fmla="*/ 43 w 51"/>
                      <a:gd name="T39" fmla="*/ 48 h 51"/>
                      <a:gd name="T40" fmla="*/ 43 w 51"/>
                      <a:gd name="T41" fmla="*/ 51 h 51"/>
                      <a:gd name="T42" fmla="*/ 47 w 51"/>
                      <a:gd name="T43" fmla="*/ 51 h 51"/>
                      <a:gd name="T44" fmla="*/ 51 w 51"/>
                      <a:gd name="T45" fmla="*/ 51 h 51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51" h="51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  <a:lnTo>
                          <a:pt x="8" y="20"/>
                        </a:lnTo>
                        <a:lnTo>
                          <a:pt x="8" y="24"/>
                        </a:lnTo>
                        <a:lnTo>
                          <a:pt x="13" y="24"/>
                        </a:lnTo>
                        <a:lnTo>
                          <a:pt x="13" y="28"/>
                        </a:lnTo>
                        <a:lnTo>
                          <a:pt x="17" y="28"/>
                        </a:lnTo>
                        <a:lnTo>
                          <a:pt x="17" y="32"/>
                        </a:lnTo>
                        <a:lnTo>
                          <a:pt x="21" y="32"/>
                        </a:lnTo>
                        <a:lnTo>
                          <a:pt x="25" y="36"/>
                        </a:lnTo>
                        <a:lnTo>
                          <a:pt x="30" y="36"/>
                        </a:lnTo>
                        <a:lnTo>
                          <a:pt x="30" y="40"/>
                        </a:lnTo>
                        <a:lnTo>
                          <a:pt x="34" y="44"/>
                        </a:lnTo>
                        <a:lnTo>
                          <a:pt x="38" y="48"/>
                        </a:lnTo>
                        <a:lnTo>
                          <a:pt x="43" y="48"/>
                        </a:lnTo>
                        <a:lnTo>
                          <a:pt x="43" y="51"/>
                        </a:lnTo>
                        <a:lnTo>
                          <a:pt x="47" y="51"/>
                        </a:lnTo>
                        <a:lnTo>
                          <a:pt x="51" y="51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10" name="Freeform 41"/>
                  <p:cNvSpPr>
                    <a:spLocks/>
                  </p:cNvSpPr>
                  <p:nvPr/>
                </p:nvSpPr>
                <p:spPr bwMode="auto">
                  <a:xfrm>
                    <a:off x="2979" y="585"/>
                    <a:ext cx="1" cy="7"/>
                  </a:xfrm>
                  <a:custGeom>
                    <a:avLst/>
                    <a:gdLst>
                      <a:gd name="T0" fmla="*/ 0 w 1"/>
                      <a:gd name="T1" fmla="*/ 0 h 7"/>
                      <a:gd name="T2" fmla="*/ 0 w 1"/>
                      <a:gd name="T3" fmla="*/ 3 h 7"/>
                      <a:gd name="T4" fmla="*/ 0 w 1"/>
                      <a:gd name="T5" fmla="*/ 7 h 7"/>
                      <a:gd name="T6" fmla="*/ 0 w 1"/>
                      <a:gd name="T7" fmla="*/ 3 h 7"/>
                      <a:gd name="T8" fmla="*/ 0 w 1"/>
                      <a:gd name="T9" fmla="*/ 0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" h="7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11" name="Freeform 42"/>
                  <p:cNvSpPr>
                    <a:spLocks/>
                  </p:cNvSpPr>
                  <p:nvPr/>
                </p:nvSpPr>
                <p:spPr bwMode="auto">
                  <a:xfrm>
                    <a:off x="3125" y="592"/>
                    <a:ext cx="4" cy="4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4 w 4"/>
                      <a:gd name="T3" fmla="*/ 0 h 4"/>
                      <a:gd name="T4" fmla="*/ 4 w 4"/>
                      <a:gd name="T5" fmla="*/ 4 h 4"/>
                      <a:gd name="T6" fmla="*/ 0 w 4"/>
                      <a:gd name="T7" fmla="*/ 4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12" name="Freeform 43"/>
                  <p:cNvSpPr>
                    <a:spLocks/>
                  </p:cNvSpPr>
                  <p:nvPr/>
                </p:nvSpPr>
                <p:spPr bwMode="auto">
                  <a:xfrm>
                    <a:off x="3129" y="592"/>
                    <a:ext cx="4" cy="4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0 w 4"/>
                      <a:gd name="T3" fmla="*/ 4 h 4"/>
                      <a:gd name="T4" fmla="*/ 4 w 4"/>
                      <a:gd name="T5" fmla="*/ 4 h 4"/>
                      <a:gd name="T6" fmla="*/ 0 w 4"/>
                      <a:gd name="T7" fmla="*/ 0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13" name="Freeform 44"/>
                  <p:cNvSpPr>
                    <a:spLocks/>
                  </p:cNvSpPr>
                  <p:nvPr/>
                </p:nvSpPr>
                <p:spPr bwMode="auto">
                  <a:xfrm>
                    <a:off x="3133" y="600"/>
                    <a:ext cx="5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5 w 5"/>
                      <a:gd name="T3" fmla="*/ 0 h 1"/>
                      <a:gd name="T4" fmla="*/ 0 w 5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14" name="Freeform 45"/>
                  <p:cNvSpPr>
                    <a:spLocks/>
                  </p:cNvSpPr>
                  <p:nvPr/>
                </p:nvSpPr>
                <p:spPr bwMode="auto">
                  <a:xfrm>
                    <a:off x="3133" y="600"/>
                    <a:ext cx="1" cy="4"/>
                  </a:xfrm>
                  <a:custGeom>
                    <a:avLst/>
                    <a:gdLst>
                      <a:gd name="T0" fmla="*/ 0 w 1"/>
                      <a:gd name="T1" fmla="*/ 4 h 4"/>
                      <a:gd name="T2" fmla="*/ 0 w 1"/>
                      <a:gd name="T3" fmla="*/ 0 h 4"/>
                      <a:gd name="T4" fmla="*/ 0 w 1"/>
                      <a:gd name="T5" fmla="*/ 4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" h="4">
                        <a:moveTo>
                          <a:pt x="0" y="4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15" name="Freeform 46"/>
                  <p:cNvSpPr>
                    <a:spLocks/>
                  </p:cNvSpPr>
                  <p:nvPr/>
                </p:nvSpPr>
                <p:spPr bwMode="auto">
                  <a:xfrm>
                    <a:off x="3125" y="596"/>
                    <a:ext cx="4" cy="8"/>
                  </a:xfrm>
                  <a:custGeom>
                    <a:avLst/>
                    <a:gdLst>
                      <a:gd name="T0" fmla="*/ 4 w 4"/>
                      <a:gd name="T1" fmla="*/ 8 h 8"/>
                      <a:gd name="T2" fmla="*/ 0 w 4"/>
                      <a:gd name="T3" fmla="*/ 8 h 8"/>
                      <a:gd name="T4" fmla="*/ 0 w 4"/>
                      <a:gd name="T5" fmla="*/ 4 h 8"/>
                      <a:gd name="T6" fmla="*/ 4 w 4"/>
                      <a:gd name="T7" fmla="*/ 4 h 8"/>
                      <a:gd name="T8" fmla="*/ 4 w 4"/>
                      <a:gd name="T9" fmla="*/ 0 h 8"/>
                      <a:gd name="T10" fmla="*/ 4 w 4"/>
                      <a:gd name="T11" fmla="*/ 4 h 8"/>
                      <a:gd name="T12" fmla="*/ 4 w 4"/>
                      <a:gd name="T13" fmla="*/ 8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" h="8">
                        <a:moveTo>
                          <a:pt x="4" y="8"/>
                        </a:move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16" name="Freeform 47"/>
                  <p:cNvSpPr>
                    <a:spLocks/>
                  </p:cNvSpPr>
                  <p:nvPr/>
                </p:nvSpPr>
                <p:spPr bwMode="auto">
                  <a:xfrm>
                    <a:off x="3305" y="529"/>
                    <a:ext cx="86" cy="91"/>
                  </a:xfrm>
                  <a:custGeom>
                    <a:avLst/>
                    <a:gdLst>
                      <a:gd name="T0" fmla="*/ 9 w 86"/>
                      <a:gd name="T1" fmla="*/ 44 h 91"/>
                      <a:gd name="T2" fmla="*/ 13 w 86"/>
                      <a:gd name="T3" fmla="*/ 52 h 91"/>
                      <a:gd name="T4" fmla="*/ 17 w 86"/>
                      <a:gd name="T5" fmla="*/ 56 h 91"/>
                      <a:gd name="T6" fmla="*/ 13 w 86"/>
                      <a:gd name="T7" fmla="*/ 59 h 91"/>
                      <a:gd name="T8" fmla="*/ 4 w 86"/>
                      <a:gd name="T9" fmla="*/ 63 h 91"/>
                      <a:gd name="T10" fmla="*/ 0 w 86"/>
                      <a:gd name="T11" fmla="*/ 71 h 91"/>
                      <a:gd name="T12" fmla="*/ 4 w 86"/>
                      <a:gd name="T13" fmla="*/ 75 h 91"/>
                      <a:gd name="T14" fmla="*/ 13 w 86"/>
                      <a:gd name="T15" fmla="*/ 79 h 91"/>
                      <a:gd name="T16" fmla="*/ 13 w 86"/>
                      <a:gd name="T17" fmla="*/ 87 h 91"/>
                      <a:gd name="T18" fmla="*/ 17 w 86"/>
                      <a:gd name="T19" fmla="*/ 91 h 91"/>
                      <a:gd name="T20" fmla="*/ 17 w 86"/>
                      <a:gd name="T21" fmla="*/ 83 h 91"/>
                      <a:gd name="T22" fmla="*/ 13 w 86"/>
                      <a:gd name="T23" fmla="*/ 79 h 91"/>
                      <a:gd name="T24" fmla="*/ 9 w 86"/>
                      <a:gd name="T25" fmla="*/ 75 h 91"/>
                      <a:gd name="T26" fmla="*/ 4 w 86"/>
                      <a:gd name="T27" fmla="*/ 71 h 91"/>
                      <a:gd name="T28" fmla="*/ 9 w 86"/>
                      <a:gd name="T29" fmla="*/ 67 h 91"/>
                      <a:gd name="T30" fmla="*/ 13 w 86"/>
                      <a:gd name="T31" fmla="*/ 67 h 91"/>
                      <a:gd name="T32" fmla="*/ 9 w 86"/>
                      <a:gd name="T33" fmla="*/ 71 h 91"/>
                      <a:gd name="T34" fmla="*/ 13 w 86"/>
                      <a:gd name="T35" fmla="*/ 67 h 91"/>
                      <a:gd name="T36" fmla="*/ 17 w 86"/>
                      <a:gd name="T37" fmla="*/ 59 h 91"/>
                      <a:gd name="T38" fmla="*/ 21 w 86"/>
                      <a:gd name="T39" fmla="*/ 56 h 91"/>
                      <a:gd name="T40" fmla="*/ 21 w 86"/>
                      <a:gd name="T41" fmla="*/ 56 h 91"/>
                      <a:gd name="T42" fmla="*/ 26 w 86"/>
                      <a:gd name="T43" fmla="*/ 52 h 91"/>
                      <a:gd name="T44" fmla="*/ 30 w 86"/>
                      <a:gd name="T45" fmla="*/ 56 h 91"/>
                      <a:gd name="T46" fmla="*/ 34 w 86"/>
                      <a:gd name="T47" fmla="*/ 52 h 91"/>
                      <a:gd name="T48" fmla="*/ 30 w 86"/>
                      <a:gd name="T49" fmla="*/ 48 h 91"/>
                      <a:gd name="T50" fmla="*/ 21 w 86"/>
                      <a:gd name="T51" fmla="*/ 48 h 91"/>
                      <a:gd name="T52" fmla="*/ 26 w 86"/>
                      <a:gd name="T53" fmla="*/ 44 h 91"/>
                      <a:gd name="T54" fmla="*/ 26 w 86"/>
                      <a:gd name="T55" fmla="*/ 36 h 91"/>
                      <a:gd name="T56" fmla="*/ 30 w 86"/>
                      <a:gd name="T57" fmla="*/ 32 h 91"/>
                      <a:gd name="T58" fmla="*/ 39 w 86"/>
                      <a:gd name="T59" fmla="*/ 32 h 91"/>
                      <a:gd name="T60" fmla="*/ 43 w 86"/>
                      <a:gd name="T61" fmla="*/ 28 h 91"/>
                      <a:gd name="T62" fmla="*/ 43 w 86"/>
                      <a:gd name="T63" fmla="*/ 28 h 91"/>
                      <a:gd name="T64" fmla="*/ 47 w 86"/>
                      <a:gd name="T65" fmla="*/ 24 h 91"/>
                      <a:gd name="T66" fmla="*/ 52 w 86"/>
                      <a:gd name="T67" fmla="*/ 20 h 91"/>
                      <a:gd name="T68" fmla="*/ 56 w 86"/>
                      <a:gd name="T69" fmla="*/ 16 h 91"/>
                      <a:gd name="T70" fmla="*/ 64 w 86"/>
                      <a:gd name="T71" fmla="*/ 16 h 91"/>
                      <a:gd name="T72" fmla="*/ 69 w 86"/>
                      <a:gd name="T73" fmla="*/ 20 h 91"/>
                      <a:gd name="T74" fmla="*/ 77 w 86"/>
                      <a:gd name="T75" fmla="*/ 20 h 91"/>
                      <a:gd name="T76" fmla="*/ 82 w 86"/>
                      <a:gd name="T77" fmla="*/ 24 h 91"/>
                      <a:gd name="T78" fmla="*/ 86 w 86"/>
                      <a:gd name="T79" fmla="*/ 16 h 91"/>
                      <a:gd name="T80" fmla="*/ 82 w 86"/>
                      <a:gd name="T81" fmla="*/ 12 h 91"/>
                      <a:gd name="T82" fmla="*/ 77 w 86"/>
                      <a:gd name="T83" fmla="*/ 8 h 91"/>
                      <a:gd name="T84" fmla="*/ 73 w 86"/>
                      <a:gd name="T85" fmla="*/ 4 h 91"/>
                      <a:gd name="T86" fmla="*/ 69 w 86"/>
                      <a:gd name="T87" fmla="*/ 4 h 91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6" h="91">
                        <a:moveTo>
                          <a:pt x="9" y="48"/>
                        </a:moveTo>
                        <a:lnTo>
                          <a:pt x="9" y="44"/>
                        </a:lnTo>
                        <a:lnTo>
                          <a:pt x="13" y="48"/>
                        </a:lnTo>
                        <a:lnTo>
                          <a:pt x="13" y="52"/>
                        </a:lnTo>
                        <a:lnTo>
                          <a:pt x="17" y="52"/>
                        </a:lnTo>
                        <a:lnTo>
                          <a:pt x="17" y="56"/>
                        </a:lnTo>
                        <a:lnTo>
                          <a:pt x="13" y="56"/>
                        </a:lnTo>
                        <a:lnTo>
                          <a:pt x="13" y="59"/>
                        </a:lnTo>
                        <a:lnTo>
                          <a:pt x="9" y="63"/>
                        </a:lnTo>
                        <a:lnTo>
                          <a:pt x="4" y="63"/>
                        </a:lnTo>
                        <a:lnTo>
                          <a:pt x="0" y="67"/>
                        </a:lnTo>
                        <a:lnTo>
                          <a:pt x="0" y="71"/>
                        </a:lnTo>
                        <a:lnTo>
                          <a:pt x="4" y="71"/>
                        </a:lnTo>
                        <a:lnTo>
                          <a:pt x="4" y="75"/>
                        </a:lnTo>
                        <a:lnTo>
                          <a:pt x="9" y="79"/>
                        </a:lnTo>
                        <a:lnTo>
                          <a:pt x="13" y="79"/>
                        </a:lnTo>
                        <a:lnTo>
                          <a:pt x="13" y="83"/>
                        </a:lnTo>
                        <a:lnTo>
                          <a:pt x="13" y="87"/>
                        </a:lnTo>
                        <a:lnTo>
                          <a:pt x="17" y="87"/>
                        </a:lnTo>
                        <a:lnTo>
                          <a:pt x="17" y="91"/>
                        </a:lnTo>
                        <a:lnTo>
                          <a:pt x="17" y="87"/>
                        </a:lnTo>
                        <a:lnTo>
                          <a:pt x="17" y="83"/>
                        </a:lnTo>
                        <a:lnTo>
                          <a:pt x="13" y="83"/>
                        </a:lnTo>
                        <a:lnTo>
                          <a:pt x="13" y="79"/>
                        </a:lnTo>
                        <a:lnTo>
                          <a:pt x="9" y="79"/>
                        </a:lnTo>
                        <a:lnTo>
                          <a:pt x="9" y="75"/>
                        </a:lnTo>
                        <a:lnTo>
                          <a:pt x="4" y="75"/>
                        </a:lnTo>
                        <a:lnTo>
                          <a:pt x="4" y="71"/>
                        </a:lnTo>
                        <a:lnTo>
                          <a:pt x="4" y="67"/>
                        </a:lnTo>
                        <a:lnTo>
                          <a:pt x="9" y="67"/>
                        </a:lnTo>
                        <a:lnTo>
                          <a:pt x="9" y="63"/>
                        </a:lnTo>
                        <a:lnTo>
                          <a:pt x="13" y="67"/>
                        </a:lnTo>
                        <a:lnTo>
                          <a:pt x="9" y="67"/>
                        </a:lnTo>
                        <a:lnTo>
                          <a:pt x="9" y="71"/>
                        </a:lnTo>
                        <a:lnTo>
                          <a:pt x="13" y="71"/>
                        </a:lnTo>
                        <a:lnTo>
                          <a:pt x="13" y="67"/>
                        </a:lnTo>
                        <a:lnTo>
                          <a:pt x="17" y="63"/>
                        </a:lnTo>
                        <a:lnTo>
                          <a:pt x="17" y="59"/>
                        </a:lnTo>
                        <a:lnTo>
                          <a:pt x="21" y="59"/>
                        </a:lnTo>
                        <a:lnTo>
                          <a:pt x="21" y="56"/>
                        </a:lnTo>
                        <a:lnTo>
                          <a:pt x="26" y="56"/>
                        </a:lnTo>
                        <a:lnTo>
                          <a:pt x="21" y="56"/>
                        </a:lnTo>
                        <a:lnTo>
                          <a:pt x="21" y="52"/>
                        </a:lnTo>
                        <a:lnTo>
                          <a:pt x="26" y="52"/>
                        </a:lnTo>
                        <a:lnTo>
                          <a:pt x="26" y="56"/>
                        </a:lnTo>
                        <a:lnTo>
                          <a:pt x="30" y="56"/>
                        </a:lnTo>
                        <a:lnTo>
                          <a:pt x="34" y="56"/>
                        </a:lnTo>
                        <a:lnTo>
                          <a:pt x="34" y="52"/>
                        </a:lnTo>
                        <a:lnTo>
                          <a:pt x="30" y="52"/>
                        </a:lnTo>
                        <a:lnTo>
                          <a:pt x="30" y="48"/>
                        </a:lnTo>
                        <a:lnTo>
                          <a:pt x="26" y="48"/>
                        </a:lnTo>
                        <a:lnTo>
                          <a:pt x="21" y="48"/>
                        </a:lnTo>
                        <a:lnTo>
                          <a:pt x="21" y="44"/>
                        </a:lnTo>
                        <a:lnTo>
                          <a:pt x="26" y="44"/>
                        </a:lnTo>
                        <a:lnTo>
                          <a:pt x="26" y="40"/>
                        </a:lnTo>
                        <a:lnTo>
                          <a:pt x="26" y="36"/>
                        </a:lnTo>
                        <a:lnTo>
                          <a:pt x="30" y="36"/>
                        </a:lnTo>
                        <a:lnTo>
                          <a:pt x="30" y="32"/>
                        </a:lnTo>
                        <a:lnTo>
                          <a:pt x="34" y="32"/>
                        </a:lnTo>
                        <a:lnTo>
                          <a:pt x="39" y="32"/>
                        </a:lnTo>
                        <a:lnTo>
                          <a:pt x="43" y="32"/>
                        </a:lnTo>
                        <a:lnTo>
                          <a:pt x="43" y="28"/>
                        </a:lnTo>
                        <a:lnTo>
                          <a:pt x="47" y="28"/>
                        </a:lnTo>
                        <a:lnTo>
                          <a:pt x="43" y="28"/>
                        </a:lnTo>
                        <a:lnTo>
                          <a:pt x="43" y="24"/>
                        </a:lnTo>
                        <a:lnTo>
                          <a:pt x="47" y="24"/>
                        </a:lnTo>
                        <a:lnTo>
                          <a:pt x="47" y="20"/>
                        </a:lnTo>
                        <a:lnTo>
                          <a:pt x="52" y="20"/>
                        </a:lnTo>
                        <a:lnTo>
                          <a:pt x="52" y="16"/>
                        </a:lnTo>
                        <a:lnTo>
                          <a:pt x="56" y="16"/>
                        </a:lnTo>
                        <a:lnTo>
                          <a:pt x="60" y="16"/>
                        </a:lnTo>
                        <a:lnTo>
                          <a:pt x="64" y="16"/>
                        </a:lnTo>
                        <a:lnTo>
                          <a:pt x="64" y="20"/>
                        </a:lnTo>
                        <a:lnTo>
                          <a:pt x="69" y="20"/>
                        </a:lnTo>
                        <a:lnTo>
                          <a:pt x="73" y="20"/>
                        </a:lnTo>
                        <a:lnTo>
                          <a:pt x="77" y="20"/>
                        </a:lnTo>
                        <a:lnTo>
                          <a:pt x="77" y="24"/>
                        </a:lnTo>
                        <a:lnTo>
                          <a:pt x="82" y="24"/>
                        </a:lnTo>
                        <a:lnTo>
                          <a:pt x="82" y="20"/>
                        </a:lnTo>
                        <a:lnTo>
                          <a:pt x="86" y="16"/>
                        </a:lnTo>
                        <a:lnTo>
                          <a:pt x="86" y="12"/>
                        </a:lnTo>
                        <a:lnTo>
                          <a:pt x="82" y="12"/>
                        </a:lnTo>
                        <a:lnTo>
                          <a:pt x="82" y="8"/>
                        </a:lnTo>
                        <a:lnTo>
                          <a:pt x="77" y="8"/>
                        </a:lnTo>
                        <a:lnTo>
                          <a:pt x="73" y="8"/>
                        </a:lnTo>
                        <a:lnTo>
                          <a:pt x="73" y="4"/>
                        </a:lnTo>
                        <a:lnTo>
                          <a:pt x="69" y="0"/>
                        </a:lnTo>
                        <a:lnTo>
                          <a:pt x="69" y="4"/>
                        </a:lnTo>
                        <a:lnTo>
                          <a:pt x="64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17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85" y="620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18" name="Freeform 49"/>
                  <p:cNvSpPr>
                    <a:spLocks/>
                  </p:cNvSpPr>
                  <p:nvPr/>
                </p:nvSpPr>
                <p:spPr bwMode="auto">
                  <a:xfrm>
                    <a:off x="3185" y="620"/>
                    <a:ext cx="4" cy="4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0 w 4"/>
                      <a:gd name="T3" fmla="*/ 4 h 4"/>
                      <a:gd name="T4" fmla="*/ 4 w 4"/>
                      <a:gd name="T5" fmla="*/ 4 h 4"/>
                      <a:gd name="T6" fmla="*/ 4 w 4"/>
                      <a:gd name="T7" fmla="*/ 0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19" name="Freeform 50"/>
                  <p:cNvSpPr>
                    <a:spLocks/>
                  </p:cNvSpPr>
                  <p:nvPr/>
                </p:nvSpPr>
                <p:spPr bwMode="auto">
                  <a:xfrm>
                    <a:off x="2949" y="588"/>
                    <a:ext cx="21" cy="40"/>
                  </a:xfrm>
                  <a:custGeom>
                    <a:avLst/>
                    <a:gdLst>
                      <a:gd name="T0" fmla="*/ 0 w 21"/>
                      <a:gd name="T1" fmla="*/ 32 h 40"/>
                      <a:gd name="T2" fmla="*/ 0 w 21"/>
                      <a:gd name="T3" fmla="*/ 28 h 40"/>
                      <a:gd name="T4" fmla="*/ 0 w 21"/>
                      <a:gd name="T5" fmla="*/ 24 h 40"/>
                      <a:gd name="T6" fmla="*/ 4 w 21"/>
                      <a:gd name="T7" fmla="*/ 24 h 40"/>
                      <a:gd name="T8" fmla="*/ 4 w 21"/>
                      <a:gd name="T9" fmla="*/ 20 h 40"/>
                      <a:gd name="T10" fmla="*/ 4 w 21"/>
                      <a:gd name="T11" fmla="*/ 16 h 40"/>
                      <a:gd name="T12" fmla="*/ 8 w 21"/>
                      <a:gd name="T13" fmla="*/ 16 h 40"/>
                      <a:gd name="T14" fmla="*/ 8 w 21"/>
                      <a:gd name="T15" fmla="*/ 12 h 40"/>
                      <a:gd name="T16" fmla="*/ 8 w 21"/>
                      <a:gd name="T17" fmla="*/ 8 h 40"/>
                      <a:gd name="T18" fmla="*/ 13 w 21"/>
                      <a:gd name="T19" fmla="*/ 8 h 40"/>
                      <a:gd name="T20" fmla="*/ 13 w 21"/>
                      <a:gd name="T21" fmla="*/ 4 h 40"/>
                      <a:gd name="T22" fmla="*/ 17 w 21"/>
                      <a:gd name="T23" fmla="*/ 4 h 40"/>
                      <a:gd name="T24" fmla="*/ 17 w 21"/>
                      <a:gd name="T25" fmla="*/ 0 h 40"/>
                      <a:gd name="T26" fmla="*/ 21 w 21"/>
                      <a:gd name="T27" fmla="*/ 0 h 40"/>
                      <a:gd name="T28" fmla="*/ 21 w 21"/>
                      <a:gd name="T29" fmla="*/ 4 h 40"/>
                      <a:gd name="T30" fmla="*/ 21 w 21"/>
                      <a:gd name="T31" fmla="*/ 8 h 40"/>
                      <a:gd name="T32" fmla="*/ 21 w 21"/>
                      <a:gd name="T33" fmla="*/ 12 h 40"/>
                      <a:gd name="T34" fmla="*/ 21 w 21"/>
                      <a:gd name="T35" fmla="*/ 16 h 40"/>
                      <a:gd name="T36" fmla="*/ 21 w 21"/>
                      <a:gd name="T37" fmla="*/ 20 h 40"/>
                      <a:gd name="T38" fmla="*/ 21 w 21"/>
                      <a:gd name="T39" fmla="*/ 24 h 40"/>
                      <a:gd name="T40" fmla="*/ 17 w 21"/>
                      <a:gd name="T41" fmla="*/ 24 h 40"/>
                      <a:gd name="T42" fmla="*/ 17 w 21"/>
                      <a:gd name="T43" fmla="*/ 28 h 40"/>
                      <a:gd name="T44" fmla="*/ 13 w 21"/>
                      <a:gd name="T45" fmla="*/ 32 h 40"/>
                      <a:gd name="T46" fmla="*/ 8 w 21"/>
                      <a:gd name="T47" fmla="*/ 36 h 40"/>
                      <a:gd name="T48" fmla="*/ 13 w 21"/>
                      <a:gd name="T49" fmla="*/ 36 h 40"/>
                      <a:gd name="T50" fmla="*/ 13 w 21"/>
                      <a:gd name="T51" fmla="*/ 40 h 40"/>
                      <a:gd name="T52" fmla="*/ 8 w 21"/>
                      <a:gd name="T53" fmla="*/ 40 h 40"/>
                      <a:gd name="T54" fmla="*/ 8 w 21"/>
                      <a:gd name="T55" fmla="*/ 36 h 40"/>
                      <a:gd name="T56" fmla="*/ 4 w 21"/>
                      <a:gd name="T57" fmla="*/ 36 h 40"/>
                      <a:gd name="T58" fmla="*/ 4 w 21"/>
                      <a:gd name="T59" fmla="*/ 32 h 40"/>
                      <a:gd name="T60" fmla="*/ 0 w 21"/>
                      <a:gd name="T61" fmla="*/ 32 h 4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21" h="40">
                        <a:moveTo>
                          <a:pt x="0" y="32"/>
                        </a:moveTo>
                        <a:lnTo>
                          <a:pt x="0" y="28"/>
                        </a:lnTo>
                        <a:lnTo>
                          <a:pt x="0" y="24"/>
                        </a:lnTo>
                        <a:lnTo>
                          <a:pt x="4" y="24"/>
                        </a:lnTo>
                        <a:lnTo>
                          <a:pt x="4" y="20"/>
                        </a:lnTo>
                        <a:lnTo>
                          <a:pt x="4" y="16"/>
                        </a:lnTo>
                        <a:lnTo>
                          <a:pt x="8" y="16"/>
                        </a:lnTo>
                        <a:lnTo>
                          <a:pt x="8" y="12"/>
                        </a:lnTo>
                        <a:lnTo>
                          <a:pt x="8" y="8"/>
                        </a:lnTo>
                        <a:lnTo>
                          <a:pt x="13" y="8"/>
                        </a:lnTo>
                        <a:lnTo>
                          <a:pt x="13" y="4"/>
                        </a:lnTo>
                        <a:lnTo>
                          <a:pt x="17" y="4"/>
                        </a:lnTo>
                        <a:lnTo>
                          <a:pt x="17" y="0"/>
                        </a:lnTo>
                        <a:lnTo>
                          <a:pt x="21" y="0"/>
                        </a:lnTo>
                        <a:lnTo>
                          <a:pt x="21" y="4"/>
                        </a:lnTo>
                        <a:lnTo>
                          <a:pt x="21" y="8"/>
                        </a:lnTo>
                        <a:lnTo>
                          <a:pt x="21" y="12"/>
                        </a:lnTo>
                        <a:lnTo>
                          <a:pt x="21" y="16"/>
                        </a:lnTo>
                        <a:lnTo>
                          <a:pt x="21" y="20"/>
                        </a:lnTo>
                        <a:lnTo>
                          <a:pt x="21" y="24"/>
                        </a:lnTo>
                        <a:lnTo>
                          <a:pt x="17" y="24"/>
                        </a:lnTo>
                        <a:lnTo>
                          <a:pt x="17" y="28"/>
                        </a:lnTo>
                        <a:lnTo>
                          <a:pt x="13" y="32"/>
                        </a:lnTo>
                        <a:lnTo>
                          <a:pt x="8" y="36"/>
                        </a:lnTo>
                        <a:lnTo>
                          <a:pt x="13" y="36"/>
                        </a:lnTo>
                        <a:lnTo>
                          <a:pt x="13" y="40"/>
                        </a:lnTo>
                        <a:lnTo>
                          <a:pt x="8" y="40"/>
                        </a:lnTo>
                        <a:lnTo>
                          <a:pt x="8" y="36"/>
                        </a:lnTo>
                        <a:lnTo>
                          <a:pt x="4" y="36"/>
                        </a:lnTo>
                        <a:lnTo>
                          <a:pt x="4" y="32"/>
                        </a:lnTo>
                        <a:lnTo>
                          <a:pt x="0" y="3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20" name="Freeform 51"/>
                  <p:cNvSpPr>
                    <a:spLocks/>
                  </p:cNvSpPr>
                  <p:nvPr/>
                </p:nvSpPr>
                <p:spPr bwMode="auto">
                  <a:xfrm>
                    <a:off x="3193" y="632"/>
                    <a:ext cx="5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5 w 5"/>
                      <a:gd name="T3" fmla="*/ 0 h 1"/>
                      <a:gd name="T4" fmla="*/ 0 w 5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21" name="Freeform 52"/>
                  <p:cNvSpPr>
                    <a:spLocks/>
                  </p:cNvSpPr>
                  <p:nvPr/>
                </p:nvSpPr>
                <p:spPr bwMode="auto">
                  <a:xfrm>
                    <a:off x="3198" y="624"/>
                    <a:ext cx="8" cy="8"/>
                  </a:xfrm>
                  <a:custGeom>
                    <a:avLst/>
                    <a:gdLst>
                      <a:gd name="T0" fmla="*/ 8 w 8"/>
                      <a:gd name="T1" fmla="*/ 8 h 8"/>
                      <a:gd name="T2" fmla="*/ 8 w 8"/>
                      <a:gd name="T3" fmla="*/ 4 h 8"/>
                      <a:gd name="T4" fmla="*/ 4 w 8"/>
                      <a:gd name="T5" fmla="*/ 4 h 8"/>
                      <a:gd name="T6" fmla="*/ 4 w 8"/>
                      <a:gd name="T7" fmla="*/ 0 h 8"/>
                      <a:gd name="T8" fmla="*/ 0 w 8"/>
                      <a:gd name="T9" fmla="*/ 4 h 8"/>
                      <a:gd name="T10" fmla="*/ 4 w 8"/>
                      <a:gd name="T11" fmla="*/ 4 h 8"/>
                      <a:gd name="T12" fmla="*/ 4 w 8"/>
                      <a:gd name="T13" fmla="*/ 8 h 8"/>
                      <a:gd name="T14" fmla="*/ 8 w 8"/>
                      <a:gd name="T15" fmla="*/ 8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8">
                        <a:moveTo>
                          <a:pt x="8" y="8"/>
                        </a:move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22" name="Freeform 53"/>
                  <p:cNvSpPr>
                    <a:spLocks/>
                  </p:cNvSpPr>
                  <p:nvPr/>
                </p:nvSpPr>
                <p:spPr bwMode="auto">
                  <a:xfrm>
                    <a:off x="3365" y="628"/>
                    <a:ext cx="9" cy="4"/>
                  </a:xfrm>
                  <a:custGeom>
                    <a:avLst/>
                    <a:gdLst>
                      <a:gd name="T0" fmla="*/ 9 w 9"/>
                      <a:gd name="T1" fmla="*/ 4 h 4"/>
                      <a:gd name="T2" fmla="*/ 4 w 9"/>
                      <a:gd name="T3" fmla="*/ 0 h 4"/>
                      <a:gd name="T4" fmla="*/ 4 w 9"/>
                      <a:gd name="T5" fmla="*/ 4 h 4"/>
                      <a:gd name="T6" fmla="*/ 0 w 9"/>
                      <a:gd name="T7" fmla="*/ 4 h 4"/>
                      <a:gd name="T8" fmla="*/ 4 w 9"/>
                      <a:gd name="T9" fmla="*/ 4 h 4"/>
                      <a:gd name="T10" fmla="*/ 9 w 9"/>
                      <a:gd name="T11" fmla="*/ 4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9" h="4">
                        <a:moveTo>
                          <a:pt x="9" y="4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9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23" name="Freeform 54"/>
                  <p:cNvSpPr>
                    <a:spLocks/>
                  </p:cNvSpPr>
                  <p:nvPr/>
                </p:nvSpPr>
                <p:spPr bwMode="auto">
                  <a:xfrm>
                    <a:off x="3279" y="628"/>
                    <a:ext cx="13" cy="8"/>
                  </a:xfrm>
                  <a:custGeom>
                    <a:avLst/>
                    <a:gdLst>
                      <a:gd name="T0" fmla="*/ 13 w 13"/>
                      <a:gd name="T1" fmla="*/ 4 h 8"/>
                      <a:gd name="T2" fmla="*/ 9 w 13"/>
                      <a:gd name="T3" fmla="*/ 8 h 8"/>
                      <a:gd name="T4" fmla="*/ 9 w 13"/>
                      <a:gd name="T5" fmla="*/ 4 h 8"/>
                      <a:gd name="T6" fmla="*/ 5 w 13"/>
                      <a:gd name="T7" fmla="*/ 4 h 8"/>
                      <a:gd name="T8" fmla="*/ 0 w 13"/>
                      <a:gd name="T9" fmla="*/ 0 h 8"/>
                      <a:gd name="T10" fmla="*/ 5 w 13"/>
                      <a:gd name="T11" fmla="*/ 0 h 8"/>
                      <a:gd name="T12" fmla="*/ 9 w 13"/>
                      <a:gd name="T13" fmla="*/ 0 h 8"/>
                      <a:gd name="T14" fmla="*/ 9 w 13"/>
                      <a:gd name="T15" fmla="*/ 4 h 8"/>
                      <a:gd name="T16" fmla="*/ 13 w 13"/>
                      <a:gd name="T17" fmla="*/ 4 h 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" h="8">
                        <a:moveTo>
                          <a:pt x="13" y="4"/>
                        </a:moveTo>
                        <a:lnTo>
                          <a:pt x="9" y="8"/>
                        </a:lnTo>
                        <a:lnTo>
                          <a:pt x="9" y="4"/>
                        </a:lnTo>
                        <a:lnTo>
                          <a:pt x="5" y="4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13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24" name="Freeform 55"/>
                  <p:cNvSpPr>
                    <a:spLocks/>
                  </p:cNvSpPr>
                  <p:nvPr/>
                </p:nvSpPr>
                <p:spPr bwMode="auto">
                  <a:xfrm>
                    <a:off x="3047" y="632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4 h 4"/>
                      <a:gd name="T4" fmla="*/ 0 w 1"/>
                      <a:gd name="T5" fmla="*/ 0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25" name="Freeform 56"/>
                  <p:cNvSpPr>
                    <a:spLocks/>
                  </p:cNvSpPr>
                  <p:nvPr/>
                </p:nvSpPr>
                <p:spPr bwMode="auto">
                  <a:xfrm>
                    <a:off x="3189" y="632"/>
                    <a:ext cx="9" cy="4"/>
                  </a:xfrm>
                  <a:custGeom>
                    <a:avLst/>
                    <a:gdLst>
                      <a:gd name="T0" fmla="*/ 0 w 9"/>
                      <a:gd name="T1" fmla="*/ 0 h 4"/>
                      <a:gd name="T2" fmla="*/ 0 w 9"/>
                      <a:gd name="T3" fmla="*/ 4 h 4"/>
                      <a:gd name="T4" fmla="*/ 4 w 9"/>
                      <a:gd name="T5" fmla="*/ 4 h 4"/>
                      <a:gd name="T6" fmla="*/ 9 w 9"/>
                      <a:gd name="T7" fmla="*/ 4 h 4"/>
                      <a:gd name="T8" fmla="*/ 9 w 9"/>
                      <a:gd name="T9" fmla="*/ 0 h 4"/>
                      <a:gd name="T10" fmla="*/ 4 w 9"/>
                      <a:gd name="T11" fmla="*/ 0 h 4"/>
                      <a:gd name="T12" fmla="*/ 0 w 9"/>
                      <a:gd name="T13" fmla="*/ 0 h 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26" name="Freeform 57"/>
                  <p:cNvSpPr>
                    <a:spLocks/>
                  </p:cNvSpPr>
                  <p:nvPr/>
                </p:nvSpPr>
                <p:spPr bwMode="auto">
                  <a:xfrm>
                    <a:off x="3181" y="632"/>
                    <a:ext cx="4" cy="8"/>
                  </a:xfrm>
                  <a:custGeom>
                    <a:avLst/>
                    <a:gdLst>
                      <a:gd name="T0" fmla="*/ 0 w 4"/>
                      <a:gd name="T1" fmla="*/ 0 h 8"/>
                      <a:gd name="T2" fmla="*/ 0 w 4"/>
                      <a:gd name="T3" fmla="*/ 4 h 8"/>
                      <a:gd name="T4" fmla="*/ 4 w 4"/>
                      <a:gd name="T5" fmla="*/ 8 h 8"/>
                      <a:gd name="T6" fmla="*/ 4 w 4"/>
                      <a:gd name="T7" fmla="*/ 4 h 8"/>
                      <a:gd name="T8" fmla="*/ 4 w 4"/>
                      <a:gd name="T9" fmla="*/ 0 h 8"/>
                      <a:gd name="T10" fmla="*/ 0 w 4"/>
                      <a:gd name="T11" fmla="*/ 0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" h="8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27" name="Freeform 58"/>
                  <p:cNvSpPr>
                    <a:spLocks/>
                  </p:cNvSpPr>
                  <p:nvPr/>
                </p:nvSpPr>
                <p:spPr bwMode="auto">
                  <a:xfrm>
                    <a:off x="3193" y="640"/>
                    <a:ext cx="5" cy="4"/>
                  </a:xfrm>
                  <a:custGeom>
                    <a:avLst/>
                    <a:gdLst>
                      <a:gd name="T0" fmla="*/ 5 w 5"/>
                      <a:gd name="T1" fmla="*/ 0 h 4"/>
                      <a:gd name="T2" fmla="*/ 0 w 5"/>
                      <a:gd name="T3" fmla="*/ 0 h 4"/>
                      <a:gd name="T4" fmla="*/ 5 w 5"/>
                      <a:gd name="T5" fmla="*/ 0 h 4"/>
                      <a:gd name="T6" fmla="*/ 5 w 5"/>
                      <a:gd name="T7" fmla="*/ 4 h 4"/>
                      <a:gd name="T8" fmla="*/ 5 w 5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5" y="0"/>
                        </a:move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5" y="4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28" name="Freeform 59"/>
                  <p:cNvSpPr>
                    <a:spLocks/>
                  </p:cNvSpPr>
                  <p:nvPr/>
                </p:nvSpPr>
                <p:spPr bwMode="auto">
                  <a:xfrm>
                    <a:off x="3052" y="573"/>
                    <a:ext cx="120" cy="71"/>
                  </a:xfrm>
                  <a:custGeom>
                    <a:avLst/>
                    <a:gdLst>
                      <a:gd name="T0" fmla="*/ 120 w 120"/>
                      <a:gd name="T1" fmla="*/ 71 h 71"/>
                      <a:gd name="T2" fmla="*/ 116 w 120"/>
                      <a:gd name="T3" fmla="*/ 71 h 71"/>
                      <a:gd name="T4" fmla="*/ 111 w 120"/>
                      <a:gd name="T5" fmla="*/ 71 h 71"/>
                      <a:gd name="T6" fmla="*/ 107 w 120"/>
                      <a:gd name="T7" fmla="*/ 67 h 71"/>
                      <a:gd name="T8" fmla="*/ 103 w 120"/>
                      <a:gd name="T9" fmla="*/ 67 h 71"/>
                      <a:gd name="T10" fmla="*/ 98 w 120"/>
                      <a:gd name="T11" fmla="*/ 67 h 71"/>
                      <a:gd name="T12" fmla="*/ 98 w 120"/>
                      <a:gd name="T13" fmla="*/ 63 h 71"/>
                      <a:gd name="T14" fmla="*/ 94 w 120"/>
                      <a:gd name="T15" fmla="*/ 63 h 71"/>
                      <a:gd name="T16" fmla="*/ 94 w 120"/>
                      <a:gd name="T17" fmla="*/ 59 h 71"/>
                      <a:gd name="T18" fmla="*/ 90 w 120"/>
                      <a:gd name="T19" fmla="*/ 59 h 71"/>
                      <a:gd name="T20" fmla="*/ 86 w 120"/>
                      <a:gd name="T21" fmla="*/ 55 h 71"/>
                      <a:gd name="T22" fmla="*/ 81 w 120"/>
                      <a:gd name="T23" fmla="*/ 51 h 71"/>
                      <a:gd name="T24" fmla="*/ 77 w 120"/>
                      <a:gd name="T25" fmla="*/ 51 h 71"/>
                      <a:gd name="T26" fmla="*/ 77 w 120"/>
                      <a:gd name="T27" fmla="*/ 47 h 71"/>
                      <a:gd name="T28" fmla="*/ 73 w 120"/>
                      <a:gd name="T29" fmla="*/ 47 h 71"/>
                      <a:gd name="T30" fmla="*/ 73 w 120"/>
                      <a:gd name="T31" fmla="*/ 43 h 71"/>
                      <a:gd name="T32" fmla="*/ 68 w 120"/>
                      <a:gd name="T33" fmla="*/ 43 h 71"/>
                      <a:gd name="T34" fmla="*/ 64 w 120"/>
                      <a:gd name="T35" fmla="*/ 43 h 71"/>
                      <a:gd name="T36" fmla="*/ 64 w 120"/>
                      <a:gd name="T37" fmla="*/ 39 h 71"/>
                      <a:gd name="T38" fmla="*/ 64 w 120"/>
                      <a:gd name="T39" fmla="*/ 35 h 71"/>
                      <a:gd name="T40" fmla="*/ 68 w 120"/>
                      <a:gd name="T41" fmla="*/ 35 h 71"/>
                      <a:gd name="T42" fmla="*/ 68 w 120"/>
                      <a:gd name="T43" fmla="*/ 31 h 71"/>
                      <a:gd name="T44" fmla="*/ 73 w 120"/>
                      <a:gd name="T45" fmla="*/ 27 h 71"/>
                      <a:gd name="T46" fmla="*/ 73 w 120"/>
                      <a:gd name="T47" fmla="*/ 23 h 71"/>
                      <a:gd name="T48" fmla="*/ 68 w 120"/>
                      <a:gd name="T49" fmla="*/ 23 h 71"/>
                      <a:gd name="T50" fmla="*/ 64 w 120"/>
                      <a:gd name="T51" fmla="*/ 23 h 71"/>
                      <a:gd name="T52" fmla="*/ 60 w 120"/>
                      <a:gd name="T53" fmla="*/ 23 h 71"/>
                      <a:gd name="T54" fmla="*/ 60 w 120"/>
                      <a:gd name="T55" fmla="*/ 27 h 71"/>
                      <a:gd name="T56" fmla="*/ 56 w 120"/>
                      <a:gd name="T57" fmla="*/ 27 h 71"/>
                      <a:gd name="T58" fmla="*/ 51 w 120"/>
                      <a:gd name="T59" fmla="*/ 27 h 71"/>
                      <a:gd name="T60" fmla="*/ 47 w 120"/>
                      <a:gd name="T61" fmla="*/ 27 h 71"/>
                      <a:gd name="T62" fmla="*/ 47 w 120"/>
                      <a:gd name="T63" fmla="*/ 31 h 71"/>
                      <a:gd name="T64" fmla="*/ 43 w 120"/>
                      <a:gd name="T65" fmla="*/ 31 h 71"/>
                      <a:gd name="T66" fmla="*/ 38 w 120"/>
                      <a:gd name="T67" fmla="*/ 31 h 71"/>
                      <a:gd name="T68" fmla="*/ 38 w 120"/>
                      <a:gd name="T69" fmla="*/ 27 h 71"/>
                      <a:gd name="T70" fmla="*/ 34 w 120"/>
                      <a:gd name="T71" fmla="*/ 27 h 71"/>
                      <a:gd name="T72" fmla="*/ 34 w 120"/>
                      <a:gd name="T73" fmla="*/ 23 h 71"/>
                      <a:gd name="T74" fmla="*/ 38 w 120"/>
                      <a:gd name="T75" fmla="*/ 23 h 71"/>
                      <a:gd name="T76" fmla="*/ 38 w 120"/>
                      <a:gd name="T77" fmla="*/ 19 h 71"/>
                      <a:gd name="T78" fmla="*/ 38 w 120"/>
                      <a:gd name="T79" fmla="*/ 15 h 71"/>
                      <a:gd name="T80" fmla="*/ 34 w 120"/>
                      <a:gd name="T81" fmla="*/ 15 h 71"/>
                      <a:gd name="T82" fmla="*/ 30 w 120"/>
                      <a:gd name="T83" fmla="*/ 15 h 71"/>
                      <a:gd name="T84" fmla="*/ 30 w 120"/>
                      <a:gd name="T85" fmla="*/ 12 h 71"/>
                      <a:gd name="T86" fmla="*/ 30 w 120"/>
                      <a:gd name="T87" fmla="*/ 8 h 71"/>
                      <a:gd name="T88" fmla="*/ 30 w 120"/>
                      <a:gd name="T89" fmla="*/ 4 h 71"/>
                      <a:gd name="T90" fmla="*/ 26 w 120"/>
                      <a:gd name="T91" fmla="*/ 4 h 71"/>
                      <a:gd name="T92" fmla="*/ 21 w 120"/>
                      <a:gd name="T93" fmla="*/ 4 h 71"/>
                      <a:gd name="T94" fmla="*/ 17 w 120"/>
                      <a:gd name="T95" fmla="*/ 4 h 71"/>
                      <a:gd name="T96" fmla="*/ 17 w 120"/>
                      <a:gd name="T97" fmla="*/ 8 h 71"/>
                      <a:gd name="T98" fmla="*/ 13 w 120"/>
                      <a:gd name="T99" fmla="*/ 8 h 71"/>
                      <a:gd name="T100" fmla="*/ 8 w 120"/>
                      <a:gd name="T101" fmla="*/ 8 h 71"/>
                      <a:gd name="T102" fmla="*/ 8 w 120"/>
                      <a:gd name="T103" fmla="*/ 4 h 71"/>
                      <a:gd name="T104" fmla="*/ 4 w 120"/>
                      <a:gd name="T105" fmla="*/ 4 h 71"/>
                      <a:gd name="T106" fmla="*/ 4 w 120"/>
                      <a:gd name="T107" fmla="*/ 0 h 71"/>
                      <a:gd name="T108" fmla="*/ 0 w 120"/>
                      <a:gd name="T109" fmla="*/ 0 h 71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120" h="71">
                        <a:moveTo>
                          <a:pt x="120" y="71"/>
                        </a:moveTo>
                        <a:lnTo>
                          <a:pt x="116" y="71"/>
                        </a:lnTo>
                        <a:lnTo>
                          <a:pt x="111" y="71"/>
                        </a:lnTo>
                        <a:lnTo>
                          <a:pt x="107" y="67"/>
                        </a:lnTo>
                        <a:lnTo>
                          <a:pt x="103" y="67"/>
                        </a:lnTo>
                        <a:lnTo>
                          <a:pt x="98" y="67"/>
                        </a:lnTo>
                        <a:lnTo>
                          <a:pt x="98" y="63"/>
                        </a:lnTo>
                        <a:lnTo>
                          <a:pt x="94" y="63"/>
                        </a:lnTo>
                        <a:lnTo>
                          <a:pt x="94" y="59"/>
                        </a:lnTo>
                        <a:lnTo>
                          <a:pt x="90" y="59"/>
                        </a:lnTo>
                        <a:lnTo>
                          <a:pt x="86" y="55"/>
                        </a:lnTo>
                        <a:lnTo>
                          <a:pt x="81" y="51"/>
                        </a:lnTo>
                        <a:lnTo>
                          <a:pt x="77" y="51"/>
                        </a:lnTo>
                        <a:lnTo>
                          <a:pt x="77" y="47"/>
                        </a:lnTo>
                        <a:lnTo>
                          <a:pt x="73" y="47"/>
                        </a:lnTo>
                        <a:lnTo>
                          <a:pt x="73" y="43"/>
                        </a:lnTo>
                        <a:lnTo>
                          <a:pt x="68" y="43"/>
                        </a:lnTo>
                        <a:lnTo>
                          <a:pt x="64" y="43"/>
                        </a:lnTo>
                        <a:lnTo>
                          <a:pt x="64" y="39"/>
                        </a:lnTo>
                        <a:lnTo>
                          <a:pt x="64" y="35"/>
                        </a:lnTo>
                        <a:lnTo>
                          <a:pt x="68" y="35"/>
                        </a:lnTo>
                        <a:lnTo>
                          <a:pt x="68" y="31"/>
                        </a:lnTo>
                        <a:lnTo>
                          <a:pt x="73" y="27"/>
                        </a:lnTo>
                        <a:lnTo>
                          <a:pt x="73" y="23"/>
                        </a:lnTo>
                        <a:lnTo>
                          <a:pt x="68" y="23"/>
                        </a:lnTo>
                        <a:lnTo>
                          <a:pt x="64" y="23"/>
                        </a:lnTo>
                        <a:lnTo>
                          <a:pt x="60" y="23"/>
                        </a:lnTo>
                        <a:lnTo>
                          <a:pt x="60" y="27"/>
                        </a:lnTo>
                        <a:lnTo>
                          <a:pt x="56" y="27"/>
                        </a:lnTo>
                        <a:lnTo>
                          <a:pt x="51" y="27"/>
                        </a:lnTo>
                        <a:lnTo>
                          <a:pt x="47" y="27"/>
                        </a:lnTo>
                        <a:lnTo>
                          <a:pt x="47" y="31"/>
                        </a:lnTo>
                        <a:lnTo>
                          <a:pt x="43" y="31"/>
                        </a:lnTo>
                        <a:lnTo>
                          <a:pt x="38" y="31"/>
                        </a:lnTo>
                        <a:lnTo>
                          <a:pt x="38" y="27"/>
                        </a:lnTo>
                        <a:lnTo>
                          <a:pt x="34" y="27"/>
                        </a:lnTo>
                        <a:lnTo>
                          <a:pt x="34" y="23"/>
                        </a:lnTo>
                        <a:lnTo>
                          <a:pt x="38" y="23"/>
                        </a:lnTo>
                        <a:lnTo>
                          <a:pt x="38" y="19"/>
                        </a:lnTo>
                        <a:lnTo>
                          <a:pt x="38" y="15"/>
                        </a:lnTo>
                        <a:lnTo>
                          <a:pt x="34" y="15"/>
                        </a:lnTo>
                        <a:lnTo>
                          <a:pt x="30" y="15"/>
                        </a:lnTo>
                        <a:lnTo>
                          <a:pt x="30" y="12"/>
                        </a:lnTo>
                        <a:lnTo>
                          <a:pt x="30" y="8"/>
                        </a:lnTo>
                        <a:lnTo>
                          <a:pt x="30" y="4"/>
                        </a:lnTo>
                        <a:lnTo>
                          <a:pt x="26" y="4"/>
                        </a:lnTo>
                        <a:lnTo>
                          <a:pt x="21" y="4"/>
                        </a:ln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13" y="8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29" name="Freeform 60"/>
                  <p:cNvSpPr>
                    <a:spLocks/>
                  </p:cNvSpPr>
                  <p:nvPr/>
                </p:nvSpPr>
                <p:spPr bwMode="auto">
                  <a:xfrm>
                    <a:off x="3043" y="636"/>
                    <a:ext cx="4" cy="8"/>
                  </a:xfrm>
                  <a:custGeom>
                    <a:avLst/>
                    <a:gdLst>
                      <a:gd name="T0" fmla="*/ 0 w 4"/>
                      <a:gd name="T1" fmla="*/ 0 h 8"/>
                      <a:gd name="T2" fmla="*/ 0 w 4"/>
                      <a:gd name="T3" fmla="*/ 4 h 8"/>
                      <a:gd name="T4" fmla="*/ 0 w 4"/>
                      <a:gd name="T5" fmla="*/ 8 h 8"/>
                      <a:gd name="T6" fmla="*/ 4 w 4"/>
                      <a:gd name="T7" fmla="*/ 8 h 8"/>
                      <a:gd name="T8" fmla="*/ 4 w 4"/>
                      <a:gd name="T9" fmla="*/ 4 h 8"/>
                      <a:gd name="T10" fmla="*/ 4 w 4"/>
                      <a:gd name="T11" fmla="*/ 0 h 8"/>
                      <a:gd name="T12" fmla="*/ 0 w 4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" h="8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30" name="Freeform 61"/>
                  <p:cNvSpPr>
                    <a:spLocks/>
                  </p:cNvSpPr>
                  <p:nvPr/>
                </p:nvSpPr>
                <p:spPr bwMode="auto">
                  <a:xfrm>
                    <a:off x="3258" y="553"/>
                    <a:ext cx="81" cy="95"/>
                  </a:xfrm>
                  <a:custGeom>
                    <a:avLst/>
                    <a:gdLst>
                      <a:gd name="T0" fmla="*/ 77 w 81"/>
                      <a:gd name="T1" fmla="*/ 4 h 95"/>
                      <a:gd name="T2" fmla="*/ 73 w 81"/>
                      <a:gd name="T3" fmla="*/ 8 h 95"/>
                      <a:gd name="T4" fmla="*/ 64 w 81"/>
                      <a:gd name="T5" fmla="*/ 8 h 95"/>
                      <a:gd name="T6" fmla="*/ 60 w 81"/>
                      <a:gd name="T7" fmla="*/ 12 h 95"/>
                      <a:gd name="T8" fmla="*/ 56 w 81"/>
                      <a:gd name="T9" fmla="*/ 16 h 95"/>
                      <a:gd name="T10" fmla="*/ 56 w 81"/>
                      <a:gd name="T11" fmla="*/ 16 h 95"/>
                      <a:gd name="T12" fmla="*/ 47 w 81"/>
                      <a:gd name="T13" fmla="*/ 16 h 95"/>
                      <a:gd name="T14" fmla="*/ 47 w 81"/>
                      <a:gd name="T15" fmla="*/ 8 h 95"/>
                      <a:gd name="T16" fmla="*/ 51 w 81"/>
                      <a:gd name="T17" fmla="*/ 8 h 95"/>
                      <a:gd name="T18" fmla="*/ 56 w 81"/>
                      <a:gd name="T19" fmla="*/ 4 h 95"/>
                      <a:gd name="T20" fmla="*/ 51 w 81"/>
                      <a:gd name="T21" fmla="*/ 0 h 95"/>
                      <a:gd name="T22" fmla="*/ 47 w 81"/>
                      <a:gd name="T23" fmla="*/ 4 h 95"/>
                      <a:gd name="T24" fmla="*/ 43 w 81"/>
                      <a:gd name="T25" fmla="*/ 8 h 95"/>
                      <a:gd name="T26" fmla="*/ 38 w 81"/>
                      <a:gd name="T27" fmla="*/ 12 h 95"/>
                      <a:gd name="T28" fmla="*/ 34 w 81"/>
                      <a:gd name="T29" fmla="*/ 8 h 95"/>
                      <a:gd name="T30" fmla="*/ 34 w 81"/>
                      <a:gd name="T31" fmla="*/ 8 h 95"/>
                      <a:gd name="T32" fmla="*/ 34 w 81"/>
                      <a:gd name="T33" fmla="*/ 8 h 95"/>
                      <a:gd name="T34" fmla="*/ 30 w 81"/>
                      <a:gd name="T35" fmla="*/ 12 h 95"/>
                      <a:gd name="T36" fmla="*/ 26 w 81"/>
                      <a:gd name="T37" fmla="*/ 16 h 95"/>
                      <a:gd name="T38" fmla="*/ 21 w 81"/>
                      <a:gd name="T39" fmla="*/ 20 h 95"/>
                      <a:gd name="T40" fmla="*/ 17 w 81"/>
                      <a:gd name="T41" fmla="*/ 28 h 95"/>
                      <a:gd name="T42" fmla="*/ 13 w 81"/>
                      <a:gd name="T43" fmla="*/ 32 h 95"/>
                      <a:gd name="T44" fmla="*/ 8 w 81"/>
                      <a:gd name="T45" fmla="*/ 35 h 95"/>
                      <a:gd name="T46" fmla="*/ 8 w 81"/>
                      <a:gd name="T47" fmla="*/ 43 h 95"/>
                      <a:gd name="T48" fmla="*/ 4 w 81"/>
                      <a:gd name="T49" fmla="*/ 47 h 95"/>
                      <a:gd name="T50" fmla="*/ 0 w 81"/>
                      <a:gd name="T51" fmla="*/ 51 h 95"/>
                      <a:gd name="T52" fmla="*/ 8 w 81"/>
                      <a:gd name="T53" fmla="*/ 59 h 95"/>
                      <a:gd name="T54" fmla="*/ 17 w 81"/>
                      <a:gd name="T55" fmla="*/ 63 h 95"/>
                      <a:gd name="T56" fmla="*/ 17 w 81"/>
                      <a:gd name="T57" fmla="*/ 71 h 95"/>
                      <a:gd name="T58" fmla="*/ 17 w 81"/>
                      <a:gd name="T59" fmla="*/ 75 h 95"/>
                      <a:gd name="T60" fmla="*/ 26 w 81"/>
                      <a:gd name="T61" fmla="*/ 83 h 95"/>
                      <a:gd name="T62" fmla="*/ 34 w 81"/>
                      <a:gd name="T63" fmla="*/ 83 h 95"/>
                      <a:gd name="T64" fmla="*/ 38 w 81"/>
                      <a:gd name="T65" fmla="*/ 91 h 95"/>
                      <a:gd name="T66" fmla="*/ 47 w 81"/>
                      <a:gd name="T67" fmla="*/ 95 h 9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81" h="95">
                        <a:moveTo>
                          <a:pt x="81" y="4"/>
                        </a:moveTo>
                        <a:lnTo>
                          <a:pt x="77" y="4"/>
                        </a:lnTo>
                        <a:lnTo>
                          <a:pt x="77" y="8"/>
                        </a:lnTo>
                        <a:lnTo>
                          <a:pt x="73" y="8"/>
                        </a:lnTo>
                        <a:lnTo>
                          <a:pt x="68" y="8"/>
                        </a:lnTo>
                        <a:lnTo>
                          <a:pt x="64" y="8"/>
                        </a:lnTo>
                        <a:lnTo>
                          <a:pt x="64" y="12"/>
                        </a:lnTo>
                        <a:lnTo>
                          <a:pt x="60" y="12"/>
                        </a:lnTo>
                        <a:lnTo>
                          <a:pt x="56" y="12"/>
                        </a:lnTo>
                        <a:lnTo>
                          <a:pt x="56" y="16"/>
                        </a:lnTo>
                        <a:lnTo>
                          <a:pt x="56" y="20"/>
                        </a:lnTo>
                        <a:lnTo>
                          <a:pt x="56" y="16"/>
                        </a:lnTo>
                        <a:lnTo>
                          <a:pt x="51" y="16"/>
                        </a:lnTo>
                        <a:lnTo>
                          <a:pt x="47" y="16"/>
                        </a:lnTo>
                        <a:lnTo>
                          <a:pt x="47" y="12"/>
                        </a:lnTo>
                        <a:lnTo>
                          <a:pt x="47" y="8"/>
                        </a:lnTo>
                        <a:lnTo>
                          <a:pt x="51" y="4"/>
                        </a:lnTo>
                        <a:lnTo>
                          <a:pt x="51" y="8"/>
                        </a:lnTo>
                        <a:lnTo>
                          <a:pt x="56" y="8"/>
                        </a:lnTo>
                        <a:lnTo>
                          <a:pt x="56" y="4"/>
                        </a:lnTo>
                        <a:lnTo>
                          <a:pt x="56" y="0"/>
                        </a:lnTo>
                        <a:lnTo>
                          <a:pt x="51" y="0"/>
                        </a:lnTo>
                        <a:lnTo>
                          <a:pt x="51" y="4"/>
                        </a:lnTo>
                        <a:lnTo>
                          <a:pt x="47" y="4"/>
                        </a:lnTo>
                        <a:lnTo>
                          <a:pt x="47" y="8"/>
                        </a:lnTo>
                        <a:lnTo>
                          <a:pt x="43" y="8"/>
                        </a:lnTo>
                        <a:lnTo>
                          <a:pt x="43" y="12"/>
                        </a:lnTo>
                        <a:lnTo>
                          <a:pt x="38" y="12"/>
                        </a:lnTo>
                        <a:lnTo>
                          <a:pt x="34" y="12"/>
                        </a:lnTo>
                        <a:lnTo>
                          <a:pt x="34" y="8"/>
                        </a:lnTo>
                        <a:lnTo>
                          <a:pt x="38" y="8"/>
                        </a:lnTo>
                        <a:lnTo>
                          <a:pt x="34" y="8"/>
                        </a:lnTo>
                        <a:lnTo>
                          <a:pt x="34" y="4"/>
                        </a:lnTo>
                        <a:lnTo>
                          <a:pt x="34" y="8"/>
                        </a:lnTo>
                        <a:lnTo>
                          <a:pt x="30" y="8"/>
                        </a:lnTo>
                        <a:lnTo>
                          <a:pt x="30" y="12"/>
                        </a:lnTo>
                        <a:lnTo>
                          <a:pt x="30" y="16"/>
                        </a:lnTo>
                        <a:lnTo>
                          <a:pt x="26" y="16"/>
                        </a:lnTo>
                        <a:lnTo>
                          <a:pt x="26" y="20"/>
                        </a:lnTo>
                        <a:lnTo>
                          <a:pt x="21" y="20"/>
                        </a:lnTo>
                        <a:lnTo>
                          <a:pt x="21" y="24"/>
                        </a:lnTo>
                        <a:lnTo>
                          <a:pt x="17" y="28"/>
                        </a:lnTo>
                        <a:lnTo>
                          <a:pt x="17" y="32"/>
                        </a:lnTo>
                        <a:lnTo>
                          <a:pt x="13" y="32"/>
                        </a:lnTo>
                        <a:lnTo>
                          <a:pt x="13" y="35"/>
                        </a:lnTo>
                        <a:lnTo>
                          <a:pt x="8" y="35"/>
                        </a:lnTo>
                        <a:lnTo>
                          <a:pt x="8" y="39"/>
                        </a:lnTo>
                        <a:lnTo>
                          <a:pt x="8" y="43"/>
                        </a:lnTo>
                        <a:lnTo>
                          <a:pt x="4" y="43"/>
                        </a:lnTo>
                        <a:lnTo>
                          <a:pt x="4" y="47"/>
                        </a:lnTo>
                        <a:lnTo>
                          <a:pt x="0" y="47"/>
                        </a:lnTo>
                        <a:lnTo>
                          <a:pt x="0" y="51"/>
                        </a:lnTo>
                        <a:lnTo>
                          <a:pt x="4" y="55"/>
                        </a:lnTo>
                        <a:lnTo>
                          <a:pt x="8" y="59"/>
                        </a:lnTo>
                        <a:lnTo>
                          <a:pt x="13" y="63"/>
                        </a:lnTo>
                        <a:lnTo>
                          <a:pt x="17" y="63"/>
                        </a:lnTo>
                        <a:lnTo>
                          <a:pt x="17" y="67"/>
                        </a:lnTo>
                        <a:lnTo>
                          <a:pt x="17" y="71"/>
                        </a:lnTo>
                        <a:lnTo>
                          <a:pt x="21" y="71"/>
                        </a:lnTo>
                        <a:lnTo>
                          <a:pt x="17" y="75"/>
                        </a:lnTo>
                        <a:lnTo>
                          <a:pt x="21" y="79"/>
                        </a:lnTo>
                        <a:lnTo>
                          <a:pt x="26" y="83"/>
                        </a:lnTo>
                        <a:lnTo>
                          <a:pt x="30" y="83"/>
                        </a:lnTo>
                        <a:lnTo>
                          <a:pt x="34" y="83"/>
                        </a:lnTo>
                        <a:lnTo>
                          <a:pt x="38" y="87"/>
                        </a:lnTo>
                        <a:lnTo>
                          <a:pt x="38" y="91"/>
                        </a:lnTo>
                        <a:lnTo>
                          <a:pt x="43" y="91"/>
                        </a:lnTo>
                        <a:lnTo>
                          <a:pt x="47" y="95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31" name="Freeform 62"/>
                  <p:cNvSpPr>
                    <a:spLocks/>
                  </p:cNvSpPr>
                  <p:nvPr/>
                </p:nvSpPr>
                <p:spPr bwMode="auto">
                  <a:xfrm>
                    <a:off x="3026" y="648"/>
                    <a:ext cx="1" cy="4"/>
                  </a:xfrm>
                  <a:custGeom>
                    <a:avLst/>
                    <a:gdLst>
                      <a:gd name="T0" fmla="*/ 0 w 1"/>
                      <a:gd name="T1" fmla="*/ 4 h 4"/>
                      <a:gd name="T2" fmla="*/ 0 w 1"/>
                      <a:gd name="T3" fmla="*/ 0 h 4"/>
                      <a:gd name="T4" fmla="*/ 0 w 1"/>
                      <a:gd name="T5" fmla="*/ 4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" h="4">
                        <a:moveTo>
                          <a:pt x="0" y="4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32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3005" y="648"/>
                    <a:ext cx="4" cy="4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33" name="Freeform 64"/>
                  <p:cNvSpPr>
                    <a:spLocks/>
                  </p:cNvSpPr>
                  <p:nvPr/>
                </p:nvSpPr>
                <p:spPr bwMode="auto">
                  <a:xfrm>
                    <a:off x="3043" y="644"/>
                    <a:ext cx="9" cy="12"/>
                  </a:xfrm>
                  <a:custGeom>
                    <a:avLst/>
                    <a:gdLst>
                      <a:gd name="T0" fmla="*/ 0 w 9"/>
                      <a:gd name="T1" fmla="*/ 4 h 12"/>
                      <a:gd name="T2" fmla="*/ 0 w 9"/>
                      <a:gd name="T3" fmla="*/ 8 h 12"/>
                      <a:gd name="T4" fmla="*/ 4 w 9"/>
                      <a:gd name="T5" fmla="*/ 8 h 12"/>
                      <a:gd name="T6" fmla="*/ 4 w 9"/>
                      <a:gd name="T7" fmla="*/ 12 h 12"/>
                      <a:gd name="T8" fmla="*/ 9 w 9"/>
                      <a:gd name="T9" fmla="*/ 12 h 12"/>
                      <a:gd name="T10" fmla="*/ 9 w 9"/>
                      <a:gd name="T11" fmla="*/ 8 h 12"/>
                      <a:gd name="T12" fmla="*/ 9 w 9"/>
                      <a:gd name="T13" fmla="*/ 4 h 12"/>
                      <a:gd name="T14" fmla="*/ 9 w 9"/>
                      <a:gd name="T15" fmla="*/ 0 h 12"/>
                      <a:gd name="T16" fmla="*/ 4 w 9"/>
                      <a:gd name="T17" fmla="*/ 0 h 12"/>
                      <a:gd name="T18" fmla="*/ 4 w 9"/>
                      <a:gd name="T19" fmla="*/ 4 h 12"/>
                      <a:gd name="T20" fmla="*/ 0 w 9"/>
                      <a:gd name="T21" fmla="*/ 4 h 1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9" h="12">
                        <a:moveTo>
                          <a:pt x="0" y="4"/>
                        </a:move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34" name="Freeform 65"/>
                  <p:cNvSpPr>
                    <a:spLocks/>
                  </p:cNvSpPr>
                  <p:nvPr/>
                </p:nvSpPr>
                <p:spPr bwMode="auto">
                  <a:xfrm>
                    <a:off x="3039" y="656"/>
                    <a:ext cx="4" cy="1"/>
                  </a:xfrm>
                  <a:custGeom>
                    <a:avLst/>
                    <a:gdLst>
                      <a:gd name="T0" fmla="*/ 0 w 4"/>
                      <a:gd name="T1" fmla="*/ 0 h 1"/>
                      <a:gd name="T2" fmla="*/ 4 w 4"/>
                      <a:gd name="T3" fmla="*/ 0 h 1"/>
                      <a:gd name="T4" fmla="*/ 0 w 4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1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35" name="Freeform 66"/>
                  <p:cNvSpPr>
                    <a:spLocks/>
                  </p:cNvSpPr>
                  <p:nvPr/>
                </p:nvSpPr>
                <p:spPr bwMode="auto">
                  <a:xfrm>
                    <a:off x="3361" y="620"/>
                    <a:ext cx="103" cy="40"/>
                  </a:xfrm>
                  <a:custGeom>
                    <a:avLst/>
                    <a:gdLst>
                      <a:gd name="T0" fmla="*/ 103 w 103"/>
                      <a:gd name="T1" fmla="*/ 40 h 40"/>
                      <a:gd name="T2" fmla="*/ 99 w 103"/>
                      <a:gd name="T3" fmla="*/ 40 h 40"/>
                      <a:gd name="T4" fmla="*/ 94 w 103"/>
                      <a:gd name="T5" fmla="*/ 36 h 40"/>
                      <a:gd name="T6" fmla="*/ 90 w 103"/>
                      <a:gd name="T7" fmla="*/ 36 h 40"/>
                      <a:gd name="T8" fmla="*/ 90 w 103"/>
                      <a:gd name="T9" fmla="*/ 32 h 40"/>
                      <a:gd name="T10" fmla="*/ 86 w 103"/>
                      <a:gd name="T11" fmla="*/ 32 h 40"/>
                      <a:gd name="T12" fmla="*/ 81 w 103"/>
                      <a:gd name="T13" fmla="*/ 28 h 40"/>
                      <a:gd name="T14" fmla="*/ 77 w 103"/>
                      <a:gd name="T15" fmla="*/ 28 h 40"/>
                      <a:gd name="T16" fmla="*/ 73 w 103"/>
                      <a:gd name="T17" fmla="*/ 24 h 40"/>
                      <a:gd name="T18" fmla="*/ 69 w 103"/>
                      <a:gd name="T19" fmla="*/ 24 h 40"/>
                      <a:gd name="T20" fmla="*/ 64 w 103"/>
                      <a:gd name="T21" fmla="*/ 20 h 40"/>
                      <a:gd name="T22" fmla="*/ 60 w 103"/>
                      <a:gd name="T23" fmla="*/ 20 h 40"/>
                      <a:gd name="T24" fmla="*/ 56 w 103"/>
                      <a:gd name="T25" fmla="*/ 20 h 40"/>
                      <a:gd name="T26" fmla="*/ 56 w 103"/>
                      <a:gd name="T27" fmla="*/ 16 h 40"/>
                      <a:gd name="T28" fmla="*/ 51 w 103"/>
                      <a:gd name="T29" fmla="*/ 16 h 40"/>
                      <a:gd name="T30" fmla="*/ 47 w 103"/>
                      <a:gd name="T31" fmla="*/ 16 h 40"/>
                      <a:gd name="T32" fmla="*/ 47 w 103"/>
                      <a:gd name="T33" fmla="*/ 12 h 40"/>
                      <a:gd name="T34" fmla="*/ 43 w 103"/>
                      <a:gd name="T35" fmla="*/ 12 h 40"/>
                      <a:gd name="T36" fmla="*/ 38 w 103"/>
                      <a:gd name="T37" fmla="*/ 12 h 40"/>
                      <a:gd name="T38" fmla="*/ 34 w 103"/>
                      <a:gd name="T39" fmla="*/ 12 h 40"/>
                      <a:gd name="T40" fmla="*/ 34 w 103"/>
                      <a:gd name="T41" fmla="*/ 8 h 40"/>
                      <a:gd name="T42" fmla="*/ 30 w 103"/>
                      <a:gd name="T43" fmla="*/ 8 h 40"/>
                      <a:gd name="T44" fmla="*/ 26 w 103"/>
                      <a:gd name="T45" fmla="*/ 4 h 40"/>
                      <a:gd name="T46" fmla="*/ 21 w 103"/>
                      <a:gd name="T47" fmla="*/ 4 h 40"/>
                      <a:gd name="T48" fmla="*/ 17 w 103"/>
                      <a:gd name="T49" fmla="*/ 0 h 40"/>
                      <a:gd name="T50" fmla="*/ 13 w 103"/>
                      <a:gd name="T51" fmla="*/ 0 h 40"/>
                      <a:gd name="T52" fmla="*/ 8 w 103"/>
                      <a:gd name="T53" fmla="*/ 0 h 40"/>
                      <a:gd name="T54" fmla="*/ 4 w 103"/>
                      <a:gd name="T55" fmla="*/ 0 h 40"/>
                      <a:gd name="T56" fmla="*/ 8 w 103"/>
                      <a:gd name="T57" fmla="*/ 0 h 40"/>
                      <a:gd name="T58" fmla="*/ 4 w 103"/>
                      <a:gd name="T59" fmla="*/ 0 h 40"/>
                      <a:gd name="T60" fmla="*/ 4 w 103"/>
                      <a:gd name="T61" fmla="*/ 4 h 40"/>
                      <a:gd name="T62" fmla="*/ 4 w 103"/>
                      <a:gd name="T63" fmla="*/ 0 h 40"/>
                      <a:gd name="T64" fmla="*/ 0 w 103"/>
                      <a:gd name="T65" fmla="*/ 0 h 40"/>
                      <a:gd name="T66" fmla="*/ 0 w 103"/>
                      <a:gd name="T67" fmla="*/ 4 h 40"/>
                      <a:gd name="T68" fmla="*/ 4 w 103"/>
                      <a:gd name="T69" fmla="*/ 4 h 40"/>
                      <a:gd name="T70" fmla="*/ 4 w 103"/>
                      <a:gd name="T71" fmla="*/ 8 h 40"/>
                      <a:gd name="T72" fmla="*/ 0 w 103"/>
                      <a:gd name="T73" fmla="*/ 8 h 40"/>
                      <a:gd name="T74" fmla="*/ 0 w 103"/>
                      <a:gd name="T75" fmla="*/ 4 h 40"/>
                      <a:gd name="T76" fmla="*/ 0 w 103"/>
                      <a:gd name="T77" fmla="*/ 8 h 40"/>
                      <a:gd name="T78" fmla="*/ 0 w 103"/>
                      <a:gd name="T79" fmla="*/ 12 h 40"/>
                      <a:gd name="T80" fmla="*/ 4 w 103"/>
                      <a:gd name="T81" fmla="*/ 12 h 40"/>
                      <a:gd name="T82" fmla="*/ 0 w 103"/>
                      <a:gd name="T83" fmla="*/ 12 h 40"/>
                      <a:gd name="T84" fmla="*/ 0 w 103"/>
                      <a:gd name="T85" fmla="*/ 16 h 40"/>
                      <a:gd name="T86" fmla="*/ 4 w 103"/>
                      <a:gd name="T87" fmla="*/ 12 h 40"/>
                      <a:gd name="T88" fmla="*/ 4 w 103"/>
                      <a:gd name="T89" fmla="*/ 16 h 40"/>
                      <a:gd name="T90" fmla="*/ 8 w 103"/>
                      <a:gd name="T91" fmla="*/ 16 h 40"/>
                      <a:gd name="T92" fmla="*/ 13 w 103"/>
                      <a:gd name="T93" fmla="*/ 16 h 40"/>
                      <a:gd name="T94" fmla="*/ 13 w 103"/>
                      <a:gd name="T95" fmla="*/ 20 h 40"/>
                      <a:gd name="T96" fmla="*/ 13 w 103"/>
                      <a:gd name="T97" fmla="*/ 24 h 40"/>
                      <a:gd name="T98" fmla="*/ 8 w 103"/>
                      <a:gd name="T99" fmla="*/ 24 h 40"/>
                      <a:gd name="T100" fmla="*/ 8 w 103"/>
                      <a:gd name="T101" fmla="*/ 28 h 40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103" h="40">
                        <a:moveTo>
                          <a:pt x="103" y="40"/>
                        </a:moveTo>
                        <a:lnTo>
                          <a:pt x="99" y="40"/>
                        </a:lnTo>
                        <a:lnTo>
                          <a:pt x="94" y="36"/>
                        </a:lnTo>
                        <a:lnTo>
                          <a:pt x="90" y="36"/>
                        </a:lnTo>
                        <a:lnTo>
                          <a:pt x="90" y="32"/>
                        </a:lnTo>
                        <a:lnTo>
                          <a:pt x="86" y="32"/>
                        </a:lnTo>
                        <a:lnTo>
                          <a:pt x="81" y="28"/>
                        </a:lnTo>
                        <a:lnTo>
                          <a:pt x="77" y="28"/>
                        </a:lnTo>
                        <a:lnTo>
                          <a:pt x="73" y="24"/>
                        </a:lnTo>
                        <a:lnTo>
                          <a:pt x="69" y="24"/>
                        </a:lnTo>
                        <a:lnTo>
                          <a:pt x="64" y="20"/>
                        </a:lnTo>
                        <a:lnTo>
                          <a:pt x="60" y="20"/>
                        </a:lnTo>
                        <a:lnTo>
                          <a:pt x="56" y="20"/>
                        </a:lnTo>
                        <a:lnTo>
                          <a:pt x="56" y="16"/>
                        </a:lnTo>
                        <a:lnTo>
                          <a:pt x="51" y="16"/>
                        </a:lnTo>
                        <a:lnTo>
                          <a:pt x="47" y="16"/>
                        </a:lnTo>
                        <a:lnTo>
                          <a:pt x="47" y="12"/>
                        </a:lnTo>
                        <a:lnTo>
                          <a:pt x="43" y="12"/>
                        </a:lnTo>
                        <a:lnTo>
                          <a:pt x="38" y="12"/>
                        </a:lnTo>
                        <a:lnTo>
                          <a:pt x="34" y="12"/>
                        </a:lnTo>
                        <a:lnTo>
                          <a:pt x="34" y="8"/>
                        </a:lnTo>
                        <a:lnTo>
                          <a:pt x="30" y="8"/>
                        </a:lnTo>
                        <a:lnTo>
                          <a:pt x="26" y="4"/>
                        </a:lnTo>
                        <a:lnTo>
                          <a:pt x="21" y="4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8" y="16"/>
                        </a:lnTo>
                        <a:lnTo>
                          <a:pt x="13" y="16"/>
                        </a:lnTo>
                        <a:lnTo>
                          <a:pt x="13" y="20"/>
                        </a:lnTo>
                        <a:lnTo>
                          <a:pt x="13" y="24"/>
                        </a:lnTo>
                        <a:lnTo>
                          <a:pt x="8" y="24"/>
                        </a:lnTo>
                        <a:lnTo>
                          <a:pt x="8" y="2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36" name="Freeform 67"/>
                  <p:cNvSpPr>
                    <a:spLocks/>
                  </p:cNvSpPr>
                  <p:nvPr/>
                </p:nvSpPr>
                <p:spPr bwMode="auto">
                  <a:xfrm>
                    <a:off x="3382" y="648"/>
                    <a:ext cx="13" cy="16"/>
                  </a:xfrm>
                  <a:custGeom>
                    <a:avLst/>
                    <a:gdLst>
                      <a:gd name="T0" fmla="*/ 0 w 13"/>
                      <a:gd name="T1" fmla="*/ 16 h 16"/>
                      <a:gd name="T2" fmla="*/ 0 w 13"/>
                      <a:gd name="T3" fmla="*/ 12 h 16"/>
                      <a:gd name="T4" fmla="*/ 0 w 13"/>
                      <a:gd name="T5" fmla="*/ 8 h 16"/>
                      <a:gd name="T6" fmla="*/ 5 w 13"/>
                      <a:gd name="T7" fmla="*/ 8 h 16"/>
                      <a:gd name="T8" fmla="*/ 5 w 13"/>
                      <a:gd name="T9" fmla="*/ 4 h 16"/>
                      <a:gd name="T10" fmla="*/ 9 w 13"/>
                      <a:gd name="T11" fmla="*/ 4 h 16"/>
                      <a:gd name="T12" fmla="*/ 9 w 13"/>
                      <a:gd name="T13" fmla="*/ 0 h 16"/>
                      <a:gd name="T14" fmla="*/ 9 w 13"/>
                      <a:gd name="T15" fmla="*/ 4 h 16"/>
                      <a:gd name="T16" fmla="*/ 13 w 13"/>
                      <a:gd name="T17" fmla="*/ 4 h 16"/>
                      <a:gd name="T18" fmla="*/ 13 w 13"/>
                      <a:gd name="T19" fmla="*/ 0 h 16"/>
                      <a:gd name="T20" fmla="*/ 13 w 13"/>
                      <a:gd name="T21" fmla="*/ 4 h 16"/>
                      <a:gd name="T22" fmla="*/ 13 w 13"/>
                      <a:gd name="T23" fmla="*/ 8 h 16"/>
                      <a:gd name="T24" fmla="*/ 13 w 13"/>
                      <a:gd name="T25" fmla="*/ 4 h 16"/>
                      <a:gd name="T26" fmla="*/ 9 w 13"/>
                      <a:gd name="T27" fmla="*/ 4 h 16"/>
                      <a:gd name="T28" fmla="*/ 9 w 13"/>
                      <a:gd name="T29" fmla="*/ 8 h 16"/>
                      <a:gd name="T30" fmla="*/ 13 w 13"/>
                      <a:gd name="T31" fmla="*/ 8 h 16"/>
                      <a:gd name="T32" fmla="*/ 9 w 13"/>
                      <a:gd name="T33" fmla="*/ 12 h 16"/>
                      <a:gd name="T34" fmla="*/ 5 w 13"/>
                      <a:gd name="T35" fmla="*/ 12 h 16"/>
                      <a:gd name="T36" fmla="*/ 0 w 13"/>
                      <a:gd name="T37" fmla="*/ 12 h 16"/>
                      <a:gd name="T38" fmla="*/ 0 w 13"/>
                      <a:gd name="T39" fmla="*/ 16 h 1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13" h="16">
                        <a:moveTo>
                          <a:pt x="0" y="16"/>
                        </a:move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13" y="4"/>
                        </a:lnTo>
                        <a:lnTo>
                          <a:pt x="13" y="0"/>
                        </a:lnTo>
                        <a:lnTo>
                          <a:pt x="13" y="4"/>
                        </a:lnTo>
                        <a:lnTo>
                          <a:pt x="13" y="8"/>
                        </a:lnTo>
                        <a:lnTo>
                          <a:pt x="13" y="4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13" y="8"/>
                        </a:lnTo>
                        <a:lnTo>
                          <a:pt x="9" y="12"/>
                        </a:lnTo>
                        <a:lnTo>
                          <a:pt x="5" y="12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37" name="Freeform 68"/>
                  <p:cNvSpPr>
                    <a:spLocks/>
                  </p:cNvSpPr>
                  <p:nvPr/>
                </p:nvSpPr>
                <p:spPr bwMode="auto">
                  <a:xfrm>
                    <a:off x="3030" y="573"/>
                    <a:ext cx="151" cy="91"/>
                  </a:xfrm>
                  <a:custGeom>
                    <a:avLst/>
                    <a:gdLst>
                      <a:gd name="T0" fmla="*/ 17 w 151"/>
                      <a:gd name="T1" fmla="*/ 0 h 91"/>
                      <a:gd name="T2" fmla="*/ 9 w 151"/>
                      <a:gd name="T3" fmla="*/ 0 h 91"/>
                      <a:gd name="T4" fmla="*/ 0 w 151"/>
                      <a:gd name="T5" fmla="*/ 0 h 91"/>
                      <a:gd name="T6" fmla="*/ 5 w 151"/>
                      <a:gd name="T7" fmla="*/ 4 h 91"/>
                      <a:gd name="T8" fmla="*/ 9 w 151"/>
                      <a:gd name="T9" fmla="*/ 8 h 91"/>
                      <a:gd name="T10" fmla="*/ 5 w 151"/>
                      <a:gd name="T11" fmla="*/ 15 h 91"/>
                      <a:gd name="T12" fmla="*/ 5 w 151"/>
                      <a:gd name="T13" fmla="*/ 23 h 91"/>
                      <a:gd name="T14" fmla="*/ 9 w 151"/>
                      <a:gd name="T15" fmla="*/ 31 h 91"/>
                      <a:gd name="T16" fmla="*/ 13 w 151"/>
                      <a:gd name="T17" fmla="*/ 35 h 91"/>
                      <a:gd name="T18" fmla="*/ 17 w 151"/>
                      <a:gd name="T19" fmla="*/ 39 h 91"/>
                      <a:gd name="T20" fmla="*/ 22 w 151"/>
                      <a:gd name="T21" fmla="*/ 43 h 91"/>
                      <a:gd name="T22" fmla="*/ 26 w 151"/>
                      <a:gd name="T23" fmla="*/ 39 h 91"/>
                      <a:gd name="T24" fmla="*/ 30 w 151"/>
                      <a:gd name="T25" fmla="*/ 35 h 91"/>
                      <a:gd name="T26" fmla="*/ 35 w 151"/>
                      <a:gd name="T27" fmla="*/ 31 h 91"/>
                      <a:gd name="T28" fmla="*/ 39 w 151"/>
                      <a:gd name="T29" fmla="*/ 35 h 91"/>
                      <a:gd name="T30" fmla="*/ 35 w 151"/>
                      <a:gd name="T31" fmla="*/ 43 h 91"/>
                      <a:gd name="T32" fmla="*/ 26 w 151"/>
                      <a:gd name="T33" fmla="*/ 43 h 91"/>
                      <a:gd name="T34" fmla="*/ 26 w 151"/>
                      <a:gd name="T35" fmla="*/ 51 h 91"/>
                      <a:gd name="T36" fmla="*/ 30 w 151"/>
                      <a:gd name="T37" fmla="*/ 59 h 91"/>
                      <a:gd name="T38" fmla="*/ 30 w 151"/>
                      <a:gd name="T39" fmla="*/ 67 h 91"/>
                      <a:gd name="T40" fmla="*/ 39 w 151"/>
                      <a:gd name="T41" fmla="*/ 67 h 91"/>
                      <a:gd name="T42" fmla="*/ 43 w 151"/>
                      <a:gd name="T43" fmla="*/ 71 h 91"/>
                      <a:gd name="T44" fmla="*/ 48 w 151"/>
                      <a:gd name="T45" fmla="*/ 75 h 91"/>
                      <a:gd name="T46" fmla="*/ 52 w 151"/>
                      <a:gd name="T47" fmla="*/ 79 h 91"/>
                      <a:gd name="T48" fmla="*/ 56 w 151"/>
                      <a:gd name="T49" fmla="*/ 83 h 91"/>
                      <a:gd name="T50" fmla="*/ 65 w 151"/>
                      <a:gd name="T51" fmla="*/ 83 h 91"/>
                      <a:gd name="T52" fmla="*/ 69 w 151"/>
                      <a:gd name="T53" fmla="*/ 87 h 91"/>
                      <a:gd name="T54" fmla="*/ 73 w 151"/>
                      <a:gd name="T55" fmla="*/ 83 h 91"/>
                      <a:gd name="T56" fmla="*/ 73 w 151"/>
                      <a:gd name="T57" fmla="*/ 75 h 91"/>
                      <a:gd name="T58" fmla="*/ 78 w 151"/>
                      <a:gd name="T59" fmla="*/ 71 h 91"/>
                      <a:gd name="T60" fmla="*/ 86 w 151"/>
                      <a:gd name="T61" fmla="*/ 71 h 91"/>
                      <a:gd name="T62" fmla="*/ 95 w 151"/>
                      <a:gd name="T63" fmla="*/ 71 h 91"/>
                      <a:gd name="T64" fmla="*/ 103 w 151"/>
                      <a:gd name="T65" fmla="*/ 71 h 91"/>
                      <a:gd name="T66" fmla="*/ 108 w 151"/>
                      <a:gd name="T67" fmla="*/ 75 h 91"/>
                      <a:gd name="T68" fmla="*/ 112 w 151"/>
                      <a:gd name="T69" fmla="*/ 79 h 91"/>
                      <a:gd name="T70" fmla="*/ 120 w 151"/>
                      <a:gd name="T71" fmla="*/ 79 h 91"/>
                      <a:gd name="T72" fmla="*/ 125 w 151"/>
                      <a:gd name="T73" fmla="*/ 83 h 91"/>
                      <a:gd name="T74" fmla="*/ 129 w 151"/>
                      <a:gd name="T75" fmla="*/ 87 h 91"/>
                      <a:gd name="T76" fmla="*/ 133 w 151"/>
                      <a:gd name="T77" fmla="*/ 91 h 91"/>
                      <a:gd name="T78" fmla="*/ 138 w 151"/>
                      <a:gd name="T79" fmla="*/ 87 h 91"/>
                      <a:gd name="T80" fmla="*/ 142 w 151"/>
                      <a:gd name="T81" fmla="*/ 83 h 91"/>
                      <a:gd name="T82" fmla="*/ 146 w 151"/>
                      <a:gd name="T83" fmla="*/ 79 h 91"/>
                      <a:gd name="T84" fmla="*/ 151 w 151"/>
                      <a:gd name="T85" fmla="*/ 75 h 91"/>
                      <a:gd name="T86" fmla="*/ 151 w 151"/>
                      <a:gd name="T87" fmla="*/ 67 h 91"/>
                      <a:gd name="T88" fmla="*/ 142 w 151"/>
                      <a:gd name="T89" fmla="*/ 67 h 91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151" h="91">
                        <a:moveTo>
                          <a:pt x="22" y="0"/>
                        </a:move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9" y="0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9" y="8"/>
                        </a:lnTo>
                        <a:lnTo>
                          <a:pt x="9" y="12"/>
                        </a:lnTo>
                        <a:lnTo>
                          <a:pt x="5" y="15"/>
                        </a:lnTo>
                        <a:lnTo>
                          <a:pt x="5" y="19"/>
                        </a:lnTo>
                        <a:lnTo>
                          <a:pt x="5" y="23"/>
                        </a:lnTo>
                        <a:lnTo>
                          <a:pt x="9" y="27"/>
                        </a:lnTo>
                        <a:lnTo>
                          <a:pt x="9" y="31"/>
                        </a:lnTo>
                        <a:lnTo>
                          <a:pt x="13" y="31"/>
                        </a:lnTo>
                        <a:lnTo>
                          <a:pt x="13" y="35"/>
                        </a:lnTo>
                        <a:lnTo>
                          <a:pt x="13" y="39"/>
                        </a:lnTo>
                        <a:lnTo>
                          <a:pt x="17" y="39"/>
                        </a:lnTo>
                        <a:lnTo>
                          <a:pt x="17" y="43"/>
                        </a:lnTo>
                        <a:lnTo>
                          <a:pt x="22" y="43"/>
                        </a:lnTo>
                        <a:lnTo>
                          <a:pt x="26" y="43"/>
                        </a:lnTo>
                        <a:lnTo>
                          <a:pt x="26" y="39"/>
                        </a:lnTo>
                        <a:lnTo>
                          <a:pt x="30" y="39"/>
                        </a:lnTo>
                        <a:lnTo>
                          <a:pt x="30" y="35"/>
                        </a:lnTo>
                        <a:lnTo>
                          <a:pt x="30" y="31"/>
                        </a:lnTo>
                        <a:lnTo>
                          <a:pt x="35" y="31"/>
                        </a:lnTo>
                        <a:lnTo>
                          <a:pt x="35" y="35"/>
                        </a:lnTo>
                        <a:lnTo>
                          <a:pt x="39" y="35"/>
                        </a:lnTo>
                        <a:lnTo>
                          <a:pt x="35" y="39"/>
                        </a:lnTo>
                        <a:lnTo>
                          <a:pt x="35" y="43"/>
                        </a:lnTo>
                        <a:lnTo>
                          <a:pt x="30" y="43"/>
                        </a:lnTo>
                        <a:lnTo>
                          <a:pt x="26" y="43"/>
                        </a:lnTo>
                        <a:lnTo>
                          <a:pt x="26" y="47"/>
                        </a:lnTo>
                        <a:lnTo>
                          <a:pt x="26" y="51"/>
                        </a:lnTo>
                        <a:lnTo>
                          <a:pt x="26" y="55"/>
                        </a:lnTo>
                        <a:lnTo>
                          <a:pt x="30" y="59"/>
                        </a:lnTo>
                        <a:lnTo>
                          <a:pt x="30" y="63"/>
                        </a:lnTo>
                        <a:lnTo>
                          <a:pt x="30" y="67"/>
                        </a:lnTo>
                        <a:lnTo>
                          <a:pt x="35" y="67"/>
                        </a:lnTo>
                        <a:lnTo>
                          <a:pt x="39" y="67"/>
                        </a:lnTo>
                        <a:lnTo>
                          <a:pt x="39" y="71"/>
                        </a:lnTo>
                        <a:lnTo>
                          <a:pt x="43" y="71"/>
                        </a:lnTo>
                        <a:lnTo>
                          <a:pt x="48" y="71"/>
                        </a:lnTo>
                        <a:lnTo>
                          <a:pt x="48" y="75"/>
                        </a:lnTo>
                        <a:lnTo>
                          <a:pt x="52" y="75"/>
                        </a:lnTo>
                        <a:lnTo>
                          <a:pt x="52" y="79"/>
                        </a:lnTo>
                        <a:lnTo>
                          <a:pt x="56" y="79"/>
                        </a:lnTo>
                        <a:lnTo>
                          <a:pt x="56" y="83"/>
                        </a:lnTo>
                        <a:lnTo>
                          <a:pt x="60" y="83"/>
                        </a:lnTo>
                        <a:lnTo>
                          <a:pt x="65" y="83"/>
                        </a:lnTo>
                        <a:lnTo>
                          <a:pt x="65" y="87"/>
                        </a:lnTo>
                        <a:lnTo>
                          <a:pt x="69" y="87"/>
                        </a:lnTo>
                        <a:lnTo>
                          <a:pt x="69" y="83"/>
                        </a:lnTo>
                        <a:lnTo>
                          <a:pt x="73" y="83"/>
                        </a:lnTo>
                        <a:lnTo>
                          <a:pt x="73" y="79"/>
                        </a:lnTo>
                        <a:lnTo>
                          <a:pt x="73" y="75"/>
                        </a:lnTo>
                        <a:lnTo>
                          <a:pt x="78" y="75"/>
                        </a:lnTo>
                        <a:lnTo>
                          <a:pt x="78" y="71"/>
                        </a:lnTo>
                        <a:lnTo>
                          <a:pt x="82" y="71"/>
                        </a:lnTo>
                        <a:lnTo>
                          <a:pt x="86" y="71"/>
                        </a:lnTo>
                        <a:lnTo>
                          <a:pt x="90" y="71"/>
                        </a:lnTo>
                        <a:lnTo>
                          <a:pt x="95" y="71"/>
                        </a:lnTo>
                        <a:lnTo>
                          <a:pt x="99" y="71"/>
                        </a:lnTo>
                        <a:lnTo>
                          <a:pt x="103" y="71"/>
                        </a:lnTo>
                        <a:lnTo>
                          <a:pt x="103" y="75"/>
                        </a:lnTo>
                        <a:lnTo>
                          <a:pt x="108" y="75"/>
                        </a:lnTo>
                        <a:lnTo>
                          <a:pt x="112" y="75"/>
                        </a:lnTo>
                        <a:lnTo>
                          <a:pt x="112" y="79"/>
                        </a:lnTo>
                        <a:lnTo>
                          <a:pt x="116" y="79"/>
                        </a:lnTo>
                        <a:lnTo>
                          <a:pt x="120" y="79"/>
                        </a:lnTo>
                        <a:lnTo>
                          <a:pt x="120" y="83"/>
                        </a:lnTo>
                        <a:lnTo>
                          <a:pt x="125" y="83"/>
                        </a:lnTo>
                        <a:lnTo>
                          <a:pt x="125" y="87"/>
                        </a:lnTo>
                        <a:lnTo>
                          <a:pt x="129" y="87"/>
                        </a:lnTo>
                        <a:lnTo>
                          <a:pt x="133" y="87"/>
                        </a:lnTo>
                        <a:lnTo>
                          <a:pt x="133" y="91"/>
                        </a:lnTo>
                        <a:lnTo>
                          <a:pt x="138" y="91"/>
                        </a:lnTo>
                        <a:lnTo>
                          <a:pt x="138" y="87"/>
                        </a:lnTo>
                        <a:lnTo>
                          <a:pt x="138" y="83"/>
                        </a:lnTo>
                        <a:lnTo>
                          <a:pt x="142" y="83"/>
                        </a:lnTo>
                        <a:lnTo>
                          <a:pt x="142" y="79"/>
                        </a:lnTo>
                        <a:lnTo>
                          <a:pt x="146" y="79"/>
                        </a:lnTo>
                        <a:lnTo>
                          <a:pt x="146" y="75"/>
                        </a:lnTo>
                        <a:lnTo>
                          <a:pt x="151" y="75"/>
                        </a:lnTo>
                        <a:lnTo>
                          <a:pt x="151" y="71"/>
                        </a:lnTo>
                        <a:lnTo>
                          <a:pt x="151" y="67"/>
                        </a:lnTo>
                        <a:lnTo>
                          <a:pt x="146" y="67"/>
                        </a:lnTo>
                        <a:lnTo>
                          <a:pt x="142" y="67"/>
                        </a:lnTo>
                        <a:lnTo>
                          <a:pt x="142" y="71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38" name="Freeform 69"/>
                  <p:cNvSpPr>
                    <a:spLocks/>
                  </p:cNvSpPr>
                  <p:nvPr/>
                </p:nvSpPr>
                <p:spPr bwMode="auto">
                  <a:xfrm>
                    <a:off x="3275" y="660"/>
                    <a:ext cx="4" cy="4"/>
                  </a:xfrm>
                  <a:custGeom>
                    <a:avLst/>
                    <a:gdLst>
                      <a:gd name="T0" fmla="*/ 4 w 4"/>
                      <a:gd name="T1" fmla="*/ 4 h 4"/>
                      <a:gd name="T2" fmla="*/ 0 w 4"/>
                      <a:gd name="T3" fmla="*/ 4 h 4"/>
                      <a:gd name="T4" fmla="*/ 0 w 4"/>
                      <a:gd name="T5" fmla="*/ 0 h 4"/>
                      <a:gd name="T6" fmla="*/ 4 w 4"/>
                      <a:gd name="T7" fmla="*/ 4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4" y="4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39" name="Freeform 70"/>
                  <p:cNvSpPr>
                    <a:spLocks/>
                  </p:cNvSpPr>
                  <p:nvPr/>
                </p:nvSpPr>
                <p:spPr bwMode="auto">
                  <a:xfrm>
                    <a:off x="3266" y="569"/>
                    <a:ext cx="116" cy="99"/>
                  </a:xfrm>
                  <a:custGeom>
                    <a:avLst/>
                    <a:gdLst>
                      <a:gd name="T0" fmla="*/ 108 w 116"/>
                      <a:gd name="T1" fmla="*/ 79 h 99"/>
                      <a:gd name="T2" fmla="*/ 103 w 116"/>
                      <a:gd name="T3" fmla="*/ 79 h 99"/>
                      <a:gd name="T4" fmla="*/ 95 w 116"/>
                      <a:gd name="T5" fmla="*/ 79 h 99"/>
                      <a:gd name="T6" fmla="*/ 99 w 116"/>
                      <a:gd name="T7" fmla="*/ 83 h 99"/>
                      <a:gd name="T8" fmla="*/ 108 w 116"/>
                      <a:gd name="T9" fmla="*/ 83 h 99"/>
                      <a:gd name="T10" fmla="*/ 112 w 116"/>
                      <a:gd name="T11" fmla="*/ 79 h 99"/>
                      <a:gd name="T12" fmla="*/ 116 w 116"/>
                      <a:gd name="T13" fmla="*/ 83 h 99"/>
                      <a:gd name="T14" fmla="*/ 116 w 116"/>
                      <a:gd name="T15" fmla="*/ 91 h 99"/>
                      <a:gd name="T16" fmla="*/ 112 w 116"/>
                      <a:gd name="T17" fmla="*/ 95 h 99"/>
                      <a:gd name="T18" fmla="*/ 103 w 116"/>
                      <a:gd name="T19" fmla="*/ 95 h 99"/>
                      <a:gd name="T20" fmla="*/ 95 w 116"/>
                      <a:gd name="T21" fmla="*/ 91 h 99"/>
                      <a:gd name="T22" fmla="*/ 99 w 116"/>
                      <a:gd name="T23" fmla="*/ 95 h 99"/>
                      <a:gd name="T24" fmla="*/ 95 w 116"/>
                      <a:gd name="T25" fmla="*/ 99 h 99"/>
                      <a:gd name="T26" fmla="*/ 91 w 116"/>
                      <a:gd name="T27" fmla="*/ 95 h 99"/>
                      <a:gd name="T28" fmla="*/ 91 w 116"/>
                      <a:gd name="T29" fmla="*/ 87 h 99"/>
                      <a:gd name="T30" fmla="*/ 86 w 116"/>
                      <a:gd name="T31" fmla="*/ 83 h 99"/>
                      <a:gd name="T32" fmla="*/ 78 w 116"/>
                      <a:gd name="T33" fmla="*/ 83 h 99"/>
                      <a:gd name="T34" fmla="*/ 73 w 116"/>
                      <a:gd name="T35" fmla="*/ 79 h 99"/>
                      <a:gd name="T36" fmla="*/ 69 w 116"/>
                      <a:gd name="T37" fmla="*/ 75 h 99"/>
                      <a:gd name="T38" fmla="*/ 60 w 116"/>
                      <a:gd name="T39" fmla="*/ 75 h 99"/>
                      <a:gd name="T40" fmla="*/ 56 w 116"/>
                      <a:gd name="T41" fmla="*/ 71 h 99"/>
                      <a:gd name="T42" fmla="*/ 52 w 116"/>
                      <a:gd name="T43" fmla="*/ 67 h 99"/>
                      <a:gd name="T44" fmla="*/ 43 w 116"/>
                      <a:gd name="T45" fmla="*/ 67 h 99"/>
                      <a:gd name="T46" fmla="*/ 39 w 116"/>
                      <a:gd name="T47" fmla="*/ 63 h 99"/>
                      <a:gd name="T48" fmla="*/ 35 w 116"/>
                      <a:gd name="T49" fmla="*/ 59 h 99"/>
                      <a:gd name="T50" fmla="*/ 26 w 116"/>
                      <a:gd name="T51" fmla="*/ 59 h 99"/>
                      <a:gd name="T52" fmla="*/ 22 w 116"/>
                      <a:gd name="T53" fmla="*/ 55 h 99"/>
                      <a:gd name="T54" fmla="*/ 18 w 116"/>
                      <a:gd name="T55" fmla="*/ 51 h 99"/>
                      <a:gd name="T56" fmla="*/ 9 w 116"/>
                      <a:gd name="T57" fmla="*/ 47 h 99"/>
                      <a:gd name="T58" fmla="*/ 0 w 116"/>
                      <a:gd name="T59" fmla="*/ 39 h 99"/>
                      <a:gd name="T60" fmla="*/ 5 w 116"/>
                      <a:gd name="T61" fmla="*/ 31 h 99"/>
                      <a:gd name="T62" fmla="*/ 9 w 116"/>
                      <a:gd name="T63" fmla="*/ 35 h 99"/>
                      <a:gd name="T64" fmla="*/ 13 w 116"/>
                      <a:gd name="T65" fmla="*/ 27 h 99"/>
                      <a:gd name="T66" fmla="*/ 13 w 116"/>
                      <a:gd name="T67" fmla="*/ 35 h 99"/>
                      <a:gd name="T68" fmla="*/ 18 w 116"/>
                      <a:gd name="T69" fmla="*/ 39 h 99"/>
                      <a:gd name="T70" fmla="*/ 22 w 116"/>
                      <a:gd name="T71" fmla="*/ 35 h 99"/>
                      <a:gd name="T72" fmla="*/ 18 w 116"/>
                      <a:gd name="T73" fmla="*/ 27 h 99"/>
                      <a:gd name="T74" fmla="*/ 22 w 116"/>
                      <a:gd name="T75" fmla="*/ 19 h 99"/>
                      <a:gd name="T76" fmla="*/ 22 w 116"/>
                      <a:gd name="T77" fmla="*/ 12 h 99"/>
                      <a:gd name="T78" fmla="*/ 26 w 116"/>
                      <a:gd name="T79" fmla="*/ 8 h 99"/>
                      <a:gd name="T80" fmla="*/ 35 w 116"/>
                      <a:gd name="T81" fmla="*/ 4 h 99"/>
                      <a:gd name="T82" fmla="*/ 39 w 116"/>
                      <a:gd name="T83" fmla="*/ 0 h 99"/>
                      <a:gd name="T84" fmla="*/ 43 w 116"/>
                      <a:gd name="T85" fmla="*/ 4 h 99"/>
                      <a:gd name="T86" fmla="*/ 43 w 116"/>
                      <a:gd name="T87" fmla="*/ 12 h 99"/>
                      <a:gd name="T88" fmla="*/ 43 w 116"/>
                      <a:gd name="T89" fmla="*/ 12 h 99"/>
                      <a:gd name="T90" fmla="*/ 48 w 116"/>
                      <a:gd name="T91" fmla="*/ 8 h 99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16" h="99">
                        <a:moveTo>
                          <a:pt x="103" y="79"/>
                        </a:moveTo>
                        <a:lnTo>
                          <a:pt x="108" y="79"/>
                        </a:lnTo>
                        <a:lnTo>
                          <a:pt x="103" y="83"/>
                        </a:lnTo>
                        <a:lnTo>
                          <a:pt x="103" y="79"/>
                        </a:lnTo>
                        <a:lnTo>
                          <a:pt x="99" y="79"/>
                        </a:lnTo>
                        <a:lnTo>
                          <a:pt x="95" y="79"/>
                        </a:lnTo>
                        <a:lnTo>
                          <a:pt x="99" y="79"/>
                        </a:lnTo>
                        <a:lnTo>
                          <a:pt x="99" y="83"/>
                        </a:lnTo>
                        <a:lnTo>
                          <a:pt x="103" y="83"/>
                        </a:lnTo>
                        <a:lnTo>
                          <a:pt x="108" y="83"/>
                        </a:lnTo>
                        <a:lnTo>
                          <a:pt x="112" y="83"/>
                        </a:lnTo>
                        <a:lnTo>
                          <a:pt x="112" y="79"/>
                        </a:lnTo>
                        <a:lnTo>
                          <a:pt x="116" y="79"/>
                        </a:lnTo>
                        <a:lnTo>
                          <a:pt x="116" y="83"/>
                        </a:lnTo>
                        <a:lnTo>
                          <a:pt x="116" y="87"/>
                        </a:lnTo>
                        <a:lnTo>
                          <a:pt x="116" y="91"/>
                        </a:lnTo>
                        <a:lnTo>
                          <a:pt x="112" y="91"/>
                        </a:lnTo>
                        <a:lnTo>
                          <a:pt x="112" y="95"/>
                        </a:lnTo>
                        <a:lnTo>
                          <a:pt x="108" y="95"/>
                        </a:lnTo>
                        <a:lnTo>
                          <a:pt x="103" y="95"/>
                        </a:lnTo>
                        <a:lnTo>
                          <a:pt x="99" y="95"/>
                        </a:lnTo>
                        <a:lnTo>
                          <a:pt x="95" y="91"/>
                        </a:lnTo>
                        <a:lnTo>
                          <a:pt x="95" y="95"/>
                        </a:lnTo>
                        <a:lnTo>
                          <a:pt x="99" y="95"/>
                        </a:lnTo>
                        <a:lnTo>
                          <a:pt x="99" y="99"/>
                        </a:lnTo>
                        <a:lnTo>
                          <a:pt x="95" y="99"/>
                        </a:lnTo>
                        <a:lnTo>
                          <a:pt x="95" y="95"/>
                        </a:lnTo>
                        <a:lnTo>
                          <a:pt x="91" y="95"/>
                        </a:lnTo>
                        <a:lnTo>
                          <a:pt x="91" y="91"/>
                        </a:lnTo>
                        <a:lnTo>
                          <a:pt x="91" y="87"/>
                        </a:lnTo>
                        <a:lnTo>
                          <a:pt x="86" y="87"/>
                        </a:lnTo>
                        <a:lnTo>
                          <a:pt x="86" y="83"/>
                        </a:lnTo>
                        <a:lnTo>
                          <a:pt x="82" y="83"/>
                        </a:lnTo>
                        <a:lnTo>
                          <a:pt x="78" y="83"/>
                        </a:lnTo>
                        <a:lnTo>
                          <a:pt x="78" y="79"/>
                        </a:lnTo>
                        <a:lnTo>
                          <a:pt x="73" y="79"/>
                        </a:lnTo>
                        <a:lnTo>
                          <a:pt x="69" y="79"/>
                        </a:lnTo>
                        <a:lnTo>
                          <a:pt x="69" y="75"/>
                        </a:lnTo>
                        <a:lnTo>
                          <a:pt x="65" y="75"/>
                        </a:lnTo>
                        <a:lnTo>
                          <a:pt x="60" y="75"/>
                        </a:lnTo>
                        <a:lnTo>
                          <a:pt x="60" y="71"/>
                        </a:lnTo>
                        <a:lnTo>
                          <a:pt x="56" y="71"/>
                        </a:lnTo>
                        <a:lnTo>
                          <a:pt x="52" y="71"/>
                        </a:lnTo>
                        <a:lnTo>
                          <a:pt x="52" y="67"/>
                        </a:lnTo>
                        <a:lnTo>
                          <a:pt x="48" y="67"/>
                        </a:lnTo>
                        <a:lnTo>
                          <a:pt x="43" y="67"/>
                        </a:lnTo>
                        <a:lnTo>
                          <a:pt x="39" y="67"/>
                        </a:lnTo>
                        <a:lnTo>
                          <a:pt x="39" y="63"/>
                        </a:lnTo>
                        <a:lnTo>
                          <a:pt x="35" y="63"/>
                        </a:lnTo>
                        <a:lnTo>
                          <a:pt x="35" y="59"/>
                        </a:lnTo>
                        <a:lnTo>
                          <a:pt x="30" y="59"/>
                        </a:lnTo>
                        <a:lnTo>
                          <a:pt x="26" y="59"/>
                        </a:lnTo>
                        <a:lnTo>
                          <a:pt x="26" y="55"/>
                        </a:lnTo>
                        <a:lnTo>
                          <a:pt x="22" y="55"/>
                        </a:lnTo>
                        <a:lnTo>
                          <a:pt x="22" y="51"/>
                        </a:lnTo>
                        <a:lnTo>
                          <a:pt x="18" y="51"/>
                        </a:lnTo>
                        <a:lnTo>
                          <a:pt x="13" y="51"/>
                        </a:lnTo>
                        <a:lnTo>
                          <a:pt x="9" y="47"/>
                        </a:lnTo>
                        <a:lnTo>
                          <a:pt x="5" y="43"/>
                        </a:lnTo>
                        <a:lnTo>
                          <a:pt x="0" y="39"/>
                        </a:lnTo>
                        <a:lnTo>
                          <a:pt x="0" y="35"/>
                        </a:lnTo>
                        <a:lnTo>
                          <a:pt x="5" y="31"/>
                        </a:lnTo>
                        <a:lnTo>
                          <a:pt x="5" y="35"/>
                        </a:lnTo>
                        <a:lnTo>
                          <a:pt x="9" y="35"/>
                        </a:lnTo>
                        <a:lnTo>
                          <a:pt x="9" y="31"/>
                        </a:lnTo>
                        <a:lnTo>
                          <a:pt x="13" y="27"/>
                        </a:lnTo>
                        <a:lnTo>
                          <a:pt x="13" y="31"/>
                        </a:lnTo>
                        <a:lnTo>
                          <a:pt x="13" y="35"/>
                        </a:lnTo>
                        <a:lnTo>
                          <a:pt x="13" y="39"/>
                        </a:lnTo>
                        <a:lnTo>
                          <a:pt x="18" y="39"/>
                        </a:lnTo>
                        <a:lnTo>
                          <a:pt x="18" y="35"/>
                        </a:lnTo>
                        <a:lnTo>
                          <a:pt x="22" y="35"/>
                        </a:lnTo>
                        <a:lnTo>
                          <a:pt x="22" y="31"/>
                        </a:lnTo>
                        <a:lnTo>
                          <a:pt x="18" y="27"/>
                        </a:lnTo>
                        <a:lnTo>
                          <a:pt x="18" y="23"/>
                        </a:lnTo>
                        <a:lnTo>
                          <a:pt x="22" y="19"/>
                        </a:lnTo>
                        <a:lnTo>
                          <a:pt x="22" y="16"/>
                        </a:lnTo>
                        <a:lnTo>
                          <a:pt x="22" y="12"/>
                        </a:lnTo>
                        <a:lnTo>
                          <a:pt x="26" y="12"/>
                        </a:lnTo>
                        <a:lnTo>
                          <a:pt x="26" y="8"/>
                        </a:lnTo>
                        <a:lnTo>
                          <a:pt x="30" y="8"/>
                        </a:lnTo>
                        <a:lnTo>
                          <a:pt x="35" y="4"/>
                        </a:lnTo>
                        <a:lnTo>
                          <a:pt x="35" y="0"/>
                        </a:lnTo>
                        <a:lnTo>
                          <a:pt x="39" y="0"/>
                        </a:lnTo>
                        <a:lnTo>
                          <a:pt x="39" y="4"/>
                        </a:lnTo>
                        <a:lnTo>
                          <a:pt x="43" y="4"/>
                        </a:lnTo>
                        <a:lnTo>
                          <a:pt x="43" y="8"/>
                        </a:lnTo>
                        <a:lnTo>
                          <a:pt x="43" y="12"/>
                        </a:lnTo>
                        <a:lnTo>
                          <a:pt x="39" y="12"/>
                        </a:lnTo>
                        <a:lnTo>
                          <a:pt x="43" y="12"/>
                        </a:lnTo>
                        <a:lnTo>
                          <a:pt x="48" y="12"/>
                        </a:lnTo>
                        <a:lnTo>
                          <a:pt x="48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40" name="Freeform 71"/>
                  <p:cNvSpPr>
                    <a:spLocks/>
                  </p:cNvSpPr>
                  <p:nvPr/>
                </p:nvSpPr>
                <p:spPr bwMode="auto">
                  <a:xfrm>
                    <a:off x="3125" y="549"/>
                    <a:ext cx="210" cy="119"/>
                  </a:xfrm>
                  <a:custGeom>
                    <a:avLst/>
                    <a:gdLst>
                      <a:gd name="T0" fmla="*/ 184 w 210"/>
                      <a:gd name="T1" fmla="*/ 99 h 119"/>
                      <a:gd name="T2" fmla="*/ 189 w 210"/>
                      <a:gd name="T3" fmla="*/ 107 h 119"/>
                      <a:gd name="T4" fmla="*/ 193 w 210"/>
                      <a:gd name="T5" fmla="*/ 111 h 119"/>
                      <a:gd name="T6" fmla="*/ 201 w 210"/>
                      <a:gd name="T7" fmla="*/ 115 h 119"/>
                      <a:gd name="T8" fmla="*/ 210 w 210"/>
                      <a:gd name="T9" fmla="*/ 115 h 119"/>
                      <a:gd name="T10" fmla="*/ 206 w 210"/>
                      <a:gd name="T11" fmla="*/ 119 h 119"/>
                      <a:gd name="T12" fmla="*/ 197 w 210"/>
                      <a:gd name="T13" fmla="*/ 115 h 119"/>
                      <a:gd name="T14" fmla="*/ 189 w 210"/>
                      <a:gd name="T15" fmla="*/ 111 h 119"/>
                      <a:gd name="T16" fmla="*/ 180 w 210"/>
                      <a:gd name="T17" fmla="*/ 111 h 119"/>
                      <a:gd name="T18" fmla="*/ 176 w 210"/>
                      <a:gd name="T19" fmla="*/ 107 h 119"/>
                      <a:gd name="T20" fmla="*/ 167 w 210"/>
                      <a:gd name="T21" fmla="*/ 107 h 119"/>
                      <a:gd name="T22" fmla="*/ 163 w 210"/>
                      <a:gd name="T23" fmla="*/ 103 h 119"/>
                      <a:gd name="T24" fmla="*/ 159 w 210"/>
                      <a:gd name="T25" fmla="*/ 99 h 119"/>
                      <a:gd name="T26" fmla="*/ 150 w 210"/>
                      <a:gd name="T27" fmla="*/ 91 h 119"/>
                      <a:gd name="T28" fmla="*/ 146 w 210"/>
                      <a:gd name="T29" fmla="*/ 87 h 119"/>
                      <a:gd name="T30" fmla="*/ 141 w 210"/>
                      <a:gd name="T31" fmla="*/ 83 h 119"/>
                      <a:gd name="T32" fmla="*/ 133 w 210"/>
                      <a:gd name="T33" fmla="*/ 83 h 119"/>
                      <a:gd name="T34" fmla="*/ 129 w 210"/>
                      <a:gd name="T35" fmla="*/ 79 h 119"/>
                      <a:gd name="T36" fmla="*/ 120 w 210"/>
                      <a:gd name="T37" fmla="*/ 75 h 119"/>
                      <a:gd name="T38" fmla="*/ 116 w 210"/>
                      <a:gd name="T39" fmla="*/ 79 h 119"/>
                      <a:gd name="T40" fmla="*/ 107 w 210"/>
                      <a:gd name="T41" fmla="*/ 79 h 119"/>
                      <a:gd name="T42" fmla="*/ 98 w 210"/>
                      <a:gd name="T43" fmla="*/ 79 h 119"/>
                      <a:gd name="T44" fmla="*/ 94 w 210"/>
                      <a:gd name="T45" fmla="*/ 75 h 119"/>
                      <a:gd name="T46" fmla="*/ 86 w 210"/>
                      <a:gd name="T47" fmla="*/ 75 h 119"/>
                      <a:gd name="T48" fmla="*/ 81 w 210"/>
                      <a:gd name="T49" fmla="*/ 71 h 119"/>
                      <a:gd name="T50" fmla="*/ 77 w 210"/>
                      <a:gd name="T51" fmla="*/ 67 h 119"/>
                      <a:gd name="T52" fmla="*/ 73 w 210"/>
                      <a:gd name="T53" fmla="*/ 63 h 119"/>
                      <a:gd name="T54" fmla="*/ 73 w 210"/>
                      <a:gd name="T55" fmla="*/ 55 h 119"/>
                      <a:gd name="T56" fmla="*/ 73 w 210"/>
                      <a:gd name="T57" fmla="*/ 47 h 119"/>
                      <a:gd name="T58" fmla="*/ 68 w 210"/>
                      <a:gd name="T59" fmla="*/ 43 h 119"/>
                      <a:gd name="T60" fmla="*/ 64 w 210"/>
                      <a:gd name="T61" fmla="*/ 39 h 119"/>
                      <a:gd name="T62" fmla="*/ 60 w 210"/>
                      <a:gd name="T63" fmla="*/ 36 h 119"/>
                      <a:gd name="T64" fmla="*/ 56 w 210"/>
                      <a:gd name="T65" fmla="*/ 39 h 119"/>
                      <a:gd name="T66" fmla="*/ 51 w 210"/>
                      <a:gd name="T67" fmla="*/ 43 h 119"/>
                      <a:gd name="T68" fmla="*/ 51 w 210"/>
                      <a:gd name="T69" fmla="*/ 36 h 119"/>
                      <a:gd name="T70" fmla="*/ 43 w 210"/>
                      <a:gd name="T71" fmla="*/ 36 h 119"/>
                      <a:gd name="T72" fmla="*/ 38 w 210"/>
                      <a:gd name="T73" fmla="*/ 32 h 119"/>
                      <a:gd name="T74" fmla="*/ 38 w 210"/>
                      <a:gd name="T75" fmla="*/ 24 h 119"/>
                      <a:gd name="T76" fmla="*/ 30 w 210"/>
                      <a:gd name="T77" fmla="*/ 28 h 119"/>
                      <a:gd name="T78" fmla="*/ 25 w 210"/>
                      <a:gd name="T79" fmla="*/ 32 h 119"/>
                      <a:gd name="T80" fmla="*/ 21 w 210"/>
                      <a:gd name="T81" fmla="*/ 36 h 119"/>
                      <a:gd name="T82" fmla="*/ 13 w 210"/>
                      <a:gd name="T83" fmla="*/ 36 h 119"/>
                      <a:gd name="T84" fmla="*/ 8 w 210"/>
                      <a:gd name="T85" fmla="*/ 28 h 119"/>
                      <a:gd name="T86" fmla="*/ 4 w 210"/>
                      <a:gd name="T87" fmla="*/ 24 h 119"/>
                      <a:gd name="T88" fmla="*/ 0 w 210"/>
                      <a:gd name="T89" fmla="*/ 20 h 119"/>
                      <a:gd name="T90" fmla="*/ 0 w 210"/>
                      <a:gd name="T91" fmla="*/ 12 h 119"/>
                      <a:gd name="T92" fmla="*/ 0 w 210"/>
                      <a:gd name="T93" fmla="*/ 4 h 11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210" h="119">
                        <a:moveTo>
                          <a:pt x="180" y="99"/>
                        </a:moveTo>
                        <a:lnTo>
                          <a:pt x="184" y="99"/>
                        </a:lnTo>
                        <a:lnTo>
                          <a:pt x="184" y="103"/>
                        </a:lnTo>
                        <a:lnTo>
                          <a:pt x="189" y="107"/>
                        </a:lnTo>
                        <a:lnTo>
                          <a:pt x="189" y="111"/>
                        </a:lnTo>
                        <a:lnTo>
                          <a:pt x="193" y="111"/>
                        </a:lnTo>
                        <a:lnTo>
                          <a:pt x="197" y="111"/>
                        </a:lnTo>
                        <a:lnTo>
                          <a:pt x="201" y="115"/>
                        </a:lnTo>
                        <a:lnTo>
                          <a:pt x="206" y="115"/>
                        </a:lnTo>
                        <a:lnTo>
                          <a:pt x="210" y="115"/>
                        </a:lnTo>
                        <a:lnTo>
                          <a:pt x="210" y="119"/>
                        </a:lnTo>
                        <a:lnTo>
                          <a:pt x="206" y="119"/>
                        </a:lnTo>
                        <a:lnTo>
                          <a:pt x="201" y="119"/>
                        </a:lnTo>
                        <a:lnTo>
                          <a:pt x="197" y="115"/>
                        </a:lnTo>
                        <a:lnTo>
                          <a:pt x="193" y="115"/>
                        </a:lnTo>
                        <a:lnTo>
                          <a:pt x="189" y="111"/>
                        </a:lnTo>
                        <a:lnTo>
                          <a:pt x="184" y="111"/>
                        </a:lnTo>
                        <a:lnTo>
                          <a:pt x="180" y="111"/>
                        </a:lnTo>
                        <a:lnTo>
                          <a:pt x="180" y="107"/>
                        </a:lnTo>
                        <a:lnTo>
                          <a:pt x="176" y="107"/>
                        </a:lnTo>
                        <a:lnTo>
                          <a:pt x="171" y="107"/>
                        </a:lnTo>
                        <a:lnTo>
                          <a:pt x="167" y="107"/>
                        </a:lnTo>
                        <a:lnTo>
                          <a:pt x="167" y="103"/>
                        </a:lnTo>
                        <a:lnTo>
                          <a:pt x="163" y="103"/>
                        </a:lnTo>
                        <a:lnTo>
                          <a:pt x="163" y="99"/>
                        </a:lnTo>
                        <a:lnTo>
                          <a:pt x="159" y="99"/>
                        </a:lnTo>
                        <a:lnTo>
                          <a:pt x="154" y="95"/>
                        </a:lnTo>
                        <a:lnTo>
                          <a:pt x="150" y="91"/>
                        </a:lnTo>
                        <a:lnTo>
                          <a:pt x="146" y="91"/>
                        </a:lnTo>
                        <a:lnTo>
                          <a:pt x="146" y="87"/>
                        </a:lnTo>
                        <a:lnTo>
                          <a:pt x="141" y="87"/>
                        </a:lnTo>
                        <a:lnTo>
                          <a:pt x="141" y="83"/>
                        </a:lnTo>
                        <a:lnTo>
                          <a:pt x="137" y="83"/>
                        </a:lnTo>
                        <a:lnTo>
                          <a:pt x="133" y="83"/>
                        </a:lnTo>
                        <a:lnTo>
                          <a:pt x="133" y="79"/>
                        </a:lnTo>
                        <a:lnTo>
                          <a:pt x="129" y="79"/>
                        </a:lnTo>
                        <a:lnTo>
                          <a:pt x="124" y="79"/>
                        </a:lnTo>
                        <a:lnTo>
                          <a:pt x="120" y="75"/>
                        </a:lnTo>
                        <a:lnTo>
                          <a:pt x="116" y="75"/>
                        </a:lnTo>
                        <a:lnTo>
                          <a:pt x="116" y="79"/>
                        </a:lnTo>
                        <a:lnTo>
                          <a:pt x="111" y="79"/>
                        </a:lnTo>
                        <a:lnTo>
                          <a:pt x="107" y="79"/>
                        </a:lnTo>
                        <a:lnTo>
                          <a:pt x="103" y="79"/>
                        </a:lnTo>
                        <a:lnTo>
                          <a:pt x="98" y="79"/>
                        </a:lnTo>
                        <a:lnTo>
                          <a:pt x="94" y="79"/>
                        </a:lnTo>
                        <a:lnTo>
                          <a:pt x="94" y="75"/>
                        </a:lnTo>
                        <a:lnTo>
                          <a:pt x="90" y="75"/>
                        </a:lnTo>
                        <a:lnTo>
                          <a:pt x="86" y="75"/>
                        </a:lnTo>
                        <a:lnTo>
                          <a:pt x="86" y="71"/>
                        </a:lnTo>
                        <a:lnTo>
                          <a:pt x="81" y="71"/>
                        </a:lnTo>
                        <a:lnTo>
                          <a:pt x="81" y="67"/>
                        </a:lnTo>
                        <a:lnTo>
                          <a:pt x="77" y="67"/>
                        </a:lnTo>
                        <a:lnTo>
                          <a:pt x="77" y="63"/>
                        </a:lnTo>
                        <a:lnTo>
                          <a:pt x="73" y="63"/>
                        </a:lnTo>
                        <a:lnTo>
                          <a:pt x="73" y="59"/>
                        </a:lnTo>
                        <a:lnTo>
                          <a:pt x="73" y="55"/>
                        </a:lnTo>
                        <a:lnTo>
                          <a:pt x="73" y="51"/>
                        </a:lnTo>
                        <a:lnTo>
                          <a:pt x="73" y="47"/>
                        </a:lnTo>
                        <a:lnTo>
                          <a:pt x="68" y="47"/>
                        </a:lnTo>
                        <a:lnTo>
                          <a:pt x="68" y="43"/>
                        </a:lnTo>
                        <a:lnTo>
                          <a:pt x="68" y="39"/>
                        </a:lnTo>
                        <a:lnTo>
                          <a:pt x="64" y="39"/>
                        </a:lnTo>
                        <a:lnTo>
                          <a:pt x="64" y="36"/>
                        </a:lnTo>
                        <a:lnTo>
                          <a:pt x="60" y="36"/>
                        </a:lnTo>
                        <a:lnTo>
                          <a:pt x="56" y="36"/>
                        </a:lnTo>
                        <a:lnTo>
                          <a:pt x="56" y="39"/>
                        </a:lnTo>
                        <a:lnTo>
                          <a:pt x="56" y="43"/>
                        </a:lnTo>
                        <a:lnTo>
                          <a:pt x="51" y="43"/>
                        </a:lnTo>
                        <a:lnTo>
                          <a:pt x="51" y="39"/>
                        </a:lnTo>
                        <a:lnTo>
                          <a:pt x="51" y="36"/>
                        </a:lnTo>
                        <a:lnTo>
                          <a:pt x="47" y="36"/>
                        </a:lnTo>
                        <a:lnTo>
                          <a:pt x="43" y="36"/>
                        </a:lnTo>
                        <a:lnTo>
                          <a:pt x="43" y="32"/>
                        </a:lnTo>
                        <a:lnTo>
                          <a:pt x="38" y="32"/>
                        </a:lnTo>
                        <a:lnTo>
                          <a:pt x="38" y="28"/>
                        </a:lnTo>
                        <a:lnTo>
                          <a:pt x="38" y="24"/>
                        </a:lnTo>
                        <a:lnTo>
                          <a:pt x="34" y="24"/>
                        </a:lnTo>
                        <a:lnTo>
                          <a:pt x="30" y="28"/>
                        </a:lnTo>
                        <a:lnTo>
                          <a:pt x="25" y="28"/>
                        </a:lnTo>
                        <a:lnTo>
                          <a:pt x="25" y="32"/>
                        </a:lnTo>
                        <a:lnTo>
                          <a:pt x="25" y="36"/>
                        </a:lnTo>
                        <a:lnTo>
                          <a:pt x="21" y="36"/>
                        </a:lnTo>
                        <a:lnTo>
                          <a:pt x="17" y="36"/>
                        </a:lnTo>
                        <a:lnTo>
                          <a:pt x="13" y="36"/>
                        </a:lnTo>
                        <a:lnTo>
                          <a:pt x="8" y="32"/>
                        </a:lnTo>
                        <a:lnTo>
                          <a:pt x="8" y="28"/>
                        </a:lnTo>
                        <a:lnTo>
                          <a:pt x="4" y="28"/>
                        </a:lnTo>
                        <a:lnTo>
                          <a:pt x="4" y="24"/>
                        </a:lnTo>
                        <a:lnTo>
                          <a:pt x="4" y="20"/>
                        </a:lnTo>
                        <a:lnTo>
                          <a:pt x="0" y="20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41" name="Freeform 72"/>
                  <p:cNvSpPr>
                    <a:spLocks/>
                  </p:cNvSpPr>
                  <p:nvPr/>
                </p:nvSpPr>
                <p:spPr bwMode="auto">
                  <a:xfrm>
                    <a:off x="3382" y="652"/>
                    <a:ext cx="17" cy="16"/>
                  </a:xfrm>
                  <a:custGeom>
                    <a:avLst/>
                    <a:gdLst>
                      <a:gd name="T0" fmla="*/ 0 w 17"/>
                      <a:gd name="T1" fmla="*/ 16 h 16"/>
                      <a:gd name="T2" fmla="*/ 0 w 17"/>
                      <a:gd name="T3" fmla="*/ 12 h 16"/>
                      <a:gd name="T4" fmla="*/ 5 w 17"/>
                      <a:gd name="T5" fmla="*/ 12 h 16"/>
                      <a:gd name="T6" fmla="*/ 9 w 17"/>
                      <a:gd name="T7" fmla="*/ 8 h 16"/>
                      <a:gd name="T8" fmla="*/ 13 w 17"/>
                      <a:gd name="T9" fmla="*/ 8 h 16"/>
                      <a:gd name="T10" fmla="*/ 13 w 17"/>
                      <a:gd name="T11" fmla="*/ 4 h 16"/>
                      <a:gd name="T12" fmla="*/ 17 w 17"/>
                      <a:gd name="T13" fmla="*/ 4 h 16"/>
                      <a:gd name="T14" fmla="*/ 17 w 17"/>
                      <a:gd name="T15" fmla="*/ 0 h 16"/>
                      <a:gd name="T16" fmla="*/ 17 w 17"/>
                      <a:gd name="T17" fmla="*/ 4 h 16"/>
                      <a:gd name="T18" fmla="*/ 17 w 17"/>
                      <a:gd name="T19" fmla="*/ 8 h 16"/>
                      <a:gd name="T20" fmla="*/ 17 w 17"/>
                      <a:gd name="T21" fmla="*/ 12 h 16"/>
                      <a:gd name="T22" fmla="*/ 13 w 17"/>
                      <a:gd name="T23" fmla="*/ 12 h 16"/>
                      <a:gd name="T24" fmla="*/ 9 w 17"/>
                      <a:gd name="T25" fmla="*/ 16 h 16"/>
                      <a:gd name="T26" fmla="*/ 5 w 17"/>
                      <a:gd name="T27" fmla="*/ 16 h 16"/>
                      <a:gd name="T28" fmla="*/ 0 w 17"/>
                      <a:gd name="T29" fmla="*/ 16 h 1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7" h="16">
                        <a:moveTo>
                          <a:pt x="0" y="16"/>
                        </a:moveTo>
                        <a:lnTo>
                          <a:pt x="0" y="12"/>
                        </a:lnTo>
                        <a:lnTo>
                          <a:pt x="5" y="12"/>
                        </a:lnTo>
                        <a:lnTo>
                          <a:pt x="9" y="8"/>
                        </a:lnTo>
                        <a:lnTo>
                          <a:pt x="13" y="8"/>
                        </a:lnTo>
                        <a:lnTo>
                          <a:pt x="13" y="4"/>
                        </a:lnTo>
                        <a:lnTo>
                          <a:pt x="17" y="4"/>
                        </a:lnTo>
                        <a:lnTo>
                          <a:pt x="17" y="0"/>
                        </a:ln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17" y="12"/>
                        </a:lnTo>
                        <a:lnTo>
                          <a:pt x="13" y="12"/>
                        </a:lnTo>
                        <a:lnTo>
                          <a:pt x="9" y="16"/>
                        </a:lnTo>
                        <a:lnTo>
                          <a:pt x="5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42" name="Freeform 73"/>
                  <p:cNvSpPr>
                    <a:spLocks/>
                  </p:cNvSpPr>
                  <p:nvPr/>
                </p:nvSpPr>
                <p:spPr bwMode="auto">
                  <a:xfrm>
                    <a:off x="3399" y="672"/>
                    <a:ext cx="5" cy="4"/>
                  </a:xfrm>
                  <a:custGeom>
                    <a:avLst/>
                    <a:gdLst>
                      <a:gd name="T0" fmla="*/ 0 w 5"/>
                      <a:gd name="T1" fmla="*/ 0 h 4"/>
                      <a:gd name="T2" fmla="*/ 0 w 5"/>
                      <a:gd name="T3" fmla="*/ 4 h 4"/>
                      <a:gd name="T4" fmla="*/ 0 w 5"/>
                      <a:gd name="T5" fmla="*/ 0 h 4"/>
                      <a:gd name="T6" fmla="*/ 5 w 5"/>
                      <a:gd name="T7" fmla="*/ 0 h 4"/>
                      <a:gd name="T8" fmla="*/ 0 w 5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43" name="Freeform 74"/>
                  <p:cNvSpPr>
                    <a:spLocks/>
                  </p:cNvSpPr>
                  <p:nvPr/>
                </p:nvSpPr>
                <p:spPr bwMode="auto">
                  <a:xfrm>
                    <a:off x="3159" y="640"/>
                    <a:ext cx="43" cy="36"/>
                  </a:xfrm>
                  <a:custGeom>
                    <a:avLst/>
                    <a:gdLst>
                      <a:gd name="T0" fmla="*/ 0 w 43"/>
                      <a:gd name="T1" fmla="*/ 24 h 36"/>
                      <a:gd name="T2" fmla="*/ 0 w 43"/>
                      <a:gd name="T3" fmla="*/ 28 h 36"/>
                      <a:gd name="T4" fmla="*/ 4 w 43"/>
                      <a:gd name="T5" fmla="*/ 28 h 36"/>
                      <a:gd name="T6" fmla="*/ 4 w 43"/>
                      <a:gd name="T7" fmla="*/ 32 h 36"/>
                      <a:gd name="T8" fmla="*/ 9 w 43"/>
                      <a:gd name="T9" fmla="*/ 32 h 36"/>
                      <a:gd name="T10" fmla="*/ 13 w 43"/>
                      <a:gd name="T11" fmla="*/ 32 h 36"/>
                      <a:gd name="T12" fmla="*/ 13 w 43"/>
                      <a:gd name="T13" fmla="*/ 36 h 36"/>
                      <a:gd name="T14" fmla="*/ 17 w 43"/>
                      <a:gd name="T15" fmla="*/ 36 h 36"/>
                      <a:gd name="T16" fmla="*/ 22 w 43"/>
                      <a:gd name="T17" fmla="*/ 36 h 36"/>
                      <a:gd name="T18" fmla="*/ 26 w 43"/>
                      <a:gd name="T19" fmla="*/ 36 h 36"/>
                      <a:gd name="T20" fmla="*/ 30 w 43"/>
                      <a:gd name="T21" fmla="*/ 36 h 36"/>
                      <a:gd name="T22" fmla="*/ 30 w 43"/>
                      <a:gd name="T23" fmla="*/ 32 h 36"/>
                      <a:gd name="T24" fmla="*/ 34 w 43"/>
                      <a:gd name="T25" fmla="*/ 32 h 36"/>
                      <a:gd name="T26" fmla="*/ 39 w 43"/>
                      <a:gd name="T27" fmla="*/ 32 h 36"/>
                      <a:gd name="T28" fmla="*/ 39 w 43"/>
                      <a:gd name="T29" fmla="*/ 28 h 36"/>
                      <a:gd name="T30" fmla="*/ 39 w 43"/>
                      <a:gd name="T31" fmla="*/ 24 h 36"/>
                      <a:gd name="T32" fmla="*/ 39 w 43"/>
                      <a:gd name="T33" fmla="*/ 20 h 36"/>
                      <a:gd name="T34" fmla="*/ 39 w 43"/>
                      <a:gd name="T35" fmla="*/ 16 h 36"/>
                      <a:gd name="T36" fmla="*/ 39 w 43"/>
                      <a:gd name="T37" fmla="*/ 12 h 36"/>
                      <a:gd name="T38" fmla="*/ 43 w 43"/>
                      <a:gd name="T39" fmla="*/ 12 h 36"/>
                      <a:gd name="T40" fmla="*/ 43 w 43"/>
                      <a:gd name="T41" fmla="*/ 8 h 36"/>
                      <a:gd name="T42" fmla="*/ 43 w 43"/>
                      <a:gd name="T43" fmla="*/ 4 h 36"/>
                      <a:gd name="T44" fmla="*/ 39 w 43"/>
                      <a:gd name="T45" fmla="*/ 4 h 36"/>
                      <a:gd name="T46" fmla="*/ 34 w 43"/>
                      <a:gd name="T47" fmla="*/ 4 h 36"/>
                      <a:gd name="T48" fmla="*/ 34 w 43"/>
                      <a:gd name="T49" fmla="*/ 0 h 36"/>
                      <a:gd name="T50" fmla="*/ 30 w 43"/>
                      <a:gd name="T51" fmla="*/ 0 h 36"/>
                      <a:gd name="T52" fmla="*/ 30 w 43"/>
                      <a:gd name="T53" fmla="*/ 4 h 36"/>
                      <a:gd name="T54" fmla="*/ 26 w 43"/>
                      <a:gd name="T55" fmla="*/ 4 h 36"/>
                      <a:gd name="T56" fmla="*/ 26 w 43"/>
                      <a:gd name="T57" fmla="*/ 8 h 36"/>
                      <a:gd name="T58" fmla="*/ 26 w 43"/>
                      <a:gd name="T59" fmla="*/ 12 h 36"/>
                      <a:gd name="T60" fmla="*/ 22 w 43"/>
                      <a:gd name="T61" fmla="*/ 16 h 36"/>
                      <a:gd name="T62" fmla="*/ 22 w 43"/>
                      <a:gd name="T63" fmla="*/ 20 h 36"/>
                      <a:gd name="T64" fmla="*/ 17 w 43"/>
                      <a:gd name="T65" fmla="*/ 20 h 36"/>
                      <a:gd name="T66" fmla="*/ 17 w 43"/>
                      <a:gd name="T67" fmla="*/ 24 h 36"/>
                      <a:gd name="T68" fmla="*/ 13 w 43"/>
                      <a:gd name="T69" fmla="*/ 24 h 36"/>
                      <a:gd name="T70" fmla="*/ 13 w 43"/>
                      <a:gd name="T71" fmla="*/ 28 h 36"/>
                      <a:gd name="T72" fmla="*/ 9 w 43"/>
                      <a:gd name="T73" fmla="*/ 28 h 36"/>
                      <a:gd name="T74" fmla="*/ 4 w 43"/>
                      <a:gd name="T75" fmla="*/ 28 h 36"/>
                      <a:gd name="T76" fmla="*/ 0 w 43"/>
                      <a:gd name="T77" fmla="*/ 24 h 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0" t="0" r="r" b="b"/>
                    <a:pathLst>
                      <a:path w="43" h="36">
                        <a:moveTo>
                          <a:pt x="0" y="24"/>
                        </a:moveTo>
                        <a:lnTo>
                          <a:pt x="0" y="28"/>
                        </a:lnTo>
                        <a:lnTo>
                          <a:pt x="4" y="28"/>
                        </a:lnTo>
                        <a:lnTo>
                          <a:pt x="4" y="32"/>
                        </a:lnTo>
                        <a:lnTo>
                          <a:pt x="9" y="32"/>
                        </a:lnTo>
                        <a:lnTo>
                          <a:pt x="13" y="32"/>
                        </a:lnTo>
                        <a:lnTo>
                          <a:pt x="13" y="36"/>
                        </a:lnTo>
                        <a:lnTo>
                          <a:pt x="17" y="36"/>
                        </a:lnTo>
                        <a:lnTo>
                          <a:pt x="22" y="36"/>
                        </a:lnTo>
                        <a:lnTo>
                          <a:pt x="26" y="36"/>
                        </a:lnTo>
                        <a:lnTo>
                          <a:pt x="30" y="36"/>
                        </a:lnTo>
                        <a:lnTo>
                          <a:pt x="30" y="32"/>
                        </a:lnTo>
                        <a:lnTo>
                          <a:pt x="34" y="32"/>
                        </a:lnTo>
                        <a:lnTo>
                          <a:pt x="39" y="32"/>
                        </a:lnTo>
                        <a:lnTo>
                          <a:pt x="39" y="28"/>
                        </a:lnTo>
                        <a:lnTo>
                          <a:pt x="39" y="24"/>
                        </a:lnTo>
                        <a:lnTo>
                          <a:pt x="39" y="20"/>
                        </a:lnTo>
                        <a:lnTo>
                          <a:pt x="39" y="16"/>
                        </a:lnTo>
                        <a:lnTo>
                          <a:pt x="39" y="12"/>
                        </a:lnTo>
                        <a:lnTo>
                          <a:pt x="43" y="12"/>
                        </a:lnTo>
                        <a:lnTo>
                          <a:pt x="43" y="8"/>
                        </a:lnTo>
                        <a:lnTo>
                          <a:pt x="43" y="4"/>
                        </a:lnTo>
                        <a:lnTo>
                          <a:pt x="39" y="4"/>
                        </a:lnTo>
                        <a:lnTo>
                          <a:pt x="34" y="4"/>
                        </a:lnTo>
                        <a:lnTo>
                          <a:pt x="34" y="0"/>
                        </a:lnTo>
                        <a:lnTo>
                          <a:pt x="30" y="0"/>
                        </a:lnTo>
                        <a:lnTo>
                          <a:pt x="30" y="4"/>
                        </a:lnTo>
                        <a:lnTo>
                          <a:pt x="26" y="4"/>
                        </a:lnTo>
                        <a:lnTo>
                          <a:pt x="26" y="8"/>
                        </a:lnTo>
                        <a:lnTo>
                          <a:pt x="26" y="12"/>
                        </a:lnTo>
                        <a:lnTo>
                          <a:pt x="22" y="16"/>
                        </a:lnTo>
                        <a:lnTo>
                          <a:pt x="22" y="20"/>
                        </a:lnTo>
                        <a:lnTo>
                          <a:pt x="17" y="20"/>
                        </a:lnTo>
                        <a:lnTo>
                          <a:pt x="17" y="24"/>
                        </a:lnTo>
                        <a:lnTo>
                          <a:pt x="13" y="24"/>
                        </a:lnTo>
                        <a:lnTo>
                          <a:pt x="13" y="28"/>
                        </a:lnTo>
                        <a:lnTo>
                          <a:pt x="9" y="28"/>
                        </a:lnTo>
                        <a:lnTo>
                          <a:pt x="4" y="28"/>
                        </a:lnTo>
                        <a:lnTo>
                          <a:pt x="0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44" name="Freeform 75"/>
                  <p:cNvSpPr>
                    <a:spLocks/>
                  </p:cNvSpPr>
                  <p:nvPr/>
                </p:nvSpPr>
                <p:spPr bwMode="auto">
                  <a:xfrm>
                    <a:off x="3485" y="557"/>
                    <a:ext cx="151" cy="119"/>
                  </a:xfrm>
                  <a:custGeom>
                    <a:avLst/>
                    <a:gdLst>
                      <a:gd name="T0" fmla="*/ 151 w 151"/>
                      <a:gd name="T1" fmla="*/ 119 h 119"/>
                      <a:gd name="T2" fmla="*/ 146 w 151"/>
                      <a:gd name="T3" fmla="*/ 119 h 119"/>
                      <a:gd name="T4" fmla="*/ 142 w 151"/>
                      <a:gd name="T5" fmla="*/ 119 h 119"/>
                      <a:gd name="T6" fmla="*/ 142 w 151"/>
                      <a:gd name="T7" fmla="*/ 115 h 119"/>
                      <a:gd name="T8" fmla="*/ 138 w 151"/>
                      <a:gd name="T9" fmla="*/ 115 h 119"/>
                      <a:gd name="T10" fmla="*/ 138 w 151"/>
                      <a:gd name="T11" fmla="*/ 111 h 119"/>
                      <a:gd name="T12" fmla="*/ 133 w 151"/>
                      <a:gd name="T13" fmla="*/ 111 h 119"/>
                      <a:gd name="T14" fmla="*/ 133 w 151"/>
                      <a:gd name="T15" fmla="*/ 107 h 119"/>
                      <a:gd name="T16" fmla="*/ 129 w 151"/>
                      <a:gd name="T17" fmla="*/ 107 h 119"/>
                      <a:gd name="T18" fmla="*/ 129 w 151"/>
                      <a:gd name="T19" fmla="*/ 103 h 119"/>
                      <a:gd name="T20" fmla="*/ 125 w 151"/>
                      <a:gd name="T21" fmla="*/ 103 h 119"/>
                      <a:gd name="T22" fmla="*/ 121 w 151"/>
                      <a:gd name="T23" fmla="*/ 103 h 119"/>
                      <a:gd name="T24" fmla="*/ 121 w 151"/>
                      <a:gd name="T25" fmla="*/ 99 h 119"/>
                      <a:gd name="T26" fmla="*/ 116 w 151"/>
                      <a:gd name="T27" fmla="*/ 99 h 119"/>
                      <a:gd name="T28" fmla="*/ 116 w 151"/>
                      <a:gd name="T29" fmla="*/ 95 h 119"/>
                      <a:gd name="T30" fmla="*/ 112 w 151"/>
                      <a:gd name="T31" fmla="*/ 95 h 119"/>
                      <a:gd name="T32" fmla="*/ 112 w 151"/>
                      <a:gd name="T33" fmla="*/ 91 h 119"/>
                      <a:gd name="T34" fmla="*/ 108 w 151"/>
                      <a:gd name="T35" fmla="*/ 91 h 119"/>
                      <a:gd name="T36" fmla="*/ 103 w 151"/>
                      <a:gd name="T37" fmla="*/ 87 h 119"/>
                      <a:gd name="T38" fmla="*/ 99 w 151"/>
                      <a:gd name="T39" fmla="*/ 87 h 119"/>
                      <a:gd name="T40" fmla="*/ 99 w 151"/>
                      <a:gd name="T41" fmla="*/ 83 h 119"/>
                      <a:gd name="T42" fmla="*/ 95 w 151"/>
                      <a:gd name="T43" fmla="*/ 83 h 119"/>
                      <a:gd name="T44" fmla="*/ 95 w 151"/>
                      <a:gd name="T45" fmla="*/ 79 h 119"/>
                      <a:gd name="T46" fmla="*/ 90 w 151"/>
                      <a:gd name="T47" fmla="*/ 79 h 119"/>
                      <a:gd name="T48" fmla="*/ 90 w 151"/>
                      <a:gd name="T49" fmla="*/ 75 h 119"/>
                      <a:gd name="T50" fmla="*/ 86 w 151"/>
                      <a:gd name="T51" fmla="*/ 75 h 119"/>
                      <a:gd name="T52" fmla="*/ 82 w 151"/>
                      <a:gd name="T53" fmla="*/ 71 h 119"/>
                      <a:gd name="T54" fmla="*/ 78 w 151"/>
                      <a:gd name="T55" fmla="*/ 71 h 119"/>
                      <a:gd name="T56" fmla="*/ 78 w 151"/>
                      <a:gd name="T57" fmla="*/ 67 h 119"/>
                      <a:gd name="T58" fmla="*/ 73 w 151"/>
                      <a:gd name="T59" fmla="*/ 67 h 119"/>
                      <a:gd name="T60" fmla="*/ 73 w 151"/>
                      <a:gd name="T61" fmla="*/ 63 h 119"/>
                      <a:gd name="T62" fmla="*/ 69 w 151"/>
                      <a:gd name="T63" fmla="*/ 63 h 119"/>
                      <a:gd name="T64" fmla="*/ 69 w 151"/>
                      <a:gd name="T65" fmla="*/ 59 h 119"/>
                      <a:gd name="T66" fmla="*/ 65 w 151"/>
                      <a:gd name="T67" fmla="*/ 59 h 119"/>
                      <a:gd name="T68" fmla="*/ 60 w 151"/>
                      <a:gd name="T69" fmla="*/ 55 h 119"/>
                      <a:gd name="T70" fmla="*/ 60 w 151"/>
                      <a:gd name="T71" fmla="*/ 51 h 119"/>
                      <a:gd name="T72" fmla="*/ 56 w 151"/>
                      <a:gd name="T73" fmla="*/ 51 h 119"/>
                      <a:gd name="T74" fmla="*/ 56 w 151"/>
                      <a:gd name="T75" fmla="*/ 47 h 119"/>
                      <a:gd name="T76" fmla="*/ 52 w 151"/>
                      <a:gd name="T77" fmla="*/ 47 h 119"/>
                      <a:gd name="T78" fmla="*/ 48 w 151"/>
                      <a:gd name="T79" fmla="*/ 43 h 119"/>
                      <a:gd name="T80" fmla="*/ 43 w 151"/>
                      <a:gd name="T81" fmla="*/ 43 h 119"/>
                      <a:gd name="T82" fmla="*/ 43 w 151"/>
                      <a:gd name="T83" fmla="*/ 39 h 119"/>
                      <a:gd name="T84" fmla="*/ 39 w 151"/>
                      <a:gd name="T85" fmla="*/ 39 h 119"/>
                      <a:gd name="T86" fmla="*/ 39 w 151"/>
                      <a:gd name="T87" fmla="*/ 35 h 119"/>
                      <a:gd name="T88" fmla="*/ 35 w 151"/>
                      <a:gd name="T89" fmla="*/ 35 h 119"/>
                      <a:gd name="T90" fmla="*/ 30 w 151"/>
                      <a:gd name="T91" fmla="*/ 31 h 119"/>
                      <a:gd name="T92" fmla="*/ 26 w 151"/>
                      <a:gd name="T93" fmla="*/ 31 h 119"/>
                      <a:gd name="T94" fmla="*/ 26 w 151"/>
                      <a:gd name="T95" fmla="*/ 28 h 119"/>
                      <a:gd name="T96" fmla="*/ 22 w 151"/>
                      <a:gd name="T97" fmla="*/ 28 h 119"/>
                      <a:gd name="T98" fmla="*/ 22 w 151"/>
                      <a:gd name="T99" fmla="*/ 24 h 119"/>
                      <a:gd name="T100" fmla="*/ 18 w 151"/>
                      <a:gd name="T101" fmla="*/ 20 h 119"/>
                      <a:gd name="T102" fmla="*/ 18 w 151"/>
                      <a:gd name="T103" fmla="*/ 16 h 119"/>
                      <a:gd name="T104" fmla="*/ 13 w 151"/>
                      <a:gd name="T105" fmla="*/ 16 h 119"/>
                      <a:gd name="T106" fmla="*/ 13 w 151"/>
                      <a:gd name="T107" fmla="*/ 12 h 119"/>
                      <a:gd name="T108" fmla="*/ 9 w 151"/>
                      <a:gd name="T109" fmla="*/ 12 h 119"/>
                      <a:gd name="T110" fmla="*/ 9 w 151"/>
                      <a:gd name="T111" fmla="*/ 8 h 119"/>
                      <a:gd name="T112" fmla="*/ 5 w 151"/>
                      <a:gd name="T113" fmla="*/ 8 h 119"/>
                      <a:gd name="T114" fmla="*/ 5 w 151"/>
                      <a:gd name="T115" fmla="*/ 4 h 119"/>
                      <a:gd name="T116" fmla="*/ 0 w 151"/>
                      <a:gd name="T117" fmla="*/ 4 h 119"/>
                      <a:gd name="T118" fmla="*/ 0 w 151"/>
                      <a:gd name="T119" fmla="*/ 0 h 119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0" t="0" r="r" b="b"/>
                    <a:pathLst>
                      <a:path w="151" h="119">
                        <a:moveTo>
                          <a:pt x="151" y="119"/>
                        </a:moveTo>
                        <a:lnTo>
                          <a:pt x="146" y="119"/>
                        </a:lnTo>
                        <a:lnTo>
                          <a:pt x="142" y="119"/>
                        </a:lnTo>
                        <a:lnTo>
                          <a:pt x="142" y="115"/>
                        </a:lnTo>
                        <a:lnTo>
                          <a:pt x="138" y="115"/>
                        </a:lnTo>
                        <a:lnTo>
                          <a:pt x="138" y="111"/>
                        </a:lnTo>
                        <a:lnTo>
                          <a:pt x="133" y="111"/>
                        </a:lnTo>
                        <a:lnTo>
                          <a:pt x="133" y="107"/>
                        </a:lnTo>
                        <a:lnTo>
                          <a:pt x="129" y="107"/>
                        </a:lnTo>
                        <a:lnTo>
                          <a:pt x="129" y="103"/>
                        </a:lnTo>
                        <a:lnTo>
                          <a:pt x="125" y="103"/>
                        </a:lnTo>
                        <a:lnTo>
                          <a:pt x="121" y="103"/>
                        </a:lnTo>
                        <a:lnTo>
                          <a:pt x="121" y="99"/>
                        </a:lnTo>
                        <a:lnTo>
                          <a:pt x="116" y="99"/>
                        </a:lnTo>
                        <a:lnTo>
                          <a:pt x="116" y="95"/>
                        </a:lnTo>
                        <a:lnTo>
                          <a:pt x="112" y="95"/>
                        </a:lnTo>
                        <a:lnTo>
                          <a:pt x="112" y="91"/>
                        </a:lnTo>
                        <a:lnTo>
                          <a:pt x="108" y="91"/>
                        </a:lnTo>
                        <a:lnTo>
                          <a:pt x="103" y="87"/>
                        </a:lnTo>
                        <a:lnTo>
                          <a:pt x="99" y="87"/>
                        </a:lnTo>
                        <a:lnTo>
                          <a:pt x="99" y="83"/>
                        </a:lnTo>
                        <a:lnTo>
                          <a:pt x="95" y="83"/>
                        </a:lnTo>
                        <a:lnTo>
                          <a:pt x="95" y="79"/>
                        </a:lnTo>
                        <a:lnTo>
                          <a:pt x="90" y="79"/>
                        </a:lnTo>
                        <a:lnTo>
                          <a:pt x="90" y="75"/>
                        </a:lnTo>
                        <a:lnTo>
                          <a:pt x="86" y="75"/>
                        </a:lnTo>
                        <a:lnTo>
                          <a:pt x="82" y="71"/>
                        </a:lnTo>
                        <a:lnTo>
                          <a:pt x="78" y="71"/>
                        </a:lnTo>
                        <a:lnTo>
                          <a:pt x="78" y="67"/>
                        </a:lnTo>
                        <a:lnTo>
                          <a:pt x="73" y="67"/>
                        </a:lnTo>
                        <a:lnTo>
                          <a:pt x="73" y="63"/>
                        </a:lnTo>
                        <a:lnTo>
                          <a:pt x="69" y="63"/>
                        </a:lnTo>
                        <a:lnTo>
                          <a:pt x="69" y="59"/>
                        </a:lnTo>
                        <a:lnTo>
                          <a:pt x="65" y="59"/>
                        </a:lnTo>
                        <a:lnTo>
                          <a:pt x="60" y="55"/>
                        </a:lnTo>
                        <a:lnTo>
                          <a:pt x="60" y="51"/>
                        </a:lnTo>
                        <a:lnTo>
                          <a:pt x="56" y="51"/>
                        </a:lnTo>
                        <a:lnTo>
                          <a:pt x="56" y="47"/>
                        </a:lnTo>
                        <a:lnTo>
                          <a:pt x="52" y="47"/>
                        </a:lnTo>
                        <a:lnTo>
                          <a:pt x="48" y="43"/>
                        </a:lnTo>
                        <a:lnTo>
                          <a:pt x="43" y="43"/>
                        </a:lnTo>
                        <a:lnTo>
                          <a:pt x="43" y="39"/>
                        </a:lnTo>
                        <a:lnTo>
                          <a:pt x="39" y="39"/>
                        </a:lnTo>
                        <a:lnTo>
                          <a:pt x="39" y="35"/>
                        </a:lnTo>
                        <a:lnTo>
                          <a:pt x="35" y="35"/>
                        </a:lnTo>
                        <a:lnTo>
                          <a:pt x="30" y="31"/>
                        </a:lnTo>
                        <a:lnTo>
                          <a:pt x="26" y="31"/>
                        </a:lnTo>
                        <a:lnTo>
                          <a:pt x="26" y="28"/>
                        </a:lnTo>
                        <a:lnTo>
                          <a:pt x="22" y="28"/>
                        </a:lnTo>
                        <a:lnTo>
                          <a:pt x="22" y="24"/>
                        </a:lnTo>
                        <a:lnTo>
                          <a:pt x="18" y="20"/>
                        </a:lnTo>
                        <a:lnTo>
                          <a:pt x="18" y="16"/>
                        </a:lnTo>
                        <a:lnTo>
                          <a:pt x="13" y="16"/>
                        </a:lnTo>
                        <a:lnTo>
                          <a:pt x="13" y="12"/>
                        </a:ln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45" name="Freeform 76"/>
                  <p:cNvSpPr>
                    <a:spLocks/>
                  </p:cNvSpPr>
                  <p:nvPr/>
                </p:nvSpPr>
                <p:spPr bwMode="auto">
                  <a:xfrm>
                    <a:off x="3266" y="664"/>
                    <a:ext cx="18" cy="12"/>
                  </a:xfrm>
                  <a:custGeom>
                    <a:avLst/>
                    <a:gdLst>
                      <a:gd name="T0" fmla="*/ 0 w 18"/>
                      <a:gd name="T1" fmla="*/ 4 h 12"/>
                      <a:gd name="T2" fmla="*/ 0 w 18"/>
                      <a:gd name="T3" fmla="*/ 0 h 12"/>
                      <a:gd name="T4" fmla="*/ 5 w 18"/>
                      <a:gd name="T5" fmla="*/ 0 h 12"/>
                      <a:gd name="T6" fmla="*/ 5 w 18"/>
                      <a:gd name="T7" fmla="*/ 4 h 12"/>
                      <a:gd name="T8" fmla="*/ 9 w 18"/>
                      <a:gd name="T9" fmla="*/ 4 h 12"/>
                      <a:gd name="T10" fmla="*/ 9 w 18"/>
                      <a:gd name="T11" fmla="*/ 8 h 12"/>
                      <a:gd name="T12" fmla="*/ 13 w 18"/>
                      <a:gd name="T13" fmla="*/ 8 h 12"/>
                      <a:gd name="T14" fmla="*/ 18 w 18"/>
                      <a:gd name="T15" fmla="*/ 8 h 12"/>
                      <a:gd name="T16" fmla="*/ 18 w 18"/>
                      <a:gd name="T17" fmla="*/ 12 h 12"/>
                      <a:gd name="T18" fmla="*/ 13 w 18"/>
                      <a:gd name="T19" fmla="*/ 12 h 12"/>
                      <a:gd name="T20" fmla="*/ 9 w 18"/>
                      <a:gd name="T21" fmla="*/ 8 h 12"/>
                      <a:gd name="T22" fmla="*/ 5 w 18"/>
                      <a:gd name="T23" fmla="*/ 8 h 12"/>
                      <a:gd name="T24" fmla="*/ 5 w 18"/>
                      <a:gd name="T25" fmla="*/ 4 h 12"/>
                      <a:gd name="T26" fmla="*/ 0 w 18"/>
                      <a:gd name="T27" fmla="*/ 4 h 1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18" h="12">
                        <a:moveTo>
                          <a:pt x="0" y="4"/>
                        </a:move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5" y="4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13" y="8"/>
                        </a:lnTo>
                        <a:lnTo>
                          <a:pt x="18" y="8"/>
                        </a:lnTo>
                        <a:lnTo>
                          <a:pt x="18" y="12"/>
                        </a:lnTo>
                        <a:lnTo>
                          <a:pt x="13" y="12"/>
                        </a:lnTo>
                        <a:lnTo>
                          <a:pt x="9" y="8"/>
                        </a:ln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46" name="Freeform 77"/>
                  <p:cNvSpPr>
                    <a:spLocks/>
                  </p:cNvSpPr>
                  <p:nvPr/>
                </p:nvSpPr>
                <p:spPr bwMode="auto">
                  <a:xfrm>
                    <a:off x="3387" y="672"/>
                    <a:ext cx="8" cy="4"/>
                  </a:xfrm>
                  <a:custGeom>
                    <a:avLst/>
                    <a:gdLst>
                      <a:gd name="T0" fmla="*/ 4 w 8"/>
                      <a:gd name="T1" fmla="*/ 0 h 4"/>
                      <a:gd name="T2" fmla="*/ 4 w 8"/>
                      <a:gd name="T3" fmla="*/ 4 h 4"/>
                      <a:gd name="T4" fmla="*/ 0 w 8"/>
                      <a:gd name="T5" fmla="*/ 4 h 4"/>
                      <a:gd name="T6" fmla="*/ 4 w 8"/>
                      <a:gd name="T7" fmla="*/ 4 h 4"/>
                      <a:gd name="T8" fmla="*/ 8 w 8"/>
                      <a:gd name="T9" fmla="*/ 4 h 4"/>
                      <a:gd name="T10" fmla="*/ 8 w 8"/>
                      <a:gd name="T11" fmla="*/ 0 h 4"/>
                      <a:gd name="T12" fmla="*/ 4 w 8"/>
                      <a:gd name="T13" fmla="*/ 0 h 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" h="4">
                        <a:moveTo>
                          <a:pt x="4" y="0"/>
                        </a:move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47" name="Freeform 78"/>
                  <p:cNvSpPr>
                    <a:spLocks/>
                  </p:cNvSpPr>
                  <p:nvPr/>
                </p:nvSpPr>
                <p:spPr bwMode="auto">
                  <a:xfrm>
                    <a:off x="3365" y="668"/>
                    <a:ext cx="22" cy="12"/>
                  </a:xfrm>
                  <a:custGeom>
                    <a:avLst/>
                    <a:gdLst>
                      <a:gd name="T0" fmla="*/ 0 w 22"/>
                      <a:gd name="T1" fmla="*/ 4 h 12"/>
                      <a:gd name="T2" fmla="*/ 4 w 22"/>
                      <a:gd name="T3" fmla="*/ 4 h 12"/>
                      <a:gd name="T4" fmla="*/ 4 w 22"/>
                      <a:gd name="T5" fmla="*/ 8 h 12"/>
                      <a:gd name="T6" fmla="*/ 9 w 22"/>
                      <a:gd name="T7" fmla="*/ 8 h 12"/>
                      <a:gd name="T8" fmla="*/ 13 w 22"/>
                      <a:gd name="T9" fmla="*/ 12 h 12"/>
                      <a:gd name="T10" fmla="*/ 17 w 22"/>
                      <a:gd name="T11" fmla="*/ 12 h 12"/>
                      <a:gd name="T12" fmla="*/ 22 w 22"/>
                      <a:gd name="T13" fmla="*/ 12 h 12"/>
                      <a:gd name="T14" fmla="*/ 22 w 22"/>
                      <a:gd name="T15" fmla="*/ 8 h 12"/>
                      <a:gd name="T16" fmla="*/ 22 w 22"/>
                      <a:gd name="T17" fmla="*/ 4 h 12"/>
                      <a:gd name="T18" fmla="*/ 17 w 22"/>
                      <a:gd name="T19" fmla="*/ 0 h 12"/>
                      <a:gd name="T20" fmla="*/ 13 w 22"/>
                      <a:gd name="T21" fmla="*/ 0 h 12"/>
                      <a:gd name="T22" fmla="*/ 9 w 22"/>
                      <a:gd name="T23" fmla="*/ 0 h 12"/>
                      <a:gd name="T24" fmla="*/ 9 w 22"/>
                      <a:gd name="T25" fmla="*/ 4 h 12"/>
                      <a:gd name="T26" fmla="*/ 9 w 22"/>
                      <a:gd name="T27" fmla="*/ 0 h 12"/>
                      <a:gd name="T28" fmla="*/ 4 w 22"/>
                      <a:gd name="T29" fmla="*/ 0 h 12"/>
                      <a:gd name="T30" fmla="*/ 0 w 22"/>
                      <a:gd name="T31" fmla="*/ 0 h 12"/>
                      <a:gd name="T32" fmla="*/ 0 w 22"/>
                      <a:gd name="T33" fmla="*/ 4 h 1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2" h="12">
                        <a:moveTo>
                          <a:pt x="0" y="4"/>
                        </a:move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9" y="8"/>
                        </a:lnTo>
                        <a:lnTo>
                          <a:pt x="13" y="12"/>
                        </a:lnTo>
                        <a:lnTo>
                          <a:pt x="17" y="12"/>
                        </a:lnTo>
                        <a:lnTo>
                          <a:pt x="22" y="12"/>
                        </a:lnTo>
                        <a:lnTo>
                          <a:pt x="22" y="8"/>
                        </a:lnTo>
                        <a:lnTo>
                          <a:pt x="22" y="4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48" name="Freeform 79"/>
                  <p:cNvSpPr>
                    <a:spLocks/>
                  </p:cNvSpPr>
                  <p:nvPr/>
                </p:nvSpPr>
                <p:spPr bwMode="auto">
                  <a:xfrm>
                    <a:off x="3288" y="676"/>
                    <a:ext cx="13" cy="4"/>
                  </a:xfrm>
                  <a:custGeom>
                    <a:avLst/>
                    <a:gdLst>
                      <a:gd name="T0" fmla="*/ 13 w 13"/>
                      <a:gd name="T1" fmla="*/ 4 h 4"/>
                      <a:gd name="T2" fmla="*/ 8 w 13"/>
                      <a:gd name="T3" fmla="*/ 0 h 4"/>
                      <a:gd name="T4" fmla="*/ 4 w 13"/>
                      <a:gd name="T5" fmla="*/ 0 h 4"/>
                      <a:gd name="T6" fmla="*/ 0 w 13"/>
                      <a:gd name="T7" fmla="*/ 0 h 4"/>
                      <a:gd name="T8" fmla="*/ 4 w 13"/>
                      <a:gd name="T9" fmla="*/ 0 h 4"/>
                      <a:gd name="T10" fmla="*/ 8 w 13"/>
                      <a:gd name="T11" fmla="*/ 0 h 4"/>
                      <a:gd name="T12" fmla="*/ 8 w 13"/>
                      <a:gd name="T13" fmla="*/ 4 h 4"/>
                      <a:gd name="T14" fmla="*/ 13 w 13"/>
                      <a:gd name="T15" fmla="*/ 4 h 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3" h="4">
                        <a:moveTo>
                          <a:pt x="13" y="4"/>
                        </a:move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8" y="4"/>
                        </a:lnTo>
                        <a:lnTo>
                          <a:pt x="13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49" name="Freeform 80"/>
                  <p:cNvSpPr>
                    <a:spLocks/>
                  </p:cNvSpPr>
                  <p:nvPr/>
                </p:nvSpPr>
                <p:spPr bwMode="auto">
                  <a:xfrm>
                    <a:off x="3399" y="676"/>
                    <a:ext cx="9" cy="4"/>
                  </a:xfrm>
                  <a:custGeom>
                    <a:avLst/>
                    <a:gdLst>
                      <a:gd name="T0" fmla="*/ 9 w 9"/>
                      <a:gd name="T1" fmla="*/ 4 h 4"/>
                      <a:gd name="T2" fmla="*/ 5 w 9"/>
                      <a:gd name="T3" fmla="*/ 4 h 4"/>
                      <a:gd name="T4" fmla="*/ 5 w 9"/>
                      <a:gd name="T5" fmla="*/ 0 h 4"/>
                      <a:gd name="T6" fmla="*/ 0 w 9"/>
                      <a:gd name="T7" fmla="*/ 0 h 4"/>
                      <a:gd name="T8" fmla="*/ 0 w 9"/>
                      <a:gd name="T9" fmla="*/ 4 h 4"/>
                      <a:gd name="T10" fmla="*/ 5 w 9"/>
                      <a:gd name="T11" fmla="*/ 4 h 4"/>
                      <a:gd name="T12" fmla="*/ 9 w 9"/>
                      <a:gd name="T13" fmla="*/ 4 h 4"/>
                      <a:gd name="T14" fmla="*/ 5 w 9"/>
                      <a:gd name="T15" fmla="*/ 4 h 4"/>
                      <a:gd name="T16" fmla="*/ 9 w 9"/>
                      <a:gd name="T17" fmla="*/ 4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" h="4">
                        <a:moveTo>
                          <a:pt x="9" y="4"/>
                        </a:moveTo>
                        <a:lnTo>
                          <a:pt x="5" y="4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5" y="4"/>
                        </a:lnTo>
                        <a:lnTo>
                          <a:pt x="9" y="4"/>
                        </a:lnTo>
                        <a:lnTo>
                          <a:pt x="5" y="4"/>
                        </a:lnTo>
                        <a:lnTo>
                          <a:pt x="9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50" name="Freeform 81"/>
                  <p:cNvSpPr>
                    <a:spLocks/>
                  </p:cNvSpPr>
                  <p:nvPr/>
                </p:nvSpPr>
                <p:spPr bwMode="auto">
                  <a:xfrm>
                    <a:off x="2974" y="672"/>
                    <a:ext cx="9" cy="12"/>
                  </a:xfrm>
                  <a:custGeom>
                    <a:avLst/>
                    <a:gdLst>
                      <a:gd name="T0" fmla="*/ 5 w 9"/>
                      <a:gd name="T1" fmla="*/ 12 h 12"/>
                      <a:gd name="T2" fmla="*/ 9 w 9"/>
                      <a:gd name="T3" fmla="*/ 12 h 12"/>
                      <a:gd name="T4" fmla="*/ 9 w 9"/>
                      <a:gd name="T5" fmla="*/ 8 h 12"/>
                      <a:gd name="T6" fmla="*/ 9 w 9"/>
                      <a:gd name="T7" fmla="*/ 4 h 12"/>
                      <a:gd name="T8" fmla="*/ 5 w 9"/>
                      <a:gd name="T9" fmla="*/ 0 h 12"/>
                      <a:gd name="T10" fmla="*/ 5 w 9"/>
                      <a:gd name="T11" fmla="*/ 4 h 12"/>
                      <a:gd name="T12" fmla="*/ 5 w 9"/>
                      <a:gd name="T13" fmla="*/ 8 h 12"/>
                      <a:gd name="T14" fmla="*/ 0 w 9"/>
                      <a:gd name="T15" fmla="*/ 8 h 12"/>
                      <a:gd name="T16" fmla="*/ 5 w 9"/>
                      <a:gd name="T17" fmla="*/ 8 h 12"/>
                      <a:gd name="T18" fmla="*/ 5 w 9"/>
                      <a:gd name="T19" fmla="*/ 12 h 1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9" h="12">
                        <a:moveTo>
                          <a:pt x="5" y="12"/>
                        </a:move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9" y="4"/>
                        </a:lnTo>
                        <a:lnTo>
                          <a:pt x="5" y="0"/>
                        </a:ln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0" y="8"/>
                        </a:lnTo>
                        <a:lnTo>
                          <a:pt x="5" y="8"/>
                        </a:lnTo>
                        <a:lnTo>
                          <a:pt x="5" y="1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51" name="Freeform 82"/>
                  <p:cNvSpPr>
                    <a:spLocks/>
                  </p:cNvSpPr>
                  <p:nvPr/>
                </p:nvSpPr>
                <p:spPr bwMode="auto">
                  <a:xfrm>
                    <a:off x="2987" y="660"/>
                    <a:ext cx="13" cy="24"/>
                  </a:xfrm>
                  <a:custGeom>
                    <a:avLst/>
                    <a:gdLst>
                      <a:gd name="T0" fmla="*/ 9 w 13"/>
                      <a:gd name="T1" fmla="*/ 0 h 24"/>
                      <a:gd name="T2" fmla="*/ 9 w 13"/>
                      <a:gd name="T3" fmla="*/ 4 h 24"/>
                      <a:gd name="T4" fmla="*/ 9 w 13"/>
                      <a:gd name="T5" fmla="*/ 8 h 24"/>
                      <a:gd name="T6" fmla="*/ 5 w 13"/>
                      <a:gd name="T7" fmla="*/ 8 h 24"/>
                      <a:gd name="T8" fmla="*/ 5 w 13"/>
                      <a:gd name="T9" fmla="*/ 12 h 24"/>
                      <a:gd name="T10" fmla="*/ 9 w 13"/>
                      <a:gd name="T11" fmla="*/ 12 h 24"/>
                      <a:gd name="T12" fmla="*/ 13 w 13"/>
                      <a:gd name="T13" fmla="*/ 16 h 24"/>
                      <a:gd name="T14" fmla="*/ 9 w 13"/>
                      <a:gd name="T15" fmla="*/ 16 h 24"/>
                      <a:gd name="T16" fmla="*/ 9 w 13"/>
                      <a:gd name="T17" fmla="*/ 20 h 24"/>
                      <a:gd name="T18" fmla="*/ 5 w 13"/>
                      <a:gd name="T19" fmla="*/ 24 h 24"/>
                      <a:gd name="T20" fmla="*/ 0 w 13"/>
                      <a:gd name="T21" fmla="*/ 24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3" h="24">
                        <a:moveTo>
                          <a:pt x="9" y="0"/>
                        </a:move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5" y="8"/>
                        </a:lnTo>
                        <a:lnTo>
                          <a:pt x="5" y="12"/>
                        </a:lnTo>
                        <a:lnTo>
                          <a:pt x="9" y="12"/>
                        </a:lnTo>
                        <a:lnTo>
                          <a:pt x="13" y="16"/>
                        </a:lnTo>
                        <a:lnTo>
                          <a:pt x="9" y="16"/>
                        </a:lnTo>
                        <a:lnTo>
                          <a:pt x="9" y="20"/>
                        </a:lnTo>
                        <a:lnTo>
                          <a:pt x="5" y="24"/>
                        </a:lnTo>
                        <a:lnTo>
                          <a:pt x="0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52" name="Freeform 83"/>
                  <p:cNvSpPr>
                    <a:spLocks/>
                  </p:cNvSpPr>
                  <p:nvPr/>
                </p:nvSpPr>
                <p:spPr bwMode="auto">
                  <a:xfrm>
                    <a:off x="3245" y="664"/>
                    <a:ext cx="64" cy="24"/>
                  </a:xfrm>
                  <a:custGeom>
                    <a:avLst/>
                    <a:gdLst>
                      <a:gd name="T0" fmla="*/ 0 w 64"/>
                      <a:gd name="T1" fmla="*/ 12 h 24"/>
                      <a:gd name="T2" fmla="*/ 4 w 64"/>
                      <a:gd name="T3" fmla="*/ 12 h 24"/>
                      <a:gd name="T4" fmla="*/ 4 w 64"/>
                      <a:gd name="T5" fmla="*/ 8 h 24"/>
                      <a:gd name="T6" fmla="*/ 9 w 64"/>
                      <a:gd name="T7" fmla="*/ 8 h 24"/>
                      <a:gd name="T8" fmla="*/ 9 w 64"/>
                      <a:gd name="T9" fmla="*/ 4 h 24"/>
                      <a:gd name="T10" fmla="*/ 13 w 64"/>
                      <a:gd name="T11" fmla="*/ 4 h 24"/>
                      <a:gd name="T12" fmla="*/ 13 w 64"/>
                      <a:gd name="T13" fmla="*/ 0 h 24"/>
                      <a:gd name="T14" fmla="*/ 17 w 64"/>
                      <a:gd name="T15" fmla="*/ 0 h 24"/>
                      <a:gd name="T16" fmla="*/ 17 w 64"/>
                      <a:gd name="T17" fmla="*/ 4 h 24"/>
                      <a:gd name="T18" fmla="*/ 17 w 64"/>
                      <a:gd name="T19" fmla="*/ 8 h 24"/>
                      <a:gd name="T20" fmla="*/ 21 w 64"/>
                      <a:gd name="T21" fmla="*/ 8 h 24"/>
                      <a:gd name="T22" fmla="*/ 21 w 64"/>
                      <a:gd name="T23" fmla="*/ 12 h 24"/>
                      <a:gd name="T24" fmla="*/ 26 w 64"/>
                      <a:gd name="T25" fmla="*/ 12 h 24"/>
                      <a:gd name="T26" fmla="*/ 30 w 64"/>
                      <a:gd name="T27" fmla="*/ 12 h 24"/>
                      <a:gd name="T28" fmla="*/ 34 w 64"/>
                      <a:gd name="T29" fmla="*/ 16 h 24"/>
                      <a:gd name="T30" fmla="*/ 39 w 64"/>
                      <a:gd name="T31" fmla="*/ 16 h 24"/>
                      <a:gd name="T32" fmla="*/ 43 w 64"/>
                      <a:gd name="T33" fmla="*/ 16 h 24"/>
                      <a:gd name="T34" fmla="*/ 47 w 64"/>
                      <a:gd name="T35" fmla="*/ 16 h 24"/>
                      <a:gd name="T36" fmla="*/ 47 w 64"/>
                      <a:gd name="T37" fmla="*/ 20 h 24"/>
                      <a:gd name="T38" fmla="*/ 51 w 64"/>
                      <a:gd name="T39" fmla="*/ 20 h 24"/>
                      <a:gd name="T40" fmla="*/ 51 w 64"/>
                      <a:gd name="T41" fmla="*/ 24 h 24"/>
                      <a:gd name="T42" fmla="*/ 56 w 64"/>
                      <a:gd name="T43" fmla="*/ 24 h 24"/>
                      <a:gd name="T44" fmla="*/ 56 w 64"/>
                      <a:gd name="T45" fmla="*/ 20 h 24"/>
                      <a:gd name="T46" fmla="*/ 60 w 64"/>
                      <a:gd name="T47" fmla="*/ 20 h 24"/>
                      <a:gd name="T48" fmla="*/ 60 w 64"/>
                      <a:gd name="T49" fmla="*/ 24 h 24"/>
                      <a:gd name="T50" fmla="*/ 64 w 64"/>
                      <a:gd name="T51" fmla="*/ 24 h 24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64" h="24">
                        <a:moveTo>
                          <a:pt x="0" y="12"/>
                        </a:move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9" y="8"/>
                        </a:lnTo>
                        <a:lnTo>
                          <a:pt x="9" y="4"/>
                        </a:lnTo>
                        <a:lnTo>
                          <a:pt x="13" y="4"/>
                        </a:lnTo>
                        <a:lnTo>
                          <a:pt x="13" y="0"/>
                        </a:lnTo>
                        <a:lnTo>
                          <a:pt x="17" y="0"/>
                        </a:ln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21" y="8"/>
                        </a:lnTo>
                        <a:lnTo>
                          <a:pt x="21" y="12"/>
                        </a:lnTo>
                        <a:lnTo>
                          <a:pt x="26" y="12"/>
                        </a:lnTo>
                        <a:lnTo>
                          <a:pt x="30" y="12"/>
                        </a:lnTo>
                        <a:lnTo>
                          <a:pt x="34" y="16"/>
                        </a:lnTo>
                        <a:lnTo>
                          <a:pt x="39" y="16"/>
                        </a:lnTo>
                        <a:lnTo>
                          <a:pt x="43" y="16"/>
                        </a:lnTo>
                        <a:lnTo>
                          <a:pt x="47" y="16"/>
                        </a:lnTo>
                        <a:lnTo>
                          <a:pt x="47" y="20"/>
                        </a:lnTo>
                        <a:lnTo>
                          <a:pt x="51" y="20"/>
                        </a:lnTo>
                        <a:lnTo>
                          <a:pt x="51" y="24"/>
                        </a:lnTo>
                        <a:lnTo>
                          <a:pt x="56" y="24"/>
                        </a:lnTo>
                        <a:lnTo>
                          <a:pt x="56" y="20"/>
                        </a:lnTo>
                        <a:lnTo>
                          <a:pt x="60" y="20"/>
                        </a:lnTo>
                        <a:lnTo>
                          <a:pt x="60" y="24"/>
                        </a:lnTo>
                        <a:lnTo>
                          <a:pt x="64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53" name="Freeform 84"/>
                  <p:cNvSpPr>
                    <a:spLocks/>
                  </p:cNvSpPr>
                  <p:nvPr/>
                </p:nvSpPr>
                <p:spPr bwMode="auto">
                  <a:xfrm>
                    <a:off x="2944" y="652"/>
                    <a:ext cx="18" cy="36"/>
                  </a:xfrm>
                  <a:custGeom>
                    <a:avLst/>
                    <a:gdLst>
                      <a:gd name="T0" fmla="*/ 13 w 18"/>
                      <a:gd name="T1" fmla="*/ 36 h 36"/>
                      <a:gd name="T2" fmla="*/ 9 w 18"/>
                      <a:gd name="T3" fmla="*/ 36 h 36"/>
                      <a:gd name="T4" fmla="*/ 5 w 18"/>
                      <a:gd name="T5" fmla="*/ 32 h 36"/>
                      <a:gd name="T6" fmla="*/ 5 w 18"/>
                      <a:gd name="T7" fmla="*/ 28 h 36"/>
                      <a:gd name="T8" fmla="*/ 5 w 18"/>
                      <a:gd name="T9" fmla="*/ 24 h 36"/>
                      <a:gd name="T10" fmla="*/ 5 w 18"/>
                      <a:gd name="T11" fmla="*/ 20 h 36"/>
                      <a:gd name="T12" fmla="*/ 0 w 18"/>
                      <a:gd name="T13" fmla="*/ 16 h 36"/>
                      <a:gd name="T14" fmla="*/ 0 w 18"/>
                      <a:gd name="T15" fmla="*/ 12 h 36"/>
                      <a:gd name="T16" fmla="*/ 0 w 18"/>
                      <a:gd name="T17" fmla="*/ 8 h 36"/>
                      <a:gd name="T18" fmla="*/ 5 w 18"/>
                      <a:gd name="T19" fmla="*/ 8 h 36"/>
                      <a:gd name="T20" fmla="*/ 5 w 18"/>
                      <a:gd name="T21" fmla="*/ 4 h 36"/>
                      <a:gd name="T22" fmla="*/ 9 w 18"/>
                      <a:gd name="T23" fmla="*/ 0 h 36"/>
                      <a:gd name="T24" fmla="*/ 13 w 18"/>
                      <a:gd name="T25" fmla="*/ 0 h 36"/>
                      <a:gd name="T26" fmla="*/ 18 w 18"/>
                      <a:gd name="T27" fmla="*/ 0 h 36"/>
                      <a:gd name="T28" fmla="*/ 18 w 18"/>
                      <a:gd name="T29" fmla="*/ 4 h 36"/>
                      <a:gd name="T30" fmla="*/ 18 w 18"/>
                      <a:gd name="T31" fmla="*/ 8 h 36"/>
                      <a:gd name="T32" fmla="*/ 18 w 18"/>
                      <a:gd name="T33" fmla="*/ 12 h 36"/>
                      <a:gd name="T34" fmla="*/ 18 w 18"/>
                      <a:gd name="T35" fmla="*/ 16 h 36"/>
                      <a:gd name="T36" fmla="*/ 13 w 18"/>
                      <a:gd name="T37" fmla="*/ 16 h 36"/>
                      <a:gd name="T38" fmla="*/ 13 w 18"/>
                      <a:gd name="T39" fmla="*/ 20 h 36"/>
                      <a:gd name="T40" fmla="*/ 13 w 18"/>
                      <a:gd name="T41" fmla="*/ 24 h 36"/>
                      <a:gd name="T42" fmla="*/ 18 w 18"/>
                      <a:gd name="T43" fmla="*/ 28 h 36"/>
                      <a:gd name="T44" fmla="*/ 18 w 18"/>
                      <a:gd name="T45" fmla="*/ 32 h 36"/>
                      <a:gd name="T46" fmla="*/ 18 w 18"/>
                      <a:gd name="T47" fmla="*/ 36 h 36"/>
                      <a:gd name="T48" fmla="*/ 13 w 18"/>
                      <a:gd name="T49" fmla="*/ 36 h 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18" h="36">
                        <a:moveTo>
                          <a:pt x="13" y="36"/>
                        </a:moveTo>
                        <a:lnTo>
                          <a:pt x="9" y="36"/>
                        </a:lnTo>
                        <a:lnTo>
                          <a:pt x="5" y="32"/>
                        </a:lnTo>
                        <a:lnTo>
                          <a:pt x="5" y="28"/>
                        </a:lnTo>
                        <a:lnTo>
                          <a:pt x="5" y="24"/>
                        </a:lnTo>
                        <a:lnTo>
                          <a:pt x="5" y="20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8" y="0"/>
                        </a:lnTo>
                        <a:lnTo>
                          <a:pt x="18" y="4"/>
                        </a:lnTo>
                        <a:lnTo>
                          <a:pt x="18" y="8"/>
                        </a:lnTo>
                        <a:lnTo>
                          <a:pt x="18" y="12"/>
                        </a:lnTo>
                        <a:lnTo>
                          <a:pt x="18" y="16"/>
                        </a:lnTo>
                        <a:lnTo>
                          <a:pt x="13" y="16"/>
                        </a:lnTo>
                        <a:lnTo>
                          <a:pt x="13" y="20"/>
                        </a:lnTo>
                        <a:lnTo>
                          <a:pt x="13" y="24"/>
                        </a:lnTo>
                        <a:lnTo>
                          <a:pt x="18" y="28"/>
                        </a:lnTo>
                        <a:lnTo>
                          <a:pt x="18" y="32"/>
                        </a:lnTo>
                        <a:lnTo>
                          <a:pt x="18" y="36"/>
                        </a:lnTo>
                        <a:lnTo>
                          <a:pt x="13" y="3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54" name="Freeform 85"/>
                  <p:cNvSpPr>
                    <a:spLocks/>
                  </p:cNvSpPr>
                  <p:nvPr/>
                </p:nvSpPr>
                <p:spPr bwMode="auto">
                  <a:xfrm>
                    <a:off x="3455" y="450"/>
                    <a:ext cx="228" cy="242"/>
                  </a:xfrm>
                  <a:custGeom>
                    <a:avLst/>
                    <a:gdLst>
                      <a:gd name="T0" fmla="*/ 0 w 228"/>
                      <a:gd name="T1" fmla="*/ 4 h 242"/>
                      <a:gd name="T2" fmla="*/ 5 w 228"/>
                      <a:gd name="T3" fmla="*/ 7 h 242"/>
                      <a:gd name="T4" fmla="*/ 5 w 228"/>
                      <a:gd name="T5" fmla="*/ 15 h 242"/>
                      <a:gd name="T6" fmla="*/ 9 w 228"/>
                      <a:gd name="T7" fmla="*/ 19 h 242"/>
                      <a:gd name="T8" fmla="*/ 13 w 228"/>
                      <a:gd name="T9" fmla="*/ 27 h 242"/>
                      <a:gd name="T10" fmla="*/ 13 w 228"/>
                      <a:gd name="T11" fmla="*/ 35 h 242"/>
                      <a:gd name="T12" fmla="*/ 17 w 228"/>
                      <a:gd name="T13" fmla="*/ 39 h 242"/>
                      <a:gd name="T14" fmla="*/ 22 w 228"/>
                      <a:gd name="T15" fmla="*/ 47 h 242"/>
                      <a:gd name="T16" fmla="*/ 26 w 228"/>
                      <a:gd name="T17" fmla="*/ 51 h 242"/>
                      <a:gd name="T18" fmla="*/ 30 w 228"/>
                      <a:gd name="T19" fmla="*/ 55 h 242"/>
                      <a:gd name="T20" fmla="*/ 35 w 228"/>
                      <a:gd name="T21" fmla="*/ 59 h 242"/>
                      <a:gd name="T22" fmla="*/ 39 w 228"/>
                      <a:gd name="T23" fmla="*/ 67 h 242"/>
                      <a:gd name="T24" fmla="*/ 43 w 228"/>
                      <a:gd name="T25" fmla="*/ 71 h 242"/>
                      <a:gd name="T26" fmla="*/ 48 w 228"/>
                      <a:gd name="T27" fmla="*/ 75 h 242"/>
                      <a:gd name="T28" fmla="*/ 52 w 228"/>
                      <a:gd name="T29" fmla="*/ 79 h 242"/>
                      <a:gd name="T30" fmla="*/ 56 w 228"/>
                      <a:gd name="T31" fmla="*/ 87 h 242"/>
                      <a:gd name="T32" fmla="*/ 60 w 228"/>
                      <a:gd name="T33" fmla="*/ 95 h 242"/>
                      <a:gd name="T34" fmla="*/ 65 w 228"/>
                      <a:gd name="T35" fmla="*/ 99 h 242"/>
                      <a:gd name="T36" fmla="*/ 69 w 228"/>
                      <a:gd name="T37" fmla="*/ 103 h 242"/>
                      <a:gd name="T38" fmla="*/ 69 w 228"/>
                      <a:gd name="T39" fmla="*/ 111 h 242"/>
                      <a:gd name="T40" fmla="*/ 73 w 228"/>
                      <a:gd name="T41" fmla="*/ 115 h 242"/>
                      <a:gd name="T42" fmla="*/ 82 w 228"/>
                      <a:gd name="T43" fmla="*/ 123 h 242"/>
                      <a:gd name="T44" fmla="*/ 86 w 228"/>
                      <a:gd name="T45" fmla="*/ 127 h 242"/>
                      <a:gd name="T46" fmla="*/ 90 w 228"/>
                      <a:gd name="T47" fmla="*/ 131 h 242"/>
                      <a:gd name="T48" fmla="*/ 95 w 228"/>
                      <a:gd name="T49" fmla="*/ 135 h 242"/>
                      <a:gd name="T50" fmla="*/ 99 w 228"/>
                      <a:gd name="T51" fmla="*/ 138 h 242"/>
                      <a:gd name="T52" fmla="*/ 103 w 228"/>
                      <a:gd name="T53" fmla="*/ 146 h 242"/>
                      <a:gd name="T54" fmla="*/ 112 w 228"/>
                      <a:gd name="T55" fmla="*/ 154 h 242"/>
                      <a:gd name="T56" fmla="*/ 116 w 228"/>
                      <a:gd name="T57" fmla="*/ 158 h 242"/>
                      <a:gd name="T58" fmla="*/ 120 w 228"/>
                      <a:gd name="T59" fmla="*/ 162 h 242"/>
                      <a:gd name="T60" fmla="*/ 125 w 228"/>
                      <a:gd name="T61" fmla="*/ 166 h 242"/>
                      <a:gd name="T62" fmla="*/ 129 w 228"/>
                      <a:gd name="T63" fmla="*/ 170 h 242"/>
                      <a:gd name="T64" fmla="*/ 133 w 228"/>
                      <a:gd name="T65" fmla="*/ 174 h 242"/>
                      <a:gd name="T66" fmla="*/ 138 w 228"/>
                      <a:gd name="T67" fmla="*/ 178 h 242"/>
                      <a:gd name="T68" fmla="*/ 142 w 228"/>
                      <a:gd name="T69" fmla="*/ 182 h 242"/>
                      <a:gd name="T70" fmla="*/ 146 w 228"/>
                      <a:gd name="T71" fmla="*/ 186 h 242"/>
                      <a:gd name="T72" fmla="*/ 155 w 228"/>
                      <a:gd name="T73" fmla="*/ 186 h 242"/>
                      <a:gd name="T74" fmla="*/ 159 w 228"/>
                      <a:gd name="T75" fmla="*/ 190 h 242"/>
                      <a:gd name="T76" fmla="*/ 163 w 228"/>
                      <a:gd name="T77" fmla="*/ 194 h 242"/>
                      <a:gd name="T78" fmla="*/ 168 w 228"/>
                      <a:gd name="T79" fmla="*/ 198 h 242"/>
                      <a:gd name="T80" fmla="*/ 172 w 228"/>
                      <a:gd name="T81" fmla="*/ 202 h 242"/>
                      <a:gd name="T82" fmla="*/ 176 w 228"/>
                      <a:gd name="T83" fmla="*/ 206 h 242"/>
                      <a:gd name="T84" fmla="*/ 181 w 228"/>
                      <a:gd name="T85" fmla="*/ 210 h 242"/>
                      <a:gd name="T86" fmla="*/ 189 w 228"/>
                      <a:gd name="T87" fmla="*/ 210 h 242"/>
                      <a:gd name="T88" fmla="*/ 193 w 228"/>
                      <a:gd name="T89" fmla="*/ 214 h 242"/>
                      <a:gd name="T90" fmla="*/ 198 w 228"/>
                      <a:gd name="T91" fmla="*/ 218 h 242"/>
                      <a:gd name="T92" fmla="*/ 202 w 228"/>
                      <a:gd name="T93" fmla="*/ 222 h 242"/>
                      <a:gd name="T94" fmla="*/ 206 w 228"/>
                      <a:gd name="T95" fmla="*/ 226 h 242"/>
                      <a:gd name="T96" fmla="*/ 211 w 228"/>
                      <a:gd name="T97" fmla="*/ 230 h 242"/>
                      <a:gd name="T98" fmla="*/ 215 w 228"/>
                      <a:gd name="T99" fmla="*/ 234 h 242"/>
                      <a:gd name="T100" fmla="*/ 219 w 228"/>
                      <a:gd name="T101" fmla="*/ 238 h 242"/>
                      <a:gd name="T102" fmla="*/ 224 w 228"/>
                      <a:gd name="T103" fmla="*/ 242 h 242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0" t="0" r="r" b="b"/>
                    <a:pathLst>
                      <a:path w="228" h="242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5" y="4"/>
                        </a:lnTo>
                        <a:lnTo>
                          <a:pt x="5" y="7"/>
                        </a:lnTo>
                        <a:lnTo>
                          <a:pt x="5" y="11"/>
                        </a:lnTo>
                        <a:lnTo>
                          <a:pt x="5" y="15"/>
                        </a:lnTo>
                        <a:lnTo>
                          <a:pt x="9" y="15"/>
                        </a:lnTo>
                        <a:lnTo>
                          <a:pt x="9" y="19"/>
                        </a:lnTo>
                        <a:lnTo>
                          <a:pt x="9" y="23"/>
                        </a:lnTo>
                        <a:lnTo>
                          <a:pt x="13" y="27"/>
                        </a:lnTo>
                        <a:lnTo>
                          <a:pt x="13" y="31"/>
                        </a:lnTo>
                        <a:lnTo>
                          <a:pt x="13" y="35"/>
                        </a:lnTo>
                        <a:lnTo>
                          <a:pt x="17" y="35"/>
                        </a:lnTo>
                        <a:lnTo>
                          <a:pt x="17" y="39"/>
                        </a:lnTo>
                        <a:lnTo>
                          <a:pt x="22" y="43"/>
                        </a:lnTo>
                        <a:lnTo>
                          <a:pt x="22" y="47"/>
                        </a:lnTo>
                        <a:lnTo>
                          <a:pt x="26" y="47"/>
                        </a:lnTo>
                        <a:lnTo>
                          <a:pt x="26" y="51"/>
                        </a:lnTo>
                        <a:lnTo>
                          <a:pt x="26" y="55"/>
                        </a:lnTo>
                        <a:lnTo>
                          <a:pt x="30" y="55"/>
                        </a:lnTo>
                        <a:lnTo>
                          <a:pt x="30" y="59"/>
                        </a:lnTo>
                        <a:lnTo>
                          <a:pt x="35" y="59"/>
                        </a:lnTo>
                        <a:lnTo>
                          <a:pt x="35" y="63"/>
                        </a:lnTo>
                        <a:lnTo>
                          <a:pt x="39" y="67"/>
                        </a:lnTo>
                        <a:lnTo>
                          <a:pt x="39" y="71"/>
                        </a:lnTo>
                        <a:lnTo>
                          <a:pt x="43" y="71"/>
                        </a:lnTo>
                        <a:lnTo>
                          <a:pt x="43" y="75"/>
                        </a:lnTo>
                        <a:lnTo>
                          <a:pt x="48" y="75"/>
                        </a:lnTo>
                        <a:lnTo>
                          <a:pt x="48" y="79"/>
                        </a:lnTo>
                        <a:lnTo>
                          <a:pt x="52" y="79"/>
                        </a:lnTo>
                        <a:lnTo>
                          <a:pt x="52" y="83"/>
                        </a:lnTo>
                        <a:lnTo>
                          <a:pt x="56" y="87"/>
                        </a:lnTo>
                        <a:lnTo>
                          <a:pt x="60" y="91"/>
                        </a:lnTo>
                        <a:lnTo>
                          <a:pt x="60" y="95"/>
                        </a:lnTo>
                        <a:lnTo>
                          <a:pt x="65" y="95"/>
                        </a:lnTo>
                        <a:lnTo>
                          <a:pt x="65" y="99"/>
                        </a:lnTo>
                        <a:lnTo>
                          <a:pt x="65" y="103"/>
                        </a:lnTo>
                        <a:lnTo>
                          <a:pt x="69" y="103"/>
                        </a:lnTo>
                        <a:lnTo>
                          <a:pt x="69" y="107"/>
                        </a:lnTo>
                        <a:lnTo>
                          <a:pt x="69" y="111"/>
                        </a:lnTo>
                        <a:lnTo>
                          <a:pt x="73" y="111"/>
                        </a:lnTo>
                        <a:lnTo>
                          <a:pt x="73" y="115"/>
                        </a:lnTo>
                        <a:lnTo>
                          <a:pt x="78" y="119"/>
                        </a:lnTo>
                        <a:lnTo>
                          <a:pt x="82" y="123"/>
                        </a:lnTo>
                        <a:lnTo>
                          <a:pt x="82" y="127"/>
                        </a:lnTo>
                        <a:lnTo>
                          <a:pt x="86" y="127"/>
                        </a:lnTo>
                        <a:lnTo>
                          <a:pt x="86" y="131"/>
                        </a:lnTo>
                        <a:lnTo>
                          <a:pt x="90" y="131"/>
                        </a:lnTo>
                        <a:lnTo>
                          <a:pt x="90" y="135"/>
                        </a:lnTo>
                        <a:lnTo>
                          <a:pt x="95" y="135"/>
                        </a:lnTo>
                        <a:lnTo>
                          <a:pt x="95" y="138"/>
                        </a:lnTo>
                        <a:lnTo>
                          <a:pt x="99" y="138"/>
                        </a:lnTo>
                        <a:lnTo>
                          <a:pt x="99" y="142"/>
                        </a:lnTo>
                        <a:lnTo>
                          <a:pt x="103" y="146"/>
                        </a:lnTo>
                        <a:lnTo>
                          <a:pt x="108" y="150"/>
                        </a:lnTo>
                        <a:lnTo>
                          <a:pt x="112" y="154"/>
                        </a:lnTo>
                        <a:lnTo>
                          <a:pt x="116" y="154"/>
                        </a:lnTo>
                        <a:lnTo>
                          <a:pt x="116" y="158"/>
                        </a:lnTo>
                        <a:lnTo>
                          <a:pt x="120" y="158"/>
                        </a:lnTo>
                        <a:lnTo>
                          <a:pt x="120" y="162"/>
                        </a:lnTo>
                        <a:lnTo>
                          <a:pt x="125" y="162"/>
                        </a:lnTo>
                        <a:lnTo>
                          <a:pt x="125" y="166"/>
                        </a:lnTo>
                        <a:lnTo>
                          <a:pt x="129" y="166"/>
                        </a:lnTo>
                        <a:lnTo>
                          <a:pt x="129" y="170"/>
                        </a:lnTo>
                        <a:lnTo>
                          <a:pt x="133" y="170"/>
                        </a:lnTo>
                        <a:lnTo>
                          <a:pt x="133" y="174"/>
                        </a:lnTo>
                        <a:lnTo>
                          <a:pt x="138" y="174"/>
                        </a:lnTo>
                        <a:lnTo>
                          <a:pt x="138" y="178"/>
                        </a:lnTo>
                        <a:lnTo>
                          <a:pt x="142" y="178"/>
                        </a:lnTo>
                        <a:lnTo>
                          <a:pt x="142" y="182"/>
                        </a:lnTo>
                        <a:lnTo>
                          <a:pt x="146" y="182"/>
                        </a:lnTo>
                        <a:lnTo>
                          <a:pt x="146" y="186"/>
                        </a:lnTo>
                        <a:lnTo>
                          <a:pt x="151" y="186"/>
                        </a:lnTo>
                        <a:lnTo>
                          <a:pt x="155" y="186"/>
                        </a:lnTo>
                        <a:lnTo>
                          <a:pt x="155" y="190"/>
                        </a:lnTo>
                        <a:lnTo>
                          <a:pt x="159" y="190"/>
                        </a:lnTo>
                        <a:lnTo>
                          <a:pt x="159" y="194"/>
                        </a:lnTo>
                        <a:lnTo>
                          <a:pt x="163" y="194"/>
                        </a:lnTo>
                        <a:lnTo>
                          <a:pt x="163" y="198"/>
                        </a:lnTo>
                        <a:lnTo>
                          <a:pt x="168" y="198"/>
                        </a:lnTo>
                        <a:lnTo>
                          <a:pt x="172" y="198"/>
                        </a:lnTo>
                        <a:lnTo>
                          <a:pt x="172" y="202"/>
                        </a:lnTo>
                        <a:lnTo>
                          <a:pt x="176" y="202"/>
                        </a:lnTo>
                        <a:lnTo>
                          <a:pt x="176" y="206"/>
                        </a:lnTo>
                        <a:lnTo>
                          <a:pt x="181" y="206"/>
                        </a:lnTo>
                        <a:lnTo>
                          <a:pt x="181" y="210"/>
                        </a:lnTo>
                        <a:lnTo>
                          <a:pt x="185" y="210"/>
                        </a:lnTo>
                        <a:lnTo>
                          <a:pt x="189" y="210"/>
                        </a:lnTo>
                        <a:lnTo>
                          <a:pt x="189" y="214"/>
                        </a:lnTo>
                        <a:lnTo>
                          <a:pt x="193" y="214"/>
                        </a:lnTo>
                        <a:lnTo>
                          <a:pt x="193" y="218"/>
                        </a:lnTo>
                        <a:lnTo>
                          <a:pt x="198" y="218"/>
                        </a:lnTo>
                        <a:lnTo>
                          <a:pt x="198" y="222"/>
                        </a:lnTo>
                        <a:lnTo>
                          <a:pt x="202" y="222"/>
                        </a:lnTo>
                        <a:lnTo>
                          <a:pt x="202" y="226"/>
                        </a:lnTo>
                        <a:lnTo>
                          <a:pt x="206" y="226"/>
                        </a:lnTo>
                        <a:lnTo>
                          <a:pt x="206" y="230"/>
                        </a:lnTo>
                        <a:lnTo>
                          <a:pt x="211" y="230"/>
                        </a:lnTo>
                        <a:lnTo>
                          <a:pt x="215" y="230"/>
                        </a:lnTo>
                        <a:lnTo>
                          <a:pt x="215" y="234"/>
                        </a:lnTo>
                        <a:lnTo>
                          <a:pt x="219" y="234"/>
                        </a:lnTo>
                        <a:lnTo>
                          <a:pt x="219" y="238"/>
                        </a:lnTo>
                        <a:lnTo>
                          <a:pt x="224" y="238"/>
                        </a:lnTo>
                        <a:lnTo>
                          <a:pt x="224" y="242"/>
                        </a:lnTo>
                        <a:lnTo>
                          <a:pt x="228" y="24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55" name="Freeform 86"/>
                  <p:cNvSpPr>
                    <a:spLocks/>
                  </p:cNvSpPr>
                  <p:nvPr/>
                </p:nvSpPr>
                <p:spPr bwMode="auto">
                  <a:xfrm>
                    <a:off x="3387" y="680"/>
                    <a:ext cx="25" cy="12"/>
                  </a:xfrm>
                  <a:custGeom>
                    <a:avLst/>
                    <a:gdLst>
                      <a:gd name="T0" fmla="*/ 25 w 25"/>
                      <a:gd name="T1" fmla="*/ 12 h 12"/>
                      <a:gd name="T2" fmla="*/ 25 w 25"/>
                      <a:gd name="T3" fmla="*/ 8 h 12"/>
                      <a:gd name="T4" fmla="*/ 21 w 25"/>
                      <a:gd name="T5" fmla="*/ 8 h 12"/>
                      <a:gd name="T6" fmla="*/ 17 w 25"/>
                      <a:gd name="T7" fmla="*/ 8 h 12"/>
                      <a:gd name="T8" fmla="*/ 12 w 25"/>
                      <a:gd name="T9" fmla="*/ 8 h 12"/>
                      <a:gd name="T10" fmla="*/ 8 w 25"/>
                      <a:gd name="T11" fmla="*/ 4 h 12"/>
                      <a:gd name="T12" fmla="*/ 12 w 25"/>
                      <a:gd name="T13" fmla="*/ 4 h 12"/>
                      <a:gd name="T14" fmla="*/ 17 w 25"/>
                      <a:gd name="T15" fmla="*/ 4 h 12"/>
                      <a:gd name="T16" fmla="*/ 12 w 25"/>
                      <a:gd name="T17" fmla="*/ 4 h 12"/>
                      <a:gd name="T18" fmla="*/ 12 w 25"/>
                      <a:gd name="T19" fmla="*/ 0 h 12"/>
                      <a:gd name="T20" fmla="*/ 8 w 25"/>
                      <a:gd name="T21" fmla="*/ 0 h 12"/>
                      <a:gd name="T22" fmla="*/ 4 w 25"/>
                      <a:gd name="T23" fmla="*/ 0 h 12"/>
                      <a:gd name="T24" fmla="*/ 0 w 25"/>
                      <a:gd name="T25" fmla="*/ 0 h 12"/>
                      <a:gd name="T26" fmla="*/ 0 w 25"/>
                      <a:gd name="T27" fmla="*/ 4 h 12"/>
                      <a:gd name="T28" fmla="*/ 4 w 25"/>
                      <a:gd name="T29" fmla="*/ 8 h 12"/>
                      <a:gd name="T30" fmla="*/ 8 w 25"/>
                      <a:gd name="T31" fmla="*/ 8 h 12"/>
                      <a:gd name="T32" fmla="*/ 12 w 25"/>
                      <a:gd name="T33" fmla="*/ 12 h 12"/>
                      <a:gd name="T34" fmla="*/ 17 w 25"/>
                      <a:gd name="T35" fmla="*/ 12 h 12"/>
                      <a:gd name="T36" fmla="*/ 12 w 25"/>
                      <a:gd name="T37" fmla="*/ 12 h 12"/>
                      <a:gd name="T38" fmla="*/ 12 w 25"/>
                      <a:gd name="T39" fmla="*/ 8 h 12"/>
                      <a:gd name="T40" fmla="*/ 17 w 25"/>
                      <a:gd name="T41" fmla="*/ 8 h 12"/>
                      <a:gd name="T42" fmla="*/ 17 w 25"/>
                      <a:gd name="T43" fmla="*/ 12 h 12"/>
                      <a:gd name="T44" fmla="*/ 21 w 25"/>
                      <a:gd name="T45" fmla="*/ 12 h 12"/>
                      <a:gd name="T46" fmla="*/ 25 w 25"/>
                      <a:gd name="T47" fmla="*/ 12 h 1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25" h="12">
                        <a:moveTo>
                          <a:pt x="25" y="12"/>
                        </a:moveTo>
                        <a:lnTo>
                          <a:pt x="25" y="8"/>
                        </a:lnTo>
                        <a:lnTo>
                          <a:pt x="21" y="8"/>
                        </a:lnTo>
                        <a:lnTo>
                          <a:pt x="17" y="8"/>
                        </a:lnTo>
                        <a:lnTo>
                          <a:pt x="12" y="8"/>
                        </a:lnTo>
                        <a:lnTo>
                          <a:pt x="8" y="4"/>
                        </a:lnTo>
                        <a:lnTo>
                          <a:pt x="12" y="4"/>
                        </a:lnTo>
                        <a:lnTo>
                          <a:pt x="17" y="4"/>
                        </a:lnTo>
                        <a:lnTo>
                          <a:pt x="12" y="4"/>
                        </a:lnTo>
                        <a:lnTo>
                          <a:pt x="12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12" y="12"/>
                        </a:lnTo>
                        <a:lnTo>
                          <a:pt x="17" y="12"/>
                        </a:lnTo>
                        <a:lnTo>
                          <a:pt x="12" y="12"/>
                        </a:lnTo>
                        <a:lnTo>
                          <a:pt x="12" y="8"/>
                        </a:lnTo>
                        <a:lnTo>
                          <a:pt x="17" y="8"/>
                        </a:lnTo>
                        <a:lnTo>
                          <a:pt x="17" y="12"/>
                        </a:lnTo>
                        <a:lnTo>
                          <a:pt x="21" y="12"/>
                        </a:lnTo>
                        <a:lnTo>
                          <a:pt x="25" y="1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56" name="Freeform 87"/>
                  <p:cNvSpPr>
                    <a:spLocks/>
                  </p:cNvSpPr>
                  <p:nvPr/>
                </p:nvSpPr>
                <p:spPr bwMode="auto">
                  <a:xfrm>
                    <a:off x="3498" y="588"/>
                    <a:ext cx="146" cy="104"/>
                  </a:xfrm>
                  <a:custGeom>
                    <a:avLst/>
                    <a:gdLst>
                      <a:gd name="T0" fmla="*/ 0 w 146"/>
                      <a:gd name="T1" fmla="*/ 0 h 104"/>
                      <a:gd name="T2" fmla="*/ 0 w 146"/>
                      <a:gd name="T3" fmla="*/ 4 h 104"/>
                      <a:gd name="T4" fmla="*/ 0 w 146"/>
                      <a:gd name="T5" fmla="*/ 8 h 104"/>
                      <a:gd name="T6" fmla="*/ 5 w 146"/>
                      <a:gd name="T7" fmla="*/ 8 h 104"/>
                      <a:gd name="T8" fmla="*/ 5 w 146"/>
                      <a:gd name="T9" fmla="*/ 12 h 104"/>
                      <a:gd name="T10" fmla="*/ 0 w 146"/>
                      <a:gd name="T11" fmla="*/ 12 h 104"/>
                      <a:gd name="T12" fmla="*/ 0 w 146"/>
                      <a:gd name="T13" fmla="*/ 16 h 104"/>
                      <a:gd name="T14" fmla="*/ 5 w 146"/>
                      <a:gd name="T15" fmla="*/ 16 h 104"/>
                      <a:gd name="T16" fmla="*/ 5 w 146"/>
                      <a:gd name="T17" fmla="*/ 20 h 104"/>
                      <a:gd name="T18" fmla="*/ 9 w 146"/>
                      <a:gd name="T19" fmla="*/ 24 h 104"/>
                      <a:gd name="T20" fmla="*/ 13 w 146"/>
                      <a:gd name="T21" fmla="*/ 24 h 104"/>
                      <a:gd name="T22" fmla="*/ 13 w 146"/>
                      <a:gd name="T23" fmla="*/ 28 h 104"/>
                      <a:gd name="T24" fmla="*/ 17 w 146"/>
                      <a:gd name="T25" fmla="*/ 28 h 104"/>
                      <a:gd name="T26" fmla="*/ 22 w 146"/>
                      <a:gd name="T27" fmla="*/ 28 h 104"/>
                      <a:gd name="T28" fmla="*/ 22 w 146"/>
                      <a:gd name="T29" fmla="*/ 32 h 104"/>
                      <a:gd name="T30" fmla="*/ 26 w 146"/>
                      <a:gd name="T31" fmla="*/ 32 h 104"/>
                      <a:gd name="T32" fmla="*/ 30 w 146"/>
                      <a:gd name="T33" fmla="*/ 32 h 104"/>
                      <a:gd name="T34" fmla="*/ 30 w 146"/>
                      <a:gd name="T35" fmla="*/ 36 h 104"/>
                      <a:gd name="T36" fmla="*/ 35 w 146"/>
                      <a:gd name="T37" fmla="*/ 36 h 104"/>
                      <a:gd name="T38" fmla="*/ 35 w 146"/>
                      <a:gd name="T39" fmla="*/ 40 h 104"/>
                      <a:gd name="T40" fmla="*/ 39 w 146"/>
                      <a:gd name="T41" fmla="*/ 40 h 104"/>
                      <a:gd name="T42" fmla="*/ 39 w 146"/>
                      <a:gd name="T43" fmla="*/ 44 h 104"/>
                      <a:gd name="T44" fmla="*/ 43 w 146"/>
                      <a:gd name="T45" fmla="*/ 44 h 104"/>
                      <a:gd name="T46" fmla="*/ 47 w 146"/>
                      <a:gd name="T47" fmla="*/ 44 h 104"/>
                      <a:gd name="T48" fmla="*/ 47 w 146"/>
                      <a:gd name="T49" fmla="*/ 48 h 104"/>
                      <a:gd name="T50" fmla="*/ 52 w 146"/>
                      <a:gd name="T51" fmla="*/ 48 h 104"/>
                      <a:gd name="T52" fmla="*/ 52 w 146"/>
                      <a:gd name="T53" fmla="*/ 52 h 104"/>
                      <a:gd name="T54" fmla="*/ 56 w 146"/>
                      <a:gd name="T55" fmla="*/ 52 h 104"/>
                      <a:gd name="T56" fmla="*/ 56 w 146"/>
                      <a:gd name="T57" fmla="*/ 56 h 104"/>
                      <a:gd name="T58" fmla="*/ 60 w 146"/>
                      <a:gd name="T59" fmla="*/ 56 h 104"/>
                      <a:gd name="T60" fmla="*/ 65 w 146"/>
                      <a:gd name="T61" fmla="*/ 56 h 104"/>
                      <a:gd name="T62" fmla="*/ 65 w 146"/>
                      <a:gd name="T63" fmla="*/ 60 h 104"/>
                      <a:gd name="T64" fmla="*/ 69 w 146"/>
                      <a:gd name="T65" fmla="*/ 60 h 104"/>
                      <a:gd name="T66" fmla="*/ 69 w 146"/>
                      <a:gd name="T67" fmla="*/ 64 h 104"/>
                      <a:gd name="T68" fmla="*/ 73 w 146"/>
                      <a:gd name="T69" fmla="*/ 64 h 104"/>
                      <a:gd name="T70" fmla="*/ 73 w 146"/>
                      <a:gd name="T71" fmla="*/ 68 h 104"/>
                      <a:gd name="T72" fmla="*/ 77 w 146"/>
                      <a:gd name="T73" fmla="*/ 68 h 104"/>
                      <a:gd name="T74" fmla="*/ 82 w 146"/>
                      <a:gd name="T75" fmla="*/ 68 h 104"/>
                      <a:gd name="T76" fmla="*/ 86 w 146"/>
                      <a:gd name="T77" fmla="*/ 68 h 104"/>
                      <a:gd name="T78" fmla="*/ 86 w 146"/>
                      <a:gd name="T79" fmla="*/ 72 h 104"/>
                      <a:gd name="T80" fmla="*/ 90 w 146"/>
                      <a:gd name="T81" fmla="*/ 72 h 104"/>
                      <a:gd name="T82" fmla="*/ 90 w 146"/>
                      <a:gd name="T83" fmla="*/ 76 h 104"/>
                      <a:gd name="T84" fmla="*/ 95 w 146"/>
                      <a:gd name="T85" fmla="*/ 76 h 104"/>
                      <a:gd name="T86" fmla="*/ 99 w 146"/>
                      <a:gd name="T87" fmla="*/ 76 h 104"/>
                      <a:gd name="T88" fmla="*/ 99 w 146"/>
                      <a:gd name="T89" fmla="*/ 80 h 104"/>
                      <a:gd name="T90" fmla="*/ 103 w 146"/>
                      <a:gd name="T91" fmla="*/ 80 h 104"/>
                      <a:gd name="T92" fmla="*/ 108 w 146"/>
                      <a:gd name="T93" fmla="*/ 80 h 104"/>
                      <a:gd name="T94" fmla="*/ 108 w 146"/>
                      <a:gd name="T95" fmla="*/ 84 h 104"/>
                      <a:gd name="T96" fmla="*/ 112 w 146"/>
                      <a:gd name="T97" fmla="*/ 84 h 104"/>
                      <a:gd name="T98" fmla="*/ 116 w 146"/>
                      <a:gd name="T99" fmla="*/ 84 h 104"/>
                      <a:gd name="T100" fmla="*/ 116 w 146"/>
                      <a:gd name="T101" fmla="*/ 88 h 104"/>
                      <a:gd name="T102" fmla="*/ 120 w 146"/>
                      <a:gd name="T103" fmla="*/ 88 h 104"/>
                      <a:gd name="T104" fmla="*/ 120 w 146"/>
                      <a:gd name="T105" fmla="*/ 92 h 104"/>
                      <a:gd name="T106" fmla="*/ 125 w 146"/>
                      <a:gd name="T107" fmla="*/ 92 h 104"/>
                      <a:gd name="T108" fmla="*/ 129 w 146"/>
                      <a:gd name="T109" fmla="*/ 92 h 104"/>
                      <a:gd name="T110" fmla="*/ 129 w 146"/>
                      <a:gd name="T111" fmla="*/ 96 h 104"/>
                      <a:gd name="T112" fmla="*/ 133 w 146"/>
                      <a:gd name="T113" fmla="*/ 96 h 104"/>
                      <a:gd name="T114" fmla="*/ 133 w 146"/>
                      <a:gd name="T115" fmla="*/ 100 h 104"/>
                      <a:gd name="T116" fmla="*/ 138 w 146"/>
                      <a:gd name="T117" fmla="*/ 100 h 104"/>
                      <a:gd name="T118" fmla="*/ 142 w 146"/>
                      <a:gd name="T119" fmla="*/ 100 h 104"/>
                      <a:gd name="T120" fmla="*/ 142 w 146"/>
                      <a:gd name="T121" fmla="*/ 104 h 104"/>
                      <a:gd name="T122" fmla="*/ 146 w 146"/>
                      <a:gd name="T123" fmla="*/ 104 h 104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146" h="10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5" y="8"/>
                        </a:lnTo>
                        <a:lnTo>
                          <a:pt x="5" y="12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5" y="16"/>
                        </a:lnTo>
                        <a:lnTo>
                          <a:pt x="5" y="20"/>
                        </a:lnTo>
                        <a:lnTo>
                          <a:pt x="9" y="24"/>
                        </a:lnTo>
                        <a:lnTo>
                          <a:pt x="13" y="24"/>
                        </a:lnTo>
                        <a:lnTo>
                          <a:pt x="13" y="28"/>
                        </a:lnTo>
                        <a:lnTo>
                          <a:pt x="17" y="28"/>
                        </a:lnTo>
                        <a:lnTo>
                          <a:pt x="22" y="28"/>
                        </a:lnTo>
                        <a:lnTo>
                          <a:pt x="22" y="32"/>
                        </a:lnTo>
                        <a:lnTo>
                          <a:pt x="26" y="32"/>
                        </a:lnTo>
                        <a:lnTo>
                          <a:pt x="30" y="32"/>
                        </a:lnTo>
                        <a:lnTo>
                          <a:pt x="30" y="36"/>
                        </a:lnTo>
                        <a:lnTo>
                          <a:pt x="35" y="36"/>
                        </a:lnTo>
                        <a:lnTo>
                          <a:pt x="35" y="40"/>
                        </a:lnTo>
                        <a:lnTo>
                          <a:pt x="39" y="40"/>
                        </a:lnTo>
                        <a:lnTo>
                          <a:pt x="39" y="44"/>
                        </a:lnTo>
                        <a:lnTo>
                          <a:pt x="43" y="44"/>
                        </a:lnTo>
                        <a:lnTo>
                          <a:pt x="47" y="44"/>
                        </a:lnTo>
                        <a:lnTo>
                          <a:pt x="47" y="48"/>
                        </a:lnTo>
                        <a:lnTo>
                          <a:pt x="52" y="48"/>
                        </a:lnTo>
                        <a:lnTo>
                          <a:pt x="52" y="52"/>
                        </a:lnTo>
                        <a:lnTo>
                          <a:pt x="56" y="52"/>
                        </a:lnTo>
                        <a:lnTo>
                          <a:pt x="56" y="56"/>
                        </a:lnTo>
                        <a:lnTo>
                          <a:pt x="60" y="56"/>
                        </a:lnTo>
                        <a:lnTo>
                          <a:pt x="65" y="56"/>
                        </a:lnTo>
                        <a:lnTo>
                          <a:pt x="65" y="60"/>
                        </a:lnTo>
                        <a:lnTo>
                          <a:pt x="69" y="60"/>
                        </a:lnTo>
                        <a:lnTo>
                          <a:pt x="69" y="64"/>
                        </a:lnTo>
                        <a:lnTo>
                          <a:pt x="73" y="64"/>
                        </a:lnTo>
                        <a:lnTo>
                          <a:pt x="73" y="68"/>
                        </a:lnTo>
                        <a:lnTo>
                          <a:pt x="77" y="68"/>
                        </a:lnTo>
                        <a:lnTo>
                          <a:pt x="82" y="68"/>
                        </a:lnTo>
                        <a:lnTo>
                          <a:pt x="86" y="68"/>
                        </a:lnTo>
                        <a:lnTo>
                          <a:pt x="86" y="72"/>
                        </a:lnTo>
                        <a:lnTo>
                          <a:pt x="90" y="72"/>
                        </a:lnTo>
                        <a:lnTo>
                          <a:pt x="90" y="76"/>
                        </a:lnTo>
                        <a:lnTo>
                          <a:pt x="95" y="76"/>
                        </a:lnTo>
                        <a:lnTo>
                          <a:pt x="99" y="76"/>
                        </a:lnTo>
                        <a:lnTo>
                          <a:pt x="99" y="80"/>
                        </a:lnTo>
                        <a:lnTo>
                          <a:pt x="103" y="80"/>
                        </a:lnTo>
                        <a:lnTo>
                          <a:pt x="108" y="80"/>
                        </a:lnTo>
                        <a:lnTo>
                          <a:pt x="108" y="84"/>
                        </a:lnTo>
                        <a:lnTo>
                          <a:pt x="112" y="84"/>
                        </a:lnTo>
                        <a:lnTo>
                          <a:pt x="116" y="84"/>
                        </a:lnTo>
                        <a:lnTo>
                          <a:pt x="116" y="88"/>
                        </a:lnTo>
                        <a:lnTo>
                          <a:pt x="120" y="88"/>
                        </a:lnTo>
                        <a:lnTo>
                          <a:pt x="120" y="92"/>
                        </a:lnTo>
                        <a:lnTo>
                          <a:pt x="125" y="92"/>
                        </a:lnTo>
                        <a:lnTo>
                          <a:pt x="129" y="92"/>
                        </a:lnTo>
                        <a:lnTo>
                          <a:pt x="129" y="96"/>
                        </a:lnTo>
                        <a:lnTo>
                          <a:pt x="133" y="96"/>
                        </a:lnTo>
                        <a:lnTo>
                          <a:pt x="133" y="100"/>
                        </a:lnTo>
                        <a:lnTo>
                          <a:pt x="138" y="100"/>
                        </a:lnTo>
                        <a:lnTo>
                          <a:pt x="142" y="100"/>
                        </a:lnTo>
                        <a:lnTo>
                          <a:pt x="142" y="104"/>
                        </a:lnTo>
                        <a:lnTo>
                          <a:pt x="146" y="10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57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3644" y="692"/>
                    <a:ext cx="4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58" name="Freeform 89"/>
                  <p:cNvSpPr>
                    <a:spLocks/>
                  </p:cNvSpPr>
                  <p:nvPr/>
                </p:nvSpPr>
                <p:spPr bwMode="auto">
                  <a:xfrm>
                    <a:off x="2979" y="680"/>
                    <a:ext cx="8" cy="16"/>
                  </a:xfrm>
                  <a:custGeom>
                    <a:avLst/>
                    <a:gdLst>
                      <a:gd name="T0" fmla="*/ 8 w 8"/>
                      <a:gd name="T1" fmla="*/ 16 h 16"/>
                      <a:gd name="T2" fmla="*/ 4 w 8"/>
                      <a:gd name="T3" fmla="*/ 16 h 16"/>
                      <a:gd name="T4" fmla="*/ 4 w 8"/>
                      <a:gd name="T5" fmla="*/ 12 h 16"/>
                      <a:gd name="T6" fmla="*/ 0 w 8"/>
                      <a:gd name="T7" fmla="*/ 12 h 16"/>
                      <a:gd name="T8" fmla="*/ 0 w 8"/>
                      <a:gd name="T9" fmla="*/ 8 h 16"/>
                      <a:gd name="T10" fmla="*/ 0 w 8"/>
                      <a:gd name="T11" fmla="*/ 4 h 16"/>
                      <a:gd name="T12" fmla="*/ 4 w 8"/>
                      <a:gd name="T13" fmla="*/ 4 h 16"/>
                      <a:gd name="T14" fmla="*/ 4 w 8"/>
                      <a:gd name="T15" fmla="*/ 0 h 16"/>
                      <a:gd name="T16" fmla="*/ 8 w 8"/>
                      <a:gd name="T17" fmla="*/ 4 h 16"/>
                      <a:gd name="T18" fmla="*/ 8 w 8"/>
                      <a:gd name="T19" fmla="*/ 8 h 16"/>
                      <a:gd name="T20" fmla="*/ 8 w 8"/>
                      <a:gd name="T21" fmla="*/ 12 h 16"/>
                      <a:gd name="T22" fmla="*/ 8 w 8"/>
                      <a:gd name="T23" fmla="*/ 16 h 1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8" h="16">
                        <a:moveTo>
                          <a:pt x="8" y="16"/>
                        </a:moveTo>
                        <a:lnTo>
                          <a:pt x="4" y="16"/>
                        </a:lnTo>
                        <a:lnTo>
                          <a:pt x="4" y="12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8" y="4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8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59" name="Freeform 90"/>
                  <p:cNvSpPr>
                    <a:spLocks/>
                  </p:cNvSpPr>
                  <p:nvPr/>
                </p:nvSpPr>
                <p:spPr bwMode="auto">
                  <a:xfrm>
                    <a:off x="3636" y="676"/>
                    <a:ext cx="38" cy="24"/>
                  </a:xfrm>
                  <a:custGeom>
                    <a:avLst/>
                    <a:gdLst>
                      <a:gd name="T0" fmla="*/ 38 w 38"/>
                      <a:gd name="T1" fmla="*/ 24 h 24"/>
                      <a:gd name="T2" fmla="*/ 34 w 38"/>
                      <a:gd name="T3" fmla="*/ 24 h 24"/>
                      <a:gd name="T4" fmla="*/ 30 w 38"/>
                      <a:gd name="T5" fmla="*/ 24 h 24"/>
                      <a:gd name="T6" fmla="*/ 30 w 38"/>
                      <a:gd name="T7" fmla="*/ 20 h 24"/>
                      <a:gd name="T8" fmla="*/ 25 w 38"/>
                      <a:gd name="T9" fmla="*/ 20 h 24"/>
                      <a:gd name="T10" fmla="*/ 25 w 38"/>
                      <a:gd name="T11" fmla="*/ 16 h 24"/>
                      <a:gd name="T12" fmla="*/ 21 w 38"/>
                      <a:gd name="T13" fmla="*/ 16 h 24"/>
                      <a:gd name="T14" fmla="*/ 17 w 38"/>
                      <a:gd name="T15" fmla="*/ 16 h 24"/>
                      <a:gd name="T16" fmla="*/ 17 w 38"/>
                      <a:gd name="T17" fmla="*/ 12 h 24"/>
                      <a:gd name="T18" fmla="*/ 12 w 38"/>
                      <a:gd name="T19" fmla="*/ 12 h 24"/>
                      <a:gd name="T20" fmla="*/ 12 w 38"/>
                      <a:gd name="T21" fmla="*/ 8 h 24"/>
                      <a:gd name="T22" fmla="*/ 8 w 38"/>
                      <a:gd name="T23" fmla="*/ 8 h 24"/>
                      <a:gd name="T24" fmla="*/ 4 w 38"/>
                      <a:gd name="T25" fmla="*/ 4 h 24"/>
                      <a:gd name="T26" fmla="*/ 0 w 38"/>
                      <a:gd name="T27" fmla="*/ 4 h 24"/>
                      <a:gd name="T28" fmla="*/ 0 w 38"/>
                      <a:gd name="T29" fmla="*/ 0 h 2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38" h="24">
                        <a:moveTo>
                          <a:pt x="38" y="24"/>
                        </a:moveTo>
                        <a:lnTo>
                          <a:pt x="34" y="24"/>
                        </a:lnTo>
                        <a:lnTo>
                          <a:pt x="30" y="24"/>
                        </a:lnTo>
                        <a:lnTo>
                          <a:pt x="30" y="20"/>
                        </a:lnTo>
                        <a:lnTo>
                          <a:pt x="25" y="20"/>
                        </a:lnTo>
                        <a:lnTo>
                          <a:pt x="25" y="16"/>
                        </a:lnTo>
                        <a:lnTo>
                          <a:pt x="21" y="16"/>
                        </a:lnTo>
                        <a:lnTo>
                          <a:pt x="17" y="16"/>
                        </a:lnTo>
                        <a:lnTo>
                          <a:pt x="17" y="12"/>
                        </a:lnTo>
                        <a:lnTo>
                          <a:pt x="12" y="12"/>
                        </a:lnTo>
                        <a:lnTo>
                          <a:pt x="12" y="8"/>
                        </a:lnTo>
                        <a:lnTo>
                          <a:pt x="8" y="8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60" name="Freeform 91"/>
                  <p:cNvSpPr>
                    <a:spLocks/>
                  </p:cNvSpPr>
                  <p:nvPr/>
                </p:nvSpPr>
                <p:spPr bwMode="auto">
                  <a:xfrm>
                    <a:off x="3648" y="696"/>
                    <a:ext cx="26" cy="4"/>
                  </a:xfrm>
                  <a:custGeom>
                    <a:avLst/>
                    <a:gdLst>
                      <a:gd name="T0" fmla="*/ 0 w 26"/>
                      <a:gd name="T1" fmla="*/ 0 h 4"/>
                      <a:gd name="T2" fmla="*/ 5 w 26"/>
                      <a:gd name="T3" fmla="*/ 0 h 4"/>
                      <a:gd name="T4" fmla="*/ 9 w 26"/>
                      <a:gd name="T5" fmla="*/ 0 h 4"/>
                      <a:gd name="T6" fmla="*/ 13 w 26"/>
                      <a:gd name="T7" fmla="*/ 0 h 4"/>
                      <a:gd name="T8" fmla="*/ 18 w 26"/>
                      <a:gd name="T9" fmla="*/ 4 h 4"/>
                      <a:gd name="T10" fmla="*/ 22 w 26"/>
                      <a:gd name="T11" fmla="*/ 4 h 4"/>
                      <a:gd name="T12" fmla="*/ 26 w 26"/>
                      <a:gd name="T13" fmla="*/ 4 h 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6" h="4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8" y="4"/>
                        </a:lnTo>
                        <a:lnTo>
                          <a:pt x="22" y="4"/>
                        </a:lnTo>
                        <a:lnTo>
                          <a:pt x="26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61" name="Freeform 92"/>
                  <p:cNvSpPr>
                    <a:spLocks/>
                  </p:cNvSpPr>
                  <p:nvPr/>
                </p:nvSpPr>
                <p:spPr bwMode="auto">
                  <a:xfrm>
                    <a:off x="2987" y="648"/>
                    <a:ext cx="65" cy="60"/>
                  </a:xfrm>
                  <a:custGeom>
                    <a:avLst/>
                    <a:gdLst>
                      <a:gd name="T0" fmla="*/ 5 w 65"/>
                      <a:gd name="T1" fmla="*/ 40 h 60"/>
                      <a:gd name="T2" fmla="*/ 5 w 65"/>
                      <a:gd name="T3" fmla="*/ 48 h 60"/>
                      <a:gd name="T4" fmla="*/ 9 w 65"/>
                      <a:gd name="T5" fmla="*/ 52 h 60"/>
                      <a:gd name="T6" fmla="*/ 18 w 65"/>
                      <a:gd name="T7" fmla="*/ 52 h 60"/>
                      <a:gd name="T8" fmla="*/ 26 w 65"/>
                      <a:gd name="T9" fmla="*/ 52 h 60"/>
                      <a:gd name="T10" fmla="*/ 30 w 65"/>
                      <a:gd name="T11" fmla="*/ 56 h 60"/>
                      <a:gd name="T12" fmla="*/ 39 w 65"/>
                      <a:gd name="T13" fmla="*/ 56 h 60"/>
                      <a:gd name="T14" fmla="*/ 48 w 65"/>
                      <a:gd name="T15" fmla="*/ 60 h 60"/>
                      <a:gd name="T16" fmla="*/ 56 w 65"/>
                      <a:gd name="T17" fmla="*/ 60 h 60"/>
                      <a:gd name="T18" fmla="*/ 60 w 65"/>
                      <a:gd name="T19" fmla="*/ 52 h 60"/>
                      <a:gd name="T20" fmla="*/ 65 w 65"/>
                      <a:gd name="T21" fmla="*/ 48 h 60"/>
                      <a:gd name="T22" fmla="*/ 60 w 65"/>
                      <a:gd name="T23" fmla="*/ 44 h 60"/>
                      <a:gd name="T24" fmla="*/ 65 w 65"/>
                      <a:gd name="T25" fmla="*/ 40 h 60"/>
                      <a:gd name="T26" fmla="*/ 60 w 65"/>
                      <a:gd name="T27" fmla="*/ 32 h 60"/>
                      <a:gd name="T28" fmla="*/ 65 w 65"/>
                      <a:gd name="T29" fmla="*/ 28 h 60"/>
                      <a:gd name="T30" fmla="*/ 65 w 65"/>
                      <a:gd name="T31" fmla="*/ 20 h 60"/>
                      <a:gd name="T32" fmla="*/ 60 w 65"/>
                      <a:gd name="T33" fmla="*/ 16 h 60"/>
                      <a:gd name="T34" fmla="*/ 56 w 65"/>
                      <a:gd name="T35" fmla="*/ 12 h 60"/>
                      <a:gd name="T36" fmla="*/ 52 w 65"/>
                      <a:gd name="T37" fmla="*/ 8 h 60"/>
                      <a:gd name="T38" fmla="*/ 43 w 65"/>
                      <a:gd name="T39" fmla="*/ 8 h 60"/>
                      <a:gd name="T40" fmla="*/ 39 w 65"/>
                      <a:gd name="T41" fmla="*/ 12 h 60"/>
                      <a:gd name="T42" fmla="*/ 30 w 65"/>
                      <a:gd name="T43" fmla="*/ 12 h 60"/>
                      <a:gd name="T44" fmla="*/ 26 w 65"/>
                      <a:gd name="T45" fmla="*/ 16 h 60"/>
                      <a:gd name="T46" fmla="*/ 26 w 65"/>
                      <a:gd name="T47" fmla="*/ 20 h 60"/>
                      <a:gd name="T48" fmla="*/ 35 w 65"/>
                      <a:gd name="T49" fmla="*/ 20 h 60"/>
                      <a:gd name="T50" fmla="*/ 43 w 65"/>
                      <a:gd name="T51" fmla="*/ 20 h 60"/>
                      <a:gd name="T52" fmla="*/ 52 w 65"/>
                      <a:gd name="T53" fmla="*/ 20 h 60"/>
                      <a:gd name="T54" fmla="*/ 52 w 65"/>
                      <a:gd name="T55" fmla="*/ 20 h 60"/>
                      <a:gd name="T56" fmla="*/ 43 w 65"/>
                      <a:gd name="T57" fmla="*/ 20 h 60"/>
                      <a:gd name="T58" fmla="*/ 48 w 65"/>
                      <a:gd name="T59" fmla="*/ 24 h 60"/>
                      <a:gd name="T60" fmla="*/ 52 w 65"/>
                      <a:gd name="T61" fmla="*/ 28 h 60"/>
                      <a:gd name="T62" fmla="*/ 48 w 65"/>
                      <a:gd name="T63" fmla="*/ 32 h 60"/>
                      <a:gd name="T64" fmla="*/ 39 w 65"/>
                      <a:gd name="T65" fmla="*/ 28 h 60"/>
                      <a:gd name="T66" fmla="*/ 35 w 65"/>
                      <a:gd name="T67" fmla="*/ 32 h 60"/>
                      <a:gd name="T68" fmla="*/ 26 w 65"/>
                      <a:gd name="T69" fmla="*/ 28 h 60"/>
                      <a:gd name="T70" fmla="*/ 22 w 65"/>
                      <a:gd name="T71" fmla="*/ 20 h 60"/>
                      <a:gd name="T72" fmla="*/ 22 w 65"/>
                      <a:gd name="T73" fmla="*/ 12 h 60"/>
                      <a:gd name="T74" fmla="*/ 18 w 65"/>
                      <a:gd name="T75" fmla="*/ 8 h 60"/>
                      <a:gd name="T76" fmla="*/ 13 w 65"/>
                      <a:gd name="T77" fmla="*/ 0 h 60"/>
                      <a:gd name="T78" fmla="*/ 9 w 65"/>
                      <a:gd name="T79" fmla="*/ 4 h 60"/>
                      <a:gd name="T80" fmla="*/ 9 w 65"/>
                      <a:gd name="T81" fmla="*/ 12 h 6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65" h="60">
                        <a:moveTo>
                          <a:pt x="0" y="36"/>
                        </a:moveTo>
                        <a:lnTo>
                          <a:pt x="5" y="40"/>
                        </a:lnTo>
                        <a:lnTo>
                          <a:pt x="5" y="44"/>
                        </a:lnTo>
                        <a:lnTo>
                          <a:pt x="5" y="48"/>
                        </a:lnTo>
                        <a:lnTo>
                          <a:pt x="9" y="48"/>
                        </a:lnTo>
                        <a:lnTo>
                          <a:pt x="9" y="52"/>
                        </a:lnTo>
                        <a:lnTo>
                          <a:pt x="13" y="52"/>
                        </a:lnTo>
                        <a:lnTo>
                          <a:pt x="18" y="52"/>
                        </a:lnTo>
                        <a:lnTo>
                          <a:pt x="22" y="52"/>
                        </a:lnTo>
                        <a:lnTo>
                          <a:pt x="26" y="52"/>
                        </a:lnTo>
                        <a:lnTo>
                          <a:pt x="26" y="56"/>
                        </a:lnTo>
                        <a:lnTo>
                          <a:pt x="30" y="56"/>
                        </a:lnTo>
                        <a:lnTo>
                          <a:pt x="35" y="56"/>
                        </a:lnTo>
                        <a:lnTo>
                          <a:pt x="39" y="56"/>
                        </a:lnTo>
                        <a:lnTo>
                          <a:pt x="43" y="56"/>
                        </a:lnTo>
                        <a:lnTo>
                          <a:pt x="48" y="60"/>
                        </a:lnTo>
                        <a:lnTo>
                          <a:pt x="52" y="60"/>
                        </a:lnTo>
                        <a:lnTo>
                          <a:pt x="56" y="60"/>
                        </a:lnTo>
                        <a:lnTo>
                          <a:pt x="60" y="56"/>
                        </a:lnTo>
                        <a:lnTo>
                          <a:pt x="60" y="52"/>
                        </a:lnTo>
                        <a:lnTo>
                          <a:pt x="65" y="52"/>
                        </a:lnTo>
                        <a:lnTo>
                          <a:pt x="65" y="48"/>
                        </a:lnTo>
                        <a:lnTo>
                          <a:pt x="60" y="48"/>
                        </a:lnTo>
                        <a:lnTo>
                          <a:pt x="60" y="44"/>
                        </a:lnTo>
                        <a:lnTo>
                          <a:pt x="65" y="44"/>
                        </a:lnTo>
                        <a:lnTo>
                          <a:pt x="65" y="40"/>
                        </a:lnTo>
                        <a:lnTo>
                          <a:pt x="60" y="36"/>
                        </a:lnTo>
                        <a:lnTo>
                          <a:pt x="60" y="32"/>
                        </a:lnTo>
                        <a:lnTo>
                          <a:pt x="60" y="28"/>
                        </a:lnTo>
                        <a:lnTo>
                          <a:pt x="65" y="28"/>
                        </a:lnTo>
                        <a:lnTo>
                          <a:pt x="65" y="24"/>
                        </a:lnTo>
                        <a:lnTo>
                          <a:pt x="65" y="20"/>
                        </a:lnTo>
                        <a:lnTo>
                          <a:pt x="65" y="16"/>
                        </a:lnTo>
                        <a:lnTo>
                          <a:pt x="60" y="16"/>
                        </a:lnTo>
                        <a:lnTo>
                          <a:pt x="56" y="16"/>
                        </a:lnTo>
                        <a:lnTo>
                          <a:pt x="56" y="12"/>
                        </a:lnTo>
                        <a:lnTo>
                          <a:pt x="52" y="12"/>
                        </a:lnTo>
                        <a:lnTo>
                          <a:pt x="52" y="8"/>
                        </a:lnTo>
                        <a:lnTo>
                          <a:pt x="48" y="8"/>
                        </a:lnTo>
                        <a:lnTo>
                          <a:pt x="43" y="8"/>
                        </a:lnTo>
                        <a:lnTo>
                          <a:pt x="43" y="12"/>
                        </a:lnTo>
                        <a:lnTo>
                          <a:pt x="39" y="12"/>
                        </a:lnTo>
                        <a:lnTo>
                          <a:pt x="35" y="12"/>
                        </a:lnTo>
                        <a:lnTo>
                          <a:pt x="30" y="12"/>
                        </a:lnTo>
                        <a:lnTo>
                          <a:pt x="26" y="12"/>
                        </a:lnTo>
                        <a:lnTo>
                          <a:pt x="26" y="16"/>
                        </a:lnTo>
                        <a:lnTo>
                          <a:pt x="22" y="16"/>
                        </a:lnTo>
                        <a:lnTo>
                          <a:pt x="26" y="20"/>
                        </a:lnTo>
                        <a:lnTo>
                          <a:pt x="30" y="20"/>
                        </a:lnTo>
                        <a:lnTo>
                          <a:pt x="35" y="20"/>
                        </a:lnTo>
                        <a:lnTo>
                          <a:pt x="39" y="16"/>
                        </a:lnTo>
                        <a:lnTo>
                          <a:pt x="43" y="20"/>
                        </a:lnTo>
                        <a:lnTo>
                          <a:pt x="48" y="20"/>
                        </a:lnTo>
                        <a:lnTo>
                          <a:pt x="52" y="20"/>
                        </a:lnTo>
                        <a:lnTo>
                          <a:pt x="56" y="20"/>
                        </a:lnTo>
                        <a:lnTo>
                          <a:pt x="52" y="20"/>
                        </a:lnTo>
                        <a:lnTo>
                          <a:pt x="48" y="20"/>
                        </a:lnTo>
                        <a:lnTo>
                          <a:pt x="43" y="20"/>
                        </a:lnTo>
                        <a:lnTo>
                          <a:pt x="43" y="24"/>
                        </a:lnTo>
                        <a:lnTo>
                          <a:pt x="48" y="24"/>
                        </a:lnTo>
                        <a:lnTo>
                          <a:pt x="48" y="28"/>
                        </a:lnTo>
                        <a:lnTo>
                          <a:pt x="52" y="28"/>
                        </a:lnTo>
                        <a:lnTo>
                          <a:pt x="52" y="32"/>
                        </a:lnTo>
                        <a:lnTo>
                          <a:pt x="48" y="32"/>
                        </a:lnTo>
                        <a:lnTo>
                          <a:pt x="43" y="28"/>
                        </a:lnTo>
                        <a:lnTo>
                          <a:pt x="39" y="28"/>
                        </a:lnTo>
                        <a:lnTo>
                          <a:pt x="35" y="28"/>
                        </a:lnTo>
                        <a:lnTo>
                          <a:pt x="35" y="32"/>
                        </a:lnTo>
                        <a:lnTo>
                          <a:pt x="30" y="32"/>
                        </a:lnTo>
                        <a:lnTo>
                          <a:pt x="26" y="28"/>
                        </a:lnTo>
                        <a:lnTo>
                          <a:pt x="22" y="24"/>
                        </a:lnTo>
                        <a:lnTo>
                          <a:pt x="22" y="20"/>
                        </a:lnTo>
                        <a:lnTo>
                          <a:pt x="22" y="16"/>
                        </a:lnTo>
                        <a:lnTo>
                          <a:pt x="22" y="12"/>
                        </a:lnTo>
                        <a:lnTo>
                          <a:pt x="22" y="8"/>
                        </a:lnTo>
                        <a:lnTo>
                          <a:pt x="18" y="8"/>
                        </a:lnTo>
                        <a:lnTo>
                          <a:pt x="18" y="4"/>
                        </a:lnTo>
                        <a:lnTo>
                          <a:pt x="13" y="0"/>
                        </a:ln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9" y="1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62" name="Freeform 93"/>
                  <p:cNvSpPr>
                    <a:spLocks/>
                  </p:cNvSpPr>
                  <p:nvPr/>
                </p:nvSpPr>
                <p:spPr bwMode="auto">
                  <a:xfrm>
                    <a:off x="3425" y="731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4 h 4"/>
                      <a:gd name="T4" fmla="*/ 0 w 1"/>
                      <a:gd name="T5" fmla="*/ 0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63" name="Freeform 94"/>
                  <p:cNvSpPr>
                    <a:spLocks/>
                  </p:cNvSpPr>
                  <p:nvPr/>
                </p:nvSpPr>
                <p:spPr bwMode="auto">
                  <a:xfrm>
                    <a:off x="3653" y="727"/>
                    <a:ext cx="13" cy="12"/>
                  </a:xfrm>
                  <a:custGeom>
                    <a:avLst/>
                    <a:gdLst>
                      <a:gd name="T0" fmla="*/ 13 w 13"/>
                      <a:gd name="T1" fmla="*/ 4 h 12"/>
                      <a:gd name="T2" fmla="*/ 13 w 13"/>
                      <a:gd name="T3" fmla="*/ 0 h 12"/>
                      <a:gd name="T4" fmla="*/ 8 w 13"/>
                      <a:gd name="T5" fmla="*/ 0 h 12"/>
                      <a:gd name="T6" fmla="*/ 8 w 13"/>
                      <a:gd name="T7" fmla="*/ 4 h 12"/>
                      <a:gd name="T8" fmla="*/ 4 w 13"/>
                      <a:gd name="T9" fmla="*/ 4 h 12"/>
                      <a:gd name="T10" fmla="*/ 4 w 13"/>
                      <a:gd name="T11" fmla="*/ 8 h 12"/>
                      <a:gd name="T12" fmla="*/ 4 w 13"/>
                      <a:gd name="T13" fmla="*/ 12 h 12"/>
                      <a:gd name="T14" fmla="*/ 0 w 13"/>
                      <a:gd name="T15" fmla="*/ 12 h 1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3" h="12">
                        <a:moveTo>
                          <a:pt x="13" y="4"/>
                        </a:moveTo>
                        <a:lnTo>
                          <a:pt x="13" y="0"/>
                        </a:lnTo>
                        <a:lnTo>
                          <a:pt x="8" y="0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0" y="1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64" name="Freeform 95"/>
                  <p:cNvSpPr>
                    <a:spLocks/>
                  </p:cNvSpPr>
                  <p:nvPr/>
                </p:nvSpPr>
                <p:spPr bwMode="auto">
                  <a:xfrm>
                    <a:off x="3704" y="751"/>
                    <a:ext cx="5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5 w 5"/>
                      <a:gd name="T3" fmla="*/ 0 h 1"/>
                      <a:gd name="T4" fmla="*/ 0 w 5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65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747"/>
                    <a:ext cx="4" cy="4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66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3657" y="747"/>
                    <a:ext cx="4" cy="4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67" name="Freeform 98"/>
                  <p:cNvSpPr>
                    <a:spLocks/>
                  </p:cNvSpPr>
                  <p:nvPr/>
                </p:nvSpPr>
                <p:spPr bwMode="auto">
                  <a:xfrm>
                    <a:off x="3588" y="739"/>
                    <a:ext cx="69" cy="16"/>
                  </a:xfrm>
                  <a:custGeom>
                    <a:avLst/>
                    <a:gdLst>
                      <a:gd name="T0" fmla="*/ 65 w 69"/>
                      <a:gd name="T1" fmla="*/ 0 h 16"/>
                      <a:gd name="T2" fmla="*/ 60 w 69"/>
                      <a:gd name="T3" fmla="*/ 0 h 16"/>
                      <a:gd name="T4" fmla="*/ 60 w 69"/>
                      <a:gd name="T5" fmla="*/ 4 h 16"/>
                      <a:gd name="T6" fmla="*/ 65 w 69"/>
                      <a:gd name="T7" fmla="*/ 4 h 16"/>
                      <a:gd name="T8" fmla="*/ 69 w 69"/>
                      <a:gd name="T9" fmla="*/ 8 h 16"/>
                      <a:gd name="T10" fmla="*/ 65 w 69"/>
                      <a:gd name="T11" fmla="*/ 8 h 16"/>
                      <a:gd name="T12" fmla="*/ 65 w 69"/>
                      <a:gd name="T13" fmla="*/ 12 h 16"/>
                      <a:gd name="T14" fmla="*/ 69 w 69"/>
                      <a:gd name="T15" fmla="*/ 12 h 16"/>
                      <a:gd name="T16" fmla="*/ 65 w 69"/>
                      <a:gd name="T17" fmla="*/ 16 h 16"/>
                      <a:gd name="T18" fmla="*/ 60 w 69"/>
                      <a:gd name="T19" fmla="*/ 16 h 16"/>
                      <a:gd name="T20" fmla="*/ 60 w 69"/>
                      <a:gd name="T21" fmla="*/ 12 h 16"/>
                      <a:gd name="T22" fmla="*/ 56 w 69"/>
                      <a:gd name="T23" fmla="*/ 12 h 16"/>
                      <a:gd name="T24" fmla="*/ 56 w 69"/>
                      <a:gd name="T25" fmla="*/ 8 h 16"/>
                      <a:gd name="T26" fmla="*/ 52 w 69"/>
                      <a:gd name="T27" fmla="*/ 8 h 16"/>
                      <a:gd name="T28" fmla="*/ 52 w 69"/>
                      <a:gd name="T29" fmla="*/ 4 h 16"/>
                      <a:gd name="T30" fmla="*/ 48 w 69"/>
                      <a:gd name="T31" fmla="*/ 4 h 16"/>
                      <a:gd name="T32" fmla="*/ 43 w 69"/>
                      <a:gd name="T33" fmla="*/ 4 h 16"/>
                      <a:gd name="T34" fmla="*/ 39 w 69"/>
                      <a:gd name="T35" fmla="*/ 4 h 16"/>
                      <a:gd name="T36" fmla="*/ 39 w 69"/>
                      <a:gd name="T37" fmla="*/ 0 h 16"/>
                      <a:gd name="T38" fmla="*/ 35 w 69"/>
                      <a:gd name="T39" fmla="*/ 0 h 16"/>
                      <a:gd name="T40" fmla="*/ 30 w 69"/>
                      <a:gd name="T41" fmla="*/ 0 h 16"/>
                      <a:gd name="T42" fmla="*/ 35 w 69"/>
                      <a:gd name="T43" fmla="*/ 4 h 16"/>
                      <a:gd name="T44" fmla="*/ 35 w 69"/>
                      <a:gd name="T45" fmla="*/ 8 h 16"/>
                      <a:gd name="T46" fmla="*/ 30 w 69"/>
                      <a:gd name="T47" fmla="*/ 8 h 16"/>
                      <a:gd name="T48" fmla="*/ 30 w 69"/>
                      <a:gd name="T49" fmla="*/ 12 h 16"/>
                      <a:gd name="T50" fmla="*/ 26 w 69"/>
                      <a:gd name="T51" fmla="*/ 12 h 16"/>
                      <a:gd name="T52" fmla="*/ 26 w 69"/>
                      <a:gd name="T53" fmla="*/ 8 h 16"/>
                      <a:gd name="T54" fmla="*/ 22 w 69"/>
                      <a:gd name="T55" fmla="*/ 8 h 16"/>
                      <a:gd name="T56" fmla="*/ 18 w 69"/>
                      <a:gd name="T57" fmla="*/ 8 h 16"/>
                      <a:gd name="T58" fmla="*/ 13 w 69"/>
                      <a:gd name="T59" fmla="*/ 4 h 16"/>
                      <a:gd name="T60" fmla="*/ 9 w 69"/>
                      <a:gd name="T61" fmla="*/ 4 h 16"/>
                      <a:gd name="T62" fmla="*/ 9 w 69"/>
                      <a:gd name="T63" fmla="*/ 0 h 16"/>
                      <a:gd name="T64" fmla="*/ 9 w 69"/>
                      <a:gd name="T65" fmla="*/ 4 h 16"/>
                      <a:gd name="T66" fmla="*/ 5 w 69"/>
                      <a:gd name="T67" fmla="*/ 0 h 16"/>
                      <a:gd name="T68" fmla="*/ 0 w 69"/>
                      <a:gd name="T69" fmla="*/ 0 h 16"/>
                      <a:gd name="T70" fmla="*/ 0 w 69"/>
                      <a:gd name="T71" fmla="*/ 4 h 16"/>
                      <a:gd name="T72" fmla="*/ 5 w 69"/>
                      <a:gd name="T73" fmla="*/ 4 h 16"/>
                      <a:gd name="T74" fmla="*/ 5 w 69"/>
                      <a:gd name="T75" fmla="*/ 8 h 16"/>
                      <a:gd name="T76" fmla="*/ 9 w 69"/>
                      <a:gd name="T77" fmla="*/ 12 h 16"/>
                      <a:gd name="T78" fmla="*/ 13 w 69"/>
                      <a:gd name="T79" fmla="*/ 12 h 16"/>
                      <a:gd name="T80" fmla="*/ 13 w 69"/>
                      <a:gd name="T81" fmla="*/ 16 h 16"/>
                      <a:gd name="T82" fmla="*/ 9 w 69"/>
                      <a:gd name="T83" fmla="*/ 16 h 16"/>
                      <a:gd name="T84" fmla="*/ 5 w 69"/>
                      <a:gd name="T85" fmla="*/ 16 h 1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69" h="16">
                        <a:moveTo>
                          <a:pt x="65" y="0"/>
                        </a:moveTo>
                        <a:lnTo>
                          <a:pt x="60" y="0"/>
                        </a:lnTo>
                        <a:lnTo>
                          <a:pt x="60" y="4"/>
                        </a:lnTo>
                        <a:lnTo>
                          <a:pt x="65" y="4"/>
                        </a:lnTo>
                        <a:lnTo>
                          <a:pt x="69" y="8"/>
                        </a:lnTo>
                        <a:lnTo>
                          <a:pt x="65" y="8"/>
                        </a:lnTo>
                        <a:lnTo>
                          <a:pt x="65" y="12"/>
                        </a:lnTo>
                        <a:lnTo>
                          <a:pt x="69" y="12"/>
                        </a:lnTo>
                        <a:lnTo>
                          <a:pt x="65" y="16"/>
                        </a:lnTo>
                        <a:lnTo>
                          <a:pt x="60" y="16"/>
                        </a:lnTo>
                        <a:lnTo>
                          <a:pt x="60" y="12"/>
                        </a:lnTo>
                        <a:lnTo>
                          <a:pt x="56" y="12"/>
                        </a:lnTo>
                        <a:lnTo>
                          <a:pt x="56" y="8"/>
                        </a:lnTo>
                        <a:lnTo>
                          <a:pt x="52" y="8"/>
                        </a:lnTo>
                        <a:lnTo>
                          <a:pt x="52" y="4"/>
                        </a:lnTo>
                        <a:lnTo>
                          <a:pt x="48" y="4"/>
                        </a:lnTo>
                        <a:lnTo>
                          <a:pt x="43" y="4"/>
                        </a:lnTo>
                        <a:lnTo>
                          <a:pt x="39" y="4"/>
                        </a:lnTo>
                        <a:lnTo>
                          <a:pt x="39" y="0"/>
                        </a:lnTo>
                        <a:lnTo>
                          <a:pt x="35" y="0"/>
                        </a:lnTo>
                        <a:lnTo>
                          <a:pt x="30" y="0"/>
                        </a:lnTo>
                        <a:lnTo>
                          <a:pt x="35" y="4"/>
                        </a:lnTo>
                        <a:lnTo>
                          <a:pt x="35" y="8"/>
                        </a:lnTo>
                        <a:lnTo>
                          <a:pt x="30" y="8"/>
                        </a:lnTo>
                        <a:lnTo>
                          <a:pt x="30" y="12"/>
                        </a:lnTo>
                        <a:lnTo>
                          <a:pt x="26" y="12"/>
                        </a:lnTo>
                        <a:lnTo>
                          <a:pt x="26" y="8"/>
                        </a:lnTo>
                        <a:lnTo>
                          <a:pt x="22" y="8"/>
                        </a:lnTo>
                        <a:lnTo>
                          <a:pt x="18" y="8"/>
                        </a:lnTo>
                        <a:lnTo>
                          <a:pt x="13" y="4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9" y="12"/>
                        </a:lnTo>
                        <a:lnTo>
                          <a:pt x="13" y="12"/>
                        </a:lnTo>
                        <a:lnTo>
                          <a:pt x="13" y="16"/>
                        </a:lnTo>
                        <a:lnTo>
                          <a:pt x="9" y="16"/>
                        </a:lnTo>
                        <a:lnTo>
                          <a:pt x="5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68" name="Freeform 99"/>
                  <p:cNvSpPr>
                    <a:spLocks/>
                  </p:cNvSpPr>
                  <p:nvPr/>
                </p:nvSpPr>
                <p:spPr bwMode="auto">
                  <a:xfrm>
                    <a:off x="3464" y="660"/>
                    <a:ext cx="129" cy="95"/>
                  </a:xfrm>
                  <a:custGeom>
                    <a:avLst/>
                    <a:gdLst>
                      <a:gd name="T0" fmla="*/ 129 w 129"/>
                      <a:gd name="T1" fmla="*/ 95 h 95"/>
                      <a:gd name="T2" fmla="*/ 129 w 129"/>
                      <a:gd name="T3" fmla="*/ 91 h 95"/>
                      <a:gd name="T4" fmla="*/ 124 w 129"/>
                      <a:gd name="T5" fmla="*/ 91 h 95"/>
                      <a:gd name="T6" fmla="*/ 124 w 129"/>
                      <a:gd name="T7" fmla="*/ 87 h 95"/>
                      <a:gd name="T8" fmla="*/ 124 w 129"/>
                      <a:gd name="T9" fmla="*/ 83 h 95"/>
                      <a:gd name="T10" fmla="*/ 120 w 129"/>
                      <a:gd name="T11" fmla="*/ 83 h 95"/>
                      <a:gd name="T12" fmla="*/ 120 w 129"/>
                      <a:gd name="T13" fmla="*/ 79 h 95"/>
                      <a:gd name="T14" fmla="*/ 116 w 129"/>
                      <a:gd name="T15" fmla="*/ 79 h 95"/>
                      <a:gd name="T16" fmla="*/ 116 w 129"/>
                      <a:gd name="T17" fmla="*/ 75 h 95"/>
                      <a:gd name="T18" fmla="*/ 111 w 129"/>
                      <a:gd name="T19" fmla="*/ 75 h 95"/>
                      <a:gd name="T20" fmla="*/ 111 w 129"/>
                      <a:gd name="T21" fmla="*/ 71 h 95"/>
                      <a:gd name="T22" fmla="*/ 107 w 129"/>
                      <a:gd name="T23" fmla="*/ 71 h 95"/>
                      <a:gd name="T24" fmla="*/ 107 w 129"/>
                      <a:gd name="T25" fmla="*/ 67 h 95"/>
                      <a:gd name="T26" fmla="*/ 103 w 129"/>
                      <a:gd name="T27" fmla="*/ 67 h 95"/>
                      <a:gd name="T28" fmla="*/ 103 w 129"/>
                      <a:gd name="T29" fmla="*/ 63 h 95"/>
                      <a:gd name="T30" fmla="*/ 99 w 129"/>
                      <a:gd name="T31" fmla="*/ 63 h 95"/>
                      <a:gd name="T32" fmla="*/ 99 w 129"/>
                      <a:gd name="T33" fmla="*/ 59 h 95"/>
                      <a:gd name="T34" fmla="*/ 94 w 129"/>
                      <a:gd name="T35" fmla="*/ 59 h 95"/>
                      <a:gd name="T36" fmla="*/ 94 w 129"/>
                      <a:gd name="T37" fmla="*/ 56 h 95"/>
                      <a:gd name="T38" fmla="*/ 90 w 129"/>
                      <a:gd name="T39" fmla="*/ 56 h 95"/>
                      <a:gd name="T40" fmla="*/ 90 w 129"/>
                      <a:gd name="T41" fmla="*/ 52 h 95"/>
                      <a:gd name="T42" fmla="*/ 86 w 129"/>
                      <a:gd name="T43" fmla="*/ 52 h 95"/>
                      <a:gd name="T44" fmla="*/ 81 w 129"/>
                      <a:gd name="T45" fmla="*/ 48 h 95"/>
                      <a:gd name="T46" fmla="*/ 77 w 129"/>
                      <a:gd name="T47" fmla="*/ 48 h 95"/>
                      <a:gd name="T48" fmla="*/ 77 w 129"/>
                      <a:gd name="T49" fmla="*/ 44 h 95"/>
                      <a:gd name="T50" fmla="*/ 73 w 129"/>
                      <a:gd name="T51" fmla="*/ 44 h 95"/>
                      <a:gd name="T52" fmla="*/ 73 w 129"/>
                      <a:gd name="T53" fmla="*/ 40 h 95"/>
                      <a:gd name="T54" fmla="*/ 69 w 129"/>
                      <a:gd name="T55" fmla="*/ 40 h 95"/>
                      <a:gd name="T56" fmla="*/ 69 w 129"/>
                      <a:gd name="T57" fmla="*/ 36 h 95"/>
                      <a:gd name="T58" fmla="*/ 64 w 129"/>
                      <a:gd name="T59" fmla="*/ 36 h 95"/>
                      <a:gd name="T60" fmla="*/ 60 w 129"/>
                      <a:gd name="T61" fmla="*/ 32 h 95"/>
                      <a:gd name="T62" fmla="*/ 56 w 129"/>
                      <a:gd name="T63" fmla="*/ 32 h 95"/>
                      <a:gd name="T64" fmla="*/ 56 w 129"/>
                      <a:gd name="T65" fmla="*/ 28 h 95"/>
                      <a:gd name="T66" fmla="*/ 51 w 129"/>
                      <a:gd name="T67" fmla="*/ 28 h 95"/>
                      <a:gd name="T68" fmla="*/ 47 w 129"/>
                      <a:gd name="T69" fmla="*/ 28 h 95"/>
                      <a:gd name="T70" fmla="*/ 43 w 129"/>
                      <a:gd name="T71" fmla="*/ 24 h 95"/>
                      <a:gd name="T72" fmla="*/ 39 w 129"/>
                      <a:gd name="T73" fmla="*/ 24 h 95"/>
                      <a:gd name="T74" fmla="*/ 39 w 129"/>
                      <a:gd name="T75" fmla="*/ 20 h 95"/>
                      <a:gd name="T76" fmla="*/ 34 w 129"/>
                      <a:gd name="T77" fmla="*/ 20 h 95"/>
                      <a:gd name="T78" fmla="*/ 34 w 129"/>
                      <a:gd name="T79" fmla="*/ 16 h 95"/>
                      <a:gd name="T80" fmla="*/ 30 w 129"/>
                      <a:gd name="T81" fmla="*/ 16 h 95"/>
                      <a:gd name="T82" fmla="*/ 26 w 129"/>
                      <a:gd name="T83" fmla="*/ 16 h 95"/>
                      <a:gd name="T84" fmla="*/ 26 w 129"/>
                      <a:gd name="T85" fmla="*/ 12 h 95"/>
                      <a:gd name="T86" fmla="*/ 21 w 129"/>
                      <a:gd name="T87" fmla="*/ 12 h 95"/>
                      <a:gd name="T88" fmla="*/ 17 w 129"/>
                      <a:gd name="T89" fmla="*/ 12 h 95"/>
                      <a:gd name="T90" fmla="*/ 17 w 129"/>
                      <a:gd name="T91" fmla="*/ 8 h 95"/>
                      <a:gd name="T92" fmla="*/ 13 w 129"/>
                      <a:gd name="T93" fmla="*/ 8 h 95"/>
                      <a:gd name="T94" fmla="*/ 8 w 129"/>
                      <a:gd name="T95" fmla="*/ 8 h 95"/>
                      <a:gd name="T96" fmla="*/ 4 w 129"/>
                      <a:gd name="T97" fmla="*/ 4 h 95"/>
                      <a:gd name="T98" fmla="*/ 0 w 129"/>
                      <a:gd name="T99" fmla="*/ 4 h 95"/>
                      <a:gd name="T100" fmla="*/ 0 w 129"/>
                      <a:gd name="T101" fmla="*/ 0 h 95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129" h="95">
                        <a:moveTo>
                          <a:pt x="129" y="95"/>
                        </a:moveTo>
                        <a:lnTo>
                          <a:pt x="129" y="91"/>
                        </a:lnTo>
                        <a:lnTo>
                          <a:pt x="124" y="91"/>
                        </a:lnTo>
                        <a:lnTo>
                          <a:pt x="124" y="87"/>
                        </a:lnTo>
                        <a:lnTo>
                          <a:pt x="124" y="83"/>
                        </a:lnTo>
                        <a:lnTo>
                          <a:pt x="120" y="83"/>
                        </a:lnTo>
                        <a:lnTo>
                          <a:pt x="120" y="79"/>
                        </a:lnTo>
                        <a:lnTo>
                          <a:pt x="116" y="79"/>
                        </a:lnTo>
                        <a:lnTo>
                          <a:pt x="116" y="75"/>
                        </a:lnTo>
                        <a:lnTo>
                          <a:pt x="111" y="75"/>
                        </a:lnTo>
                        <a:lnTo>
                          <a:pt x="111" y="71"/>
                        </a:lnTo>
                        <a:lnTo>
                          <a:pt x="107" y="71"/>
                        </a:lnTo>
                        <a:lnTo>
                          <a:pt x="107" y="67"/>
                        </a:lnTo>
                        <a:lnTo>
                          <a:pt x="103" y="67"/>
                        </a:lnTo>
                        <a:lnTo>
                          <a:pt x="103" y="63"/>
                        </a:lnTo>
                        <a:lnTo>
                          <a:pt x="99" y="63"/>
                        </a:lnTo>
                        <a:lnTo>
                          <a:pt x="99" y="59"/>
                        </a:lnTo>
                        <a:lnTo>
                          <a:pt x="94" y="59"/>
                        </a:lnTo>
                        <a:lnTo>
                          <a:pt x="94" y="56"/>
                        </a:lnTo>
                        <a:lnTo>
                          <a:pt x="90" y="56"/>
                        </a:lnTo>
                        <a:lnTo>
                          <a:pt x="90" y="52"/>
                        </a:lnTo>
                        <a:lnTo>
                          <a:pt x="86" y="52"/>
                        </a:lnTo>
                        <a:lnTo>
                          <a:pt x="81" y="48"/>
                        </a:lnTo>
                        <a:lnTo>
                          <a:pt x="77" y="48"/>
                        </a:lnTo>
                        <a:lnTo>
                          <a:pt x="77" y="44"/>
                        </a:lnTo>
                        <a:lnTo>
                          <a:pt x="73" y="44"/>
                        </a:lnTo>
                        <a:lnTo>
                          <a:pt x="73" y="40"/>
                        </a:lnTo>
                        <a:lnTo>
                          <a:pt x="69" y="40"/>
                        </a:lnTo>
                        <a:lnTo>
                          <a:pt x="69" y="36"/>
                        </a:lnTo>
                        <a:lnTo>
                          <a:pt x="64" y="36"/>
                        </a:lnTo>
                        <a:lnTo>
                          <a:pt x="60" y="32"/>
                        </a:lnTo>
                        <a:lnTo>
                          <a:pt x="56" y="32"/>
                        </a:lnTo>
                        <a:lnTo>
                          <a:pt x="56" y="28"/>
                        </a:lnTo>
                        <a:lnTo>
                          <a:pt x="51" y="28"/>
                        </a:lnTo>
                        <a:lnTo>
                          <a:pt x="47" y="28"/>
                        </a:lnTo>
                        <a:lnTo>
                          <a:pt x="43" y="24"/>
                        </a:lnTo>
                        <a:lnTo>
                          <a:pt x="39" y="24"/>
                        </a:lnTo>
                        <a:lnTo>
                          <a:pt x="39" y="20"/>
                        </a:lnTo>
                        <a:lnTo>
                          <a:pt x="34" y="20"/>
                        </a:lnTo>
                        <a:lnTo>
                          <a:pt x="34" y="16"/>
                        </a:lnTo>
                        <a:lnTo>
                          <a:pt x="30" y="16"/>
                        </a:lnTo>
                        <a:lnTo>
                          <a:pt x="26" y="16"/>
                        </a:lnTo>
                        <a:lnTo>
                          <a:pt x="26" y="12"/>
                        </a:lnTo>
                        <a:lnTo>
                          <a:pt x="21" y="12"/>
                        </a:lnTo>
                        <a:lnTo>
                          <a:pt x="17" y="12"/>
                        </a:lnTo>
                        <a:lnTo>
                          <a:pt x="17" y="8"/>
                        </a:lnTo>
                        <a:lnTo>
                          <a:pt x="13" y="8"/>
                        </a:lnTo>
                        <a:lnTo>
                          <a:pt x="8" y="8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69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3653" y="755"/>
                    <a:ext cx="4" cy="4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70" name="Freeform 101"/>
                  <p:cNvSpPr>
                    <a:spLocks/>
                  </p:cNvSpPr>
                  <p:nvPr/>
                </p:nvSpPr>
                <p:spPr bwMode="auto">
                  <a:xfrm>
                    <a:off x="3713" y="751"/>
                    <a:ext cx="26" cy="12"/>
                  </a:xfrm>
                  <a:custGeom>
                    <a:avLst/>
                    <a:gdLst>
                      <a:gd name="T0" fmla="*/ 26 w 26"/>
                      <a:gd name="T1" fmla="*/ 12 h 12"/>
                      <a:gd name="T2" fmla="*/ 21 w 26"/>
                      <a:gd name="T3" fmla="*/ 12 h 12"/>
                      <a:gd name="T4" fmla="*/ 17 w 26"/>
                      <a:gd name="T5" fmla="*/ 12 h 12"/>
                      <a:gd name="T6" fmla="*/ 17 w 26"/>
                      <a:gd name="T7" fmla="*/ 8 h 12"/>
                      <a:gd name="T8" fmla="*/ 13 w 26"/>
                      <a:gd name="T9" fmla="*/ 8 h 12"/>
                      <a:gd name="T10" fmla="*/ 13 w 26"/>
                      <a:gd name="T11" fmla="*/ 4 h 12"/>
                      <a:gd name="T12" fmla="*/ 8 w 26"/>
                      <a:gd name="T13" fmla="*/ 4 h 12"/>
                      <a:gd name="T14" fmla="*/ 4 w 26"/>
                      <a:gd name="T15" fmla="*/ 4 h 12"/>
                      <a:gd name="T16" fmla="*/ 0 w 26"/>
                      <a:gd name="T17" fmla="*/ 4 h 12"/>
                      <a:gd name="T18" fmla="*/ 0 w 26"/>
                      <a:gd name="T19" fmla="*/ 0 h 12"/>
                      <a:gd name="T20" fmla="*/ 4 w 26"/>
                      <a:gd name="T21" fmla="*/ 4 h 12"/>
                      <a:gd name="T22" fmla="*/ 8 w 26"/>
                      <a:gd name="T23" fmla="*/ 4 h 12"/>
                      <a:gd name="T24" fmla="*/ 8 w 26"/>
                      <a:gd name="T25" fmla="*/ 0 h 12"/>
                      <a:gd name="T26" fmla="*/ 8 w 26"/>
                      <a:gd name="T27" fmla="*/ 4 h 12"/>
                      <a:gd name="T28" fmla="*/ 13 w 26"/>
                      <a:gd name="T29" fmla="*/ 4 h 12"/>
                      <a:gd name="T30" fmla="*/ 17 w 26"/>
                      <a:gd name="T31" fmla="*/ 4 h 12"/>
                      <a:gd name="T32" fmla="*/ 17 w 26"/>
                      <a:gd name="T33" fmla="*/ 8 h 12"/>
                      <a:gd name="T34" fmla="*/ 21 w 26"/>
                      <a:gd name="T35" fmla="*/ 8 h 12"/>
                      <a:gd name="T36" fmla="*/ 21 w 26"/>
                      <a:gd name="T37" fmla="*/ 12 h 12"/>
                      <a:gd name="T38" fmla="*/ 26 w 26"/>
                      <a:gd name="T39" fmla="*/ 12 h 12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26" h="12">
                        <a:moveTo>
                          <a:pt x="26" y="12"/>
                        </a:moveTo>
                        <a:lnTo>
                          <a:pt x="21" y="12"/>
                        </a:lnTo>
                        <a:lnTo>
                          <a:pt x="17" y="12"/>
                        </a:lnTo>
                        <a:lnTo>
                          <a:pt x="17" y="8"/>
                        </a:lnTo>
                        <a:lnTo>
                          <a:pt x="13" y="8"/>
                        </a:lnTo>
                        <a:lnTo>
                          <a:pt x="13" y="4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8" y="0"/>
                        </a:lnTo>
                        <a:lnTo>
                          <a:pt x="8" y="4"/>
                        </a:lnTo>
                        <a:lnTo>
                          <a:pt x="13" y="4"/>
                        </a:ln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21" y="8"/>
                        </a:lnTo>
                        <a:lnTo>
                          <a:pt x="21" y="12"/>
                        </a:lnTo>
                        <a:lnTo>
                          <a:pt x="26" y="1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71" name="Freeform 102"/>
                  <p:cNvSpPr>
                    <a:spLocks/>
                  </p:cNvSpPr>
                  <p:nvPr/>
                </p:nvSpPr>
                <p:spPr bwMode="auto">
                  <a:xfrm>
                    <a:off x="3631" y="759"/>
                    <a:ext cx="17" cy="12"/>
                  </a:xfrm>
                  <a:custGeom>
                    <a:avLst/>
                    <a:gdLst>
                      <a:gd name="T0" fmla="*/ 0 w 17"/>
                      <a:gd name="T1" fmla="*/ 0 h 12"/>
                      <a:gd name="T2" fmla="*/ 0 w 17"/>
                      <a:gd name="T3" fmla="*/ 4 h 12"/>
                      <a:gd name="T4" fmla="*/ 0 w 17"/>
                      <a:gd name="T5" fmla="*/ 8 h 12"/>
                      <a:gd name="T6" fmla="*/ 5 w 17"/>
                      <a:gd name="T7" fmla="*/ 8 h 12"/>
                      <a:gd name="T8" fmla="*/ 9 w 17"/>
                      <a:gd name="T9" fmla="*/ 8 h 12"/>
                      <a:gd name="T10" fmla="*/ 13 w 17"/>
                      <a:gd name="T11" fmla="*/ 8 h 12"/>
                      <a:gd name="T12" fmla="*/ 13 w 17"/>
                      <a:gd name="T13" fmla="*/ 12 h 12"/>
                      <a:gd name="T14" fmla="*/ 17 w 17"/>
                      <a:gd name="T15" fmla="*/ 12 h 12"/>
                      <a:gd name="T16" fmla="*/ 17 w 17"/>
                      <a:gd name="T17" fmla="*/ 8 h 12"/>
                      <a:gd name="T18" fmla="*/ 13 w 17"/>
                      <a:gd name="T19" fmla="*/ 8 h 12"/>
                      <a:gd name="T20" fmla="*/ 9 w 17"/>
                      <a:gd name="T21" fmla="*/ 4 h 12"/>
                      <a:gd name="T22" fmla="*/ 9 w 17"/>
                      <a:gd name="T23" fmla="*/ 0 h 12"/>
                      <a:gd name="T24" fmla="*/ 5 w 17"/>
                      <a:gd name="T25" fmla="*/ 0 h 12"/>
                      <a:gd name="T26" fmla="*/ 0 w 17"/>
                      <a:gd name="T27" fmla="*/ 0 h 1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17" h="12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5" y="8"/>
                        </a:lnTo>
                        <a:lnTo>
                          <a:pt x="9" y="8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17" y="12"/>
                        </a:lnTo>
                        <a:lnTo>
                          <a:pt x="17" y="8"/>
                        </a:lnTo>
                        <a:lnTo>
                          <a:pt x="13" y="8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72" name="Freeform 103"/>
                  <p:cNvSpPr>
                    <a:spLocks/>
                  </p:cNvSpPr>
                  <p:nvPr/>
                </p:nvSpPr>
                <p:spPr bwMode="auto">
                  <a:xfrm>
                    <a:off x="3709" y="771"/>
                    <a:ext cx="4" cy="4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0 w 4"/>
                      <a:gd name="T3" fmla="*/ 4 h 4"/>
                      <a:gd name="T4" fmla="*/ 4 w 4"/>
                      <a:gd name="T5" fmla="*/ 4 h 4"/>
                      <a:gd name="T6" fmla="*/ 0 w 4"/>
                      <a:gd name="T7" fmla="*/ 0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73" name="Freeform 104"/>
                  <p:cNvSpPr>
                    <a:spLocks/>
                  </p:cNvSpPr>
                  <p:nvPr/>
                </p:nvSpPr>
                <p:spPr bwMode="auto">
                  <a:xfrm>
                    <a:off x="3704" y="775"/>
                    <a:ext cx="5" cy="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0 w 5"/>
                      <a:gd name="T3" fmla="*/ 0 h 1"/>
                      <a:gd name="T4" fmla="*/ 5 w 5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0" y="0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74" name="Freeform 105"/>
                  <p:cNvSpPr>
                    <a:spLocks/>
                  </p:cNvSpPr>
                  <p:nvPr/>
                </p:nvSpPr>
                <p:spPr bwMode="auto">
                  <a:xfrm>
                    <a:off x="3464" y="775"/>
                    <a:ext cx="4" cy="4"/>
                  </a:xfrm>
                  <a:custGeom>
                    <a:avLst/>
                    <a:gdLst>
                      <a:gd name="T0" fmla="*/ 4 w 4"/>
                      <a:gd name="T1" fmla="*/ 4 h 4"/>
                      <a:gd name="T2" fmla="*/ 0 w 4"/>
                      <a:gd name="T3" fmla="*/ 0 h 4"/>
                      <a:gd name="T4" fmla="*/ 4 w 4"/>
                      <a:gd name="T5" fmla="*/ 0 h 4"/>
                      <a:gd name="T6" fmla="*/ 4 w 4"/>
                      <a:gd name="T7" fmla="*/ 4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4" y="4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75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3472" y="775"/>
                    <a:ext cx="5" cy="4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76" name="Freeform 107"/>
                  <p:cNvSpPr>
                    <a:spLocks/>
                  </p:cNvSpPr>
                  <p:nvPr/>
                </p:nvSpPr>
                <p:spPr bwMode="auto">
                  <a:xfrm>
                    <a:off x="3305" y="688"/>
                    <a:ext cx="180" cy="91"/>
                  </a:xfrm>
                  <a:custGeom>
                    <a:avLst/>
                    <a:gdLst>
                      <a:gd name="T0" fmla="*/ 0 w 180"/>
                      <a:gd name="T1" fmla="*/ 4 h 91"/>
                      <a:gd name="T2" fmla="*/ 4 w 180"/>
                      <a:gd name="T3" fmla="*/ 8 h 91"/>
                      <a:gd name="T4" fmla="*/ 4 w 180"/>
                      <a:gd name="T5" fmla="*/ 8 h 91"/>
                      <a:gd name="T6" fmla="*/ 9 w 180"/>
                      <a:gd name="T7" fmla="*/ 12 h 91"/>
                      <a:gd name="T8" fmla="*/ 17 w 180"/>
                      <a:gd name="T9" fmla="*/ 12 h 91"/>
                      <a:gd name="T10" fmla="*/ 21 w 180"/>
                      <a:gd name="T11" fmla="*/ 8 h 91"/>
                      <a:gd name="T12" fmla="*/ 26 w 180"/>
                      <a:gd name="T13" fmla="*/ 12 h 91"/>
                      <a:gd name="T14" fmla="*/ 30 w 180"/>
                      <a:gd name="T15" fmla="*/ 16 h 91"/>
                      <a:gd name="T16" fmla="*/ 34 w 180"/>
                      <a:gd name="T17" fmla="*/ 20 h 91"/>
                      <a:gd name="T18" fmla="*/ 39 w 180"/>
                      <a:gd name="T19" fmla="*/ 24 h 91"/>
                      <a:gd name="T20" fmla="*/ 43 w 180"/>
                      <a:gd name="T21" fmla="*/ 28 h 91"/>
                      <a:gd name="T22" fmla="*/ 47 w 180"/>
                      <a:gd name="T23" fmla="*/ 31 h 91"/>
                      <a:gd name="T24" fmla="*/ 56 w 180"/>
                      <a:gd name="T25" fmla="*/ 35 h 91"/>
                      <a:gd name="T26" fmla="*/ 64 w 180"/>
                      <a:gd name="T27" fmla="*/ 39 h 91"/>
                      <a:gd name="T28" fmla="*/ 73 w 180"/>
                      <a:gd name="T29" fmla="*/ 43 h 91"/>
                      <a:gd name="T30" fmla="*/ 82 w 180"/>
                      <a:gd name="T31" fmla="*/ 43 h 91"/>
                      <a:gd name="T32" fmla="*/ 86 w 180"/>
                      <a:gd name="T33" fmla="*/ 39 h 91"/>
                      <a:gd name="T34" fmla="*/ 90 w 180"/>
                      <a:gd name="T35" fmla="*/ 35 h 91"/>
                      <a:gd name="T36" fmla="*/ 94 w 180"/>
                      <a:gd name="T37" fmla="*/ 39 h 91"/>
                      <a:gd name="T38" fmla="*/ 90 w 180"/>
                      <a:gd name="T39" fmla="*/ 47 h 91"/>
                      <a:gd name="T40" fmla="*/ 99 w 180"/>
                      <a:gd name="T41" fmla="*/ 47 h 91"/>
                      <a:gd name="T42" fmla="*/ 103 w 180"/>
                      <a:gd name="T43" fmla="*/ 51 h 91"/>
                      <a:gd name="T44" fmla="*/ 112 w 180"/>
                      <a:gd name="T45" fmla="*/ 55 h 91"/>
                      <a:gd name="T46" fmla="*/ 120 w 180"/>
                      <a:gd name="T47" fmla="*/ 51 h 91"/>
                      <a:gd name="T48" fmla="*/ 125 w 180"/>
                      <a:gd name="T49" fmla="*/ 51 h 91"/>
                      <a:gd name="T50" fmla="*/ 133 w 180"/>
                      <a:gd name="T51" fmla="*/ 55 h 91"/>
                      <a:gd name="T52" fmla="*/ 137 w 180"/>
                      <a:gd name="T53" fmla="*/ 59 h 91"/>
                      <a:gd name="T54" fmla="*/ 142 w 180"/>
                      <a:gd name="T55" fmla="*/ 63 h 91"/>
                      <a:gd name="T56" fmla="*/ 146 w 180"/>
                      <a:gd name="T57" fmla="*/ 67 h 91"/>
                      <a:gd name="T58" fmla="*/ 150 w 180"/>
                      <a:gd name="T59" fmla="*/ 71 h 91"/>
                      <a:gd name="T60" fmla="*/ 159 w 180"/>
                      <a:gd name="T61" fmla="*/ 75 h 91"/>
                      <a:gd name="T62" fmla="*/ 159 w 180"/>
                      <a:gd name="T63" fmla="*/ 71 h 91"/>
                      <a:gd name="T64" fmla="*/ 159 w 180"/>
                      <a:gd name="T65" fmla="*/ 71 h 91"/>
                      <a:gd name="T66" fmla="*/ 163 w 180"/>
                      <a:gd name="T67" fmla="*/ 75 h 91"/>
                      <a:gd name="T68" fmla="*/ 167 w 180"/>
                      <a:gd name="T69" fmla="*/ 79 h 91"/>
                      <a:gd name="T70" fmla="*/ 172 w 180"/>
                      <a:gd name="T71" fmla="*/ 83 h 91"/>
                      <a:gd name="T72" fmla="*/ 180 w 180"/>
                      <a:gd name="T73" fmla="*/ 83 h 91"/>
                      <a:gd name="T74" fmla="*/ 176 w 180"/>
                      <a:gd name="T75" fmla="*/ 87 h 91"/>
                      <a:gd name="T76" fmla="*/ 172 w 180"/>
                      <a:gd name="T77" fmla="*/ 83 h 91"/>
                      <a:gd name="T78" fmla="*/ 163 w 180"/>
                      <a:gd name="T79" fmla="*/ 83 h 91"/>
                      <a:gd name="T80" fmla="*/ 159 w 180"/>
                      <a:gd name="T81" fmla="*/ 87 h 91"/>
                      <a:gd name="T82" fmla="*/ 155 w 180"/>
                      <a:gd name="T83" fmla="*/ 83 h 91"/>
                      <a:gd name="T84" fmla="*/ 150 w 180"/>
                      <a:gd name="T85" fmla="*/ 79 h 91"/>
                      <a:gd name="T86" fmla="*/ 146 w 180"/>
                      <a:gd name="T87" fmla="*/ 83 h 91"/>
                      <a:gd name="T88" fmla="*/ 150 w 180"/>
                      <a:gd name="T89" fmla="*/ 87 h 91"/>
                      <a:gd name="T90" fmla="*/ 155 w 180"/>
                      <a:gd name="T91" fmla="*/ 91 h 91"/>
                      <a:gd name="T92" fmla="*/ 155 w 180"/>
                      <a:gd name="T93" fmla="*/ 91 h 91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180" h="91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9" y="8"/>
                        </a:lnTo>
                        <a:lnTo>
                          <a:pt x="9" y="12"/>
                        </a:lnTo>
                        <a:lnTo>
                          <a:pt x="13" y="12"/>
                        </a:lnTo>
                        <a:lnTo>
                          <a:pt x="17" y="12"/>
                        </a:lnTo>
                        <a:lnTo>
                          <a:pt x="17" y="8"/>
                        </a:lnTo>
                        <a:lnTo>
                          <a:pt x="21" y="8"/>
                        </a:lnTo>
                        <a:lnTo>
                          <a:pt x="21" y="12"/>
                        </a:lnTo>
                        <a:lnTo>
                          <a:pt x="26" y="12"/>
                        </a:lnTo>
                        <a:lnTo>
                          <a:pt x="26" y="16"/>
                        </a:lnTo>
                        <a:lnTo>
                          <a:pt x="30" y="16"/>
                        </a:lnTo>
                        <a:lnTo>
                          <a:pt x="30" y="20"/>
                        </a:lnTo>
                        <a:lnTo>
                          <a:pt x="34" y="20"/>
                        </a:lnTo>
                        <a:lnTo>
                          <a:pt x="34" y="24"/>
                        </a:lnTo>
                        <a:lnTo>
                          <a:pt x="39" y="24"/>
                        </a:lnTo>
                        <a:lnTo>
                          <a:pt x="39" y="28"/>
                        </a:lnTo>
                        <a:lnTo>
                          <a:pt x="43" y="28"/>
                        </a:lnTo>
                        <a:lnTo>
                          <a:pt x="43" y="31"/>
                        </a:lnTo>
                        <a:lnTo>
                          <a:pt x="47" y="31"/>
                        </a:lnTo>
                        <a:lnTo>
                          <a:pt x="52" y="31"/>
                        </a:lnTo>
                        <a:lnTo>
                          <a:pt x="56" y="35"/>
                        </a:lnTo>
                        <a:lnTo>
                          <a:pt x="60" y="35"/>
                        </a:lnTo>
                        <a:lnTo>
                          <a:pt x="64" y="39"/>
                        </a:lnTo>
                        <a:lnTo>
                          <a:pt x="69" y="39"/>
                        </a:lnTo>
                        <a:lnTo>
                          <a:pt x="73" y="43"/>
                        </a:lnTo>
                        <a:lnTo>
                          <a:pt x="77" y="43"/>
                        </a:lnTo>
                        <a:lnTo>
                          <a:pt x="82" y="43"/>
                        </a:lnTo>
                        <a:lnTo>
                          <a:pt x="82" y="39"/>
                        </a:lnTo>
                        <a:lnTo>
                          <a:pt x="86" y="39"/>
                        </a:lnTo>
                        <a:lnTo>
                          <a:pt x="90" y="39"/>
                        </a:lnTo>
                        <a:lnTo>
                          <a:pt x="90" y="35"/>
                        </a:lnTo>
                        <a:lnTo>
                          <a:pt x="90" y="39"/>
                        </a:lnTo>
                        <a:lnTo>
                          <a:pt x="94" y="39"/>
                        </a:lnTo>
                        <a:lnTo>
                          <a:pt x="90" y="43"/>
                        </a:lnTo>
                        <a:lnTo>
                          <a:pt x="90" y="47"/>
                        </a:lnTo>
                        <a:lnTo>
                          <a:pt x="94" y="47"/>
                        </a:lnTo>
                        <a:lnTo>
                          <a:pt x="99" y="47"/>
                        </a:lnTo>
                        <a:lnTo>
                          <a:pt x="103" y="47"/>
                        </a:lnTo>
                        <a:lnTo>
                          <a:pt x="103" y="51"/>
                        </a:lnTo>
                        <a:lnTo>
                          <a:pt x="107" y="51"/>
                        </a:lnTo>
                        <a:lnTo>
                          <a:pt x="112" y="55"/>
                        </a:lnTo>
                        <a:lnTo>
                          <a:pt x="116" y="55"/>
                        </a:lnTo>
                        <a:lnTo>
                          <a:pt x="120" y="51"/>
                        </a:lnTo>
                        <a:lnTo>
                          <a:pt x="120" y="47"/>
                        </a:lnTo>
                        <a:lnTo>
                          <a:pt x="125" y="51"/>
                        </a:lnTo>
                        <a:lnTo>
                          <a:pt x="129" y="55"/>
                        </a:lnTo>
                        <a:lnTo>
                          <a:pt x="133" y="55"/>
                        </a:lnTo>
                        <a:lnTo>
                          <a:pt x="133" y="59"/>
                        </a:lnTo>
                        <a:lnTo>
                          <a:pt x="137" y="59"/>
                        </a:lnTo>
                        <a:lnTo>
                          <a:pt x="137" y="63"/>
                        </a:lnTo>
                        <a:lnTo>
                          <a:pt x="142" y="63"/>
                        </a:lnTo>
                        <a:lnTo>
                          <a:pt x="142" y="67"/>
                        </a:lnTo>
                        <a:lnTo>
                          <a:pt x="146" y="67"/>
                        </a:lnTo>
                        <a:lnTo>
                          <a:pt x="150" y="67"/>
                        </a:lnTo>
                        <a:lnTo>
                          <a:pt x="150" y="71"/>
                        </a:lnTo>
                        <a:lnTo>
                          <a:pt x="155" y="71"/>
                        </a:lnTo>
                        <a:lnTo>
                          <a:pt x="159" y="75"/>
                        </a:lnTo>
                        <a:lnTo>
                          <a:pt x="163" y="75"/>
                        </a:lnTo>
                        <a:lnTo>
                          <a:pt x="159" y="71"/>
                        </a:lnTo>
                        <a:lnTo>
                          <a:pt x="155" y="71"/>
                        </a:lnTo>
                        <a:lnTo>
                          <a:pt x="159" y="71"/>
                        </a:lnTo>
                        <a:lnTo>
                          <a:pt x="163" y="71"/>
                        </a:lnTo>
                        <a:lnTo>
                          <a:pt x="163" y="75"/>
                        </a:lnTo>
                        <a:lnTo>
                          <a:pt x="163" y="79"/>
                        </a:lnTo>
                        <a:lnTo>
                          <a:pt x="167" y="79"/>
                        </a:lnTo>
                        <a:lnTo>
                          <a:pt x="172" y="79"/>
                        </a:lnTo>
                        <a:lnTo>
                          <a:pt x="172" y="83"/>
                        </a:lnTo>
                        <a:lnTo>
                          <a:pt x="176" y="83"/>
                        </a:lnTo>
                        <a:lnTo>
                          <a:pt x="180" y="83"/>
                        </a:lnTo>
                        <a:lnTo>
                          <a:pt x="180" y="87"/>
                        </a:lnTo>
                        <a:lnTo>
                          <a:pt x="176" y="87"/>
                        </a:lnTo>
                        <a:lnTo>
                          <a:pt x="172" y="87"/>
                        </a:lnTo>
                        <a:lnTo>
                          <a:pt x="172" y="83"/>
                        </a:lnTo>
                        <a:lnTo>
                          <a:pt x="167" y="83"/>
                        </a:lnTo>
                        <a:lnTo>
                          <a:pt x="163" y="83"/>
                        </a:lnTo>
                        <a:lnTo>
                          <a:pt x="163" y="87"/>
                        </a:lnTo>
                        <a:lnTo>
                          <a:pt x="159" y="87"/>
                        </a:lnTo>
                        <a:lnTo>
                          <a:pt x="159" y="83"/>
                        </a:lnTo>
                        <a:lnTo>
                          <a:pt x="155" y="83"/>
                        </a:lnTo>
                        <a:lnTo>
                          <a:pt x="150" y="83"/>
                        </a:lnTo>
                        <a:lnTo>
                          <a:pt x="150" y="79"/>
                        </a:lnTo>
                        <a:lnTo>
                          <a:pt x="146" y="79"/>
                        </a:lnTo>
                        <a:lnTo>
                          <a:pt x="146" y="83"/>
                        </a:lnTo>
                        <a:lnTo>
                          <a:pt x="150" y="83"/>
                        </a:lnTo>
                        <a:lnTo>
                          <a:pt x="150" y="87"/>
                        </a:lnTo>
                        <a:lnTo>
                          <a:pt x="150" y="91"/>
                        </a:lnTo>
                        <a:lnTo>
                          <a:pt x="155" y="91"/>
                        </a:lnTo>
                        <a:lnTo>
                          <a:pt x="155" y="87"/>
                        </a:lnTo>
                        <a:lnTo>
                          <a:pt x="155" y="91"/>
                        </a:lnTo>
                        <a:lnTo>
                          <a:pt x="159" y="91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77" name="Freeform 108"/>
                  <p:cNvSpPr>
                    <a:spLocks/>
                  </p:cNvSpPr>
                  <p:nvPr/>
                </p:nvSpPr>
                <p:spPr bwMode="auto">
                  <a:xfrm>
                    <a:off x="3477" y="775"/>
                    <a:ext cx="13" cy="4"/>
                  </a:xfrm>
                  <a:custGeom>
                    <a:avLst/>
                    <a:gdLst>
                      <a:gd name="T0" fmla="*/ 13 w 13"/>
                      <a:gd name="T1" fmla="*/ 4 h 4"/>
                      <a:gd name="T2" fmla="*/ 8 w 13"/>
                      <a:gd name="T3" fmla="*/ 4 h 4"/>
                      <a:gd name="T4" fmla="*/ 4 w 13"/>
                      <a:gd name="T5" fmla="*/ 4 h 4"/>
                      <a:gd name="T6" fmla="*/ 0 w 13"/>
                      <a:gd name="T7" fmla="*/ 4 h 4"/>
                      <a:gd name="T8" fmla="*/ 0 w 13"/>
                      <a:gd name="T9" fmla="*/ 0 h 4"/>
                      <a:gd name="T10" fmla="*/ 4 w 13"/>
                      <a:gd name="T11" fmla="*/ 0 h 4"/>
                      <a:gd name="T12" fmla="*/ 4 w 13"/>
                      <a:gd name="T13" fmla="*/ 4 h 4"/>
                      <a:gd name="T14" fmla="*/ 8 w 13"/>
                      <a:gd name="T15" fmla="*/ 4 h 4"/>
                      <a:gd name="T16" fmla="*/ 13 w 13"/>
                      <a:gd name="T17" fmla="*/ 4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" h="4">
                        <a:moveTo>
                          <a:pt x="13" y="4"/>
                        </a:move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13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78" name="Freeform 109"/>
                  <p:cNvSpPr>
                    <a:spLocks/>
                  </p:cNvSpPr>
                  <p:nvPr/>
                </p:nvSpPr>
                <p:spPr bwMode="auto">
                  <a:xfrm>
                    <a:off x="3713" y="771"/>
                    <a:ext cx="13" cy="8"/>
                  </a:xfrm>
                  <a:custGeom>
                    <a:avLst/>
                    <a:gdLst>
                      <a:gd name="T0" fmla="*/ 13 w 13"/>
                      <a:gd name="T1" fmla="*/ 8 h 8"/>
                      <a:gd name="T2" fmla="*/ 8 w 13"/>
                      <a:gd name="T3" fmla="*/ 8 h 8"/>
                      <a:gd name="T4" fmla="*/ 4 w 13"/>
                      <a:gd name="T5" fmla="*/ 8 h 8"/>
                      <a:gd name="T6" fmla="*/ 4 w 13"/>
                      <a:gd name="T7" fmla="*/ 4 h 8"/>
                      <a:gd name="T8" fmla="*/ 0 w 13"/>
                      <a:gd name="T9" fmla="*/ 4 h 8"/>
                      <a:gd name="T10" fmla="*/ 0 w 13"/>
                      <a:gd name="T11" fmla="*/ 0 h 8"/>
                      <a:gd name="T12" fmla="*/ 4 w 13"/>
                      <a:gd name="T13" fmla="*/ 0 h 8"/>
                      <a:gd name="T14" fmla="*/ 8 w 13"/>
                      <a:gd name="T15" fmla="*/ 4 h 8"/>
                      <a:gd name="T16" fmla="*/ 13 w 13"/>
                      <a:gd name="T17" fmla="*/ 4 h 8"/>
                      <a:gd name="T18" fmla="*/ 13 w 13"/>
                      <a:gd name="T19" fmla="*/ 8 h 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3" h="8">
                        <a:moveTo>
                          <a:pt x="13" y="8"/>
                        </a:moveTo>
                        <a:lnTo>
                          <a:pt x="8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8" y="4"/>
                        </a:lnTo>
                        <a:lnTo>
                          <a:pt x="13" y="4"/>
                        </a:lnTo>
                        <a:lnTo>
                          <a:pt x="13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79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3726" y="783"/>
                    <a:ext cx="4" cy="4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80" name="Freeform 111"/>
                  <p:cNvSpPr>
                    <a:spLocks/>
                  </p:cNvSpPr>
                  <p:nvPr/>
                </p:nvSpPr>
                <p:spPr bwMode="auto">
                  <a:xfrm>
                    <a:off x="3245" y="676"/>
                    <a:ext cx="142" cy="111"/>
                  </a:xfrm>
                  <a:custGeom>
                    <a:avLst/>
                    <a:gdLst>
                      <a:gd name="T0" fmla="*/ 0 w 142"/>
                      <a:gd name="T1" fmla="*/ 0 h 111"/>
                      <a:gd name="T2" fmla="*/ 4 w 142"/>
                      <a:gd name="T3" fmla="*/ 0 h 111"/>
                      <a:gd name="T4" fmla="*/ 4 w 142"/>
                      <a:gd name="T5" fmla="*/ 4 h 111"/>
                      <a:gd name="T6" fmla="*/ 9 w 142"/>
                      <a:gd name="T7" fmla="*/ 4 h 111"/>
                      <a:gd name="T8" fmla="*/ 13 w 142"/>
                      <a:gd name="T9" fmla="*/ 4 h 111"/>
                      <a:gd name="T10" fmla="*/ 17 w 142"/>
                      <a:gd name="T11" fmla="*/ 4 h 111"/>
                      <a:gd name="T12" fmla="*/ 17 w 142"/>
                      <a:gd name="T13" fmla="*/ 8 h 111"/>
                      <a:gd name="T14" fmla="*/ 21 w 142"/>
                      <a:gd name="T15" fmla="*/ 8 h 111"/>
                      <a:gd name="T16" fmla="*/ 26 w 142"/>
                      <a:gd name="T17" fmla="*/ 8 h 111"/>
                      <a:gd name="T18" fmla="*/ 26 w 142"/>
                      <a:gd name="T19" fmla="*/ 12 h 111"/>
                      <a:gd name="T20" fmla="*/ 30 w 142"/>
                      <a:gd name="T21" fmla="*/ 12 h 111"/>
                      <a:gd name="T22" fmla="*/ 34 w 142"/>
                      <a:gd name="T23" fmla="*/ 12 h 111"/>
                      <a:gd name="T24" fmla="*/ 34 w 142"/>
                      <a:gd name="T25" fmla="*/ 16 h 111"/>
                      <a:gd name="T26" fmla="*/ 39 w 142"/>
                      <a:gd name="T27" fmla="*/ 16 h 111"/>
                      <a:gd name="T28" fmla="*/ 43 w 142"/>
                      <a:gd name="T29" fmla="*/ 20 h 111"/>
                      <a:gd name="T30" fmla="*/ 47 w 142"/>
                      <a:gd name="T31" fmla="*/ 20 h 111"/>
                      <a:gd name="T32" fmla="*/ 47 w 142"/>
                      <a:gd name="T33" fmla="*/ 24 h 111"/>
                      <a:gd name="T34" fmla="*/ 51 w 142"/>
                      <a:gd name="T35" fmla="*/ 24 h 111"/>
                      <a:gd name="T36" fmla="*/ 56 w 142"/>
                      <a:gd name="T37" fmla="*/ 24 h 111"/>
                      <a:gd name="T38" fmla="*/ 56 w 142"/>
                      <a:gd name="T39" fmla="*/ 28 h 111"/>
                      <a:gd name="T40" fmla="*/ 60 w 142"/>
                      <a:gd name="T41" fmla="*/ 28 h 111"/>
                      <a:gd name="T42" fmla="*/ 60 w 142"/>
                      <a:gd name="T43" fmla="*/ 32 h 111"/>
                      <a:gd name="T44" fmla="*/ 64 w 142"/>
                      <a:gd name="T45" fmla="*/ 32 h 111"/>
                      <a:gd name="T46" fmla="*/ 69 w 142"/>
                      <a:gd name="T47" fmla="*/ 32 h 111"/>
                      <a:gd name="T48" fmla="*/ 69 w 142"/>
                      <a:gd name="T49" fmla="*/ 36 h 111"/>
                      <a:gd name="T50" fmla="*/ 73 w 142"/>
                      <a:gd name="T51" fmla="*/ 36 h 111"/>
                      <a:gd name="T52" fmla="*/ 73 w 142"/>
                      <a:gd name="T53" fmla="*/ 40 h 111"/>
                      <a:gd name="T54" fmla="*/ 77 w 142"/>
                      <a:gd name="T55" fmla="*/ 40 h 111"/>
                      <a:gd name="T56" fmla="*/ 77 w 142"/>
                      <a:gd name="T57" fmla="*/ 43 h 111"/>
                      <a:gd name="T58" fmla="*/ 81 w 142"/>
                      <a:gd name="T59" fmla="*/ 43 h 111"/>
                      <a:gd name="T60" fmla="*/ 86 w 142"/>
                      <a:gd name="T61" fmla="*/ 47 h 111"/>
                      <a:gd name="T62" fmla="*/ 90 w 142"/>
                      <a:gd name="T63" fmla="*/ 47 h 111"/>
                      <a:gd name="T64" fmla="*/ 90 w 142"/>
                      <a:gd name="T65" fmla="*/ 51 h 111"/>
                      <a:gd name="T66" fmla="*/ 94 w 142"/>
                      <a:gd name="T67" fmla="*/ 51 h 111"/>
                      <a:gd name="T68" fmla="*/ 94 w 142"/>
                      <a:gd name="T69" fmla="*/ 55 h 111"/>
                      <a:gd name="T70" fmla="*/ 99 w 142"/>
                      <a:gd name="T71" fmla="*/ 55 h 111"/>
                      <a:gd name="T72" fmla="*/ 99 w 142"/>
                      <a:gd name="T73" fmla="*/ 59 h 111"/>
                      <a:gd name="T74" fmla="*/ 103 w 142"/>
                      <a:gd name="T75" fmla="*/ 59 h 111"/>
                      <a:gd name="T76" fmla="*/ 103 w 142"/>
                      <a:gd name="T77" fmla="*/ 63 h 111"/>
                      <a:gd name="T78" fmla="*/ 107 w 142"/>
                      <a:gd name="T79" fmla="*/ 63 h 111"/>
                      <a:gd name="T80" fmla="*/ 107 w 142"/>
                      <a:gd name="T81" fmla="*/ 67 h 111"/>
                      <a:gd name="T82" fmla="*/ 112 w 142"/>
                      <a:gd name="T83" fmla="*/ 67 h 111"/>
                      <a:gd name="T84" fmla="*/ 112 w 142"/>
                      <a:gd name="T85" fmla="*/ 71 h 111"/>
                      <a:gd name="T86" fmla="*/ 116 w 142"/>
                      <a:gd name="T87" fmla="*/ 71 h 111"/>
                      <a:gd name="T88" fmla="*/ 116 w 142"/>
                      <a:gd name="T89" fmla="*/ 75 h 111"/>
                      <a:gd name="T90" fmla="*/ 120 w 142"/>
                      <a:gd name="T91" fmla="*/ 75 h 111"/>
                      <a:gd name="T92" fmla="*/ 120 w 142"/>
                      <a:gd name="T93" fmla="*/ 79 h 111"/>
                      <a:gd name="T94" fmla="*/ 124 w 142"/>
                      <a:gd name="T95" fmla="*/ 79 h 111"/>
                      <a:gd name="T96" fmla="*/ 124 w 142"/>
                      <a:gd name="T97" fmla="*/ 83 h 111"/>
                      <a:gd name="T98" fmla="*/ 129 w 142"/>
                      <a:gd name="T99" fmla="*/ 83 h 111"/>
                      <a:gd name="T100" fmla="*/ 129 w 142"/>
                      <a:gd name="T101" fmla="*/ 87 h 111"/>
                      <a:gd name="T102" fmla="*/ 129 w 142"/>
                      <a:gd name="T103" fmla="*/ 91 h 111"/>
                      <a:gd name="T104" fmla="*/ 133 w 142"/>
                      <a:gd name="T105" fmla="*/ 91 h 111"/>
                      <a:gd name="T106" fmla="*/ 133 w 142"/>
                      <a:gd name="T107" fmla="*/ 95 h 111"/>
                      <a:gd name="T108" fmla="*/ 137 w 142"/>
                      <a:gd name="T109" fmla="*/ 95 h 111"/>
                      <a:gd name="T110" fmla="*/ 137 w 142"/>
                      <a:gd name="T111" fmla="*/ 99 h 111"/>
                      <a:gd name="T112" fmla="*/ 137 w 142"/>
                      <a:gd name="T113" fmla="*/ 103 h 111"/>
                      <a:gd name="T114" fmla="*/ 142 w 142"/>
                      <a:gd name="T115" fmla="*/ 103 h 111"/>
                      <a:gd name="T116" fmla="*/ 142 w 142"/>
                      <a:gd name="T117" fmla="*/ 107 h 111"/>
                      <a:gd name="T118" fmla="*/ 142 w 142"/>
                      <a:gd name="T119" fmla="*/ 111 h 111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0" t="0" r="r" b="b"/>
                    <a:pathLst>
                      <a:path w="142" h="111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9" y="4"/>
                        </a:lnTo>
                        <a:lnTo>
                          <a:pt x="13" y="4"/>
                        </a:ln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21" y="8"/>
                        </a:lnTo>
                        <a:lnTo>
                          <a:pt x="26" y="8"/>
                        </a:lnTo>
                        <a:lnTo>
                          <a:pt x="26" y="12"/>
                        </a:lnTo>
                        <a:lnTo>
                          <a:pt x="30" y="12"/>
                        </a:lnTo>
                        <a:lnTo>
                          <a:pt x="34" y="12"/>
                        </a:lnTo>
                        <a:lnTo>
                          <a:pt x="34" y="16"/>
                        </a:lnTo>
                        <a:lnTo>
                          <a:pt x="39" y="16"/>
                        </a:lnTo>
                        <a:lnTo>
                          <a:pt x="43" y="20"/>
                        </a:lnTo>
                        <a:lnTo>
                          <a:pt x="47" y="20"/>
                        </a:lnTo>
                        <a:lnTo>
                          <a:pt x="47" y="24"/>
                        </a:lnTo>
                        <a:lnTo>
                          <a:pt x="51" y="24"/>
                        </a:lnTo>
                        <a:lnTo>
                          <a:pt x="56" y="24"/>
                        </a:lnTo>
                        <a:lnTo>
                          <a:pt x="56" y="28"/>
                        </a:lnTo>
                        <a:lnTo>
                          <a:pt x="60" y="28"/>
                        </a:lnTo>
                        <a:lnTo>
                          <a:pt x="60" y="32"/>
                        </a:lnTo>
                        <a:lnTo>
                          <a:pt x="64" y="32"/>
                        </a:lnTo>
                        <a:lnTo>
                          <a:pt x="69" y="32"/>
                        </a:lnTo>
                        <a:lnTo>
                          <a:pt x="69" y="36"/>
                        </a:lnTo>
                        <a:lnTo>
                          <a:pt x="73" y="36"/>
                        </a:lnTo>
                        <a:lnTo>
                          <a:pt x="73" y="40"/>
                        </a:lnTo>
                        <a:lnTo>
                          <a:pt x="77" y="40"/>
                        </a:lnTo>
                        <a:lnTo>
                          <a:pt x="77" y="43"/>
                        </a:lnTo>
                        <a:lnTo>
                          <a:pt x="81" y="43"/>
                        </a:lnTo>
                        <a:lnTo>
                          <a:pt x="86" y="47"/>
                        </a:lnTo>
                        <a:lnTo>
                          <a:pt x="90" y="47"/>
                        </a:lnTo>
                        <a:lnTo>
                          <a:pt x="90" y="51"/>
                        </a:lnTo>
                        <a:lnTo>
                          <a:pt x="94" y="51"/>
                        </a:lnTo>
                        <a:lnTo>
                          <a:pt x="94" y="55"/>
                        </a:lnTo>
                        <a:lnTo>
                          <a:pt x="99" y="55"/>
                        </a:lnTo>
                        <a:lnTo>
                          <a:pt x="99" y="59"/>
                        </a:lnTo>
                        <a:lnTo>
                          <a:pt x="103" y="59"/>
                        </a:lnTo>
                        <a:lnTo>
                          <a:pt x="103" y="63"/>
                        </a:lnTo>
                        <a:lnTo>
                          <a:pt x="107" y="63"/>
                        </a:lnTo>
                        <a:lnTo>
                          <a:pt x="107" y="67"/>
                        </a:lnTo>
                        <a:lnTo>
                          <a:pt x="112" y="67"/>
                        </a:lnTo>
                        <a:lnTo>
                          <a:pt x="112" y="71"/>
                        </a:lnTo>
                        <a:lnTo>
                          <a:pt x="116" y="71"/>
                        </a:lnTo>
                        <a:lnTo>
                          <a:pt x="116" y="75"/>
                        </a:lnTo>
                        <a:lnTo>
                          <a:pt x="120" y="75"/>
                        </a:lnTo>
                        <a:lnTo>
                          <a:pt x="120" y="79"/>
                        </a:lnTo>
                        <a:lnTo>
                          <a:pt x="124" y="79"/>
                        </a:lnTo>
                        <a:lnTo>
                          <a:pt x="124" y="83"/>
                        </a:lnTo>
                        <a:lnTo>
                          <a:pt x="129" y="83"/>
                        </a:lnTo>
                        <a:lnTo>
                          <a:pt x="129" y="87"/>
                        </a:lnTo>
                        <a:lnTo>
                          <a:pt x="129" y="91"/>
                        </a:lnTo>
                        <a:lnTo>
                          <a:pt x="133" y="91"/>
                        </a:lnTo>
                        <a:lnTo>
                          <a:pt x="133" y="95"/>
                        </a:lnTo>
                        <a:lnTo>
                          <a:pt x="137" y="95"/>
                        </a:lnTo>
                        <a:lnTo>
                          <a:pt x="137" y="99"/>
                        </a:lnTo>
                        <a:lnTo>
                          <a:pt x="137" y="103"/>
                        </a:lnTo>
                        <a:lnTo>
                          <a:pt x="142" y="103"/>
                        </a:lnTo>
                        <a:lnTo>
                          <a:pt x="142" y="107"/>
                        </a:lnTo>
                        <a:lnTo>
                          <a:pt x="142" y="111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81" name="Line 1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93" y="787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82" name="Freeform 113"/>
                  <p:cNvSpPr>
                    <a:spLocks/>
                  </p:cNvSpPr>
                  <p:nvPr/>
                </p:nvSpPr>
                <p:spPr bwMode="auto">
                  <a:xfrm>
                    <a:off x="3593" y="787"/>
                    <a:ext cx="4" cy="4"/>
                  </a:xfrm>
                  <a:custGeom>
                    <a:avLst/>
                    <a:gdLst>
                      <a:gd name="T0" fmla="*/ 4 w 4"/>
                      <a:gd name="T1" fmla="*/ 0 h 4"/>
                      <a:gd name="T2" fmla="*/ 4 w 4"/>
                      <a:gd name="T3" fmla="*/ 4 h 4"/>
                      <a:gd name="T4" fmla="*/ 0 w 4"/>
                      <a:gd name="T5" fmla="*/ 4 h 4"/>
                      <a:gd name="T6" fmla="*/ 0 w 4"/>
                      <a:gd name="T7" fmla="*/ 0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4" y="0"/>
                        </a:move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83" name="Freeform 114"/>
                  <p:cNvSpPr>
                    <a:spLocks/>
                  </p:cNvSpPr>
                  <p:nvPr/>
                </p:nvSpPr>
                <p:spPr bwMode="auto">
                  <a:xfrm>
                    <a:off x="3511" y="787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4 h 4"/>
                      <a:gd name="T4" fmla="*/ 0 w 1"/>
                      <a:gd name="T5" fmla="*/ 0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84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80" y="791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85" name="Freeform 116"/>
                  <p:cNvSpPr>
                    <a:spLocks/>
                  </p:cNvSpPr>
                  <p:nvPr/>
                </p:nvSpPr>
                <p:spPr bwMode="auto">
                  <a:xfrm>
                    <a:off x="3593" y="791"/>
                    <a:ext cx="4" cy="1"/>
                  </a:xfrm>
                  <a:custGeom>
                    <a:avLst/>
                    <a:gdLst>
                      <a:gd name="T0" fmla="*/ 4 w 4"/>
                      <a:gd name="T1" fmla="*/ 0 h 1"/>
                      <a:gd name="T2" fmla="*/ 0 w 4"/>
                      <a:gd name="T3" fmla="*/ 0 h 1"/>
                      <a:gd name="T4" fmla="*/ 4 w 4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86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3580" y="791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87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3588" y="791"/>
                    <a:ext cx="5" cy="4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88" name="Freeform 119"/>
                  <p:cNvSpPr>
                    <a:spLocks/>
                  </p:cNvSpPr>
                  <p:nvPr/>
                </p:nvSpPr>
                <p:spPr bwMode="auto">
                  <a:xfrm>
                    <a:off x="3580" y="791"/>
                    <a:ext cx="4" cy="4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4 w 4"/>
                      <a:gd name="T3" fmla="*/ 4 h 4"/>
                      <a:gd name="T4" fmla="*/ 4 w 4"/>
                      <a:gd name="T5" fmla="*/ 0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lnTo>
                          <a:pt x="4" y="4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89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3468" y="795"/>
                    <a:ext cx="4" cy="4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90" name="Freeform 121"/>
                  <p:cNvSpPr>
                    <a:spLocks/>
                  </p:cNvSpPr>
                  <p:nvPr/>
                </p:nvSpPr>
                <p:spPr bwMode="auto">
                  <a:xfrm>
                    <a:off x="2829" y="716"/>
                    <a:ext cx="85" cy="83"/>
                  </a:xfrm>
                  <a:custGeom>
                    <a:avLst/>
                    <a:gdLst>
                      <a:gd name="T0" fmla="*/ 4 w 85"/>
                      <a:gd name="T1" fmla="*/ 47 h 83"/>
                      <a:gd name="T2" fmla="*/ 4 w 85"/>
                      <a:gd name="T3" fmla="*/ 39 h 83"/>
                      <a:gd name="T4" fmla="*/ 4 w 85"/>
                      <a:gd name="T5" fmla="*/ 31 h 83"/>
                      <a:gd name="T6" fmla="*/ 4 w 85"/>
                      <a:gd name="T7" fmla="*/ 23 h 83"/>
                      <a:gd name="T8" fmla="*/ 4 w 85"/>
                      <a:gd name="T9" fmla="*/ 15 h 83"/>
                      <a:gd name="T10" fmla="*/ 0 w 85"/>
                      <a:gd name="T11" fmla="*/ 11 h 83"/>
                      <a:gd name="T12" fmla="*/ 4 w 85"/>
                      <a:gd name="T13" fmla="*/ 7 h 83"/>
                      <a:gd name="T14" fmla="*/ 4 w 85"/>
                      <a:gd name="T15" fmla="*/ 7 h 83"/>
                      <a:gd name="T16" fmla="*/ 8 w 85"/>
                      <a:gd name="T17" fmla="*/ 3 h 83"/>
                      <a:gd name="T18" fmla="*/ 12 w 85"/>
                      <a:gd name="T19" fmla="*/ 0 h 83"/>
                      <a:gd name="T20" fmla="*/ 17 w 85"/>
                      <a:gd name="T21" fmla="*/ 3 h 83"/>
                      <a:gd name="T22" fmla="*/ 25 w 85"/>
                      <a:gd name="T23" fmla="*/ 3 h 83"/>
                      <a:gd name="T24" fmla="*/ 30 w 85"/>
                      <a:gd name="T25" fmla="*/ 7 h 83"/>
                      <a:gd name="T26" fmla="*/ 30 w 85"/>
                      <a:gd name="T27" fmla="*/ 15 h 83"/>
                      <a:gd name="T28" fmla="*/ 38 w 85"/>
                      <a:gd name="T29" fmla="*/ 15 h 83"/>
                      <a:gd name="T30" fmla="*/ 42 w 85"/>
                      <a:gd name="T31" fmla="*/ 19 h 83"/>
                      <a:gd name="T32" fmla="*/ 47 w 85"/>
                      <a:gd name="T33" fmla="*/ 23 h 83"/>
                      <a:gd name="T34" fmla="*/ 51 w 85"/>
                      <a:gd name="T35" fmla="*/ 27 h 83"/>
                      <a:gd name="T36" fmla="*/ 60 w 85"/>
                      <a:gd name="T37" fmla="*/ 27 h 83"/>
                      <a:gd name="T38" fmla="*/ 68 w 85"/>
                      <a:gd name="T39" fmla="*/ 27 h 83"/>
                      <a:gd name="T40" fmla="*/ 77 w 85"/>
                      <a:gd name="T41" fmla="*/ 31 h 83"/>
                      <a:gd name="T42" fmla="*/ 81 w 85"/>
                      <a:gd name="T43" fmla="*/ 35 h 83"/>
                      <a:gd name="T44" fmla="*/ 81 w 85"/>
                      <a:gd name="T45" fmla="*/ 43 h 83"/>
                      <a:gd name="T46" fmla="*/ 81 w 85"/>
                      <a:gd name="T47" fmla="*/ 51 h 83"/>
                      <a:gd name="T48" fmla="*/ 85 w 85"/>
                      <a:gd name="T49" fmla="*/ 55 h 83"/>
                      <a:gd name="T50" fmla="*/ 85 w 85"/>
                      <a:gd name="T51" fmla="*/ 63 h 83"/>
                      <a:gd name="T52" fmla="*/ 85 w 85"/>
                      <a:gd name="T53" fmla="*/ 71 h 83"/>
                      <a:gd name="T54" fmla="*/ 81 w 85"/>
                      <a:gd name="T55" fmla="*/ 75 h 83"/>
                      <a:gd name="T56" fmla="*/ 77 w 85"/>
                      <a:gd name="T57" fmla="*/ 79 h 83"/>
                      <a:gd name="T58" fmla="*/ 72 w 85"/>
                      <a:gd name="T59" fmla="*/ 83 h 83"/>
                      <a:gd name="T60" fmla="*/ 68 w 85"/>
                      <a:gd name="T61" fmla="*/ 79 h 83"/>
                      <a:gd name="T62" fmla="*/ 60 w 85"/>
                      <a:gd name="T63" fmla="*/ 79 h 83"/>
                      <a:gd name="T64" fmla="*/ 55 w 85"/>
                      <a:gd name="T65" fmla="*/ 75 h 83"/>
                      <a:gd name="T66" fmla="*/ 47 w 85"/>
                      <a:gd name="T67" fmla="*/ 75 h 83"/>
                      <a:gd name="T68" fmla="*/ 38 w 85"/>
                      <a:gd name="T69" fmla="*/ 71 h 83"/>
                      <a:gd name="T70" fmla="*/ 34 w 85"/>
                      <a:gd name="T71" fmla="*/ 67 h 83"/>
                      <a:gd name="T72" fmla="*/ 30 w 85"/>
                      <a:gd name="T73" fmla="*/ 63 h 83"/>
                      <a:gd name="T74" fmla="*/ 21 w 85"/>
                      <a:gd name="T75" fmla="*/ 59 h 83"/>
                      <a:gd name="T76" fmla="*/ 12 w 85"/>
                      <a:gd name="T77" fmla="*/ 55 h 83"/>
                      <a:gd name="T78" fmla="*/ 8 w 85"/>
                      <a:gd name="T79" fmla="*/ 51 h 83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85" h="83">
                        <a:moveTo>
                          <a:pt x="4" y="51"/>
                        </a:moveTo>
                        <a:lnTo>
                          <a:pt x="4" y="47"/>
                        </a:lnTo>
                        <a:lnTo>
                          <a:pt x="4" y="43"/>
                        </a:lnTo>
                        <a:lnTo>
                          <a:pt x="4" y="39"/>
                        </a:lnTo>
                        <a:lnTo>
                          <a:pt x="4" y="35"/>
                        </a:lnTo>
                        <a:lnTo>
                          <a:pt x="4" y="31"/>
                        </a:lnTo>
                        <a:lnTo>
                          <a:pt x="4" y="27"/>
                        </a:lnTo>
                        <a:lnTo>
                          <a:pt x="4" y="23"/>
                        </a:lnTo>
                        <a:lnTo>
                          <a:pt x="4" y="19"/>
                        </a:lnTo>
                        <a:lnTo>
                          <a:pt x="4" y="15"/>
                        </a:lnTo>
                        <a:lnTo>
                          <a:pt x="0" y="15"/>
                        </a:lnTo>
                        <a:lnTo>
                          <a:pt x="0" y="11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4" y="3"/>
                        </a:lnTo>
                        <a:lnTo>
                          <a:pt x="4" y="7"/>
                        </a:lnTo>
                        <a:lnTo>
                          <a:pt x="8" y="7"/>
                        </a:lnTo>
                        <a:lnTo>
                          <a:pt x="8" y="3"/>
                        </a:lnTo>
                        <a:lnTo>
                          <a:pt x="8" y="0"/>
                        </a:lnTo>
                        <a:lnTo>
                          <a:pt x="12" y="0"/>
                        </a:lnTo>
                        <a:lnTo>
                          <a:pt x="12" y="3"/>
                        </a:lnTo>
                        <a:lnTo>
                          <a:pt x="17" y="3"/>
                        </a:lnTo>
                        <a:lnTo>
                          <a:pt x="21" y="3"/>
                        </a:lnTo>
                        <a:lnTo>
                          <a:pt x="25" y="3"/>
                        </a:lnTo>
                        <a:lnTo>
                          <a:pt x="25" y="7"/>
                        </a:lnTo>
                        <a:lnTo>
                          <a:pt x="30" y="7"/>
                        </a:lnTo>
                        <a:lnTo>
                          <a:pt x="30" y="11"/>
                        </a:lnTo>
                        <a:lnTo>
                          <a:pt x="30" y="15"/>
                        </a:lnTo>
                        <a:lnTo>
                          <a:pt x="34" y="15"/>
                        </a:lnTo>
                        <a:lnTo>
                          <a:pt x="38" y="15"/>
                        </a:lnTo>
                        <a:lnTo>
                          <a:pt x="38" y="19"/>
                        </a:lnTo>
                        <a:lnTo>
                          <a:pt x="42" y="19"/>
                        </a:lnTo>
                        <a:lnTo>
                          <a:pt x="42" y="23"/>
                        </a:lnTo>
                        <a:lnTo>
                          <a:pt x="47" y="23"/>
                        </a:lnTo>
                        <a:lnTo>
                          <a:pt x="47" y="27"/>
                        </a:lnTo>
                        <a:lnTo>
                          <a:pt x="51" y="27"/>
                        </a:lnTo>
                        <a:lnTo>
                          <a:pt x="55" y="27"/>
                        </a:lnTo>
                        <a:lnTo>
                          <a:pt x="60" y="27"/>
                        </a:lnTo>
                        <a:lnTo>
                          <a:pt x="64" y="27"/>
                        </a:lnTo>
                        <a:lnTo>
                          <a:pt x="68" y="27"/>
                        </a:lnTo>
                        <a:lnTo>
                          <a:pt x="72" y="27"/>
                        </a:lnTo>
                        <a:lnTo>
                          <a:pt x="77" y="31"/>
                        </a:lnTo>
                        <a:lnTo>
                          <a:pt x="81" y="31"/>
                        </a:lnTo>
                        <a:lnTo>
                          <a:pt x="81" y="35"/>
                        </a:lnTo>
                        <a:lnTo>
                          <a:pt x="81" y="39"/>
                        </a:lnTo>
                        <a:lnTo>
                          <a:pt x="81" y="43"/>
                        </a:lnTo>
                        <a:lnTo>
                          <a:pt x="81" y="47"/>
                        </a:lnTo>
                        <a:lnTo>
                          <a:pt x="81" y="51"/>
                        </a:lnTo>
                        <a:lnTo>
                          <a:pt x="85" y="51"/>
                        </a:lnTo>
                        <a:lnTo>
                          <a:pt x="85" y="55"/>
                        </a:lnTo>
                        <a:lnTo>
                          <a:pt x="85" y="59"/>
                        </a:lnTo>
                        <a:lnTo>
                          <a:pt x="85" y="63"/>
                        </a:lnTo>
                        <a:lnTo>
                          <a:pt x="85" y="67"/>
                        </a:lnTo>
                        <a:lnTo>
                          <a:pt x="85" y="71"/>
                        </a:lnTo>
                        <a:lnTo>
                          <a:pt x="85" y="75"/>
                        </a:lnTo>
                        <a:lnTo>
                          <a:pt x="81" y="75"/>
                        </a:lnTo>
                        <a:lnTo>
                          <a:pt x="81" y="79"/>
                        </a:lnTo>
                        <a:lnTo>
                          <a:pt x="77" y="79"/>
                        </a:lnTo>
                        <a:lnTo>
                          <a:pt x="77" y="83"/>
                        </a:lnTo>
                        <a:lnTo>
                          <a:pt x="72" y="83"/>
                        </a:lnTo>
                        <a:lnTo>
                          <a:pt x="72" y="79"/>
                        </a:lnTo>
                        <a:lnTo>
                          <a:pt x="68" y="79"/>
                        </a:lnTo>
                        <a:lnTo>
                          <a:pt x="64" y="79"/>
                        </a:lnTo>
                        <a:lnTo>
                          <a:pt x="60" y="79"/>
                        </a:lnTo>
                        <a:lnTo>
                          <a:pt x="55" y="79"/>
                        </a:lnTo>
                        <a:lnTo>
                          <a:pt x="55" y="75"/>
                        </a:lnTo>
                        <a:lnTo>
                          <a:pt x="51" y="75"/>
                        </a:lnTo>
                        <a:lnTo>
                          <a:pt x="47" y="75"/>
                        </a:lnTo>
                        <a:lnTo>
                          <a:pt x="42" y="71"/>
                        </a:lnTo>
                        <a:lnTo>
                          <a:pt x="38" y="71"/>
                        </a:lnTo>
                        <a:lnTo>
                          <a:pt x="38" y="67"/>
                        </a:lnTo>
                        <a:lnTo>
                          <a:pt x="34" y="67"/>
                        </a:lnTo>
                        <a:lnTo>
                          <a:pt x="30" y="67"/>
                        </a:lnTo>
                        <a:lnTo>
                          <a:pt x="30" y="63"/>
                        </a:lnTo>
                        <a:lnTo>
                          <a:pt x="25" y="63"/>
                        </a:lnTo>
                        <a:lnTo>
                          <a:pt x="21" y="59"/>
                        </a:lnTo>
                        <a:lnTo>
                          <a:pt x="17" y="59"/>
                        </a:lnTo>
                        <a:lnTo>
                          <a:pt x="12" y="55"/>
                        </a:lnTo>
                        <a:lnTo>
                          <a:pt x="12" y="51"/>
                        </a:lnTo>
                        <a:lnTo>
                          <a:pt x="8" y="51"/>
                        </a:lnTo>
                        <a:lnTo>
                          <a:pt x="4" y="51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91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3494" y="799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92" name="Line 1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94" y="799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93" name="Freeform 124"/>
                  <p:cNvSpPr>
                    <a:spLocks/>
                  </p:cNvSpPr>
                  <p:nvPr/>
                </p:nvSpPr>
                <p:spPr bwMode="auto">
                  <a:xfrm>
                    <a:off x="3520" y="799"/>
                    <a:ext cx="4" cy="4"/>
                  </a:xfrm>
                  <a:custGeom>
                    <a:avLst/>
                    <a:gdLst>
                      <a:gd name="T0" fmla="*/ 4 w 4"/>
                      <a:gd name="T1" fmla="*/ 4 h 4"/>
                      <a:gd name="T2" fmla="*/ 4 w 4"/>
                      <a:gd name="T3" fmla="*/ 0 h 4"/>
                      <a:gd name="T4" fmla="*/ 0 w 4"/>
                      <a:gd name="T5" fmla="*/ 0 h 4"/>
                      <a:gd name="T6" fmla="*/ 4 w 4"/>
                      <a:gd name="T7" fmla="*/ 4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94" name="Freeform 125"/>
                  <p:cNvSpPr>
                    <a:spLocks/>
                  </p:cNvSpPr>
                  <p:nvPr/>
                </p:nvSpPr>
                <p:spPr bwMode="auto">
                  <a:xfrm>
                    <a:off x="3374" y="787"/>
                    <a:ext cx="13" cy="16"/>
                  </a:xfrm>
                  <a:custGeom>
                    <a:avLst/>
                    <a:gdLst>
                      <a:gd name="T0" fmla="*/ 13 w 13"/>
                      <a:gd name="T1" fmla="*/ 0 h 16"/>
                      <a:gd name="T2" fmla="*/ 13 w 13"/>
                      <a:gd name="T3" fmla="*/ 4 h 16"/>
                      <a:gd name="T4" fmla="*/ 13 w 13"/>
                      <a:gd name="T5" fmla="*/ 8 h 16"/>
                      <a:gd name="T6" fmla="*/ 8 w 13"/>
                      <a:gd name="T7" fmla="*/ 8 h 16"/>
                      <a:gd name="T8" fmla="*/ 8 w 13"/>
                      <a:gd name="T9" fmla="*/ 12 h 16"/>
                      <a:gd name="T10" fmla="*/ 4 w 13"/>
                      <a:gd name="T11" fmla="*/ 12 h 16"/>
                      <a:gd name="T12" fmla="*/ 4 w 13"/>
                      <a:gd name="T13" fmla="*/ 16 h 16"/>
                      <a:gd name="T14" fmla="*/ 0 w 13"/>
                      <a:gd name="T15" fmla="*/ 16 h 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3" h="16">
                        <a:moveTo>
                          <a:pt x="13" y="0"/>
                        </a:moveTo>
                        <a:lnTo>
                          <a:pt x="13" y="4"/>
                        </a:lnTo>
                        <a:lnTo>
                          <a:pt x="13" y="8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95" name="Freeform 126"/>
                  <p:cNvSpPr>
                    <a:spLocks/>
                  </p:cNvSpPr>
                  <p:nvPr/>
                </p:nvSpPr>
                <p:spPr bwMode="auto">
                  <a:xfrm>
                    <a:off x="3472" y="799"/>
                    <a:ext cx="5" cy="4"/>
                  </a:xfrm>
                  <a:custGeom>
                    <a:avLst/>
                    <a:gdLst>
                      <a:gd name="T0" fmla="*/ 0 w 5"/>
                      <a:gd name="T1" fmla="*/ 0 h 4"/>
                      <a:gd name="T2" fmla="*/ 0 w 5"/>
                      <a:gd name="T3" fmla="*/ 4 h 4"/>
                      <a:gd name="T4" fmla="*/ 5 w 5"/>
                      <a:gd name="T5" fmla="*/ 4 h 4"/>
                      <a:gd name="T6" fmla="*/ 0 w 5"/>
                      <a:gd name="T7" fmla="*/ 4 h 4"/>
                      <a:gd name="T8" fmla="*/ 0 w 5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5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96" name="Freeform 127"/>
                  <p:cNvSpPr>
                    <a:spLocks/>
                  </p:cNvSpPr>
                  <p:nvPr/>
                </p:nvSpPr>
                <p:spPr bwMode="auto">
                  <a:xfrm>
                    <a:off x="3464" y="799"/>
                    <a:ext cx="4" cy="8"/>
                  </a:xfrm>
                  <a:custGeom>
                    <a:avLst/>
                    <a:gdLst>
                      <a:gd name="T0" fmla="*/ 0 w 4"/>
                      <a:gd name="T1" fmla="*/ 4 h 8"/>
                      <a:gd name="T2" fmla="*/ 4 w 4"/>
                      <a:gd name="T3" fmla="*/ 8 h 8"/>
                      <a:gd name="T4" fmla="*/ 4 w 4"/>
                      <a:gd name="T5" fmla="*/ 4 h 8"/>
                      <a:gd name="T6" fmla="*/ 4 w 4"/>
                      <a:gd name="T7" fmla="*/ 0 h 8"/>
                      <a:gd name="T8" fmla="*/ 4 w 4"/>
                      <a:gd name="T9" fmla="*/ 4 h 8"/>
                      <a:gd name="T10" fmla="*/ 0 w 4"/>
                      <a:gd name="T11" fmla="*/ 4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" h="8">
                        <a:moveTo>
                          <a:pt x="0" y="4"/>
                        </a:move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97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494" y="803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98" name="Line 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94" y="803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99" name="Freeform 130"/>
                  <p:cNvSpPr>
                    <a:spLocks/>
                  </p:cNvSpPr>
                  <p:nvPr/>
                </p:nvSpPr>
                <p:spPr bwMode="auto">
                  <a:xfrm>
                    <a:off x="3477" y="803"/>
                    <a:ext cx="4" cy="4"/>
                  </a:xfrm>
                  <a:custGeom>
                    <a:avLst/>
                    <a:gdLst>
                      <a:gd name="T0" fmla="*/ 4 w 4"/>
                      <a:gd name="T1" fmla="*/ 4 h 4"/>
                      <a:gd name="T2" fmla="*/ 4 w 4"/>
                      <a:gd name="T3" fmla="*/ 0 h 4"/>
                      <a:gd name="T4" fmla="*/ 0 w 4"/>
                      <a:gd name="T5" fmla="*/ 0 h 4"/>
                      <a:gd name="T6" fmla="*/ 4 w 4"/>
                      <a:gd name="T7" fmla="*/ 4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00" name="Freeform 131"/>
                  <p:cNvSpPr>
                    <a:spLocks/>
                  </p:cNvSpPr>
                  <p:nvPr/>
                </p:nvSpPr>
                <p:spPr bwMode="auto">
                  <a:xfrm>
                    <a:off x="3198" y="787"/>
                    <a:ext cx="17" cy="20"/>
                  </a:xfrm>
                  <a:custGeom>
                    <a:avLst/>
                    <a:gdLst>
                      <a:gd name="T0" fmla="*/ 8 w 17"/>
                      <a:gd name="T1" fmla="*/ 20 h 20"/>
                      <a:gd name="T2" fmla="*/ 4 w 17"/>
                      <a:gd name="T3" fmla="*/ 20 h 20"/>
                      <a:gd name="T4" fmla="*/ 4 w 17"/>
                      <a:gd name="T5" fmla="*/ 16 h 20"/>
                      <a:gd name="T6" fmla="*/ 4 w 17"/>
                      <a:gd name="T7" fmla="*/ 12 h 20"/>
                      <a:gd name="T8" fmla="*/ 4 w 17"/>
                      <a:gd name="T9" fmla="*/ 8 h 20"/>
                      <a:gd name="T10" fmla="*/ 4 w 17"/>
                      <a:gd name="T11" fmla="*/ 4 h 20"/>
                      <a:gd name="T12" fmla="*/ 0 w 17"/>
                      <a:gd name="T13" fmla="*/ 4 h 20"/>
                      <a:gd name="T14" fmla="*/ 0 w 17"/>
                      <a:gd name="T15" fmla="*/ 0 h 20"/>
                      <a:gd name="T16" fmla="*/ 4 w 17"/>
                      <a:gd name="T17" fmla="*/ 0 h 20"/>
                      <a:gd name="T18" fmla="*/ 8 w 17"/>
                      <a:gd name="T19" fmla="*/ 0 h 20"/>
                      <a:gd name="T20" fmla="*/ 13 w 17"/>
                      <a:gd name="T21" fmla="*/ 0 h 20"/>
                      <a:gd name="T22" fmla="*/ 13 w 17"/>
                      <a:gd name="T23" fmla="*/ 4 h 20"/>
                      <a:gd name="T24" fmla="*/ 17 w 17"/>
                      <a:gd name="T25" fmla="*/ 4 h 20"/>
                      <a:gd name="T26" fmla="*/ 17 w 17"/>
                      <a:gd name="T27" fmla="*/ 8 h 20"/>
                      <a:gd name="T28" fmla="*/ 13 w 17"/>
                      <a:gd name="T29" fmla="*/ 12 h 20"/>
                      <a:gd name="T30" fmla="*/ 13 w 17"/>
                      <a:gd name="T31" fmla="*/ 16 h 20"/>
                      <a:gd name="T32" fmla="*/ 8 w 17"/>
                      <a:gd name="T33" fmla="*/ 16 h 20"/>
                      <a:gd name="T34" fmla="*/ 8 w 17"/>
                      <a:gd name="T35" fmla="*/ 2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17" h="20">
                        <a:moveTo>
                          <a:pt x="8" y="20"/>
                        </a:moveTo>
                        <a:lnTo>
                          <a:pt x="4" y="20"/>
                        </a:lnTo>
                        <a:lnTo>
                          <a:pt x="4" y="16"/>
                        </a:ln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13" y="0"/>
                        </a:lnTo>
                        <a:lnTo>
                          <a:pt x="13" y="4"/>
                        </a:ln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13" y="12"/>
                        </a:lnTo>
                        <a:lnTo>
                          <a:pt x="13" y="16"/>
                        </a:lnTo>
                        <a:lnTo>
                          <a:pt x="8" y="16"/>
                        </a:lnTo>
                        <a:lnTo>
                          <a:pt x="8" y="2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01" name="Freeform 132"/>
                  <p:cNvSpPr>
                    <a:spLocks/>
                  </p:cNvSpPr>
                  <p:nvPr/>
                </p:nvSpPr>
                <p:spPr bwMode="auto">
                  <a:xfrm>
                    <a:off x="3520" y="803"/>
                    <a:ext cx="8" cy="4"/>
                  </a:xfrm>
                  <a:custGeom>
                    <a:avLst/>
                    <a:gdLst>
                      <a:gd name="T0" fmla="*/ 0 w 8"/>
                      <a:gd name="T1" fmla="*/ 4 h 4"/>
                      <a:gd name="T2" fmla="*/ 4 w 8"/>
                      <a:gd name="T3" fmla="*/ 4 h 4"/>
                      <a:gd name="T4" fmla="*/ 8 w 8"/>
                      <a:gd name="T5" fmla="*/ 4 h 4"/>
                      <a:gd name="T6" fmla="*/ 4 w 8"/>
                      <a:gd name="T7" fmla="*/ 4 h 4"/>
                      <a:gd name="T8" fmla="*/ 4 w 8"/>
                      <a:gd name="T9" fmla="*/ 0 h 4"/>
                      <a:gd name="T10" fmla="*/ 0 w 8"/>
                      <a:gd name="T11" fmla="*/ 0 h 4"/>
                      <a:gd name="T12" fmla="*/ 0 w 8"/>
                      <a:gd name="T13" fmla="*/ 4 h 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" h="4">
                        <a:moveTo>
                          <a:pt x="0" y="4"/>
                        </a:move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02" name="Freeform 133"/>
                  <p:cNvSpPr>
                    <a:spLocks/>
                  </p:cNvSpPr>
                  <p:nvPr/>
                </p:nvSpPr>
                <p:spPr bwMode="auto">
                  <a:xfrm>
                    <a:off x="3494" y="807"/>
                    <a:ext cx="1" cy="4"/>
                  </a:xfrm>
                  <a:custGeom>
                    <a:avLst/>
                    <a:gdLst>
                      <a:gd name="T0" fmla="*/ 0 w 1"/>
                      <a:gd name="T1" fmla="*/ 4 h 4"/>
                      <a:gd name="T2" fmla="*/ 0 w 1"/>
                      <a:gd name="T3" fmla="*/ 0 h 4"/>
                      <a:gd name="T4" fmla="*/ 0 w 1"/>
                      <a:gd name="T5" fmla="*/ 4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" h="4">
                        <a:moveTo>
                          <a:pt x="0" y="4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03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3494" y="811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04" name="Freeform 135"/>
                  <p:cNvSpPr>
                    <a:spLocks/>
                  </p:cNvSpPr>
                  <p:nvPr/>
                </p:nvSpPr>
                <p:spPr bwMode="auto">
                  <a:xfrm>
                    <a:off x="3494" y="807"/>
                    <a:ext cx="4" cy="4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0 w 4"/>
                      <a:gd name="T3" fmla="*/ 0 h 4"/>
                      <a:gd name="T4" fmla="*/ 4 w 4"/>
                      <a:gd name="T5" fmla="*/ 0 h 4"/>
                      <a:gd name="T6" fmla="*/ 4 w 4"/>
                      <a:gd name="T7" fmla="*/ 4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05" name="Freeform 136"/>
                  <p:cNvSpPr>
                    <a:spLocks/>
                  </p:cNvSpPr>
                  <p:nvPr/>
                </p:nvSpPr>
                <p:spPr bwMode="auto">
                  <a:xfrm>
                    <a:off x="3507" y="811"/>
                    <a:ext cx="4" cy="1"/>
                  </a:xfrm>
                  <a:custGeom>
                    <a:avLst/>
                    <a:gdLst>
                      <a:gd name="T0" fmla="*/ 0 w 4"/>
                      <a:gd name="T1" fmla="*/ 0 h 1"/>
                      <a:gd name="T2" fmla="*/ 4 w 4"/>
                      <a:gd name="T3" fmla="*/ 0 h 1"/>
                      <a:gd name="T4" fmla="*/ 0 w 4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1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06" name="Freeform 137"/>
                  <p:cNvSpPr>
                    <a:spLocks/>
                  </p:cNvSpPr>
                  <p:nvPr/>
                </p:nvSpPr>
                <p:spPr bwMode="auto">
                  <a:xfrm>
                    <a:off x="3820" y="811"/>
                    <a:ext cx="4" cy="4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0 w 4"/>
                      <a:gd name="T3" fmla="*/ 4 h 4"/>
                      <a:gd name="T4" fmla="*/ 4 w 4"/>
                      <a:gd name="T5" fmla="*/ 4 h 4"/>
                      <a:gd name="T6" fmla="*/ 0 w 4"/>
                      <a:gd name="T7" fmla="*/ 4 h 4"/>
                      <a:gd name="T8" fmla="*/ 0 w 4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07" name="Freeform 138"/>
                  <p:cNvSpPr>
                    <a:spLocks/>
                  </p:cNvSpPr>
                  <p:nvPr/>
                </p:nvSpPr>
                <p:spPr bwMode="auto">
                  <a:xfrm>
                    <a:off x="3829" y="815"/>
                    <a:ext cx="8" cy="4"/>
                  </a:xfrm>
                  <a:custGeom>
                    <a:avLst/>
                    <a:gdLst>
                      <a:gd name="T0" fmla="*/ 8 w 8"/>
                      <a:gd name="T1" fmla="*/ 4 h 4"/>
                      <a:gd name="T2" fmla="*/ 8 w 8"/>
                      <a:gd name="T3" fmla="*/ 0 h 4"/>
                      <a:gd name="T4" fmla="*/ 4 w 8"/>
                      <a:gd name="T5" fmla="*/ 0 h 4"/>
                      <a:gd name="T6" fmla="*/ 0 w 8"/>
                      <a:gd name="T7" fmla="*/ 0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8" h="4">
                        <a:moveTo>
                          <a:pt x="8" y="4"/>
                        </a:move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08" name="Freeform 139"/>
                  <p:cNvSpPr>
                    <a:spLocks/>
                  </p:cNvSpPr>
                  <p:nvPr/>
                </p:nvSpPr>
                <p:spPr bwMode="auto">
                  <a:xfrm>
                    <a:off x="3361" y="803"/>
                    <a:ext cx="13" cy="16"/>
                  </a:xfrm>
                  <a:custGeom>
                    <a:avLst/>
                    <a:gdLst>
                      <a:gd name="T0" fmla="*/ 13 w 13"/>
                      <a:gd name="T1" fmla="*/ 0 h 16"/>
                      <a:gd name="T2" fmla="*/ 8 w 13"/>
                      <a:gd name="T3" fmla="*/ 4 h 16"/>
                      <a:gd name="T4" fmla="*/ 4 w 13"/>
                      <a:gd name="T5" fmla="*/ 8 h 16"/>
                      <a:gd name="T6" fmla="*/ 4 w 13"/>
                      <a:gd name="T7" fmla="*/ 12 h 16"/>
                      <a:gd name="T8" fmla="*/ 0 w 13"/>
                      <a:gd name="T9" fmla="*/ 12 h 16"/>
                      <a:gd name="T10" fmla="*/ 0 w 13"/>
                      <a:gd name="T11" fmla="*/ 16 h 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3" h="16">
                        <a:moveTo>
                          <a:pt x="13" y="0"/>
                        </a:moveTo>
                        <a:lnTo>
                          <a:pt x="8" y="4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09" name="Freeform 140"/>
                  <p:cNvSpPr>
                    <a:spLocks/>
                  </p:cNvSpPr>
                  <p:nvPr/>
                </p:nvSpPr>
                <p:spPr bwMode="auto">
                  <a:xfrm>
                    <a:off x="3455" y="779"/>
                    <a:ext cx="151" cy="44"/>
                  </a:xfrm>
                  <a:custGeom>
                    <a:avLst/>
                    <a:gdLst>
                      <a:gd name="T0" fmla="*/ 9 w 151"/>
                      <a:gd name="T1" fmla="*/ 4 h 44"/>
                      <a:gd name="T2" fmla="*/ 5 w 151"/>
                      <a:gd name="T3" fmla="*/ 0 h 44"/>
                      <a:gd name="T4" fmla="*/ 9 w 151"/>
                      <a:gd name="T5" fmla="*/ 4 h 44"/>
                      <a:gd name="T6" fmla="*/ 13 w 151"/>
                      <a:gd name="T7" fmla="*/ 8 h 44"/>
                      <a:gd name="T8" fmla="*/ 17 w 151"/>
                      <a:gd name="T9" fmla="*/ 12 h 44"/>
                      <a:gd name="T10" fmla="*/ 26 w 151"/>
                      <a:gd name="T11" fmla="*/ 12 h 44"/>
                      <a:gd name="T12" fmla="*/ 30 w 151"/>
                      <a:gd name="T13" fmla="*/ 16 h 44"/>
                      <a:gd name="T14" fmla="*/ 22 w 151"/>
                      <a:gd name="T15" fmla="*/ 16 h 44"/>
                      <a:gd name="T16" fmla="*/ 13 w 151"/>
                      <a:gd name="T17" fmla="*/ 16 h 44"/>
                      <a:gd name="T18" fmla="*/ 9 w 151"/>
                      <a:gd name="T19" fmla="*/ 20 h 44"/>
                      <a:gd name="T20" fmla="*/ 5 w 151"/>
                      <a:gd name="T21" fmla="*/ 16 h 44"/>
                      <a:gd name="T22" fmla="*/ 0 w 151"/>
                      <a:gd name="T23" fmla="*/ 20 h 44"/>
                      <a:gd name="T24" fmla="*/ 5 w 151"/>
                      <a:gd name="T25" fmla="*/ 24 h 44"/>
                      <a:gd name="T26" fmla="*/ 9 w 151"/>
                      <a:gd name="T27" fmla="*/ 28 h 44"/>
                      <a:gd name="T28" fmla="*/ 17 w 151"/>
                      <a:gd name="T29" fmla="*/ 28 h 44"/>
                      <a:gd name="T30" fmla="*/ 22 w 151"/>
                      <a:gd name="T31" fmla="*/ 32 h 44"/>
                      <a:gd name="T32" fmla="*/ 26 w 151"/>
                      <a:gd name="T33" fmla="*/ 36 h 44"/>
                      <a:gd name="T34" fmla="*/ 35 w 151"/>
                      <a:gd name="T35" fmla="*/ 36 h 44"/>
                      <a:gd name="T36" fmla="*/ 39 w 151"/>
                      <a:gd name="T37" fmla="*/ 40 h 44"/>
                      <a:gd name="T38" fmla="*/ 39 w 151"/>
                      <a:gd name="T39" fmla="*/ 40 h 44"/>
                      <a:gd name="T40" fmla="*/ 39 w 151"/>
                      <a:gd name="T41" fmla="*/ 40 h 44"/>
                      <a:gd name="T42" fmla="*/ 43 w 151"/>
                      <a:gd name="T43" fmla="*/ 36 h 44"/>
                      <a:gd name="T44" fmla="*/ 43 w 151"/>
                      <a:gd name="T45" fmla="*/ 36 h 44"/>
                      <a:gd name="T46" fmla="*/ 52 w 151"/>
                      <a:gd name="T47" fmla="*/ 36 h 44"/>
                      <a:gd name="T48" fmla="*/ 56 w 151"/>
                      <a:gd name="T49" fmla="*/ 40 h 44"/>
                      <a:gd name="T50" fmla="*/ 56 w 151"/>
                      <a:gd name="T51" fmla="*/ 32 h 44"/>
                      <a:gd name="T52" fmla="*/ 65 w 151"/>
                      <a:gd name="T53" fmla="*/ 32 h 44"/>
                      <a:gd name="T54" fmla="*/ 69 w 151"/>
                      <a:gd name="T55" fmla="*/ 28 h 44"/>
                      <a:gd name="T56" fmla="*/ 73 w 151"/>
                      <a:gd name="T57" fmla="*/ 32 h 44"/>
                      <a:gd name="T58" fmla="*/ 78 w 151"/>
                      <a:gd name="T59" fmla="*/ 36 h 44"/>
                      <a:gd name="T60" fmla="*/ 86 w 151"/>
                      <a:gd name="T61" fmla="*/ 36 h 44"/>
                      <a:gd name="T62" fmla="*/ 90 w 151"/>
                      <a:gd name="T63" fmla="*/ 32 h 44"/>
                      <a:gd name="T64" fmla="*/ 95 w 151"/>
                      <a:gd name="T65" fmla="*/ 28 h 44"/>
                      <a:gd name="T66" fmla="*/ 95 w 151"/>
                      <a:gd name="T67" fmla="*/ 24 h 44"/>
                      <a:gd name="T68" fmla="*/ 99 w 151"/>
                      <a:gd name="T69" fmla="*/ 24 h 44"/>
                      <a:gd name="T70" fmla="*/ 99 w 151"/>
                      <a:gd name="T71" fmla="*/ 24 h 44"/>
                      <a:gd name="T72" fmla="*/ 103 w 151"/>
                      <a:gd name="T73" fmla="*/ 28 h 44"/>
                      <a:gd name="T74" fmla="*/ 112 w 151"/>
                      <a:gd name="T75" fmla="*/ 24 h 44"/>
                      <a:gd name="T76" fmla="*/ 120 w 151"/>
                      <a:gd name="T77" fmla="*/ 24 h 44"/>
                      <a:gd name="T78" fmla="*/ 125 w 151"/>
                      <a:gd name="T79" fmla="*/ 20 h 44"/>
                      <a:gd name="T80" fmla="*/ 133 w 151"/>
                      <a:gd name="T81" fmla="*/ 16 h 44"/>
                      <a:gd name="T82" fmla="*/ 142 w 151"/>
                      <a:gd name="T83" fmla="*/ 16 h 44"/>
                      <a:gd name="T84" fmla="*/ 146 w 151"/>
                      <a:gd name="T85" fmla="*/ 12 h 44"/>
                      <a:gd name="T86" fmla="*/ 151 w 151"/>
                      <a:gd name="T87" fmla="*/ 8 h 44"/>
                      <a:gd name="T88" fmla="*/ 151 w 151"/>
                      <a:gd name="T89" fmla="*/ 0 h 44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151" h="44">
                        <a:moveTo>
                          <a:pt x="9" y="0"/>
                        </a:move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5" y="0"/>
                        </a:lnTo>
                        <a:lnTo>
                          <a:pt x="5" y="4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13" y="8"/>
                        </a:lnTo>
                        <a:lnTo>
                          <a:pt x="17" y="8"/>
                        </a:lnTo>
                        <a:lnTo>
                          <a:pt x="17" y="12"/>
                        </a:lnTo>
                        <a:lnTo>
                          <a:pt x="22" y="12"/>
                        </a:lnTo>
                        <a:lnTo>
                          <a:pt x="26" y="12"/>
                        </a:lnTo>
                        <a:lnTo>
                          <a:pt x="30" y="12"/>
                        </a:lnTo>
                        <a:lnTo>
                          <a:pt x="30" y="16"/>
                        </a:lnTo>
                        <a:lnTo>
                          <a:pt x="26" y="16"/>
                        </a:lnTo>
                        <a:lnTo>
                          <a:pt x="22" y="16"/>
                        </a:lnTo>
                        <a:lnTo>
                          <a:pt x="17" y="16"/>
                        </a:lnTo>
                        <a:lnTo>
                          <a:pt x="13" y="16"/>
                        </a:lnTo>
                        <a:lnTo>
                          <a:pt x="9" y="16"/>
                        </a:lnTo>
                        <a:lnTo>
                          <a:pt x="9" y="20"/>
                        </a:lnTo>
                        <a:lnTo>
                          <a:pt x="5" y="20"/>
                        </a:lnTo>
                        <a:lnTo>
                          <a:pt x="5" y="16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5" y="24"/>
                        </a:lnTo>
                        <a:lnTo>
                          <a:pt x="9" y="24"/>
                        </a:lnTo>
                        <a:lnTo>
                          <a:pt x="9" y="28"/>
                        </a:lnTo>
                        <a:lnTo>
                          <a:pt x="13" y="28"/>
                        </a:lnTo>
                        <a:lnTo>
                          <a:pt x="17" y="28"/>
                        </a:lnTo>
                        <a:lnTo>
                          <a:pt x="17" y="32"/>
                        </a:lnTo>
                        <a:lnTo>
                          <a:pt x="22" y="32"/>
                        </a:lnTo>
                        <a:lnTo>
                          <a:pt x="26" y="32"/>
                        </a:lnTo>
                        <a:lnTo>
                          <a:pt x="26" y="36"/>
                        </a:lnTo>
                        <a:lnTo>
                          <a:pt x="30" y="36"/>
                        </a:lnTo>
                        <a:lnTo>
                          <a:pt x="35" y="36"/>
                        </a:lnTo>
                        <a:lnTo>
                          <a:pt x="39" y="36"/>
                        </a:lnTo>
                        <a:lnTo>
                          <a:pt x="39" y="40"/>
                        </a:lnTo>
                        <a:lnTo>
                          <a:pt x="35" y="40"/>
                        </a:lnTo>
                        <a:lnTo>
                          <a:pt x="39" y="40"/>
                        </a:lnTo>
                        <a:lnTo>
                          <a:pt x="39" y="44"/>
                        </a:lnTo>
                        <a:lnTo>
                          <a:pt x="39" y="40"/>
                        </a:lnTo>
                        <a:lnTo>
                          <a:pt x="43" y="40"/>
                        </a:lnTo>
                        <a:lnTo>
                          <a:pt x="43" y="36"/>
                        </a:lnTo>
                        <a:lnTo>
                          <a:pt x="39" y="36"/>
                        </a:lnTo>
                        <a:lnTo>
                          <a:pt x="43" y="36"/>
                        </a:lnTo>
                        <a:lnTo>
                          <a:pt x="48" y="32"/>
                        </a:lnTo>
                        <a:lnTo>
                          <a:pt x="52" y="36"/>
                        </a:lnTo>
                        <a:lnTo>
                          <a:pt x="56" y="36"/>
                        </a:lnTo>
                        <a:lnTo>
                          <a:pt x="56" y="40"/>
                        </a:lnTo>
                        <a:lnTo>
                          <a:pt x="56" y="36"/>
                        </a:lnTo>
                        <a:lnTo>
                          <a:pt x="56" y="32"/>
                        </a:lnTo>
                        <a:lnTo>
                          <a:pt x="60" y="32"/>
                        </a:lnTo>
                        <a:lnTo>
                          <a:pt x="65" y="32"/>
                        </a:lnTo>
                        <a:lnTo>
                          <a:pt x="65" y="28"/>
                        </a:lnTo>
                        <a:lnTo>
                          <a:pt x="69" y="28"/>
                        </a:lnTo>
                        <a:lnTo>
                          <a:pt x="69" y="32"/>
                        </a:lnTo>
                        <a:lnTo>
                          <a:pt x="73" y="32"/>
                        </a:lnTo>
                        <a:lnTo>
                          <a:pt x="78" y="32"/>
                        </a:lnTo>
                        <a:lnTo>
                          <a:pt x="78" y="36"/>
                        </a:lnTo>
                        <a:lnTo>
                          <a:pt x="82" y="36"/>
                        </a:lnTo>
                        <a:lnTo>
                          <a:pt x="86" y="36"/>
                        </a:lnTo>
                        <a:lnTo>
                          <a:pt x="90" y="36"/>
                        </a:lnTo>
                        <a:lnTo>
                          <a:pt x="90" y="32"/>
                        </a:lnTo>
                        <a:lnTo>
                          <a:pt x="95" y="32"/>
                        </a:lnTo>
                        <a:lnTo>
                          <a:pt x="95" y="28"/>
                        </a:lnTo>
                        <a:lnTo>
                          <a:pt x="90" y="28"/>
                        </a:lnTo>
                        <a:lnTo>
                          <a:pt x="95" y="24"/>
                        </a:lnTo>
                        <a:lnTo>
                          <a:pt x="95" y="20"/>
                        </a:lnTo>
                        <a:lnTo>
                          <a:pt x="99" y="24"/>
                        </a:lnTo>
                        <a:lnTo>
                          <a:pt x="103" y="24"/>
                        </a:lnTo>
                        <a:lnTo>
                          <a:pt x="99" y="24"/>
                        </a:lnTo>
                        <a:lnTo>
                          <a:pt x="99" y="28"/>
                        </a:lnTo>
                        <a:lnTo>
                          <a:pt x="103" y="28"/>
                        </a:lnTo>
                        <a:lnTo>
                          <a:pt x="108" y="24"/>
                        </a:lnTo>
                        <a:lnTo>
                          <a:pt x="112" y="24"/>
                        </a:lnTo>
                        <a:lnTo>
                          <a:pt x="116" y="24"/>
                        </a:lnTo>
                        <a:lnTo>
                          <a:pt x="120" y="24"/>
                        </a:lnTo>
                        <a:lnTo>
                          <a:pt x="120" y="20"/>
                        </a:lnTo>
                        <a:lnTo>
                          <a:pt x="125" y="20"/>
                        </a:lnTo>
                        <a:lnTo>
                          <a:pt x="129" y="16"/>
                        </a:lnTo>
                        <a:lnTo>
                          <a:pt x="133" y="16"/>
                        </a:lnTo>
                        <a:lnTo>
                          <a:pt x="138" y="16"/>
                        </a:lnTo>
                        <a:lnTo>
                          <a:pt x="142" y="16"/>
                        </a:lnTo>
                        <a:lnTo>
                          <a:pt x="142" y="12"/>
                        </a:lnTo>
                        <a:lnTo>
                          <a:pt x="146" y="12"/>
                        </a:lnTo>
                        <a:lnTo>
                          <a:pt x="151" y="12"/>
                        </a:lnTo>
                        <a:lnTo>
                          <a:pt x="151" y="8"/>
                        </a:lnTo>
                        <a:lnTo>
                          <a:pt x="151" y="4"/>
                        </a:lnTo>
                        <a:lnTo>
                          <a:pt x="151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10" name="Freeform 141"/>
                  <p:cNvSpPr>
                    <a:spLocks/>
                  </p:cNvSpPr>
                  <p:nvPr/>
                </p:nvSpPr>
                <p:spPr bwMode="auto">
                  <a:xfrm>
                    <a:off x="3829" y="815"/>
                    <a:ext cx="4" cy="8"/>
                  </a:xfrm>
                  <a:custGeom>
                    <a:avLst/>
                    <a:gdLst>
                      <a:gd name="T0" fmla="*/ 0 w 4"/>
                      <a:gd name="T1" fmla="*/ 0 h 8"/>
                      <a:gd name="T2" fmla="*/ 0 w 4"/>
                      <a:gd name="T3" fmla="*/ 4 h 8"/>
                      <a:gd name="T4" fmla="*/ 0 w 4"/>
                      <a:gd name="T5" fmla="*/ 8 h 8"/>
                      <a:gd name="T6" fmla="*/ 4 w 4"/>
                      <a:gd name="T7" fmla="*/ 8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8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11" name="Freeform 142"/>
                  <p:cNvSpPr>
                    <a:spLocks/>
                  </p:cNvSpPr>
                  <p:nvPr/>
                </p:nvSpPr>
                <p:spPr bwMode="auto">
                  <a:xfrm>
                    <a:off x="3361" y="819"/>
                    <a:ext cx="4" cy="4"/>
                  </a:xfrm>
                  <a:custGeom>
                    <a:avLst/>
                    <a:gdLst>
                      <a:gd name="T0" fmla="*/ 4 w 4"/>
                      <a:gd name="T1" fmla="*/ 4 h 4"/>
                      <a:gd name="T2" fmla="*/ 4 w 4"/>
                      <a:gd name="T3" fmla="*/ 0 h 4"/>
                      <a:gd name="T4" fmla="*/ 0 w 4"/>
                      <a:gd name="T5" fmla="*/ 4 h 4"/>
                      <a:gd name="T6" fmla="*/ 4 w 4"/>
                      <a:gd name="T7" fmla="*/ 4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12" name="Freeform 143"/>
                  <p:cNvSpPr>
                    <a:spLocks/>
                  </p:cNvSpPr>
                  <p:nvPr/>
                </p:nvSpPr>
                <p:spPr bwMode="auto">
                  <a:xfrm>
                    <a:off x="3803" y="815"/>
                    <a:ext cx="30" cy="8"/>
                  </a:xfrm>
                  <a:custGeom>
                    <a:avLst/>
                    <a:gdLst>
                      <a:gd name="T0" fmla="*/ 0 w 30"/>
                      <a:gd name="T1" fmla="*/ 4 h 8"/>
                      <a:gd name="T2" fmla="*/ 4 w 30"/>
                      <a:gd name="T3" fmla="*/ 4 h 8"/>
                      <a:gd name="T4" fmla="*/ 4 w 30"/>
                      <a:gd name="T5" fmla="*/ 0 h 8"/>
                      <a:gd name="T6" fmla="*/ 9 w 30"/>
                      <a:gd name="T7" fmla="*/ 0 h 8"/>
                      <a:gd name="T8" fmla="*/ 13 w 30"/>
                      <a:gd name="T9" fmla="*/ 0 h 8"/>
                      <a:gd name="T10" fmla="*/ 17 w 30"/>
                      <a:gd name="T11" fmla="*/ 0 h 8"/>
                      <a:gd name="T12" fmla="*/ 17 w 30"/>
                      <a:gd name="T13" fmla="*/ 4 h 8"/>
                      <a:gd name="T14" fmla="*/ 21 w 30"/>
                      <a:gd name="T15" fmla="*/ 4 h 8"/>
                      <a:gd name="T16" fmla="*/ 26 w 30"/>
                      <a:gd name="T17" fmla="*/ 4 h 8"/>
                      <a:gd name="T18" fmla="*/ 26 w 30"/>
                      <a:gd name="T19" fmla="*/ 8 h 8"/>
                      <a:gd name="T20" fmla="*/ 30 w 30"/>
                      <a:gd name="T21" fmla="*/ 8 h 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0" h="8">
                        <a:moveTo>
                          <a:pt x="0" y="4"/>
                        </a:move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7" y="0"/>
                        </a:lnTo>
                        <a:lnTo>
                          <a:pt x="17" y="4"/>
                        </a:lnTo>
                        <a:lnTo>
                          <a:pt x="21" y="4"/>
                        </a:lnTo>
                        <a:lnTo>
                          <a:pt x="26" y="4"/>
                        </a:lnTo>
                        <a:lnTo>
                          <a:pt x="26" y="8"/>
                        </a:lnTo>
                        <a:lnTo>
                          <a:pt x="30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13" name="Freeform 144"/>
                  <p:cNvSpPr>
                    <a:spLocks/>
                  </p:cNvSpPr>
                  <p:nvPr/>
                </p:nvSpPr>
                <p:spPr bwMode="auto">
                  <a:xfrm>
                    <a:off x="3833" y="819"/>
                    <a:ext cx="4" cy="4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4 w 4"/>
                      <a:gd name="T3" fmla="*/ 4 h 4"/>
                      <a:gd name="T4" fmla="*/ 4 w 4"/>
                      <a:gd name="T5" fmla="*/ 0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lnTo>
                          <a:pt x="4" y="4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14" name="Freeform 145"/>
                  <p:cNvSpPr>
                    <a:spLocks/>
                  </p:cNvSpPr>
                  <p:nvPr/>
                </p:nvSpPr>
                <p:spPr bwMode="auto">
                  <a:xfrm>
                    <a:off x="3352" y="819"/>
                    <a:ext cx="5" cy="8"/>
                  </a:xfrm>
                  <a:custGeom>
                    <a:avLst/>
                    <a:gdLst>
                      <a:gd name="T0" fmla="*/ 5 w 5"/>
                      <a:gd name="T1" fmla="*/ 0 h 8"/>
                      <a:gd name="T2" fmla="*/ 5 w 5"/>
                      <a:gd name="T3" fmla="*/ 4 h 8"/>
                      <a:gd name="T4" fmla="*/ 5 w 5"/>
                      <a:gd name="T5" fmla="*/ 8 h 8"/>
                      <a:gd name="T6" fmla="*/ 0 w 5"/>
                      <a:gd name="T7" fmla="*/ 8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" h="8">
                        <a:moveTo>
                          <a:pt x="5" y="0"/>
                        </a:move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15" name="Freeform 146"/>
                  <p:cNvSpPr>
                    <a:spLocks/>
                  </p:cNvSpPr>
                  <p:nvPr/>
                </p:nvSpPr>
                <p:spPr bwMode="auto">
                  <a:xfrm>
                    <a:off x="3601" y="755"/>
                    <a:ext cx="202" cy="72"/>
                  </a:xfrm>
                  <a:custGeom>
                    <a:avLst/>
                    <a:gdLst>
                      <a:gd name="T0" fmla="*/ 0 w 202"/>
                      <a:gd name="T1" fmla="*/ 24 h 72"/>
                      <a:gd name="T2" fmla="*/ 5 w 202"/>
                      <a:gd name="T3" fmla="*/ 16 h 72"/>
                      <a:gd name="T4" fmla="*/ 5 w 202"/>
                      <a:gd name="T5" fmla="*/ 8 h 72"/>
                      <a:gd name="T6" fmla="*/ 9 w 202"/>
                      <a:gd name="T7" fmla="*/ 4 h 72"/>
                      <a:gd name="T8" fmla="*/ 13 w 202"/>
                      <a:gd name="T9" fmla="*/ 0 h 72"/>
                      <a:gd name="T10" fmla="*/ 22 w 202"/>
                      <a:gd name="T11" fmla="*/ 4 h 72"/>
                      <a:gd name="T12" fmla="*/ 22 w 202"/>
                      <a:gd name="T13" fmla="*/ 4 h 72"/>
                      <a:gd name="T14" fmla="*/ 22 w 202"/>
                      <a:gd name="T15" fmla="*/ 12 h 72"/>
                      <a:gd name="T16" fmla="*/ 26 w 202"/>
                      <a:gd name="T17" fmla="*/ 16 h 72"/>
                      <a:gd name="T18" fmla="*/ 30 w 202"/>
                      <a:gd name="T19" fmla="*/ 12 h 72"/>
                      <a:gd name="T20" fmla="*/ 35 w 202"/>
                      <a:gd name="T21" fmla="*/ 16 h 72"/>
                      <a:gd name="T22" fmla="*/ 43 w 202"/>
                      <a:gd name="T23" fmla="*/ 16 h 72"/>
                      <a:gd name="T24" fmla="*/ 47 w 202"/>
                      <a:gd name="T25" fmla="*/ 20 h 72"/>
                      <a:gd name="T26" fmla="*/ 56 w 202"/>
                      <a:gd name="T27" fmla="*/ 20 h 72"/>
                      <a:gd name="T28" fmla="*/ 47 w 202"/>
                      <a:gd name="T29" fmla="*/ 16 h 72"/>
                      <a:gd name="T30" fmla="*/ 56 w 202"/>
                      <a:gd name="T31" fmla="*/ 16 h 72"/>
                      <a:gd name="T32" fmla="*/ 65 w 202"/>
                      <a:gd name="T33" fmla="*/ 16 h 72"/>
                      <a:gd name="T34" fmla="*/ 69 w 202"/>
                      <a:gd name="T35" fmla="*/ 12 h 72"/>
                      <a:gd name="T36" fmla="*/ 73 w 202"/>
                      <a:gd name="T37" fmla="*/ 16 h 72"/>
                      <a:gd name="T38" fmla="*/ 78 w 202"/>
                      <a:gd name="T39" fmla="*/ 12 h 72"/>
                      <a:gd name="T40" fmla="*/ 82 w 202"/>
                      <a:gd name="T41" fmla="*/ 8 h 72"/>
                      <a:gd name="T42" fmla="*/ 86 w 202"/>
                      <a:gd name="T43" fmla="*/ 8 h 72"/>
                      <a:gd name="T44" fmla="*/ 90 w 202"/>
                      <a:gd name="T45" fmla="*/ 16 h 72"/>
                      <a:gd name="T46" fmla="*/ 95 w 202"/>
                      <a:gd name="T47" fmla="*/ 20 h 72"/>
                      <a:gd name="T48" fmla="*/ 103 w 202"/>
                      <a:gd name="T49" fmla="*/ 20 h 72"/>
                      <a:gd name="T50" fmla="*/ 103 w 202"/>
                      <a:gd name="T51" fmla="*/ 28 h 72"/>
                      <a:gd name="T52" fmla="*/ 108 w 202"/>
                      <a:gd name="T53" fmla="*/ 32 h 72"/>
                      <a:gd name="T54" fmla="*/ 116 w 202"/>
                      <a:gd name="T55" fmla="*/ 32 h 72"/>
                      <a:gd name="T56" fmla="*/ 120 w 202"/>
                      <a:gd name="T57" fmla="*/ 36 h 72"/>
                      <a:gd name="T58" fmla="*/ 129 w 202"/>
                      <a:gd name="T59" fmla="*/ 36 h 72"/>
                      <a:gd name="T60" fmla="*/ 133 w 202"/>
                      <a:gd name="T61" fmla="*/ 40 h 72"/>
                      <a:gd name="T62" fmla="*/ 142 w 202"/>
                      <a:gd name="T63" fmla="*/ 40 h 72"/>
                      <a:gd name="T64" fmla="*/ 150 w 202"/>
                      <a:gd name="T65" fmla="*/ 44 h 72"/>
                      <a:gd name="T66" fmla="*/ 155 w 202"/>
                      <a:gd name="T67" fmla="*/ 48 h 72"/>
                      <a:gd name="T68" fmla="*/ 159 w 202"/>
                      <a:gd name="T69" fmla="*/ 52 h 72"/>
                      <a:gd name="T70" fmla="*/ 163 w 202"/>
                      <a:gd name="T71" fmla="*/ 56 h 72"/>
                      <a:gd name="T72" fmla="*/ 168 w 202"/>
                      <a:gd name="T73" fmla="*/ 60 h 72"/>
                      <a:gd name="T74" fmla="*/ 172 w 202"/>
                      <a:gd name="T75" fmla="*/ 64 h 72"/>
                      <a:gd name="T76" fmla="*/ 181 w 202"/>
                      <a:gd name="T77" fmla="*/ 64 h 72"/>
                      <a:gd name="T78" fmla="*/ 189 w 202"/>
                      <a:gd name="T79" fmla="*/ 68 h 72"/>
                      <a:gd name="T80" fmla="*/ 193 w 202"/>
                      <a:gd name="T81" fmla="*/ 72 h 72"/>
                      <a:gd name="T82" fmla="*/ 198 w 202"/>
                      <a:gd name="T83" fmla="*/ 68 h 72"/>
                      <a:gd name="T84" fmla="*/ 202 w 202"/>
                      <a:gd name="T85" fmla="*/ 64 h 7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02" h="72">
                        <a:moveTo>
                          <a:pt x="5" y="24"/>
                        </a:moveTo>
                        <a:lnTo>
                          <a:pt x="0" y="24"/>
                        </a:lnTo>
                        <a:lnTo>
                          <a:pt x="0" y="20"/>
                        </a:lnTo>
                        <a:lnTo>
                          <a:pt x="5" y="16"/>
                        </a:lnTo>
                        <a:lnTo>
                          <a:pt x="5" y="12"/>
                        </a:ln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9" y="4"/>
                        </a:lnTo>
                        <a:lnTo>
                          <a:pt x="13" y="4"/>
                        </a:lnTo>
                        <a:lnTo>
                          <a:pt x="13" y="0"/>
                        </a:lnTo>
                        <a:lnTo>
                          <a:pt x="17" y="0"/>
                        </a:lnTo>
                        <a:lnTo>
                          <a:pt x="22" y="4"/>
                        </a:lnTo>
                        <a:lnTo>
                          <a:pt x="26" y="4"/>
                        </a:lnTo>
                        <a:lnTo>
                          <a:pt x="22" y="4"/>
                        </a:lnTo>
                        <a:lnTo>
                          <a:pt x="22" y="8"/>
                        </a:lnTo>
                        <a:lnTo>
                          <a:pt x="22" y="12"/>
                        </a:lnTo>
                        <a:lnTo>
                          <a:pt x="22" y="16"/>
                        </a:lnTo>
                        <a:lnTo>
                          <a:pt x="26" y="16"/>
                        </a:lnTo>
                        <a:lnTo>
                          <a:pt x="26" y="12"/>
                        </a:lnTo>
                        <a:lnTo>
                          <a:pt x="30" y="12"/>
                        </a:lnTo>
                        <a:lnTo>
                          <a:pt x="30" y="16"/>
                        </a:lnTo>
                        <a:lnTo>
                          <a:pt x="35" y="16"/>
                        </a:lnTo>
                        <a:lnTo>
                          <a:pt x="39" y="16"/>
                        </a:lnTo>
                        <a:lnTo>
                          <a:pt x="43" y="16"/>
                        </a:lnTo>
                        <a:lnTo>
                          <a:pt x="43" y="20"/>
                        </a:lnTo>
                        <a:lnTo>
                          <a:pt x="47" y="20"/>
                        </a:lnTo>
                        <a:lnTo>
                          <a:pt x="52" y="20"/>
                        </a:lnTo>
                        <a:lnTo>
                          <a:pt x="56" y="20"/>
                        </a:lnTo>
                        <a:lnTo>
                          <a:pt x="52" y="20"/>
                        </a:lnTo>
                        <a:lnTo>
                          <a:pt x="47" y="16"/>
                        </a:lnTo>
                        <a:lnTo>
                          <a:pt x="52" y="16"/>
                        </a:lnTo>
                        <a:lnTo>
                          <a:pt x="56" y="16"/>
                        </a:lnTo>
                        <a:lnTo>
                          <a:pt x="60" y="16"/>
                        </a:lnTo>
                        <a:lnTo>
                          <a:pt x="65" y="16"/>
                        </a:lnTo>
                        <a:lnTo>
                          <a:pt x="69" y="16"/>
                        </a:lnTo>
                        <a:lnTo>
                          <a:pt x="69" y="12"/>
                        </a:lnTo>
                        <a:lnTo>
                          <a:pt x="73" y="12"/>
                        </a:lnTo>
                        <a:lnTo>
                          <a:pt x="73" y="16"/>
                        </a:lnTo>
                        <a:lnTo>
                          <a:pt x="78" y="16"/>
                        </a:lnTo>
                        <a:lnTo>
                          <a:pt x="78" y="12"/>
                        </a:lnTo>
                        <a:lnTo>
                          <a:pt x="82" y="12"/>
                        </a:lnTo>
                        <a:lnTo>
                          <a:pt x="82" y="8"/>
                        </a:lnTo>
                        <a:lnTo>
                          <a:pt x="82" y="4"/>
                        </a:lnTo>
                        <a:lnTo>
                          <a:pt x="86" y="8"/>
                        </a:lnTo>
                        <a:lnTo>
                          <a:pt x="90" y="12"/>
                        </a:lnTo>
                        <a:lnTo>
                          <a:pt x="90" y="16"/>
                        </a:lnTo>
                        <a:lnTo>
                          <a:pt x="90" y="20"/>
                        </a:lnTo>
                        <a:lnTo>
                          <a:pt x="95" y="20"/>
                        </a:lnTo>
                        <a:lnTo>
                          <a:pt x="99" y="20"/>
                        </a:lnTo>
                        <a:lnTo>
                          <a:pt x="103" y="20"/>
                        </a:lnTo>
                        <a:lnTo>
                          <a:pt x="103" y="24"/>
                        </a:lnTo>
                        <a:lnTo>
                          <a:pt x="103" y="28"/>
                        </a:lnTo>
                        <a:lnTo>
                          <a:pt x="108" y="28"/>
                        </a:lnTo>
                        <a:lnTo>
                          <a:pt x="108" y="32"/>
                        </a:lnTo>
                        <a:lnTo>
                          <a:pt x="112" y="32"/>
                        </a:lnTo>
                        <a:lnTo>
                          <a:pt x="116" y="32"/>
                        </a:lnTo>
                        <a:lnTo>
                          <a:pt x="116" y="36"/>
                        </a:lnTo>
                        <a:lnTo>
                          <a:pt x="120" y="36"/>
                        </a:lnTo>
                        <a:lnTo>
                          <a:pt x="125" y="36"/>
                        </a:lnTo>
                        <a:lnTo>
                          <a:pt x="129" y="36"/>
                        </a:lnTo>
                        <a:lnTo>
                          <a:pt x="133" y="36"/>
                        </a:lnTo>
                        <a:lnTo>
                          <a:pt x="133" y="40"/>
                        </a:lnTo>
                        <a:lnTo>
                          <a:pt x="138" y="40"/>
                        </a:lnTo>
                        <a:lnTo>
                          <a:pt x="142" y="40"/>
                        </a:lnTo>
                        <a:lnTo>
                          <a:pt x="146" y="44"/>
                        </a:lnTo>
                        <a:lnTo>
                          <a:pt x="150" y="44"/>
                        </a:lnTo>
                        <a:lnTo>
                          <a:pt x="150" y="48"/>
                        </a:lnTo>
                        <a:lnTo>
                          <a:pt x="155" y="48"/>
                        </a:lnTo>
                        <a:lnTo>
                          <a:pt x="155" y="52"/>
                        </a:lnTo>
                        <a:lnTo>
                          <a:pt x="159" y="52"/>
                        </a:lnTo>
                        <a:lnTo>
                          <a:pt x="163" y="52"/>
                        </a:lnTo>
                        <a:lnTo>
                          <a:pt x="163" y="56"/>
                        </a:lnTo>
                        <a:lnTo>
                          <a:pt x="163" y="60"/>
                        </a:lnTo>
                        <a:lnTo>
                          <a:pt x="168" y="60"/>
                        </a:lnTo>
                        <a:lnTo>
                          <a:pt x="172" y="60"/>
                        </a:lnTo>
                        <a:lnTo>
                          <a:pt x="172" y="64"/>
                        </a:lnTo>
                        <a:lnTo>
                          <a:pt x="176" y="64"/>
                        </a:lnTo>
                        <a:lnTo>
                          <a:pt x="181" y="64"/>
                        </a:lnTo>
                        <a:lnTo>
                          <a:pt x="185" y="68"/>
                        </a:lnTo>
                        <a:lnTo>
                          <a:pt x="189" y="68"/>
                        </a:lnTo>
                        <a:lnTo>
                          <a:pt x="189" y="72"/>
                        </a:lnTo>
                        <a:lnTo>
                          <a:pt x="193" y="72"/>
                        </a:lnTo>
                        <a:lnTo>
                          <a:pt x="198" y="72"/>
                        </a:lnTo>
                        <a:lnTo>
                          <a:pt x="198" y="68"/>
                        </a:lnTo>
                        <a:lnTo>
                          <a:pt x="202" y="68"/>
                        </a:lnTo>
                        <a:lnTo>
                          <a:pt x="202" y="6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16" name="Freeform 147"/>
                  <p:cNvSpPr>
                    <a:spLocks/>
                  </p:cNvSpPr>
                  <p:nvPr/>
                </p:nvSpPr>
                <p:spPr bwMode="auto">
                  <a:xfrm>
                    <a:off x="3361" y="819"/>
                    <a:ext cx="8" cy="12"/>
                  </a:xfrm>
                  <a:custGeom>
                    <a:avLst/>
                    <a:gdLst>
                      <a:gd name="T0" fmla="*/ 0 w 8"/>
                      <a:gd name="T1" fmla="*/ 0 h 12"/>
                      <a:gd name="T2" fmla="*/ 4 w 8"/>
                      <a:gd name="T3" fmla="*/ 0 h 12"/>
                      <a:gd name="T4" fmla="*/ 4 w 8"/>
                      <a:gd name="T5" fmla="*/ 4 h 12"/>
                      <a:gd name="T6" fmla="*/ 8 w 8"/>
                      <a:gd name="T7" fmla="*/ 4 h 12"/>
                      <a:gd name="T8" fmla="*/ 4 w 8"/>
                      <a:gd name="T9" fmla="*/ 4 h 12"/>
                      <a:gd name="T10" fmla="*/ 4 w 8"/>
                      <a:gd name="T11" fmla="*/ 8 h 12"/>
                      <a:gd name="T12" fmla="*/ 8 w 8"/>
                      <a:gd name="T13" fmla="*/ 8 h 12"/>
                      <a:gd name="T14" fmla="*/ 8 w 8"/>
                      <a:gd name="T15" fmla="*/ 12 h 12"/>
                      <a:gd name="T16" fmla="*/ 4 w 8"/>
                      <a:gd name="T17" fmla="*/ 12 h 1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8" h="12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4" y="1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17" name="Freeform 148"/>
                  <p:cNvSpPr>
                    <a:spLocks/>
                  </p:cNvSpPr>
                  <p:nvPr/>
                </p:nvSpPr>
                <p:spPr bwMode="auto">
                  <a:xfrm>
                    <a:off x="3357" y="819"/>
                    <a:ext cx="12" cy="12"/>
                  </a:xfrm>
                  <a:custGeom>
                    <a:avLst/>
                    <a:gdLst>
                      <a:gd name="T0" fmla="*/ 0 w 12"/>
                      <a:gd name="T1" fmla="*/ 0 h 12"/>
                      <a:gd name="T2" fmla="*/ 0 w 12"/>
                      <a:gd name="T3" fmla="*/ 4 h 12"/>
                      <a:gd name="T4" fmla="*/ 4 w 12"/>
                      <a:gd name="T5" fmla="*/ 4 h 12"/>
                      <a:gd name="T6" fmla="*/ 8 w 12"/>
                      <a:gd name="T7" fmla="*/ 4 h 12"/>
                      <a:gd name="T8" fmla="*/ 8 w 12"/>
                      <a:gd name="T9" fmla="*/ 8 h 12"/>
                      <a:gd name="T10" fmla="*/ 12 w 12"/>
                      <a:gd name="T11" fmla="*/ 8 h 12"/>
                      <a:gd name="T12" fmla="*/ 12 w 12"/>
                      <a:gd name="T13" fmla="*/ 12 h 12"/>
                      <a:gd name="T14" fmla="*/ 8 w 12"/>
                      <a:gd name="T15" fmla="*/ 12 h 1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2" h="12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8" y="8"/>
                        </a:lnTo>
                        <a:lnTo>
                          <a:pt x="12" y="8"/>
                        </a:lnTo>
                        <a:lnTo>
                          <a:pt x="12" y="12"/>
                        </a:lnTo>
                        <a:lnTo>
                          <a:pt x="8" y="1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18" name="Freeform 149"/>
                  <p:cNvSpPr>
                    <a:spLocks/>
                  </p:cNvSpPr>
                  <p:nvPr/>
                </p:nvSpPr>
                <p:spPr bwMode="auto">
                  <a:xfrm>
                    <a:off x="3666" y="731"/>
                    <a:ext cx="193" cy="100"/>
                  </a:xfrm>
                  <a:custGeom>
                    <a:avLst/>
                    <a:gdLst>
                      <a:gd name="T0" fmla="*/ 193 w 193"/>
                      <a:gd name="T1" fmla="*/ 96 h 100"/>
                      <a:gd name="T2" fmla="*/ 189 w 193"/>
                      <a:gd name="T3" fmla="*/ 92 h 100"/>
                      <a:gd name="T4" fmla="*/ 180 w 193"/>
                      <a:gd name="T5" fmla="*/ 92 h 100"/>
                      <a:gd name="T6" fmla="*/ 176 w 193"/>
                      <a:gd name="T7" fmla="*/ 88 h 100"/>
                      <a:gd name="T8" fmla="*/ 176 w 193"/>
                      <a:gd name="T9" fmla="*/ 80 h 100"/>
                      <a:gd name="T10" fmla="*/ 171 w 193"/>
                      <a:gd name="T11" fmla="*/ 76 h 100"/>
                      <a:gd name="T12" fmla="*/ 163 w 193"/>
                      <a:gd name="T13" fmla="*/ 76 h 100"/>
                      <a:gd name="T14" fmla="*/ 154 w 193"/>
                      <a:gd name="T15" fmla="*/ 72 h 100"/>
                      <a:gd name="T16" fmla="*/ 154 w 193"/>
                      <a:gd name="T17" fmla="*/ 64 h 100"/>
                      <a:gd name="T18" fmla="*/ 146 w 193"/>
                      <a:gd name="T19" fmla="*/ 64 h 100"/>
                      <a:gd name="T20" fmla="*/ 141 w 193"/>
                      <a:gd name="T21" fmla="*/ 68 h 100"/>
                      <a:gd name="T22" fmla="*/ 137 w 193"/>
                      <a:gd name="T23" fmla="*/ 64 h 100"/>
                      <a:gd name="T24" fmla="*/ 133 w 193"/>
                      <a:gd name="T25" fmla="*/ 60 h 100"/>
                      <a:gd name="T26" fmla="*/ 124 w 193"/>
                      <a:gd name="T27" fmla="*/ 60 h 100"/>
                      <a:gd name="T28" fmla="*/ 120 w 193"/>
                      <a:gd name="T29" fmla="*/ 56 h 100"/>
                      <a:gd name="T30" fmla="*/ 116 w 193"/>
                      <a:gd name="T31" fmla="*/ 52 h 100"/>
                      <a:gd name="T32" fmla="*/ 111 w 193"/>
                      <a:gd name="T33" fmla="*/ 48 h 100"/>
                      <a:gd name="T34" fmla="*/ 107 w 193"/>
                      <a:gd name="T35" fmla="*/ 44 h 100"/>
                      <a:gd name="T36" fmla="*/ 103 w 193"/>
                      <a:gd name="T37" fmla="*/ 40 h 100"/>
                      <a:gd name="T38" fmla="*/ 94 w 193"/>
                      <a:gd name="T39" fmla="*/ 40 h 100"/>
                      <a:gd name="T40" fmla="*/ 98 w 193"/>
                      <a:gd name="T41" fmla="*/ 40 h 100"/>
                      <a:gd name="T42" fmla="*/ 107 w 193"/>
                      <a:gd name="T43" fmla="*/ 40 h 100"/>
                      <a:gd name="T44" fmla="*/ 111 w 193"/>
                      <a:gd name="T45" fmla="*/ 44 h 100"/>
                      <a:gd name="T46" fmla="*/ 116 w 193"/>
                      <a:gd name="T47" fmla="*/ 48 h 100"/>
                      <a:gd name="T48" fmla="*/ 111 w 193"/>
                      <a:gd name="T49" fmla="*/ 44 h 100"/>
                      <a:gd name="T50" fmla="*/ 107 w 193"/>
                      <a:gd name="T51" fmla="*/ 40 h 100"/>
                      <a:gd name="T52" fmla="*/ 98 w 193"/>
                      <a:gd name="T53" fmla="*/ 36 h 100"/>
                      <a:gd name="T54" fmla="*/ 90 w 193"/>
                      <a:gd name="T55" fmla="*/ 36 h 100"/>
                      <a:gd name="T56" fmla="*/ 81 w 193"/>
                      <a:gd name="T57" fmla="*/ 32 h 100"/>
                      <a:gd name="T58" fmla="*/ 77 w 193"/>
                      <a:gd name="T59" fmla="*/ 28 h 100"/>
                      <a:gd name="T60" fmla="*/ 73 w 193"/>
                      <a:gd name="T61" fmla="*/ 24 h 100"/>
                      <a:gd name="T62" fmla="*/ 68 w 193"/>
                      <a:gd name="T63" fmla="*/ 24 h 100"/>
                      <a:gd name="T64" fmla="*/ 64 w 193"/>
                      <a:gd name="T65" fmla="*/ 20 h 100"/>
                      <a:gd name="T66" fmla="*/ 55 w 193"/>
                      <a:gd name="T67" fmla="*/ 20 h 100"/>
                      <a:gd name="T68" fmla="*/ 51 w 193"/>
                      <a:gd name="T69" fmla="*/ 16 h 100"/>
                      <a:gd name="T70" fmla="*/ 43 w 193"/>
                      <a:gd name="T71" fmla="*/ 16 h 100"/>
                      <a:gd name="T72" fmla="*/ 34 w 193"/>
                      <a:gd name="T73" fmla="*/ 16 h 100"/>
                      <a:gd name="T74" fmla="*/ 30 w 193"/>
                      <a:gd name="T75" fmla="*/ 12 h 100"/>
                      <a:gd name="T76" fmla="*/ 21 w 193"/>
                      <a:gd name="T77" fmla="*/ 12 h 100"/>
                      <a:gd name="T78" fmla="*/ 17 w 193"/>
                      <a:gd name="T79" fmla="*/ 8 h 100"/>
                      <a:gd name="T80" fmla="*/ 8 w 193"/>
                      <a:gd name="T81" fmla="*/ 8 h 100"/>
                      <a:gd name="T82" fmla="*/ 4 w 193"/>
                      <a:gd name="T83" fmla="*/ 4 h 100"/>
                      <a:gd name="T84" fmla="*/ 0 w 193"/>
                      <a:gd name="T85" fmla="*/ 0 h 100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93" h="100">
                        <a:moveTo>
                          <a:pt x="193" y="100"/>
                        </a:moveTo>
                        <a:lnTo>
                          <a:pt x="193" y="96"/>
                        </a:lnTo>
                        <a:lnTo>
                          <a:pt x="189" y="96"/>
                        </a:lnTo>
                        <a:lnTo>
                          <a:pt x="189" y="92"/>
                        </a:lnTo>
                        <a:lnTo>
                          <a:pt x="184" y="92"/>
                        </a:lnTo>
                        <a:lnTo>
                          <a:pt x="180" y="92"/>
                        </a:lnTo>
                        <a:lnTo>
                          <a:pt x="180" y="88"/>
                        </a:lnTo>
                        <a:lnTo>
                          <a:pt x="176" y="88"/>
                        </a:lnTo>
                        <a:lnTo>
                          <a:pt x="176" y="84"/>
                        </a:lnTo>
                        <a:lnTo>
                          <a:pt x="176" y="80"/>
                        </a:lnTo>
                        <a:lnTo>
                          <a:pt x="171" y="80"/>
                        </a:lnTo>
                        <a:lnTo>
                          <a:pt x="171" y="76"/>
                        </a:lnTo>
                        <a:lnTo>
                          <a:pt x="167" y="76"/>
                        </a:lnTo>
                        <a:lnTo>
                          <a:pt x="163" y="76"/>
                        </a:lnTo>
                        <a:lnTo>
                          <a:pt x="158" y="72"/>
                        </a:lnTo>
                        <a:lnTo>
                          <a:pt x="154" y="72"/>
                        </a:lnTo>
                        <a:lnTo>
                          <a:pt x="154" y="68"/>
                        </a:lnTo>
                        <a:lnTo>
                          <a:pt x="154" y="64"/>
                        </a:lnTo>
                        <a:lnTo>
                          <a:pt x="150" y="64"/>
                        </a:lnTo>
                        <a:lnTo>
                          <a:pt x="146" y="64"/>
                        </a:lnTo>
                        <a:lnTo>
                          <a:pt x="146" y="68"/>
                        </a:lnTo>
                        <a:lnTo>
                          <a:pt x="141" y="68"/>
                        </a:lnTo>
                        <a:lnTo>
                          <a:pt x="137" y="68"/>
                        </a:lnTo>
                        <a:lnTo>
                          <a:pt x="137" y="64"/>
                        </a:lnTo>
                        <a:lnTo>
                          <a:pt x="133" y="64"/>
                        </a:lnTo>
                        <a:lnTo>
                          <a:pt x="133" y="60"/>
                        </a:lnTo>
                        <a:lnTo>
                          <a:pt x="128" y="60"/>
                        </a:lnTo>
                        <a:lnTo>
                          <a:pt x="124" y="60"/>
                        </a:lnTo>
                        <a:lnTo>
                          <a:pt x="124" y="56"/>
                        </a:lnTo>
                        <a:lnTo>
                          <a:pt x="120" y="56"/>
                        </a:lnTo>
                        <a:lnTo>
                          <a:pt x="120" y="52"/>
                        </a:lnTo>
                        <a:lnTo>
                          <a:pt x="116" y="52"/>
                        </a:lnTo>
                        <a:lnTo>
                          <a:pt x="116" y="48"/>
                        </a:lnTo>
                        <a:lnTo>
                          <a:pt x="111" y="48"/>
                        </a:lnTo>
                        <a:lnTo>
                          <a:pt x="107" y="48"/>
                        </a:lnTo>
                        <a:lnTo>
                          <a:pt x="107" y="44"/>
                        </a:lnTo>
                        <a:lnTo>
                          <a:pt x="103" y="44"/>
                        </a:lnTo>
                        <a:lnTo>
                          <a:pt x="103" y="40"/>
                        </a:lnTo>
                        <a:lnTo>
                          <a:pt x="98" y="40"/>
                        </a:lnTo>
                        <a:lnTo>
                          <a:pt x="94" y="40"/>
                        </a:lnTo>
                        <a:lnTo>
                          <a:pt x="94" y="36"/>
                        </a:lnTo>
                        <a:lnTo>
                          <a:pt x="98" y="40"/>
                        </a:lnTo>
                        <a:lnTo>
                          <a:pt x="103" y="40"/>
                        </a:lnTo>
                        <a:lnTo>
                          <a:pt x="107" y="40"/>
                        </a:lnTo>
                        <a:lnTo>
                          <a:pt x="107" y="44"/>
                        </a:lnTo>
                        <a:lnTo>
                          <a:pt x="111" y="44"/>
                        </a:lnTo>
                        <a:lnTo>
                          <a:pt x="111" y="48"/>
                        </a:lnTo>
                        <a:lnTo>
                          <a:pt x="116" y="48"/>
                        </a:lnTo>
                        <a:lnTo>
                          <a:pt x="111" y="48"/>
                        </a:lnTo>
                        <a:lnTo>
                          <a:pt x="111" y="44"/>
                        </a:lnTo>
                        <a:lnTo>
                          <a:pt x="107" y="44"/>
                        </a:lnTo>
                        <a:lnTo>
                          <a:pt x="107" y="40"/>
                        </a:lnTo>
                        <a:lnTo>
                          <a:pt x="103" y="40"/>
                        </a:lnTo>
                        <a:lnTo>
                          <a:pt x="98" y="36"/>
                        </a:lnTo>
                        <a:lnTo>
                          <a:pt x="94" y="36"/>
                        </a:lnTo>
                        <a:lnTo>
                          <a:pt x="90" y="36"/>
                        </a:lnTo>
                        <a:lnTo>
                          <a:pt x="85" y="32"/>
                        </a:lnTo>
                        <a:lnTo>
                          <a:pt x="81" y="32"/>
                        </a:lnTo>
                        <a:lnTo>
                          <a:pt x="81" y="28"/>
                        </a:lnTo>
                        <a:lnTo>
                          <a:pt x="77" y="28"/>
                        </a:lnTo>
                        <a:lnTo>
                          <a:pt x="77" y="24"/>
                        </a:lnTo>
                        <a:lnTo>
                          <a:pt x="73" y="24"/>
                        </a:lnTo>
                        <a:lnTo>
                          <a:pt x="73" y="28"/>
                        </a:lnTo>
                        <a:lnTo>
                          <a:pt x="68" y="24"/>
                        </a:lnTo>
                        <a:lnTo>
                          <a:pt x="64" y="24"/>
                        </a:lnTo>
                        <a:lnTo>
                          <a:pt x="64" y="20"/>
                        </a:lnTo>
                        <a:lnTo>
                          <a:pt x="60" y="20"/>
                        </a:lnTo>
                        <a:lnTo>
                          <a:pt x="55" y="20"/>
                        </a:lnTo>
                        <a:lnTo>
                          <a:pt x="51" y="20"/>
                        </a:lnTo>
                        <a:lnTo>
                          <a:pt x="51" y="16"/>
                        </a:lnTo>
                        <a:lnTo>
                          <a:pt x="47" y="16"/>
                        </a:lnTo>
                        <a:lnTo>
                          <a:pt x="43" y="16"/>
                        </a:lnTo>
                        <a:lnTo>
                          <a:pt x="38" y="16"/>
                        </a:lnTo>
                        <a:lnTo>
                          <a:pt x="34" y="16"/>
                        </a:lnTo>
                        <a:lnTo>
                          <a:pt x="34" y="12"/>
                        </a:lnTo>
                        <a:lnTo>
                          <a:pt x="30" y="12"/>
                        </a:lnTo>
                        <a:lnTo>
                          <a:pt x="25" y="12"/>
                        </a:lnTo>
                        <a:lnTo>
                          <a:pt x="21" y="12"/>
                        </a:lnTo>
                        <a:lnTo>
                          <a:pt x="21" y="8"/>
                        </a:lnTo>
                        <a:lnTo>
                          <a:pt x="17" y="8"/>
                        </a:lnTo>
                        <a:lnTo>
                          <a:pt x="13" y="8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19" name="Freeform 150"/>
                  <p:cNvSpPr>
                    <a:spLocks/>
                  </p:cNvSpPr>
                  <p:nvPr/>
                </p:nvSpPr>
                <p:spPr bwMode="auto">
                  <a:xfrm>
                    <a:off x="3833" y="823"/>
                    <a:ext cx="26" cy="8"/>
                  </a:xfrm>
                  <a:custGeom>
                    <a:avLst/>
                    <a:gdLst>
                      <a:gd name="T0" fmla="*/ 0 w 26"/>
                      <a:gd name="T1" fmla="*/ 0 h 8"/>
                      <a:gd name="T2" fmla="*/ 0 w 26"/>
                      <a:gd name="T3" fmla="*/ 4 h 8"/>
                      <a:gd name="T4" fmla="*/ 4 w 26"/>
                      <a:gd name="T5" fmla="*/ 4 h 8"/>
                      <a:gd name="T6" fmla="*/ 4 w 26"/>
                      <a:gd name="T7" fmla="*/ 0 h 8"/>
                      <a:gd name="T8" fmla="*/ 9 w 26"/>
                      <a:gd name="T9" fmla="*/ 0 h 8"/>
                      <a:gd name="T10" fmla="*/ 13 w 26"/>
                      <a:gd name="T11" fmla="*/ 0 h 8"/>
                      <a:gd name="T12" fmla="*/ 17 w 26"/>
                      <a:gd name="T13" fmla="*/ 4 h 8"/>
                      <a:gd name="T14" fmla="*/ 22 w 26"/>
                      <a:gd name="T15" fmla="*/ 4 h 8"/>
                      <a:gd name="T16" fmla="*/ 22 w 26"/>
                      <a:gd name="T17" fmla="*/ 8 h 8"/>
                      <a:gd name="T18" fmla="*/ 26 w 26"/>
                      <a:gd name="T19" fmla="*/ 8 h 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" h="8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7" y="4"/>
                        </a:lnTo>
                        <a:lnTo>
                          <a:pt x="22" y="4"/>
                        </a:lnTo>
                        <a:lnTo>
                          <a:pt x="22" y="8"/>
                        </a:lnTo>
                        <a:lnTo>
                          <a:pt x="26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20" name="Freeform 151"/>
                  <p:cNvSpPr>
                    <a:spLocks/>
                  </p:cNvSpPr>
                  <p:nvPr/>
                </p:nvSpPr>
                <p:spPr bwMode="auto">
                  <a:xfrm>
                    <a:off x="3073" y="831"/>
                    <a:ext cx="9" cy="4"/>
                  </a:xfrm>
                  <a:custGeom>
                    <a:avLst/>
                    <a:gdLst>
                      <a:gd name="T0" fmla="*/ 0 w 9"/>
                      <a:gd name="T1" fmla="*/ 0 h 4"/>
                      <a:gd name="T2" fmla="*/ 0 w 9"/>
                      <a:gd name="T3" fmla="*/ 4 h 4"/>
                      <a:gd name="T4" fmla="*/ 5 w 9"/>
                      <a:gd name="T5" fmla="*/ 4 h 4"/>
                      <a:gd name="T6" fmla="*/ 9 w 9"/>
                      <a:gd name="T7" fmla="*/ 4 h 4"/>
                      <a:gd name="T8" fmla="*/ 9 w 9"/>
                      <a:gd name="T9" fmla="*/ 0 h 4"/>
                      <a:gd name="T10" fmla="*/ 5 w 9"/>
                      <a:gd name="T11" fmla="*/ 0 h 4"/>
                      <a:gd name="T12" fmla="*/ 0 w 9"/>
                      <a:gd name="T13" fmla="*/ 0 h 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5" y="4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21" name="Freeform 152"/>
                  <p:cNvSpPr>
                    <a:spLocks/>
                  </p:cNvSpPr>
                  <p:nvPr/>
                </p:nvSpPr>
                <p:spPr bwMode="auto">
                  <a:xfrm>
                    <a:off x="3683" y="692"/>
                    <a:ext cx="214" cy="166"/>
                  </a:xfrm>
                  <a:custGeom>
                    <a:avLst/>
                    <a:gdLst>
                      <a:gd name="T0" fmla="*/ 4 w 214"/>
                      <a:gd name="T1" fmla="*/ 0 h 166"/>
                      <a:gd name="T2" fmla="*/ 8 w 214"/>
                      <a:gd name="T3" fmla="*/ 4 h 166"/>
                      <a:gd name="T4" fmla="*/ 13 w 214"/>
                      <a:gd name="T5" fmla="*/ 8 h 166"/>
                      <a:gd name="T6" fmla="*/ 17 w 214"/>
                      <a:gd name="T7" fmla="*/ 12 h 166"/>
                      <a:gd name="T8" fmla="*/ 21 w 214"/>
                      <a:gd name="T9" fmla="*/ 16 h 166"/>
                      <a:gd name="T10" fmla="*/ 26 w 214"/>
                      <a:gd name="T11" fmla="*/ 20 h 166"/>
                      <a:gd name="T12" fmla="*/ 30 w 214"/>
                      <a:gd name="T13" fmla="*/ 24 h 166"/>
                      <a:gd name="T14" fmla="*/ 34 w 214"/>
                      <a:gd name="T15" fmla="*/ 27 h 166"/>
                      <a:gd name="T16" fmla="*/ 38 w 214"/>
                      <a:gd name="T17" fmla="*/ 31 h 166"/>
                      <a:gd name="T18" fmla="*/ 43 w 214"/>
                      <a:gd name="T19" fmla="*/ 35 h 166"/>
                      <a:gd name="T20" fmla="*/ 47 w 214"/>
                      <a:gd name="T21" fmla="*/ 39 h 166"/>
                      <a:gd name="T22" fmla="*/ 51 w 214"/>
                      <a:gd name="T23" fmla="*/ 43 h 166"/>
                      <a:gd name="T24" fmla="*/ 60 w 214"/>
                      <a:gd name="T25" fmla="*/ 43 h 166"/>
                      <a:gd name="T26" fmla="*/ 64 w 214"/>
                      <a:gd name="T27" fmla="*/ 47 h 166"/>
                      <a:gd name="T28" fmla="*/ 68 w 214"/>
                      <a:gd name="T29" fmla="*/ 51 h 166"/>
                      <a:gd name="T30" fmla="*/ 73 w 214"/>
                      <a:gd name="T31" fmla="*/ 55 h 166"/>
                      <a:gd name="T32" fmla="*/ 77 w 214"/>
                      <a:gd name="T33" fmla="*/ 59 h 166"/>
                      <a:gd name="T34" fmla="*/ 81 w 214"/>
                      <a:gd name="T35" fmla="*/ 63 h 166"/>
                      <a:gd name="T36" fmla="*/ 86 w 214"/>
                      <a:gd name="T37" fmla="*/ 67 h 166"/>
                      <a:gd name="T38" fmla="*/ 94 w 214"/>
                      <a:gd name="T39" fmla="*/ 71 h 166"/>
                      <a:gd name="T40" fmla="*/ 99 w 214"/>
                      <a:gd name="T41" fmla="*/ 75 h 166"/>
                      <a:gd name="T42" fmla="*/ 103 w 214"/>
                      <a:gd name="T43" fmla="*/ 79 h 166"/>
                      <a:gd name="T44" fmla="*/ 107 w 214"/>
                      <a:gd name="T45" fmla="*/ 83 h 166"/>
                      <a:gd name="T46" fmla="*/ 116 w 214"/>
                      <a:gd name="T47" fmla="*/ 83 h 166"/>
                      <a:gd name="T48" fmla="*/ 120 w 214"/>
                      <a:gd name="T49" fmla="*/ 87 h 166"/>
                      <a:gd name="T50" fmla="*/ 124 w 214"/>
                      <a:gd name="T51" fmla="*/ 91 h 166"/>
                      <a:gd name="T52" fmla="*/ 129 w 214"/>
                      <a:gd name="T53" fmla="*/ 95 h 166"/>
                      <a:gd name="T54" fmla="*/ 133 w 214"/>
                      <a:gd name="T55" fmla="*/ 99 h 166"/>
                      <a:gd name="T56" fmla="*/ 137 w 214"/>
                      <a:gd name="T57" fmla="*/ 103 h 166"/>
                      <a:gd name="T58" fmla="*/ 141 w 214"/>
                      <a:gd name="T59" fmla="*/ 107 h 166"/>
                      <a:gd name="T60" fmla="*/ 150 w 214"/>
                      <a:gd name="T61" fmla="*/ 107 h 166"/>
                      <a:gd name="T62" fmla="*/ 154 w 214"/>
                      <a:gd name="T63" fmla="*/ 111 h 166"/>
                      <a:gd name="T64" fmla="*/ 163 w 214"/>
                      <a:gd name="T65" fmla="*/ 115 h 166"/>
                      <a:gd name="T66" fmla="*/ 167 w 214"/>
                      <a:gd name="T67" fmla="*/ 119 h 166"/>
                      <a:gd name="T68" fmla="*/ 172 w 214"/>
                      <a:gd name="T69" fmla="*/ 123 h 166"/>
                      <a:gd name="T70" fmla="*/ 176 w 214"/>
                      <a:gd name="T71" fmla="*/ 127 h 166"/>
                      <a:gd name="T72" fmla="*/ 180 w 214"/>
                      <a:gd name="T73" fmla="*/ 131 h 166"/>
                      <a:gd name="T74" fmla="*/ 184 w 214"/>
                      <a:gd name="T75" fmla="*/ 135 h 166"/>
                      <a:gd name="T76" fmla="*/ 193 w 214"/>
                      <a:gd name="T77" fmla="*/ 143 h 166"/>
                      <a:gd name="T78" fmla="*/ 197 w 214"/>
                      <a:gd name="T79" fmla="*/ 147 h 166"/>
                      <a:gd name="T80" fmla="*/ 202 w 214"/>
                      <a:gd name="T81" fmla="*/ 151 h 166"/>
                      <a:gd name="T82" fmla="*/ 210 w 214"/>
                      <a:gd name="T83" fmla="*/ 155 h 166"/>
                      <a:gd name="T84" fmla="*/ 210 w 214"/>
                      <a:gd name="T85" fmla="*/ 158 h 166"/>
                      <a:gd name="T86" fmla="*/ 206 w 214"/>
                      <a:gd name="T87" fmla="*/ 155 h 166"/>
                      <a:gd name="T88" fmla="*/ 206 w 214"/>
                      <a:gd name="T89" fmla="*/ 162 h 166"/>
                      <a:gd name="T90" fmla="*/ 202 w 214"/>
                      <a:gd name="T91" fmla="*/ 166 h 166"/>
                      <a:gd name="T92" fmla="*/ 197 w 214"/>
                      <a:gd name="T93" fmla="*/ 162 h 166"/>
                      <a:gd name="T94" fmla="*/ 193 w 214"/>
                      <a:gd name="T95" fmla="*/ 158 h 166"/>
                      <a:gd name="T96" fmla="*/ 202 w 214"/>
                      <a:gd name="T97" fmla="*/ 162 h 166"/>
                      <a:gd name="T98" fmla="*/ 193 w 214"/>
                      <a:gd name="T99" fmla="*/ 158 h 166"/>
                      <a:gd name="T100" fmla="*/ 193 w 214"/>
                      <a:gd name="T101" fmla="*/ 151 h 166"/>
                      <a:gd name="T102" fmla="*/ 189 w 214"/>
                      <a:gd name="T103" fmla="*/ 147 h 166"/>
                      <a:gd name="T104" fmla="*/ 180 w 214"/>
                      <a:gd name="T105" fmla="*/ 147 h 16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214" h="166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8" y="8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17" y="12"/>
                        </a:lnTo>
                        <a:lnTo>
                          <a:pt x="17" y="16"/>
                        </a:lnTo>
                        <a:lnTo>
                          <a:pt x="21" y="16"/>
                        </a:lnTo>
                        <a:lnTo>
                          <a:pt x="26" y="16"/>
                        </a:lnTo>
                        <a:lnTo>
                          <a:pt x="26" y="20"/>
                        </a:lnTo>
                        <a:lnTo>
                          <a:pt x="30" y="20"/>
                        </a:lnTo>
                        <a:lnTo>
                          <a:pt x="30" y="24"/>
                        </a:lnTo>
                        <a:lnTo>
                          <a:pt x="34" y="24"/>
                        </a:lnTo>
                        <a:lnTo>
                          <a:pt x="34" y="27"/>
                        </a:lnTo>
                        <a:lnTo>
                          <a:pt x="38" y="27"/>
                        </a:lnTo>
                        <a:lnTo>
                          <a:pt x="38" y="31"/>
                        </a:lnTo>
                        <a:lnTo>
                          <a:pt x="43" y="31"/>
                        </a:lnTo>
                        <a:lnTo>
                          <a:pt x="43" y="35"/>
                        </a:lnTo>
                        <a:lnTo>
                          <a:pt x="47" y="35"/>
                        </a:lnTo>
                        <a:lnTo>
                          <a:pt x="47" y="39"/>
                        </a:lnTo>
                        <a:lnTo>
                          <a:pt x="51" y="39"/>
                        </a:lnTo>
                        <a:lnTo>
                          <a:pt x="51" y="43"/>
                        </a:lnTo>
                        <a:lnTo>
                          <a:pt x="56" y="43"/>
                        </a:lnTo>
                        <a:lnTo>
                          <a:pt x="60" y="43"/>
                        </a:lnTo>
                        <a:lnTo>
                          <a:pt x="60" y="47"/>
                        </a:lnTo>
                        <a:lnTo>
                          <a:pt x="64" y="47"/>
                        </a:lnTo>
                        <a:lnTo>
                          <a:pt x="64" y="51"/>
                        </a:lnTo>
                        <a:lnTo>
                          <a:pt x="68" y="51"/>
                        </a:lnTo>
                        <a:lnTo>
                          <a:pt x="68" y="55"/>
                        </a:lnTo>
                        <a:lnTo>
                          <a:pt x="73" y="55"/>
                        </a:lnTo>
                        <a:lnTo>
                          <a:pt x="73" y="59"/>
                        </a:lnTo>
                        <a:lnTo>
                          <a:pt x="77" y="59"/>
                        </a:lnTo>
                        <a:lnTo>
                          <a:pt x="77" y="63"/>
                        </a:lnTo>
                        <a:lnTo>
                          <a:pt x="81" y="63"/>
                        </a:lnTo>
                        <a:lnTo>
                          <a:pt x="86" y="63"/>
                        </a:lnTo>
                        <a:lnTo>
                          <a:pt x="86" y="67"/>
                        </a:lnTo>
                        <a:lnTo>
                          <a:pt x="90" y="67"/>
                        </a:lnTo>
                        <a:lnTo>
                          <a:pt x="94" y="71"/>
                        </a:lnTo>
                        <a:lnTo>
                          <a:pt x="99" y="71"/>
                        </a:lnTo>
                        <a:lnTo>
                          <a:pt x="99" y="75"/>
                        </a:lnTo>
                        <a:lnTo>
                          <a:pt x="103" y="75"/>
                        </a:lnTo>
                        <a:lnTo>
                          <a:pt x="103" y="79"/>
                        </a:lnTo>
                        <a:lnTo>
                          <a:pt x="107" y="79"/>
                        </a:lnTo>
                        <a:lnTo>
                          <a:pt x="107" y="83"/>
                        </a:lnTo>
                        <a:lnTo>
                          <a:pt x="111" y="83"/>
                        </a:lnTo>
                        <a:lnTo>
                          <a:pt x="116" y="83"/>
                        </a:lnTo>
                        <a:lnTo>
                          <a:pt x="116" y="87"/>
                        </a:lnTo>
                        <a:lnTo>
                          <a:pt x="120" y="87"/>
                        </a:lnTo>
                        <a:lnTo>
                          <a:pt x="120" y="91"/>
                        </a:lnTo>
                        <a:lnTo>
                          <a:pt x="124" y="91"/>
                        </a:lnTo>
                        <a:lnTo>
                          <a:pt x="124" y="95"/>
                        </a:lnTo>
                        <a:lnTo>
                          <a:pt x="129" y="95"/>
                        </a:lnTo>
                        <a:lnTo>
                          <a:pt x="133" y="95"/>
                        </a:lnTo>
                        <a:lnTo>
                          <a:pt x="133" y="99"/>
                        </a:lnTo>
                        <a:lnTo>
                          <a:pt x="137" y="99"/>
                        </a:lnTo>
                        <a:lnTo>
                          <a:pt x="137" y="103"/>
                        </a:lnTo>
                        <a:lnTo>
                          <a:pt x="141" y="103"/>
                        </a:lnTo>
                        <a:lnTo>
                          <a:pt x="141" y="107"/>
                        </a:lnTo>
                        <a:lnTo>
                          <a:pt x="146" y="107"/>
                        </a:lnTo>
                        <a:lnTo>
                          <a:pt x="150" y="107"/>
                        </a:lnTo>
                        <a:lnTo>
                          <a:pt x="150" y="111"/>
                        </a:lnTo>
                        <a:lnTo>
                          <a:pt x="154" y="111"/>
                        </a:lnTo>
                        <a:lnTo>
                          <a:pt x="159" y="115"/>
                        </a:lnTo>
                        <a:lnTo>
                          <a:pt x="163" y="115"/>
                        </a:lnTo>
                        <a:lnTo>
                          <a:pt x="163" y="119"/>
                        </a:lnTo>
                        <a:lnTo>
                          <a:pt x="167" y="119"/>
                        </a:lnTo>
                        <a:lnTo>
                          <a:pt x="167" y="123"/>
                        </a:lnTo>
                        <a:lnTo>
                          <a:pt x="172" y="123"/>
                        </a:lnTo>
                        <a:lnTo>
                          <a:pt x="172" y="127"/>
                        </a:lnTo>
                        <a:lnTo>
                          <a:pt x="176" y="127"/>
                        </a:lnTo>
                        <a:lnTo>
                          <a:pt x="176" y="131"/>
                        </a:lnTo>
                        <a:lnTo>
                          <a:pt x="180" y="131"/>
                        </a:lnTo>
                        <a:lnTo>
                          <a:pt x="180" y="135"/>
                        </a:lnTo>
                        <a:lnTo>
                          <a:pt x="184" y="135"/>
                        </a:lnTo>
                        <a:lnTo>
                          <a:pt x="189" y="139"/>
                        </a:lnTo>
                        <a:lnTo>
                          <a:pt x="193" y="143"/>
                        </a:lnTo>
                        <a:lnTo>
                          <a:pt x="197" y="143"/>
                        </a:lnTo>
                        <a:lnTo>
                          <a:pt x="197" y="147"/>
                        </a:lnTo>
                        <a:lnTo>
                          <a:pt x="202" y="147"/>
                        </a:lnTo>
                        <a:lnTo>
                          <a:pt x="202" y="151"/>
                        </a:lnTo>
                        <a:lnTo>
                          <a:pt x="206" y="151"/>
                        </a:lnTo>
                        <a:lnTo>
                          <a:pt x="210" y="155"/>
                        </a:lnTo>
                        <a:lnTo>
                          <a:pt x="214" y="155"/>
                        </a:lnTo>
                        <a:lnTo>
                          <a:pt x="210" y="158"/>
                        </a:lnTo>
                        <a:lnTo>
                          <a:pt x="210" y="155"/>
                        </a:lnTo>
                        <a:lnTo>
                          <a:pt x="206" y="155"/>
                        </a:lnTo>
                        <a:lnTo>
                          <a:pt x="206" y="158"/>
                        </a:lnTo>
                        <a:lnTo>
                          <a:pt x="206" y="162"/>
                        </a:lnTo>
                        <a:lnTo>
                          <a:pt x="206" y="166"/>
                        </a:lnTo>
                        <a:lnTo>
                          <a:pt x="202" y="166"/>
                        </a:lnTo>
                        <a:lnTo>
                          <a:pt x="197" y="166"/>
                        </a:lnTo>
                        <a:lnTo>
                          <a:pt x="197" y="162"/>
                        </a:lnTo>
                        <a:lnTo>
                          <a:pt x="193" y="162"/>
                        </a:lnTo>
                        <a:lnTo>
                          <a:pt x="193" y="158"/>
                        </a:lnTo>
                        <a:lnTo>
                          <a:pt x="197" y="162"/>
                        </a:lnTo>
                        <a:lnTo>
                          <a:pt x="202" y="162"/>
                        </a:lnTo>
                        <a:lnTo>
                          <a:pt x="197" y="158"/>
                        </a:lnTo>
                        <a:lnTo>
                          <a:pt x="193" y="158"/>
                        </a:lnTo>
                        <a:lnTo>
                          <a:pt x="193" y="155"/>
                        </a:lnTo>
                        <a:lnTo>
                          <a:pt x="193" y="151"/>
                        </a:lnTo>
                        <a:lnTo>
                          <a:pt x="189" y="151"/>
                        </a:lnTo>
                        <a:lnTo>
                          <a:pt x="189" y="147"/>
                        </a:lnTo>
                        <a:lnTo>
                          <a:pt x="184" y="147"/>
                        </a:lnTo>
                        <a:lnTo>
                          <a:pt x="180" y="147"/>
                        </a:lnTo>
                        <a:lnTo>
                          <a:pt x="180" y="143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22" name="Freeform 153"/>
                  <p:cNvSpPr>
                    <a:spLocks/>
                  </p:cNvSpPr>
                  <p:nvPr/>
                </p:nvSpPr>
                <p:spPr bwMode="auto">
                  <a:xfrm>
                    <a:off x="2704" y="874"/>
                    <a:ext cx="13" cy="12"/>
                  </a:xfrm>
                  <a:custGeom>
                    <a:avLst/>
                    <a:gdLst>
                      <a:gd name="T0" fmla="*/ 13 w 13"/>
                      <a:gd name="T1" fmla="*/ 8 h 12"/>
                      <a:gd name="T2" fmla="*/ 9 w 13"/>
                      <a:gd name="T3" fmla="*/ 4 h 12"/>
                      <a:gd name="T4" fmla="*/ 4 w 13"/>
                      <a:gd name="T5" fmla="*/ 0 h 12"/>
                      <a:gd name="T6" fmla="*/ 0 w 13"/>
                      <a:gd name="T7" fmla="*/ 0 h 12"/>
                      <a:gd name="T8" fmla="*/ 0 w 13"/>
                      <a:gd name="T9" fmla="*/ 4 h 12"/>
                      <a:gd name="T10" fmla="*/ 0 w 13"/>
                      <a:gd name="T11" fmla="*/ 8 h 12"/>
                      <a:gd name="T12" fmla="*/ 4 w 13"/>
                      <a:gd name="T13" fmla="*/ 12 h 12"/>
                      <a:gd name="T14" fmla="*/ 9 w 13"/>
                      <a:gd name="T15" fmla="*/ 12 h 12"/>
                      <a:gd name="T16" fmla="*/ 13 w 13"/>
                      <a:gd name="T17" fmla="*/ 8 h 1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" h="12">
                        <a:moveTo>
                          <a:pt x="13" y="8"/>
                        </a:moveTo>
                        <a:lnTo>
                          <a:pt x="9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12"/>
                        </a:lnTo>
                        <a:lnTo>
                          <a:pt x="9" y="12"/>
                        </a:lnTo>
                        <a:lnTo>
                          <a:pt x="13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23" name="Freeform 154"/>
                  <p:cNvSpPr>
                    <a:spLocks/>
                  </p:cNvSpPr>
                  <p:nvPr/>
                </p:nvSpPr>
                <p:spPr bwMode="auto">
                  <a:xfrm>
                    <a:off x="3893" y="850"/>
                    <a:ext cx="52" cy="48"/>
                  </a:xfrm>
                  <a:custGeom>
                    <a:avLst/>
                    <a:gdLst>
                      <a:gd name="T0" fmla="*/ 47 w 52"/>
                      <a:gd name="T1" fmla="*/ 48 h 48"/>
                      <a:gd name="T2" fmla="*/ 47 w 52"/>
                      <a:gd name="T3" fmla="*/ 44 h 48"/>
                      <a:gd name="T4" fmla="*/ 43 w 52"/>
                      <a:gd name="T5" fmla="*/ 44 h 48"/>
                      <a:gd name="T6" fmla="*/ 43 w 52"/>
                      <a:gd name="T7" fmla="*/ 40 h 48"/>
                      <a:gd name="T8" fmla="*/ 39 w 52"/>
                      <a:gd name="T9" fmla="*/ 40 h 48"/>
                      <a:gd name="T10" fmla="*/ 35 w 52"/>
                      <a:gd name="T11" fmla="*/ 36 h 48"/>
                      <a:gd name="T12" fmla="*/ 35 w 52"/>
                      <a:gd name="T13" fmla="*/ 32 h 48"/>
                      <a:gd name="T14" fmla="*/ 30 w 52"/>
                      <a:gd name="T15" fmla="*/ 32 h 48"/>
                      <a:gd name="T16" fmla="*/ 26 w 52"/>
                      <a:gd name="T17" fmla="*/ 32 h 48"/>
                      <a:gd name="T18" fmla="*/ 26 w 52"/>
                      <a:gd name="T19" fmla="*/ 28 h 48"/>
                      <a:gd name="T20" fmla="*/ 22 w 52"/>
                      <a:gd name="T21" fmla="*/ 28 h 48"/>
                      <a:gd name="T22" fmla="*/ 22 w 52"/>
                      <a:gd name="T23" fmla="*/ 24 h 48"/>
                      <a:gd name="T24" fmla="*/ 17 w 52"/>
                      <a:gd name="T25" fmla="*/ 24 h 48"/>
                      <a:gd name="T26" fmla="*/ 17 w 52"/>
                      <a:gd name="T27" fmla="*/ 20 h 48"/>
                      <a:gd name="T28" fmla="*/ 13 w 52"/>
                      <a:gd name="T29" fmla="*/ 20 h 48"/>
                      <a:gd name="T30" fmla="*/ 13 w 52"/>
                      <a:gd name="T31" fmla="*/ 16 h 48"/>
                      <a:gd name="T32" fmla="*/ 9 w 52"/>
                      <a:gd name="T33" fmla="*/ 16 h 48"/>
                      <a:gd name="T34" fmla="*/ 9 w 52"/>
                      <a:gd name="T35" fmla="*/ 12 h 48"/>
                      <a:gd name="T36" fmla="*/ 4 w 52"/>
                      <a:gd name="T37" fmla="*/ 12 h 48"/>
                      <a:gd name="T38" fmla="*/ 4 w 52"/>
                      <a:gd name="T39" fmla="*/ 8 h 48"/>
                      <a:gd name="T40" fmla="*/ 4 w 52"/>
                      <a:gd name="T41" fmla="*/ 4 h 48"/>
                      <a:gd name="T42" fmla="*/ 0 w 52"/>
                      <a:gd name="T43" fmla="*/ 4 h 48"/>
                      <a:gd name="T44" fmla="*/ 0 w 52"/>
                      <a:gd name="T45" fmla="*/ 0 h 48"/>
                      <a:gd name="T46" fmla="*/ 4 w 52"/>
                      <a:gd name="T47" fmla="*/ 0 h 48"/>
                      <a:gd name="T48" fmla="*/ 4 w 52"/>
                      <a:gd name="T49" fmla="*/ 4 h 48"/>
                      <a:gd name="T50" fmla="*/ 9 w 52"/>
                      <a:gd name="T51" fmla="*/ 4 h 48"/>
                      <a:gd name="T52" fmla="*/ 13 w 52"/>
                      <a:gd name="T53" fmla="*/ 4 h 48"/>
                      <a:gd name="T54" fmla="*/ 13 w 52"/>
                      <a:gd name="T55" fmla="*/ 8 h 48"/>
                      <a:gd name="T56" fmla="*/ 17 w 52"/>
                      <a:gd name="T57" fmla="*/ 8 h 48"/>
                      <a:gd name="T58" fmla="*/ 17 w 52"/>
                      <a:gd name="T59" fmla="*/ 12 h 48"/>
                      <a:gd name="T60" fmla="*/ 17 w 52"/>
                      <a:gd name="T61" fmla="*/ 16 h 48"/>
                      <a:gd name="T62" fmla="*/ 22 w 52"/>
                      <a:gd name="T63" fmla="*/ 16 h 48"/>
                      <a:gd name="T64" fmla="*/ 22 w 52"/>
                      <a:gd name="T65" fmla="*/ 20 h 48"/>
                      <a:gd name="T66" fmla="*/ 26 w 52"/>
                      <a:gd name="T67" fmla="*/ 20 h 48"/>
                      <a:gd name="T68" fmla="*/ 26 w 52"/>
                      <a:gd name="T69" fmla="*/ 24 h 48"/>
                      <a:gd name="T70" fmla="*/ 30 w 52"/>
                      <a:gd name="T71" fmla="*/ 24 h 48"/>
                      <a:gd name="T72" fmla="*/ 30 w 52"/>
                      <a:gd name="T73" fmla="*/ 28 h 48"/>
                      <a:gd name="T74" fmla="*/ 35 w 52"/>
                      <a:gd name="T75" fmla="*/ 28 h 48"/>
                      <a:gd name="T76" fmla="*/ 35 w 52"/>
                      <a:gd name="T77" fmla="*/ 32 h 48"/>
                      <a:gd name="T78" fmla="*/ 39 w 52"/>
                      <a:gd name="T79" fmla="*/ 32 h 48"/>
                      <a:gd name="T80" fmla="*/ 43 w 52"/>
                      <a:gd name="T81" fmla="*/ 32 h 48"/>
                      <a:gd name="T82" fmla="*/ 43 w 52"/>
                      <a:gd name="T83" fmla="*/ 36 h 48"/>
                      <a:gd name="T84" fmla="*/ 47 w 52"/>
                      <a:gd name="T85" fmla="*/ 36 h 48"/>
                      <a:gd name="T86" fmla="*/ 47 w 52"/>
                      <a:gd name="T87" fmla="*/ 40 h 48"/>
                      <a:gd name="T88" fmla="*/ 52 w 52"/>
                      <a:gd name="T89" fmla="*/ 40 h 48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52" h="48">
                        <a:moveTo>
                          <a:pt x="47" y="48"/>
                        </a:moveTo>
                        <a:lnTo>
                          <a:pt x="47" y="44"/>
                        </a:lnTo>
                        <a:lnTo>
                          <a:pt x="43" y="44"/>
                        </a:lnTo>
                        <a:lnTo>
                          <a:pt x="43" y="40"/>
                        </a:lnTo>
                        <a:lnTo>
                          <a:pt x="39" y="40"/>
                        </a:lnTo>
                        <a:lnTo>
                          <a:pt x="35" y="36"/>
                        </a:lnTo>
                        <a:lnTo>
                          <a:pt x="35" y="32"/>
                        </a:lnTo>
                        <a:lnTo>
                          <a:pt x="30" y="32"/>
                        </a:lnTo>
                        <a:lnTo>
                          <a:pt x="26" y="32"/>
                        </a:lnTo>
                        <a:lnTo>
                          <a:pt x="26" y="28"/>
                        </a:lnTo>
                        <a:lnTo>
                          <a:pt x="22" y="28"/>
                        </a:lnTo>
                        <a:lnTo>
                          <a:pt x="22" y="24"/>
                        </a:lnTo>
                        <a:lnTo>
                          <a:pt x="17" y="24"/>
                        </a:lnTo>
                        <a:lnTo>
                          <a:pt x="17" y="20"/>
                        </a:lnTo>
                        <a:lnTo>
                          <a:pt x="13" y="20"/>
                        </a:lnTo>
                        <a:lnTo>
                          <a:pt x="13" y="16"/>
                        </a:lnTo>
                        <a:lnTo>
                          <a:pt x="9" y="16"/>
                        </a:lnTo>
                        <a:lnTo>
                          <a:pt x="9" y="12"/>
                        </a:ln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9" y="4"/>
                        </a:lnTo>
                        <a:lnTo>
                          <a:pt x="13" y="4"/>
                        </a:lnTo>
                        <a:lnTo>
                          <a:pt x="13" y="8"/>
                        </a:lnTo>
                        <a:lnTo>
                          <a:pt x="17" y="8"/>
                        </a:lnTo>
                        <a:lnTo>
                          <a:pt x="17" y="12"/>
                        </a:lnTo>
                        <a:lnTo>
                          <a:pt x="17" y="16"/>
                        </a:lnTo>
                        <a:lnTo>
                          <a:pt x="22" y="16"/>
                        </a:lnTo>
                        <a:lnTo>
                          <a:pt x="22" y="20"/>
                        </a:lnTo>
                        <a:lnTo>
                          <a:pt x="26" y="20"/>
                        </a:lnTo>
                        <a:lnTo>
                          <a:pt x="26" y="24"/>
                        </a:lnTo>
                        <a:lnTo>
                          <a:pt x="30" y="24"/>
                        </a:lnTo>
                        <a:lnTo>
                          <a:pt x="30" y="28"/>
                        </a:lnTo>
                        <a:lnTo>
                          <a:pt x="35" y="28"/>
                        </a:lnTo>
                        <a:lnTo>
                          <a:pt x="35" y="32"/>
                        </a:lnTo>
                        <a:lnTo>
                          <a:pt x="39" y="32"/>
                        </a:lnTo>
                        <a:lnTo>
                          <a:pt x="43" y="32"/>
                        </a:lnTo>
                        <a:lnTo>
                          <a:pt x="43" y="36"/>
                        </a:lnTo>
                        <a:lnTo>
                          <a:pt x="47" y="36"/>
                        </a:lnTo>
                        <a:lnTo>
                          <a:pt x="47" y="40"/>
                        </a:lnTo>
                        <a:lnTo>
                          <a:pt x="52" y="4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24" name="Freeform 155"/>
                  <p:cNvSpPr>
                    <a:spLocks/>
                  </p:cNvSpPr>
                  <p:nvPr/>
                </p:nvSpPr>
                <p:spPr bwMode="auto">
                  <a:xfrm>
                    <a:off x="3837" y="831"/>
                    <a:ext cx="108" cy="79"/>
                  </a:xfrm>
                  <a:custGeom>
                    <a:avLst/>
                    <a:gdLst>
                      <a:gd name="T0" fmla="*/ 26 w 108"/>
                      <a:gd name="T1" fmla="*/ 4 h 79"/>
                      <a:gd name="T2" fmla="*/ 22 w 108"/>
                      <a:gd name="T3" fmla="*/ 4 h 79"/>
                      <a:gd name="T4" fmla="*/ 18 w 108"/>
                      <a:gd name="T5" fmla="*/ 4 h 79"/>
                      <a:gd name="T6" fmla="*/ 18 w 108"/>
                      <a:gd name="T7" fmla="*/ 8 h 79"/>
                      <a:gd name="T8" fmla="*/ 13 w 108"/>
                      <a:gd name="T9" fmla="*/ 8 h 79"/>
                      <a:gd name="T10" fmla="*/ 13 w 108"/>
                      <a:gd name="T11" fmla="*/ 4 h 79"/>
                      <a:gd name="T12" fmla="*/ 13 w 108"/>
                      <a:gd name="T13" fmla="*/ 0 h 79"/>
                      <a:gd name="T14" fmla="*/ 9 w 108"/>
                      <a:gd name="T15" fmla="*/ 0 h 79"/>
                      <a:gd name="T16" fmla="*/ 5 w 108"/>
                      <a:gd name="T17" fmla="*/ 0 h 79"/>
                      <a:gd name="T18" fmla="*/ 0 w 108"/>
                      <a:gd name="T19" fmla="*/ 0 h 79"/>
                      <a:gd name="T20" fmla="*/ 5 w 108"/>
                      <a:gd name="T21" fmla="*/ 0 h 79"/>
                      <a:gd name="T22" fmla="*/ 5 w 108"/>
                      <a:gd name="T23" fmla="*/ 4 h 79"/>
                      <a:gd name="T24" fmla="*/ 9 w 108"/>
                      <a:gd name="T25" fmla="*/ 4 h 79"/>
                      <a:gd name="T26" fmla="*/ 13 w 108"/>
                      <a:gd name="T27" fmla="*/ 4 h 79"/>
                      <a:gd name="T28" fmla="*/ 13 w 108"/>
                      <a:gd name="T29" fmla="*/ 8 h 79"/>
                      <a:gd name="T30" fmla="*/ 18 w 108"/>
                      <a:gd name="T31" fmla="*/ 8 h 79"/>
                      <a:gd name="T32" fmla="*/ 18 w 108"/>
                      <a:gd name="T33" fmla="*/ 12 h 79"/>
                      <a:gd name="T34" fmla="*/ 22 w 108"/>
                      <a:gd name="T35" fmla="*/ 12 h 79"/>
                      <a:gd name="T36" fmla="*/ 26 w 108"/>
                      <a:gd name="T37" fmla="*/ 12 h 79"/>
                      <a:gd name="T38" fmla="*/ 30 w 108"/>
                      <a:gd name="T39" fmla="*/ 12 h 79"/>
                      <a:gd name="T40" fmla="*/ 30 w 108"/>
                      <a:gd name="T41" fmla="*/ 16 h 79"/>
                      <a:gd name="T42" fmla="*/ 30 w 108"/>
                      <a:gd name="T43" fmla="*/ 19 h 79"/>
                      <a:gd name="T44" fmla="*/ 35 w 108"/>
                      <a:gd name="T45" fmla="*/ 19 h 79"/>
                      <a:gd name="T46" fmla="*/ 30 w 108"/>
                      <a:gd name="T47" fmla="*/ 23 h 79"/>
                      <a:gd name="T48" fmla="*/ 35 w 108"/>
                      <a:gd name="T49" fmla="*/ 23 h 79"/>
                      <a:gd name="T50" fmla="*/ 35 w 108"/>
                      <a:gd name="T51" fmla="*/ 27 h 79"/>
                      <a:gd name="T52" fmla="*/ 39 w 108"/>
                      <a:gd name="T53" fmla="*/ 27 h 79"/>
                      <a:gd name="T54" fmla="*/ 39 w 108"/>
                      <a:gd name="T55" fmla="*/ 31 h 79"/>
                      <a:gd name="T56" fmla="*/ 43 w 108"/>
                      <a:gd name="T57" fmla="*/ 31 h 79"/>
                      <a:gd name="T58" fmla="*/ 43 w 108"/>
                      <a:gd name="T59" fmla="*/ 27 h 79"/>
                      <a:gd name="T60" fmla="*/ 48 w 108"/>
                      <a:gd name="T61" fmla="*/ 27 h 79"/>
                      <a:gd name="T62" fmla="*/ 52 w 108"/>
                      <a:gd name="T63" fmla="*/ 27 h 79"/>
                      <a:gd name="T64" fmla="*/ 52 w 108"/>
                      <a:gd name="T65" fmla="*/ 31 h 79"/>
                      <a:gd name="T66" fmla="*/ 52 w 108"/>
                      <a:gd name="T67" fmla="*/ 35 h 79"/>
                      <a:gd name="T68" fmla="*/ 56 w 108"/>
                      <a:gd name="T69" fmla="*/ 35 h 79"/>
                      <a:gd name="T70" fmla="*/ 60 w 108"/>
                      <a:gd name="T71" fmla="*/ 35 h 79"/>
                      <a:gd name="T72" fmla="*/ 60 w 108"/>
                      <a:gd name="T73" fmla="*/ 39 h 79"/>
                      <a:gd name="T74" fmla="*/ 65 w 108"/>
                      <a:gd name="T75" fmla="*/ 39 h 79"/>
                      <a:gd name="T76" fmla="*/ 65 w 108"/>
                      <a:gd name="T77" fmla="*/ 43 h 79"/>
                      <a:gd name="T78" fmla="*/ 69 w 108"/>
                      <a:gd name="T79" fmla="*/ 43 h 79"/>
                      <a:gd name="T80" fmla="*/ 69 w 108"/>
                      <a:gd name="T81" fmla="*/ 47 h 79"/>
                      <a:gd name="T82" fmla="*/ 69 w 108"/>
                      <a:gd name="T83" fmla="*/ 51 h 79"/>
                      <a:gd name="T84" fmla="*/ 73 w 108"/>
                      <a:gd name="T85" fmla="*/ 51 h 79"/>
                      <a:gd name="T86" fmla="*/ 78 w 108"/>
                      <a:gd name="T87" fmla="*/ 55 h 79"/>
                      <a:gd name="T88" fmla="*/ 82 w 108"/>
                      <a:gd name="T89" fmla="*/ 55 h 79"/>
                      <a:gd name="T90" fmla="*/ 86 w 108"/>
                      <a:gd name="T91" fmla="*/ 59 h 79"/>
                      <a:gd name="T92" fmla="*/ 91 w 108"/>
                      <a:gd name="T93" fmla="*/ 59 h 79"/>
                      <a:gd name="T94" fmla="*/ 91 w 108"/>
                      <a:gd name="T95" fmla="*/ 63 h 79"/>
                      <a:gd name="T96" fmla="*/ 95 w 108"/>
                      <a:gd name="T97" fmla="*/ 63 h 79"/>
                      <a:gd name="T98" fmla="*/ 95 w 108"/>
                      <a:gd name="T99" fmla="*/ 67 h 79"/>
                      <a:gd name="T100" fmla="*/ 99 w 108"/>
                      <a:gd name="T101" fmla="*/ 67 h 79"/>
                      <a:gd name="T102" fmla="*/ 99 w 108"/>
                      <a:gd name="T103" fmla="*/ 71 h 79"/>
                      <a:gd name="T104" fmla="*/ 99 w 108"/>
                      <a:gd name="T105" fmla="*/ 75 h 79"/>
                      <a:gd name="T106" fmla="*/ 99 w 108"/>
                      <a:gd name="T107" fmla="*/ 79 h 79"/>
                      <a:gd name="T108" fmla="*/ 103 w 108"/>
                      <a:gd name="T109" fmla="*/ 79 h 79"/>
                      <a:gd name="T110" fmla="*/ 108 w 108"/>
                      <a:gd name="T111" fmla="*/ 79 h 7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0" t="0" r="r" b="b"/>
                    <a:pathLst>
                      <a:path w="108" h="79">
                        <a:moveTo>
                          <a:pt x="26" y="4"/>
                        </a:moveTo>
                        <a:lnTo>
                          <a:pt x="22" y="4"/>
                        </a:lnTo>
                        <a:lnTo>
                          <a:pt x="18" y="4"/>
                        </a:lnTo>
                        <a:lnTo>
                          <a:pt x="18" y="8"/>
                        </a:lnTo>
                        <a:lnTo>
                          <a:pt x="13" y="8"/>
                        </a:lnTo>
                        <a:lnTo>
                          <a:pt x="13" y="4"/>
                        </a:lnTo>
                        <a:lnTo>
                          <a:pt x="13" y="0"/>
                        </a:lnTo>
                        <a:lnTo>
                          <a:pt x="9" y="0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5" y="4"/>
                        </a:lnTo>
                        <a:lnTo>
                          <a:pt x="9" y="4"/>
                        </a:lnTo>
                        <a:lnTo>
                          <a:pt x="13" y="4"/>
                        </a:lnTo>
                        <a:lnTo>
                          <a:pt x="13" y="8"/>
                        </a:lnTo>
                        <a:lnTo>
                          <a:pt x="18" y="8"/>
                        </a:lnTo>
                        <a:lnTo>
                          <a:pt x="18" y="12"/>
                        </a:lnTo>
                        <a:lnTo>
                          <a:pt x="22" y="12"/>
                        </a:lnTo>
                        <a:lnTo>
                          <a:pt x="26" y="12"/>
                        </a:lnTo>
                        <a:lnTo>
                          <a:pt x="30" y="12"/>
                        </a:lnTo>
                        <a:lnTo>
                          <a:pt x="30" y="16"/>
                        </a:lnTo>
                        <a:lnTo>
                          <a:pt x="30" y="19"/>
                        </a:lnTo>
                        <a:lnTo>
                          <a:pt x="35" y="19"/>
                        </a:lnTo>
                        <a:lnTo>
                          <a:pt x="30" y="23"/>
                        </a:lnTo>
                        <a:lnTo>
                          <a:pt x="35" y="23"/>
                        </a:lnTo>
                        <a:lnTo>
                          <a:pt x="35" y="27"/>
                        </a:lnTo>
                        <a:lnTo>
                          <a:pt x="39" y="27"/>
                        </a:lnTo>
                        <a:lnTo>
                          <a:pt x="39" y="31"/>
                        </a:lnTo>
                        <a:lnTo>
                          <a:pt x="43" y="31"/>
                        </a:lnTo>
                        <a:lnTo>
                          <a:pt x="43" y="27"/>
                        </a:lnTo>
                        <a:lnTo>
                          <a:pt x="48" y="27"/>
                        </a:lnTo>
                        <a:lnTo>
                          <a:pt x="52" y="27"/>
                        </a:lnTo>
                        <a:lnTo>
                          <a:pt x="52" y="31"/>
                        </a:lnTo>
                        <a:lnTo>
                          <a:pt x="52" y="35"/>
                        </a:lnTo>
                        <a:lnTo>
                          <a:pt x="56" y="35"/>
                        </a:lnTo>
                        <a:lnTo>
                          <a:pt x="60" y="35"/>
                        </a:lnTo>
                        <a:lnTo>
                          <a:pt x="60" y="39"/>
                        </a:lnTo>
                        <a:lnTo>
                          <a:pt x="65" y="39"/>
                        </a:lnTo>
                        <a:lnTo>
                          <a:pt x="65" y="43"/>
                        </a:lnTo>
                        <a:lnTo>
                          <a:pt x="69" y="43"/>
                        </a:lnTo>
                        <a:lnTo>
                          <a:pt x="69" y="47"/>
                        </a:lnTo>
                        <a:lnTo>
                          <a:pt x="69" y="51"/>
                        </a:lnTo>
                        <a:lnTo>
                          <a:pt x="73" y="51"/>
                        </a:lnTo>
                        <a:lnTo>
                          <a:pt x="78" y="55"/>
                        </a:lnTo>
                        <a:lnTo>
                          <a:pt x="82" y="55"/>
                        </a:lnTo>
                        <a:lnTo>
                          <a:pt x="86" y="59"/>
                        </a:lnTo>
                        <a:lnTo>
                          <a:pt x="91" y="59"/>
                        </a:lnTo>
                        <a:lnTo>
                          <a:pt x="91" y="63"/>
                        </a:lnTo>
                        <a:lnTo>
                          <a:pt x="95" y="63"/>
                        </a:lnTo>
                        <a:lnTo>
                          <a:pt x="95" y="67"/>
                        </a:lnTo>
                        <a:lnTo>
                          <a:pt x="99" y="67"/>
                        </a:lnTo>
                        <a:lnTo>
                          <a:pt x="99" y="71"/>
                        </a:lnTo>
                        <a:lnTo>
                          <a:pt x="99" y="75"/>
                        </a:lnTo>
                        <a:lnTo>
                          <a:pt x="99" y="79"/>
                        </a:lnTo>
                        <a:lnTo>
                          <a:pt x="103" y="79"/>
                        </a:lnTo>
                        <a:lnTo>
                          <a:pt x="108" y="79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25" name="Freeform 156"/>
                  <p:cNvSpPr>
                    <a:spLocks/>
                  </p:cNvSpPr>
                  <p:nvPr/>
                </p:nvSpPr>
                <p:spPr bwMode="auto">
                  <a:xfrm>
                    <a:off x="3249" y="918"/>
                    <a:ext cx="9" cy="20"/>
                  </a:xfrm>
                  <a:custGeom>
                    <a:avLst/>
                    <a:gdLst>
                      <a:gd name="T0" fmla="*/ 0 w 9"/>
                      <a:gd name="T1" fmla="*/ 0 h 20"/>
                      <a:gd name="T2" fmla="*/ 0 w 9"/>
                      <a:gd name="T3" fmla="*/ 4 h 20"/>
                      <a:gd name="T4" fmla="*/ 0 w 9"/>
                      <a:gd name="T5" fmla="*/ 8 h 20"/>
                      <a:gd name="T6" fmla="*/ 0 w 9"/>
                      <a:gd name="T7" fmla="*/ 12 h 20"/>
                      <a:gd name="T8" fmla="*/ 0 w 9"/>
                      <a:gd name="T9" fmla="*/ 16 h 20"/>
                      <a:gd name="T10" fmla="*/ 0 w 9"/>
                      <a:gd name="T11" fmla="*/ 20 h 20"/>
                      <a:gd name="T12" fmla="*/ 5 w 9"/>
                      <a:gd name="T13" fmla="*/ 20 h 20"/>
                      <a:gd name="T14" fmla="*/ 9 w 9"/>
                      <a:gd name="T15" fmla="*/ 20 h 20"/>
                      <a:gd name="T16" fmla="*/ 9 w 9"/>
                      <a:gd name="T17" fmla="*/ 16 h 20"/>
                      <a:gd name="T18" fmla="*/ 5 w 9"/>
                      <a:gd name="T19" fmla="*/ 16 h 20"/>
                      <a:gd name="T20" fmla="*/ 5 w 9"/>
                      <a:gd name="T21" fmla="*/ 12 h 20"/>
                      <a:gd name="T22" fmla="*/ 5 w 9"/>
                      <a:gd name="T23" fmla="*/ 8 h 20"/>
                      <a:gd name="T24" fmla="*/ 5 w 9"/>
                      <a:gd name="T25" fmla="*/ 4 h 20"/>
                      <a:gd name="T26" fmla="*/ 5 w 9"/>
                      <a:gd name="T27" fmla="*/ 0 h 20"/>
                      <a:gd name="T28" fmla="*/ 0 w 9"/>
                      <a:gd name="T29" fmla="*/ 0 h 2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9" h="20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  <a:lnTo>
                          <a:pt x="5" y="20"/>
                        </a:lnTo>
                        <a:lnTo>
                          <a:pt x="9" y="20"/>
                        </a:lnTo>
                        <a:lnTo>
                          <a:pt x="9" y="16"/>
                        </a:lnTo>
                        <a:lnTo>
                          <a:pt x="5" y="16"/>
                        </a:lnTo>
                        <a:lnTo>
                          <a:pt x="5" y="12"/>
                        </a:ln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26" name="Freeform 157"/>
                  <p:cNvSpPr>
                    <a:spLocks/>
                  </p:cNvSpPr>
                  <p:nvPr/>
                </p:nvSpPr>
                <p:spPr bwMode="auto">
                  <a:xfrm>
                    <a:off x="3945" y="910"/>
                    <a:ext cx="43" cy="28"/>
                  </a:xfrm>
                  <a:custGeom>
                    <a:avLst/>
                    <a:gdLst>
                      <a:gd name="T0" fmla="*/ 43 w 43"/>
                      <a:gd name="T1" fmla="*/ 28 h 28"/>
                      <a:gd name="T2" fmla="*/ 43 w 43"/>
                      <a:gd name="T3" fmla="*/ 24 h 28"/>
                      <a:gd name="T4" fmla="*/ 43 w 43"/>
                      <a:gd name="T5" fmla="*/ 20 h 28"/>
                      <a:gd name="T6" fmla="*/ 38 w 43"/>
                      <a:gd name="T7" fmla="*/ 20 h 28"/>
                      <a:gd name="T8" fmla="*/ 34 w 43"/>
                      <a:gd name="T9" fmla="*/ 20 h 28"/>
                      <a:gd name="T10" fmla="*/ 30 w 43"/>
                      <a:gd name="T11" fmla="*/ 20 h 28"/>
                      <a:gd name="T12" fmla="*/ 30 w 43"/>
                      <a:gd name="T13" fmla="*/ 16 h 28"/>
                      <a:gd name="T14" fmla="*/ 25 w 43"/>
                      <a:gd name="T15" fmla="*/ 12 h 28"/>
                      <a:gd name="T16" fmla="*/ 21 w 43"/>
                      <a:gd name="T17" fmla="*/ 8 h 28"/>
                      <a:gd name="T18" fmla="*/ 17 w 43"/>
                      <a:gd name="T19" fmla="*/ 4 h 28"/>
                      <a:gd name="T20" fmla="*/ 13 w 43"/>
                      <a:gd name="T21" fmla="*/ 4 h 28"/>
                      <a:gd name="T22" fmla="*/ 8 w 43"/>
                      <a:gd name="T23" fmla="*/ 4 h 28"/>
                      <a:gd name="T24" fmla="*/ 4 w 43"/>
                      <a:gd name="T25" fmla="*/ 4 h 28"/>
                      <a:gd name="T26" fmla="*/ 0 w 43"/>
                      <a:gd name="T27" fmla="*/ 0 h 2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43" h="28">
                        <a:moveTo>
                          <a:pt x="43" y="28"/>
                        </a:moveTo>
                        <a:lnTo>
                          <a:pt x="43" y="24"/>
                        </a:lnTo>
                        <a:lnTo>
                          <a:pt x="43" y="20"/>
                        </a:lnTo>
                        <a:lnTo>
                          <a:pt x="38" y="20"/>
                        </a:lnTo>
                        <a:lnTo>
                          <a:pt x="34" y="20"/>
                        </a:lnTo>
                        <a:lnTo>
                          <a:pt x="30" y="20"/>
                        </a:lnTo>
                        <a:lnTo>
                          <a:pt x="30" y="16"/>
                        </a:lnTo>
                        <a:lnTo>
                          <a:pt x="25" y="12"/>
                        </a:lnTo>
                        <a:lnTo>
                          <a:pt x="21" y="8"/>
                        </a:lnTo>
                        <a:lnTo>
                          <a:pt x="17" y="4"/>
                        </a:lnTo>
                        <a:lnTo>
                          <a:pt x="13" y="4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27" name="Freeform 158"/>
                  <p:cNvSpPr>
                    <a:spLocks/>
                  </p:cNvSpPr>
                  <p:nvPr/>
                </p:nvSpPr>
                <p:spPr bwMode="auto">
                  <a:xfrm>
                    <a:off x="3940" y="898"/>
                    <a:ext cx="52" cy="40"/>
                  </a:xfrm>
                  <a:custGeom>
                    <a:avLst/>
                    <a:gdLst>
                      <a:gd name="T0" fmla="*/ 0 w 52"/>
                      <a:gd name="T1" fmla="*/ 0 h 40"/>
                      <a:gd name="T2" fmla="*/ 5 w 52"/>
                      <a:gd name="T3" fmla="*/ 4 h 40"/>
                      <a:gd name="T4" fmla="*/ 9 w 52"/>
                      <a:gd name="T5" fmla="*/ 4 h 40"/>
                      <a:gd name="T6" fmla="*/ 13 w 52"/>
                      <a:gd name="T7" fmla="*/ 8 h 40"/>
                      <a:gd name="T8" fmla="*/ 18 w 52"/>
                      <a:gd name="T9" fmla="*/ 12 h 40"/>
                      <a:gd name="T10" fmla="*/ 22 w 52"/>
                      <a:gd name="T11" fmla="*/ 16 h 40"/>
                      <a:gd name="T12" fmla="*/ 26 w 52"/>
                      <a:gd name="T13" fmla="*/ 16 h 40"/>
                      <a:gd name="T14" fmla="*/ 26 w 52"/>
                      <a:gd name="T15" fmla="*/ 20 h 40"/>
                      <a:gd name="T16" fmla="*/ 30 w 52"/>
                      <a:gd name="T17" fmla="*/ 20 h 40"/>
                      <a:gd name="T18" fmla="*/ 30 w 52"/>
                      <a:gd name="T19" fmla="*/ 24 h 40"/>
                      <a:gd name="T20" fmla="*/ 35 w 52"/>
                      <a:gd name="T21" fmla="*/ 24 h 40"/>
                      <a:gd name="T22" fmla="*/ 35 w 52"/>
                      <a:gd name="T23" fmla="*/ 28 h 40"/>
                      <a:gd name="T24" fmla="*/ 39 w 52"/>
                      <a:gd name="T25" fmla="*/ 32 h 40"/>
                      <a:gd name="T26" fmla="*/ 43 w 52"/>
                      <a:gd name="T27" fmla="*/ 32 h 40"/>
                      <a:gd name="T28" fmla="*/ 48 w 52"/>
                      <a:gd name="T29" fmla="*/ 32 h 40"/>
                      <a:gd name="T30" fmla="*/ 52 w 52"/>
                      <a:gd name="T31" fmla="*/ 36 h 40"/>
                      <a:gd name="T32" fmla="*/ 48 w 52"/>
                      <a:gd name="T33" fmla="*/ 40 h 4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52" h="40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9" y="4"/>
                        </a:lnTo>
                        <a:lnTo>
                          <a:pt x="13" y="8"/>
                        </a:lnTo>
                        <a:lnTo>
                          <a:pt x="18" y="12"/>
                        </a:lnTo>
                        <a:lnTo>
                          <a:pt x="22" y="16"/>
                        </a:lnTo>
                        <a:lnTo>
                          <a:pt x="26" y="16"/>
                        </a:lnTo>
                        <a:lnTo>
                          <a:pt x="26" y="20"/>
                        </a:lnTo>
                        <a:lnTo>
                          <a:pt x="30" y="20"/>
                        </a:lnTo>
                        <a:lnTo>
                          <a:pt x="30" y="24"/>
                        </a:lnTo>
                        <a:lnTo>
                          <a:pt x="35" y="24"/>
                        </a:lnTo>
                        <a:lnTo>
                          <a:pt x="35" y="28"/>
                        </a:lnTo>
                        <a:lnTo>
                          <a:pt x="39" y="32"/>
                        </a:lnTo>
                        <a:lnTo>
                          <a:pt x="43" y="32"/>
                        </a:lnTo>
                        <a:lnTo>
                          <a:pt x="48" y="32"/>
                        </a:lnTo>
                        <a:lnTo>
                          <a:pt x="52" y="36"/>
                        </a:lnTo>
                        <a:lnTo>
                          <a:pt x="48" y="4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28" name="Freeform 159"/>
                  <p:cNvSpPr>
                    <a:spLocks/>
                  </p:cNvSpPr>
                  <p:nvPr/>
                </p:nvSpPr>
                <p:spPr bwMode="auto">
                  <a:xfrm>
                    <a:off x="3249" y="827"/>
                    <a:ext cx="103" cy="115"/>
                  </a:xfrm>
                  <a:custGeom>
                    <a:avLst/>
                    <a:gdLst>
                      <a:gd name="T0" fmla="*/ 103 w 103"/>
                      <a:gd name="T1" fmla="*/ 0 h 115"/>
                      <a:gd name="T2" fmla="*/ 103 w 103"/>
                      <a:gd name="T3" fmla="*/ 4 h 115"/>
                      <a:gd name="T4" fmla="*/ 99 w 103"/>
                      <a:gd name="T5" fmla="*/ 4 h 115"/>
                      <a:gd name="T6" fmla="*/ 99 w 103"/>
                      <a:gd name="T7" fmla="*/ 8 h 115"/>
                      <a:gd name="T8" fmla="*/ 95 w 103"/>
                      <a:gd name="T9" fmla="*/ 8 h 115"/>
                      <a:gd name="T10" fmla="*/ 90 w 103"/>
                      <a:gd name="T11" fmla="*/ 8 h 115"/>
                      <a:gd name="T12" fmla="*/ 90 w 103"/>
                      <a:gd name="T13" fmla="*/ 12 h 115"/>
                      <a:gd name="T14" fmla="*/ 86 w 103"/>
                      <a:gd name="T15" fmla="*/ 12 h 115"/>
                      <a:gd name="T16" fmla="*/ 82 w 103"/>
                      <a:gd name="T17" fmla="*/ 12 h 115"/>
                      <a:gd name="T18" fmla="*/ 82 w 103"/>
                      <a:gd name="T19" fmla="*/ 16 h 115"/>
                      <a:gd name="T20" fmla="*/ 77 w 103"/>
                      <a:gd name="T21" fmla="*/ 16 h 115"/>
                      <a:gd name="T22" fmla="*/ 73 w 103"/>
                      <a:gd name="T23" fmla="*/ 16 h 115"/>
                      <a:gd name="T24" fmla="*/ 73 w 103"/>
                      <a:gd name="T25" fmla="*/ 20 h 115"/>
                      <a:gd name="T26" fmla="*/ 69 w 103"/>
                      <a:gd name="T27" fmla="*/ 20 h 115"/>
                      <a:gd name="T28" fmla="*/ 65 w 103"/>
                      <a:gd name="T29" fmla="*/ 20 h 115"/>
                      <a:gd name="T30" fmla="*/ 65 w 103"/>
                      <a:gd name="T31" fmla="*/ 23 h 115"/>
                      <a:gd name="T32" fmla="*/ 60 w 103"/>
                      <a:gd name="T33" fmla="*/ 23 h 115"/>
                      <a:gd name="T34" fmla="*/ 56 w 103"/>
                      <a:gd name="T35" fmla="*/ 27 h 115"/>
                      <a:gd name="T36" fmla="*/ 52 w 103"/>
                      <a:gd name="T37" fmla="*/ 27 h 115"/>
                      <a:gd name="T38" fmla="*/ 47 w 103"/>
                      <a:gd name="T39" fmla="*/ 27 h 115"/>
                      <a:gd name="T40" fmla="*/ 43 w 103"/>
                      <a:gd name="T41" fmla="*/ 27 h 115"/>
                      <a:gd name="T42" fmla="*/ 43 w 103"/>
                      <a:gd name="T43" fmla="*/ 31 h 115"/>
                      <a:gd name="T44" fmla="*/ 39 w 103"/>
                      <a:gd name="T45" fmla="*/ 31 h 115"/>
                      <a:gd name="T46" fmla="*/ 39 w 103"/>
                      <a:gd name="T47" fmla="*/ 35 h 115"/>
                      <a:gd name="T48" fmla="*/ 35 w 103"/>
                      <a:gd name="T49" fmla="*/ 35 h 115"/>
                      <a:gd name="T50" fmla="*/ 30 w 103"/>
                      <a:gd name="T51" fmla="*/ 35 h 115"/>
                      <a:gd name="T52" fmla="*/ 26 w 103"/>
                      <a:gd name="T53" fmla="*/ 35 h 115"/>
                      <a:gd name="T54" fmla="*/ 26 w 103"/>
                      <a:gd name="T55" fmla="*/ 39 h 115"/>
                      <a:gd name="T56" fmla="*/ 22 w 103"/>
                      <a:gd name="T57" fmla="*/ 39 h 115"/>
                      <a:gd name="T58" fmla="*/ 17 w 103"/>
                      <a:gd name="T59" fmla="*/ 39 h 115"/>
                      <a:gd name="T60" fmla="*/ 13 w 103"/>
                      <a:gd name="T61" fmla="*/ 43 h 115"/>
                      <a:gd name="T62" fmla="*/ 9 w 103"/>
                      <a:gd name="T63" fmla="*/ 43 h 115"/>
                      <a:gd name="T64" fmla="*/ 9 w 103"/>
                      <a:gd name="T65" fmla="*/ 47 h 115"/>
                      <a:gd name="T66" fmla="*/ 5 w 103"/>
                      <a:gd name="T67" fmla="*/ 47 h 115"/>
                      <a:gd name="T68" fmla="*/ 0 w 103"/>
                      <a:gd name="T69" fmla="*/ 47 h 115"/>
                      <a:gd name="T70" fmla="*/ 0 w 103"/>
                      <a:gd name="T71" fmla="*/ 51 h 115"/>
                      <a:gd name="T72" fmla="*/ 0 w 103"/>
                      <a:gd name="T73" fmla="*/ 55 h 115"/>
                      <a:gd name="T74" fmla="*/ 0 w 103"/>
                      <a:gd name="T75" fmla="*/ 59 h 115"/>
                      <a:gd name="T76" fmla="*/ 0 w 103"/>
                      <a:gd name="T77" fmla="*/ 63 h 115"/>
                      <a:gd name="T78" fmla="*/ 0 w 103"/>
                      <a:gd name="T79" fmla="*/ 67 h 115"/>
                      <a:gd name="T80" fmla="*/ 5 w 103"/>
                      <a:gd name="T81" fmla="*/ 67 h 115"/>
                      <a:gd name="T82" fmla="*/ 0 w 103"/>
                      <a:gd name="T83" fmla="*/ 67 h 115"/>
                      <a:gd name="T84" fmla="*/ 0 w 103"/>
                      <a:gd name="T85" fmla="*/ 71 h 115"/>
                      <a:gd name="T86" fmla="*/ 0 w 103"/>
                      <a:gd name="T87" fmla="*/ 75 h 115"/>
                      <a:gd name="T88" fmla="*/ 5 w 103"/>
                      <a:gd name="T89" fmla="*/ 75 h 115"/>
                      <a:gd name="T90" fmla="*/ 5 w 103"/>
                      <a:gd name="T91" fmla="*/ 79 h 115"/>
                      <a:gd name="T92" fmla="*/ 9 w 103"/>
                      <a:gd name="T93" fmla="*/ 79 h 115"/>
                      <a:gd name="T94" fmla="*/ 9 w 103"/>
                      <a:gd name="T95" fmla="*/ 83 h 115"/>
                      <a:gd name="T96" fmla="*/ 9 w 103"/>
                      <a:gd name="T97" fmla="*/ 87 h 115"/>
                      <a:gd name="T98" fmla="*/ 9 w 103"/>
                      <a:gd name="T99" fmla="*/ 91 h 115"/>
                      <a:gd name="T100" fmla="*/ 9 w 103"/>
                      <a:gd name="T101" fmla="*/ 95 h 115"/>
                      <a:gd name="T102" fmla="*/ 9 w 103"/>
                      <a:gd name="T103" fmla="*/ 99 h 115"/>
                      <a:gd name="T104" fmla="*/ 13 w 103"/>
                      <a:gd name="T105" fmla="*/ 99 h 115"/>
                      <a:gd name="T106" fmla="*/ 9 w 103"/>
                      <a:gd name="T107" fmla="*/ 99 h 115"/>
                      <a:gd name="T108" fmla="*/ 9 w 103"/>
                      <a:gd name="T109" fmla="*/ 103 h 115"/>
                      <a:gd name="T110" fmla="*/ 9 w 103"/>
                      <a:gd name="T111" fmla="*/ 107 h 115"/>
                      <a:gd name="T112" fmla="*/ 9 w 103"/>
                      <a:gd name="T113" fmla="*/ 111 h 115"/>
                      <a:gd name="T114" fmla="*/ 13 w 103"/>
                      <a:gd name="T115" fmla="*/ 111 h 115"/>
                      <a:gd name="T116" fmla="*/ 17 w 103"/>
                      <a:gd name="T117" fmla="*/ 115 h 11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103" h="115">
                        <a:moveTo>
                          <a:pt x="103" y="0"/>
                        </a:move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9" y="8"/>
                        </a:lnTo>
                        <a:lnTo>
                          <a:pt x="95" y="8"/>
                        </a:lnTo>
                        <a:lnTo>
                          <a:pt x="90" y="8"/>
                        </a:lnTo>
                        <a:lnTo>
                          <a:pt x="90" y="12"/>
                        </a:lnTo>
                        <a:lnTo>
                          <a:pt x="86" y="12"/>
                        </a:lnTo>
                        <a:lnTo>
                          <a:pt x="82" y="12"/>
                        </a:lnTo>
                        <a:lnTo>
                          <a:pt x="82" y="16"/>
                        </a:lnTo>
                        <a:lnTo>
                          <a:pt x="77" y="16"/>
                        </a:lnTo>
                        <a:lnTo>
                          <a:pt x="73" y="16"/>
                        </a:lnTo>
                        <a:lnTo>
                          <a:pt x="73" y="20"/>
                        </a:lnTo>
                        <a:lnTo>
                          <a:pt x="69" y="20"/>
                        </a:lnTo>
                        <a:lnTo>
                          <a:pt x="65" y="20"/>
                        </a:lnTo>
                        <a:lnTo>
                          <a:pt x="65" y="23"/>
                        </a:lnTo>
                        <a:lnTo>
                          <a:pt x="60" y="23"/>
                        </a:lnTo>
                        <a:lnTo>
                          <a:pt x="56" y="27"/>
                        </a:lnTo>
                        <a:lnTo>
                          <a:pt x="52" y="27"/>
                        </a:lnTo>
                        <a:lnTo>
                          <a:pt x="47" y="27"/>
                        </a:lnTo>
                        <a:lnTo>
                          <a:pt x="43" y="27"/>
                        </a:lnTo>
                        <a:lnTo>
                          <a:pt x="43" y="31"/>
                        </a:lnTo>
                        <a:lnTo>
                          <a:pt x="39" y="31"/>
                        </a:lnTo>
                        <a:lnTo>
                          <a:pt x="39" y="35"/>
                        </a:lnTo>
                        <a:lnTo>
                          <a:pt x="35" y="35"/>
                        </a:lnTo>
                        <a:lnTo>
                          <a:pt x="30" y="35"/>
                        </a:lnTo>
                        <a:lnTo>
                          <a:pt x="26" y="35"/>
                        </a:lnTo>
                        <a:lnTo>
                          <a:pt x="26" y="39"/>
                        </a:lnTo>
                        <a:lnTo>
                          <a:pt x="22" y="39"/>
                        </a:lnTo>
                        <a:lnTo>
                          <a:pt x="17" y="39"/>
                        </a:lnTo>
                        <a:lnTo>
                          <a:pt x="13" y="43"/>
                        </a:lnTo>
                        <a:lnTo>
                          <a:pt x="9" y="43"/>
                        </a:lnTo>
                        <a:lnTo>
                          <a:pt x="9" y="47"/>
                        </a:lnTo>
                        <a:lnTo>
                          <a:pt x="5" y="47"/>
                        </a:lnTo>
                        <a:lnTo>
                          <a:pt x="0" y="47"/>
                        </a:lnTo>
                        <a:lnTo>
                          <a:pt x="0" y="51"/>
                        </a:lnTo>
                        <a:lnTo>
                          <a:pt x="0" y="55"/>
                        </a:lnTo>
                        <a:lnTo>
                          <a:pt x="0" y="59"/>
                        </a:lnTo>
                        <a:lnTo>
                          <a:pt x="0" y="63"/>
                        </a:lnTo>
                        <a:lnTo>
                          <a:pt x="0" y="67"/>
                        </a:lnTo>
                        <a:lnTo>
                          <a:pt x="5" y="67"/>
                        </a:lnTo>
                        <a:lnTo>
                          <a:pt x="0" y="67"/>
                        </a:lnTo>
                        <a:lnTo>
                          <a:pt x="0" y="71"/>
                        </a:lnTo>
                        <a:lnTo>
                          <a:pt x="0" y="75"/>
                        </a:lnTo>
                        <a:lnTo>
                          <a:pt x="5" y="75"/>
                        </a:lnTo>
                        <a:lnTo>
                          <a:pt x="5" y="79"/>
                        </a:lnTo>
                        <a:lnTo>
                          <a:pt x="9" y="79"/>
                        </a:lnTo>
                        <a:lnTo>
                          <a:pt x="9" y="83"/>
                        </a:lnTo>
                        <a:lnTo>
                          <a:pt x="9" y="87"/>
                        </a:lnTo>
                        <a:lnTo>
                          <a:pt x="9" y="91"/>
                        </a:lnTo>
                        <a:lnTo>
                          <a:pt x="9" y="95"/>
                        </a:lnTo>
                        <a:lnTo>
                          <a:pt x="9" y="99"/>
                        </a:lnTo>
                        <a:lnTo>
                          <a:pt x="13" y="99"/>
                        </a:lnTo>
                        <a:lnTo>
                          <a:pt x="9" y="99"/>
                        </a:lnTo>
                        <a:lnTo>
                          <a:pt x="9" y="103"/>
                        </a:lnTo>
                        <a:lnTo>
                          <a:pt x="9" y="107"/>
                        </a:lnTo>
                        <a:lnTo>
                          <a:pt x="9" y="111"/>
                        </a:lnTo>
                        <a:lnTo>
                          <a:pt x="13" y="111"/>
                        </a:lnTo>
                        <a:lnTo>
                          <a:pt x="17" y="115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29" name="Freeform 160"/>
                  <p:cNvSpPr>
                    <a:spLocks/>
                  </p:cNvSpPr>
                  <p:nvPr/>
                </p:nvSpPr>
                <p:spPr bwMode="auto">
                  <a:xfrm>
                    <a:off x="3271" y="942"/>
                    <a:ext cx="4" cy="1"/>
                  </a:xfrm>
                  <a:custGeom>
                    <a:avLst/>
                    <a:gdLst>
                      <a:gd name="T0" fmla="*/ 0 w 4"/>
                      <a:gd name="T1" fmla="*/ 0 h 1"/>
                      <a:gd name="T2" fmla="*/ 4 w 4"/>
                      <a:gd name="T3" fmla="*/ 0 h 1"/>
                      <a:gd name="T4" fmla="*/ 0 w 4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1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30" name="Freeform 161"/>
                  <p:cNvSpPr>
                    <a:spLocks/>
                  </p:cNvSpPr>
                  <p:nvPr/>
                </p:nvSpPr>
                <p:spPr bwMode="auto">
                  <a:xfrm>
                    <a:off x="3271" y="946"/>
                    <a:ext cx="17" cy="8"/>
                  </a:xfrm>
                  <a:custGeom>
                    <a:avLst/>
                    <a:gdLst>
                      <a:gd name="T0" fmla="*/ 17 w 17"/>
                      <a:gd name="T1" fmla="*/ 8 h 8"/>
                      <a:gd name="T2" fmla="*/ 13 w 17"/>
                      <a:gd name="T3" fmla="*/ 8 h 8"/>
                      <a:gd name="T4" fmla="*/ 8 w 17"/>
                      <a:gd name="T5" fmla="*/ 8 h 8"/>
                      <a:gd name="T6" fmla="*/ 4 w 17"/>
                      <a:gd name="T7" fmla="*/ 8 h 8"/>
                      <a:gd name="T8" fmla="*/ 4 w 17"/>
                      <a:gd name="T9" fmla="*/ 4 h 8"/>
                      <a:gd name="T10" fmla="*/ 0 w 17"/>
                      <a:gd name="T11" fmla="*/ 4 h 8"/>
                      <a:gd name="T12" fmla="*/ 0 w 17"/>
                      <a:gd name="T13" fmla="*/ 0 h 8"/>
                      <a:gd name="T14" fmla="*/ 4 w 17"/>
                      <a:gd name="T15" fmla="*/ 0 h 8"/>
                      <a:gd name="T16" fmla="*/ 8 w 17"/>
                      <a:gd name="T17" fmla="*/ 0 h 8"/>
                      <a:gd name="T18" fmla="*/ 13 w 17"/>
                      <a:gd name="T19" fmla="*/ 0 h 8"/>
                      <a:gd name="T20" fmla="*/ 13 w 17"/>
                      <a:gd name="T21" fmla="*/ 4 h 8"/>
                      <a:gd name="T22" fmla="*/ 13 w 17"/>
                      <a:gd name="T23" fmla="*/ 8 h 8"/>
                      <a:gd name="T24" fmla="*/ 17 w 17"/>
                      <a:gd name="T25" fmla="*/ 8 h 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7" h="8">
                        <a:moveTo>
                          <a:pt x="17" y="8"/>
                        </a:moveTo>
                        <a:lnTo>
                          <a:pt x="13" y="8"/>
                        </a:lnTo>
                        <a:lnTo>
                          <a:pt x="8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13" y="0"/>
                        </a:lnTo>
                        <a:lnTo>
                          <a:pt x="13" y="4"/>
                        </a:lnTo>
                        <a:lnTo>
                          <a:pt x="13" y="8"/>
                        </a:lnTo>
                        <a:lnTo>
                          <a:pt x="17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31" name="Freeform 162"/>
                  <p:cNvSpPr>
                    <a:spLocks/>
                  </p:cNvSpPr>
                  <p:nvPr/>
                </p:nvSpPr>
                <p:spPr bwMode="auto">
                  <a:xfrm>
                    <a:off x="3945" y="890"/>
                    <a:ext cx="103" cy="76"/>
                  </a:xfrm>
                  <a:custGeom>
                    <a:avLst/>
                    <a:gdLst>
                      <a:gd name="T0" fmla="*/ 0 w 103"/>
                      <a:gd name="T1" fmla="*/ 0 h 76"/>
                      <a:gd name="T2" fmla="*/ 0 w 103"/>
                      <a:gd name="T3" fmla="*/ 4 h 76"/>
                      <a:gd name="T4" fmla="*/ 4 w 103"/>
                      <a:gd name="T5" fmla="*/ 4 h 76"/>
                      <a:gd name="T6" fmla="*/ 4 w 103"/>
                      <a:gd name="T7" fmla="*/ 8 h 76"/>
                      <a:gd name="T8" fmla="*/ 8 w 103"/>
                      <a:gd name="T9" fmla="*/ 8 h 76"/>
                      <a:gd name="T10" fmla="*/ 8 w 103"/>
                      <a:gd name="T11" fmla="*/ 12 h 76"/>
                      <a:gd name="T12" fmla="*/ 13 w 103"/>
                      <a:gd name="T13" fmla="*/ 12 h 76"/>
                      <a:gd name="T14" fmla="*/ 13 w 103"/>
                      <a:gd name="T15" fmla="*/ 16 h 76"/>
                      <a:gd name="T16" fmla="*/ 17 w 103"/>
                      <a:gd name="T17" fmla="*/ 16 h 76"/>
                      <a:gd name="T18" fmla="*/ 21 w 103"/>
                      <a:gd name="T19" fmla="*/ 20 h 76"/>
                      <a:gd name="T20" fmla="*/ 25 w 103"/>
                      <a:gd name="T21" fmla="*/ 20 h 76"/>
                      <a:gd name="T22" fmla="*/ 25 w 103"/>
                      <a:gd name="T23" fmla="*/ 24 h 76"/>
                      <a:gd name="T24" fmla="*/ 30 w 103"/>
                      <a:gd name="T25" fmla="*/ 24 h 76"/>
                      <a:gd name="T26" fmla="*/ 34 w 103"/>
                      <a:gd name="T27" fmla="*/ 24 h 76"/>
                      <a:gd name="T28" fmla="*/ 34 w 103"/>
                      <a:gd name="T29" fmla="*/ 28 h 76"/>
                      <a:gd name="T30" fmla="*/ 38 w 103"/>
                      <a:gd name="T31" fmla="*/ 28 h 76"/>
                      <a:gd name="T32" fmla="*/ 38 w 103"/>
                      <a:gd name="T33" fmla="*/ 32 h 76"/>
                      <a:gd name="T34" fmla="*/ 43 w 103"/>
                      <a:gd name="T35" fmla="*/ 32 h 76"/>
                      <a:gd name="T36" fmla="*/ 43 w 103"/>
                      <a:gd name="T37" fmla="*/ 36 h 76"/>
                      <a:gd name="T38" fmla="*/ 47 w 103"/>
                      <a:gd name="T39" fmla="*/ 36 h 76"/>
                      <a:gd name="T40" fmla="*/ 51 w 103"/>
                      <a:gd name="T41" fmla="*/ 36 h 76"/>
                      <a:gd name="T42" fmla="*/ 51 w 103"/>
                      <a:gd name="T43" fmla="*/ 40 h 76"/>
                      <a:gd name="T44" fmla="*/ 55 w 103"/>
                      <a:gd name="T45" fmla="*/ 40 h 76"/>
                      <a:gd name="T46" fmla="*/ 55 w 103"/>
                      <a:gd name="T47" fmla="*/ 44 h 76"/>
                      <a:gd name="T48" fmla="*/ 60 w 103"/>
                      <a:gd name="T49" fmla="*/ 44 h 76"/>
                      <a:gd name="T50" fmla="*/ 64 w 103"/>
                      <a:gd name="T51" fmla="*/ 44 h 76"/>
                      <a:gd name="T52" fmla="*/ 64 w 103"/>
                      <a:gd name="T53" fmla="*/ 48 h 76"/>
                      <a:gd name="T54" fmla="*/ 68 w 103"/>
                      <a:gd name="T55" fmla="*/ 48 h 76"/>
                      <a:gd name="T56" fmla="*/ 73 w 103"/>
                      <a:gd name="T57" fmla="*/ 48 h 76"/>
                      <a:gd name="T58" fmla="*/ 73 w 103"/>
                      <a:gd name="T59" fmla="*/ 52 h 76"/>
                      <a:gd name="T60" fmla="*/ 77 w 103"/>
                      <a:gd name="T61" fmla="*/ 52 h 76"/>
                      <a:gd name="T62" fmla="*/ 77 w 103"/>
                      <a:gd name="T63" fmla="*/ 56 h 76"/>
                      <a:gd name="T64" fmla="*/ 81 w 103"/>
                      <a:gd name="T65" fmla="*/ 56 h 76"/>
                      <a:gd name="T66" fmla="*/ 81 w 103"/>
                      <a:gd name="T67" fmla="*/ 60 h 76"/>
                      <a:gd name="T68" fmla="*/ 86 w 103"/>
                      <a:gd name="T69" fmla="*/ 60 h 76"/>
                      <a:gd name="T70" fmla="*/ 86 w 103"/>
                      <a:gd name="T71" fmla="*/ 64 h 76"/>
                      <a:gd name="T72" fmla="*/ 90 w 103"/>
                      <a:gd name="T73" fmla="*/ 64 h 76"/>
                      <a:gd name="T74" fmla="*/ 90 w 103"/>
                      <a:gd name="T75" fmla="*/ 68 h 76"/>
                      <a:gd name="T76" fmla="*/ 94 w 103"/>
                      <a:gd name="T77" fmla="*/ 68 h 76"/>
                      <a:gd name="T78" fmla="*/ 94 w 103"/>
                      <a:gd name="T79" fmla="*/ 72 h 76"/>
                      <a:gd name="T80" fmla="*/ 98 w 103"/>
                      <a:gd name="T81" fmla="*/ 72 h 76"/>
                      <a:gd name="T82" fmla="*/ 103 w 103"/>
                      <a:gd name="T83" fmla="*/ 76 h 7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103" h="76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13" y="12"/>
                        </a:lnTo>
                        <a:lnTo>
                          <a:pt x="13" y="16"/>
                        </a:lnTo>
                        <a:lnTo>
                          <a:pt x="17" y="16"/>
                        </a:lnTo>
                        <a:lnTo>
                          <a:pt x="21" y="20"/>
                        </a:lnTo>
                        <a:lnTo>
                          <a:pt x="25" y="20"/>
                        </a:lnTo>
                        <a:lnTo>
                          <a:pt x="25" y="24"/>
                        </a:lnTo>
                        <a:lnTo>
                          <a:pt x="30" y="24"/>
                        </a:lnTo>
                        <a:lnTo>
                          <a:pt x="34" y="24"/>
                        </a:lnTo>
                        <a:lnTo>
                          <a:pt x="34" y="28"/>
                        </a:lnTo>
                        <a:lnTo>
                          <a:pt x="38" y="28"/>
                        </a:lnTo>
                        <a:lnTo>
                          <a:pt x="38" y="32"/>
                        </a:lnTo>
                        <a:lnTo>
                          <a:pt x="43" y="32"/>
                        </a:lnTo>
                        <a:lnTo>
                          <a:pt x="43" y="36"/>
                        </a:lnTo>
                        <a:lnTo>
                          <a:pt x="47" y="36"/>
                        </a:lnTo>
                        <a:lnTo>
                          <a:pt x="51" y="36"/>
                        </a:lnTo>
                        <a:lnTo>
                          <a:pt x="51" y="40"/>
                        </a:lnTo>
                        <a:lnTo>
                          <a:pt x="55" y="40"/>
                        </a:lnTo>
                        <a:lnTo>
                          <a:pt x="55" y="44"/>
                        </a:lnTo>
                        <a:lnTo>
                          <a:pt x="60" y="44"/>
                        </a:lnTo>
                        <a:lnTo>
                          <a:pt x="64" y="44"/>
                        </a:lnTo>
                        <a:lnTo>
                          <a:pt x="64" y="48"/>
                        </a:lnTo>
                        <a:lnTo>
                          <a:pt x="68" y="48"/>
                        </a:lnTo>
                        <a:lnTo>
                          <a:pt x="73" y="48"/>
                        </a:lnTo>
                        <a:lnTo>
                          <a:pt x="73" y="52"/>
                        </a:lnTo>
                        <a:lnTo>
                          <a:pt x="77" y="52"/>
                        </a:lnTo>
                        <a:lnTo>
                          <a:pt x="77" y="56"/>
                        </a:lnTo>
                        <a:lnTo>
                          <a:pt x="81" y="56"/>
                        </a:lnTo>
                        <a:lnTo>
                          <a:pt x="81" y="60"/>
                        </a:lnTo>
                        <a:lnTo>
                          <a:pt x="86" y="60"/>
                        </a:lnTo>
                        <a:lnTo>
                          <a:pt x="86" y="64"/>
                        </a:lnTo>
                        <a:lnTo>
                          <a:pt x="90" y="64"/>
                        </a:lnTo>
                        <a:lnTo>
                          <a:pt x="90" y="68"/>
                        </a:lnTo>
                        <a:lnTo>
                          <a:pt x="94" y="68"/>
                        </a:lnTo>
                        <a:lnTo>
                          <a:pt x="94" y="72"/>
                        </a:lnTo>
                        <a:lnTo>
                          <a:pt x="98" y="72"/>
                        </a:lnTo>
                        <a:lnTo>
                          <a:pt x="103" y="7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32" name="Freeform 163"/>
                  <p:cNvSpPr>
                    <a:spLocks/>
                  </p:cNvSpPr>
                  <p:nvPr/>
                </p:nvSpPr>
                <p:spPr bwMode="auto">
                  <a:xfrm>
                    <a:off x="3988" y="938"/>
                    <a:ext cx="60" cy="32"/>
                  </a:xfrm>
                  <a:custGeom>
                    <a:avLst/>
                    <a:gdLst>
                      <a:gd name="T0" fmla="*/ 60 w 60"/>
                      <a:gd name="T1" fmla="*/ 28 h 32"/>
                      <a:gd name="T2" fmla="*/ 55 w 60"/>
                      <a:gd name="T3" fmla="*/ 28 h 32"/>
                      <a:gd name="T4" fmla="*/ 55 w 60"/>
                      <a:gd name="T5" fmla="*/ 32 h 32"/>
                      <a:gd name="T6" fmla="*/ 51 w 60"/>
                      <a:gd name="T7" fmla="*/ 32 h 32"/>
                      <a:gd name="T8" fmla="*/ 47 w 60"/>
                      <a:gd name="T9" fmla="*/ 32 h 32"/>
                      <a:gd name="T10" fmla="*/ 43 w 60"/>
                      <a:gd name="T11" fmla="*/ 32 h 32"/>
                      <a:gd name="T12" fmla="*/ 38 w 60"/>
                      <a:gd name="T13" fmla="*/ 32 h 32"/>
                      <a:gd name="T14" fmla="*/ 34 w 60"/>
                      <a:gd name="T15" fmla="*/ 32 h 32"/>
                      <a:gd name="T16" fmla="*/ 34 w 60"/>
                      <a:gd name="T17" fmla="*/ 28 h 32"/>
                      <a:gd name="T18" fmla="*/ 30 w 60"/>
                      <a:gd name="T19" fmla="*/ 28 h 32"/>
                      <a:gd name="T20" fmla="*/ 30 w 60"/>
                      <a:gd name="T21" fmla="*/ 24 h 32"/>
                      <a:gd name="T22" fmla="*/ 30 w 60"/>
                      <a:gd name="T23" fmla="*/ 20 h 32"/>
                      <a:gd name="T24" fmla="*/ 25 w 60"/>
                      <a:gd name="T25" fmla="*/ 20 h 32"/>
                      <a:gd name="T26" fmla="*/ 21 w 60"/>
                      <a:gd name="T27" fmla="*/ 20 h 32"/>
                      <a:gd name="T28" fmla="*/ 21 w 60"/>
                      <a:gd name="T29" fmla="*/ 16 h 32"/>
                      <a:gd name="T30" fmla="*/ 17 w 60"/>
                      <a:gd name="T31" fmla="*/ 16 h 32"/>
                      <a:gd name="T32" fmla="*/ 17 w 60"/>
                      <a:gd name="T33" fmla="*/ 12 h 32"/>
                      <a:gd name="T34" fmla="*/ 12 w 60"/>
                      <a:gd name="T35" fmla="*/ 8 h 32"/>
                      <a:gd name="T36" fmla="*/ 8 w 60"/>
                      <a:gd name="T37" fmla="*/ 4 h 32"/>
                      <a:gd name="T38" fmla="*/ 4 w 60"/>
                      <a:gd name="T39" fmla="*/ 4 h 32"/>
                      <a:gd name="T40" fmla="*/ 0 w 60"/>
                      <a:gd name="T41" fmla="*/ 4 h 32"/>
                      <a:gd name="T42" fmla="*/ 0 w 60"/>
                      <a:gd name="T43" fmla="*/ 0 h 3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60" h="32">
                        <a:moveTo>
                          <a:pt x="60" y="28"/>
                        </a:moveTo>
                        <a:lnTo>
                          <a:pt x="55" y="28"/>
                        </a:lnTo>
                        <a:lnTo>
                          <a:pt x="55" y="32"/>
                        </a:lnTo>
                        <a:lnTo>
                          <a:pt x="51" y="32"/>
                        </a:lnTo>
                        <a:lnTo>
                          <a:pt x="47" y="32"/>
                        </a:lnTo>
                        <a:lnTo>
                          <a:pt x="43" y="32"/>
                        </a:lnTo>
                        <a:lnTo>
                          <a:pt x="38" y="32"/>
                        </a:lnTo>
                        <a:lnTo>
                          <a:pt x="34" y="32"/>
                        </a:lnTo>
                        <a:lnTo>
                          <a:pt x="34" y="28"/>
                        </a:lnTo>
                        <a:lnTo>
                          <a:pt x="30" y="28"/>
                        </a:lnTo>
                        <a:lnTo>
                          <a:pt x="30" y="24"/>
                        </a:lnTo>
                        <a:lnTo>
                          <a:pt x="30" y="20"/>
                        </a:lnTo>
                        <a:lnTo>
                          <a:pt x="25" y="20"/>
                        </a:lnTo>
                        <a:lnTo>
                          <a:pt x="21" y="20"/>
                        </a:lnTo>
                        <a:lnTo>
                          <a:pt x="21" y="16"/>
                        </a:lnTo>
                        <a:lnTo>
                          <a:pt x="17" y="16"/>
                        </a:lnTo>
                        <a:lnTo>
                          <a:pt x="17" y="12"/>
                        </a:lnTo>
                        <a:lnTo>
                          <a:pt x="12" y="8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33" name="Freeform 164"/>
                  <p:cNvSpPr>
                    <a:spLocks/>
                  </p:cNvSpPr>
                  <p:nvPr/>
                </p:nvSpPr>
                <p:spPr bwMode="auto">
                  <a:xfrm>
                    <a:off x="3266" y="938"/>
                    <a:ext cx="56" cy="36"/>
                  </a:xfrm>
                  <a:custGeom>
                    <a:avLst/>
                    <a:gdLst>
                      <a:gd name="T0" fmla="*/ 0 w 56"/>
                      <a:gd name="T1" fmla="*/ 4 h 36"/>
                      <a:gd name="T2" fmla="*/ 5 w 56"/>
                      <a:gd name="T3" fmla="*/ 4 h 36"/>
                      <a:gd name="T4" fmla="*/ 9 w 56"/>
                      <a:gd name="T5" fmla="*/ 4 h 36"/>
                      <a:gd name="T6" fmla="*/ 9 w 56"/>
                      <a:gd name="T7" fmla="*/ 0 h 36"/>
                      <a:gd name="T8" fmla="*/ 13 w 56"/>
                      <a:gd name="T9" fmla="*/ 0 h 36"/>
                      <a:gd name="T10" fmla="*/ 18 w 56"/>
                      <a:gd name="T11" fmla="*/ 0 h 36"/>
                      <a:gd name="T12" fmla="*/ 22 w 56"/>
                      <a:gd name="T13" fmla="*/ 0 h 36"/>
                      <a:gd name="T14" fmla="*/ 22 w 56"/>
                      <a:gd name="T15" fmla="*/ 4 h 36"/>
                      <a:gd name="T16" fmla="*/ 26 w 56"/>
                      <a:gd name="T17" fmla="*/ 4 h 36"/>
                      <a:gd name="T18" fmla="*/ 26 w 56"/>
                      <a:gd name="T19" fmla="*/ 8 h 36"/>
                      <a:gd name="T20" fmla="*/ 30 w 56"/>
                      <a:gd name="T21" fmla="*/ 8 h 36"/>
                      <a:gd name="T22" fmla="*/ 30 w 56"/>
                      <a:gd name="T23" fmla="*/ 12 h 36"/>
                      <a:gd name="T24" fmla="*/ 35 w 56"/>
                      <a:gd name="T25" fmla="*/ 12 h 36"/>
                      <a:gd name="T26" fmla="*/ 35 w 56"/>
                      <a:gd name="T27" fmla="*/ 16 h 36"/>
                      <a:gd name="T28" fmla="*/ 39 w 56"/>
                      <a:gd name="T29" fmla="*/ 16 h 36"/>
                      <a:gd name="T30" fmla="*/ 43 w 56"/>
                      <a:gd name="T31" fmla="*/ 16 h 36"/>
                      <a:gd name="T32" fmla="*/ 43 w 56"/>
                      <a:gd name="T33" fmla="*/ 20 h 36"/>
                      <a:gd name="T34" fmla="*/ 48 w 56"/>
                      <a:gd name="T35" fmla="*/ 20 h 36"/>
                      <a:gd name="T36" fmla="*/ 48 w 56"/>
                      <a:gd name="T37" fmla="*/ 24 h 36"/>
                      <a:gd name="T38" fmla="*/ 52 w 56"/>
                      <a:gd name="T39" fmla="*/ 24 h 36"/>
                      <a:gd name="T40" fmla="*/ 52 w 56"/>
                      <a:gd name="T41" fmla="*/ 28 h 36"/>
                      <a:gd name="T42" fmla="*/ 56 w 56"/>
                      <a:gd name="T43" fmla="*/ 28 h 36"/>
                      <a:gd name="T44" fmla="*/ 56 w 56"/>
                      <a:gd name="T45" fmla="*/ 32 h 36"/>
                      <a:gd name="T46" fmla="*/ 56 w 56"/>
                      <a:gd name="T47" fmla="*/ 36 h 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6" h="36">
                        <a:moveTo>
                          <a:pt x="0" y="4"/>
                        </a:moveTo>
                        <a:lnTo>
                          <a:pt x="5" y="4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8" y="0"/>
                        </a:lnTo>
                        <a:lnTo>
                          <a:pt x="22" y="0"/>
                        </a:lnTo>
                        <a:lnTo>
                          <a:pt x="22" y="4"/>
                        </a:lnTo>
                        <a:lnTo>
                          <a:pt x="26" y="4"/>
                        </a:lnTo>
                        <a:lnTo>
                          <a:pt x="26" y="8"/>
                        </a:lnTo>
                        <a:lnTo>
                          <a:pt x="30" y="8"/>
                        </a:lnTo>
                        <a:lnTo>
                          <a:pt x="30" y="12"/>
                        </a:lnTo>
                        <a:lnTo>
                          <a:pt x="35" y="12"/>
                        </a:lnTo>
                        <a:lnTo>
                          <a:pt x="35" y="16"/>
                        </a:lnTo>
                        <a:lnTo>
                          <a:pt x="39" y="16"/>
                        </a:lnTo>
                        <a:lnTo>
                          <a:pt x="43" y="16"/>
                        </a:lnTo>
                        <a:lnTo>
                          <a:pt x="43" y="20"/>
                        </a:lnTo>
                        <a:lnTo>
                          <a:pt x="48" y="20"/>
                        </a:lnTo>
                        <a:lnTo>
                          <a:pt x="48" y="24"/>
                        </a:lnTo>
                        <a:lnTo>
                          <a:pt x="52" y="24"/>
                        </a:lnTo>
                        <a:lnTo>
                          <a:pt x="52" y="28"/>
                        </a:lnTo>
                        <a:lnTo>
                          <a:pt x="56" y="28"/>
                        </a:lnTo>
                        <a:lnTo>
                          <a:pt x="56" y="32"/>
                        </a:lnTo>
                        <a:lnTo>
                          <a:pt x="56" y="3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34" name="Freeform 165"/>
                  <p:cNvSpPr>
                    <a:spLocks/>
                  </p:cNvSpPr>
                  <p:nvPr/>
                </p:nvSpPr>
                <p:spPr bwMode="auto">
                  <a:xfrm>
                    <a:off x="3163" y="958"/>
                    <a:ext cx="26" cy="27"/>
                  </a:xfrm>
                  <a:custGeom>
                    <a:avLst/>
                    <a:gdLst>
                      <a:gd name="T0" fmla="*/ 13 w 26"/>
                      <a:gd name="T1" fmla="*/ 4 h 27"/>
                      <a:gd name="T2" fmla="*/ 13 w 26"/>
                      <a:gd name="T3" fmla="*/ 8 h 27"/>
                      <a:gd name="T4" fmla="*/ 9 w 26"/>
                      <a:gd name="T5" fmla="*/ 8 h 27"/>
                      <a:gd name="T6" fmla="*/ 9 w 26"/>
                      <a:gd name="T7" fmla="*/ 12 h 27"/>
                      <a:gd name="T8" fmla="*/ 5 w 26"/>
                      <a:gd name="T9" fmla="*/ 12 h 27"/>
                      <a:gd name="T10" fmla="*/ 0 w 26"/>
                      <a:gd name="T11" fmla="*/ 12 h 27"/>
                      <a:gd name="T12" fmla="*/ 0 w 26"/>
                      <a:gd name="T13" fmla="*/ 16 h 27"/>
                      <a:gd name="T14" fmla="*/ 0 w 26"/>
                      <a:gd name="T15" fmla="*/ 20 h 27"/>
                      <a:gd name="T16" fmla="*/ 0 w 26"/>
                      <a:gd name="T17" fmla="*/ 23 h 27"/>
                      <a:gd name="T18" fmla="*/ 0 w 26"/>
                      <a:gd name="T19" fmla="*/ 27 h 27"/>
                      <a:gd name="T20" fmla="*/ 5 w 26"/>
                      <a:gd name="T21" fmla="*/ 27 h 27"/>
                      <a:gd name="T22" fmla="*/ 9 w 26"/>
                      <a:gd name="T23" fmla="*/ 27 h 27"/>
                      <a:gd name="T24" fmla="*/ 13 w 26"/>
                      <a:gd name="T25" fmla="*/ 27 h 27"/>
                      <a:gd name="T26" fmla="*/ 13 w 26"/>
                      <a:gd name="T27" fmla="*/ 23 h 27"/>
                      <a:gd name="T28" fmla="*/ 18 w 26"/>
                      <a:gd name="T29" fmla="*/ 23 h 27"/>
                      <a:gd name="T30" fmla="*/ 22 w 26"/>
                      <a:gd name="T31" fmla="*/ 23 h 27"/>
                      <a:gd name="T32" fmla="*/ 26 w 26"/>
                      <a:gd name="T33" fmla="*/ 23 h 27"/>
                      <a:gd name="T34" fmla="*/ 22 w 26"/>
                      <a:gd name="T35" fmla="*/ 23 h 27"/>
                      <a:gd name="T36" fmla="*/ 22 w 26"/>
                      <a:gd name="T37" fmla="*/ 20 h 27"/>
                      <a:gd name="T38" fmla="*/ 18 w 26"/>
                      <a:gd name="T39" fmla="*/ 16 h 27"/>
                      <a:gd name="T40" fmla="*/ 22 w 26"/>
                      <a:gd name="T41" fmla="*/ 16 h 27"/>
                      <a:gd name="T42" fmla="*/ 26 w 26"/>
                      <a:gd name="T43" fmla="*/ 16 h 27"/>
                      <a:gd name="T44" fmla="*/ 22 w 26"/>
                      <a:gd name="T45" fmla="*/ 16 h 27"/>
                      <a:gd name="T46" fmla="*/ 22 w 26"/>
                      <a:gd name="T47" fmla="*/ 12 h 27"/>
                      <a:gd name="T48" fmla="*/ 22 w 26"/>
                      <a:gd name="T49" fmla="*/ 8 h 27"/>
                      <a:gd name="T50" fmla="*/ 18 w 26"/>
                      <a:gd name="T51" fmla="*/ 8 h 27"/>
                      <a:gd name="T52" fmla="*/ 18 w 26"/>
                      <a:gd name="T53" fmla="*/ 4 h 27"/>
                      <a:gd name="T54" fmla="*/ 13 w 26"/>
                      <a:gd name="T55" fmla="*/ 4 h 27"/>
                      <a:gd name="T56" fmla="*/ 13 w 26"/>
                      <a:gd name="T57" fmla="*/ 0 h 27"/>
                      <a:gd name="T58" fmla="*/ 13 w 26"/>
                      <a:gd name="T59" fmla="*/ 4 h 27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26" h="27">
                        <a:moveTo>
                          <a:pt x="13" y="4"/>
                        </a:moveTo>
                        <a:lnTo>
                          <a:pt x="13" y="8"/>
                        </a:lnTo>
                        <a:lnTo>
                          <a:pt x="9" y="8"/>
                        </a:lnTo>
                        <a:lnTo>
                          <a:pt x="9" y="12"/>
                        </a:lnTo>
                        <a:lnTo>
                          <a:pt x="5" y="12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5" y="27"/>
                        </a:lnTo>
                        <a:lnTo>
                          <a:pt x="9" y="27"/>
                        </a:lnTo>
                        <a:lnTo>
                          <a:pt x="13" y="27"/>
                        </a:lnTo>
                        <a:lnTo>
                          <a:pt x="13" y="23"/>
                        </a:lnTo>
                        <a:lnTo>
                          <a:pt x="18" y="23"/>
                        </a:lnTo>
                        <a:lnTo>
                          <a:pt x="22" y="23"/>
                        </a:lnTo>
                        <a:lnTo>
                          <a:pt x="26" y="23"/>
                        </a:lnTo>
                        <a:lnTo>
                          <a:pt x="22" y="23"/>
                        </a:lnTo>
                        <a:lnTo>
                          <a:pt x="22" y="20"/>
                        </a:lnTo>
                        <a:lnTo>
                          <a:pt x="18" y="16"/>
                        </a:lnTo>
                        <a:lnTo>
                          <a:pt x="22" y="16"/>
                        </a:lnTo>
                        <a:lnTo>
                          <a:pt x="26" y="16"/>
                        </a:lnTo>
                        <a:lnTo>
                          <a:pt x="22" y="16"/>
                        </a:lnTo>
                        <a:lnTo>
                          <a:pt x="22" y="12"/>
                        </a:lnTo>
                        <a:lnTo>
                          <a:pt x="22" y="8"/>
                        </a:lnTo>
                        <a:lnTo>
                          <a:pt x="18" y="8"/>
                        </a:lnTo>
                        <a:lnTo>
                          <a:pt x="18" y="4"/>
                        </a:lnTo>
                        <a:lnTo>
                          <a:pt x="13" y="4"/>
                        </a:lnTo>
                        <a:lnTo>
                          <a:pt x="13" y="0"/>
                        </a:lnTo>
                        <a:lnTo>
                          <a:pt x="13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35" name="Freeform 166"/>
                  <p:cNvSpPr>
                    <a:spLocks/>
                  </p:cNvSpPr>
                  <p:nvPr/>
                </p:nvSpPr>
                <p:spPr bwMode="auto">
                  <a:xfrm>
                    <a:off x="3189" y="978"/>
                    <a:ext cx="13" cy="19"/>
                  </a:xfrm>
                  <a:custGeom>
                    <a:avLst/>
                    <a:gdLst>
                      <a:gd name="T0" fmla="*/ 0 w 13"/>
                      <a:gd name="T1" fmla="*/ 0 h 19"/>
                      <a:gd name="T2" fmla="*/ 0 w 13"/>
                      <a:gd name="T3" fmla="*/ 3 h 19"/>
                      <a:gd name="T4" fmla="*/ 0 w 13"/>
                      <a:gd name="T5" fmla="*/ 7 h 19"/>
                      <a:gd name="T6" fmla="*/ 0 w 13"/>
                      <a:gd name="T7" fmla="*/ 11 h 19"/>
                      <a:gd name="T8" fmla="*/ 0 w 13"/>
                      <a:gd name="T9" fmla="*/ 15 h 19"/>
                      <a:gd name="T10" fmla="*/ 0 w 13"/>
                      <a:gd name="T11" fmla="*/ 19 h 19"/>
                      <a:gd name="T12" fmla="*/ 4 w 13"/>
                      <a:gd name="T13" fmla="*/ 19 h 19"/>
                      <a:gd name="T14" fmla="*/ 4 w 13"/>
                      <a:gd name="T15" fmla="*/ 15 h 19"/>
                      <a:gd name="T16" fmla="*/ 9 w 13"/>
                      <a:gd name="T17" fmla="*/ 15 h 19"/>
                      <a:gd name="T18" fmla="*/ 9 w 13"/>
                      <a:gd name="T19" fmla="*/ 11 h 19"/>
                      <a:gd name="T20" fmla="*/ 9 w 13"/>
                      <a:gd name="T21" fmla="*/ 7 h 19"/>
                      <a:gd name="T22" fmla="*/ 13 w 13"/>
                      <a:gd name="T23" fmla="*/ 7 h 19"/>
                      <a:gd name="T24" fmla="*/ 9 w 13"/>
                      <a:gd name="T25" fmla="*/ 7 h 19"/>
                      <a:gd name="T26" fmla="*/ 9 w 13"/>
                      <a:gd name="T27" fmla="*/ 3 h 19"/>
                      <a:gd name="T28" fmla="*/ 9 w 13"/>
                      <a:gd name="T29" fmla="*/ 0 h 19"/>
                      <a:gd name="T30" fmla="*/ 4 w 13"/>
                      <a:gd name="T31" fmla="*/ 0 h 19"/>
                      <a:gd name="T32" fmla="*/ 0 w 13"/>
                      <a:gd name="T33" fmla="*/ 0 h 1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3" h="19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0" y="11"/>
                        </a:lnTo>
                        <a:lnTo>
                          <a:pt x="0" y="15"/>
                        </a:lnTo>
                        <a:lnTo>
                          <a:pt x="0" y="19"/>
                        </a:lnTo>
                        <a:lnTo>
                          <a:pt x="4" y="19"/>
                        </a:lnTo>
                        <a:lnTo>
                          <a:pt x="4" y="15"/>
                        </a:lnTo>
                        <a:lnTo>
                          <a:pt x="9" y="15"/>
                        </a:lnTo>
                        <a:lnTo>
                          <a:pt x="9" y="11"/>
                        </a:lnTo>
                        <a:lnTo>
                          <a:pt x="9" y="7"/>
                        </a:lnTo>
                        <a:lnTo>
                          <a:pt x="13" y="7"/>
                        </a:lnTo>
                        <a:lnTo>
                          <a:pt x="9" y="7"/>
                        </a:lnTo>
                        <a:lnTo>
                          <a:pt x="9" y="3"/>
                        </a:lnTo>
                        <a:lnTo>
                          <a:pt x="9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36" name="Freeform 167"/>
                  <p:cNvSpPr>
                    <a:spLocks/>
                  </p:cNvSpPr>
                  <p:nvPr/>
                </p:nvSpPr>
                <p:spPr bwMode="auto">
                  <a:xfrm>
                    <a:off x="3958" y="938"/>
                    <a:ext cx="64" cy="67"/>
                  </a:xfrm>
                  <a:custGeom>
                    <a:avLst/>
                    <a:gdLst>
                      <a:gd name="T0" fmla="*/ 30 w 64"/>
                      <a:gd name="T1" fmla="*/ 0 h 67"/>
                      <a:gd name="T2" fmla="*/ 25 w 64"/>
                      <a:gd name="T3" fmla="*/ 0 h 67"/>
                      <a:gd name="T4" fmla="*/ 21 w 64"/>
                      <a:gd name="T5" fmla="*/ 0 h 67"/>
                      <a:gd name="T6" fmla="*/ 17 w 64"/>
                      <a:gd name="T7" fmla="*/ 0 h 67"/>
                      <a:gd name="T8" fmla="*/ 17 w 64"/>
                      <a:gd name="T9" fmla="*/ 4 h 67"/>
                      <a:gd name="T10" fmla="*/ 12 w 64"/>
                      <a:gd name="T11" fmla="*/ 4 h 67"/>
                      <a:gd name="T12" fmla="*/ 8 w 64"/>
                      <a:gd name="T13" fmla="*/ 4 h 67"/>
                      <a:gd name="T14" fmla="*/ 4 w 64"/>
                      <a:gd name="T15" fmla="*/ 8 h 67"/>
                      <a:gd name="T16" fmla="*/ 4 w 64"/>
                      <a:gd name="T17" fmla="*/ 12 h 67"/>
                      <a:gd name="T18" fmla="*/ 0 w 64"/>
                      <a:gd name="T19" fmla="*/ 16 h 67"/>
                      <a:gd name="T20" fmla="*/ 4 w 64"/>
                      <a:gd name="T21" fmla="*/ 16 h 67"/>
                      <a:gd name="T22" fmla="*/ 4 w 64"/>
                      <a:gd name="T23" fmla="*/ 20 h 67"/>
                      <a:gd name="T24" fmla="*/ 8 w 64"/>
                      <a:gd name="T25" fmla="*/ 20 h 67"/>
                      <a:gd name="T26" fmla="*/ 8 w 64"/>
                      <a:gd name="T27" fmla="*/ 24 h 67"/>
                      <a:gd name="T28" fmla="*/ 8 w 64"/>
                      <a:gd name="T29" fmla="*/ 28 h 67"/>
                      <a:gd name="T30" fmla="*/ 8 w 64"/>
                      <a:gd name="T31" fmla="*/ 32 h 67"/>
                      <a:gd name="T32" fmla="*/ 8 w 64"/>
                      <a:gd name="T33" fmla="*/ 36 h 67"/>
                      <a:gd name="T34" fmla="*/ 12 w 64"/>
                      <a:gd name="T35" fmla="*/ 36 h 67"/>
                      <a:gd name="T36" fmla="*/ 12 w 64"/>
                      <a:gd name="T37" fmla="*/ 40 h 67"/>
                      <a:gd name="T38" fmla="*/ 17 w 64"/>
                      <a:gd name="T39" fmla="*/ 40 h 67"/>
                      <a:gd name="T40" fmla="*/ 21 w 64"/>
                      <a:gd name="T41" fmla="*/ 40 h 67"/>
                      <a:gd name="T42" fmla="*/ 21 w 64"/>
                      <a:gd name="T43" fmla="*/ 43 h 67"/>
                      <a:gd name="T44" fmla="*/ 25 w 64"/>
                      <a:gd name="T45" fmla="*/ 43 h 67"/>
                      <a:gd name="T46" fmla="*/ 30 w 64"/>
                      <a:gd name="T47" fmla="*/ 43 h 67"/>
                      <a:gd name="T48" fmla="*/ 34 w 64"/>
                      <a:gd name="T49" fmla="*/ 43 h 67"/>
                      <a:gd name="T50" fmla="*/ 34 w 64"/>
                      <a:gd name="T51" fmla="*/ 47 h 67"/>
                      <a:gd name="T52" fmla="*/ 38 w 64"/>
                      <a:gd name="T53" fmla="*/ 47 h 67"/>
                      <a:gd name="T54" fmla="*/ 42 w 64"/>
                      <a:gd name="T55" fmla="*/ 47 h 67"/>
                      <a:gd name="T56" fmla="*/ 42 w 64"/>
                      <a:gd name="T57" fmla="*/ 51 h 67"/>
                      <a:gd name="T58" fmla="*/ 47 w 64"/>
                      <a:gd name="T59" fmla="*/ 51 h 67"/>
                      <a:gd name="T60" fmla="*/ 51 w 64"/>
                      <a:gd name="T61" fmla="*/ 55 h 67"/>
                      <a:gd name="T62" fmla="*/ 55 w 64"/>
                      <a:gd name="T63" fmla="*/ 55 h 67"/>
                      <a:gd name="T64" fmla="*/ 55 w 64"/>
                      <a:gd name="T65" fmla="*/ 59 h 67"/>
                      <a:gd name="T66" fmla="*/ 60 w 64"/>
                      <a:gd name="T67" fmla="*/ 59 h 67"/>
                      <a:gd name="T68" fmla="*/ 60 w 64"/>
                      <a:gd name="T69" fmla="*/ 63 h 67"/>
                      <a:gd name="T70" fmla="*/ 64 w 64"/>
                      <a:gd name="T71" fmla="*/ 63 h 67"/>
                      <a:gd name="T72" fmla="*/ 64 w 64"/>
                      <a:gd name="T73" fmla="*/ 67 h 67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64" h="67">
                        <a:moveTo>
                          <a:pt x="30" y="0"/>
                        </a:moveTo>
                        <a:lnTo>
                          <a:pt x="25" y="0"/>
                        </a:lnTo>
                        <a:lnTo>
                          <a:pt x="21" y="0"/>
                        </a:lnTo>
                        <a:lnTo>
                          <a:pt x="17" y="0"/>
                        </a:lnTo>
                        <a:lnTo>
                          <a:pt x="17" y="4"/>
                        </a:lnTo>
                        <a:lnTo>
                          <a:pt x="12" y="4"/>
                        </a:lnTo>
                        <a:lnTo>
                          <a:pt x="8" y="4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  <a:lnTo>
                          <a:pt x="8" y="20"/>
                        </a:lnTo>
                        <a:lnTo>
                          <a:pt x="8" y="24"/>
                        </a:lnTo>
                        <a:lnTo>
                          <a:pt x="8" y="28"/>
                        </a:lnTo>
                        <a:lnTo>
                          <a:pt x="8" y="32"/>
                        </a:lnTo>
                        <a:lnTo>
                          <a:pt x="8" y="36"/>
                        </a:lnTo>
                        <a:lnTo>
                          <a:pt x="12" y="36"/>
                        </a:lnTo>
                        <a:lnTo>
                          <a:pt x="12" y="40"/>
                        </a:lnTo>
                        <a:lnTo>
                          <a:pt x="17" y="40"/>
                        </a:lnTo>
                        <a:lnTo>
                          <a:pt x="21" y="40"/>
                        </a:lnTo>
                        <a:lnTo>
                          <a:pt x="21" y="43"/>
                        </a:lnTo>
                        <a:lnTo>
                          <a:pt x="25" y="43"/>
                        </a:lnTo>
                        <a:lnTo>
                          <a:pt x="30" y="43"/>
                        </a:lnTo>
                        <a:lnTo>
                          <a:pt x="34" y="43"/>
                        </a:lnTo>
                        <a:lnTo>
                          <a:pt x="34" y="47"/>
                        </a:lnTo>
                        <a:lnTo>
                          <a:pt x="38" y="47"/>
                        </a:lnTo>
                        <a:lnTo>
                          <a:pt x="42" y="47"/>
                        </a:lnTo>
                        <a:lnTo>
                          <a:pt x="42" y="51"/>
                        </a:lnTo>
                        <a:lnTo>
                          <a:pt x="47" y="51"/>
                        </a:lnTo>
                        <a:lnTo>
                          <a:pt x="51" y="55"/>
                        </a:lnTo>
                        <a:lnTo>
                          <a:pt x="55" y="55"/>
                        </a:lnTo>
                        <a:lnTo>
                          <a:pt x="55" y="59"/>
                        </a:lnTo>
                        <a:lnTo>
                          <a:pt x="60" y="59"/>
                        </a:lnTo>
                        <a:lnTo>
                          <a:pt x="60" y="63"/>
                        </a:lnTo>
                        <a:lnTo>
                          <a:pt x="64" y="63"/>
                        </a:lnTo>
                        <a:lnTo>
                          <a:pt x="64" y="6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37" name="Freeform 168"/>
                  <p:cNvSpPr>
                    <a:spLocks/>
                  </p:cNvSpPr>
                  <p:nvPr/>
                </p:nvSpPr>
                <p:spPr bwMode="auto">
                  <a:xfrm>
                    <a:off x="4022" y="966"/>
                    <a:ext cx="26" cy="59"/>
                  </a:xfrm>
                  <a:custGeom>
                    <a:avLst/>
                    <a:gdLst>
                      <a:gd name="T0" fmla="*/ 0 w 26"/>
                      <a:gd name="T1" fmla="*/ 39 h 59"/>
                      <a:gd name="T2" fmla="*/ 4 w 26"/>
                      <a:gd name="T3" fmla="*/ 39 h 59"/>
                      <a:gd name="T4" fmla="*/ 4 w 26"/>
                      <a:gd name="T5" fmla="*/ 43 h 59"/>
                      <a:gd name="T6" fmla="*/ 4 w 26"/>
                      <a:gd name="T7" fmla="*/ 47 h 59"/>
                      <a:gd name="T8" fmla="*/ 9 w 26"/>
                      <a:gd name="T9" fmla="*/ 47 h 59"/>
                      <a:gd name="T10" fmla="*/ 9 w 26"/>
                      <a:gd name="T11" fmla="*/ 51 h 59"/>
                      <a:gd name="T12" fmla="*/ 13 w 26"/>
                      <a:gd name="T13" fmla="*/ 51 h 59"/>
                      <a:gd name="T14" fmla="*/ 17 w 26"/>
                      <a:gd name="T15" fmla="*/ 51 h 59"/>
                      <a:gd name="T16" fmla="*/ 17 w 26"/>
                      <a:gd name="T17" fmla="*/ 55 h 59"/>
                      <a:gd name="T18" fmla="*/ 17 w 26"/>
                      <a:gd name="T19" fmla="*/ 59 h 59"/>
                      <a:gd name="T20" fmla="*/ 21 w 26"/>
                      <a:gd name="T21" fmla="*/ 59 h 59"/>
                      <a:gd name="T22" fmla="*/ 21 w 26"/>
                      <a:gd name="T23" fmla="*/ 55 h 59"/>
                      <a:gd name="T24" fmla="*/ 21 w 26"/>
                      <a:gd name="T25" fmla="*/ 51 h 59"/>
                      <a:gd name="T26" fmla="*/ 21 w 26"/>
                      <a:gd name="T27" fmla="*/ 47 h 59"/>
                      <a:gd name="T28" fmla="*/ 21 w 26"/>
                      <a:gd name="T29" fmla="*/ 43 h 59"/>
                      <a:gd name="T30" fmla="*/ 21 w 26"/>
                      <a:gd name="T31" fmla="*/ 39 h 59"/>
                      <a:gd name="T32" fmla="*/ 17 w 26"/>
                      <a:gd name="T33" fmla="*/ 35 h 59"/>
                      <a:gd name="T34" fmla="*/ 17 w 26"/>
                      <a:gd name="T35" fmla="*/ 31 h 59"/>
                      <a:gd name="T36" fmla="*/ 17 w 26"/>
                      <a:gd name="T37" fmla="*/ 27 h 59"/>
                      <a:gd name="T38" fmla="*/ 17 w 26"/>
                      <a:gd name="T39" fmla="*/ 23 h 59"/>
                      <a:gd name="T40" fmla="*/ 17 w 26"/>
                      <a:gd name="T41" fmla="*/ 19 h 59"/>
                      <a:gd name="T42" fmla="*/ 13 w 26"/>
                      <a:gd name="T43" fmla="*/ 19 h 59"/>
                      <a:gd name="T44" fmla="*/ 13 w 26"/>
                      <a:gd name="T45" fmla="*/ 15 h 59"/>
                      <a:gd name="T46" fmla="*/ 9 w 26"/>
                      <a:gd name="T47" fmla="*/ 12 h 59"/>
                      <a:gd name="T48" fmla="*/ 9 w 26"/>
                      <a:gd name="T49" fmla="*/ 8 h 59"/>
                      <a:gd name="T50" fmla="*/ 9 w 26"/>
                      <a:gd name="T51" fmla="*/ 4 h 59"/>
                      <a:gd name="T52" fmla="*/ 13 w 26"/>
                      <a:gd name="T53" fmla="*/ 4 h 59"/>
                      <a:gd name="T54" fmla="*/ 13 w 26"/>
                      <a:gd name="T55" fmla="*/ 8 h 59"/>
                      <a:gd name="T56" fmla="*/ 17 w 26"/>
                      <a:gd name="T57" fmla="*/ 8 h 59"/>
                      <a:gd name="T58" fmla="*/ 17 w 26"/>
                      <a:gd name="T59" fmla="*/ 4 h 59"/>
                      <a:gd name="T60" fmla="*/ 21 w 26"/>
                      <a:gd name="T61" fmla="*/ 4 h 59"/>
                      <a:gd name="T62" fmla="*/ 26 w 26"/>
                      <a:gd name="T63" fmla="*/ 4 h 59"/>
                      <a:gd name="T64" fmla="*/ 26 w 26"/>
                      <a:gd name="T65" fmla="*/ 0 h 5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26" h="59">
                        <a:moveTo>
                          <a:pt x="0" y="39"/>
                        </a:moveTo>
                        <a:lnTo>
                          <a:pt x="4" y="39"/>
                        </a:lnTo>
                        <a:lnTo>
                          <a:pt x="4" y="43"/>
                        </a:lnTo>
                        <a:lnTo>
                          <a:pt x="4" y="47"/>
                        </a:lnTo>
                        <a:lnTo>
                          <a:pt x="9" y="47"/>
                        </a:lnTo>
                        <a:lnTo>
                          <a:pt x="9" y="51"/>
                        </a:lnTo>
                        <a:lnTo>
                          <a:pt x="13" y="51"/>
                        </a:lnTo>
                        <a:lnTo>
                          <a:pt x="17" y="51"/>
                        </a:lnTo>
                        <a:lnTo>
                          <a:pt x="17" y="55"/>
                        </a:lnTo>
                        <a:lnTo>
                          <a:pt x="17" y="59"/>
                        </a:lnTo>
                        <a:lnTo>
                          <a:pt x="21" y="59"/>
                        </a:lnTo>
                        <a:lnTo>
                          <a:pt x="21" y="55"/>
                        </a:lnTo>
                        <a:lnTo>
                          <a:pt x="21" y="51"/>
                        </a:lnTo>
                        <a:lnTo>
                          <a:pt x="21" y="47"/>
                        </a:lnTo>
                        <a:lnTo>
                          <a:pt x="21" y="43"/>
                        </a:lnTo>
                        <a:lnTo>
                          <a:pt x="21" y="39"/>
                        </a:lnTo>
                        <a:lnTo>
                          <a:pt x="17" y="35"/>
                        </a:lnTo>
                        <a:lnTo>
                          <a:pt x="17" y="31"/>
                        </a:lnTo>
                        <a:lnTo>
                          <a:pt x="17" y="27"/>
                        </a:lnTo>
                        <a:lnTo>
                          <a:pt x="17" y="23"/>
                        </a:lnTo>
                        <a:lnTo>
                          <a:pt x="17" y="19"/>
                        </a:lnTo>
                        <a:lnTo>
                          <a:pt x="13" y="19"/>
                        </a:lnTo>
                        <a:lnTo>
                          <a:pt x="13" y="15"/>
                        </a:ln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9" y="4"/>
                        </a:lnTo>
                        <a:lnTo>
                          <a:pt x="13" y="4"/>
                        </a:lnTo>
                        <a:lnTo>
                          <a:pt x="13" y="8"/>
                        </a:lnTo>
                        <a:lnTo>
                          <a:pt x="17" y="8"/>
                        </a:lnTo>
                        <a:lnTo>
                          <a:pt x="17" y="4"/>
                        </a:lnTo>
                        <a:lnTo>
                          <a:pt x="21" y="4"/>
                        </a:lnTo>
                        <a:lnTo>
                          <a:pt x="26" y="4"/>
                        </a:lnTo>
                        <a:lnTo>
                          <a:pt x="26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38" name="Freeform 169"/>
                  <p:cNvSpPr>
                    <a:spLocks/>
                  </p:cNvSpPr>
                  <p:nvPr/>
                </p:nvSpPr>
                <p:spPr bwMode="auto">
                  <a:xfrm>
                    <a:off x="3301" y="974"/>
                    <a:ext cx="21" cy="107"/>
                  </a:xfrm>
                  <a:custGeom>
                    <a:avLst/>
                    <a:gdLst>
                      <a:gd name="T0" fmla="*/ 21 w 21"/>
                      <a:gd name="T1" fmla="*/ 0 h 107"/>
                      <a:gd name="T2" fmla="*/ 21 w 21"/>
                      <a:gd name="T3" fmla="*/ 4 h 107"/>
                      <a:gd name="T4" fmla="*/ 17 w 21"/>
                      <a:gd name="T5" fmla="*/ 4 h 107"/>
                      <a:gd name="T6" fmla="*/ 13 w 21"/>
                      <a:gd name="T7" fmla="*/ 4 h 107"/>
                      <a:gd name="T8" fmla="*/ 13 w 21"/>
                      <a:gd name="T9" fmla="*/ 7 h 107"/>
                      <a:gd name="T10" fmla="*/ 8 w 21"/>
                      <a:gd name="T11" fmla="*/ 7 h 107"/>
                      <a:gd name="T12" fmla="*/ 8 w 21"/>
                      <a:gd name="T13" fmla="*/ 11 h 107"/>
                      <a:gd name="T14" fmla="*/ 8 w 21"/>
                      <a:gd name="T15" fmla="*/ 15 h 107"/>
                      <a:gd name="T16" fmla="*/ 8 w 21"/>
                      <a:gd name="T17" fmla="*/ 19 h 107"/>
                      <a:gd name="T18" fmla="*/ 8 w 21"/>
                      <a:gd name="T19" fmla="*/ 23 h 107"/>
                      <a:gd name="T20" fmla="*/ 8 w 21"/>
                      <a:gd name="T21" fmla="*/ 27 h 107"/>
                      <a:gd name="T22" fmla="*/ 13 w 21"/>
                      <a:gd name="T23" fmla="*/ 27 h 107"/>
                      <a:gd name="T24" fmla="*/ 17 w 21"/>
                      <a:gd name="T25" fmla="*/ 31 h 107"/>
                      <a:gd name="T26" fmla="*/ 17 w 21"/>
                      <a:gd name="T27" fmla="*/ 35 h 107"/>
                      <a:gd name="T28" fmla="*/ 17 w 21"/>
                      <a:gd name="T29" fmla="*/ 39 h 107"/>
                      <a:gd name="T30" fmla="*/ 17 w 21"/>
                      <a:gd name="T31" fmla="*/ 43 h 107"/>
                      <a:gd name="T32" fmla="*/ 13 w 21"/>
                      <a:gd name="T33" fmla="*/ 43 h 107"/>
                      <a:gd name="T34" fmla="*/ 13 w 21"/>
                      <a:gd name="T35" fmla="*/ 47 h 107"/>
                      <a:gd name="T36" fmla="*/ 13 w 21"/>
                      <a:gd name="T37" fmla="*/ 51 h 107"/>
                      <a:gd name="T38" fmla="*/ 13 w 21"/>
                      <a:gd name="T39" fmla="*/ 55 h 107"/>
                      <a:gd name="T40" fmla="*/ 13 w 21"/>
                      <a:gd name="T41" fmla="*/ 59 h 107"/>
                      <a:gd name="T42" fmla="*/ 17 w 21"/>
                      <a:gd name="T43" fmla="*/ 59 h 107"/>
                      <a:gd name="T44" fmla="*/ 17 w 21"/>
                      <a:gd name="T45" fmla="*/ 63 h 107"/>
                      <a:gd name="T46" fmla="*/ 17 w 21"/>
                      <a:gd name="T47" fmla="*/ 67 h 107"/>
                      <a:gd name="T48" fmla="*/ 17 w 21"/>
                      <a:gd name="T49" fmla="*/ 71 h 107"/>
                      <a:gd name="T50" fmla="*/ 17 w 21"/>
                      <a:gd name="T51" fmla="*/ 75 h 107"/>
                      <a:gd name="T52" fmla="*/ 13 w 21"/>
                      <a:gd name="T53" fmla="*/ 75 h 107"/>
                      <a:gd name="T54" fmla="*/ 13 w 21"/>
                      <a:gd name="T55" fmla="*/ 79 h 107"/>
                      <a:gd name="T56" fmla="*/ 13 w 21"/>
                      <a:gd name="T57" fmla="*/ 83 h 107"/>
                      <a:gd name="T58" fmla="*/ 8 w 21"/>
                      <a:gd name="T59" fmla="*/ 87 h 107"/>
                      <a:gd name="T60" fmla="*/ 8 w 21"/>
                      <a:gd name="T61" fmla="*/ 91 h 107"/>
                      <a:gd name="T62" fmla="*/ 4 w 21"/>
                      <a:gd name="T63" fmla="*/ 91 h 107"/>
                      <a:gd name="T64" fmla="*/ 4 w 21"/>
                      <a:gd name="T65" fmla="*/ 95 h 107"/>
                      <a:gd name="T66" fmla="*/ 0 w 21"/>
                      <a:gd name="T67" fmla="*/ 95 h 107"/>
                      <a:gd name="T68" fmla="*/ 0 w 21"/>
                      <a:gd name="T69" fmla="*/ 99 h 107"/>
                      <a:gd name="T70" fmla="*/ 4 w 21"/>
                      <a:gd name="T71" fmla="*/ 99 h 107"/>
                      <a:gd name="T72" fmla="*/ 4 w 21"/>
                      <a:gd name="T73" fmla="*/ 103 h 107"/>
                      <a:gd name="T74" fmla="*/ 4 w 21"/>
                      <a:gd name="T75" fmla="*/ 107 h 107"/>
                      <a:gd name="T76" fmla="*/ 0 w 21"/>
                      <a:gd name="T77" fmla="*/ 107 h 107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0" t="0" r="r" b="b"/>
                    <a:pathLst>
                      <a:path w="21" h="107">
                        <a:moveTo>
                          <a:pt x="21" y="0"/>
                        </a:moveTo>
                        <a:lnTo>
                          <a:pt x="21" y="4"/>
                        </a:lnTo>
                        <a:lnTo>
                          <a:pt x="17" y="4"/>
                        </a:lnTo>
                        <a:lnTo>
                          <a:pt x="13" y="4"/>
                        </a:lnTo>
                        <a:lnTo>
                          <a:pt x="13" y="7"/>
                        </a:lnTo>
                        <a:lnTo>
                          <a:pt x="8" y="7"/>
                        </a:lnTo>
                        <a:lnTo>
                          <a:pt x="8" y="11"/>
                        </a:lnTo>
                        <a:lnTo>
                          <a:pt x="8" y="15"/>
                        </a:lnTo>
                        <a:lnTo>
                          <a:pt x="8" y="19"/>
                        </a:lnTo>
                        <a:lnTo>
                          <a:pt x="8" y="23"/>
                        </a:lnTo>
                        <a:lnTo>
                          <a:pt x="8" y="27"/>
                        </a:lnTo>
                        <a:lnTo>
                          <a:pt x="13" y="27"/>
                        </a:lnTo>
                        <a:lnTo>
                          <a:pt x="17" y="31"/>
                        </a:lnTo>
                        <a:lnTo>
                          <a:pt x="17" y="35"/>
                        </a:lnTo>
                        <a:lnTo>
                          <a:pt x="17" y="39"/>
                        </a:lnTo>
                        <a:lnTo>
                          <a:pt x="17" y="43"/>
                        </a:lnTo>
                        <a:lnTo>
                          <a:pt x="13" y="43"/>
                        </a:lnTo>
                        <a:lnTo>
                          <a:pt x="13" y="47"/>
                        </a:lnTo>
                        <a:lnTo>
                          <a:pt x="13" y="51"/>
                        </a:lnTo>
                        <a:lnTo>
                          <a:pt x="13" y="55"/>
                        </a:lnTo>
                        <a:lnTo>
                          <a:pt x="13" y="59"/>
                        </a:lnTo>
                        <a:lnTo>
                          <a:pt x="17" y="59"/>
                        </a:lnTo>
                        <a:lnTo>
                          <a:pt x="17" y="63"/>
                        </a:lnTo>
                        <a:lnTo>
                          <a:pt x="17" y="67"/>
                        </a:lnTo>
                        <a:lnTo>
                          <a:pt x="17" y="71"/>
                        </a:lnTo>
                        <a:lnTo>
                          <a:pt x="17" y="75"/>
                        </a:lnTo>
                        <a:lnTo>
                          <a:pt x="13" y="75"/>
                        </a:lnTo>
                        <a:lnTo>
                          <a:pt x="13" y="79"/>
                        </a:lnTo>
                        <a:lnTo>
                          <a:pt x="13" y="83"/>
                        </a:lnTo>
                        <a:lnTo>
                          <a:pt x="8" y="87"/>
                        </a:lnTo>
                        <a:lnTo>
                          <a:pt x="8" y="91"/>
                        </a:lnTo>
                        <a:lnTo>
                          <a:pt x="4" y="91"/>
                        </a:lnTo>
                        <a:lnTo>
                          <a:pt x="4" y="95"/>
                        </a:lnTo>
                        <a:lnTo>
                          <a:pt x="0" y="95"/>
                        </a:lnTo>
                        <a:lnTo>
                          <a:pt x="0" y="99"/>
                        </a:lnTo>
                        <a:lnTo>
                          <a:pt x="4" y="99"/>
                        </a:lnTo>
                        <a:lnTo>
                          <a:pt x="4" y="103"/>
                        </a:lnTo>
                        <a:lnTo>
                          <a:pt x="4" y="107"/>
                        </a:lnTo>
                        <a:lnTo>
                          <a:pt x="0" y="10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39" name="Freeform 170"/>
                  <p:cNvSpPr>
                    <a:spLocks/>
                  </p:cNvSpPr>
                  <p:nvPr/>
                </p:nvSpPr>
                <p:spPr bwMode="auto">
                  <a:xfrm>
                    <a:off x="4048" y="966"/>
                    <a:ext cx="73" cy="162"/>
                  </a:xfrm>
                  <a:custGeom>
                    <a:avLst/>
                    <a:gdLst>
                      <a:gd name="T0" fmla="*/ 0 w 73"/>
                      <a:gd name="T1" fmla="*/ 0 h 162"/>
                      <a:gd name="T2" fmla="*/ 0 w 73"/>
                      <a:gd name="T3" fmla="*/ 4 h 162"/>
                      <a:gd name="T4" fmla="*/ 0 w 73"/>
                      <a:gd name="T5" fmla="*/ 8 h 162"/>
                      <a:gd name="T6" fmla="*/ 0 w 73"/>
                      <a:gd name="T7" fmla="*/ 12 h 162"/>
                      <a:gd name="T8" fmla="*/ 4 w 73"/>
                      <a:gd name="T9" fmla="*/ 12 h 162"/>
                      <a:gd name="T10" fmla="*/ 4 w 73"/>
                      <a:gd name="T11" fmla="*/ 15 h 162"/>
                      <a:gd name="T12" fmla="*/ 4 w 73"/>
                      <a:gd name="T13" fmla="*/ 19 h 162"/>
                      <a:gd name="T14" fmla="*/ 0 w 73"/>
                      <a:gd name="T15" fmla="*/ 19 h 162"/>
                      <a:gd name="T16" fmla="*/ 0 w 73"/>
                      <a:gd name="T17" fmla="*/ 23 h 162"/>
                      <a:gd name="T18" fmla="*/ 0 w 73"/>
                      <a:gd name="T19" fmla="*/ 19 h 162"/>
                      <a:gd name="T20" fmla="*/ 4 w 73"/>
                      <a:gd name="T21" fmla="*/ 19 h 162"/>
                      <a:gd name="T22" fmla="*/ 8 w 73"/>
                      <a:gd name="T23" fmla="*/ 23 h 162"/>
                      <a:gd name="T24" fmla="*/ 8 w 73"/>
                      <a:gd name="T25" fmla="*/ 27 h 162"/>
                      <a:gd name="T26" fmla="*/ 13 w 73"/>
                      <a:gd name="T27" fmla="*/ 31 h 162"/>
                      <a:gd name="T28" fmla="*/ 13 w 73"/>
                      <a:gd name="T29" fmla="*/ 35 h 162"/>
                      <a:gd name="T30" fmla="*/ 17 w 73"/>
                      <a:gd name="T31" fmla="*/ 35 h 162"/>
                      <a:gd name="T32" fmla="*/ 17 w 73"/>
                      <a:gd name="T33" fmla="*/ 39 h 162"/>
                      <a:gd name="T34" fmla="*/ 17 w 73"/>
                      <a:gd name="T35" fmla="*/ 43 h 162"/>
                      <a:gd name="T36" fmla="*/ 21 w 73"/>
                      <a:gd name="T37" fmla="*/ 43 h 162"/>
                      <a:gd name="T38" fmla="*/ 21 w 73"/>
                      <a:gd name="T39" fmla="*/ 47 h 162"/>
                      <a:gd name="T40" fmla="*/ 25 w 73"/>
                      <a:gd name="T41" fmla="*/ 47 h 162"/>
                      <a:gd name="T42" fmla="*/ 25 w 73"/>
                      <a:gd name="T43" fmla="*/ 51 h 162"/>
                      <a:gd name="T44" fmla="*/ 25 w 73"/>
                      <a:gd name="T45" fmla="*/ 55 h 162"/>
                      <a:gd name="T46" fmla="*/ 30 w 73"/>
                      <a:gd name="T47" fmla="*/ 55 h 162"/>
                      <a:gd name="T48" fmla="*/ 30 w 73"/>
                      <a:gd name="T49" fmla="*/ 59 h 162"/>
                      <a:gd name="T50" fmla="*/ 34 w 73"/>
                      <a:gd name="T51" fmla="*/ 63 h 162"/>
                      <a:gd name="T52" fmla="*/ 34 w 73"/>
                      <a:gd name="T53" fmla="*/ 67 h 162"/>
                      <a:gd name="T54" fmla="*/ 34 w 73"/>
                      <a:gd name="T55" fmla="*/ 71 h 162"/>
                      <a:gd name="T56" fmla="*/ 34 w 73"/>
                      <a:gd name="T57" fmla="*/ 75 h 162"/>
                      <a:gd name="T58" fmla="*/ 38 w 73"/>
                      <a:gd name="T59" fmla="*/ 75 h 162"/>
                      <a:gd name="T60" fmla="*/ 38 w 73"/>
                      <a:gd name="T61" fmla="*/ 79 h 162"/>
                      <a:gd name="T62" fmla="*/ 38 w 73"/>
                      <a:gd name="T63" fmla="*/ 83 h 162"/>
                      <a:gd name="T64" fmla="*/ 38 w 73"/>
                      <a:gd name="T65" fmla="*/ 87 h 162"/>
                      <a:gd name="T66" fmla="*/ 38 w 73"/>
                      <a:gd name="T67" fmla="*/ 91 h 162"/>
                      <a:gd name="T68" fmla="*/ 43 w 73"/>
                      <a:gd name="T69" fmla="*/ 95 h 162"/>
                      <a:gd name="T70" fmla="*/ 43 w 73"/>
                      <a:gd name="T71" fmla="*/ 99 h 162"/>
                      <a:gd name="T72" fmla="*/ 43 w 73"/>
                      <a:gd name="T73" fmla="*/ 103 h 162"/>
                      <a:gd name="T74" fmla="*/ 43 w 73"/>
                      <a:gd name="T75" fmla="*/ 107 h 162"/>
                      <a:gd name="T76" fmla="*/ 47 w 73"/>
                      <a:gd name="T77" fmla="*/ 107 h 162"/>
                      <a:gd name="T78" fmla="*/ 47 w 73"/>
                      <a:gd name="T79" fmla="*/ 111 h 162"/>
                      <a:gd name="T80" fmla="*/ 47 w 73"/>
                      <a:gd name="T81" fmla="*/ 115 h 162"/>
                      <a:gd name="T82" fmla="*/ 51 w 73"/>
                      <a:gd name="T83" fmla="*/ 119 h 162"/>
                      <a:gd name="T84" fmla="*/ 51 w 73"/>
                      <a:gd name="T85" fmla="*/ 123 h 162"/>
                      <a:gd name="T86" fmla="*/ 51 w 73"/>
                      <a:gd name="T87" fmla="*/ 127 h 162"/>
                      <a:gd name="T88" fmla="*/ 56 w 73"/>
                      <a:gd name="T89" fmla="*/ 127 h 162"/>
                      <a:gd name="T90" fmla="*/ 56 w 73"/>
                      <a:gd name="T91" fmla="*/ 131 h 162"/>
                      <a:gd name="T92" fmla="*/ 56 w 73"/>
                      <a:gd name="T93" fmla="*/ 135 h 162"/>
                      <a:gd name="T94" fmla="*/ 56 w 73"/>
                      <a:gd name="T95" fmla="*/ 139 h 162"/>
                      <a:gd name="T96" fmla="*/ 60 w 73"/>
                      <a:gd name="T97" fmla="*/ 139 h 162"/>
                      <a:gd name="T98" fmla="*/ 60 w 73"/>
                      <a:gd name="T99" fmla="*/ 143 h 162"/>
                      <a:gd name="T100" fmla="*/ 60 w 73"/>
                      <a:gd name="T101" fmla="*/ 146 h 162"/>
                      <a:gd name="T102" fmla="*/ 64 w 73"/>
                      <a:gd name="T103" fmla="*/ 146 h 162"/>
                      <a:gd name="T104" fmla="*/ 64 w 73"/>
                      <a:gd name="T105" fmla="*/ 150 h 162"/>
                      <a:gd name="T106" fmla="*/ 64 w 73"/>
                      <a:gd name="T107" fmla="*/ 154 h 162"/>
                      <a:gd name="T108" fmla="*/ 68 w 73"/>
                      <a:gd name="T109" fmla="*/ 154 h 162"/>
                      <a:gd name="T110" fmla="*/ 68 w 73"/>
                      <a:gd name="T111" fmla="*/ 158 h 162"/>
                      <a:gd name="T112" fmla="*/ 68 w 73"/>
                      <a:gd name="T113" fmla="*/ 162 h 162"/>
                      <a:gd name="T114" fmla="*/ 73 w 73"/>
                      <a:gd name="T115" fmla="*/ 162 h 162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0" t="0" r="r" b="b"/>
                    <a:pathLst>
                      <a:path w="73" h="162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4" y="15"/>
                        </a:lnTo>
                        <a:lnTo>
                          <a:pt x="4" y="19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19"/>
                        </a:lnTo>
                        <a:lnTo>
                          <a:pt x="4" y="19"/>
                        </a:lnTo>
                        <a:lnTo>
                          <a:pt x="8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13" y="35"/>
                        </a:lnTo>
                        <a:lnTo>
                          <a:pt x="17" y="35"/>
                        </a:lnTo>
                        <a:lnTo>
                          <a:pt x="17" y="39"/>
                        </a:lnTo>
                        <a:lnTo>
                          <a:pt x="17" y="43"/>
                        </a:lnTo>
                        <a:lnTo>
                          <a:pt x="21" y="43"/>
                        </a:lnTo>
                        <a:lnTo>
                          <a:pt x="21" y="47"/>
                        </a:lnTo>
                        <a:lnTo>
                          <a:pt x="25" y="47"/>
                        </a:lnTo>
                        <a:lnTo>
                          <a:pt x="25" y="51"/>
                        </a:lnTo>
                        <a:lnTo>
                          <a:pt x="25" y="55"/>
                        </a:lnTo>
                        <a:lnTo>
                          <a:pt x="30" y="55"/>
                        </a:lnTo>
                        <a:lnTo>
                          <a:pt x="30" y="59"/>
                        </a:lnTo>
                        <a:lnTo>
                          <a:pt x="34" y="63"/>
                        </a:lnTo>
                        <a:lnTo>
                          <a:pt x="34" y="67"/>
                        </a:lnTo>
                        <a:lnTo>
                          <a:pt x="34" y="71"/>
                        </a:lnTo>
                        <a:lnTo>
                          <a:pt x="34" y="75"/>
                        </a:lnTo>
                        <a:lnTo>
                          <a:pt x="38" y="75"/>
                        </a:lnTo>
                        <a:lnTo>
                          <a:pt x="38" y="79"/>
                        </a:lnTo>
                        <a:lnTo>
                          <a:pt x="38" y="83"/>
                        </a:lnTo>
                        <a:lnTo>
                          <a:pt x="38" y="87"/>
                        </a:lnTo>
                        <a:lnTo>
                          <a:pt x="38" y="91"/>
                        </a:lnTo>
                        <a:lnTo>
                          <a:pt x="43" y="95"/>
                        </a:lnTo>
                        <a:lnTo>
                          <a:pt x="43" y="99"/>
                        </a:lnTo>
                        <a:lnTo>
                          <a:pt x="43" y="103"/>
                        </a:lnTo>
                        <a:lnTo>
                          <a:pt x="43" y="107"/>
                        </a:lnTo>
                        <a:lnTo>
                          <a:pt x="47" y="107"/>
                        </a:lnTo>
                        <a:lnTo>
                          <a:pt x="47" y="111"/>
                        </a:lnTo>
                        <a:lnTo>
                          <a:pt x="47" y="115"/>
                        </a:lnTo>
                        <a:lnTo>
                          <a:pt x="51" y="119"/>
                        </a:lnTo>
                        <a:lnTo>
                          <a:pt x="51" y="123"/>
                        </a:lnTo>
                        <a:lnTo>
                          <a:pt x="51" y="127"/>
                        </a:lnTo>
                        <a:lnTo>
                          <a:pt x="56" y="127"/>
                        </a:lnTo>
                        <a:lnTo>
                          <a:pt x="56" y="131"/>
                        </a:lnTo>
                        <a:lnTo>
                          <a:pt x="56" y="135"/>
                        </a:lnTo>
                        <a:lnTo>
                          <a:pt x="56" y="139"/>
                        </a:lnTo>
                        <a:lnTo>
                          <a:pt x="60" y="139"/>
                        </a:lnTo>
                        <a:lnTo>
                          <a:pt x="60" y="143"/>
                        </a:lnTo>
                        <a:lnTo>
                          <a:pt x="60" y="146"/>
                        </a:lnTo>
                        <a:lnTo>
                          <a:pt x="64" y="146"/>
                        </a:lnTo>
                        <a:lnTo>
                          <a:pt x="64" y="150"/>
                        </a:lnTo>
                        <a:lnTo>
                          <a:pt x="64" y="154"/>
                        </a:lnTo>
                        <a:lnTo>
                          <a:pt x="68" y="154"/>
                        </a:lnTo>
                        <a:lnTo>
                          <a:pt x="68" y="158"/>
                        </a:lnTo>
                        <a:lnTo>
                          <a:pt x="68" y="162"/>
                        </a:lnTo>
                        <a:lnTo>
                          <a:pt x="73" y="16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40" name="Freeform 171"/>
                  <p:cNvSpPr>
                    <a:spLocks/>
                  </p:cNvSpPr>
                  <p:nvPr/>
                </p:nvSpPr>
                <p:spPr bwMode="auto">
                  <a:xfrm>
                    <a:off x="4095" y="1097"/>
                    <a:ext cx="26" cy="35"/>
                  </a:xfrm>
                  <a:custGeom>
                    <a:avLst/>
                    <a:gdLst>
                      <a:gd name="T0" fmla="*/ 0 w 26"/>
                      <a:gd name="T1" fmla="*/ 0 h 35"/>
                      <a:gd name="T2" fmla="*/ 0 w 26"/>
                      <a:gd name="T3" fmla="*/ 4 h 35"/>
                      <a:gd name="T4" fmla="*/ 4 w 26"/>
                      <a:gd name="T5" fmla="*/ 4 h 35"/>
                      <a:gd name="T6" fmla="*/ 4 w 26"/>
                      <a:gd name="T7" fmla="*/ 8 h 35"/>
                      <a:gd name="T8" fmla="*/ 4 w 26"/>
                      <a:gd name="T9" fmla="*/ 12 h 35"/>
                      <a:gd name="T10" fmla="*/ 9 w 26"/>
                      <a:gd name="T11" fmla="*/ 12 h 35"/>
                      <a:gd name="T12" fmla="*/ 9 w 26"/>
                      <a:gd name="T13" fmla="*/ 15 h 35"/>
                      <a:gd name="T14" fmla="*/ 13 w 26"/>
                      <a:gd name="T15" fmla="*/ 19 h 35"/>
                      <a:gd name="T16" fmla="*/ 13 w 26"/>
                      <a:gd name="T17" fmla="*/ 23 h 35"/>
                      <a:gd name="T18" fmla="*/ 17 w 26"/>
                      <a:gd name="T19" fmla="*/ 27 h 35"/>
                      <a:gd name="T20" fmla="*/ 17 w 26"/>
                      <a:gd name="T21" fmla="*/ 31 h 35"/>
                      <a:gd name="T22" fmla="*/ 21 w 26"/>
                      <a:gd name="T23" fmla="*/ 31 h 35"/>
                      <a:gd name="T24" fmla="*/ 21 w 26"/>
                      <a:gd name="T25" fmla="*/ 35 h 35"/>
                      <a:gd name="T26" fmla="*/ 26 w 26"/>
                      <a:gd name="T27" fmla="*/ 31 h 3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26" h="35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9" y="12"/>
                        </a:lnTo>
                        <a:lnTo>
                          <a:pt x="9" y="15"/>
                        </a:lnTo>
                        <a:lnTo>
                          <a:pt x="13" y="19"/>
                        </a:lnTo>
                        <a:lnTo>
                          <a:pt x="13" y="23"/>
                        </a:lnTo>
                        <a:lnTo>
                          <a:pt x="17" y="27"/>
                        </a:lnTo>
                        <a:lnTo>
                          <a:pt x="17" y="31"/>
                        </a:lnTo>
                        <a:lnTo>
                          <a:pt x="21" y="31"/>
                        </a:lnTo>
                        <a:lnTo>
                          <a:pt x="21" y="35"/>
                        </a:lnTo>
                        <a:lnTo>
                          <a:pt x="26" y="31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41" name="Freeform 172"/>
                  <p:cNvSpPr>
                    <a:spLocks/>
                  </p:cNvSpPr>
                  <p:nvPr/>
                </p:nvSpPr>
                <p:spPr bwMode="auto">
                  <a:xfrm>
                    <a:off x="4061" y="1097"/>
                    <a:ext cx="64" cy="59"/>
                  </a:xfrm>
                  <a:custGeom>
                    <a:avLst/>
                    <a:gdLst>
                      <a:gd name="T0" fmla="*/ 34 w 64"/>
                      <a:gd name="T1" fmla="*/ 0 h 59"/>
                      <a:gd name="T2" fmla="*/ 30 w 64"/>
                      <a:gd name="T3" fmla="*/ 0 h 59"/>
                      <a:gd name="T4" fmla="*/ 25 w 64"/>
                      <a:gd name="T5" fmla="*/ 0 h 59"/>
                      <a:gd name="T6" fmla="*/ 21 w 64"/>
                      <a:gd name="T7" fmla="*/ 0 h 59"/>
                      <a:gd name="T8" fmla="*/ 17 w 64"/>
                      <a:gd name="T9" fmla="*/ 0 h 59"/>
                      <a:gd name="T10" fmla="*/ 12 w 64"/>
                      <a:gd name="T11" fmla="*/ 0 h 59"/>
                      <a:gd name="T12" fmla="*/ 12 w 64"/>
                      <a:gd name="T13" fmla="*/ 4 h 59"/>
                      <a:gd name="T14" fmla="*/ 8 w 64"/>
                      <a:gd name="T15" fmla="*/ 4 h 59"/>
                      <a:gd name="T16" fmla="*/ 8 w 64"/>
                      <a:gd name="T17" fmla="*/ 8 h 59"/>
                      <a:gd name="T18" fmla="*/ 4 w 64"/>
                      <a:gd name="T19" fmla="*/ 8 h 59"/>
                      <a:gd name="T20" fmla="*/ 0 w 64"/>
                      <a:gd name="T21" fmla="*/ 8 h 59"/>
                      <a:gd name="T22" fmla="*/ 0 w 64"/>
                      <a:gd name="T23" fmla="*/ 12 h 59"/>
                      <a:gd name="T24" fmla="*/ 0 w 64"/>
                      <a:gd name="T25" fmla="*/ 15 h 59"/>
                      <a:gd name="T26" fmla="*/ 4 w 64"/>
                      <a:gd name="T27" fmla="*/ 15 h 59"/>
                      <a:gd name="T28" fmla="*/ 4 w 64"/>
                      <a:gd name="T29" fmla="*/ 19 h 59"/>
                      <a:gd name="T30" fmla="*/ 8 w 64"/>
                      <a:gd name="T31" fmla="*/ 19 h 59"/>
                      <a:gd name="T32" fmla="*/ 8 w 64"/>
                      <a:gd name="T33" fmla="*/ 23 h 59"/>
                      <a:gd name="T34" fmla="*/ 4 w 64"/>
                      <a:gd name="T35" fmla="*/ 23 h 59"/>
                      <a:gd name="T36" fmla="*/ 4 w 64"/>
                      <a:gd name="T37" fmla="*/ 27 h 59"/>
                      <a:gd name="T38" fmla="*/ 8 w 64"/>
                      <a:gd name="T39" fmla="*/ 27 h 59"/>
                      <a:gd name="T40" fmla="*/ 12 w 64"/>
                      <a:gd name="T41" fmla="*/ 27 h 59"/>
                      <a:gd name="T42" fmla="*/ 12 w 64"/>
                      <a:gd name="T43" fmla="*/ 23 h 59"/>
                      <a:gd name="T44" fmla="*/ 17 w 64"/>
                      <a:gd name="T45" fmla="*/ 23 h 59"/>
                      <a:gd name="T46" fmla="*/ 21 w 64"/>
                      <a:gd name="T47" fmla="*/ 23 h 59"/>
                      <a:gd name="T48" fmla="*/ 21 w 64"/>
                      <a:gd name="T49" fmla="*/ 19 h 59"/>
                      <a:gd name="T50" fmla="*/ 25 w 64"/>
                      <a:gd name="T51" fmla="*/ 19 h 59"/>
                      <a:gd name="T52" fmla="*/ 30 w 64"/>
                      <a:gd name="T53" fmla="*/ 19 h 59"/>
                      <a:gd name="T54" fmla="*/ 34 w 64"/>
                      <a:gd name="T55" fmla="*/ 19 h 59"/>
                      <a:gd name="T56" fmla="*/ 38 w 64"/>
                      <a:gd name="T57" fmla="*/ 19 h 59"/>
                      <a:gd name="T58" fmla="*/ 38 w 64"/>
                      <a:gd name="T59" fmla="*/ 23 h 59"/>
                      <a:gd name="T60" fmla="*/ 38 w 64"/>
                      <a:gd name="T61" fmla="*/ 27 h 59"/>
                      <a:gd name="T62" fmla="*/ 43 w 64"/>
                      <a:gd name="T63" fmla="*/ 31 h 59"/>
                      <a:gd name="T64" fmla="*/ 43 w 64"/>
                      <a:gd name="T65" fmla="*/ 35 h 59"/>
                      <a:gd name="T66" fmla="*/ 47 w 64"/>
                      <a:gd name="T67" fmla="*/ 35 h 59"/>
                      <a:gd name="T68" fmla="*/ 47 w 64"/>
                      <a:gd name="T69" fmla="*/ 39 h 59"/>
                      <a:gd name="T70" fmla="*/ 43 w 64"/>
                      <a:gd name="T71" fmla="*/ 39 h 59"/>
                      <a:gd name="T72" fmla="*/ 38 w 64"/>
                      <a:gd name="T73" fmla="*/ 39 h 59"/>
                      <a:gd name="T74" fmla="*/ 38 w 64"/>
                      <a:gd name="T75" fmla="*/ 43 h 59"/>
                      <a:gd name="T76" fmla="*/ 43 w 64"/>
                      <a:gd name="T77" fmla="*/ 47 h 59"/>
                      <a:gd name="T78" fmla="*/ 47 w 64"/>
                      <a:gd name="T79" fmla="*/ 47 h 59"/>
                      <a:gd name="T80" fmla="*/ 47 w 64"/>
                      <a:gd name="T81" fmla="*/ 51 h 59"/>
                      <a:gd name="T82" fmla="*/ 51 w 64"/>
                      <a:gd name="T83" fmla="*/ 51 h 59"/>
                      <a:gd name="T84" fmla="*/ 51 w 64"/>
                      <a:gd name="T85" fmla="*/ 55 h 59"/>
                      <a:gd name="T86" fmla="*/ 55 w 64"/>
                      <a:gd name="T87" fmla="*/ 55 h 59"/>
                      <a:gd name="T88" fmla="*/ 55 w 64"/>
                      <a:gd name="T89" fmla="*/ 59 h 59"/>
                      <a:gd name="T90" fmla="*/ 55 w 64"/>
                      <a:gd name="T91" fmla="*/ 55 h 59"/>
                      <a:gd name="T92" fmla="*/ 55 w 64"/>
                      <a:gd name="T93" fmla="*/ 51 h 59"/>
                      <a:gd name="T94" fmla="*/ 55 w 64"/>
                      <a:gd name="T95" fmla="*/ 47 h 59"/>
                      <a:gd name="T96" fmla="*/ 51 w 64"/>
                      <a:gd name="T97" fmla="*/ 47 h 59"/>
                      <a:gd name="T98" fmla="*/ 55 w 64"/>
                      <a:gd name="T99" fmla="*/ 47 h 59"/>
                      <a:gd name="T100" fmla="*/ 55 w 64"/>
                      <a:gd name="T101" fmla="*/ 43 h 59"/>
                      <a:gd name="T102" fmla="*/ 60 w 64"/>
                      <a:gd name="T103" fmla="*/ 43 h 59"/>
                      <a:gd name="T104" fmla="*/ 60 w 64"/>
                      <a:gd name="T105" fmla="*/ 39 h 59"/>
                      <a:gd name="T106" fmla="*/ 60 w 64"/>
                      <a:gd name="T107" fmla="*/ 35 h 59"/>
                      <a:gd name="T108" fmla="*/ 64 w 64"/>
                      <a:gd name="T109" fmla="*/ 35 h 59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64" h="59">
                        <a:moveTo>
                          <a:pt x="34" y="0"/>
                        </a:moveTo>
                        <a:lnTo>
                          <a:pt x="30" y="0"/>
                        </a:lnTo>
                        <a:lnTo>
                          <a:pt x="25" y="0"/>
                        </a:lnTo>
                        <a:lnTo>
                          <a:pt x="21" y="0"/>
                        </a:lnTo>
                        <a:lnTo>
                          <a:pt x="17" y="0"/>
                        </a:lnTo>
                        <a:lnTo>
                          <a:pt x="12" y="0"/>
                        </a:lnTo>
                        <a:lnTo>
                          <a:pt x="12" y="4"/>
                        </a:lnTo>
                        <a:lnTo>
                          <a:pt x="8" y="4"/>
                        </a:lnTo>
                        <a:lnTo>
                          <a:pt x="8" y="8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15"/>
                        </a:lnTo>
                        <a:lnTo>
                          <a:pt x="4" y="15"/>
                        </a:lnTo>
                        <a:lnTo>
                          <a:pt x="4" y="19"/>
                        </a:lnTo>
                        <a:lnTo>
                          <a:pt x="8" y="19"/>
                        </a:lnTo>
                        <a:lnTo>
                          <a:pt x="8" y="23"/>
                        </a:lnTo>
                        <a:lnTo>
                          <a:pt x="4" y="23"/>
                        </a:lnTo>
                        <a:lnTo>
                          <a:pt x="4" y="27"/>
                        </a:lnTo>
                        <a:lnTo>
                          <a:pt x="8" y="27"/>
                        </a:lnTo>
                        <a:lnTo>
                          <a:pt x="12" y="27"/>
                        </a:lnTo>
                        <a:lnTo>
                          <a:pt x="12" y="23"/>
                        </a:lnTo>
                        <a:lnTo>
                          <a:pt x="17" y="23"/>
                        </a:lnTo>
                        <a:lnTo>
                          <a:pt x="21" y="23"/>
                        </a:lnTo>
                        <a:lnTo>
                          <a:pt x="21" y="19"/>
                        </a:lnTo>
                        <a:lnTo>
                          <a:pt x="25" y="19"/>
                        </a:lnTo>
                        <a:lnTo>
                          <a:pt x="30" y="19"/>
                        </a:lnTo>
                        <a:lnTo>
                          <a:pt x="34" y="19"/>
                        </a:lnTo>
                        <a:lnTo>
                          <a:pt x="38" y="19"/>
                        </a:lnTo>
                        <a:lnTo>
                          <a:pt x="38" y="23"/>
                        </a:lnTo>
                        <a:lnTo>
                          <a:pt x="38" y="27"/>
                        </a:lnTo>
                        <a:lnTo>
                          <a:pt x="43" y="31"/>
                        </a:lnTo>
                        <a:lnTo>
                          <a:pt x="43" y="35"/>
                        </a:lnTo>
                        <a:lnTo>
                          <a:pt x="47" y="35"/>
                        </a:lnTo>
                        <a:lnTo>
                          <a:pt x="47" y="39"/>
                        </a:lnTo>
                        <a:lnTo>
                          <a:pt x="43" y="39"/>
                        </a:lnTo>
                        <a:lnTo>
                          <a:pt x="38" y="39"/>
                        </a:lnTo>
                        <a:lnTo>
                          <a:pt x="38" y="43"/>
                        </a:lnTo>
                        <a:lnTo>
                          <a:pt x="43" y="47"/>
                        </a:lnTo>
                        <a:lnTo>
                          <a:pt x="47" y="47"/>
                        </a:lnTo>
                        <a:lnTo>
                          <a:pt x="47" y="51"/>
                        </a:lnTo>
                        <a:lnTo>
                          <a:pt x="51" y="51"/>
                        </a:lnTo>
                        <a:lnTo>
                          <a:pt x="51" y="55"/>
                        </a:lnTo>
                        <a:lnTo>
                          <a:pt x="55" y="55"/>
                        </a:lnTo>
                        <a:lnTo>
                          <a:pt x="55" y="59"/>
                        </a:lnTo>
                        <a:lnTo>
                          <a:pt x="55" y="55"/>
                        </a:lnTo>
                        <a:lnTo>
                          <a:pt x="55" y="51"/>
                        </a:lnTo>
                        <a:lnTo>
                          <a:pt x="55" y="47"/>
                        </a:lnTo>
                        <a:lnTo>
                          <a:pt x="51" y="47"/>
                        </a:lnTo>
                        <a:lnTo>
                          <a:pt x="55" y="47"/>
                        </a:lnTo>
                        <a:lnTo>
                          <a:pt x="55" y="43"/>
                        </a:lnTo>
                        <a:lnTo>
                          <a:pt x="60" y="43"/>
                        </a:lnTo>
                        <a:lnTo>
                          <a:pt x="60" y="39"/>
                        </a:lnTo>
                        <a:lnTo>
                          <a:pt x="60" y="35"/>
                        </a:lnTo>
                        <a:lnTo>
                          <a:pt x="64" y="35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42" name="Freeform 173"/>
                  <p:cNvSpPr>
                    <a:spLocks/>
                  </p:cNvSpPr>
                  <p:nvPr/>
                </p:nvSpPr>
                <p:spPr bwMode="auto">
                  <a:xfrm>
                    <a:off x="3266" y="1081"/>
                    <a:ext cx="35" cy="95"/>
                  </a:xfrm>
                  <a:custGeom>
                    <a:avLst/>
                    <a:gdLst>
                      <a:gd name="T0" fmla="*/ 35 w 35"/>
                      <a:gd name="T1" fmla="*/ 0 h 95"/>
                      <a:gd name="T2" fmla="*/ 35 w 35"/>
                      <a:gd name="T3" fmla="*/ 4 h 95"/>
                      <a:gd name="T4" fmla="*/ 35 w 35"/>
                      <a:gd name="T5" fmla="*/ 8 h 95"/>
                      <a:gd name="T6" fmla="*/ 30 w 35"/>
                      <a:gd name="T7" fmla="*/ 8 h 95"/>
                      <a:gd name="T8" fmla="*/ 30 w 35"/>
                      <a:gd name="T9" fmla="*/ 12 h 95"/>
                      <a:gd name="T10" fmla="*/ 30 w 35"/>
                      <a:gd name="T11" fmla="*/ 16 h 95"/>
                      <a:gd name="T12" fmla="*/ 30 w 35"/>
                      <a:gd name="T13" fmla="*/ 20 h 95"/>
                      <a:gd name="T14" fmla="*/ 30 w 35"/>
                      <a:gd name="T15" fmla="*/ 24 h 95"/>
                      <a:gd name="T16" fmla="*/ 26 w 35"/>
                      <a:gd name="T17" fmla="*/ 28 h 95"/>
                      <a:gd name="T18" fmla="*/ 26 w 35"/>
                      <a:gd name="T19" fmla="*/ 31 h 95"/>
                      <a:gd name="T20" fmla="*/ 22 w 35"/>
                      <a:gd name="T21" fmla="*/ 31 h 95"/>
                      <a:gd name="T22" fmla="*/ 22 w 35"/>
                      <a:gd name="T23" fmla="*/ 35 h 95"/>
                      <a:gd name="T24" fmla="*/ 22 w 35"/>
                      <a:gd name="T25" fmla="*/ 39 h 95"/>
                      <a:gd name="T26" fmla="*/ 22 w 35"/>
                      <a:gd name="T27" fmla="*/ 43 h 95"/>
                      <a:gd name="T28" fmla="*/ 22 w 35"/>
                      <a:gd name="T29" fmla="*/ 39 h 95"/>
                      <a:gd name="T30" fmla="*/ 18 w 35"/>
                      <a:gd name="T31" fmla="*/ 39 h 95"/>
                      <a:gd name="T32" fmla="*/ 13 w 35"/>
                      <a:gd name="T33" fmla="*/ 39 h 95"/>
                      <a:gd name="T34" fmla="*/ 13 w 35"/>
                      <a:gd name="T35" fmla="*/ 43 h 95"/>
                      <a:gd name="T36" fmla="*/ 9 w 35"/>
                      <a:gd name="T37" fmla="*/ 43 h 95"/>
                      <a:gd name="T38" fmla="*/ 9 w 35"/>
                      <a:gd name="T39" fmla="*/ 47 h 95"/>
                      <a:gd name="T40" fmla="*/ 9 w 35"/>
                      <a:gd name="T41" fmla="*/ 51 h 95"/>
                      <a:gd name="T42" fmla="*/ 5 w 35"/>
                      <a:gd name="T43" fmla="*/ 55 h 95"/>
                      <a:gd name="T44" fmla="*/ 5 w 35"/>
                      <a:gd name="T45" fmla="*/ 59 h 95"/>
                      <a:gd name="T46" fmla="*/ 5 w 35"/>
                      <a:gd name="T47" fmla="*/ 63 h 95"/>
                      <a:gd name="T48" fmla="*/ 5 w 35"/>
                      <a:gd name="T49" fmla="*/ 67 h 95"/>
                      <a:gd name="T50" fmla="*/ 5 w 35"/>
                      <a:gd name="T51" fmla="*/ 71 h 95"/>
                      <a:gd name="T52" fmla="*/ 5 w 35"/>
                      <a:gd name="T53" fmla="*/ 75 h 95"/>
                      <a:gd name="T54" fmla="*/ 5 w 35"/>
                      <a:gd name="T55" fmla="*/ 79 h 95"/>
                      <a:gd name="T56" fmla="*/ 9 w 35"/>
                      <a:gd name="T57" fmla="*/ 79 h 95"/>
                      <a:gd name="T58" fmla="*/ 13 w 35"/>
                      <a:gd name="T59" fmla="*/ 75 h 95"/>
                      <a:gd name="T60" fmla="*/ 13 w 35"/>
                      <a:gd name="T61" fmla="*/ 79 h 95"/>
                      <a:gd name="T62" fmla="*/ 9 w 35"/>
                      <a:gd name="T63" fmla="*/ 79 h 95"/>
                      <a:gd name="T64" fmla="*/ 9 w 35"/>
                      <a:gd name="T65" fmla="*/ 83 h 95"/>
                      <a:gd name="T66" fmla="*/ 9 w 35"/>
                      <a:gd name="T67" fmla="*/ 87 h 95"/>
                      <a:gd name="T68" fmla="*/ 5 w 35"/>
                      <a:gd name="T69" fmla="*/ 87 h 95"/>
                      <a:gd name="T70" fmla="*/ 9 w 35"/>
                      <a:gd name="T71" fmla="*/ 87 h 95"/>
                      <a:gd name="T72" fmla="*/ 9 w 35"/>
                      <a:gd name="T73" fmla="*/ 91 h 95"/>
                      <a:gd name="T74" fmla="*/ 5 w 35"/>
                      <a:gd name="T75" fmla="*/ 91 h 95"/>
                      <a:gd name="T76" fmla="*/ 5 w 35"/>
                      <a:gd name="T77" fmla="*/ 87 h 95"/>
                      <a:gd name="T78" fmla="*/ 5 w 35"/>
                      <a:gd name="T79" fmla="*/ 83 h 95"/>
                      <a:gd name="T80" fmla="*/ 0 w 35"/>
                      <a:gd name="T81" fmla="*/ 87 h 95"/>
                      <a:gd name="T82" fmla="*/ 0 w 35"/>
                      <a:gd name="T83" fmla="*/ 91 h 95"/>
                      <a:gd name="T84" fmla="*/ 5 w 35"/>
                      <a:gd name="T85" fmla="*/ 91 h 95"/>
                      <a:gd name="T86" fmla="*/ 0 w 35"/>
                      <a:gd name="T87" fmla="*/ 91 h 95"/>
                      <a:gd name="T88" fmla="*/ 0 w 35"/>
                      <a:gd name="T89" fmla="*/ 95 h 9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35" h="95">
                        <a:moveTo>
                          <a:pt x="35" y="0"/>
                        </a:moveTo>
                        <a:lnTo>
                          <a:pt x="35" y="4"/>
                        </a:lnTo>
                        <a:lnTo>
                          <a:pt x="35" y="8"/>
                        </a:lnTo>
                        <a:lnTo>
                          <a:pt x="30" y="8"/>
                        </a:lnTo>
                        <a:lnTo>
                          <a:pt x="30" y="12"/>
                        </a:lnTo>
                        <a:lnTo>
                          <a:pt x="30" y="16"/>
                        </a:lnTo>
                        <a:lnTo>
                          <a:pt x="30" y="20"/>
                        </a:lnTo>
                        <a:lnTo>
                          <a:pt x="30" y="24"/>
                        </a:lnTo>
                        <a:lnTo>
                          <a:pt x="26" y="28"/>
                        </a:lnTo>
                        <a:lnTo>
                          <a:pt x="26" y="31"/>
                        </a:lnTo>
                        <a:lnTo>
                          <a:pt x="22" y="31"/>
                        </a:lnTo>
                        <a:lnTo>
                          <a:pt x="22" y="35"/>
                        </a:lnTo>
                        <a:lnTo>
                          <a:pt x="22" y="39"/>
                        </a:lnTo>
                        <a:lnTo>
                          <a:pt x="22" y="43"/>
                        </a:lnTo>
                        <a:lnTo>
                          <a:pt x="22" y="39"/>
                        </a:lnTo>
                        <a:lnTo>
                          <a:pt x="18" y="39"/>
                        </a:lnTo>
                        <a:lnTo>
                          <a:pt x="13" y="39"/>
                        </a:lnTo>
                        <a:lnTo>
                          <a:pt x="13" y="43"/>
                        </a:lnTo>
                        <a:lnTo>
                          <a:pt x="9" y="43"/>
                        </a:lnTo>
                        <a:lnTo>
                          <a:pt x="9" y="47"/>
                        </a:lnTo>
                        <a:lnTo>
                          <a:pt x="9" y="51"/>
                        </a:lnTo>
                        <a:lnTo>
                          <a:pt x="5" y="55"/>
                        </a:lnTo>
                        <a:lnTo>
                          <a:pt x="5" y="59"/>
                        </a:lnTo>
                        <a:lnTo>
                          <a:pt x="5" y="63"/>
                        </a:lnTo>
                        <a:lnTo>
                          <a:pt x="5" y="67"/>
                        </a:lnTo>
                        <a:lnTo>
                          <a:pt x="5" y="71"/>
                        </a:lnTo>
                        <a:lnTo>
                          <a:pt x="5" y="75"/>
                        </a:lnTo>
                        <a:lnTo>
                          <a:pt x="5" y="79"/>
                        </a:lnTo>
                        <a:lnTo>
                          <a:pt x="9" y="79"/>
                        </a:lnTo>
                        <a:lnTo>
                          <a:pt x="13" y="75"/>
                        </a:lnTo>
                        <a:lnTo>
                          <a:pt x="13" y="79"/>
                        </a:lnTo>
                        <a:lnTo>
                          <a:pt x="9" y="79"/>
                        </a:lnTo>
                        <a:lnTo>
                          <a:pt x="9" y="83"/>
                        </a:lnTo>
                        <a:lnTo>
                          <a:pt x="9" y="87"/>
                        </a:lnTo>
                        <a:lnTo>
                          <a:pt x="5" y="87"/>
                        </a:lnTo>
                        <a:lnTo>
                          <a:pt x="9" y="87"/>
                        </a:lnTo>
                        <a:lnTo>
                          <a:pt x="9" y="91"/>
                        </a:lnTo>
                        <a:lnTo>
                          <a:pt x="5" y="91"/>
                        </a:lnTo>
                        <a:lnTo>
                          <a:pt x="5" y="87"/>
                        </a:lnTo>
                        <a:lnTo>
                          <a:pt x="5" y="83"/>
                        </a:lnTo>
                        <a:lnTo>
                          <a:pt x="0" y="87"/>
                        </a:lnTo>
                        <a:lnTo>
                          <a:pt x="0" y="91"/>
                        </a:lnTo>
                        <a:lnTo>
                          <a:pt x="5" y="91"/>
                        </a:lnTo>
                        <a:lnTo>
                          <a:pt x="0" y="91"/>
                        </a:lnTo>
                        <a:lnTo>
                          <a:pt x="0" y="95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43" name="Freeform 174"/>
                  <p:cNvSpPr>
                    <a:spLocks/>
                  </p:cNvSpPr>
                  <p:nvPr/>
                </p:nvSpPr>
                <p:spPr bwMode="auto">
                  <a:xfrm>
                    <a:off x="3266" y="1176"/>
                    <a:ext cx="9" cy="4"/>
                  </a:xfrm>
                  <a:custGeom>
                    <a:avLst/>
                    <a:gdLst>
                      <a:gd name="T0" fmla="*/ 9 w 9"/>
                      <a:gd name="T1" fmla="*/ 4 h 4"/>
                      <a:gd name="T2" fmla="*/ 9 w 9"/>
                      <a:gd name="T3" fmla="*/ 0 h 4"/>
                      <a:gd name="T4" fmla="*/ 5 w 9"/>
                      <a:gd name="T5" fmla="*/ 0 h 4"/>
                      <a:gd name="T6" fmla="*/ 0 w 9"/>
                      <a:gd name="T7" fmla="*/ 0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" h="4">
                        <a:moveTo>
                          <a:pt x="9" y="4"/>
                        </a:moveTo>
                        <a:lnTo>
                          <a:pt x="9" y="0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44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3266" y="1176"/>
                    <a:ext cx="5" cy="4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45" name="Freeform 176"/>
                  <p:cNvSpPr>
                    <a:spLocks/>
                  </p:cNvSpPr>
                  <p:nvPr/>
                </p:nvSpPr>
                <p:spPr bwMode="auto">
                  <a:xfrm>
                    <a:off x="3266" y="1180"/>
                    <a:ext cx="9" cy="1"/>
                  </a:xfrm>
                  <a:custGeom>
                    <a:avLst/>
                    <a:gdLst>
                      <a:gd name="T0" fmla="*/ 0 w 9"/>
                      <a:gd name="T1" fmla="*/ 0 h 1"/>
                      <a:gd name="T2" fmla="*/ 5 w 9"/>
                      <a:gd name="T3" fmla="*/ 0 h 1"/>
                      <a:gd name="T4" fmla="*/ 9 w 9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" h="1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46" name="Freeform 177"/>
                  <p:cNvSpPr>
                    <a:spLocks/>
                  </p:cNvSpPr>
                  <p:nvPr/>
                </p:nvSpPr>
                <p:spPr bwMode="auto">
                  <a:xfrm>
                    <a:off x="3266" y="1180"/>
                    <a:ext cx="9" cy="8"/>
                  </a:xfrm>
                  <a:custGeom>
                    <a:avLst/>
                    <a:gdLst>
                      <a:gd name="T0" fmla="*/ 0 w 9"/>
                      <a:gd name="T1" fmla="*/ 0 h 8"/>
                      <a:gd name="T2" fmla="*/ 5 w 9"/>
                      <a:gd name="T3" fmla="*/ 0 h 8"/>
                      <a:gd name="T4" fmla="*/ 5 w 9"/>
                      <a:gd name="T5" fmla="*/ 4 h 8"/>
                      <a:gd name="T6" fmla="*/ 9 w 9"/>
                      <a:gd name="T7" fmla="*/ 4 h 8"/>
                      <a:gd name="T8" fmla="*/ 9 w 9"/>
                      <a:gd name="T9" fmla="*/ 8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5" y="4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47" name="Freeform 178"/>
                  <p:cNvSpPr>
                    <a:spLocks/>
                  </p:cNvSpPr>
                  <p:nvPr/>
                </p:nvSpPr>
                <p:spPr bwMode="auto">
                  <a:xfrm>
                    <a:off x="2876" y="1152"/>
                    <a:ext cx="180" cy="40"/>
                  </a:xfrm>
                  <a:custGeom>
                    <a:avLst/>
                    <a:gdLst>
                      <a:gd name="T0" fmla="*/ 8 w 180"/>
                      <a:gd name="T1" fmla="*/ 28 h 40"/>
                      <a:gd name="T2" fmla="*/ 4 w 180"/>
                      <a:gd name="T3" fmla="*/ 32 h 40"/>
                      <a:gd name="T4" fmla="*/ 0 w 180"/>
                      <a:gd name="T5" fmla="*/ 28 h 40"/>
                      <a:gd name="T6" fmla="*/ 0 w 180"/>
                      <a:gd name="T7" fmla="*/ 20 h 40"/>
                      <a:gd name="T8" fmla="*/ 0 w 180"/>
                      <a:gd name="T9" fmla="*/ 12 h 40"/>
                      <a:gd name="T10" fmla="*/ 4 w 180"/>
                      <a:gd name="T11" fmla="*/ 8 h 40"/>
                      <a:gd name="T12" fmla="*/ 8 w 180"/>
                      <a:gd name="T13" fmla="*/ 4 h 40"/>
                      <a:gd name="T14" fmla="*/ 17 w 180"/>
                      <a:gd name="T15" fmla="*/ 4 h 40"/>
                      <a:gd name="T16" fmla="*/ 25 w 180"/>
                      <a:gd name="T17" fmla="*/ 4 h 40"/>
                      <a:gd name="T18" fmla="*/ 30 w 180"/>
                      <a:gd name="T19" fmla="*/ 0 h 40"/>
                      <a:gd name="T20" fmla="*/ 38 w 180"/>
                      <a:gd name="T21" fmla="*/ 0 h 40"/>
                      <a:gd name="T22" fmla="*/ 47 w 180"/>
                      <a:gd name="T23" fmla="*/ 0 h 40"/>
                      <a:gd name="T24" fmla="*/ 51 w 180"/>
                      <a:gd name="T25" fmla="*/ 4 h 40"/>
                      <a:gd name="T26" fmla="*/ 60 w 180"/>
                      <a:gd name="T27" fmla="*/ 4 h 40"/>
                      <a:gd name="T28" fmla="*/ 68 w 180"/>
                      <a:gd name="T29" fmla="*/ 4 h 40"/>
                      <a:gd name="T30" fmla="*/ 73 w 180"/>
                      <a:gd name="T31" fmla="*/ 8 h 40"/>
                      <a:gd name="T32" fmla="*/ 81 w 180"/>
                      <a:gd name="T33" fmla="*/ 8 h 40"/>
                      <a:gd name="T34" fmla="*/ 90 w 180"/>
                      <a:gd name="T35" fmla="*/ 8 h 40"/>
                      <a:gd name="T36" fmla="*/ 94 w 180"/>
                      <a:gd name="T37" fmla="*/ 12 h 40"/>
                      <a:gd name="T38" fmla="*/ 103 w 180"/>
                      <a:gd name="T39" fmla="*/ 12 h 40"/>
                      <a:gd name="T40" fmla="*/ 107 w 180"/>
                      <a:gd name="T41" fmla="*/ 16 h 40"/>
                      <a:gd name="T42" fmla="*/ 116 w 180"/>
                      <a:gd name="T43" fmla="*/ 16 h 40"/>
                      <a:gd name="T44" fmla="*/ 120 w 180"/>
                      <a:gd name="T45" fmla="*/ 20 h 40"/>
                      <a:gd name="T46" fmla="*/ 129 w 180"/>
                      <a:gd name="T47" fmla="*/ 20 h 40"/>
                      <a:gd name="T48" fmla="*/ 137 w 180"/>
                      <a:gd name="T49" fmla="*/ 24 h 40"/>
                      <a:gd name="T50" fmla="*/ 146 w 180"/>
                      <a:gd name="T51" fmla="*/ 24 h 40"/>
                      <a:gd name="T52" fmla="*/ 150 w 180"/>
                      <a:gd name="T53" fmla="*/ 28 h 40"/>
                      <a:gd name="T54" fmla="*/ 159 w 180"/>
                      <a:gd name="T55" fmla="*/ 28 h 40"/>
                      <a:gd name="T56" fmla="*/ 163 w 180"/>
                      <a:gd name="T57" fmla="*/ 32 h 40"/>
                      <a:gd name="T58" fmla="*/ 171 w 180"/>
                      <a:gd name="T59" fmla="*/ 32 h 40"/>
                      <a:gd name="T60" fmla="*/ 176 w 180"/>
                      <a:gd name="T61" fmla="*/ 36 h 40"/>
                      <a:gd name="T62" fmla="*/ 180 w 180"/>
                      <a:gd name="T63" fmla="*/ 40 h 4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80" h="40">
                        <a:moveTo>
                          <a:pt x="13" y="28"/>
                        </a:moveTo>
                        <a:lnTo>
                          <a:pt x="8" y="28"/>
                        </a:lnTo>
                        <a:lnTo>
                          <a:pt x="8" y="32"/>
                        </a:lnTo>
                        <a:lnTo>
                          <a:pt x="4" y="32"/>
                        </a:lnTo>
                        <a:lnTo>
                          <a:pt x="4" y="28"/>
                        </a:lnTo>
                        <a:lnTo>
                          <a:pt x="0" y="28"/>
                        </a:lnTo>
                        <a:lnTo>
                          <a:pt x="0" y="24"/>
                        </a:lnTo>
                        <a:lnTo>
                          <a:pt x="0" y="20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13" y="4"/>
                        </a:lnTo>
                        <a:lnTo>
                          <a:pt x="17" y="4"/>
                        </a:lnTo>
                        <a:lnTo>
                          <a:pt x="21" y="4"/>
                        </a:lnTo>
                        <a:lnTo>
                          <a:pt x="25" y="4"/>
                        </a:lnTo>
                        <a:lnTo>
                          <a:pt x="25" y="0"/>
                        </a:lnTo>
                        <a:lnTo>
                          <a:pt x="30" y="0"/>
                        </a:lnTo>
                        <a:lnTo>
                          <a:pt x="34" y="0"/>
                        </a:lnTo>
                        <a:lnTo>
                          <a:pt x="38" y="0"/>
                        </a:lnTo>
                        <a:lnTo>
                          <a:pt x="43" y="0"/>
                        </a:lnTo>
                        <a:lnTo>
                          <a:pt x="47" y="0"/>
                        </a:lnTo>
                        <a:lnTo>
                          <a:pt x="51" y="0"/>
                        </a:lnTo>
                        <a:lnTo>
                          <a:pt x="51" y="4"/>
                        </a:lnTo>
                        <a:lnTo>
                          <a:pt x="56" y="4"/>
                        </a:lnTo>
                        <a:lnTo>
                          <a:pt x="60" y="4"/>
                        </a:lnTo>
                        <a:lnTo>
                          <a:pt x="64" y="4"/>
                        </a:lnTo>
                        <a:lnTo>
                          <a:pt x="68" y="4"/>
                        </a:lnTo>
                        <a:lnTo>
                          <a:pt x="68" y="8"/>
                        </a:lnTo>
                        <a:lnTo>
                          <a:pt x="73" y="8"/>
                        </a:lnTo>
                        <a:lnTo>
                          <a:pt x="77" y="8"/>
                        </a:lnTo>
                        <a:lnTo>
                          <a:pt x="81" y="8"/>
                        </a:lnTo>
                        <a:lnTo>
                          <a:pt x="86" y="8"/>
                        </a:lnTo>
                        <a:lnTo>
                          <a:pt x="90" y="8"/>
                        </a:lnTo>
                        <a:lnTo>
                          <a:pt x="94" y="8"/>
                        </a:lnTo>
                        <a:lnTo>
                          <a:pt x="94" y="12"/>
                        </a:lnTo>
                        <a:lnTo>
                          <a:pt x="98" y="12"/>
                        </a:lnTo>
                        <a:lnTo>
                          <a:pt x="103" y="12"/>
                        </a:lnTo>
                        <a:lnTo>
                          <a:pt x="107" y="12"/>
                        </a:lnTo>
                        <a:lnTo>
                          <a:pt x="107" y="16"/>
                        </a:lnTo>
                        <a:lnTo>
                          <a:pt x="111" y="16"/>
                        </a:lnTo>
                        <a:lnTo>
                          <a:pt x="116" y="16"/>
                        </a:lnTo>
                        <a:lnTo>
                          <a:pt x="120" y="16"/>
                        </a:lnTo>
                        <a:lnTo>
                          <a:pt x="120" y="20"/>
                        </a:lnTo>
                        <a:lnTo>
                          <a:pt x="124" y="20"/>
                        </a:lnTo>
                        <a:lnTo>
                          <a:pt x="129" y="20"/>
                        </a:lnTo>
                        <a:lnTo>
                          <a:pt x="133" y="20"/>
                        </a:lnTo>
                        <a:lnTo>
                          <a:pt x="137" y="24"/>
                        </a:lnTo>
                        <a:lnTo>
                          <a:pt x="141" y="24"/>
                        </a:lnTo>
                        <a:lnTo>
                          <a:pt x="146" y="24"/>
                        </a:lnTo>
                        <a:lnTo>
                          <a:pt x="150" y="24"/>
                        </a:lnTo>
                        <a:lnTo>
                          <a:pt x="150" y="28"/>
                        </a:lnTo>
                        <a:lnTo>
                          <a:pt x="154" y="28"/>
                        </a:lnTo>
                        <a:lnTo>
                          <a:pt x="159" y="28"/>
                        </a:lnTo>
                        <a:lnTo>
                          <a:pt x="159" y="32"/>
                        </a:lnTo>
                        <a:lnTo>
                          <a:pt x="163" y="32"/>
                        </a:lnTo>
                        <a:lnTo>
                          <a:pt x="167" y="32"/>
                        </a:lnTo>
                        <a:lnTo>
                          <a:pt x="171" y="32"/>
                        </a:lnTo>
                        <a:lnTo>
                          <a:pt x="171" y="36"/>
                        </a:lnTo>
                        <a:lnTo>
                          <a:pt x="176" y="36"/>
                        </a:lnTo>
                        <a:lnTo>
                          <a:pt x="176" y="40"/>
                        </a:lnTo>
                        <a:lnTo>
                          <a:pt x="180" y="4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48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1240"/>
                    <a:ext cx="1" cy="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49" name="Freeform 180"/>
                  <p:cNvSpPr>
                    <a:spLocks/>
                  </p:cNvSpPr>
                  <p:nvPr/>
                </p:nvSpPr>
                <p:spPr bwMode="auto">
                  <a:xfrm>
                    <a:off x="3232" y="1180"/>
                    <a:ext cx="39" cy="63"/>
                  </a:xfrm>
                  <a:custGeom>
                    <a:avLst/>
                    <a:gdLst>
                      <a:gd name="T0" fmla="*/ 0 w 39"/>
                      <a:gd name="T1" fmla="*/ 60 h 63"/>
                      <a:gd name="T2" fmla="*/ 4 w 39"/>
                      <a:gd name="T3" fmla="*/ 60 h 63"/>
                      <a:gd name="T4" fmla="*/ 4 w 39"/>
                      <a:gd name="T5" fmla="*/ 56 h 63"/>
                      <a:gd name="T6" fmla="*/ 9 w 39"/>
                      <a:gd name="T7" fmla="*/ 56 h 63"/>
                      <a:gd name="T8" fmla="*/ 9 w 39"/>
                      <a:gd name="T9" fmla="*/ 52 h 63"/>
                      <a:gd name="T10" fmla="*/ 9 w 39"/>
                      <a:gd name="T11" fmla="*/ 48 h 63"/>
                      <a:gd name="T12" fmla="*/ 13 w 39"/>
                      <a:gd name="T13" fmla="*/ 48 h 63"/>
                      <a:gd name="T14" fmla="*/ 13 w 39"/>
                      <a:gd name="T15" fmla="*/ 44 h 63"/>
                      <a:gd name="T16" fmla="*/ 13 w 39"/>
                      <a:gd name="T17" fmla="*/ 40 h 63"/>
                      <a:gd name="T18" fmla="*/ 17 w 39"/>
                      <a:gd name="T19" fmla="*/ 40 h 63"/>
                      <a:gd name="T20" fmla="*/ 17 w 39"/>
                      <a:gd name="T21" fmla="*/ 36 h 63"/>
                      <a:gd name="T22" fmla="*/ 17 w 39"/>
                      <a:gd name="T23" fmla="*/ 32 h 63"/>
                      <a:gd name="T24" fmla="*/ 22 w 39"/>
                      <a:gd name="T25" fmla="*/ 32 h 63"/>
                      <a:gd name="T26" fmla="*/ 22 w 39"/>
                      <a:gd name="T27" fmla="*/ 28 h 63"/>
                      <a:gd name="T28" fmla="*/ 22 w 39"/>
                      <a:gd name="T29" fmla="*/ 24 h 63"/>
                      <a:gd name="T30" fmla="*/ 26 w 39"/>
                      <a:gd name="T31" fmla="*/ 24 h 63"/>
                      <a:gd name="T32" fmla="*/ 26 w 39"/>
                      <a:gd name="T33" fmla="*/ 20 h 63"/>
                      <a:gd name="T34" fmla="*/ 30 w 39"/>
                      <a:gd name="T35" fmla="*/ 20 h 63"/>
                      <a:gd name="T36" fmla="*/ 30 w 39"/>
                      <a:gd name="T37" fmla="*/ 16 h 63"/>
                      <a:gd name="T38" fmla="*/ 34 w 39"/>
                      <a:gd name="T39" fmla="*/ 12 h 63"/>
                      <a:gd name="T40" fmla="*/ 34 w 39"/>
                      <a:gd name="T41" fmla="*/ 8 h 63"/>
                      <a:gd name="T42" fmla="*/ 34 w 39"/>
                      <a:gd name="T43" fmla="*/ 4 h 63"/>
                      <a:gd name="T44" fmla="*/ 34 w 39"/>
                      <a:gd name="T45" fmla="*/ 0 h 63"/>
                      <a:gd name="T46" fmla="*/ 34 w 39"/>
                      <a:gd name="T47" fmla="*/ 4 h 63"/>
                      <a:gd name="T48" fmla="*/ 39 w 39"/>
                      <a:gd name="T49" fmla="*/ 4 h 63"/>
                      <a:gd name="T50" fmla="*/ 39 w 39"/>
                      <a:gd name="T51" fmla="*/ 8 h 63"/>
                      <a:gd name="T52" fmla="*/ 34 w 39"/>
                      <a:gd name="T53" fmla="*/ 8 h 63"/>
                      <a:gd name="T54" fmla="*/ 34 w 39"/>
                      <a:gd name="T55" fmla="*/ 12 h 63"/>
                      <a:gd name="T56" fmla="*/ 34 w 39"/>
                      <a:gd name="T57" fmla="*/ 16 h 63"/>
                      <a:gd name="T58" fmla="*/ 34 w 39"/>
                      <a:gd name="T59" fmla="*/ 20 h 63"/>
                      <a:gd name="T60" fmla="*/ 30 w 39"/>
                      <a:gd name="T61" fmla="*/ 20 h 63"/>
                      <a:gd name="T62" fmla="*/ 30 w 39"/>
                      <a:gd name="T63" fmla="*/ 24 h 63"/>
                      <a:gd name="T64" fmla="*/ 30 w 39"/>
                      <a:gd name="T65" fmla="*/ 28 h 63"/>
                      <a:gd name="T66" fmla="*/ 26 w 39"/>
                      <a:gd name="T67" fmla="*/ 28 h 63"/>
                      <a:gd name="T68" fmla="*/ 22 w 39"/>
                      <a:gd name="T69" fmla="*/ 32 h 63"/>
                      <a:gd name="T70" fmla="*/ 22 w 39"/>
                      <a:gd name="T71" fmla="*/ 36 h 63"/>
                      <a:gd name="T72" fmla="*/ 22 w 39"/>
                      <a:gd name="T73" fmla="*/ 40 h 63"/>
                      <a:gd name="T74" fmla="*/ 17 w 39"/>
                      <a:gd name="T75" fmla="*/ 40 h 63"/>
                      <a:gd name="T76" fmla="*/ 17 w 39"/>
                      <a:gd name="T77" fmla="*/ 44 h 63"/>
                      <a:gd name="T78" fmla="*/ 17 w 39"/>
                      <a:gd name="T79" fmla="*/ 48 h 63"/>
                      <a:gd name="T80" fmla="*/ 13 w 39"/>
                      <a:gd name="T81" fmla="*/ 48 h 63"/>
                      <a:gd name="T82" fmla="*/ 13 w 39"/>
                      <a:gd name="T83" fmla="*/ 52 h 63"/>
                      <a:gd name="T84" fmla="*/ 13 w 39"/>
                      <a:gd name="T85" fmla="*/ 56 h 63"/>
                      <a:gd name="T86" fmla="*/ 9 w 39"/>
                      <a:gd name="T87" fmla="*/ 56 h 63"/>
                      <a:gd name="T88" fmla="*/ 9 w 39"/>
                      <a:gd name="T89" fmla="*/ 60 h 63"/>
                      <a:gd name="T90" fmla="*/ 9 w 39"/>
                      <a:gd name="T91" fmla="*/ 63 h 63"/>
                      <a:gd name="T92" fmla="*/ 4 w 39"/>
                      <a:gd name="T93" fmla="*/ 63 h 63"/>
                      <a:gd name="T94" fmla="*/ 0 w 39"/>
                      <a:gd name="T95" fmla="*/ 63 h 63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9" h="63">
                        <a:moveTo>
                          <a:pt x="0" y="60"/>
                        </a:moveTo>
                        <a:lnTo>
                          <a:pt x="4" y="60"/>
                        </a:lnTo>
                        <a:lnTo>
                          <a:pt x="4" y="56"/>
                        </a:lnTo>
                        <a:lnTo>
                          <a:pt x="9" y="56"/>
                        </a:lnTo>
                        <a:lnTo>
                          <a:pt x="9" y="52"/>
                        </a:lnTo>
                        <a:lnTo>
                          <a:pt x="9" y="48"/>
                        </a:lnTo>
                        <a:lnTo>
                          <a:pt x="13" y="48"/>
                        </a:lnTo>
                        <a:lnTo>
                          <a:pt x="13" y="44"/>
                        </a:lnTo>
                        <a:lnTo>
                          <a:pt x="13" y="40"/>
                        </a:lnTo>
                        <a:lnTo>
                          <a:pt x="17" y="40"/>
                        </a:lnTo>
                        <a:lnTo>
                          <a:pt x="17" y="36"/>
                        </a:lnTo>
                        <a:lnTo>
                          <a:pt x="17" y="32"/>
                        </a:lnTo>
                        <a:lnTo>
                          <a:pt x="22" y="32"/>
                        </a:lnTo>
                        <a:lnTo>
                          <a:pt x="22" y="28"/>
                        </a:lnTo>
                        <a:lnTo>
                          <a:pt x="22" y="24"/>
                        </a:lnTo>
                        <a:lnTo>
                          <a:pt x="26" y="24"/>
                        </a:lnTo>
                        <a:lnTo>
                          <a:pt x="26" y="20"/>
                        </a:lnTo>
                        <a:lnTo>
                          <a:pt x="30" y="20"/>
                        </a:lnTo>
                        <a:lnTo>
                          <a:pt x="30" y="16"/>
                        </a:lnTo>
                        <a:lnTo>
                          <a:pt x="34" y="12"/>
                        </a:lnTo>
                        <a:lnTo>
                          <a:pt x="34" y="8"/>
                        </a:lnTo>
                        <a:lnTo>
                          <a:pt x="34" y="4"/>
                        </a:lnTo>
                        <a:lnTo>
                          <a:pt x="34" y="0"/>
                        </a:lnTo>
                        <a:lnTo>
                          <a:pt x="34" y="4"/>
                        </a:lnTo>
                        <a:lnTo>
                          <a:pt x="39" y="4"/>
                        </a:lnTo>
                        <a:lnTo>
                          <a:pt x="39" y="8"/>
                        </a:lnTo>
                        <a:lnTo>
                          <a:pt x="34" y="8"/>
                        </a:lnTo>
                        <a:lnTo>
                          <a:pt x="34" y="12"/>
                        </a:lnTo>
                        <a:lnTo>
                          <a:pt x="34" y="16"/>
                        </a:lnTo>
                        <a:lnTo>
                          <a:pt x="34" y="20"/>
                        </a:lnTo>
                        <a:lnTo>
                          <a:pt x="30" y="20"/>
                        </a:lnTo>
                        <a:lnTo>
                          <a:pt x="30" y="24"/>
                        </a:lnTo>
                        <a:lnTo>
                          <a:pt x="30" y="28"/>
                        </a:lnTo>
                        <a:lnTo>
                          <a:pt x="26" y="28"/>
                        </a:lnTo>
                        <a:lnTo>
                          <a:pt x="22" y="32"/>
                        </a:lnTo>
                        <a:lnTo>
                          <a:pt x="22" y="36"/>
                        </a:lnTo>
                        <a:lnTo>
                          <a:pt x="22" y="40"/>
                        </a:lnTo>
                        <a:lnTo>
                          <a:pt x="17" y="40"/>
                        </a:lnTo>
                        <a:lnTo>
                          <a:pt x="17" y="44"/>
                        </a:lnTo>
                        <a:lnTo>
                          <a:pt x="17" y="48"/>
                        </a:lnTo>
                        <a:lnTo>
                          <a:pt x="13" y="48"/>
                        </a:lnTo>
                        <a:lnTo>
                          <a:pt x="13" y="52"/>
                        </a:lnTo>
                        <a:lnTo>
                          <a:pt x="13" y="56"/>
                        </a:lnTo>
                        <a:lnTo>
                          <a:pt x="9" y="56"/>
                        </a:lnTo>
                        <a:lnTo>
                          <a:pt x="9" y="60"/>
                        </a:lnTo>
                        <a:lnTo>
                          <a:pt x="9" y="63"/>
                        </a:lnTo>
                        <a:lnTo>
                          <a:pt x="4" y="63"/>
                        </a:lnTo>
                        <a:lnTo>
                          <a:pt x="0" y="63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50" name="Freeform 181"/>
                  <p:cNvSpPr>
                    <a:spLocks/>
                  </p:cNvSpPr>
                  <p:nvPr/>
                </p:nvSpPr>
                <p:spPr bwMode="auto">
                  <a:xfrm>
                    <a:off x="3056" y="1192"/>
                    <a:ext cx="60" cy="55"/>
                  </a:xfrm>
                  <a:custGeom>
                    <a:avLst/>
                    <a:gdLst>
                      <a:gd name="T0" fmla="*/ 0 w 60"/>
                      <a:gd name="T1" fmla="*/ 0 h 55"/>
                      <a:gd name="T2" fmla="*/ 0 w 60"/>
                      <a:gd name="T3" fmla="*/ 4 h 55"/>
                      <a:gd name="T4" fmla="*/ 4 w 60"/>
                      <a:gd name="T5" fmla="*/ 4 h 55"/>
                      <a:gd name="T6" fmla="*/ 9 w 60"/>
                      <a:gd name="T7" fmla="*/ 4 h 55"/>
                      <a:gd name="T8" fmla="*/ 9 w 60"/>
                      <a:gd name="T9" fmla="*/ 8 h 55"/>
                      <a:gd name="T10" fmla="*/ 13 w 60"/>
                      <a:gd name="T11" fmla="*/ 8 h 55"/>
                      <a:gd name="T12" fmla="*/ 13 w 60"/>
                      <a:gd name="T13" fmla="*/ 12 h 55"/>
                      <a:gd name="T14" fmla="*/ 17 w 60"/>
                      <a:gd name="T15" fmla="*/ 12 h 55"/>
                      <a:gd name="T16" fmla="*/ 17 w 60"/>
                      <a:gd name="T17" fmla="*/ 16 h 55"/>
                      <a:gd name="T18" fmla="*/ 22 w 60"/>
                      <a:gd name="T19" fmla="*/ 20 h 55"/>
                      <a:gd name="T20" fmla="*/ 26 w 60"/>
                      <a:gd name="T21" fmla="*/ 20 h 55"/>
                      <a:gd name="T22" fmla="*/ 26 w 60"/>
                      <a:gd name="T23" fmla="*/ 24 h 55"/>
                      <a:gd name="T24" fmla="*/ 30 w 60"/>
                      <a:gd name="T25" fmla="*/ 28 h 55"/>
                      <a:gd name="T26" fmla="*/ 34 w 60"/>
                      <a:gd name="T27" fmla="*/ 32 h 55"/>
                      <a:gd name="T28" fmla="*/ 34 w 60"/>
                      <a:gd name="T29" fmla="*/ 36 h 55"/>
                      <a:gd name="T30" fmla="*/ 39 w 60"/>
                      <a:gd name="T31" fmla="*/ 36 h 55"/>
                      <a:gd name="T32" fmla="*/ 39 w 60"/>
                      <a:gd name="T33" fmla="*/ 40 h 55"/>
                      <a:gd name="T34" fmla="*/ 43 w 60"/>
                      <a:gd name="T35" fmla="*/ 40 h 55"/>
                      <a:gd name="T36" fmla="*/ 43 w 60"/>
                      <a:gd name="T37" fmla="*/ 44 h 55"/>
                      <a:gd name="T38" fmla="*/ 43 w 60"/>
                      <a:gd name="T39" fmla="*/ 48 h 55"/>
                      <a:gd name="T40" fmla="*/ 47 w 60"/>
                      <a:gd name="T41" fmla="*/ 48 h 55"/>
                      <a:gd name="T42" fmla="*/ 47 w 60"/>
                      <a:gd name="T43" fmla="*/ 51 h 55"/>
                      <a:gd name="T44" fmla="*/ 52 w 60"/>
                      <a:gd name="T45" fmla="*/ 51 h 55"/>
                      <a:gd name="T46" fmla="*/ 52 w 60"/>
                      <a:gd name="T47" fmla="*/ 55 h 55"/>
                      <a:gd name="T48" fmla="*/ 56 w 60"/>
                      <a:gd name="T49" fmla="*/ 55 h 55"/>
                      <a:gd name="T50" fmla="*/ 60 w 60"/>
                      <a:gd name="T51" fmla="*/ 55 h 5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60" h="55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17" y="12"/>
                        </a:lnTo>
                        <a:lnTo>
                          <a:pt x="17" y="16"/>
                        </a:lnTo>
                        <a:lnTo>
                          <a:pt x="22" y="20"/>
                        </a:lnTo>
                        <a:lnTo>
                          <a:pt x="26" y="20"/>
                        </a:lnTo>
                        <a:lnTo>
                          <a:pt x="26" y="24"/>
                        </a:lnTo>
                        <a:lnTo>
                          <a:pt x="30" y="28"/>
                        </a:lnTo>
                        <a:lnTo>
                          <a:pt x="34" y="32"/>
                        </a:lnTo>
                        <a:lnTo>
                          <a:pt x="34" y="36"/>
                        </a:lnTo>
                        <a:lnTo>
                          <a:pt x="39" y="36"/>
                        </a:lnTo>
                        <a:lnTo>
                          <a:pt x="39" y="40"/>
                        </a:lnTo>
                        <a:lnTo>
                          <a:pt x="43" y="40"/>
                        </a:lnTo>
                        <a:lnTo>
                          <a:pt x="43" y="44"/>
                        </a:lnTo>
                        <a:lnTo>
                          <a:pt x="43" y="48"/>
                        </a:lnTo>
                        <a:lnTo>
                          <a:pt x="47" y="48"/>
                        </a:lnTo>
                        <a:lnTo>
                          <a:pt x="47" y="51"/>
                        </a:lnTo>
                        <a:lnTo>
                          <a:pt x="52" y="51"/>
                        </a:lnTo>
                        <a:lnTo>
                          <a:pt x="52" y="55"/>
                        </a:lnTo>
                        <a:lnTo>
                          <a:pt x="56" y="55"/>
                        </a:lnTo>
                        <a:lnTo>
                          <a:pt x="60" y="55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51" name="Freeform 182"/>
                  <p:cNvSpPr>
                    <a:spLocks/>
                  </p:cNvSpPr>
                  <p:nvPr/>
                </p:nvSpPr>
                <p:spPr bwMode="auto">
                  <a:xfrm>
                    <a:off x="3043" y="1204"/>
                    <a:ext cx="73" cy="47"/>
                  </a:xfrm>
                  <a:custGeom>
                    <a:avLst/>
                    <a:gdLst>
                      <a:gd name="T0" fmla="*/ 73 w 73"/>
                      <a:gd name="T1" fmla="*/ 43 h 47"/>
                      <a:gd name="T2" fmla="*/ 69 w 73"/>
                      <a:gd name="T3" fmla="*/ 43 h 47"/>
                      <a:gd name="T4" fmla="*/ 69 w 73"/>
                      <a:gd name="T5" fmla="*/ 47 h 47"/>
                      <a:gd name="T6" fmla="*/ 65 w 73"/>
                      <a:gd name="T7" fmla="*/ 47 h 47"/>
                      <a:gd name="T8" fmla="*/ 65 w 73"/>
                      <a:gd name="T9" fmla="*/ 43 h 47"/>
                      <a:gd name="T10" fmla="*/ 60 w 73"/>
                      <a:gd name="T11" fmla="*/ 43 h 47"/>
                      <a:gd name="T12" fmla="*/ 56 w 73"/>
                      <a:gd name="T13" fmla="*/ 43 h 47"/>
                      <a:gd name="T14" fmla="*/ 56 w 73"/>
                      <a:gd name="T15" fmla="*/ 39 h 47"/>
                      <a:gd name="T16" fmla="*/ 52 w 73"/>
                      <a:gd name="T17" fmla="*/ 39 h 47"/>
                      <a:gd name="T18" fmla="*/ 52 w 73"/>
                      <a:gd name="T19" fmla="*/ 36 h 47"/>
                      <a:gd name="T20" fmla="*/ 47 w 73"/>
                      <a:gd name="T21" fmla="*/ 36 h 47"/>
                      <a:gd name="T22" fmla="*/ 47 w 73"/>
                      <a:gd name="T23" fmla="*/ 32 h 47"/>
                      <a:gd name="T24" fmla="*/ 43 w 73"/>
                      <a:gd name="T25" fmla="*/ 32 h 47"/>
                      <a:gd name="T26" fmla="*/ 39 w 73"/>
                      <a:gd name="T27" fmla="*/ 28 h 47"/>
                      <a:gd name="T28" fmla="*/ 35 w 73"/>
                      <a:gd name="T29" fmla="*/ 28 h 47"/>
                      <a:gd name="T30" fmla="*/ 30 w 73"/>
                      <a:gd name="T31" fmla="*/ 28 h 47"/>
                      <a:gd name="T32" fmla="*/ 30 w 73"/>
                      <a:gd name="T33" fmla="*/ 24 h 47"/>
                      <a:gd name="T34" fmla="*/ 26 w 73"/>
                      <a:gd name="T35" fmla="*/ 24 h 47"/>
                      <a:gd name="T36" fmla="*/ 22 w 73"/>
                      <a:gd name="T37" fmla="*/ 24 h 47"/>
                      <a:gd name="T38" fmla="*/ 17 w 73"/>
                      <a:gd name="T39" fmla="*/ 20 h 47"/>
                      <a:gd name="T40" fmla="*/ 17 w 73"/>
                      <a:gd name="T41" fmla="*/ 16 h 47"/>
                      <a:gd name="T42" fmla="*/ 17 w 73"/>
                      <a:gd name="T43" fmla="*/ 12 h 47"/>
                      <a:gd name="T44" fmla="*/ 13 w 73"/>
                      <a:gd name="T45" fmla="*/ 12 h 47"/>
                      <a:gd name="T46" fmla="*/ 9 w 73"/>
                      <a:gd name="T47" fmla="*/ 12 h 47"/>
                      <a:gd name="T48" fmla="*/ 9 w 73"/>
                      <a:gd name="T49" fmla="*/ 8 h 47"/>
                      <a:gd name="T50" fmla="*/ 4 w 73"/>
                      <a:gd name="T51" fmla="*/ 8 h 47"/>
                      <a:gd name="T52" fmla="*/ 4 w 73"/>
                      <a:gd name="T53" fmla="*/ 4 h 47"/>
                      <a:gd name="T54" fmla="*/ 4 w 73"/>
                      <a:gd name="T55" fmla="*/ 0 h 47"/>
                      <a:gd name="T56" fmla="*/ 0 w 73"/>
                      <a:gd name="T57" fmla="*/ 0 h 47"/>
                      <a:gd name="T58" fmla="*/ 0 w 73"/>
                      <a:gd name="T59" fmla="*/ 4 h 47"/>
                      <a:gd name="T60" fmla="*/ 4 w 73"/>
                      <a:gd name="T61" fmla="*/ 4 h 47"/>
                      <a:gd name="T62" fmla="*/ 4 w 73"/>
                      <a:gd name="T63" fmla="*/ 8 h 47"/>
                      <a:gd name="T64" fmla="*/ 9 w 73"/>
                      <a:gd name="T65" fmla="*/ 8 h 47"/>
                      <a:gd name="T66" fmla="*/ 9 w 73"/>
                      <a:gd name="T67" fmla="*/ 12 h 47"/>
                      <a:gd name="T68" fmla="*/ 9 w 73"/>
                      <a:gd name="T69" fmla="*/ 16 h 47"/>
                      <a:gd name="T70" fmla="*/ 13 w 73"/>
                      <a:gd name="T71" fmla="*/ 16 h 47"/>
                      <a:gd name="T72" fmla="*/ 13 w 73"/>
                      <a:gd name="T73" fmla="*/ 20 h 47"/>
                      <a:gd name="T74" fmla="*/ 17 w 73"/>
                      <a:gd name="T75" fmla="*/ 20 h 47"/>
                      <a:gd name="T76" fmla="*/ 17 w 73"/>
                      <a:gd name="T77" fmla="*/ 24 h 47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0" t="0" r="r" b="b"/>
                    <a:pathLst>
                      <a:path w="73" h="47">
                        <a:moveTo>
                          <a:pt x="73" y="43"/>
                        </a:moveTo>
                        <a:lnTo>
                          <a:pt x="69" y="43"/>
                        </a:lnTo>
                        <a:lnTo>
                          <a:pt x="69" y="47"/>
                        </a:lnTo>
                        <a:lnTo>
                          <a:pt x="65" y="47"/>
                        </a:lnTo>
                        <a:lnTo>
                          <a:pt x="65" y="43"/>
                        </a:lnTo>
                        <a:lnTo>
                          <a:pt x="60" y="43"/>
                        </a:lnTo>
                        <a:lnTo>
                          <a:pt x="56" y="43"/>
                        </a:lnTo>
                        <a:lnTo>
                          <a:pt x="56" y="39"/>
                        </a:lnTo>
                        <a:lnTo>
                          <a:pt x="52" y="39"/>
                        </a:lnTo>
                        <a:lnTo>
                          <a:pt x="52" y="36"/>
                        </a:lnTo>
                        <a:lnTo>
                          <a:pt x="47" y="36"/>
                        </a:lnTo>
                        <a:lnTo>
                          <a:pt x="47" y="32"/>
                        </a:lnTo>
                        <a:lnTo>
                          <a:pt x="43" y="32"/>
                        </a:lnTo>
                        <a:lnTo>
                          <a:pt x="39" y="28"/>
                        </a:lnTo>
                        <a:lnTo>
                          <a:pt x="35" y="28"/>
                        </a:lnTo>
                        <a:lnTo>
                          <a:pt x="30" y="28"/>
                        </a:lnTo>
                        <a:lnTo>
                          <a:pt x="30" y="24"/>
                        </a:lnTo>
                        <a:lnTo>
                          <a:pt x="26" y="24"/>
                        </a:lnTo>
                        <a:lnTo>
                          <a:pt x="22" y="24"/>
                        </a:lnTo>
                        <a:lnTo>
                          <a:pt x="17" y="20"/>
                        </a:lnTo>
                        <a:lnTo>
                          <a:pt x="17" y="16"/>
                        </a:lnTo>
                        <a:lnTo>
                          <a:pt x="17" y="12"/>
                        </a:lnTo>
                        <a:lnTo>
                          <a:pt x="13" y="12"/>
                        </a:ln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9" y="8"/>
                        </a:lnTo>
                        <a:lnTo>
                          <a:pt x="9" y="12"/>
                        </a:lnTo>
                        <a:lnTo>
                          <a:pt x="9" y="16"/>
                        </a:lnTo>
                        <a:lnTo>
                          <a:pt x="13" y="16"/>
                        </a:lnTo>
                        <a:lnTo>
                          <a:pt x="13" y="20"/>
                        </a:lnTo>
                        <a:lnTo>
                          <a:pt x="17" y="20"/>
                        </a:lnTo>
                        <a:lnTo>
                          <a:pt x="17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52" name="Freeform 183"/>
                  <p:cNvSpPr>
                    <a:spLocks/>
                  </p:cNvSpPr>
                  <p:nvPr/>
                </p:nvSpPr>
                <p:spPr bwMode="auto">
                  <a:xfrm>
                    <a:off x="3215" y="1247"/>
                    <a:ext cx="17" cy="8"/>
                  </a:xfrm>
                  <a:custGeom>
                    <a:avLst/>
                    <a:gdLst>
                      <a:gd name="T0" fmla="*/ 0 w 17"/>
                      <a:gd name="T1" fmla="*/ 4 h 8"/>
                      <a:gd name="T2" fmla="*/ 0 w 17"/>
                      <a:gd name="T3" fmla="*/ 8 h 8"/>
                      <a:gd name="T4" fmla="*/ 4 w 17"/>
                      <a:gd name="T5" fmla="*/ 8 h 8"/>
                      <a:gd name="T6" fmla="*/ 4 w 17"/>
                      <a:gd name="T7" fmla="*/ 4 h 8"/>
                      <a:gd name="T8" fmla="*/ 8 w 17"/>
                      <a:gd name="T9" fmla="*/ 4 h 8"/>
                      <a:gd name="T10" fmla="*/ 8 w 17"/>
                      <a:gd name="T11" fmla="*/ 0 h 8"/>
                      <a:gd name="T12" fmla="*/ 13 w 17"/>
                      <a:gd name="T13" fmla="*/ 0 h 8"/>
                      <a:gd name="T14" fmla="*/ 17 w 17"/>
                      <a:gd name="T15" fmla="*/ 0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7" h="8">
                        <a:moveTo>
                          <a:pt x="0" y="4"/>
                        </a:move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8" y="0"/>
                        </a:lnTo>
                        <a:lnTo>
                          <a:pt x="13" y="0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53" name="Freeform 184"/>
                  <p:cNvSpPr>
                    <a:spLocks/>
                  </p:cNvSpPr>
                  <p:nvPr/>
                </p:nvSpPr>
                <p:spPr bwMode="auto">
                  <a:xfrm>
                    <a:off x="4125" y="1132"/>
                    <a:ext cx="82" cy="127"/>
                  </a:xfrm>
                  <a:custGeom>
                    <a:avLst/>
                    <a:gdLst>
                      <a:gd name="T0" fmla="*/ 0 w 82"/>
                      <a:gd name="T1" fmla="*/ 0 h 127"/>
                      <a:gd name="T2" fmla="*/ 0 w 82"/>
                      <a:gd name="T3" fmla="*/ 4 h 127"/>
                      <a:gd name="T4" fmla="*/ 4 w 82"/>
                      <a:gd name="T5" fmla="*/ 4 h 127"/>
                      <a:gd name="T6" fmla="*/ 4 w 82"/>
                      <a:gd name="T7" fmla="*/ 8 h 127"/>
                      <a:gd name="T8" fmla="*/ 4 w 82"/>
                      <a:gd name="T9" fmla="*/ 12 h 127"/>
                      <a:gd name="T10" fmla="*/ 9 w 82"/>
                      <a:gd name="T11" fmla="*/ 12 h 127"/>
                      <a:gd name="T12" fmla="*/ 9 w 82"/>
                      <a:gd name="T13" fmla="*/ 16 h 127"/>
                      <a:gd name="T14" fmla="*/ 13 w 82"/>
                      <a:gd name="T15" fmla="*/ 20 h 127"/>
                      <a:gd name="T16" fmla="*/ 17 w 82"/>
                      <a:gd name="T17" fmla="*/ 24 h 127"/>
                      <a:gd name="T18" fmla="*/ 17 w 82"/>
                      <a:gd name="T19" fmla="*/ 28 h 127"/>
                      <a:gd name="T20" fmla="*/ 17 w 82"/>
                      <a:gd name="T21" fmla="*/ 32 h 127"/>
                      <a:gd name="T22" fmla="*/ 21 w 82"/>
                      <a:gd name="T23" fmla="*/ 32 h 127"/>
                      <a:gd name="T24" fmla="*/ 21 w 82"/>
                      <a:gd name="T25" fmla="*/ 36 h 127"/>
                      <a:gd name="T26" fmla="*/ 26 w 82"/>
                      <a:gd name="T27" fmla="*/ 40 h 127"/>
                      <a:gd name="T28" fmla="*/ 26 w 82"/>
                      <a:gd name="T29" fmla="*/ 44 h 127"/>
                      <a:gd name="T30" fmla="*/ 30 w 82"/>
                      <a:gd name="T31" fmla="*/ 44 h 127"/>
                      <a:gd name="T32" fmla="*/ 30 w 82"/>
                      <a:gd name="T33" fmla="*/ 48 h 127"/>
                      <a:gd name="T34" fmla="*/ 30 w 82"/>
                      <a:gd name="T35" fmla="*/ 52 h 127"/>
                      <a:gd name="T36" fmla="*/ 34 w 82"/>
                      <a:gd name="T37" fmla="*/ 56 h 127"/>
                      <a:gd name="T38" fmla="*/ 34 w 82"/>
                      <a:gd name="T39" fmla="*/ 60 h 127"/>
                      <a:gd name="T40" fmla="*/ 39 w 82"/>
                      <a:gd name="T41" fmla="*/ 60 h 127"/>
                      <a:gd name="T42" fmla="*/ 39 w 82"/>
                      <a:gd name="T43" fmla="*/ 64 h 127"/>
                      <a:gd name="T44" fmla="*/ 39 w 82"/>
                      <a:gd name="T45" fmla="*/ 68 h 127"/>
                      <a:gd name="T46" fmla="*/ 43 w 82"/>
                      <a:gd name="T47" fmla="*/ 68 h 127"/>
                      <a:gd name="T48" fmla="*/ 43 w 82"/>
                      <a:gd name="T49" fmla="*/ 72 h 127"/>
                      <a:gd name="T50" fmla="*/ 43 w 82"/>
                      <a:gd name="T51" fmla="*/ 76 h 127"/>
                      <a:gd name="T52" fmla="*/ 47 w 82"/>
                      <a:gd name="T53" fmla="*/ 76 h 127"/>
                      <a:gd name="T54" fmla="*/ 47 w 82"/>
                      <a:gd name="T55" fmla="*/ 80 h 127"/>
                      <a:gd name="T56" fmla="*/ 47 w 82"/>
                      <a:gd name="T57" fmla="*/ 84 h 127"/>
                      <a:gd name="T58" fmla="*/ 51 w 82"/>
                      <a:gd name="T59" fmla="*/ 84 h 127"/>
                      <a:gd name="T60" fmla="*/ 51 w 82"/>
                      <a:gd name="T61" fmla="*/ 88 h 127"/>
                      <a:gd name="T62" fmla="*/ 56 w 82"/>
                      <a:gd name="T63" fmla="*/ 92 h 127"/>
                      <a:gd name="T64" fmla="*/ 56 w 82"/>
                      <a:gd name="T65" fmla="*/ 96 h 127"/>
                      <a:gd name="T66" fmla="*/ 60 w 82"/>
                      <a:gd name="T67" fmla="*/ 96 h 127"/>
                      <a:gd name="T68" fmla="*/ 60 w 82"/>
                      <a:gd name="T69" fmla="*/ 100 h 127"/>
                      <a:gd name="T70" fmla="*/ 64 w 82"/>
                      <a:gd name="T71" fmla="*/ 104 h 127"/>
                      <a:gd name="T72" fmla="*/ 64 w 82"/>
                      <a:gd name="T73" fmla="*/ 108 h 127"/>
                      <a:gd name="T74" fmla="*/ 69 w 82"/>
                      <a:gd name="T75" fmla="*/ 108 h 127"/>
                      <a:gd name="T76" fmla="*/ 69 w 82"/>
                      <a:gd name="T77" fmla="*/ 111 h 127"/>
                      <a:gd name="T78" fmla="*/ 73 w 82"/>
                      <a:gd name="T79" fmla="*/ 115 h 127"/>
                      <a:gd name="T80" fmla="*/ 73 w 82"/>
                      <a:gd name="T81" fmla="*/ 119 h 127"/>
                      <a:gd name="T82" fmla="*/ 77 w 82"/>
                      <a:gd name="T83" fmla="*/ 119 h 127"/>
                      <a:gd name="T84" fmla="*/ 77 w 82"/>
                      <a:gd name="T85" fmla="*/ 123 h 127"/>
                      <a:gd name="T86" fmla="*/ 77 w 82"/>
                      <a:gd name="T87" fmla="*/ 127 h 127"/>
                      <a:gd name="T88" fmla="*/ 82 w 82"/>
                      <a:gd name="T89" fmla="*/ 127 h 12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82" h="127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9" y="12"/>
                        </a:lnTo>
                        <a:lnTo>
                          <a:pt x="9" y="16"/>
                        </a:lnTo>
                        <a:lnTo>
                          <a:pt x="13" y="20"/>
                        </a:lnTo>
                        <a:lnTo>
                          <a:pt x="17" y="24"/>
                        </a:lnTo>
                        <a:lnTo>
                          <a:pt x="17" y="28"/>
                        </a:lnTo>
                        <a:lnTo>
                          <a:pt x="17" y="32"/>
                        </a:lnTo>
                        <a:lnTo>
                          <a:pt x="21" y="32"/>
                        </a:lnTo>
                        <a:lnTo>
                          <a:pt x="21" y="36"/>
                        </a:lnTo>
                        <a:lnTo>
                          <a:pt x="26" y="40"/>
                        </a:lnTo>
                        <a:lnTo>
                          <a:pt x="26" y="44"/>
                        </a:lnTo>
                        <a:lnTo>
                          <a:pt x="30" y="44"/>
                        </a:lnTo>
                        <a:lnTo>
                          <a:pt x="30" y="48"/>
                        </a:lnTo>
                        <a:lnTo>
                          <a:pt x="30" y="52"/>
                        </a:lnTo>
                        <a:lnTo>
                          <a:pt x="34" y="56"/>
                        </a:lnTo>
                        <a:lnTo>
                          <a:pt x="34" y="60"/>
                        </a:lnTo>
                        <a:lnTo>
                          <a:pt x="39" y="60"/>
                        </a:lnTo>
                        <a:lnTo>
                          <a:pt x="39" y="64"/>
                        </a:lnTo>
                        <a:lnTo>
                          <a:pt x="39" y="68"/>
                        </a:lnTo>
                        <a:lnTo>
                          <a:pt x="43" y="68"/>
                        </a:lnTo>
                        <a:lnTo>
                          <a:pt x="43" y="72"/>
                        </a:ln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47" y="80"/>
                        </a:lnTo>
                        <a:lnTo>
                          <a:pt x="47" y="84"/>
                        </a:lnTo>
                        <a:lnTo>
                          <a:pt x="51" y="84"/>
                        </a:lnTo>
                        <a:lnTo>
                          <a:pt x="51" y="88"/>
                        </a:lnTo>
                        <a:lnTo>
                          <a:pt x="56" y="92"/>
                        </a:lnTo>
                        <a:lnTo>
                          <a:pt x="56" y="96"/>
                        </a:lnTo>
                        <a:lnTo>
                          <a:pt x="60" y="96"/>
                        </a:lnTo>
                        <a:lnTo>
                          <a:pt x="60" y="100"/>
                        </a:lnTo>
                        <a:lnTo>
                          <a:pt x="64" y="104"/>
                        </a:lnTo>
                        <a:lnTo>
                          <a:pt x="64" y="108"/>
                        </a:lnTo>
                        <a:lnTo>
                          <a:pt x="69" y="108"/>
                        </a:lnTo>
                        <a:lnTo>
                          <a:pt x="69" y="111"/>
                        </a:lnTo>
                        <a:lnTo>
                          <a:pt x="73" y="115"/>
                        </a:lnTo>
                        <a:lnTo>
                          <a:pt x="73" y="119"/>
                        </a:lnTo>
                        <a:lnTo>
                          <a:pt x="77" y="119"/>
                        </a:lnTo>
                        <a:lnTo>
                          <a:pt x="77" y="123"/>
                        </a:lnTo>
                        <a:lnTo>
                          <a:pt x="77" y="127"/>
                        </a:lnTo>
                        <a:lnTo>
                          <a:pt x="82" y="12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54" name="Freeform 185"/>
                  <p:cNvSpPr>
                    <a:spLocks/>
                  </p:cNvSpPr>
                  <p:nvPr/>
                </p:nvSpPr>
                <p:spPr bwMode="auto">
                  <a:xfrm>
                    <a:off x="3215" y="1259"/>
                    <a:ext cx="8" cy="1"/>
                  </a:xfrm>
                  <a:custGeom>
                    <a:avLst/>
                    <a:gdLst>
                      <a:gd name="T0" fmla="*/ 4 w 8"/>
                      <a:gd name="T1" fmla="*/ 0 h 1"/>
                      <a:gd name="T2" fmla="*/ 0 w 8"/>
                      <a:gd name="T3" fmla="*/ 0 h 1"/>
                      <a:gd name="T4" fmla="*/ 4 w 8"/>
                      <a:gd name="T5" fmla="*/ 0 h 1"/>
                      <a:gd name="T6" fmla="*/ 8 w 8"/>
                      <a:gd name="T7" fmla="*/ 0 h 1"/>
                      <a:gd name="T8" fmla="*/ 4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" h="1">
                        <a:moveTo>
                          <a:pt x="4" y="0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55" name="Freeform 186"/>
                  <p:cNvSpPr>
                    <a:spLocks/>
                  </p:cNvSpPr>
                  <p:nvPr/>
                </p:nvSpPr>
                <p:spPr bwMode="auto">
                  <a:xfrm>
                    <a:off x="4112" y="1204"/>
                    <a:ext cx="95" cy="59"/>
                  </a:xfrm>
                  <a:custGeom>
                    <a:avLst/>
                    <a:gdLst>
                      <a:gd name="T0" fmla="*/ 95 w 95"/>
                      <a:gd name="T1" fmla="*/ 55 h 59"/>
                      <a:gd name="T2" fmla="*/ 90 w 95"/>
                      <a:gd name="T3" fmla="*/ 55 h 59"/>
                      <a:gd name="T4" fmla="*/ 90 w 95"/>
                      <a:gd name="T5" fmla="*/ 59 h 59"/>
                      <a:gd name="T6" fmla="*/ 86 w 95"/>
                      <a:gd name="T7" fmla="*/ 59 h 59"/>
                      <a:gd name="T8" fmla="*/ 82 w 95"/>
                      <a:gd name="T9" fmla="*/ 59 h 59"/>
                      <a:gd name="T10" fmla="*/ 82 w 95"/>
                      <a:gd name="T11" fmla="*/ 55 h 59"/>
                      <a:gd name="T12" fmla="*/ 77 w 95"/>
                      <a:gd name="T13" fmla="*/ 55 h 59"/>
                      <a:gd name="T14" fmla="*/ 77 w 95"/>
                      <a:gd name="T15" fmla="*/ 51 h 59"/>
                      <a:gd name="T16" fmla="*/ 73 w 95"/>
                      <a:gd name="T17" fmla="*/ 47 h 59"/>
                      <a:gd name="T18" fmla="*/ 69 w 95"/>
                      <a:gd name="T19" fmla="*/ 47 h 59"/>
                      <a:gd name="T20" fmla="*/ 69 w 95"/>
                      <a:gd name="T21" fmla="*/ 43 h 59"/>
                      <a:gd name="T22" fmla="*/ 64 w 95"/>
                      <a:gd name="T23" fmla="*/ 43 h 59"/>
                      <a:gd name="T24" fmla="*/ 64 w 95"/>
                      <a:gd name="T25" fmla="*/ 39 h 59"/>
                      <a:gd name="T26" fmla="*/ 64 w 95"/>
                      <a:gd name="T27" fmla="*/ 36 h 59"/>
                      <a:gd name="T28" fmla="*/ 60 w 95"/>
                      <a:gd name="T29" fmla="*/ 36 h 59"/>
                      <a:gd name="T30" fmla="*/ 60 w 95"/>
                      <a:gd name="T31" fmla="*/ 32 h 59"/>
                      <a:gd name="T32" fmla="*/ 56 w 95"/>
                      <a:gd name="T33" fmla="*/ 28 h 59"/>
                      <a:gd name="T34" fmla="*/ 52 w 95"/>
                      <a:gd name="T35" fmla="*/ 28 h 59"/>
                      <a:gd name="T36" fmla="*/ 52 w 95"/>
                      <a:gd name="T37" fmla="*/ 24 h 59"/>
                      <a:gd name="T38" fmla="*/ 47 w 95"/>
                      <a:gd name="T39" fmla="*/ 24 h 59"/>
                      <a:gd name="T40" fmla="*/ 47 w 95"/>
                      <a:gd name="T41" fmla="*/ 20 h 59"/>
                      <a:gd name="T42" fmla="*/ 43 w 95"/>
                      <a:gd name="T43" fmla="*/ 20 h 59"/>
                      <a:gd name="T44" fmla="*/ 43 w 95"/>
                      <a:gd name="T45" fmla="*/ 16 h 59"/>
                      <a:gd name="T46" fmla="*/ 39 w 95"/>
                      <a:gd name="T47" fmla="*/ 16 h 59"/>
                      <a:gd name="T48" fmla="*/ 39 w 95"/>
                      <a:gd name="T49" fmla="*/ 12 h 59"/>
                      <a:gd name="T50" fmla="*/ 39 w 95"/>
                      <a:gd name="T51" fmla="*/ 8 h 59"/>
                      <a:gd name="T52" fmla="*/ 34 w 95"/>
                      <a:gd name="T53" fmla="*/ 8 h 59"/>
                      <a:gd name="T54" fmla="*/ 34 w 95"/>
                      <a:gd name="T55" fmla="*/ 4 h 59"/>
                      <a:gd name="T56" fmla="*/ 30 w 95"/>
                      <a:gd name="T57" fmla="*/ 4 h 59"/>
                      <a:gd name="T58" fmla="*/ 26 w 95"/>
                      <a:gd name="T59" fmla="*/ 0 h 59"/>
                      <a:gd name="T60" fmla="*/ 22 w 95"/>
                      <a:gd name="T61" fmla="*/ 0 h 59"/>
                      <a:gd name="T62" fmla="*/ 17 w 95"/>
                      <a:gd name="T63" fmla="*/ 0 h 59"/>
                      <a:gd name="T64" fmla="*/ 17 w 95"/>
                      <a:gd name="T65" fmla="*/ 4 h 59"/>
                      <a:gd name="T66" fmla="*/ 17 w 95"/>
                      <a:gd name="T67" fmla="*/ 8 h 59"/>
                      <a:gd name="T68" fmla="*/ 17 w 95"/>
                      <a:gd name="T69" fmla="*/ 12 h 59"/>
                      <a:gd name="T70" fmla="*/ 13 w 95"/>
                      <a:gd name="T71" fmla="*/ 12 h 59"/>
                      <a:gd name="T72" fmla="*/ 9 w 95"/>
                      <a:gd name="T73" fmla="*/ 12 h 59"/>
                      <a:gd name="T74" fmla="*/ 9 w 95"/>
                      <a:gd name="T75" fmla="*/ 16 h 59"/>
                      <a:gd name="T76" fmla="*/ 4 w 95"/>
                      <a:gd name="T77" fmla="*/ 16 h 59"/>
                      <a:gd name="T78" fmla="*/ 4 w 95"/>
                      <a:gd name="T79" fmla="*/ 20 h 59"/>
                      <a:gd name="T80" fmla="*/ 0 w 95"/>
                      <a:gd name="T81" fmla="*/ 20 h 59"/>
                      <a:gd name="T82" fmla="*/ 0 w 95"/>
                      <a:gd name="T83" fmla="*/ 24 h 59"/>
                      <a:gd name="T84" fmla="*/ 4 w 95"/>
                      <a:gd name="T85" fmla="*/ 24 h 59"/>
                      <a:gd name="T86" fmla="*/ 4 w 95"/>
                      <a:gd name="T87" fmla="*/ 28 h 59"/>
                      <a:gd name="T88" fmla="*/ 9 w 95"/>
                      <a:gd name="T89" fmla="*/ 28 h 59"/>
                      <a:gd name="T90" fmla="*/ 9 w 95"/>
                      <a:gd name="T91" fmla="*/ 32 h 59"/>
                      <a:gd name="T92" fmla="*/ 13 w 95"/>
                      <a:gd name="T93" fmla="*/ 32 h 59"/>
                      <a:gd name="T94" fmla="*/ 13 w 95"/>
                      <a:gd name="T95" fmla="*/ 36 h 59"/>
                      <a:gd name="T96" fmla="*/ 17 w 95"/>
                      <a:gd name="T97" fmla="*/ 36 h 59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95" h="59">
                        <a:moveTo>
                          <a:pt x="95" y="55"/>
                        </a:moveTo>
                        <a:lnTo>
                          <a:pt x="90" y="55"/>
                        </a:lnTo>
                        <a:lnTo>
                          <a:pt x="90" y="59"/>
                        </a:lnTo>
                        <a:lnTo>
                          <a:pt x="86" y="59"/>
                        </a:lnTo>
                        <a:lnTo>
                          <a:pt x="82" y="59"/>
                        </a:lnTo>
                        <a:lnTo>
                          <a:pt x="82" y="55"/>
                        </a:lnTo>
                        <a:lnTo>
                          <a:pt x="77" y="55"/>
                        </a:lnTo>
                        <a:lnTo>
                          <a:pt x="77" y="51"/>
                        </a:lnTo>
                        <a:lnTo>
                          <a:pt x="73" y="47"/>
                        </a:lnTo>
                        <a:lnTo>
                          <a:pt x="69" y="47"/>
                        </a:lnTo>
                        <a:lnTo>
                          <a:pt x="69" y="43"/>
                        </a:lnTo>
                        <a:lnTo>
                          <a:pt x="64" y="43"/>
                        </a:lnTo>
                        <a:lnTo>
                          <a:pt x="64" y="39"/>
                        </a:lnTo>
                        <a:lnTo>
                          <a:pt x="64" y="36"/>
                        </a:lnTo>
                        <a:lnTo>
                          <a:pt x="60" y="36"/>
                        </a:lnTo>
                        <a:lnTo>
                          <a:pt x="60" y="32"/>
                        </a:lnTo>
                        <a:lnTo>
                          <a:pt x="56" y="28"/>
                        </a:lnTo>
                        <a:lnTo>
                          <a:pt x="52" y="28"/>
                        </a:lnTo>
                        <a:lnTo>
                          <a:pt x="52" y="24"/>
                        </a:lnTo>
                        <a:lnTo>
                          <a:pt x="47" y="24"/>
                        </a:lnTo>
                        <a:lnTo>
                          <a:pt x="47" y="20"/>
                        </a:lnTo>
                        <a:lnTo>
                          <a:pt x="43" y="20"/>
                        </a:lnTo>
                        <a:lnTo>
                          <a:pt x="43" y="16"/>
                        </a:lnTo>
                        <a:lnTo>
                          <a:pt x="39" y="16"/>
                        </a:lnTo>
                        <a:lnTo>
                          <a:pt x="39" y="12"/>
                        </a:lnTo>
                        <a:lnTo>
                          <a:pt x="39" y="8"/>
                        </a:lnTo>
                        <a:lnTo>
                          <a:pt x="34" y="8"/>
                        </a:lnTo>
                        <a:lnTo>
                          <a:pt x="34" y="4"/>
                        </a:lnTo>
                        <a:lnTo>
                          <a:pt x="30" y="4"/>
                        </a:lnTo>
                        <a:lnTo>
                          <a:pt x="26" y="0"/>
                        </a:lnTo>
                        <a:lnTo>
                          <a:pt x="22" y="0"/>
                        </a:lnTo>
                        <a:lnTo>
                          <a:pt x="17" y="0"/>
                        </a:ln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17" y="12"/>
                        </a:lnTo>
                        <a:lnTo>
                          <a:pt x="13" y="12"/>
                        </a:lnTo>
                        <a:lnTo>
                          <a:pt x="9" y="12"/>
                        </a:lnTo>
                        <a:lnTo>
                          <a:pt x="9" y="16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4" y="24"/>
                        </a:lnTo>
                        <a:lnTo>
                          <a:pt x="4" y="28"/>
                        </a:lnTo>
                        <a:lnTo>
                          <a:pt x="9" y="28"/>
                        </a:lnTo>
                        <a:lnTo>
                          <a:pt x="9" y="32"/>
                        </a:lnTo>
                        <a:lnTo>
                          <a:pt x="13" y="32"/>
                        </a:lnTo>
                        <a:lnTo>
                          <a:pt x="13" y="36"/>
                        </a:lnTo>
                        <a:lnTo>
                          <a:pt x="17" y="3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56" name="Line 1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2" y="1267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57" name="Freeform 188"/>
                  <p:cNvSpPr>
                    <a:spLocks/>
                  </p:cNvSpPr>
                  <p:nvPr/>
                </p:nvSpPr>
                <p:spPr bwMode="auto">
                  <a:xfrm>
                    <a:off x="3202" y="1259"/>
                    <a:ext cx="9" cy="8"/>
                  </a:xfrm>
                  <a:custGeom>
                    <a:avLst/>
                    <a:gdLst>
                      <a:gd name="T0" fmla="*/ 0 w 9"/>
                      <a:gd name="T1" fmla="*/ 8 h 8"/>
                      <a:gd name="T2" fmla="*/ 0 w 9"/>
                      <a:gd name="T3" fmla="*/ 4 h 8"/>
                      <a:gd name="T4" fmla="*/ 4 w 9"/>
                      <a:gd name="T5" fmla="*/ 4 h 8"/>
                      <a:gd name="T6" fmla="*/ 4 w 9"/>
                      <a:gd name="T7" fmla="*/ 0 h 8"/>
                      <a:gd name="T8" fmla="*/ 9 w 9"/>
                      <a:gd name="T9" fmla="*/ 0 h 8"/>
                      <a:gd name="T10" fmla="*/ 9 w 9"/>
                      <a:gd name="T11" fmla="*/ 4 h 8"/>
                      <a:gd name="T12" fmla="*/ 4 w 9"/>
                      <a:gd name="T13" fmla="*/ 4 h 8"/>
                      <a:gd name="T14" fmla="*/ 4 w 9"/>
                      <a:gd name="T15" fmla="*/ 8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9" h="8">
                        <a:moveTo>
                          <a:pt x="0" y="8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58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07" y="1267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59" name="Freeform 190"/>
                  <p:cNvSpPr>
                    <a:spLocks/>
                  </p:cNvSpPr>
                  <p:nvPr/>
                </p:nvSpPr>
                <p:spPr bwMode="auto">
                  <a:xfrm>
                    <a:off x="3193" y="1188"/>
                    <a:ext cx="82" cy="83"/>
                  </a:xfrm>
                  <a:custGeom>
                    <a:avLst/>
                    <a:gdLst>
                      <a:gd name="T0" fmla="*/ 82 w 82"/>
                      <a:gd name="T1" fmla="*/ 0 h 83"/>
                      <a:gd name="T2" fmla="*/ 82 w 82"/>
                      <a:gd name="T3" fmla="*/ 4 h 83"/>
                      <a:gd name="T4" fmla="*/ 78 w 82"/>
                      <a:gd name="T5" fmla="*/ 4 h 83"/>
                      <a:gd name="T6" fmla="*/ 78 w 82"/>
                      <a:gd name="T7" fmla="*/ 8 h 83"/>
                      <a:gd name="T8" fmla="*/ 78 w 82"/>
                      <a:gd name="T9" fmla="*/ 12 h 83"/>
                      <a:gd name="T10" fmla="*/ 73 w 82"/>
                      <a:gd name="T11" fmla="*/ 12 h 83"/>
                      <a:gd name="T12" fmla="*/ 73 w 82"/>
                      <a:gd name="T13" fmla="*/ 16 h 83"/>
                      <a:gd name="T14" fmla="*/ 73 w 82"/>
                      <a:gd name="T15" fmla="*/ 20 h 83"/>
                      <a:gd name="T16" fmla="*/ 73 w 82"/>
                      <a:gd name="T17" fmla="*/ 24 h 83"/>
                      <a:gd name="T18" fmla="*/ 69 w 82"/>
                      <a:gd name="T19" fmla="*/ 24 h 83"/>
                      <a:gd name="T20" fmla="*/ 69 w 82"/>
                      <a:gd name="T21" fmla="*/ 28 h 83"/>
                      <a:gd name="T22" fmla="*/ 69 w 82"/>
                      <a:gd name="T23" fmla="*/ 32 h 83"/>
                      <a:gd name="T24" fmla="*/ 69 w 82"/>
                      <a:gd name="T25" fmla="*/ 36 h 83"/>
                      <a:gd name="T26" fmla="*/ 65 w 82"/>
                      <a:gd name="T27" fmla="*/ 36 h 83"/>
                      <a:gd name="T28" fmla="*/ 65 w 82"/>
                      <a:gd name="T29" fmla="*/ 40 h 83"/>
                      <a:gd name="T30" fmla="*/ 65 w 82"/>
                      <a:gd name="T31" fmla="*/ 44 h 83"/>
                      <a:gd name="T32" fmla="*/ 61 w 82"/>
                      <a:gd name="T33" fmla="*/ 44 h 83"/>
                      <a:gd name="T34" fmla="*/ 61 w 82"/>
                      <a:gd name="T35" fmla="*/ 48 h 83"/>
                      <a:gd name="T36" fmla="*/ 56 w 82"/>
                      <a:gd name="T37" fmla="*/ 48 h 83"/>
                      <a:gd name="T38" fmla="*/ 56 w 82"/>
                      <a:gd name="T39" fmla="*/ 52 h 83"/>
                      <a:gd name="T40" fmla="*/ 52 w 82"/>
                      <a:gd name="T41" fmla="*/ 52 h 83"/>
                      <a:gd name="T42" fmla="*/ 52 w 82"/>
                      <a:gd name="T43" fmla="*/ 55 h 83"/>
                      <a:gd name="T44" fmla="*/ 48 w 82"/>
                      <a:gd name="T45" fmla="*/ 55 h 83"/>
                      <a:gd name="T46" fmla="*/ 48 w 82"/>
                      <a:gd name="T47" fmla="*/ 59 h 83"/>
                      <a:gd name="T48" fmla="*/ 43 w 82"/>
                      <a:gd name="T49" fmla="*/ 59 h 83"/>
                      <a:gd name="T50" fmla="*/ 39 w 82"/>
                      <a:gd name="T51" fmla="*/ 63 h 83"/>
                      <a:gd name="T52" fmla="*/ 39 w 82"/>
                      <a:gd name="T53" fmla="*/ 67 h 83"/>
                      <a:gd name="T54" fmla="*/ 35 w 82"/>
                      <a:gd name="T55" fmla="*/ 67 h 83"/>
                      <a:gd name="T56" fmla="*/ 39 w 82"/>
                      <a:gd name="T57" fmla="*/ 67 h 83"/>
                      <a:gd name="T58" fmla="*/ 39 w 82"/>
                      <a:gd name="T59" fmla="*/ 71 h 83"/>
                      <a:gd name="T60" fmla="*/ 39 w 82"/>
                      <a:gd name="T61" fmla="*/ 75 h 83"/>
                      <a:gd name="T62" fmla="*/ 43 w 82"/>
                      <a:gd name="T63" fmla="*/ 75 h 83"/>
                      <a:gd name="T64" fmla="*/ 43 w 82"/>
                      <a:gd name="T65" fmla="*/ 79 h 83"/>
                      <a:gd name="T66" fmla="*/ 43 w 82"/>
                      <a:gd name="T67" fmla="*/ 83 h 83"/>
                      <a:gd name="T68" fmla="*/ 39 w 82"/>
                      <a:gd name="T69" fmla="*/ 83 h 83"/>
                      <a:gd name="T70" fmla="*/ 35 w 82"/>
                      <a:gd name="T71" fmla="*/ 83 h 83"/>
                      <a:gd name="T72" fmla="*/ 35 w 82"/>
                      <a:gd name="T73" fmla="*/ 79 h 83"/>
                      <a:gd name="T74" fmla="*/ 30 w 82"/>
                      <a:gd name="T75" fmla="*/ 79 h 83"/>
                      <a:gd name="T76" fmla="*/ 30 w 82"/>
                      <a:gd name="T77" fmla="*/ 75 h 83"/>
                      <a:gd name="T78" fmla="*/ 26 w 82"/>
                      <a:gd name="T79" fmla="*/ 75 h 83"/>
                      <a:gd name="T80" fmla="*/ 22 w 82"/>
                      <a:gd name="T81" fmla="*/ 75 h 83"/>
                      <a:gd name="T82" fmla="*/ 18 w 82"/>
                      <a:gd name="T83" fmla="*/ 75 h 83"/>
                      <a:gd name="T84" fmla="*/ 18 w 82"/>
                      <a:gd name="T85" fmla="*/ 79 h 83"/>
                      <a:gd name="T86" fmla="*/ 13 w 82"/>
                      <a:gd name="T87" fmla="*/ 79 h 83"/>
                      <a:gd name="T88" fmla="*/ 9 w 82"/>
                      <a:gd name="T89" fmla="*/ 79 h 83"/>
                      <a:gd name="T90" fmla="*/ 9 w 82"/>
                      <a:gd name="T91" fmla="*/ 83 h 83"/>
                      <a:gd name="T92" fmla="*/ 5 w 82"/>
                      <a:gd name="T93" fmla="*/ 83 h 83"/>
                      <a:gd name="T94" fmla="*/ 0 w 82"/>
                      <a:gd name="T95" fmla="*/ 83 h 83"/>
                      <a:gd name="T96" fmla="*/ 0 w 82"/>
                      <a:gd name="T97" fmla="*/ 79 h 83"/>
                      <a:gd name="T98" fmla="*/ 5 w 82"/>
                      <a:gd name="T99" fmla="*/ 79 h 83"/>
                      <a:gd name="T100" fmla="*/ 5 w 82"/>
                      <a:gd name="T101" fmla="*/ 75 h 83"/>
                      <a:gd name="T102" fmla="*/ 5 w 82"/>
                      <a:gd name="T103" fmla="*/ 71 h 83"/>
                      <a:gd name="T104" fmla="*/ 9 w 82"/>
                      <a:gd name="T105" fmla="*/ 71 h 83"/>
                      <a:gd name="T106" fmla="*/ 13 w 82"/>
                      <a:gd name="T107" fmla="*/ 67 h 83"/>
                      <a:gd name="T108" fmla="*/ 18 w 82"/>
                      <a:gd name="T109" fmla="*/ 67 h 83"/>
                      <a:gd name="T110" fmla="*/ 22 w 82"/>
                      <a:gd name="T111" fmla="*/ 67 h 83"/>
                      <a:gd name="T112" fmla="*/ 22 w 82"/>
                      <a:gd name="T113" fmla="*/ 63 h 83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82" h="83">
                        <a:moveTo>
                          <a:pt x="82" y="0"/>
                        </a:moveTo>
                        <a:lnTo>
                          <a:pt x="82" y="4"/>
                        </a:lnTo>
                        <a:lnTo>
                          <a:pt x="78" y="4"/>
                        </a:lnTo>
                        <a:lnTo>
                          <a:pt x="78" y="8"/>
                        </a:lnTo>
                        <a:lnTo>
                          <a:pt x="78" y="12"/>
                        </a:lnTo>
                        <a:lnTo>
                          <a:pt x="73" y="12"/>
                        </a:lnTo>
                        <a:lnTo>
                          <a:pt x="73" y="16"/>
                        </a:lnTo>
                        <a:lnTo>
                          <a:pt x="73" y="20"/>
                        </a:lnTo>
                        <a:lnTo>
                          <a:pt x="73" y="24"/>
                        </a:lnTo>
                        <a:lnTo>
                          <a:pt x="69" y="24"/>
                        </a:lnTo>
                        <a:lnTo>
                          <a:pt x="69" y="28"/>
                        </a:lnTo>
                        <a:lnTo>
                          <a:pt x="69" y="32"/>
                        </a:lnTo>
                        <a:lnTo>
                          <a:pt x="69" y="36"/>
                        </a:lnTo>
                        <a:lnTo>
                          <a:pt x="65" y="36"/>
                        </a:lnTo>
                        <a:lnTo>
                          <a:pt x="65" y="40"/>
                        </a:lnTo>
                        <a:lnTo>
                          <a:pt x="65" y="44"/>
                        </a:lnTo>
                        <a:lnTo>
                          <a:pt x="61" y="44"/>
                        </a:lnTo>
                        <a:lnTo>
                          <a:pt x="61" y="48"/>
                        </a:lnTo>
                        <a:lnTo>
                          <a:pt x="56" y="48"/>
                        </a:lnTo>
                        <a:lnTo>
                          <a:pt x="56" y="52"/>
                        </a:lnTo>
                        <a:lnTo>
                          <a:pt x="52" y="52"/>
                        </a:lnTo>
                        <a:lnTo>
                          <a:pt x="52" y="55"/>
                        </a:lnTo>
                        <a:lnTo>
                          <a:pt x="48" y="55"/>
                        </a:lnTo>
                        <a:lnTo>
                          <a:pt x="48" y="59"/>
                        </a:lnTo>
                        <a:lnTo>
                          <a:pt x="43" y="59"/>
                        </a:lnTo>
                        <a:lnTo>
                          <a:pt x="39" y="63"/>
                        </a:lnTo>
                        <a:lnTo>
                          <a:pt x="39" y="67"/>
                        </a:lnTo>
                        <a:lnTo>
                          <a:pt x="35" y="67"/>
                        </a:lnTo>
                        <a:lnTo>
                          <a:pt x="39" y="67"/>
                        </a:lnTo>
                        <a:lnTo>
                          <a:pt x="39" y="71"/>
                        </a:lnTo>
                        <a:lnTo>
                          <a:pt x="39" y="75"/>
                        </a:lnTo>
                        <a:lnTo>
                          <a:pt x="43" y="75"/>
                        </a:lnTo>
                        <a:lnTo>
                          <a:pt x="43" y="79"/>
                        </a:lnTo>
                        <a:lnTo>
                          <a:pt x="43" y="83"/>
                        </a:lnTo>
                        <a:lnTo>
                          <a:pt x="39" y="83"/>
                        </a:lnTo>
                        <a:lnTo>
                          <a:pt x="35" y="83"/>
                        </a:lnTo>
                        <a:lnTo>
                          <a:pt x="35" y="79"/>
                        </a:lnTo>
                        <a:lnTo>
                          <a:pt x="30" y="79"/>
                        </a:lnTo>
                        <a:lnTo>
                          <a:pt x="30" y="75"/>
                        </a:lnTo>
                        <a:lnTo>
                          <a:pt x="26" y="75"/>
                        </a:lnTo>
                        <a:lnTo>
                          <a:pt x="22" y="75"/>
                        </a:lnTo>
                        <a:lnTo>
                          <a:pt x="18" y="75"/>
                        </a:lnTo>
                        <a:lnTo>
                          <a:pt x="18" y="79"/>
                        </a:lnTo>
                        <a:lnTo>
                          <a:pt x="13" y="79"/>
                        </a:lnTo>
                        <a:lnTo>
                          <a:pt x="9" y="79"/>
                        </a:lnTo>
                        <a:lnTo>
                          <a:pt x="9" y="83"/>
                        </a:lnTo>
                        <a:lnTo>
                          <a:pt x="5" y="83"/>
                        </a:lnTo>
                        <a:lnTo>
                          <a:pt x="0" y="83"/>
                        </a:lnTo>
                        <a:lnTo>
                          <a:pt x="0" y="79"/>
                        </a:lnTo>
                        <a:lnTo>
                          <a:pt x="5" y="79"/>
                        </a:lnTo>
                        <a:lnTo>
                          <a:pt x="5" y="75"/>
                        </a:lnTo>
                        <a:lnTo>
                          <a:pt x="5" y="71"/>
                        </a:lnTo>
                        <a:lnTo>
                          <a:pt x="9" y="71"/>
                        </a:lnTo>
                        <a:lnTo>
                          <a:pt x="13" y="67"/>
                        </a:lnTo>
                        <a:lnTo>
                          <a:pt x="18" y="67"/>
                        </a:lnTo>
                        <a:lnTo>
                          <a:pt x="22" y="67"/>
                        </a:lnTo>
                        <a:lnTo>
                          <a:pt x="22" y="63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60" name="Freeform 191"/>
                  <p:cNvSpPr>
                    <a:spLocks/>
                  </p:cNvSpPr>
                  <p:nvPr/>
                </p:nvSpPr>
                <p:spPr bwMode="auto">
                  <a:xfrm>
                    <a:off x="2889" y="1180"/>
                    <a:ext cx="184" cy="111"/>
                  </a:xfrm>
                  <a:custGeom>
                    <a:avLst/>
                    <a:gdLst>
                      <a:gd name="T0" fmla="*/ 180 w 184"/>
                      <a:gd name="T1" fmla="*/ 111 h 111"/>
                      <a:gd name="T2" fmla="*/ 176 w 184"/>
                      <a:gd name="T3" fmla="*/ 107 h 111"/>
                      <a:gd name="T4" fmla="*/ 176 w 184"/>
                      <a:gd name="T5" fmla="*/ 99 h 111"/>
                      <a:gd name="T6" fmla="*/ 171 w 184"/>
                      <a:gd name="T7" fmla="*/ 95 h 111"/>
                      <a:gd name="T8" fmla="*/ 167 w 184"/>
                      <a:gd name="T9" fmla="*/ 91 h 111"/>
                      <a:gd name="T10" fmla="*/ 163 w 184"/>
                      <a:gd name="T11" fmla="*/ 87 h 111"/>
                      <a:gd name="T12" fmla="*/ 158 w 184"/>
                      <a:gd name="T13" fmla="*/ 83 h 111"/>
                      <a:gd name="T14" fmla="*/ 154 w 184"/>
                      <a:gd name="T15" fmla="*/ 79 h 111"/>
                      <a:gd name="T16" fmla="*/ 146 w 184"/>
                      <a:gd name="T17" fmla="*/ 71 h 111"/>
                      <a:gd name="T18" fmla="*/ 141 w 184"/>
                      <a:gd name="T19" fmla="*/ 67 h 111"/>
                      <a:gd name="T20" fmla="*/ 137 w 184"/>
                      <a:gd name="T21" fmla="*/ 63 h 111"/>
                      <a:gd name="T22" fmla="*/ 133 w 184"/>
                      <a:gd name="T23" fmla="*/ 60 h 111"/>
                      <a:gd name="T24" fmla="*/ 128 w 184"/>
                      <a:gd name="T25" fmla="*/ 56 h 111"/>
                      <a:gd name="T26" fmla="*/ 124 w 184"/>
                      <a:gd name="T27" fmla="*/ 52 h 111"/>
                      <a:gd name="T28" fmla="*/ 116 w 184"/>
                      <a:gd name="T29" fmla="*/ 48 h 111"/>
                      <a:gd name="T30" fmla="*/ 111 w 184"/>
                      <a:gd name="T31" fmla="*/ 44 h 111"/>
                      <a:gd name="T32" fmla="*/ 103 w 184"/>
                      <a:gd name="T33" fmla="*/ 44 h 111"/>
                      <a:gd name="T34" fmla="*/ 98 w 184"/>
                      <a:gd name="T35" fmla="*/ 40 h 111"/>
                      <a:gd name="T36" fmla="*/ 94 w 184"/>
                      <a:gd name="T37" fmla="*/ 36 h 111"/>
                      <a:gd name="T38" fmla="*/ 90 w 184"/>
                      <a:gd name="T39" fmla="*/ 32 h 111"/>
                      <a:gd name="T40" fmla="*/ 85 w 184"/>
                      <a:gd name="T41" fmla="*/ 28 h 111"/>
                      <a:gd name="T42" fmla="*/ 77 w 184"/>
                      <a:gd name="T43" fmla="*/ 28 h 111"/>
                      <a:gd name="T44" fmla="*/ 73 w 184"/>
                      <a:gd name="T45" fmla="*/ 24 h 111"/>
                      <a:gd name="T46" fmla="*/ 64 w 184"/>
                      <a:gd name="T47" fmla="*/ 20 h 111"/>
                      <a:gd name="T48" fmla="*/ 55 w 184"/>
                      <a:gd name="T49" fmla="*/ 20 h 111"/>
                      <a:gd name="T50" fmla="*/ 51 w 184"/>
                      <a:gd name="T51" fmla="*/ 16 h 111"/>
                      <a:gd name="T52" fmla="*/ 47 w 184"/>
                      <a:gd name="T53" fmla="*/ 12 h 111"/>
                      <a:gd name="T54" fmla="*/ 38 w 184"/>
                      <a:gd name="T55" fmla="*/ 12 h 111"/>
                      <a:gd name="T56" fmla="*/ 34 w 184"/>
                      <a:gd name="T57" fmla="*/ 8 h 111"/>
                      <a:gd name="T58" fmla="*/ 25 w 184"/>
                      <a:gd name="T59" fmla="*/ 8 h 111"/>
                      <a:gd name="T60" fmla="*/ 21 w 184"/>
                      <a:gd name="T61" fmla="*/ 4 h 111"/>
                      <a:gd name="T62" fmla="*/ 12 w 184"/>
                      <a:gd name="T63" fmla="*/ 4 h 111"/>
                      <a:gd name="T64" fmla="*/ 4 w 184"/>
                      <a:gd name="T65" fmla="*/ 4 h 111"/>
                      <a:gd name="T66" fmla="*/ 0 w 184"/>
                      <a:gd name="T67" fmla="*/ 0 h 11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184" h="111">
                        <a:moveTo>
                          <a:pt x="184" y="111"/>
                        </a:moveTo>
                        <a:lnTo>
                          <a:pt x="180" y="111"/>
                        </a:lnTo>
                        <a:lnTo>
                          <a:pt x="180" y="107"/>
                        </a:lnTo>
                        <a:lnTo>
                          <a:pt x="176" y="107"/>
                        </a:lnTo>
                        <a:lnTo>
                          <a:pt x="176" y="103"/>
                        </a:lnTo>
                        <a:lnTo>
                          <a:pt x="176" y="99"/>
                        </a:lnTo>
                        <a:lnTo>
                          <a:pt x="171" y="99"/>
                        </a:lnTo>
                        <a:lnTo>
                          <a:pt x="171" y="95"/>
                        </a:lnTo>
                        <a:lnTo>
                          <a:pt x="167" y="95"/>
                        </a:lnTo>
                        <a:lnTo>
                          <a:pt x="167" y="91"/>
                        </a:lnTo>
                        <a:lnTo>
                          <a:pt x="163" y="91"/>
                        </a:lnTo>
                        <a:lnTo>
                          <a:pt x="163" y="87"/>
                        </a:lnTo>
                        <a:lnTo>
                          <a:pt x="158" y="87"/>
                        </a:lnTo>
                        <a:lnTo>
                          <a:pt x="158" y="83"/>
                        </a:lnTo>
                        <a:lnTo>
                          <a:pt x="154" y="83"/>
                        </a:lnTo>
                        <a:lnTo>
                          <a:pt x="154" y="79"/>
                        </a:lnTo>
                        <a:lnTo>
                          <a:pt x="150" y="75"/>
                        </a:lnTo>
                        <a:lnTo>
                          <a:pt x="146" y="71"/>
                        </a:lnTo>
                        <a:lnTo>
                          <a:pt x="146" y="67"/>
                        </a:lnTo>
                        <a:lnTo>
                          <a:pt x="141" y="67"/>
                        </a:lnTo>
                        <a:lnTo>
                          <a:pt x="141" y="63"/>
                        </a:lnTo>
                        <a:lnTo>
                          <a:pt x="137" y="63"/>
                        </a:lnTo>
                        <a:lnTo>
                          <a:pt x="133" y="63"/>
                        </a:lnTo>
                        <a:lnTo>
                          <a:pt x="133" y="60"/>
                        </a:lnTo>
                        <a:lnTo>
                          <a:pt x="128" y="60"/>
                        </a:lnTo>
                        <a:lnTo>
                          <a:pt x="128" y="56"/>
                        </a:lnTo>
                        <a:lnTo>
                          <a:pt x="124" y="56"/>
                        </a:lnTo>
                        <a:lnTo>
                          <a:pt x="124" y="52"/>
                        </a:lnTo>
                        <a:lnTo>
                          <a:pt x="120" y="52"/>
                        </a:lnTo>
                        <a:lnTo>
                          <a:pt x="116" y="48"/>
                        </a:lnTo>
                        <a:lnTo>
                          <a:pt x="111" y="48"/>
                        </a:lnTo>
                        <a:lnTo>
                          <a:pt x="111" y="44"/>
                        </a:lnTo>
                        <a:lnTo>
                          <a:pt x="107" y="44"/>
                        </a:lnTo>
                        <a:lnTo>
                          <a:pt x="103" y="44"/>
                        </a:lnTo>
                        <a:lnTo>
                          <a:pt x="103" y="40"/>
                        </a:lnTo>
                        <a:lnTo>
                          <a:pt x="98" y="40"/>
                        </a:lnTo>
                        <a:lnTo>
                          <a:pt x="94" y="40"/>
                        </a:lnTo>
                        <a:lnTo>
                          <a:pt x="94" y="36"/>
                        </a:lnTo>
                        <a:lnTo>
                          <a:pt x="90" y="36"/>
                        </a:lnTo>
                        <a:lnTo>
                          <a:pt x="90" y="32"/>
                        </a:lnTo>
                        <a:lnTo>
                          <a:pt x="85" y="32"/>
                        </a:lnTo>
                        <a:lnTo>
                          <a:pt x="85" y="28"/>
                        </a:lnTo>
                        <a:lnTo>
                          <a:pt x="81" y="28"/>
                        </a:lnTo>
                        <a:lnTo>
                          <a:pt x="77" y="28"/>
                        </a:lnTo>
                        <a:lnTo>
                          <a:pt x="77" y="24"/>
                        </a:lnTo>
                        <a:lnTo>
                          <a:pt x="73" y="24"/>
                        </a:lnTo>
                        <a:lnTo>
                          <a:pt x="68" y="24"/>
                        </a:lnTo>
                        <a:lnTo>
                          <a:pt x="64" y="20"/>
                        </a:lnTo>
                        <a:lnTo>
                          <a:pt x="60" y="20"/>
                        </a:lnTo>
                        <a:lnTo>
                          <a:pt x="55" y="20"/>
                        </a:lnTo>
                        <a:lnTo>
                          <a:pt x="55" y="16"/>
                        </a:lnTo>
                        <a:lnTo>
                          <a:pt x="51" y="16"/>
                        </a:lnTo>
                        <a:lnTo>
                          <a:pt x="47" y="16"/>
                        </a:lnTo>
                        <a:lnTo>
                          <a:pt x="47" y="12"/>
                        </a:lnTo>
                        <a:lnTo>
                          <a:pt x="43" y="12"/>
                        </a:lnTo>
                        <a:lnTo>
                          <a:pt x="38" y="12"/>
                        </a:lnTo>
                        <a:lnTo>
                          <a:pt x="34" y="12"/>
                        </a:lnTo>
                        <a:lnTo>
                          <a:pt x="34" y="8"/>
                        </a:lnTo>
                        <a:lnTo>
                          <a:pt x="30" y="8"/>
                        </a:lnTo>
                        <a:lnTo>
                          <a:pt x="25" y="8"/>
                        </a:lnTo>
                        <a:lnTo>
                          <a:pt x="21" y="8"/>
                        </a:lnTo>
                        <a:lnTo>
                          <a:pt x="21" y="4"/>
                        </a:lnTo>
                        <a:lnTo>
                          <a:pt x="17" y="4"/>
                        </a:lnTo>
                        <a:lnTo>
                          <a:pt x="12" y="4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61" name="Freeform 192"/>
                  <p:cNvSpPr>
                    <a:spLocks/>
                  </p:cNvSpPr>
                  <p:nvPr/>
                </p:nvSpPr>
                <p:spPr bwMode="auto">
                  <a:xfrm>
                    <a:off x="3060" y="1228"/>
                    <a:ext cx="56" cy="67"/>
                  </a:xfrm>
                  <a:custGeom>
                    <a:avLst/>
                    <a:gdLst>
                      <a:gd name="T0" fmla="*/ 0 w 56"/>
                      <a:gd name="T1" fmla="*/ 0 h 67"/>
                      <a:gd name="T2" fmla="*/ 0 w 56"/>
                      <a:gd name="T3" fmla="*/ 4 h 67"/>
                      <a:gd name="T4" fmla="*/ 0 w 56"/>
                      <a:gd name="T5" fmla="*/ 8 h 67"/>
                      <a:gd name="T6" fmla="*/ 5 w 56"/>
                      <a:gd name="T7" fmla="*/ 8 h 67"/>
                      <a:gd name="T8" fmla="*/ 5 w 56"/>
                      <a:gd name="T9" fmla="*/ 12 h 67"/>
                      <a:gd name="T10" fmla="*/ 5 w 56"/>
                      <a:gd name="T11" fmla="*/ 15 h 67"/>
                      <a:gd name="T12" fmla="*/ 9 w 56"/>
                      <a:gd name="T13" fmla="*/ 15 h 67"/>
                      <a:gd name="T14" fmla="*/ 9 w 56"/>
                      <a:gd name="T15" fmla="*/ 19 h 67"/>
                      <a:gd name="T16" fmla="*/ 13 w 56"/>
                      <a:gd name="T17" fmla="*/ 19 h 67"/>
                      <a:gd name="T18" fmla="*/ 13 w 56"/>
                      <a:gd name="T19" fmla="*/ 23 h 67"/>
                      <a:gd name="T20" fmla="*/ 18 w 56"/>
                      <a:gd name="T21" fmla="*/ 23 h 67"/>
                      <a:gd name="T22" fmla="*/ 18 w 56"/>
                      <a:gd name="T23" fmla="*/ 27 h 67"/>
                      <a:gd name="T24" fmla="*/ 22 w 56"/>
                      <a:gd name="T25" fmla="*/ 27 h 67"/>
                      <a:gd name="T26" fmla="*/ 22 w 56"/>
                      <a:gd name="T27" fmla="*/ 31 h 67"/>
                      <a:gd name="T28" fmla="*/ 26 w 56"/>
                      <a:gd name="T29" fmla="*/ 31 h 67"/>
                      <a:gd name="T30" fmla="*/ 26 w 56"/>
                      <a:gd name="T31" fmla="*/ 35 h 67"/>
                      <a:gd name="T32" fmla="*/ 30 w 56"/>
                      <a:gd name="T33" fmla="*/ 35 h 67"/>
                      <a:gd name="T34" fmla="*/ 35 w 56"/>
                      <a:gd name="T35" fmla="*/ 35 h 67"/>
                      <a:gd name="T36" fmla="*/ 35 w 56"/>
                      <a:gd name="T37" fmla="*/ 39 h 67"/>
                      <a:gd name="T38" fmla="*/ 39 w 56"/>
                      <a:gd name="T39" fmla="*/ 39 h 67"/>
                      <a:gd name="T40" fmla="*/ 43 w 56"/>
                      <a:gd name="T41" fmla="*/ 39 h 67"/>
                      <a:gd name="T42" fmla="*/ 43 w 56"/>
                      <a:gd name="T43" fmla="*/ 43 h 67"/>
                      <a:gd name="T44" fmla="*/ 48 w 56"/>
                      <a:gd name="T45" fmla="*/ 43 h 67"/>
                      <a:gd name="T46" fmla="*/ 52 w 56"/>
                      <a:gd name="T47" fmla="*/ 43 h 67"/>
                      <a:gd name="T48" fmla="*/ 52 w 56"/>
                      <a:gd name="T49" fmla="*/ 47 h 67"/>
                      <a:gd name="T50" fmla="*/ 56 w 56"/>
                      <a:gd name="T51" fmla="*/ 47 h 67"/>
                      <a:gd name="T52" fmla="*/ 56 w 56"/>
                      <a:gd name="T53" fmla="*/ 51 h 67"/>
                      <a:gd name="T54" fmla="*/ 56 w 56"/>
                      <a:gd name="T55" fmla="*/ 55 h 67"/>
                      <a:gd name="T56" fmla="*/ 56 w 56"/>
                      <a:gd name="T57" fmla="*/ 59 h 67"/>
                      <a:gd name="T58" fmla="*/ 52 w 56"/>
                      <a:gd name="T59" fmla="*/ 59 h 67"/>
                      <a:gd name="T60" fmla="*/ 48 w 56"/>
                      <a:gd name="T61" fmla="*/ 59 h 67"/>
                      <a:gd name="T62" fmla="*/ 48 w 56"/>
                      <a:gd name="T63" fmla="*/ 55 h 67"/>
                      <a:gd name="T64" fmla="*/ 43 w 56"/>
                      <a:gd name="T65" fmla="*/ 55 h 67"/>
                      <a:gd name="T66" fmla="*/ 39 w 56"/>
                      <a:gd name="T67" fmla="*/ 55 h 67"/>
                      <a:gd name="T68" fmla="*/ 39 w 56"/>
                      <a:gd name="T69" fmla="*/ 59 h 67"/>
                      <a:gd name="T70" fmla="*/ 35 w 56"/>
                      <a:gd name="T71" fmla="*/ 59 h 67"/>
                      <a:gd name="T72" fmla="*/ 30 w 56"/>
                      <a:gd name="T73" fmla="*/ 59 h 67"/>
                      <a:gd name="T74" fmla="*/ 26 w 56"/>
                      <a:gd name="T75" fmla="*/ 59 h 67"/>
                      <a:gd name="T76" fmla="*/ 26 w 56"/>
                      <a:gd name="T77" fmla="*/ 63 h 67"/>
                      <a:gd name="T78" fmla="*/ 26 w 56"/>
                      <a:gd name="T79" fmla="*/ 67 h 67"/>
                      <a:gd name="T80" fmla="*/ 22 w 56"/>
                      <a:gd name="T81" fmla="*/ 67 h 67"/>
                      <a:gd name="T82" fmla="*/ 18 w 56"/>
                      <a:gd name="T83" fmla="*/ 67 h 67"/>
                      <a:gd name="T84" fmla="*/ 18 w 56"/>
                      <a:gd name="T85" fmla="*/ 63 h 67"/>
                      <a:gd name="T86" fmla="*/ 13 w 56"/>
                      <a:gd name="T87" fmla="*/ 63 h 67"/>
                      <a:gd name="T88" fmla="*/ 13 w 56"/>
                      <a:gd name="T89" fmla="*/ 59 h 67"/>
                      <a:gd name="T90" fmla="*/ 13 w 56"/>
                      <a:gd name="T91" fmla="*/ 55 h 67"/>
                      <a:gd name="T92" fmla="*/ 9 w 56"/>
                      <a:gd name="T93" fmla="*/ 55 h 67"/>
                      <a:gd name="T94" fmla="*/ 9 w 56"/>
                      <a:gd name="T95" fmla="*/ 51 h 67"/>
                      <a:gd name="T96" fmla="*/ 5 w 56"/>
                      <a:gd name="T97" fmla="*/ 51 h 67"/>
                      <a:gd name="T98" fmla="*/ 9 w 56"/>
                      <a:gd name="T99" fmla="*/ 55 h 67"/>
                      <a:gd name="T100" fmla="*/ 9 w 56"/>
                      <a:gd name="T101" fmla="*/ 59 h 67"/>
                      <a:gd name="T102" fmla="*/ 9 w 56"/>
                      <a:gd name="T103" fmla="*/ 63 h 67"/>
                      <a:gd name="T104" fmla="*/ 13 w 56"/>
                      <a:gd name="T105" fmla="*/ 63 h 67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56" h="67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5" y="8"/>
                        </a:lnTo>
                        <a:lnTo>
                          <a:pt x="5" y="12"/>
                        </a:lnTo>
                        <a:lnTo>
                          <a:pt x="5" y="15"/>
                        </a:lnTo>
                        <a:lnTo>
                          <a:pt x="9" y="15"/>
                        </a:lnTo>
                        <a:lnTo>
                          <a:pt x="9" y="19"/>
                        </a:lnTo>
                        <a:lnTo>
                          <a:pt x="13" y="19"/>
                        </a:lnTo>
                        <a:lnTo>
                          <a:pt x="13" y="23"/>
                        </a:lnTo>
                        <a:lnTo>
                          <a:pt x="18" y="23"/>
                        </a:lnTo>
                        <a:lnTo>
                          <a:pt x="18" y="27"/>
                        </a:lnTo>
                        <a:lnTo>
                          <a:pt x="22" y="27"/>
                        </a:lnTo>
                        <a:lnTo>
                          <a:pt x="22" y="31"/>
                        </a:lnTo>
                        <a:lnTo>
                          <a:pt x="26" y="31"/>
                        </a:lnTo>
                        <a:lnTo>
                          <a:pt x="26" y="35"/>
                        </a:lnTo>
                        <a:lnTo>
                          <a:pt x="30" y="35"/>
                        </a:lnTo>
                        <a:lnTo>
                          <a:pt x="35" y="35"/>
                        </a:lnTo>
                        <a:lnTo>
                          <a:pt x="35" y="39"/>
                        </a:lnTo>
                        <a:lnTo>
                          <a:pt x="39" y="39"/>
                        </a:lnTo>
                        <a:lnTo>
                          <a:pt x="43" y="39"/>
                        </a:lnTo>
                        <a:lnTo>
                          <a:pt x="43" y="43"/>
                        </a:lnTo>
                        <a:lnTo>
                          <a:pt x="48" y="43"/>
                        </a:lnTo>
                        <a:lnTo>
                          <a:pt x="52" y="43"/>
                        </a:lnTo>
                        <a:lnTo>
                          <a:pt x="52" y="47"/>
                        </a:lnTo>
                        <a:lnTo>
                          <a:pt x="56" y="47"/>
                        </a:lnTo>
                        <a:lnTo>
                          <a:pt x="56" y="51"/>
                        </a:lnTo>
                        <a:lnTo>
                          <a:pt x="56" y="55"/>
                        </a:lnTo>
                        <a:lnTo>
                          <a:pt x="56" y="59"/>
                        </a:lnTo>
                        <a:lnTo>
                          <a:pt x="52" y="59"/>
                        </a:lnTo>
                        <a:lnTo>
                          <a:pt x="48" y="59"/>
                        </a:lnTo>
                        <a:lnTo>
                          <a:pt x="48" y="55"/>
                        </a:lnTo>
                        <a:lnTo>
                          <a:pt x="43" y="55"/>
                        </a:lnTo>
                        <a:lnTo>
                          <a:pt x="39" y="55"/>
                        </a:lnTo>
                        <a:lnTo>
                          <a:pt x="39" y="59"/>
                        </a:lnTo>
                        <a:lnTo>
                          <a:pt x="35" y="59"/>
                        </a:lnTo>
                        <a:lnTo>
                          <a:pt x="30" y="59"/>
                        </a:lnTo>
                        <a:lnTo>
                          <a:pt x="26" y="59"/>
                        </a:lnTo>
                        <a:lnTo>
                          <a:pt x="26" y="63"/>
                        </a:lnTo>
                        <a:lnTo>
                          <a:pt x="26" y="67"/>
                        </a:lnTo>
                        <a:lnTo>
                          <a:pt x="22" y="67"/>
                        </a:lnTo>
                        <a:lnTo>
                          <a:pt x="18" y="67"/>
                        </a:lnTo>
                        <a:lnTo>
                          <a:pt x="18" y="63"/>
                        </a:lnTo>
                        <a:lnTo>
                          <a:pt x="13" y="63"/>
                        </a:lnTo>
                        <a:lnTo>
                          <a:pt x="13" y="59"/>
                        </a:lnTo>
                        <a:lnTo>
                          <a:pt x="13" y="55"/>
                        </a:lnTo>
                        <a:lnTo>
                          <a:pt x="9" y="55"/>
                        </a:lnTo>
                        <a:lnTo>
                          <a:pt x="9" y="51"/>
                        </a:lnTo>
                        <a:lnTo>
                          <a:pt x="5" y="51"/>
                        </a:lnTo>
                        <a:lnTo>
                          <a:pt x="9" y="55"/>
                        </a:lnTo>
                        <a:lnTo>
                          <a:pt x="9" y="59"/>
                        </a:lnTo>
                        <a:lnTo>
                          <a:pt x="9" y="63"/>
                        </a:lnTo>
                        <a:lnTo>
                          <a:pt x="13" y="63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62" name="Freeform 193"/>
                  <p:cNvSpPr>
                    <a:spLocks/>
                  </p:cNvSpPr>
                  <p:nvPr/>
                </p:nvSpPr>
                <p:spPr bwMode="auto">
                  <a:xfrm>
                    <a:off x="3073" y="1295"/>
                    <a:ext cx="22" cy="16"/>
                  </a:xfrm>
                  <a:custGeom>
                    <a:avLst/>
                    <a:gdLst>
                      <a:gd name="T0" fmla="*/ 0 w 22"/>
                      <a:gd name="T1" fmla="*/ 0 h 16"/>
                      <a:gd name="T2" fmla="*/ 0 w 22"/>
                      <a:gd name="T3" fmla="*/ 4 h 16"/>
                      <a:gd name="T4" fmla="*/ 5 w 22"/>
                      <a:gd name="T5" fmla="*/ 4 h 16"/>
                      <a:gd name="T6" fmla="*/ 5 w 22"/>
                      <a:gd name="T7" fmla="*/ 8 h 16"/>
                      <a:gd name="T8" fmla="*/ 9 w 22"/>
                      <a:gd name="T9" fmla="*/ 12 h 16"/>
                      <a:gd name="T10" fmla="*/ 13 w 22"/>
                      <a:gd name="T11" fmla="*/ 12 h 16"/>
                      <a:gd name="T12" fmla="*/ 13 w 22"/>
                      <a:gd name="T13" fmla="*/ 16 h 16"/>
                      <a:gd name="T14" fmla="*/ 17 w 22"/>
                      <a:gd name="T15" fmla="*/ 16 h 16"/>
                      <a:gd name="T16" fmla="*/ 22 w 22"/>
                      <a:gd name="T17" fmla="*/ 16 h 16"/>
                      <a:gd name="T18" fmla="*/ 22 w 22"/>
                      <a:gd name="T19" fmla="*/ 12 h 16"/>
                      <a:gd name="T20" fmla="*/ 22 w 22"/>
                      <a:gd name="T21" fmla="*/ 8 h 16"/>
                      <a:gd name="T22" fmla="*/ 22 w 22"/>
                      <a:gd name="T23" fmla="*/ 4 h 16"/>
                      <a:gd name="T24" fmla="*/ 17 w 22"/>
                      <a:gd name="T25" fmla="*/ 4 h 16"/>
                      <a:gd name="T26" fmla="*/ 13 w 22"/>
                      <a:gd name="T27" fmla="*/ 4 h 16"/>
                      <a:gd name="T28" fmla="*/ 9 w 22"/>
                      <a:gd name="T29" fmla="*/ 4 h 16"/>
                      <a:gd name="T30" fmla="*/ 9 w 22"/>
                      <a:gd name="T31" fmla="*/ 8 h 16"/>
                      <a:gd name="T32" fmla="*/ 5 w 22"/>
                      <a:gd name="T33" fmla="*/ 8 h 16"/>
                      <a:gd name="T34" fmla="*/ 5 w 22"/>
                      <a:gd name="T35" fmla="*/ 4 h 16"/>
                      <a:gd name="T36" fmla="*/ 5 w 22"/>
                      <a:gd name="T37" fmla="*/ 0 h 16"/>
                      <a:gd name="T38" fmla="*/ 0 w 22"/>
                      <a:gd name="T39" fmla="*/ 0 h 1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22" h="16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9" y="12"/>
                        </a:lnTo>
                        <a:lnTo>
                          <a:pt x="13" y="12"/>
                        </a:lnTo>
                        <a:lnTo>
                          <a:pt x="13" y="16"/>
                        </a:lnTo>
                        <a:lnTo>
                          <a:pt x="17" y="16"/>
                        </a:lnTo>
                        <a:lnTo>
                          <a:pt x="22" y="16"/>
                        </a:lnTo>
                        <a:lnTo>
                          <a:pt x="22" y="12"/>
                        </a:lnTo>
                        <a:lnTo>
                          <a:pt x="22" y="8"/>
                        </a:lnTo>
                        <a:lnTo>
                          <a:pt x="22" y="4"/>
                        </a:lnTo>
                        <a:lnTo>
                          <a:pt x="17" y="4"/>
                        </a:lnTo>
                        <a:lnTo>
                          <a:pt x="13" y="4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63" name="Freeform 194"/>
                  <p:cNvSpPr>
                    <a:spLocks/>
                  </p:cNvSpPr>
                  <p:nvPr/>
                </p:nvSpPr>
                <p:spPr bwMode="auto">
                  <a:xfrm>
                    <a:off x="3090" y="1303"/>
                    <a:ext cx="18" cy="16"/>
                  </a:xfrm>
                  <a:custGeom>
                    <a:avLst/>
                    <a:gdLst>
                      <a:gd name="T0" fmla="*/ 13 w 18"/>
                      <a:gd name="T1" fmla="*/ 0 h 16"/>
                      <a:gd name="T2" fmla="*/ 9 w 18"/>
                      <a:gd name="T3" fmla="*/ 0 h 16"/>
                      <a:gd name="T4" fmla="*/ 9 w 18"/>
                      <a:gd name="T5" fmla="*/ 4 h 16"/>
                      <a:gd name="T6" fmla="*/ 5 w 18"/>
                      <a:gd name="T7" fmla="*/ 4 h 16"/>
                      <a:gd name="T8" fmla="*/ 5 w 18"/>
                      <a:gd name="T9" fmla="*/ 8 h 16"/>
                      <a:gd name="T10" fmla="*/ 5 w 18"/>
                      <a:gd name="T11" fmla="*/ 12 h 16"/>
                      <a:gd name="T12" fmla="*/ 0 w 18"/>
                      <a:gd name="T13" fmla="*/ 12 h 16"/>
                      <a:gd name="T14" fmla="*/ 5 w 18"/>
                      <a:gd name="T15" fmla="*/ 12 h 16"/>
                      <a:gd name="T16" fmla="*/ 5 w 18"/>
                      <a:gd name="T17" fmla="*/ 16 h 16"/>
                      <a:gd name="T18" fmla="*/ 9 w 18"/>
                      <a:gd name="T19" fmla="*/ 16 h 16"/>
                      <a:gd name="T20" fmla="*/ 9 w 18"/>
                      <a:gd name="T21" fmla="*/ 12 h 16"/>
                      <a:gd name="T22" fmla="*/ 13 w 18"/>
                      <a:gd name="T23" fmla="*/ 12 h 16"/>
                      <a:gd name="T24" fmla="*/ 13 w 18"/>
                      <a:gd name="T25" fmla="*/ 8 h 16"/>
                      <a:gd name="T26" fmla="*/ 18 w 18"/>
                      <a:gd name="T27" fmla="*/ 8 h 16"/>
                      <a:gd name="T28" fmla="*/ 18 w 18"/>
                      <a:gd name="T29" fmla="*/ 4 h 16"/>
                      <a:gd name="T30" fmla="*/ 18 w 18"/>
                      <a:gd name="T31" fmla="*/ 0 h 16"/>
                      <a:gd name="T32" fmla="*/ 13 w 18"/>
                      <a:gd name="T33" fmla="*/ 0 h 1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" h="16">
                        <a:moveTo>
                          <a:pt x="13" y="0"/>
                        </a:move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5" y="12"/>
                        </a:lnTo>
                        <a:lnTo>
                          <a:pt x="0" y="12"/>
                        </a:lnTo>
                        <a:lnTo>
                          <a:pt x="5" y="12"/>
                        </a:lnTo>
                        <a:lnTo>
                          <a:pt x="5" y="16"/>
                        </a:lnTo>
                        <a:lnTo>
                          <a:pt x="9" y="16"/>
                        </a:lnTo>
                        <a:lnTo>
                          <a:pt x="9" y="12"/>
                        </a:lnTo>
                        <a:lnTo>
                          <a:pt x="13" y="12"/>
                        </a:lnTo>
                        <a:lnTo>
                          <a:pt x="13" y="8"/>
                        </a:lnTo>
                        <a:lnTo>
                          <a:pt x="18" y="8"/>
                        </a:lnTo>
                        <a:lnTo>
                          <a:pt x="18" y="4"/>
                        </a:lnTo>
                        <a:lnTo>
                          <a:pt x="18" y="0"/>
                        </a:lnTo>
                        <a:lnTo>
                          <a:pt x="13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64" name="Freeform 195"/>
                  <p:cNvSpPr>
                    <a:spLocks/>
                  </p:cNvSpPr>
                  <p:nvPr/>
                </p:nvSpPr>
                <p:spPr bwMode="auto">
                  <a:xfrm>
                    <a:off x="3120" y="1311"/>
                    <a:ext cx="22" cy="12"/>
                  </a:xfrm>
                  <a:custGeom>
                    <a:avLst/>
                    <a:gdLst>
                      <a:gd name="T0" fmla="*/ 22 w 22"/>
                      <a:gd name="T1" fmla="*/ 0 h 12"/>
                      <a:gd name="T2" fmla="*/ 22 w 22"/>
                      <a:gd name="T3" fmla="*/ 4 h 12"/>
                      <a:gd name="T4" fmla="*/ 18 w 22"/>
                      <a:gd name="T5" fmla="*/ 4 h 12"/>
                      <a:gd name="T6" fmla="*/ 18 w 22"/>
                      <a:gd name="T7" fmla="*/ 0 h 12"/>
                      <a:gd name="T8" fmla="*/ 13 w 22"/>
                      <a:gd name="T9" fmla="*/ 0 h 12"/>
                      <a:gd name="T10" fmla="*/ 9 w 22"/>
                      <a:gd name="T11" fmla="*/ 0 h 12"/>
                      <a:gd name="T12" fmla="*/ 5 w 22"/>
                      <a:gd name="T13" fmla="*/ 0 h 12"/>
                      <a:gd name="T14" fmla="*/ 5 w 22"/>
                      <a:gd name="T15" fmla="*/ 4 h 12"/>
                      <a:gd name="T16" fmla="*/ 0 w 22"/>
                      <a:gd name="T17" fmla="*/ 4 h 12"/>
                      <a:gd name="T18" fmla="*/ 0 w 22"/>
                      <a:gd name="T19" fmla="*/ 8 h 12"/>
                      <a:gd name="T20" fmla="*/ 0 w 22"/>
                      <a:gd name="T21" fmla="*/ 12 h 12"/>
                      <a:gd name="T22" fmla="*/ 5 w 22"/>
                      <a:gd name="T23" fmla="*/ 12 h 12"/>
                      <a:gd name="T24" fmla="*/ 5 w 22"/>
                      <a:gd name="T25" fmla="*/ 8 h 12"/>
                      <a:gd name="T26" fmla="*/ 9 w 22"/>
                      <a:gd name="T27" fmla="*/ 8 h 12"/>
                      <a:gd name="T28" fmla="*/ 9 w 22"/>
                      <a:gd name="T29" fmla="*/ 12 h 12"/>
                      <a:gd name="T30" fmla="*/ 13 w 22"/>
                      <a:gd name="T31" fmla="*/ 12 h 12"/>
                      <a:gd name="T32" fmla="*/ 13 w 22"/>
                      <a:gd name="T33" fmla="*/ 8 h 12"/>
                      <a:gd name="T34" fmla="*/ 18 w 22"/>
                      <a:gd name="T35" fmla="*/ 8 h 12"/>
                      <a:gd name="T36" fmla="*/ 22 w 22"/>
                      <a:gd name="T37" fmla="*/ 8 h 12"/>
                      <a:gd name="T38" fmla="*/ 22 w 22"/>
                      <a:gd name="T39" fmla="*/ 4 h 12"/>
                      <a:gd name="T40" fmla="*/ 22 w 22"/>
                      <a:gd name="T41" fmla="*/ 0 h 1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22" h="12">
                        <a:moveTo>
                          <a:pt x="22" y="0"/>
                        </a:moveTo>
                        <a:lnTo>
                          <a:pt x="22" y="4"/>
                        </a:lnTo>
                        <a:lnTo>
                          <a:pt x="18" y="4"/>
                        </a:lnTo>
                        <a:lnTo>
                          <a:pt x="18" y="0"/>
                        </a:lnTo>
                        <a:lnTo>
                          <a:pt x="13" y="0"/>
                        </a:lnTo>
                        <a:lnTo>
                          <a:pt x="9" y="0"/>
                        </a:lnTo>
                        <a:lnTo>
                          <a:pt x="5" y="0"/>
                        </a:lnTo>
                        <a:lnTo>
                          <a:pt x="5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5" y="12"/>
                        </a:lnTo>
                        <a:lnTo>
                          <a:pt x="5" y="8"/>
                        </a:lnTo>
                        <a:lnTo>
                          <a:pt x="9" y="8"/>
                        </a:lnTo>
                        <a:lnTo>
                          <a:pt x="9" y="12"/>
                        </a:lnTo>
                        <a:lnTo>
                          <a:pt x="13" y="12"/>
                        </a:lnTo>
                        <a:lnTo>
                          <a:pt x="13" y="8"/>
                        </a:lnTo>
                        <a:lnTo>
                          <a:pt x="18" y="8"/>
                        </a:lnTo>
                        <a:lnTo>
                          <a:pt x="22" y="8"/>
                        </a:lnTo>
                        <a:lnTo>
                          <a:pt x="22" y="4"/>
                        </a:lnTo>
                        <a:lnTo>
                          <a:pt x="22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65" name="Freeform 196"/>
                  <p:cNvSpPr>
                    <a:spLocks/>
                  </p:cNvSpPr>
                  <p:nvPr/>
                </p:nvSpPr>
                <p:spPr bwMode="auto">
                  <a:xfrm>
                    <a:off x="4129" y="1240"/>
                    <a:ext cx="78" cy="83"/>
                  </a:xfrm>
                  <a:custGeom>
                    <a:avLst/>
                    <a:gdLst>
                      <a:gd name="T0" fmla="*/ 0 w 78"/>
                      <a:gd name="T1" fmla="*/ 3 h 83"/>
                      <a:gd name="T2" fmla="*/ 5 w 78"/>
                      <a:gd name="T3" fmla="*/ 7 h 83"/>
                      <a:gd name="T4" fmla="*/ 13 w 78"/>
                      <a:gd name="T5" fmla="*/ 7 h 83"/>
                      <a:gd name="T6" fmla="*/ 17 w 78"/>
                      <a:gd name="T7" fmla="*/ 11 h 83"/>
                      <a:gd name="T8" fmla="*/ 22 w 78"/>
                      <a:gd name="T9" fmla="*/ 7 h 83"/>
                      <a:gd name="T10" fmla="*/ 26 w 78"/>
                      <a:gd name="T11" fmla="*/ 3 h 83"/>
                      <a:gd name="T12" fmla="*/ 30 w 78"/>
                      <a:gd name="T13" fmla="*/ 7 h 83"/>
                      <a:gd name="T14" fmla="*/ 35 w 78"/>
                      <a:gd name="T15" fmla="*/ 11 h 83"/>
                      <a:gd name="T16" fmla="*/ 30 w 78"/>
                      <a:gd name="T17" fmla="*/ 19 h 83"/>
                      <a:gd name="T18" fmla="*/ 30 w 78"/>
                      <a:gd name="T19" fmla="*/ 19 h 83"/>
                      <a:gd name="T20" fmla="*/ 35 w 78"/>
                      <a:gd name="T21" fmla="*/ 23 h 83"/>
                      <a:gd name="T22" fmla="*/ 30 w 78"/>
                      <a:gd name="T23" fmla="*/ 27 h 83"/>
                      <a:gd name="T24" fmla="*/ 26 w 78"/>
                      <a:gd name="T25" fmla="*/ 31 h 83"/>
                      <a:gd name="T26" fmla="*/ 30 w 78"/>
                      <a:gd name="T27" fmla="*/ 35 h 83"/>
                      <a:gd name="T28" fmla="*/ 35 w 78"/>
                      <a:gd name="T29" fmla="*/ 39 h 83"/>
                      <a:gd name="T30" fmla="*/ 43 w 78"/>
                      <a:gd name="T31" fmla="*/ 39 h 83"/>
                      <a:gd name="T32" fmla="*/ 39 w 78"/>
                      <a:gd name="T33" fmla="*/ 43 h 83"/>
                      <a:gd name="T34" fmla="*/ 35 w 78"/>
                      <a:gd name="T35" fmla="*/ 47 h 83"/>
                      <a:gd name="T36" fmla="*/ 30 w 78"/>
                      <a:gd name="T37" fmla="*/ 43 h 83"/>
                      <a:gd name="T38" fmla="*/ 22 w 78"/>
                      <a:gd name="T39" fmla="*/ 43 h 83"/>
                      <a:gd name="T40" fmla="*/ 17 w 78"/>
                      <a:gd name="T41" fmla="*/ 39 h 83"/>
                      <a:gd name="T42" fmla="*/ 13 w 78"/>
                      <a:gd name="T43" fmla="*/ 43 h 83"/>
                      <a:gd name="T44" fmla="*/ 13 w 78"/>
                      <a:gd name="T45" fmla="*/ 47 h 83"/>
                      <a:gd name="T46" fmla="*/ 17 w 78"/>
                      <a:gd name="T47" fmla="*/ 51 h 83"/>
                      <a:gd name="T48" fmla="*/ 13 w 78"/>
                      <a:gd name="T49" fmla="*/ 59 h 83"/>
                      <a:gd name="T50" fmla="*/ 22 w 78"/>
                      <a:gd name="T51" fmla="*/ 59 h 83"/>
                      <a:gd name="T52" fmla="*/ 22 w 78"/>
                      <a:gd name="T53" fmla="*/ 67 h 83"/>
                      <a:gd name="T54" fmla="*/ 26 w 78"/>
                      <a:gd name="T55" fmla="*/ 71 h 83"/>
                      <a:gd name="T56" fmla="*/ 30 w 78"/>
                      <a:gd name="T57" fmla="*/ 75 h 83"/>
                      <a:gd name="T58" fmla="*/ 30 w 78"/>
                      <a:gd name="T59" fmla="*/ 75 h 83"/>
                      <a:gd name="T60" fmla="*/ 35 w 78"/>
                      <a:gd name="T61" fmla="*/ 79 h 83"/>
                      <a:gd name="T62" fmla="*/ 39 w 78"/>
                      <a:gd name="T63" fmla="*/ 83 h 83"/>
                      <a:gd name="T64" fmla="*/ 39 w 78"/>
                      <a:gd name="T65" fmla="*/ 75 h 83"/>
                      <a:gd name="T66" fmla="*/ 43 w 78"/>
                      <a:gd name="T67" fmla="*/ 79 h 83"/>
                      <a:gd name="T68" fmla="*/ 47 w 78"/>
                      <a:gd name="T69" fmla="*/ 83 h 83"/>
                      <a:gd name="T70" fmla="*/ 56 w 78"/>
                      <a:gd name="T71" fmla="*/ 83 h 83"/>
                      <a:gd name="T72" fmla="*/ 60 w 78"/>
                      <a:gd name="T73" fmla="*/ 79 h 83"/>
                      <a:gd name="T74" fmla="*/ 60 w 78"/>
                      <a:gd name="T75" fmla="*/ 71 h 83"/>
                      <a:gd name="T76" fmla="*/ 52 w 78"/>
                      <a:gd name="T77" fmla="*/ 71 h 83"/>
                      <a:gd name="T78" fmla="*/ 60 w 78"/>
                      <a:gd name="T79" fmla="*/ 67 h 83"/>
                      <a:gd name="T80" fmla="*/ 65 w 78"/>
                      <a:gd name="T81" fmla="*/ 63 h 83"/>
                      <a:gd name="T82" fmla="*/ 69 w 78"/>
                      <a:gd name="T83" fmla="*/ 63 h 83"/>
                      <a:gd name="T84" fmla="*/ 78 w 78"/>
                      <a:gd name="T85" fmla="*/ 63 h 83"/>
                      <a:gd name="T86" fmla="*/ 78 w 78"/>
                      <a:gd name="T87" fmla="*/ 55 h 83"/>
                      <a:gd name="T88" fmla="*/ 78 w 78"/>
                      <a:gd name="T89" fmla="*/ 47 h 83"/>
                      <a:gd name="T90" fmla="*/ 73 w 78"/>
                      <a:gd name="T91" fmla="*/ 43 h 83"/>
                      <a:gd name="T92" fmla="*/ 73 w 78"/>
                      <a:gd name="T93" fmla="*/ 35 h 83"/>
                      <a:gd name="T94" fmla="*/ 78 w 78"/>
                      <a:gd name="T95" fmla="*/ 31 h 83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78" h="83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5" y="3"/>
                        </a:lnTo>
                        <a:lnTo>
                          <a:pt x="5" y="7"/>
                        </a:lnTo>
                        <a:lnTo>
                          <a:pt x="9" y="7"/>
                        </a:lnTo>
                        <a:lnTo>
                          <a:pt x="13" y="7"/>
                        </a:lnTo>
                        <a:lnTo>
                          <a:pt x="13" y="11"/>
                        </a:lnTo>
                        <a:lnTo>
                          <a:pt x="17" y="11"/>
                        </a:lnTo>
                        <a:lnTo>
                          <a:pt x="22" y="11"/>
                        </a:lnTo>
                        <a:lnTo>
                          <a:pt x="22" y="7"/>
                        </a:lnTo>
                        <a:lnTo>
                          <a:pt x="26" y="7"/>
                        </a:lnTo>
                        <a:lnTo>
                          <a:pt x="26" y="3"/>
                        </a:lnTo>
                        <a:lnTo>
                          <a:pt x="30" y="3"/>
                        </a:lnTo>
                        <a:lnTo>
                          <a:pt x="30" y="7"/>
                        </a:lnTo>
                        <a:lnTo>
                          <a:pt x="35" y="7"/>
                        </a:lnTo>
                        <a:lnTo>
                          <a:pt x="35" y="11"/>
                        </a:lnTo>
                        <a:lnTo>
                          <a:pt x="30" y="15"/>
                        </a:lnTo>
                        <a:lnTo>
                          <a:pt x="30" y="19"/>
                        </a:lnTo>
                        <a:lnTo>
                          <a:pt x="26" y="19"/>
                        </a:lnTo>
                        <a:lnTo>
                          <a:pt x="30" y="19"/>
                        </a:lnTo>
                        <a:lnTo>
                          <a:pt x="35" y="19"/>
                        </a:lnTo>
                        <a:lnTo>
                          <a:pt x="35" y="23"/>
                        </a:lnTo>
                        <a:lnTo>
                          <a:pt x="35" y="27"/>
                        </a:lnTo>
                        <a:lnTo>
                          <a:pt x="30" y="27"/>
                        </a:lnTo>
                        <a:lnTo>
                          <a:pt x="30" y="31"/>
                        </a:lnTo>
                        <a:lnTo>
                          <a:pt x="26" y="31"/>
                        </a:lnTo>
                        <a:lnTo>
                          <a:pt x="26" y="35"/>
                        </a:lnTo>
                        <a:lnTo>
                          <a:pt x="30" y="35"/>
                        </a:lnTo>
                        <a:lnTo>
                          <a:pt x="30" y="39"/>
                        </a:lnTo>
                        <a:lnTo>
                          <a:pt x="35" y="39"/>
                        </a:lnTo>
                        <a:lnTo>
                          <a:pt x="39" y="39"/>
                        </a:lnTo>
                        <a:lnTo>
                          <a:pt x="43" y="39"/>
                        </a:lnTo>
                        <a:lnTo>
                          <a:pt x="43" y="43"/>
                        </a:lnTo>
                        <a:lnTo>
                          <a:pt x="39" y="43"/>
                        </a:lnTo>
                        <a:lnTo>
                          <a:pt x="39" y="47"/>
                        </a:lnTo>
                        <a:lnTo>
                          <a:pt x="35" y="47"/>
                        </a:lnTo>
                        <a:lnTo>
                          <a:pt x="35" y="43"/>
                        </a:lnTo>
                        <a:lnTo>
                          <a:pt x="30" y="43"/>
                        </a:lnTo>
                        <a:lnTo>
                          <a:pt x="26" y="43"/>
                        </a:lnTo>
                        <a:lnTo>
                          <a:pt x="22" y="43"/>
                        </a:lnTo>
                        <a:lnTo>
                          <a:pt x="22" y="39"/>
                        </a:lnTo>
                        <a:lnTo>
                          <a:pt x="17" y="39"/>
                        </a:lnTo>
                        <a:lnTo>
                          <a:pt x="17" y="43"/>
                        </a:lnTo>
                        <a:lnTo>
                          <a:pt x="13" y="43"/>
                        </a:lnTo>
                        <a:lnTo>
                          <a:pt x="17" y="47"/>
                        </a:lnTo>
                        <a:lnTo>
                          <a:pt x="13" y="47"/>
                        </a:lnTo>
                        <a:lnTo>
                          <a:pt x="13" y="51"/>
                        </a:lnTo>
                        <a:lnTo>
                          <a:pt x="17" y="51"/>
                        </a:lnTo>
                        <a:lnTo>
                          <a:pt x="17" y="55"/>
                        </a:lnTo>
                        <a:lnTo>
                          <a:pt x="13" y="59"/>
                        </a:lnTo>
                        <a:lnTo>
                          <a:pt x="17" y="59"/>
                        </a:lnTo>
                        <a:lnTo>
                          <a:pt x="22" y="59"/>
                        </a:lnTo>
                        <a:lnTo>
                          <a:pt x="22" y="63"/>
                        </a:lnTo>
                        <a:lnTo>
                          <a:pt x="22" y="67"/>
                        </a:lnTo>
                        <a:lnTo>
                          <a:pt x="22" y="71"/>
                        </a:lnTo>
                        <a:lnTo>
                          <a:pt x="26" y="71"/>
                        </a:lnTo>
                        <a:lnTo>
                          <a:pt x="26" y="75"/>
                        </a:lnTo>
                        <a:lnTo>
                          <a:pt x="30" y="75"/>
                        </a:lnTo>
                        <a:lnTo>
                          <a:pt x="30" y="71"/>
                        </a:lnTo>
                        <a:lnTo>
                          <a:pt x="30" y="75"/>
                        </a:lnTo>
                        <a:lnTo>
                          <a:pt x="30" y="79"/>
                        </a:lnTo>
                        <a:lnTo>
                          <a:pt x="35" y="79"/>
                        </a:lnTo>
                        <a:lnTo>
                          <a:pt x="35" y="83"/>
                        </a:lnTo>
                        <a:lnTo>
                          <a:pt x="39" y="83"/>
                        </a:lnTo>
                        <a:lnTo>
                          <a:pt x="39" y="79"/>
                        </a:lnTo>
                        <a:lnTo>
                          <a:pt x="39" y="75"/>
                        </a:lnTo>
                        <a:lnTo>
                          <a:pt x="43" y="75"/>
                        </a:lnTo>
                        <a:lnTo>
                          <a:pt x="43" y="79"/>
                        </a:lnTo>
                        <a:lnTo>
                          <a:pt x="47" y="79"/>
                        </a:lnTo>
                        <a:lnTo>
                          <a:pt x="47" y="83"/>
                        </a:lnTo>
                        <a:lnTo>
                          <a:pt x="52" y="83"/>
                        </a:lnTo>
                        <a:lnTo>
                          <a:pt x="56" y="83"/>
                        </a:lnTo>
                        <a:lnTo>
                          <a:pt x="56" y="79"/>
                        </a:lnTo>
                        <a:lnTo>
                          <a:pt x="60" y="79"/>
                        </a:lnTo>
                        <a:lnTo>
                          <a:pt x="60" y="75"/>
                        </a:lnTo>
                        <a:lnTo>
                          <a:pt x="60" y="71"/>
                        </a:lnTo>
                        <a:lnTo>
                          <a:pt x="56" y="71"/>
                        </a:lnTo>
                        <a:lnTo>
                          <a:pt x="52" y="71"/>
                        </a:lnTo>
                        <a:lnTo>
                          <a:pt x="56" y="67"/>
                        </a:lnTo>
                        <a:lnTo>
                          <a:pt x="60" y="67"/>
                        </a:lnTo>
                        <a:lnTo>
                          <a:pt x="60" y="63"/>
                        </a:lnTo>
                        <a:lnTo>
                          <a:pt x="65" y="63"/>
                        </a:lnTo>
                        <a:lnTo>
                          <a:pt x="69" y="59"/>
                        </a:lnTo>
                        <a:lnTo>
                          <a:pt x="69" y="63"/>
                        </a:lnTo>
                        <a:lnTo>
                          <a:pt x="73" y="63"/>
                        </a:lnTo>
                        <a:lnTo>
                          <a:pt x="78" y="63"/>
                        </a:lnTo>
                        <a:lnTo>
                          <a:pt x="78" y="59"/>
                        </a:lnTo>
                        <a:lnTo>
                          <a:pt x="78" y="55"/>
                        </a:lnTo>
                        <a:lnTo>
                          <a:pt x="78" y="51"/>
                        </a:lnTo>
                        <a:lnTo>
                          <a:pt x="78" y="47"/>
                        </a:lnTo>
                        <a:lnTo>
                          <a:pt x="78" y="43"/>
                        </a:lnTo>
                        <a:lnTo>
                          <a:pt x="73" y="43"/>
                        </a:lnTo>
                        <a:lnTo>
                          <a:pt x="73" y="39"/>
                        </a:lnTo>
                        <a:lnTo>
                          <a:pt x="73" y="35"/>
                        </a:lnTo>
                        <a:lnTo>
                          <a:pt x="78" y="35"/>
                        </a:lnTo>
                        <a:lnTo>
                          <a:pt x="78" y="31"/>
                        </a:lnTo>
                        <a:lnTo>
                          <a:pt x="78" y="2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66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3099" y="1331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67" name="Freeform 198"/>
                  <p:cNvSpPr>
                    <a:spLocks/>
                  </p:cNvSpPr>
                  <p:nvPr/>
                </p:nvSpPr>
                <p:spPr bwMode="auto">
                  <a:xfrm>
                    <a:off x="3129" y="1243"/>
                    <a:ext cx="103" cy="100"/>
                  </a:xfrm>
                  <a:custGeom>
                    <a:avLst/>
                    <a:gdLst>
                      <a:gd name="T0" fmla="*/ 103 w 103"/>
                      <a:gd name="T1" fmla="*/ 4 h 100"/>
                      <a:gd name="T2" fmla="*/ 103 w 103"/>
                      <a:gd name="T3" fmla="*/ 0 h 100"/>
                      <a:gd name="T4" fmla="*/ 99 w 103"/>
                      <a:gd name="T5" fmla="*/ 0 h 100"/>
                      <a:gd name="T6" fmla="*/ 99 w 103"/>
                      <a:gd name="T7" fmla="*/ 4 h 100"/>
                      <a:gd name="T8" fmla="*/ 94 w 103"/>
                      <a:gd name="T9" fmla="*/ 4 h 100"/>
                      <a:gd name="T10" fmla="*/ 94 w 103"/>
                      <a:gd name="T11" fmla="*/ 0 h 100"/>
                      <a:gd name="T12" fmla="*/ 94 w 103"/>
                      <a:gd name="T13" fmla="*/ 4 h 100"/>
                      <a:gd name="T14" fmla="*/ 90 w 103"/>
                      <a:gd name="T15" fmla="*/ 4 h 100"/>
                      <a:gd name="T16" fmla="*/ 86 w 103"/>
                      <a:gd name="T17" fmla="*/ 4 h 100"/>
                      <a:gd name="T18" fmla="*/ 82 w 103"/>
                      <a:gd name="T19" fmla="*/ 4 h 100"/>
                      <a:gd name="T20" fmla="*/ 77 w 103"/>
                      <a:gd name="T21" fmla="*/ 4 h 100"/>
                      <a:gd name="T22" fmla="*/ 77 w 103"/>
                      <a:gd name="T23" fmla="*/ 8 h 100"/>
                      <a:gd name="T24" fmla="*/ 73 w 103"/>
                      <a:gd name="T25" fmla="*/ 8 h 100"/>
                      <a:gd name="T26" fmla="*/ 73 w 103"/>
                      <a:gd name="T27" fmla="*/ 12 h 100"/>
                      <a:gd name="T28" fmla="*/ 69 w 103"/>
                      <a:gd name="T29" fmla="*/ 12 h 100"/>
                      <a:gd name="T30" fmla="*/ 69 w 103"/>
                      <a:gd name="T31" fmla="*/ 16 h 100"/>
                      <a:gd name="T32" fmla="*/ 64 w 103"/>
                      <a:gd name="T33" fmla="*/ 16 h 100"/>
                      <a:gd name="T34" fmla="*/ 60 w 103"/>
                      <a:gd name="T35" fmla="*/ 16 h 100"/>
                      <a:gd name="T36" fmla="*/ 60 w 103"/>
                      <a:gd name="T37" fmla="*/ 20 h 100"/>
                      <a:gd name="T38" fmla="*/ 56 w 103"/>
                      <a:gd name="T39" fmla="*/ 20 h 100"/>
                      <a:gd name="T40" fmla="*/ 52 w 103"/>
                      <a:gd name="T41" fmla="*/ 20 h 100"/>
                      <a:gd name="T42" fmla="*/ 52 w 103"/>
                      <a:gd name="T43" fmla="*/ 24 h 100"/>
                      <a:gd name="T44" fmla="*/ 56 w 103"/>
                      <a:gd name="T45" fmla="*/ 24 h 100"/>
                      <a:gd name="T46" fmla="*/ 56 w 103"/>
                      <a:gd name="T47" fmla="*/ 28 h 100"/>
                      <a:gd name="T48" fmla="*/ 56 w 103"/>
                      <a:gd name="T49" fmla="*/ 32 h 100"/>
                      <a:gd name="T50" fmla="*/ 52 w 103"/>
                      <a:gd name="T51" fmla="*/ 32 h 100"/>
                      <a:gd name="T52" fmla="*/ 52 w 103"/>
                      <a:gd name="T53" fmla="*/ 36 h 100"/>
                      <a:gd name="T54" fmla="*/ 56 w 103"/>
                      <a:gd name="T55" fmla="*/ 36 h 100"/>
                      <a:gd name="T56" fmla="*/ 56 w 103"/>
                      <a:gd name="T57" fmla="*/ 40 h 100"/>
                      <a:gd name="T58" fmla="*/ 52 w 103"/>
                      <a:gd name="T59" fmla="*/ 40 h 100"/>
                      <a:gd name="T60" fmla="*/ 52 w 103"/>
                      <a:gd name="T61" fmla="*/ 44 h 100"/>
                      <a:gd name="T62" fmla="*/ 47 w 103"/>
                      <a:gd name="T63" fmla="*/ 44 h 100"/>
                      <a:gd name="T64" fmla="*/ 47 w 103"/>
                      <a:gd name="T65" fmla="*/ 48 h 100"/>
                      <a:gd name="T66" fmla="*/ 43 w 103"/>
                      <a:gd name="T67" fmla="*/ 48 h 100"/>
                      <a:gd name="T68" fmla="*/ 39 w 103"/>
                      <a:gd name="T69" fmla="*/ 48 h 100"/>
                      <a:gd name="T70" fmla="*/ 39 w 103"/>
                      <a:gd name="T71" fmla="*/ 44 h 100"/>
                      <a:gd name="T72" fmla="*/ 34 w 103"/>
                      <a:gd name="T73" fmla="*/ 44 h 100"/>
                      <a:gd name="T74" fmla="*/ 34 w 103"/>
                      <a:gd name="T75" fmla="*/ 48 h 100"/>
                      <a:gd name="T76" fmla="*/ 30 w 103"/>
                      <a:gd name="T77" fmla="*/ 48 h 100"/>
                      <a:gd name="T78" fmla="*/ 26 w 103"/>
                      <a:gd name="T79" fmla="*/ 48 h 100"/>
                      <a:gd name="T80" fmla="*/ 26 w 103"/>
                      <a:gd name="T81" fmla="*/ 52 h 100"/>
                      <a:gd name="T82" fmla="*/ 21 w 103"/>
                      <a:gd name="T83" fmla="*/ 52 h 100"/>
                      <a:gd name="T84" fmla="*/ 21 w 103"/>
                      <a:gd name="T85" fmla="*/ 56 h 100"/>
                      <a:gd name="T86" fmla="*/ 17 w 103"/>
                      <a:gd name="T87" fmla="*/ 56 h 100"/>
                      <a:gd name="T88" fmla="*/ 17 w 103"/>
                      <a:gd name="T89" fmla="*/ 60 h 100"/>
                      <a:gd name="T90" fmla="*/ 17 w 103"/>
                      <a:gd name="T91" fmla="*/ 64 h 100"/>
                      <a:gd name="T92" fmla="*/ 17 w 103"/>
                      <a:gd name="T93" fmla="*/ 68 h 100"/>
                      <a:gd name="T94" fmla="*/ 17 w 103"/>
                      <a:gd name="T95" fmla="*/ 72 h 100"/>
                      <a:gd name="T96" fmla="*/ 13 w 103"/>
                      <a:gd name="T97" fmla="*/ 72 h 100"/>
                      <a:gd name="T98" fmla="*/ 13 w 103"/>
                      <a:gd name="T99" fmla="*/ 76 h 100"/>
                      <a:gd name="T100" fmla="*/ 9 w 103"/>
                      <a:gd name="T101" fmla="*/ 76 h 100"/>
                      <a:gd name="T102" fmla="*/ 9 w 103"/>
                      <a:gd name="T103" fmla="*/ 80 h 100"/>
                      <a:gd name="T104" fmla="*/ 4 w 103"/>
                      <a:gd name="T105" fmla="*/ 80 h 100"/>
                      <a:gd name="T106" fmla="*/ 0 w 103"/>
                      <a:gd name="T107" fmla="*/ 80 h 100"/>
                      <a:gd name="T108" fmla="*/ 0 w 103"/>
                      <a:gd name="T109" fmla="*/ 84 h 100"/>
                      <a:gd name="T110" fmla="*/ 0 w 103"/>
                      <a:gd name="T111" fmla="*/ 88 h 100"/>
                      <a:gd name="T112" fmla="*/ 0 w 103"/>
                      <a:gd name="T113" fmla="*/ 92 h 100"/>
                      <a:gd name="T114" fmla="*/ 0 w 103"/>
                      <a:gd name="T115" fmla="*/ 96 h 100"/>
                      <a:gd name="T116" fmla="*/ 4 w 103"/>
                      <a:gd name="T117" fmla="*/ 96 h 100"/>
                      <a:gd name="T118" fmla="*/ 4 w 103"/>
                      <a:gd name="T119" fmla="*/ 100 h 100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0" t="0" r="r" b="b"/>
                    <a:pathLst>
                      <a:path w="103" h="100">
                        <a:moveTo>
                          <a:pt x="103" y="4"/>
                        </a:moveTo>
                        <a:lnTo>
                          <a:pt x="103" y="0"/>
                        </a:lnTo>
                        <a:lnTo>
                          <a:pt x="99" y="0"/>
                        </a:lnTo>
                        <a:lnTo>
                          <a:pt x="99" y="4"/>
                        </a:lnTo>
                        <a:lnTo>
                          <a:pt x="94" y="4"/>
                        </a:lnTo>
                        <a:lnTo>
                          <a:pt x="94" y="0"/>
                        </a:lnTo>
                        <a:lnTo>
                          <a:pt x="94" y="4"/>
                        </a:lnTo>
                        <a:lnTo>
                          <a:pt x="90" y="4"/>
                        </a:lnTo>
                        <a:lnTo>
                          <a:pt x="86" y="4"/>
                        </a:lnTo>
                        <a:lnTo>
                          <a:pt x="82" y="4"/>
                        </a:lnTo>
                        <a:lnTo>
                          <a:pt x="77" y="4"/>
                        </a:lnTo>
                        <a:lnTo>
                          <a:pt x="77" y="8"/>
                        </a:lnTo>
                        <a:lnTo>
                          <a:pt x="73" y="8"/>
                        </a:lnTo>
                        <a:lnTo>
                          <a:pt x="73" y="12"/>
                        </a:lnTo>
                        <a:lnTo>
                          <a:pt x="69" y="12"/>
                        </a:lnTo>
                        <a:lnTo>
                          <a:pt x="69" y="16"/>
                        </a:lnTo>
                        <a:lnTo>
                          <a:pt x="64" y="16"/>
                        </a:lnTo>
                        <a:lnTo>
                          <a:pt x="60" y="16"/>
                        </a:lnTo>
                        <a:lnTo>
                          <a:pt x="60" y="20"/>
                        </a:lnTo>
                        <a:lnTo>
                          <a:pt x="56" y="20"/>
                        </a:lnTo>
                        <a:lnTo>
                          <a:pt x="52" y="20"/>
                        </a:lnTo>
                        <a:lnTo>
                          <a:pt x="52" y="24"/>
                        </a:lnTo>
                        <a:lnTo>
                          <a:pt x="56" y="24"/>
                        </a:lnTo>
                        <a:lnTo>
                          <a:pt x="56" y="28"/>
                        </a:lnTo>
                        <a:lnTo>
                          <a:pt x="56" y="32"/>
                        </a:lnTo>
                        <a:lnTo>
                          <a:pt x="52" y="32"/>
                        </a:lnTo>
                        <a:lnTo>
                          <a:pt x="52" y="36"/>
                        </a:lnTo>
                        <a:lnTo>
                          <a:pt x="56" y="36"/>
                        </a:lnTo>
                        <a:lnTo>
                          <a:pt x="56" y="40"/>
                        </a:lnTo>
                        <a:lnTo>
                          <a:pt x="52" y="40"/>
                        </a:lnTo>
                        <a:lnTo>
                          <a:pt x="52" y="44"/>
                        </a:lnTo>
                        <a:lnTo>
                          <a:pt x="47" y="44"/>
                        </a:lnTo>
                        <a:lnTo>
                          <a:pt x="47" y="48"/>
                        </a:lnTo>
                        <a:lnTo>
                          <a:pt x="43" y="48"/>
                        </a:lnTo>
                        <a:lnTo>
                          <a:pt x="39" y="48"/>
                        </a:lnTo>
                        <a:lnTo>
                          <a:pt x="39" y="44"/>
                        </a:lnTo>
                        <a:lnTo>
                          <a:pt x="34" y="44"/>
                        </a:lnTo>
                        <a:lnTo>
                          <a:pt x="34" y="48"/>
                        </a:lnTo>
                        <a:lnTo>
                          <a:pt x="30" y="48"/>
                        </a:lnTo>
                        <a:lnTo>
                          <a:pt x="26" y="48"/>
                        </a:lnTo>
                        <a:lnTo>
                          <a:pt x="26" y="52"/>
                        </a:lnTo>
                        <a:lnTo>
                          <a:pt x="21" y="52"/>
                        </a:lnTo>
                        <a:lnTo>
                          <a:pt x="21" y="56"/>
                        </a:lnTo>
                        <a:lnTo>
                          <a:pt x="17" y="56"/>
                        </a:lnTo>
                        <a:lnTo>
                          <a:pt x="17" y="60"/>
                        </a:lnTo>
                        <a:lnTo>
                          <a:pt x="17" y="64"/>
                        </a:lnTo>
                        <a:lnTo>
                          <a:pt x="17" y="68"/>
                        </a:lnTo>
                        <a:lnTo>
                          <a:pt x="17" y="72"/>
                        </a:lnTo>
                        <a:lnTo>
                          <a:pt x="13" y="72"/>
                        </a:lnTo>
                        <a:lnTo>
                          <a:pt x="13" y="76"/>
                        </a:lnTo>
                        <a:lnTo>
                          <a:pt x="9" y="76"/>
                        </a:lnTo>
                        <a:lnTo>
                          <a:pt x="9" y="80"/>
                        </a:lnTo>
                        <a:lnTo>
                          <a:pt x="4" y="80"/>
                        </a:lnTo>
                        <a:lnTo>
                          <a:pt x="0" y="80"/>
                        </a:lnTo>
                        <a:lnTo>
                          <a:pt x="0" y="84"/>
                        </a:lnTo>
                        <a:lnTo>
                          <a:pt x="0" y="88"/>
                        </a:lnTo>
                        <a:lnTo>
                          <a:pt x="0" y="92"/>
                        </a:lnTo>
                        <a:lnTo>
                          <a:pt x="0" y="96"/>
                        </a:lnTo>
                        <a:lnTo>
                          <a:pt x="4" y="96"/>
                        </a:lnTo>
                        <a:lnTo>
                          <a:pt x="4" y="10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68" name="Freeform 199"/>
                  <p:cNvSpPr>
                    <a:spLocks/>
                  </p:cNvSpPr>
                  <p:nvPr/>
                </p:nvSpPr>
                <p:spPr bwMode="auto">
                  <a:xfrm>
                    <a:off x="3099" y="1311"/>
                    <a:ext cx="34" cy="32"/>
                  </a:xfrm>
                  <a:custGeom>
                    <a:avLst/>
                    <a:gdLst>
                      <a:gd name="T0" fmla="*/ 34 w 34"/>
                      <a:gd name="T1" fmla="*/ 32 h 32"/>
                      <a:gd name="T2" fmla="*/ 30 w 34"/>
                      <a:gd name="T3" fmla="*/ 32 h 32"/>
                      <a:gd name="T4" fmla="*/ 26 w 34"/>
                      <a:gd name="T5" fmla="*/ 32 h 32"/>
                      <a:gd name="T6" fmla="*/ 21 w 34"/>
                      <a:gd name="T7" fmla="*/ 32 h 32"/>
                      <a:gd name="T8" fmla="*/ 21 w 34"/>
                      <a:gd name="T9" fmla="*/ 28 h 32"/>
                      <a:gd name="T10" fmla="*/ 21 w 34"/>
                      <a:gd name="T11" fmla="*/ 32 h 32"/>
                      <a:gd name="T12" fmla="*/ 17 w 34"/>
                      <a:gd name="T13" fmla="*/ 32 h 32"/>
                      <a:gd name="T14" fmla="*/ 17 w 34"/>
                      <a:gd name="T15" fmla="*/ 28 h 32"/>
                      <a:gd name="T16" fmla="*/ 21 w 34"/>
                      <a:gd name="T17" fmla="*/ 28 h 32"/>
                      <a:gd name="T18" fmla="*/ 21 w 34"/>
                      <a:gd name="T19" fmla="*/ 24 h 32"/>
                      <a:gd name="T20" fmla="*/ 26 w 34"/>
                      <a:gd name="T21" fmla="*/ 24 h 32"/>
                      <a:gd name="T22" fmla="*/ 26 w 34"/>
                      <a:gd name="T23" fmla="*/ 20 h 32"/>
                      <a:gd name="T24" fmla="*/ 26 w 34"/>
                      <a:gd name="T25" fmla="*/ 16 h 32"/>
                      <a:gd name="T26" fmla="*/ 21 w 34"/>
                      <a:gd name="T27" fmla="*/ 16 h 32"/>
                      <a:gd name="T28" fmla="*/ 21 w 34"/>
                      <a:gd name="T29" fmla="*/ 12 h 32"/>
                      <a:gd name="T30" fmla="*/ 17 w 34"/>
                      <a:gd name="T31" fmla="*/ 12 h 32"/>
                      <a:gd name="T32" fmla="*/ 17 w 34"/>
                      <a:gd name="T33" fmla="*/ 8 h 32"/>
                      <a:gd name="T34" fmla="*/ 13 w 34"/>
                      <a:gd name="T35" fmla="*/ 8 h 32"/>
                      <a:gd name="T36" fmla="*/ 9 w 34"/>
                      <a:gd name="T37" fmla="*/ 8 h 32"/>
                      <a:gd name="T38" fmla="*/ 13 w 34"/>
                      <a:gd name="T39" fmla="*/ 8 h 32"/>
                      <a:gd name="T40" fmla="*/ 17 w 34"/>
                      <a:gd name="T41" fmla="*/ 8 h 32"/>
                      <a:gd name="T42" fmla="*/ 21 w 34"/>
                      <a:gd name="T43" fmla="*/ 8 h 32"/>
                      <a:gd name="T44" fmla="*/ 21 w 34"/>
                      <a:gd name="T45" fmla="*/ 4 h 32"/>
                      <a:gd name="T46" fmla="*/ 21 w 34"/>
                      <a:gd name="T47" fmla="*/ 0 h 32"/>
                      <a:gd name="T48" fmla="*/ 17 w 34"/>
                      <a:gd name="T49" fmla="*/ 0 h 32"/>
                      <a:gd name="T50" fmla="*/ 13 w 34"/>
                      <a:gd name="T51" fmla="*/ 0 h 32"/>
                      <a:gd name="T52" fmla="*/ 13 w 34"/>
                      <a:gd name="T53" fmla="*/ 4 h 32"/>
                      <a:gd name="T54" fmla="*/ 9 w 34"/>
                      <a:gd name="T55" fmla="*/ 4 h 32"/>
                      <a:gd name="T56" fmla="*/ 4 w 34"/>
                      <a:gd name="T57" fmla="*/ 4 h 32"/>
                      <a:gd name="T58" fmla="*/ 4 w 34"/>
                      <a:gd name="T59" fmla="*/ 8 h 32"/>
                      <a:gd name="T60" fmla="*/ 0 w 34"/>
                      <a:gd name="T61" fmla="*/ 8 h 32"/>
                      <a:gd name="T62" fmla="*/ 0 w 34"/>
                      <a:gd name="T63" fmla="*/ 12 h 32"/>
                      <a:gd name="T64" fmla="*/ 0 w 34"/>
                      <a:gd name="T65" fmla="*/ 16 h 32"/>
                      <a:gd name="T66" fmla="*/ 0 w 34"/>
                      <a:gd name="T67" fmla="*/ 20 h 32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34" h="32">
                        <a:moveTo>
                          <a:pt x="34" y="32"/>
                        </a:moveTo>
                        <a:lnTo>
                          <a:pt x="30" y="32"/>
                        </a:lnTo>
                        <a:lnTo>
                          <a:pt x="26" y="32"/>
                        </a:lnTo>
                        <a:lnTo>
                          <a:pt x="21" y="32"/>
                        </a:lnTo>
                        <a:lnTo>
                          <a:pt x="21" y="28"/>
                        </a:lnTo>
                        <a:lnTo>
                          <a:pt x="21" y="32"/>
                        </a:lnTo>
                        <a:lnTo>
                          <a:pt x="17" y="32"/>
                        </a:lnTo>
                        <a:lnTo>
                          <a:pt x="17" y="28"/>
                        </a:lnTo>
                        <a:lnTo>
                          <a:pt x="21" y="28"/>
                        </a:lnTo>
                        <a:lnTo>
                          <a:pt x="21" y="24"/>
                        </a:lnTo>
                        <a:lnTo>
                          <a:pt x="26" y="24"/>
                        </a:lnTo>
                        <a:lnTo>
                          <a:pt x="26" y="20"/>
                        </a:lnTo>
                        <a:lnTo>
                          <a:pt x="26" y="16"/>
                        </a:lnTo>
                        <a:lnTo>
                          <a:pt x="21" y="16"/>
                        </a:lnTo>
                        <a:lnTo>
                          <a:pt x="21" y="12"/>
                        </a:lnTo>
                        <a:lnTo>
                          <a:pt x="17" y="12"/>
                        </a:lnTo>
                        <a:lnTo>
                          <a:pt x="17" y="8"/>
                        </a:lnTo>
                        <a:lnTo>
                          <a:pt x="13" y="8"/>
                        </a:lnTo>
                        <a:lnTo>
                          <a:pt x="9" y="8"/>
                        </a:lnTo>
                        <a:lnTo>
                          <a:pt x="13" y="8"/>
                        </a:lnTo>
                        <a:lnTo>
                          <a:pt x="17" y="8"/>
                        </a:lnTo>
                        <a:lnTo>
                          <a:pt x="21" y="8"/>
                        </a:lnTo>
                        <a:lnTo>
                          <a:pt x="21" y="4"/>
                        </a:lnTo>
                        <a:lnTo>
                          <a:pt x="21" y="0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13" y="4"/>
                        </a:lnTo>
                        <a:lnTo>
                          <a:pt x="9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69" name="Freeform 200"/>
                  <p:cNvSpPr>
                    <a:spLocks/>
                  </p:cNvSpPr>
                  <p:nvPr/>
                </p:nvSpPr>
                <p:spPr bwMode="auto">
                  <a:xfrm>
                    <a:off x="4211" y="1267"/>
                    <a:ext cx="51" cy="88"/>
                  </a:xfrm>
                  <a:custGeom>
                    <a:avLst/>
                    <a:gdLst>
                      <a:gd name="T0" fmla="*/ 4 w 51"/>
                      <a:gd name="T1" fmla="*/ 4 h 88"/>
                      <a:gd name="T2" fmla="*/ 8 w 51"/>
                      <a:gd name="T3" fmla="*/ 8 h 88"/>
                      <a:gd name="T4" fmla="*/ 8 w 51"/>
                      <a:gd name="T5" fmla="*/ 16 h 88"/>
                      <a:gd name="T6" fmla="*/ 13 w 51"/>
                      <a:gd name="T7" fmla="*/ 20 h 88"/>
                      <a:gd name="T8" fmla="*/ 17 w 51"/>
                      <a:gd name="T9" fmla="*/ 24 h 88"/>
                      <a:gd name="T10" fmla="*/ 21 w 51"/>
                      <a:gd name="T11" fmla="*/ 28 h 88"/>
                      <a:gd name="T12" fmla="*/ 26 w 51"/>
                      <a:gd name="T13" fmla="*/ 32 h 88"/>
                      <a:gd name="T14" fmla="*/ 21 w 51"/>
                      <a:gd name="T15" fmla="*/ 36 h 88"/>
                      <a:gd name="T16" fmla="*/ 13 w 51"/>
                      <a:gd name="T17" fmla="*/ 36 h 88"/>
                      <a:gd name="T18" fmla="*/ 17 w 51"/>
                      <a:gd name="T19" fmla="*/ 40 h 88"/>
                      <a:gd name="T20" fmla="*/ 21 w 51"/>
                      <a:gd name="T21" fmla="*/ 36 h 88"/>
                      <a:gd name="T22" fmla="*/ 30 w 51"/>
                      <a:gd name="T23" fmla="*/ 36 h 88"/>
                      <a:gd name="T24" fmla="*/ 30 w 51"/>
                      <a:gd name="T25" fmla="*/ 44 h 88"/>
                      <a:gd name="T26" fmla="*/ 38 w 51"/>
                      <a:gd name="T27" fmla="*/ 44 h 88"/>
                      <a:gd name="T28" fmla="*/ 34 w 51"/>
                      <a:gd name="T29" fmla="*/ 48 h 88"/>
                      <a:gd name="T30" fmla="*/ 30 w 51"/>
                      <a:gd name="T31" fmla="*/ 52 h 88"/>
                      <a:gd name="T32" fmla="*/ 26 w 51"/>
                      <a:gd name="T33" fmla="*/ 56 h 88"/>
                      <a:gd name="T34" fmla="*/ 21 w 51"/>
                      <a:gd name="T35" fmla="*/ 60 h 88"/>
                      <a:gd name="T36" fmla="*/ 26 w 51"/>
                      <a:gd name="T37" fmla="*/ 56 h 88"/>
                      <a:gd name="T38" fmla="*/ 34 w 51"/>
                      <a:gd name="T39" fmla="*/ 56 h 88"/>
                      <a:gd name="T40" fmla="*/ 38 w 51"/>
                      <a:gd name="T41" fmla="*/ 52 h 88"/>
                      <a:gd name="T42" fmla="*/ 43 w 51"/>
                      <a:gd name="T43" fmla="*/ 48 h 88"/>
                      <a:gd name="T44" fmla="*/ 47 w 51"/>
                      <a:gd name="T45" fmla="*/ 52 h 88"/>
                      <a:gd name="T46" fmla="*/ 47 w 51"/>
                      <a:gd name="T47" fmla="*/ 60 h 88"/>
                      <a:gd name="T48" fmla="*/ 51 w 51"/>
                      <a:gd name="T49" fmla="*/ 68 h 88"/>
                      <a:gd name="T50" fmla="*/ 47 w 51"/>
                      <a:gd name="T51" fmla="*/ 72 h 88"/>
                      <a:gd name="T52" fmla="*/ 51 w 51"/>
                      <a:gd name="T53" fmla="*/ 76 h 88"/>
                      <a:gd name="T54" fmla="*/ 47 w 51"/>
                      <a:gd name="T55" fmla="*/ 80 h 88"/>
                      <a:gd name="T56" fmla="*/ 43 w 51"/>
                      <a:gd name="T57" fmla="*/ 84 h 88"/>
                      <a:gd name="T58" fmla="*/ 43 w 51"/>
                      <a:gd name="T59" fmla="*/ 84 h 88"/>
                      <a:gd name="T60" fmla="*/ 51 w 51"/>
                      <a:gd name="T61" fmla="*/ 84 h 88"/>
                      <a:gd name="T62" fmla="*/ 51 w 51"/>
                      <a:gd name="T63" fmla="*/ 76 h 8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51" h="88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8" y="16"/>
                        </a:lnTo>
                        <a:lnTo>
                          <a:pt x="13" y="16"/>
                        </a:lnTo>
                        <a:lnTo>
                          <a:pt x="13" y="20"/>
                        </a:lnTo>
                        <a:lnTo>
                          <a:pt x="17" y="20"/>
                        </a:lnTo>
                        <a:lnTo>
                          <a:pt x="17" y="24"/>
                        </a:lnTo>
                        <a:lnTo>
                          <a:pt x="21" y="24"/>
                        </a:lnTo>
                        <a:lnTo>
                          <a:pt x="21" y="28"/>
                        </a:lnTo>
                        <a:lnTo>
                          <a:pt x="21" y="32"/>
                        </a:lnTo>
                        <a:lnTo>
                          <a:pt x="26" y="32"/>
                        </a:lnTo>
                        <a:lnTo>
                          <a:pt x="26" y="36"/>
                        </a:lnTo>
                        <a:lnTo>
                          <a:pt x="21" y="36"/>
                        </a:lnTo>
                        <a:lnTo>
                          <a:pt x="17" y="36"/>
                        </a:lnTo>
                        <a:lnTo>
                          <a:pt x="13" y="36"/>
                        </a:lnTo>
                        <a:lnTo>
                          <a:pt x="13" y="40"/>
                        </a:lnTo>
                        <a:lnTo>
                          <a:pt x="17" y="40"/>
                        </a:lnTo>
                        <a:lnTo>
                          <a:pt x="21" y="40"/>
                        </a:lnTo>
                        <a:lnTo>
                          <a:pt x="21" y="36"/>
                        </a:lnTo>
                        <a:lnTo>
                          <a:pt x="26" y="36"/>
                        </a:lnTo>
                        <a:lnTo>
                          <a:pt x="30" y="36"/>
                        </a:lnTo>
                        <a:lnTo>
                          <a:pt x="30" y="40"/>
                        </a:lnTo>
                        <a:lnTo>
                          <a:pt x="30" y="44"/>
                        </a:lnTo>
                        <a:lnTo>
                          <a:pt x="34" y="44"/>
                        </a:lnTo>
                        <a:lnTo>
                          <a:pt x="38" y="44"/>
                        </a:lnTo>
                        <a:lnTo>
                          <a:pt x="38" y="48"/>
                        </a:lnTo>
                        <a:lnTo>
                          <a:pt x="34" y="48"/>
                        </a:lnTo>
                        <a:lnTo>
                          <a:pt x="34" y="52"/>
                        </a:lnTo>
                        <a:lnTo>
                          <a:pt x="30" y="52"/>
                        </a:lnTo>
                        <a:lnTo>
                          <a:pt x="30" y="56"/>
                        </a:lnTo>
                        <a:lnTo>
                          <a:pt x="26" y="56"/>
                        </a:lnTo>
                        <a:lnTo>
                          <a:pt x="21" y="56"/>
                        </a:lnTo>
                        <a:lnTo>
                          <a:pt x="21" y="60"/>
                        </a:lnTo>
                        <a:lnTo>
                          <a:pt x="26" y="60"/>
                        </a:lnTo>
                        <a:lnTo>
                          <a:pt x="26" y="56"/>
                        </a:lnTo>
                        <a:lnTo>
                          <a:pt x="30" y="56"/>
                        </a:lnTo>
                        <a:lnTo>
                          <a:pt x="34" y="56"/>
                        </a:lnTo>
                        <a:lnTo>
                          <a:pt x="34" y="52"/>
                        </a:lnTo>
                        <a:lnTo>
                          <a:pt x="38" y="52"/>
                        </a:lnTo>
                        <a:lnTo>
                          <a:pt x="38" y="48"/>
                        </a:lnTo>
                        <a:lnTo>
                          <a:pt x="43" y="48"/>
                        </a:lnTo>
                        <a:lnTo>
                          <a:pt x="43" y="52"/>
                        </a:lnTo>
                        <a:lnTo>
                          <a:pt x="47" y="52"/>
                        </a:lnTo>
                        <a:lnTo>
                          <a:pt x="47" y="56"/>
                        </a:lnTo>
                        <a:lnTo>
                          <a:pt x="47" y="60"/>
                        </a:lnTo>
                        <a:lnTo>
                          <a:pt x="51" y="64"/>
                        </a:lnTo>
                        <a:lnTo>
                          <a:pt x="51" y="68"/>
                        </a:lnTo>
                        <a:lnTo>
                          <a:pt x="51" y="72"/>
                        </a:lnTo>
                        <a:lnTo>
                          <a:pt x="47" y="72"/>
                        </a:lnTo>
                        <a:lnTo>
                          <a:pt x="47" y="76"/>
                        </a:lnTo>
                        <a:lnTo>
                          <a:pt x="51" y="76"/>
                        </a:lnTo>
                        <a:lnTo>
                          <a:pt x="47" y="76"/>
                        </a:lnTo>
                        <a:lnTo>
                          <a:pt x="47" y="80"/>
                        </a:lnTo>
                        <a:lnTo>
                          <a:pt x="47" y="84"/>
                        </a:lnTo>
                        <a:lnTo>
                          <a:pt x="43" y="84"/>
                        </a:lnTo>
                        <a:lnTo>
                          <a:pt x="43" y="88"/>
                        </a:lnTo>
                        <a:lnTo>
                          <a:pt x="43" y="84"/>
                        </a:lnTo>
                        <a:lnTo>
                          <a:pt x="47" y="84"/>
                        </a:lnTo>
                        <a:lnTo>
                          <a:pt x="51" y="84"/>
                        </a:lnTo>
                        <a:lnTo>
                          <a:pt x="51" y="80"/>
                        </a:lnTo>
                        <a:lnTo>
                          <a:pt x="51" y="76"/>
                        </a:lnTo>
                        <a:lnTo>
                          <a:pt x="51" y="7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70" name="Freeform 201"/>
                  <p:cNvSpPr>
                    <a:spLocks/>
                  </p:cNvSpPr>
                  <p:nvPr/>
                </p:nvSpPr>
                <p:spPr bwMode="auto">
                  <a:xfrm>
                    <a:off x="3099" y="1335"/>
                    <a:ext cx="17" cy="20"/>
                  </a:xfrm>
                  <a:custGeom>
                    <a:avLst/>
                    <a:gdLst>
                      <a:gd name="T0" fmla="*/ 0 w 17"/>
                      <a:gd name="T1" fmla="*/ 0 h 20"/>
                      <a:gd name="T2" fmla="*/ 4 w 17"/>
                      <a:gd name="T3" fmla="*/ 0 h 20"/>
                      <a:gd name="T4" fmla="*/ 4 w 17"/>
                      <a:gd name="T5" fmla="*/ 4 h 20"/>
                      <a:gd name="T6" fmla="*/ 9 w 17"/>
                      <a:gd name="T7" fmla="*/ 8 h 20"/>
                      <a:gd name="T8" fmla="*/ 9 w 17"/>
                      <a:gd name="T9" fmla="*/ 12 h 20"/>
                      <a:gd name="T10" fmla="*/ 13 w 17"/>
                      <a:gd name="T11" fmla="*/ 12 h 20"/>
                      <a:gd name="T12" fmla="*/ 13 w 17"/>
                      <a:gd name="T13" fmla="*/ 16 h 20"/>
                      <a:gd name="T14" fmla="*/ 17 w 17"/>
                      <a:gd name="T15" fmla="*/ 16 h 20"/>
                      <a:gd name="T16" fmla="*/ 17 w 17"/>
                      <a:gd name="T17" fmla="*/ 20 h 2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7" h="20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9" y="8"/>
                        </a:lnTo>
                        <a:lnTo>
                          <a:pt x="9" y="12"/>
                        </a:lnTo>
                        <a:lnTo>
                          <a:pt x="13" y="12"/>
                        </a:lnTo>
                        <a:lnTo>
                          <a:pt x="13" y="16"/>
                        </a:lnTo>
                        <a:lnTo>
                          <a:pt x="17" y="16"/>
                        </a:lnTo>
                        <a:lnTo>
                          <a:pt x="17" y="2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71" name="Freeform 202"/>
                  <p:cNvSpPr>
                    <a:spLocks/>
                  </p:cNvSpPr>
                  <p:nvPr/>
                </p:nvSpPr>
                <p:spPr bwMode="auto">
                  <a:xfrm>
                    <a:off x="3082" y="1311"/>
                    <a:ext cx="34" cy="44"/>
                  </a:xfrm>
                  <a:custGeom>
                    <a:avLst/>
                    <a:gdLst>
                      <a:gd name="T0" fmla="*/ 34 w 34"/>
                      <a:gd name="T1" fmla="*/ 44 h 44"/>
                      <a:gd name="T2" fmla="*/ 30 w 34"/>
                      <a:gd name="T3" fmla="*/ 44 h 44"/>
                      <a:gd name="T4" fmla="*/ 30 w 34"/>
                      <a:gd name="T5" fmla="*/ 40 h 44"/>
                      <a:gd name="T6" fmla="*/ 26 w 34"/>
                      <a:gd name="T7" fmla="*/ 40 h 44"/>
                      <a:gd name="T8" fmla="*/ 26 w 34"/>
                      <a:gd name="T9" fmla="*/ 36 h 44"/>
                      <a:gd name="T10" fmla="*/ 26 w 34"/>
                      <a:gd name="T11" fmla="*/ 32 h 44"/>
                      <a:gd name="T12" fmla="*/ 21 w 34"/>
                      <a:gd name="T13" fmla="*/ 32 h 44"/>
                      <a:gd name="T14" fmla="*/ 21 w 34"/>
                      <a:gd name="T15" fmla="*/ 28 h 44"/>
                      <a:gd name="T16" fmla="*/ 21 w 34"/>
                      <a:gd name="T17" fmla="*/ 24 h 44"/>
                      <a:gd name="T18" fmla="*/ 17 w 34"/>
                      <a:gd name="T19" fmla="*/ 24 h 44"/>
                      <a:gd name="T20" fmla="*/ 17 w 34"/>
                      <a:gd name="T21" fmla="*/ 20 h 44"/>
                      <a:gd name="T22" fmla="*/ 13 w 34"/>
                      <a:gd name="T23" fmla="*/ 20 h 44"/>
                      <a:gd name="T24" fmla="*/ 13 w 34"/>
                      <a:gd name="T25" fmla="*/ 16 h 44"/>
                      <a:gd name="T26" fmla="*/ 13 w 34"/>
                      <a:gd name="T27" fmla="*/ 12 h 44"/>
                      <a:gd name="T28" fmla="*/ 8 w 34"/>
                      <a:gd name="T29" fmla="*/ 12 h 44"/>
                      <a:gd name="T30" fmla="*/ 8 w 34"/>
                      <a:gd name="T31" fmla="*/ 8 h 44"/>
                      <a:gd name="T32" fmla="*/ 4 w 34"/>
                      <a:gd name="T33" fmla="*/ 8 h 44"/>
                      <a:gd name="T34" fmla="*/ 4 w 34"/>
                      <a:gd name="T35" fmla="*/ 4 h 44"/>
                      <a:gd name="T36" fmla="*/ 0 w 34"/>
                      <a:gd name="T37" fmla="*/ 4 h 44"/>
                      <a:gd name="T38" fmla="*/ 0 w 34"/>
                      <a:gd name="T39" fmla="*/ 0 h 44"/>
                      <a:gd name="T40" fmla="*/ 4 w 34"/>
                      <a:gd name="T41" fmla="*/ 0 h 44"/>
                      <a:gd name="T42" fmla="*/ 4 w 34"/>
                      <a:gd name="T43" fmla="*/ 4 h 44"/>
                      <a:gd name="T44" fmla="*/ 4 w 34"/>
                      <a:gd name="T45" fmla="*/ 8 h 44"/>
                      <a:gd name="T46" fmla="*/ 8 w 34"/>
                      <a:gd name="T47" fmla="*/ 8 h 44"/>
                      <a:gd name="T48" fmla="*/ 8 w 34"/>
                      <a:gd name="T49" fmla="*/ 12 h 44"/>
                      <a:gd name="T50" fmla="*/ 13 w 34"/>
                      <a:gd name="T51" fmla="*/ 12 h 44"/>
                      <a:gd name="T52" fmla="*/ 13 w 34"/>
                      <a:gd name="T53" fmla="*/ 16 h 44"/>
                      <a:gd name="T54" fmla="*/ 17 w 34"/>
                      <a:gd name="T55" fmla="*/ 16 h 44"/>
                      <a:gd name="T56" fmla="*/ 17 w 34"/>
                      <a:gd name="T57" fmla="*/ 20 h 4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34" h="44">
                        <a:moveTo>
                          <a:pt x="34" y="44"/>
                        </a:moveTo>
                        <a:lnTo>
                          <a:pt x="30" y="44"/>
                        </a:lnTo>
                        <a:lnTo>
                          <a:pt x="30" y="40"/>
                        </a:lnTo>
                        <a:lnTo>
                          <a:pt x="26" y="40"/>
                        </a:lnTo>
                        <a:lnTo>
                          <a:pt x="26" y="36"/>
                        </a:lnTo>
                        <a:lnTo>
                          <a:pt x="26" y="32"/>
                        </a:lnTo>
                        <a:lnTo>
                          <a:pt x="21" y="32"/>
                        </a:lnTo>
                        <a:lnTo>
                          <a:pt x="21" y="28"/>
                        </a:lnTo>
                        <a:lnTo>
                          <a:pt x="21" y="24"/>
                        </a:lnTo>
                        <a:lnTo>
                          <a:pt x="17" y="24"/>
                        </a:lnTo>
                        <a:lnTo>
                          <a:pt x="17" y="20"/>
                        </a:lnTo>
                        <a:lnTo>
                          <a:pt x="13" y="20"/>
                        </a:lnTo>
                        <a:lnTo>
                          <a:pt x="13" y="16"/>
                        </a:lnTo>
                        <a:lnTo>
                          <a:pt x="13" y="12"/>
                        </a:lnTo>
                        <a:lnTo>
                          <a:pt x="8" y="12"/>
                        </a:lnTo>
                        <a:lnTo>
                          <a:pt x="8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13" y="12"/>
                        </a:lnTo>
                        <a:lnTo>
                          <a:pt x="13" y="16"/>
                        </a:lnTo>
                        <a:lnTo>
                          <a:pt x="17" y="16"/>
                        </a:lnTo>
                        <a:lnTo>
                          <a:pt x="17" y="2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72" name="Freeform 203"/>
                  <p:cNvSpPr>
                    <a:spLocks/>
                  </p:cNvSpPr>
                  <p:nvPr/>
                </p:nvSpPr>
                <p:spPr bwMode="auto">
                  <a:xfrm>
                    <a:off x="3099" y="1335"/>
                    <a:ext cx="30" cy="36"/>
                  </a:xfrm>
                  <a:custGeom>
                    <a:avLst/>
                    <a:gdLst>
                      <a:gd name="T0" fmla="*/ 0 w 30"/>
                      <a:gd name="T1" fmla="*/ 0 h 36"/>
                      <a:gd name="T2" fmla="*/ 4 w 30"/>
                      <a:gd name="T3" fmla="*/ 0 h 36"/>
                      <a:gd name="T4" fmla="*/ 9 w 30"/>
                      <a:gd name="T5" fmla="*/ 0 h 36"/>
                      <a:gd name="T6" fmla="*/ 9 w 30"/>
                      <a:gd name="T7" fmla="*/ 4 h 36"/>
                      <a:gd name="T8" fmla="*/ 13 w 30"/>
                      <a:gd name="T9" fmla="*/ 8 h 36"/>
                      <a:gd name="T10" fmla="*/ 13 w 30"/>
                      <a:gd name="T11" fmla="*/ 12 h 36"/>
                      <a:gd name="T12" fmla="*/ 17 w 30"/>
                      <a:gd name="T13" fmla="*/ 12 h 36"/>
                      <a:gd name="T14" fmla="*/ 21 w 30"/>
                      <a:gd name="T15" fmla="*/ 12 h 36"/>
                      <a:gd name="T16" fmla="*/ 26 w 30"/>
                      <a:gd name="T17" fmla="*/ 12 h 36"/>
                      <a:gd name="T18" fmla="*/ 26 w 30"/>
                      <a:gd name="T19" fmla="*/ 16 h 36"/>
                      <a:gd name="T20" fmla="*/ 26 w 30"/>
                      <a:gd name="T21" fmla="*/ 20 h 36"/>
                      <a:gd name="T22" fmla="*/ 26 w 30"/>
                      <a:gd name="T23" fmla="*/ 24 h 36"/>
                      <a:gd name="T24" fmla="*/ 30 w 30"/>
                      <a:gd name="T25" fmla="*/ 24 h 36"/>
                      <a:gd name="T26" fmla="*/ 30 w 30"/>
                      <a:gd name="T27" fmla="*/ 28 h 36"/>
                      <a:gd name="T28" fmla="*/ 26 w 30"/>
                      <a:gd name="T29" fmla="*/ 28 h 36"/>
                      <a:gd name="T30" fmla="*/ 26 w 30"/>
                      <a:gd name="T31" fmla="*/ 24 h 36"/>
                      <a:gd name="T32" fmla="*/ 21 w 30"/>
                      <a:gd name="T33" fmla="*/ 24 h 36"/>
                      <a:gd name="T34" fmla="*/ 21 w 30"/>
                      <a:gd name="T35" fmla="*/ 28 h 36"/>
                      <a:gd name="T36" fmla="*/ 17 w 30"/>
                      <a:gd name="T37" fmla="*/ 28 h 36"/>
                      <a:gd name="T38" fmla="*/ 21 w 30"/>
                      <a:gd name="T39" fmla="*/ 28 h 36"/>
                      <a:gd name="T40" fmla="*/ 21 w 30"/>
                      <a:gd name="T41" fmla="*/ 32 h 36"/>
                      <a:gd name="T42" fmla="*/ 17 w 30"/>
                      <a:gd name="T43" fmla="*/ 32 h 36"/>
                      <a:gd name="T44" fmla="*/ 21 w 30"/>
                      <a:gd name="T45" fmla="*/ 36 h 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30" h="36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17" y="12"/>
                        </a:lnTo>
                        <a:lnTo>
                          <a:pt x="21" y="12"/>
                        </a:lnTo>
                        <a:lnTo>
                          <a:pt x="26" y="12"/>
                        </a:lnTo>
                        <a:lnTo>
                          <a:pt x="26" y="16"/>
                        </a:lnTo>
                        <a:lnTo>
                          <a:pt x="26" y="20"/>
                        </a:lnTo>
                        <a:lnTo>
                          <a:pt x="26" y="24"/>
                        </a:lnTo>
                        <a:lnTo>
                          <a:pt x="30" y="24"/>
                        </a:lnTo>
                        <a:lnTo>
                          <a:pt x="30" y="28"/>
                        </a:lnTo>
                        <a:lnTo>
                          <a:pt x="26" y="28"/>
                        </a:lnTo>
                        <a:lnTo>
                          <a:pt x="26" y="24"/>
                        </a:lnTo>
                        <a:lnTo>
                          <a:pt x="21" y="24"/>
                        </a:lnTo>
                        <a:lnTo>
                          <a:pt x="21" y="28"/>
                        </a:lnTo>
                        <a:lnTo>
                          <a:pt x="17" y="28"/>
                        </a:lnTo>
                        <a:lnTo>
                          <a:pt x="21" y="28"/>
                        </a:lnTo>
                        <a:lnTo>
                          <a:pt x="21" y="32"/>
                        </a:lnTo>
                        <a:lnTo>
                          <a:pt x="17" y="32"/>
                        </a:lnTo>
                        <a:lnTo>
                          <a:pt x="21" y="3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73" name="Freeform 204"/>
                  <p:cNvSpPr>
                    <a:spLocks/>
                  </p:cNvSpPr>
                  <p:nvPr/>
                </p:nvSpPr>
                <p:spPr bwMode="auto">
                  <a:xfrm>
                    <a:off x="3120" y="1371"/>
                    <a:ext cx="1" cy="7"/>
                  </a:xfrm>
                  <a:custGeom>
                    <a:avLst/>
                    <a:gdLst>
                      <a:gd name="T0" fmla="*/ 0 w 1"/>
                      <a:gd name="T1" fmla="*/ 0 h 7"/>
                      <a:gd name="T2" fmla="*/ 0 w 1"/>
                      <a:gd name="T3" fmla="*/ 3 h 7"/>
                      <a:gd name="T4" fmla="*/ 0 w 1"/>
                      <a:gd name="T5" fmla="*/ 7 h 7"/>
                      <a:gd name="T6" fmla="*/ 0 w 1"/>
                      <a:gd name="T7" fmla="*/ 3 h 7"/>
                      <a:gd name="T8" fmla="*/ 0 w 1"/>
                      <a:gd name="T9" fmla="*/ 0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" h="7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74" name="Line 2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4" y="1390"/>
                    <a:ext cx="4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75" name="Freeform 206"/>
                  <p:cNvSpPr>
                    <a:spLocks/>
                  </p:cNvSpPr>
                  <p:nvPr/>
                </p:nvSpPr>
                <p:spPr bwMode="auto">
                  <a:xfrm>
                    <a:off x="4262" y="1339"/>
                    <a:ext cx="52" cy="55"/>
                  </a:xfrm>
                  <a:custGeom>
                    <a:avLst/>
                    <a:gdLst>
                      <a:gd name="T0" fmla="*/ 0 w 52"/>
                      <a:gd name="T1" fmla="*/ 0 h 55"/>
                      <a:gd name="T2" fmla="*/ 5 w 52"/>
                      <a:gd name="T3" fmla="*/ 0 h 55"/>
                      <a:gd name="T4" fmla="*/ 5 w 52"/>
                      <a:gd name="T5" fmla="*/ 4 h 55"/>
                      <a:gd name="T6" fmla="*/ 5 w 52"/>
                      <a:gd name="T7" fmla="*/ 8 h 55"/>
                      <a:gd name="T8" fmla="*/ 9 w 52"/>
                      <a:gd name="T9" fmla="*/ 8 h 55"/>
                      <a:gd name="T10" fmla="*/ 9 w 52"/>
                      <a:gd name="T11" fmla="*/ 12 h 55"/>
                      <a:gd name="T12" fmla="*/ 9 w 52"/>
                      <a:gd name="T13" fmla="*/ 16 h 55"/>
                      <a:gd name="T14" fmla="*/ 13 w 52"/>
                      <a:gd name="T15" fmla="*/ 16 h 55"/>
                      <a:gd name="T16" fmla="*/ 13 w 52"/>
                      <a:gd name="T17" fmla="*/ 20 h 55"/>
                      <a:gd name="T18" fmla="*/ 18 w 52"/>
                      <a:gd name="T19" fmla="*/ 20 h 55"/>
                      <a:gd name="T20" fmla="*/ 18 w 52"/>
                      <a:gd name="T21" fmla="*/ 24 h 55"/>
                      <a:gd name="T22" fmla="*/ 18 w 52"/>
                      <a:gd name="T23" fmla="*/ 28 h 55"/>
                      <a:gd name="T24" fmla="*/ 22 w 52"/>
                      <a:gd name="T25" fmla="*/ 28 h 55"/>
                      <a:gd name="T26" fmla="*/ 26 w 52"/>
                      <a:gd name="T27" fmla="*/ 32 h 55"/>
                      <a:gd name="T28" fmla="*/ 30 w 52"/>
                      <a:gd name="T29" fmla="*/ 35 h 55"/>
                      <a:gd name="T30" fmla="*/ 35 w 52"/>
                      <a:gd name="T31" fmla="*/ 39 h 55"/>
                      <a:gd name="T32" fmla="*/ 39 w 52"/>
                      <a:gd name="T33" fmla="*/ 43 h 55"/>
                      <a:gd name="T34" fmla="*/ 43 w 52"/>
                      <a:gd name="T35" fmla="*/ 47 h 55"/>
                      <a:gd name="T36" fmla="*/ 48 w 52"/>
                      <a:gd name="T37" fmla="*/ 47 h 55"/>
                      <a:gd name="T38" fmla="*/ 48 w 52"/>
                      <a:gd name="T39" fmla="*/ 51 h 55"/>
                      <a:gd name="T40" fmla="*/ 52 w 52"/>
                      <a:gd name="T41" fmla="*/ 51 h 55"/>
                      <a:gd name="T42" fmla="*/ 52 w 52"/>
                      <a:gd name="T43" fmla="*/ 55 h 5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52" h="55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9" y="8"/>
                        </a:lnTo>
                        <a:lnTo>
                          <a:pt x="9" y="12"/>
                        </a:lnTo>
                        <a:lnTo>
                          <a:pt x="9" y="16"/>
                        </a:lnTo>
                        <a:lnTo>
                          <a:pt x="13" y="16"/>
                        </a:lnTo>
                        <a:lnTo>
                          <a:pt x="13" y="20"/>
                        </a:lnTo>
                        <a:lnTo>
                          <a:pt x="18" y="20"/>
                        </a:lnTo>
                        <a:lnTo>
                          <a:pt x="18" y="24"/>
                        </a:lnTo>
                        <a:lnTo>
                          <a:pt x="18" y="28"/>
                        </a:lnTo>
                        <a:lnTo>
                          <a:pt x="22" y="28"/>
                        </a:lnTo>
                        <a:lnTo>
                          <a:pt x="26" y="32"/>
                        </a:lnTo>
                        <a:lnTo>
                          <a:pt x="30" y="35"/>
                        </a:lnTo>
                        <a:lnTo>
                          <a:pt x="35" y="39"/>
                        </a:lnTo>
                        <a:lnTo>
                          <a:pt x="39" y="43"/>
                        </a:lnTo>
                        <a:lnTo>
                          <a:pt x="43" y="47"/>
                        </a:lnTo>
                        <a:lnTo>
                          <a:pt x="48" y="47"/>
                        </a:lnTo>
                        <a:lnTo>
                          <a:pt x="48" y="51"/>
                        </a:lnTo>
                        <a:lnTo>
                          <a:pt x="52" y="51"/>
                        </a:lnTo>
                        <a:lnTo>
                          <a:pt x="52" y="55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88" name="Group 207"/>
                <p:cNvGrpSpPr>
                  <a:grpSpLocks/>
                </p:cNvGrpSpPr>
                <p:nvPr/>
              </p:nvGrpSpPr>
              <p:grpSpPr bwMode="auto">
                <a:xfrm>
                  <a:off x="2876" y="1363"/>
                  <a:ext cx="2193" cy="1341"/>
                  <a:chOff x="2876" y="1363"/>
                  <a:chExt cx="2193" cy="1341"/>
                </a:xfrm>
              </p:grpSpPr>
              <p:sp>
                <p:nvSpPr>
                  <p:cNvPr id="21976" name="Freeform 208"/>
                  <p:cNvSpPr>
                    <a:spLocks/>
                  </p:cNvSpPr>
                  <p:nvPr/>
                </p:nvSpPr>
                <p:spPr bwMode="auto">
                  <a:xfrm>
                    <a:off x="3108" y="1378"/>
                    <a:ext cx="8" cy="28"/>
                  </a:xfrm>
                  <a:custGeom>
                    <a:avLst/>
                    <a:gdLst>
                      <a:gd name="T0" fmla="*/ 8 w 8"/>
                      <a:gd name="T1" fmla="*/ 0 h 28"/>
                      <a:gd name="T2" fmla="*/ 8 w 8"/>
                      <a:gd name="T3" fmla="*/ 4 h 28"/>
                      <a:gd name="T4" fmla="*/ 8 w 8"/>
                      <a:gd name="T5" fmla="*/ 8 h 28"/>
                      <a:gd name="T6" fmla="*/ 4 w 8"/>
                      <a:gd name="T7" fmla="*/ 8 h 28"/>
                      <a:gd name="T8" fmla="*/ 4 w 8"/>
                      <a:gd name="T9" fmla="*/ 12 h 28"/>
                      <a:gd name="T10" fmla="*/ 4 w 8"/>
                      <a:gd name="T11" fmla="*/ 16 h 28"/>
                      <a:gd name="T12" fmla="*/ 4 w 8"/>
                      <a:gd name="T13" fmla="*/ 20 h 28"/>
                      <a:gd name="T14" fmla="*/ 0 w 8"/>
                      <a:gd name="T15" fmla="*/ 20 h 28"/>
                      <a:gd name="T16" fmla="*/ 0 w 8"/>
                      <a:gd name="T17" fmla="*/ 24 h 28"/>
                      <a:gd name="T18" fmla="*/ 0 w 8"/>
                      <a:gd name="T19" fmla="*/ 28 h 28"/>
                      <a:gd name="T20" fmla="*/ 4 w 8"/>
                      <a:gd name="T21" fmla="*/ 28 h 28"/>
                      <a:gd name="T22" fmla="*/ 4 w 8"/>
                      <a:gd name="T23" fmla="*/ 24 h 28"/>
                      <a:gd name="T24" fmla="*/ 4 w 8"/>
                      <a:gd name="T25" fmla="*/ 20 h 28"/>
                      <a:gd name="T26" fmla="*/ 4 w 8"/>
                      <a:gd name="T27" fmla="*/ 16 h 28"/>
                      <a:gd name="T28" fmla="*/ 8 w 8"/>
                      <a:gd name="T29" fmla="*/ 16 h 28"/>
                      <a:gd name="T30" fmla="*/ 8 w 8"/>
                      <a:gd name="T31" fmla="*/ 12 h 28"/>
                      <a:gd name="T32" fmla="*/ 8 w 8"/>
                      <a:gd name="T33" fmla="*/ 8 h 28"/>
                      <a:gd name="T34" fmla="*/ 8 w 8"/>
                      <a:gd name="T35" fmla="*/ 4 h 28"/>
                      <a:gd name="T36" fmla="*/ 8 w 8"/>
                      <a:gd name="T37" fmla="*/ 0 h 2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8" h="28">
                        <a:moveTo>
                          <a:pt x="8" y="0"/>
                        </a:moveTo>
                        <a:lnTo>
                          <a:pt x="8" y="4"/>
                        </a:lnTo>
                        <a:lnTo>
                          <a:pt x="8" y="8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  <a:lnTo>
                          <a:pt x="4" y="28"/>
                        </a:lnTo>
                        <a:lnTo>
                          <a:pt x="4" y="24"/>
                        </a:lnTo>
                        <a:lnTo>
                          <a:pt x="4" y="20"/>
                        </a:lnTo>
                        <a:lnTo>
                          <a:pt x="4" y="16"/>
                        </a:lnTo>
                        <a:lnTo>
                          <a:pt x="8" y="16"/>
                        </a:lnTo>
                        <a:lnTo>
                          <a:pt x="8" y="12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8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77" name="Freeform 209"/>
                  <p:cNvSpPr>
                    <a:spLocks/>
                  </p:cNvSpPr>
                  <p:nvPr/>
                </p:nvSpPr>
                <p:spPr bwMode="auto">
                  <a:xfrm>
                    <a:off x="4318" y="1382"/>
                    <a:ext cx="26" cy="32"/>
                  </a:xfrm>
                  <a:custGeom>
                    <a:avLst/>
                    <a:gdLst>
                      <a:gd name="T0" fmla="*/ 0 w 26"/>
                      <a:gd name="T1" fmla="*/ 8 h 32"/>
                      <a:gd name="T2" fmla="*/ 0 w 26"/>
                      <a:gd name="T3" fmla="*/ 4 h 32"/>
                      <a:gd name="T4" fmla="*/ 4 w 26"/>
                      <a:gd name="T5" fmla="*/ 4 h 32"/>
                      <a:gd name="T6" fmla="*/ 9 w 26"/>
                      <a:gd name="T7" fmla="*/ 4 h 32"/>
                      <a:gd name="T8" fmla="*/ 9 w 26"/>
                      <a:gd name="T9" fmla="*/ 0 h 32"/>
                      <a:gd name="T10" fmla="*/ 13 w 26"/>
                      <a:gd name="T11" fmla="*/ 0 h 32"/>
                      <a:gd name="T12" fmla="*/ 13 w 26"/>
                      <a:gd name="T13" fmla="*/ 4 h 32"/>
                      <a:gd name="T14" fmla="*/ 9 w 26"/>
                      <a:gd name="T15" fmla="*/ 4 h 32"/>
                      <a:gd name="T16" fmla="*/ 13 w 26"/>
                      <a:gd name="T17" fmla="*/ 4 h 32"/>
                      <a:gd name="T18" fmla="*/ 13 w 26"/>
                      <a:gd name="T19" fmla="*/ 8 h 32"/>
                      <a:gd name="T20" fmla="*/ 13 w 26"/>
                      <a:gd name="T21" fmla="*/ 4 h 32"/>
                      <a:gd name="T22" fmla="*/ 17 w 26"/>
                      <a:gd name="T23" fmla="*/ 4 h 32"/>
                      <a:gd name="T24" fmla="*/ 17 w 26"/>
                      <a:gd name="T25" fmla="*/ 8 h 32"/>
                      <a:gd name="T26" fmla="*/ 17 w 26"/>
                      <a:gd name="T27" fmla="*/ 12 h 32"/>
                      <a:gd name="T28" fmla="*/ 17 w 26"/>
                      <a:gd name="T29" fmla="*/ 16 h 32"/>
                      <a:gd name="T30" fmla="*/ 22 w 26"/>
                      <a:gd name="T31" fmla="*/ 16 h 32"/>
                      <a:gd name="T32" fmla="*/ 22 w 26"/>
                      <a:gd name="T33" fmla="*/ 20 h 32"/>
                      <a:gd name="T34" fmla="*/ 22 w 26"/>
                      <a:gd name="T35" fmla="*/ 24 h 32"/>
                      <a:gd name="T36" fmla="*/ 22 w 26"/>
                      <a:gd name="T37" fmla="*/ 28 h 32"/>
                      <a:gd name="T38" fmla="*/ 26 w 26"/>
                      <a:gd name="T39" fmla="*/ 32 h 32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26" h="32">
                        <a:moveTo>
                          <a:pt x="0" y="8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3" y="4"/>
                        </a:lnTo>
                        <a:lnTo>
                          <a:pt x="9" y="4"/>
                        </a:lnTo>
                        <a:lnTo>
                          <a:pt x="13" y="4"/>
                        </a:lnTo>
                        <a:lnTo>
                          <a:pt x="13" y="8"/>
                        </a:lnTo>
                        <a:lnTo>
                          <a:pt x="13" y="4"/>
                        </a:ln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17" y="12"/>
                        </a:lnTo>
                        <a:lnTo>
                          <a:pt x="17" y="16"/>
                        </a:lnTo>
                        <a:lnTo>
                          <a:pt x="22" y="16"/>
                        </a:lnTo>
                        <a:lnTo>
                          <a:pt x="22" y="20"/>
                        </a:lnTo>
                        <a:lnTo>
                          <a:pt x="22" y="24"/>
                        </a:lnTo>
                        <a:lnTo>
                          <a:pt x="22" y="28"/>
                        </a:lnTo>
                        <a:lnTo>
                          <a:pt x="26" y="3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78" name="Freeform 210"/>
                  <p:cNvSpPr>
                    <a:spLocks/>
                  </p:cNvSpPr>
                  <p:nvPr/>
                </p:nvSpPr>
                <p:spPr bwMode="auto">
                  <a:xfrm>
                    <a:off x="3108" y="1410"/>
                    <a:ext cx="4" cy="8"/>
                  </a:xfrm>
                  <a:custGeom>
                    <a:avLst/>
                    <a:gdLst>
                      <a:gd name="T0" fmla="*/ 0 w 4"/>
                      <a:gd name="T1" fmla="*/ 0 h 8"/>
                      <a:gd name="T2" fmla="*/ 0 w 4"/>
                      <a:gd name="T3" fmla="*/ 4 h 8"/>
                      <a:gd name="T4" fmla="*/ 0 w 4"/>
                      <a:gd name="T5" fmla="*/ 8 h 8"/>
                      <a:gd name="T6" fmla="*/ 0 w 4"/>
                      <a:gd name="T7" fmla="*/ 4 h 8"/>
                      <a:gd name="T8" fmla="*/ 4 w 4"/>
                      <a:gd name="T9" fmla="*/ 4 h 8"/>
                      <a:gd name="T10" fmla="*/ 0 w 4"/>
                      <a:gd name="T11" fmla="*/ 4 h 8"/>
                      <a:gd name="T12" fmla="*/ 0 w 4"/>
                      <a:gd name="T13" fmla="*/ 0 h 8"/>
                      <a:gd name="T14" fmla="*/ 4 w 4"/>
                      <a:gd name="T15" fmla="*/ 0 h 8"/>
                      <a:gd name="T16" fmla="*/ 0 w 4"/>
                      <a:gd name="T17" fmla="*/ 0 h 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" h="8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79" name="Freeform 211"/>
                  <p:cNvSpPr>
                    <a:spLocks/>
                  </p:cNvSpPr>
                  <p:nvPr/>
                </p:nvSpPr>
                <p:spPr bwMode="auto">
                  <a:xfrm>
                    <a:off x="3112" y="1414"/>
                    <a:ext cx="4" cy="4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0 w 4"/>
                      <a:gd name="T3" fmla="*/ 4 h 4"/>
                      <a:gd name="T4" fmla="*/ 0 w 4"/>
                      <a:gd name="T5" fmla="*/ 0 h 4"/>
                      <a:gd name="T6" fmla="*/ 4 w 4"/>
                      <a:gd name="T7" fmla="*/ 0 h 4"/>
                      <a:gd name="T8" fmla="*/ 0 w 4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80" name="Freeform 212"/>
                  <p:cNvSpPr>
                    <a:spLocks/>
                  </p:cNvSpPr>
                  <p:nvPr/>
                </p:nvSpPr>
                <p:spPr bwMode="auto">
                  <a:xfrm>
                    <a:off x="3108" y="1418"/>
                    <a:ext cx="4" cy="1"/>
                  </a:xfrm>
                  <a:custGeom>
                    <a:avLst/>
                    <a:gdLst>
                      <a:gd name="T0" fmla="*/ 0 w 4"/>
                      <a:gd name="T1" fmla="*/ 0 h 1"/>
                      <a:gd name="T2" fmla="*/ 4 w 4"/>
                      <a:gd name="T3" fmla="*/ 0 h 1"/>
                      <a:gd name="T4" fmla="*/ 0 w 4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1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81" name="Freeform 213"/>
                  <p:cNvSpPr>
                    <a:spLocks/>
                  </p:cNvSpPr>
                  <p:nvPr/>
                </p:nvSpPr>
                <p:spPr bwMode="auto">
                  <a:xfrm>
                    <a:off x="3103" y="1418"/>
                    <a:ext cx="5" cy="16"/>
                  </a:xfrm>
                  <a:custGeom>
                    <a:avLst/>
                    <a:gdLst>
                      <a:gd name="T0" fmla="*/ 5 w 5"/>
                      <a:gd name="T1" fmla="*/ 16 h 16"/>
                      <a:gd name="T2" fmla="*/ 5 w 5"/>
                      <a:gd name="T3" fmla="*/ 12 h 16"/>
                      <a:gd name="T4" fmla="*/ 0 w 5"/>
                      <a:gd name="T5" fmla="*/ 12 h 16"/>
                      <a:gd name="T6" fmla="*/ 0 w 5"/>
                      <a:gd name="T7" fmla="*/ 8 h 16"/>
                      <a:gd name="T8" fmla="*/ 5 w 5"/>
                      <a:gd name="T9" fmla="*/ 4 h 16"/>
                      <a:gd name="T10" fmla="*/ 5 w 5"/>
                      <a:gd name="T11" fmla="*/ 0 h 16"/>
                      <a:gd name="T12" fmla="*/ 5 w 5"/>
                      <a:gd name="T13" fmla="*/ 4 h 16"/>
                      <a:gd name="T14" fmla="*/ 5 w 5"/>
                      <a:gd name="T15" fmla="*/ 8 h 16"/>
                      <a:gd name="T16" fmla="*/ 5 w 5"/>
                      <a:gd name="T17" fmla="*/ 12 h 16"/>
                      <a:gd name="T18" fmla="*/ 5 w 5"/>
                      <a:gd name="T19" fmla="*/ 16 h 1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" h="16">
                        <a:moveTo>
                          <a:pt x="5" y="16"/>
                        </a:moveTo>
                        <a:lnTo>
                          <a:pt x="5" y="12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5" y="4"/>
                        </a:lnTo>
                        <a:lnTo>
                          <a:pt x="5" y="0"/>
                        </a:ln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5" y="12"/>
                        </a:lnTo>
                        <a:lnTo>
                          <a:pt x="5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82" name="Freeform 214"/>
                  <p:cNvSpPr>
                    <a:spLocks/>
                  </p:cNvSpPr>
                  <p:nvPr/>
                </p:nvSpPr>
                <p:spPr bwMode="auto">
                  <a:xfrm>
                    <a:off x="3112" y="1363"/>
                    <a:ext cx="13" cy="79"/>
                  </a:xfrm>
                  <a:custGeom>
                    <a:avLst/>
                    <a:gdLst>
                      <a:gd name="T0" fmla="*/ 8 w 13"/>
                      <a:gd name="T1" fmla="*/ 8 h 79"/>
                      <a:gd name="T2" fmla="*/ 8 w 13"/>
                      <a:gd name="T3" fmla="*/ 4 h 79"/>
                      <a:gd name="T4" fmla="*/ 8 w 13"/>
                      <a:gd name="T5" fmla="*/ 0 h 79"/>
                      <a:gd name="T6" fmla="*/ 8 w 13"/>
                      <a:gd name="T7" fmla="*/ 4 h 79"/>
                      <a:gd name="T8" fmla="*/ 13 w 13"/>
                      <a:gd name="T9" fmla="*/ 4 h 79"/>
                      <a:gd name="T10" fmla="*/ 13 w 13"/>
                      <a:gd name="T11" fmla="*/ 8 h 79"/>
                      <a:gd name="T12" fmla="*/ 13 w 13"/>
                      <a:gd name="T13" fmla="*/ 11 h 79"/>
                      <a:gd name="T14" fmla="*/ 13 w 13"/>
                      <a:gd name="T15" fmla="*/ 15 h 79"/>
                      <a:gd name="T16" fmla="*/ 13 w 13"/>
                      <a:gd name="T17" fmla="*/ 19 h 79"/>
                      <a:gd name="T18" fmla="*/ 13 w 13"/>
                      <a:gd name="T19" fmla="*/ 23 h 79"/>
                      <a:gd name="T20" fmla="*/ 8 w 13"/>
                      <a:gd name="T21" fmla="*/ 23 h 79"/>
                      <a:gd name="T22" fmla="*/ 8 w 13"/>
                      <a:gd name="T23" fmla="*/ 27 h 79"/>
                      <a:gd name="T24" fmla="*/ 8 w 13"/>
                      <a:gd name="T25" fmla="*/ 31 h 79"/>
                      <a:gd name="T26" fmla="*/ 8 w 13"/>
                      <a:gd name="T27" fmla="*/ 35 h 79"/>
                      <a:gd name="T28" fmla="*/ 4 w 13"/>
                      <a:gd name="T29" fmla="*/ 35 h 79"/>
                      <a:gd name="T30" fmla="*/ 4 w 13"/>
                      <a:gd name="T31" fmla="*/ 39 h 79"/>
                      <a:gd name="T32" fmla="*/ 8 w 13"/>
                      <a:gd name="T33" fmla="*/ 39 h 79"/>
                      <a:gd name="T34" fmla="*/ 4 w 13"/>
                      <a:gd name="T35" fmla="*/ 39 h 79"/>
                      <a:gd name="T36" fmla="*/ 4 w 13"/>
                      <a:gd name="T37" fmla="*/ 43 h 79"/>
                      <a:gd name="T38" fmla="*/ 4 w 13"/>
                      <a:gd name="T39" fmla="*/ 47 h 79"/>
                      <a:gd name="T40" fmla="*/ 0 w 13"/>
                      <a:gd name="T41" fmla="*/ 47 h 79"/>
                      <a:gd name="T42" fmla="*/ 4 w 13"/>
                      <a:gd name="T43" fmla="*/ 47 h 79"/>
                      <a:gd name="T44" fmla="*/ 4 w 13"/>
                      <a:gd name="T45" fmla="*/ 51 h 79"/>
                      <a:gd name="T46" fmla="*/ 4 w 13"/>
                      <a:gd name="T47" fmla="*/ 55 h 79"/>
                      <a:gd name="T48" fmla="*/ 0 w 13"/>
                      <a:gd name="T49" fmla="*/ 55 h 79"/>
                      <a:gd name="T50" fmla="*/ 0 w 13"/>
                      <a:gd name="T51" fmla="*/ 59 h 79"/>
                      <a:gd name="T52" fmla="*/ 0 w 13"/>
                      <a:gd name="T53" fmla="*/ 63 h 79"/>
                      <a:gd name="T54" fmla="*/ 0 w 13"/>
                      <a:gd name="T55" fmla="*/ 67 h 79"/>
                      <a:gd name="T56" fmla="*/ 0 w 13"/>
                      <a:gd name="T57" fmla="*/ 71 h 79"/>
                      <a:gd name="T58" fmla="*/ 4 w 13"/>
                      <a:gd name="T59" fmla="*/ 71 h 79"/>
                      <a:gd name="T60" fmla="*/ 8 w 13"/>
                      <a:gd name="T61" fmla="*/ 71 h 79"/>
                      <a:gd name="T62" fmla="*/ 8 w 13"/>
                      <a:gd name="T63" fmla="*/ 75 h 79"/>
                      <a:gd name="T64" fmla="*/ 8 w 13"/>
                      <a:gd name="T65" fmla="*/ 79 h 7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3" h="79">
                        <a:moveTo>
                          <a:pt x="8" y="8"/>
                        </a:moveTo>
                        <a:lnTo>
                          <a:pt x="8" y="4"/>
                        </a:lnTo>
                        <a:lnTo>
                          <a:pt x="8" y="0"/>
                        </a:lnTo>
                        <a:lnTo>
                          <a:pt x="8" y="4"/>
                        </a:lnTo>
                        <a:lnTo>
                          <a:pt x="13" y="4"/>
                        </a:lnTo>
                        <a:lnTo>
                          <a:pt x="13" y="8"/>
                        </a:lnTo>
                        <a:lnTo>
                          <a:pt x="13" y="11"/>
                        </a:lnTo>
                        <a:lnTo>
                          <a:pt x="13" y="15"/>
                        </a:lnTo>
                        <a:lnTo>
                          <a:pt x="13" y="19"/>
                        </a:lnTo>
                        <a:lnTo>
                          <a:pt x="13" y="23"/>
                        </a:lnTo>
                        <a:lnTo>
                          <a:pt x="8" y="23"/>
                        </a:lnTo>
                        <a:lnTo>
                          <a:pt x="8" y="27"/>
                        </a:lnTo>
                        <a:lnTo>
                          <a:pt x="8" y="31"/>
                        </a:lnTo>
                        <a:lnTo>
                          <a:pt x="8" y="35"/>
                        </a:lnTo>
                        <a:lnTo>
                          <a:pt x="4" y="35"/>
                        </a:lnTo>
                        <a:lnTo>
                          <a:pt x="4" y="39"/>
                        </a:lnTo>
                        <a:lnTo>
                          <a:pt x="8" y="39"/>
                        </a:lnTo>
                        <a:lnTo>
                          <a:pt x="4" y="39"/>
                        </a:lnTo>
                        <a:lnTo>
                          <a:pt x="4" y="43"/>
                        </a:lnTo>
                        <a:lnTo>
                          <a:pt x="4" y="47"/>
                        </a:lnTo>
                        <a:lnTo>
                          <a:pt x="0" y="47"/>
                        </a:lnTo>
                        <a:lnTo>
                          <a:pt x="4" y="47"/>
                        </a:lnTo>
                        <a:lnTo>
                          <a:pt x="4" y="51"/>
                        </a:lnTo>
                        <a:lnTo>
                          <a:pt x="4" y="55"/>
                        </a:lnTo>
                        <a:lnTo>
                          <a:pt x="0" y="55"/>
                        </a:lnTo>
                        <a:lnTo>
                          <a:pt x="0" y="59"/>
                        </a:lnTo>
                        <a:lnTo>
                          <a:pt x="0" y="63"/>
                        </a:lnTo>
                        <a:lnTo>
                          <a:pt x="0" y="67"/>
                        </a:lnTo>
                        <a:lnTo>
                          <a:pt x="0" y="71"/>
                        </a:lnTo>
                        <a:lnTo>
                          <a:pt x="4" y="71"/>
                        </a:lnTo>
                        <a:lnTo>
                          <a:pt x="8" y="71"/>
                        </a:lnTo>
                        <a:lnTo>
                          <a:pt x="8" y="75"/>
                        </a:lnTo>
                        <a:lnTo>
                          <a:pt x="8" y="79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83" name="Freeform 215"/>
                  <p:cNvSpPr>
                    <a:spLocks/>
                  </p:cNvSpPr>
                  <p:nvPr/>
                </p:nvSpPr>
                <p:spPr bwMode="auto">
                  <a:xfrm>
                    <a:off x="3120" y="1430"/>
                    <a:ext cx="39" cy="12"/>
                  </a:xfrm>
                  <a:custGeom>
                    <a:avLst/>
                    <a:gdLst>
                      <a:gd name="T0" fmla="*/ 0 w 39"/>
                      <a:gd name="T1" fmla="*/ 12 h 12"/>
                      <a:gd name="T2" fmla="*/ 5 w 39"/>
                      <a:gd name="T3" fmla="*/ 12 h 12"/>
                      <a:gd name="T4" fmla="*/ 9 w 39"/>
                      <a:gd name="T5" fmla="*/ 12 h 12"/>
                      <a:gd name="T6" fmla="*/ 9 w 39"/>
                      <a:gd name="T7" fmla="*/ 8 h 12"/>
                      <a:gd name="T8" fmla="*/ 9 w 39"/>
                      <a:gd name="T9" fmla="*/ 4 h 12"/>
                      <a:gd name="T10" fmla="*/ 9 w 39"/>
                      <a:gd name="T11" fmla="*/ 0 h 12"/>
                      <a:gd name="T12" fmla="*/ 13 w 39"/>
                      <a:gd name="T13" fmla="*/ 0 h 12"/>
                      <a:gd name="T14" fmla="*/ 18 w 39"/>
                      <a:gd name="T15" fmla="*/ 0 h 12"/>
                      <a:gd name="T16" fmla="*/ 18 w 39"/>
                      <a:gd name="T17" fmla="*/ 4 h 12"/>
                      <a:gd name="T18" fmla="*/ 18 w 39"/>
                      <a:gd name="T19" fmla="*/ 8 h 12"/>
                      <a:gd name="T20" fmla="*/ 18 w 39"/>
                      <a:gd name="T21" fmla="*/ 12 h 12"/>
                      <a:gd name="T22" fmla="*/ 22 w 39"/>
                      <a:gd name="T23" fmla="*/ 12 h 12"/>
                      <a:gd name="T24" fmla="*/ 26 w 39"/>
                      <a:gd name="T25" fmla="*/ 12 h 12"/>
                      <a:gd name="T26" fmla="*/ 30 w 39"/>
                      <a:gd name="T27" fmla="*/ 12 h 12"/>
                      <a:gd name="T28" fmla="*/ 30 w 39"/>
                      <a:gd name="T29" fmla="*/ 8 h 12"/>
                      <a:gd name="T30" fmla="*/ 35 w 39"/>
                      <a:gd name="T31" fmla="*/ 8 h 12"/>
                      <a:gd name="T32" fmla="*/ 35 w 39"/>
                      <a:gd name="T33" fmla="*/ 12 h 12"/>
                      <a:gd name="T34" fmla="*/ 39 w 39"/>
                      <a:gd name="T35" fmla="*/ 12 h 1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39" h="12">
                        <a:moveTo>
                          <a:pt x="0" y="12"/>
                        </a:moveTo>
                        <a:lnTo>
                          <a:pt x="5" y="12"/>
                        </a:ln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8" y="0"/>
                        </a:lnTo>
                        <a:lnTo>
                          <a:pt x="18" y="4"/>
                        </a:lnTo>
                        <a:lnTo>
                          <a:pt x="18" y="8"/>
                        </a:lnTo>
                        <a:lnTo>
                          <a:pt x="18" y="12"/>
                        </a:lnTo>
                        <a:lnTo>
                          <a:pt x="22" y="12"/>
                        </a:lnTo>
                        <a:lnTo>
                          <a:pt x="26" y="12"/>
                        </a:lnTo>
                        <a:lnTo>
                          <a:pt x="30" y="12"/>
                        </a:lnTo>
                        <a:lnTo>
                          <a:pt x="30" y="8"/>
                        </a:lnTo>
                        <a:lnTo>
                          <a:pt x="35" y="8"/>
                        </a:lnTo>
                        <a:lnTo>
                          <a:pt x="35" y="12"/>
                        </a:lnTo>
                        <a:lnTo>
                          <a:pt x="39" y="1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84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3112" y="1438"/>
                    <a:ext cx="4" cy="4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85" name="Freeform 217"/>
                  <p:cNvSpPr>
                    <a:spLocks/>
                  </p:cNvSpPr>
                  <p:nvPr/>
                </p:nvSpPr>
                <p:spPr bwMode="auto">
                  <a:xfrm>
                    <a:off x="3116" y="1434"/>
                    <a:ext cx="43" cy="12"/>
                  </a:xfrm>
                  <a:custGeom>
                    <a:avLst/>
                    <a:gdLst>
                      <a:gd name="T0" fmla="*/ 0 w 43"/>
                      <a:gd name="T1" fmla="*/ 12 h 12"/>
                      <a:gd name="T2" fmla="*/ 4 w 43"/>
                      <a:gd name="T3" fmla="*/ 12 h 12"/>
                      <a:gd name="T4" fmla="*/ 9 w 43"/>
                      <a:gd name="T5" fmla="*/ 12 h 12"/>
                      <a:gd name="T6" fmla="*/ 13 w 43"/>
                      <a:gd name="T7" fmla="*/ 12 h 12"/>
                      <a:gd name="T8" fmla="*/ 13 w 43"/>
                      <a:gd name="T9" fmla="*/ 8 h 12"/>
                      <a:gd name="T10" fmla="*/ 13 w 43"/>
                      <a:gd name="T11" fmla="*/ 4 h 12"/>
                      <a:gd name="T12" fmla="*/ 13 w 43"/>
                      <a:gd name="T13" fmla="*/ 0 h 12"/>
                      <a:gd name="T14" fmla="*/ 17 w 43"/>
                      <a:gd name="T15" fmla="*/ 0 h 12"/>
                      <a:gd name="T16" fmla="*/ 22 w 43"/>
                      <a:gd name="T17" fmla="*/ 4 h 12"/>
                      <a:gd name="T18" fmla="*/ 22 w 43"/>
                      <a:gd name="T19" fmla="*/ 8 h 12"/>
                      <a:gd name="T20" fmla="*/ 26 w 43"/>
                      <a:gd name="T21" fmla="*/ 8 h 12"/>
                      <a:gd name="T22" fmla="*/ 30 w 43"/>
                      <a:gd name="T23" fmla="*/ 8 h 12"/>
                      <a:gd name="T24" fmla="*/ 34 w 43"/>
                      <a:gd name="T25" fmla="*/ 8 h 12"/>
                      <a:gd name="T26" fmla="*/ 39 w 43"/>
                      <a:gd name="T27" fmla="*/ 8 h 12"/>
                      <a:gd name="T28" fmla="*/ 43 w 43"/>
                      <a:gd name="T29" fmla="*/ 8 h 1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43" h="12">
                        <a:moveTo>
                          <a:pt x="0" y="12"/>
                        </a:moveTo>
                        <a:lnTo>
                          <a:pt x="4" y="12"/>
                        </a:lnTo>
                        <a:lnTo>
                          <a:pt x="9" y="12"/>
                        </a:lnTo>
                        <a:lnTo>
                          <a:pt x="13" y="12"/>
                        </a:lnTo>
                        <a:lnTo>
                          <a:pt x="13" y="8"/>
                        </a:lnTo>
                        <a:lnTo>
                          <a:pt x="13" y="4"/>
                        </a:lnTo>
                        <a:lnTo>
                          <a:pt x="13" y="0"/>
                        </a:lnTo>
                        <a:lnTo>
                          <a:pt x="17" y="0"/>
                        </a:lnTo>
                        <a:lnTo>
                          <a:pt x="22" y="4"/>
                        </a:lnTo>
                        <a:lnTo>
                          <a:pt x="22" y="8"/>
                        </a:lnTo>
                        <a:lnTo>
                          <a:pt x="26" y="8"/>
                        </a:lnTo>
                        <a:lnTo>
                          <a:pt x="30" y="8"/>
                        </a:lnTo>
                        <a:lnTo>
                          <a:pt x="34" y="8"/>
                        </a:lnTo>
                        <a:lnTo>
                          <a:pt x="39" y="8"/>
                        </a:lnTo>
                        <a:lnTo>
                          <a:pt x="43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86" name="Freeform 218"/>
                  <p:cNvSpPr>
                    <a:spLocks/>
                  </p:cNvSpPr>
                  <p:nvPr/>
                </p:nvSpPr>
                <p:spPr bwMode="auto">
                  <a:xfrm>
                    <a:off x="3108" y="1438"/>
                    <a:ext cx="4" cy="8"/>
                  </a:xfrm>
                  <a:custGeom>
                    <a:avLst/>
                    <a:gdLst>
                      <a:gd name="T0" fmla="*/ 4 w 4"/>
                      <a:gd name="T1" fmla="*/ 8 h 8"/>
                      <a:gd name="T2" fmla="*/ 4 w 4"/>
                      <a:gd name="T3" fmla="*/ 4 h 8"/>
                      <a:gd name="T4" fmla="*/ 0 w 4"/>
                      <a:gd name="T5" fmla="*/ 4 h 8"/>
                      <a:gd name="T6" fmla="*/ 0 w 4"/>
                      <a:gd name="T7" fmla="*/ 0 h 8"/>
                      <a:gd name="T8" fmla="*/ 4 w 4"/>
                      <a:gd name="T9" fmla="*/ 0 h 8"/>
                      <a:gd name="T10" fmla="*/ 4 w 4"/>
                      <a:gd name="T11" fmla="*/ 4 h 8"/>
                      <a:gd name="T12" fmla="*/ 4 w 4"/>
                      <a:gd name="T13" fmla="*/ 8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" h="8">
                        <a:moveTo>
                          <a:pt x="4" y="8"/>
                        </a:move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87" name="Freeform 219"/>
                  <p:cNvSpPr>
                    <a:spLocks/>
                  </p:cNvSpPr>
                  <p:nvPr/>
                </p:nvSpPr>
                <p:spPr bwMode="auto">
                  <a:xfrm>
                    <a:off x="4344" y="1414"/>
                    <a:ext cx="26" cy="40"/>
                  </a:xfrm>
                  <a:custGeom>
                    <a:avLst/>
                    <a:gdLst>
                      <a:gd name="T0" fmla="*/ 0 w 26"/>
                      <a:gd name="T1" fmla="*/ 0 h 40"/>
                      <a:gd name="T2" fmla="*/ 0 w 26"/>
                      <a:gd name="T3" fmla="*/ 4 h 40"/>
                      <a:gd name="T4" fmla="*/ 4 w 26"/>
                      <a:gd name="T5" fmla="*/ 8 h 40"/>
                      <a:gd name="T6" fmla="*/ 9 w 26"/>
                      <a:gd name="T7" fmla="*/ 12 h 40"/>
                      <a:gd name="T8" fmla="*/ 9 w 26"/>
                      <a:gd name="T9" fmla="*/ 16 h 40"/>
                      <a:gd name="T10" fmla="*/ 13 w 26"/>
                      <a:gd name="T11" fmla="*/ 20 h 40"/>
                      <a:gd name="T12" fmla="*/ 13 w 26"/>
                      <a:gd name="T13" fmla="*/ 24 h 40"/>
                      <a:gd name="T14" fmla="*/ 17 w 26"/>
                      <a:gd name="T15" fmla="*/ 24 h 40"/>
                      <a:gd name="T16" fmla="*/ 17 w 26"/>
                      <a:gd name="T17" fmla="*/ 28 h 40"/>
                      <a:gd name="T18" fmla="*/ 21 w 26"/>
                      <a:gd name="T19" fmla="*/ 28 h 40"/>
                      <a:gd name="T20" fmla="*/ 21 w 26"/>
                      <a:gd name="T21" fmla="*/ 32 h 40"/>
                      <a:gd name="T22" fmla="*/ 21 w 26"/>
                      <a:gd name="T23" fmla="*/ 36 h 40"/>
                      <a:gd name="T24" fmla="*/ 26 w 26"/>
                      <a:gd name="T25" fmla="*/ 36 h 40"/>
                      <a:gd name="T26" fmla="*/ 26 w 26"/>
                      <a:gd name="T27" fmla="*/ 40 h 4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26" h="40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8"/>
                        </a:lnTo>
                        <a:lnTo>
                          <a:pt x="9" y="12"/>
                        </a:lnTo>
                        <a:lnTo>
                          <a:pt x="9" y="16"/>
                        </a:lnTo>
                        <a:lnTo>
                          <a:pt x="13" y="20"/>
                        </a:lnTo>
                        <a:lnTo>
                          <a:pt x="13" y="24"/>
                        </a:lnTo>
                        <a:lnTo>
                          <a:pt x="17" y="24"/>
                        </a:lnTo>
                        <a:lnTo>
                          <a:pt x="17" y="28"/>
                        </a:lnTo>
                        <a:lnTo>
                          <a:pt x="21" y="28"/>
                        </a:lnTo>
                        <a:lnTo>
                          <a:pt x="21" y="32"/>
                        </a:lnTo>
                        <a:lnTo>
                          <a:pt x="21" y="36"/>
                        </a:lnTo>
                        <a:lnTo>
                          <a:pt x="26" y="36"/>
                        </a:lnTo>
                        <a:lnTo>
                          <a:pt x="26" y="4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88" name="Freeform 220"/>
                  <p:cNvSpPr>
                    <a:spLocks/>
                  </p:cNvSpPr>
                  <p:nvPr/>
                </p:nvSpPr>
                <p:spPr bwMode="auto">
                  <a:xfrm>
                    <a:off x="4370" y="1454"/>
                    <a:ext cx="55" cy="59"/>
                  </a:xfrm>
                  <a:custGeom>
                    <a:avLst/>
                    <a:gdLst>
                      <a:gd name="T0" fmla="*/ 0 w 55"/>
                      <a:gd name="T1" fmla="*/ 0 h 59"/>
                      <a:gd name="T2" fmla="*/ 4 w 55"/>
                      <a:gd name="T3" fmla="*/ 0 h 59"/>
                      <a:gd name="T4" fmla="*/ 4 w 55"/>
                      <a:gd name="T5" fmla="*/ 4 h 59"/>
                      <a:gd name="T6" fmla="*/ 4 w 55"/>
                      <a:gd name="T7" fmla="*/ 8 h 59"/>
                      <a:gd name="T8" fmla="*/ 8 w 55"/>
                      <a:gd name="T9" fmla="*/ 8 h 59"/>
                      <a:gd name="T10" fmla="*/ 8 w 55"/>
                      <a:gd name="T11" fmla="*/ 12 h 59"/>
                      <a:gd name="T12" fmla="*/ 13 w 55"/>
                      <a:gd name="T13" fmla="*/ 12 h 59"/>
                      <a:gd name="T14" fmla="*/ 13 w 55"/>
                      <a:gd name="T15" fmla="*/ 16 h 59"/>
                      <a:gd name="T16" fmla="*/ 17 w 55"/>
                      <a:gd name="T17" fmla="*/ 16 h 59"/>
                      <a:gd name="T18" fmla="*/ 17 w 55"/>
                      <a:gd name="T19" fmla="*/ 20 h 59"/>
                      <a:gd name="T20" fmla="*/ 21 w 55"/>
                      <a:gd name="T21" fmla="*/ 20 h 59"/>
                      <a:gd name="T22" fmla="*/ 25 w 55"/>
                      <a:gd name="T23" fmla="*/ 24 h 59"/>
                      <a:gd name="T24" fmla="*/ 30 w 55"/>
                      <a:gd name="T25" fmla="*/ 24 h 59"/>
                      <a:gd name="T26" fmla="*/ 30 w 55"/>
                      <a:gd name="T27" fmla="*/ 28 h 59"/>
                      <a:gd name="T28" fmla="*/ 34 w 55"/>
                      <a:gd name="T29" fmla="*/ 28 h 59"/>
                      <a:gd name="T30" fmla="*/ 34 w 55"/>
                      <a:gd name="T31" fmla="*/ 32 h 59"/>
                      <a:gd name="T32" fmla="*/ 34 w 55"/>
                      <a:gd name="T33" fmla="*/ 36 h 59"/>
                      <a:gd name="T34" fmla="*/ 38 w 55"/>
                      <a:gd name="T35" fmla="*/ 36 h 59"/>
                      <a:gd name="T36" fmla="*/ 38 w 55"/>
                      <a:gd name="T37" fmla="*/ 40 h 59"/>
                      <a:gd name="T38" fmla="*/ 38 w 55"/>
                      <a:gd name="T39" fmla="*/ 44 h 59"/>
                      <a:gd name="T40" fmla="*/ 43 w 55"/>
                      <a:gd name="T41" fmla="*/ 44 h 59"/>
                      <a:gd name="T42" fmla="*/ 43 w 55"/>
                      <a:gd name="T43" fmla="*/ 48 h 59"/>
                      <a:gd name="T44" fmla="*/ 47 w 55"/>
                      <a:gd name="T45" fmla="*/ 48 h 59"/>
                      <a:gd name="T46" fmla="*/ 47 w 55"/>
                      <a:gd name="T47" fmla="*/ 51 h 59"/>
                      <a:gd name="T48" fmla="*/ 51 w 55"/>
                      <a:gd name="T49" fmla="*/ 51 h 59"/>
                      <a:gd name="T50" fmla="*/ 51 w 55"/>
                      <a:gd name="T51" fmla="*/ 55 h 59"/>
                      <a:gd name="T52" fmla="*/ 55 w 55"/>
                      <a:gd name="T53" fmla="*/ 55 h 59"/>
                      <a:gd name="T54" fmla="*/ 55 w 55"/>
                      <a:gd name="T55" fmla="*/ 59 h 5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55" h="59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13" y="12"/>
                        </a:lnTo>
                        <a:lnTo>
                          <a:pt x="13" y="16"/>
                        </a:lnTo>
                        <a:lnTo>
                          <a:pt x="17" y="16"/>
                        </a:lnTo>
                        <a:lnTo>
                          <a:pt x="17" y="20"/>
                        </a:lnTo>
                        <a:lnTo>
                          <a:pt x="21" y="20"/>
                        </a:lnTo>
                        <a:lnTo>
                          <a:pt x="25" y="24"/>
                        </a:lnTo>
                        <a:lnTo>
                          <a:pt x="30" y="24"/>
                        </a:lnTo>
                        <a:lnTo>
                          <a:pt x="30" y="28"/>
                        </a:lnTo>
                        <a:lnTo>
                          <a:pt x="34" y="28"/>
                        </a:lnTo>
                        <a:lnTo>
                          <a:pt x="34" y="32"/>
                        </a:lnTo>
                        <a:lnTo>
                          <a:pt x="34" y="36"/>
                        </a:lnTo>
                        <a:lnTo>
                          <a:pt x="38" y="36"/>
                        </a:lnTo>
                        <a:lnTo>
                          <a:pt x="38" y="40"/>
                        </a:lnTo>
                        <a:lnTo>
                          <a:pt x="38" y="44"/>
                        </a:lnTo>
                        <a:lnTo>
                          <a:pt x="43" y="44"/>
                        </a:lnTo>
                        <a:lnTo>
                          <a:pt x="43" y="48"/>
                        </a:lnTo>
                        <a:lnTo>
                          <a:pt x="47" y="48"/>
                        </a:lnTo>
                        <a:lnTo>
                          <a:pt x="47" y="51"/>
                        </a:lnTo>
                        <a:lnTo>
                          <a:pt x="51" y="51"/>
                        </a:lnTo>
                        <a:lnTo>
                          <a:pt x="51" y="55"/>
                        </a:lnTo>
                        <a:lnTo>
                          <a:pt x="55" y="55"/>
                        </a:lnTo>
                        <a:lnTo>
                          <a:pt x="55" y="59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89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4421" y="1513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90" name="Freeform 222"/>
                  <p:cNvSpPr>
                    <a:spLocks/>
                  </p:cNvSpPr>
                  <p:nvPr/>
                </p:nvSpPr>
                <p:spPr bwMode="auto">
                  <a:xfrm>
                    <a:off x="3116" y="1446"/>
                    <a:ext cx="34" cy="71"/>
                  </a:xfrm>
                  <a:custGeom>
                    <a:avLst/>
                    <a:gdLst>
                      <a:gd name="T0" fmla="*/ 0 w 34"/>
                      <a:gd name="T1" fmla="*/ 0 h 71"/>
                      <a:gd name="T2" fmla="*/ 0 w 34"/>
                      <a:gd name="T3" fmla="*/ 4 h 71"/>
                      <a:gd name="T4" fmla="*/ 0 w 34"/>
                      <a:gd name="T5" fmla="*/ 8 h 71"/>
                      <a:gd name="T6" fmla="*/ 4 w 34"/>
                      <a:gd name="T7" fmla="*/ 8 h 71"/>
                      <a:gd name="T8" fmla="*/ 4 w 34"/>
                      <a:gd name="T9" fmla="*/ 12 h 71"/>
                      <a:gd name="T10" fmla="*/ 9 w 34"/>
                      <a:gd name="T11" fmla="*/ 16 h 71"/>
                      <a:gd name="T12" fmla="*/ 9 w 34"/>
                      <a:gd name="T13" fmla="*/ 20 h 71"/>
                      <a:gd name="T14" fmla="*/ 13 w 34"/>
                      <a:gd name="T15" fmla="*/ 24 h 71"/>
                      <a:gd name="T16" fmla="*/ 13 w 34"/>
                      <a:gd name="T17" fmla="*/ 28 h 71"/>
                      <a:gd name="T18" fmla="*/ 13 w 34"/>
                      <a:gd name="T19" fmla="*/ 32 h 71"/>
                      <a:gd name="T20" fmla="*/ 17 w 34"/>
                      <a:gd name="T21" fmla="*/ 32 h 71"/>
                      <a:gd name="T22" fmla="*/ 17 w 34"/>
                      <a:gd name="T23" fmla="*/ 36 h 71"/>
                      <a:gd name="T24" fmla="*/ 17 w 34"/>
                      <a:gd name="T25" fmla="*/ 40 h 71"/>
                      <a:gd name="T26" fmla="*/ 17 w 34"/>
                      <a:gd name="T27" fmla="*/ 44 h 71"/>
                      <a:gd name="T28" fmla="*/ 22 w 34"/>
                      <a:gd name="T29" fmla="*/ 44 h 71"/>
                      <a:gd name="T30" fmla="*/ 22 w 34"/>
                      <a:gd name="T31" fmla="*/ 48 h 71"/>
                      <a:gd name="T32" fmla="*/ 22 w 34"/>
                      <a:gd name="T33" fmla="*/ 52 h 71"/>
                      <a:gd name="T34" fmla="*/ 26 w 34"/>
                      <a:gd name="T35" fmla="*/ 52 h 71"/>
                      <a:gd name="T36" fmla="*/ 26 w 34"/>
                      <a:gd name="T37" fmla="*/ 56 h 71"/>
                      <a:gd name="T38" fmla="*/ 26 w 34"/>
                      <a:gd name="T39" fmla="*/ 59 h 71"/>
                      <a:gd name="T40" fmla="*/ 30 w 34"/>
                      <a:gd name="T41" fmla="*/ 59 h 71"/>
                      <a:gd name="T42" fmla="*/ 30 w 34"/>
                      <a:gd name="T43" fmla="*/ 63 h 71"/>
                      <a:gd name="T44" fmla="*/ 30 w 34"/>
                      <a:gd name="T45" fmla="*/ 67 h 71"/>
                      <a:gd name="T46" fmla="*/ 34 w 34"/>
                      <a:gd name="T47" fmla="*/ 67 h 71"/>
                      <a:gd name="T48" fmla="*/ 34 w 34"/>
                      <a:gd name="T49" fmla="*/ 71 h 7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" h="71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9" y="16"/>
                        </a:lnTo>
                        <a:lnTo>
                          <a:pt x="9" y="20"/>
                        </a:lnTo>
                        <a:lnTo>
                          <a:pt x="13" y="24"/>
                        </a:lnTo>
                        <a:lnTo>
                          <a:pt x="13" y="28"/>
                        </a:lnTo>
                        <a:lnTo>
                          <a:pt x="13" y="32"/>
                        </a:lnTo>
                        <a:lnTo>
                          <a:pt x="17" y="32"/>
                        </a:lnTo>
                        <a:lnTo>
                          <a:pt x="17" y="36"/>
                        </a:lnTo>
                        <a:lnTo>
                          <a:pt x="17" y="40"/>
                        </a:lnTo>
                        <a:lnTo>
                          <a:pt x="17" y="44"/>
                        </a:lnTo>
                        <a:lnTo>
                          <a:pt x="22" y="44"/>
                        </a:lnTo>
                        <a:lnTo>
                          <a:pt x="22" y="48"/>
                        </a:lnTo>
                        <a:lnTo>
                          <a:pt x="22" y="52"/>
                        </a:lnTo>
                        <a:lnTo>
                          <a:pt x="26" y="52"/>
                        </a:lnTo>
                        <a:lnTo>
                          <a:pt x="26" y="56"/>
                        </a:lnTo>
                        <a:lnTo>
                          <a:pt x="26" y="59"/>
                        </a:lnTo>
                        <a:lnTo>
                          <a:pt x="30" y="59"/>
                        </a:lnTo>
                        <a:lnTo>
                          <a:pt x="30" y="63"/>
                        </a:lnTo>
                        <a:lnTo>
                          <a:pt x="30" y="67"/>
                        </a:lnTo>
                        <a:lnTo>
                          <a:pt x="34" y="67"/>
                        </a:lnTo>
                        <a:lnTo>
                          <a:pt x="34" y="71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91" name="Freeform 223"/>
                  <p:cNvSpPr>
                    <a:spLocks/>
                  </p:cNvSpPr>
                  <p:nvPr/>
                </p:nvSpPr>
                <p:spPr bwMode="auto">
                  <a:xfrm>
                    <a:off x="4417" y="1525"/>
                    <a:ext cx="4" cy="4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4 w 4"/>
                      <a:gd name="T3" fmla="*/ 4 h 4"/>
                      <a:gd name="T4" fmla="*/ 0 w 4"/>
                      <a:gd name="T5" fmla="*/ 0 h 4"/>
                      <a:gd name="T6" fmla="*/ 0 w 4"/>
                      <a:gd name="T7" fmla="*/ 4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lnTo>
                          <a:pt x="4" y="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92" name="Freeform 224"/>
                  <p:cNvSpPr>
                    <a:spLocks/>
                  </p:cNvSpPr>
                  <p:nvPr/>
                </p:nvSpPr>
                <p:spPr bwMode="auto">
                  <a:xfrm>
                    <a:off x="4421" y="1513"/>
                    <a:ext cx="22" cy="48"/>
                  </a:xfrm>
                  <a:custGeom>
                    <a:avLst/>
                    <a:gdLst>
                      <a:gd name="T0" fmla="*/ 22 w 22"/>
                      <a:gd name="T1" fmla="*/ 48 h 48"/>
                      <a:gd name="T2" fmla="*/ 17 w 22"/>
                      <a:gd name="T3" fmla="*/ 48 h 48"/>
                      <a:gd name="T4" fmla="*/ 17 w 22"/>
                      <a:gd name="T5" fmla="*/ 44 h 48"/>
                      <a:gd name="T6" fmla="*/ 13 w 22"/>
                      <a:gd name="T7" fmla="*/ 40 h 48"/>
                      <a:gd name="T8" fmla="*/ 13 w 22"/>
                      <a:gd name="T9" fmla="*/ 36 h 48"/>
                      <a:gd name="T10" fmla="*/ 13 w 22"/>
                      <a:gd name="T11" fmla="*/ 32 h 48"/>
                      <a:gd name="T12" fmla="*/ 9 w 22"/>
                      <a:gd name="T13" fmla="*/ 32 h 48"/>
                      <a:gd name="T14" fmla="*/ 9 w 22"/>
                      <a:gd name="T15" fmla="*/ 28 h 48"/>
                      <a:gd name="T16" fmla="*/ 9 w 22"/>
                      <a:gd name="T17" fmla="*/ 24 h 48"/>
                      <a:gd name="T18" fmla="*/ 9 w 22"/>
                      <a:gd name="T19" fmla="*/ 20 h 48"/>
                      <a:gd name="T20" fmla="*/ 4 w 22"/>
                      <a:gd name="T21" fmla="*/ 20 h 48"/>
                      <a:gd name="T22" fmla="*/ 4 w 22"/>
                      <a:gd name="T23" fmla="*/ 16 h 48"/>
                      <a:gd name="T24" fmla="*/ 0 w 22"/>
                      <a:gd name="T25" fmla="*/ 16 h 48"/>
                      <a:gd name="T26" fmla="*/ 0 w 22"/>
                      <a:gd name="T27" fmla="*/ 12 h 48"/>
                      <a:gd name="T28" fmla="*/ 0 w 22"/>
                      <a:gd name="T29" fmla="*/ 8 h 48"/>
                      <a:gd name="T30" fmla="*/ 0 w 22"/>
                      <a:gd name="T31" fmla="*/ 4 h 48"/>
                      <a:gd name="T32" fmla="*/ 4 w 22"/>
                      <a:gd name="T33" fmla="*/ 4 h 48"/>
                      <a:gd name="T34" fmla="*/ 4 w 22"/>
                      <a:gd name="T35" fmla="*/ 0 h 48"/>
                      <a:gd name="T36" fmla="*/ 9 w 22"/>
                      <a:gd name="T37" fmla="*/ 0 h 4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2" h="48">
                        <a:moveTo>
                          <a:pt x="22" y="48"/>
                        </a:moveTo>
                        <a:lnTo>
                          <a:pt x="17" y="48"/>
                        </a:lnTo>
                        <a:lnTo>
                          <a:pt x="17" y="44"/>
                        </a:lnTo>
                        <a:lnTo>
                          <a:pt x="13" y="40"/>
                        </a:lnTo>
                        <a:lnTo>
                          <a:pt x="13" y="36"/>
                        </a:lnTo>
                        <a:lnTo>
                          <a:pt x="13" y="32"/>
                        </a:lnTo>
                        <a:lnTo>
                          <a:pt x="9" y="32"/>
                        </a:lnTo>
                        <a:lnTo>
                          <a:pt x="9" y="28"/>
                        </a:lnTo>
                        <a:lnTo>
                          <a:pt x="9" y="24"/>
                        </a:lnTo>
                        <a:lnTo>
                          <a:pt x="9" y="20"/>
                        </a:lnTo>
                        <a:lnTo>
                          <a:pt x="4" y="20"/>
                        </a:lnTo>
                        <a:lnTo>
                          <a:pt x="4" y="16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93" name="Freeform 225"/>
                  <p:cNvSpPr>
                    <a:spLocks/>
                  </p:cNvSpPr>
                  <p:nvPr/>
                </p:nvSpPr>
                <p:spPr bwMode="auto">
                  <a:xfrm>
                    <a:off x="4387" y="1502"/>
                    <a:ext cx="51" cy="59"/>
                  </a:xfrm>
                  <a:custGeom>
                    <a:avLst/>
                    <a:gdLst>
                      <a:gd name="T0" fmla="*/ 34 w 51"/>
                      <a:gd name="T1" fmla="*/ 11 h 59"/>
                      <a:gd name="T2" fmla="*/ 34 w 51"/>
                      <a:gd name="T3" fmla="*/ 15 h 59"/>
                      <a:gd name="T4" fmla="*/ 30 w 51"/>
                      <a:gd name="T5" fmla="*/ 15 h 59"/>
                      <a:gd name="T6" fmla="*/ 26 w 51"/>
                      <a:gd name="T7" fmla="*/ 15 h 59"/>
                      <a:gd name="T8" fmla="*/ 26 w 51"/>
                      <a:gd name="T9" fmla="*/ 11 h 59"/>
                      <a:gd name="T10" fmla="*/ 21 w 51"/>
                      <a:gd name="T11" fmla="*/ 11 h 59"/>
                      <a:gd name="T12" fmla="*/ 21 w 51"/>
                      <a:gd name="T13" fmla="*/ 7 h 59"/>
                      <a:gd name="T14" fmla="*/ 17 w 51"/>
                      <a:gd name="T15" fmla="*/ 7 h 59"/>
                      <a:gd name="T16" fmla="*/ 17 w 51"/>
                      <a:gd name="T17" fmla="*/ 3 h 59"/>
                      <a:gd name="T18" fmla="*/ 13 w 51"/>
                      <a:gd name="T19" fmla="*/ 3 h 59"/>
                      <a:gd name="T20" fmla="*/ 13 w 51"/>
                      <a:gd name="T21" fmla="*/ 0 h 59"/>
                      <a:gd name="T22" fmla="*/ 8 w 51"/>
                      <a:gd name="T23" fmla="*/ 0 h 59"/>
                      <a:gd name="T24" fmla="*/ 8 w 51"/>
                      <a:gd name="T25" fmla="*/ 3 h 59"/>
                      <a:gd name="T26" fmla="*/ 4 w 51"/>
                      <a:gd name="T27" fmla="*/ 3 h 59"/>
                      <a:gd name="T28" fmla="*/ 4 w 51"/>
                      <a:gd name="T29" fmla="*/ 7 h 59"/>
                      <a:gd name="T30" fmla="*/ 4 w 51"/>
                      <a:gd name="T31" fmla="*/ 11 h 59"/>
                      <a:gd name="T32" fmla="*/ 0 w 51"/>
                      <a:gd name="T33" fmla="*/ 11 h 59"/>
                      <a:gd name="T34" fmla="*/ 0 w 51"/>
                      <a:gd name="T35" fmla="*/ 15 h 59"/>
                      <a:gd name="T36" fmla="*/ 0 w 51"/>
                      <a:gd name="T37" fmla="*/ 19 h 59"/>
                      <a:gd name="T38" fmla="*/ 4 w 51"/>
                      <a:gd name="T39" fmla="*/ 19 h 59"/>
                      <a:gd name="T40" fmla="*/ 8 w 51"/>
                      <a:gd name="T41" fmla="*/ 19 h 59"/>
                      <a:gd name="T42" fmla="*/ 8 w 51"/>
                      <a:gd name="T43" fmla="*/ 15 h 59"/>
                      <a:gd name="T44" fmla="*/ 8 w 51"/>
                      <a:gd name="T45" fmla="*/ 11 h 59"/>
                      <a:gd name="T46" fmla="*/ 8 w 51"/>
                      <a:gd name="T47" fmla="*/ 7 h 59"/>
                      <a:gd name="T48" fmla="*/ 13 w 51"/>
                      <a:gd name="T49" fmla="*/ 7 h 59"/>
                      <a:gd name="T50" fmla="*/ 13 w 51"/>
                      <a:gd name="T51" fmla="*/ 11 h 59"/>
                      <a:gd name="T52" fmla="*/ 17 w 51"/>
                      <a:gd name="T53" fmla="*/ 11 h 59"/>
                      <a:gd name="T54" fmla="*/ 17 w 51"/>
                      <a:gd name="T55" fmla="*/ 15 h 59"/>
                      <a:gd name="T56" fmla="*/ 21 w 51"/>
                      <a:gd name="T57" fmla="*/ 15 h 59"/>
                      <a:gd name="T58" fmla="*/ 26 w 51"/>
                      <a:gd name="T59" fmla="*/ 15 h 59"/>
                      <a:gd name="T60" fmla="*/ 30 w 51"/>
                      <a:gd name="T61" fmla="*/ 15 h 59"/>
                      <a:gd name="T62" fmla="*/ 30 w 51"/>
                      <a:gd name="T63" fmla="*/ 19 h 59"/>
                      <a:gd name="T64" fmla="*/ 26 w 51"/>
                      <a:gd name="T65" fmla="*/ 23 h 59"/>
                      <a:gd name="T66" fmla="*/ 26 w 51"/>
                      <a:gd name="T67" fmla="*/ 27 h 59"/>
                      <a:gd name="T68" fmla="*/ 26 w 51"/>
                      <a:gd name="T69" fmla="*/ 31 h 59"/>
                      <a:gd name="T70" fmla="*/ 30 w 51"/>
                      <a:gd name="T71" fmla="*/ 31 h 59"/>
                      <a:gd name="T72" fmla="*/ 26 w 51"/>
                      <a:gd name="T73" fmla="*/ 31 h 59"/>
                      <a:gd name="T74" fmla="*/ 26 w 51"/>
                      <a:gd name="T75" fmla="*/ 35 h 59"/>
                      <a:gd name="T76" fmla="*/ 30 w 51"/>
                      <a:gd name="T77" fmla="*/ 35 h 59"/>
                      <a:gd name="T78" fmla="*/ 30 w 51"/>
                      <a:gd name="T79" fmla="*/ 31 h 59"/>
                      <a:gd name="T80" fmla="*/ 34 w 51"/>
                      <a:gd name="T81" fmla="*/ 27 h 59"/>
                      <a:gd name="T82" fmla="*/ 38 w 51"/>
                      <a:gd name="T83" fmla="*/ 31 h 59"/>
                      <a:gd name="T84" fmla="*/ 38 w 51"/>
                      <a:gd name="T85" fmla="*/ 35 h 59"/>
                      <a:gd name="T86" fmla="*/ 38 w 51"/>
                      <a:gd name="T87" fmla="*/ 39 h 59"/>
                      <a:gd name="T88" fmla="*/ 38 w 51"/>
                      <a:gd name="T89" fmla="*/ 43 h 59"/>
                      <a:gd name="T90" fmla="*/ 38 w 51"/>
                      <a:gd name="T91" fmla="*/ 47 h 59"/>
                      <a:gd name="T92" fmla="*/ 38 w 51"/>
                      <a:gd name="T93" fmla="*/ 51 h 59"/>
                      <a:gd name="T94" fmla="*/ 38 w 51"/>
                      <a:gd name="T95" fmla="*/ 55 h 59"/>
                      <a:gd name="T96" fmla="*/ 43 w 51"/>
                      <a:gd name="T97" fmla="*/ 55 h 59"/>
                      <a:gd name="T98" fmla="*/ 43 w 51"/>
                      <a:gd name="T99" fmla="*/ 59 h 59"/>
                      <a:gd name="T100" fmla="*/ 47 w 51"/>
                      <a:gd name="T101" fmla="*/ 59 h 59"/>
                      <a:gd name="T102" fmla="*/ 51 w 51"/>
                      <a:gd name="T103" fmla="*/ 59 h 59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0" t="0" r="r" b="b"/>
                    <a:pathLst>
                      <a:path w="51" h="59">
                        <a:moveTo>
                          <a:pt x="34" y="11"/>
                        </a:moveTo>
                        <a:lnTo>
                          <a:pt x="34" y="15"/>
                        </a:lnTo>
                        <a:lnTo>
                          <a:pt x="30" y="15"/>
                        </a:lnTo>
                        <a:lnTo>
                          <a:pt x="26" y="15"/>
                        </a:lnTo>
                        <a:lnTo>
                          <a:pt x="26" y="11"/>
                        </a:lnTo>
                        <a:lnTo>
                          <a:pt x="21" y="11"/>
                        </a:lnTo>
                        <a:lnTo>
                          <a:pt x="21" y="7"/>
                        </a:lnTo>
                        <a:lnTo>
                          <a:pt x="17" y="7"/>
                        </a:lnTo>
                        <a:lnTo>
                          <a:pt x="17" y="3"/>
                        </a:lnTo>
                        <a:lnTo>
                          <a:pt x="13" y="3"/>
                        </a:lnTo>
                        <a:lnTo>
                          <a:pt x="13" y="0"/>
                        </a:lnTo>
                        <a:lnTo>
                          <a:pt x="8" y="0"/>
                        </a:lnTo>
                        <a:lnTo>
                          <a:pt x="8" y="3"/>
                        </a:lnTo>
                        <a:lnTo>
                          <a:pt x="4" y="3"/>
                        </a:lnTo>
                        <a:lnTo>
                          <a:pt x="4" y="7"/>
                        </a:lnTo>
                        <a:lnTo>
                          <a:pt x="4" y="11"/>
                        </a:lnTo>
                        <a:lnTo>
                          <a:pt x="0" y="11"/>
                        </a:lnTo>
                        <a:lnTo>
                          <a:pt x="0" y="15"/>
                        </a:lnTo>
                        <a:lnTo>
                          <a:pt x="0" y="19"/>
                        </a:lnTo>
                        <a:lnTo>
                          <a:pt x="4" y="19"/>
                        </a:lnTo>
                        <a:lnTo>
                          <a:pt x="8" y="19"/>
                        </a:lnTo>
                        <a:lnTo>
                          <a:pt x="8" y="15"/>
                        </a:lnTo>
                        <a:lnTo>
                          <a:pt x="8" y="11"/>
                        </a:lnTo>
                        <a:lnTo>
                          <a:pt x="8" y="7"/>
                        </a:lnTo>
                        <a:lnTo>
                          <a:pt x="13" y="7"/>
                        </a:lnTo>
                        <a:lnTo>
                          <a:pt x="13" y="11"/>
                        </a:lnTo>
                        <a:lnTo>
                          <a:pt x="17" y="11"/>
                        </a:lnTo>
                        <a:lnTo>
                          <a:pt x="17" y="15"/>
                        </a:lnTo>
                        <a:lnTo>
                          <a:pt x="21" y="15"/>
                        </a:lnTo>
                        <a:lnTo>
                          <a:pt x="26" y="15"/>
                        </a:lnTo>
                        <a:lnTo>
                          <a:pt x="30" y="15"/>
                        </a:lnTo>
                        <a:lnTo>
                          <a:pt x="30" y="19"/>
                        </a:lnTo>
                        <a:lnTo>
                          <a:pt x="26" y="23"/>
                        </a:lnTo>
                        <a:lnTo>
                          <a:pt x="26" y="27"/>
                        </a:lnTo>
                        <a:lnTo>
                          <a:pt x="26" y="31"/>
                        </a:lnTo>
                        <a:lnTo>
                          <a:pt x="30" y="31"/>
                        </a:lnTo>
                        <a:lnTo>
                          <a:pt x="26" y="31"/>
                        </a:lnTo>
                        <a:lnTo>
                          <a:pt x="26" y="35"/>
                        </a:lnTo>
                        <a:lnTo>
                          <a:pt x="30" y="35"/>
                        </a:lnTo>
                        <a:lnTo>
                          <a:pt x="30" y="31"/>
                        </a:lnTo>
                        <a:lnTo>
                          <a:pt x="34" y="27"/>
                        </a:lnTo>
                        <a:lnTo>
                          <a:pt x="38" y="31"/>
                        </a:lnTo>
                        <a:lnTo>
                          <a:pt x="38" y="35"/>
                        </a:lnTo>
                        <a:lnTo>
                          <a:pt x="38" y="39"/>
                        </a:lnTo>
                        <a:lnTo>
                          <a:pt x="38" y="43"/>
                        </a:lnTo>
                        <a:lnTo>
                          <a:pt x="38" y="47"/>
                        </a:lnTo>
                        <a:lnTo>
                          <a:pt x="38" y="51"/>
                        </a:lnTo>
                        <a:lnTo>
                          <a:pt x="38" y="55"/>
                        </a:lnTo>
                        <a:lnTo>
                          <a:pt x="43" y="55"/>
                        </a:lnTo>
                        <a:lnTo>
                          <a:pt x="43" y="59"/>
                        </a:lnTo>
                        <a:lnTo>
                          <a:pt x="47" y="59"/>
                        </a:lnTo>
                        <a:lnTo>
                          <a:pt x="51" y="59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94" name="Line 2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38" y="1561"/>
                    <a:ext cx="5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95" name="Freeform 227"/>
                  <p:cNvSpPr>
                    <a:spLocks/>
                  </p:cNvSpPr>
                  <p:nvPr/>
                </p:nvSpPr>
                <p:spPr bwMode="auto">
                  <a:xfrm>
                    <a:off x="4430" y="1561"/>
                    <a:ext cx="17" cy="20"/>
                  </a:xfrm>
                  <a:custGeom>
                    <a:avLst/>
                    <a:gdLst>
                      <a:gd name="T0" fmla="*/ 8 w 17"/>
                      <a:gd name="T1" fmla="*/ 0 h 20"/>
                      <a:gd name="T2" fmla="*/ 4 w 17"/>
                      <a:gd name="T3" fmla="*/ 0 h 20"/>
                      <a:gd name="T4" fmla="*/ 4 w 17"/>
                      <a:gd name="T5" fmla="*/ 4 h 20"/>
                      <a:gd name="T6" fmla="*/ 4 w 17"/>
                      <a:gd name="T7" fmla="*/ 8 h 20"/>
                      <a:gd name="T8" fmla="*/ 0 w 17"/>
                      <a:gd name="T9" fmla="*/ 8 h 20"/>
                      <a:gd name="T10" fmla="*/ 0 w 17"/>
                      <a:gd name="T11" fmla="*/ 12 h 20"/>
                      <a:gd name="T12" fmla="*/ 0 w 17"/>
                      <a:gd name="T13" fmla="*/ 16 h 20"/>
                      <a:gd name="T14" fmla="*/ 0 w 17"/>
                      <a:gd name="T15" fmla="*/ 20 h 20"/>
                      <a:gd name="T16" fmla="*/ 4 w 17"/>
                      <a:gd name="T17" fmla="*/ 20 h 20"/>
                      <a:gd name="T18" fmla="*/ 8 w 17"/>
                      <a:gd name="T19" fmla="*/ 20 h 20"/>
                      <a:gd name="T20" fmla="*/ 8 w 17"/>
                      <a:gd name="T21" fmla="*/ 16 h 20"/>
                      <a:gd name="T22" fmla="*/ 13 w 17"/>
                      <a:gd name="T23" fmla="*/ 16 h 20"/>
                      <a:gd name="T24" fmla="*/ 13 w 17"/>
                      <a:gd name="T25" fmla="*/ 20 h 20"/>
                      <a:gd name="T26" fmla="*/ 17 w 17"/>
                      <a:gd name="T27" fmla="*/ 20 h 20"/>
                      <a:gd name="T28" fmla="*/ 17 w 17"/>
                      <a:gd name="T29" fmla="*/ 16 h 20"/>
                      <a:gd name="T30" fmla="*/ 13 w 17"/>
                      <a:gd name="T31" fmla="*/ 16 h 20"/>
                      <a:gd name="T32" fmla="*/ 13 w 17"/>
                      <a:gd name="T33" fmla="*/ 12 h 20"/>
                      <a:gd name="T34" fmla="*/ 13 w 17"/>
                      <a:gd name="T35" fmla="*/ 8 h 20"/>
                      <a:gd name="T36" fmla="*/ 17 w 17"/>
                      <a:gd name="T37" fmla="*/ 8 h 20"/>
                      <a:gd name="T38" fmla="*/ 17 w 17"/>
                      <a:gd name="T39" fmla="*/ 4 h 20"/>
                      <a:gd name="T40" fmla="*/ 13 w 17"/>
                      <a:gd name="T41" fmla="*/ 4 h 20"/>
                      <a:gd name="T42" fmla="*/ 13 w 17"/>
                      <a:gd name="T43" fmla="*/ 0 h 2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7" h="20">
                        <a:moveTo>
                          <a:pt x="8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  <a:lnTo>
                          <a:pt x="4" y="20"/>
                        </a:lnTo>
                        <a:lnTo>
                          <a:pt x="8" y="20"/>
                        </a:lnTo>
                        <a:lnTo>
                          <a:pt x="8" y="16"/>
                        </a:lnTo>
                        <a:lnTo>
                          <a:pt x="13" y="16"/>
                        </a:lnTo>
                        <a:lnTo>
                          <a:pt x="13" y="20"/>
                        </a:lnTo>
                        <a:lnTo>
                          <a:pt x="17" y="20"/>
                        </a:lnTo>
                        <a:lnTo>
                          <a:pt x="17" y="16"/>
                        </a:lnTo>
                        <a:lnTo>
                          <a:pt x="13" y="16"/>
                        </a:lnTo>
                        <a:lnTo>
                          <a:pt x="13" y="12"/>
                        </a:lnTo>
                        <a:lnTo>
                          <a:pt x="13" y="8"/>
                        </a:lnTo>
                        <a:lnTo>
                          <a:pt x="17" y="8"/>
                        </a:lnTo>
                        <a:lnTo>
                          <a:pt x="17" y="4"/>
                        </a:lnTo>
                        <a:lnTo>
                          <a:pt x="13" y="4"/>
                        </a:lnTo>
                        <a:lnTo>
                          <a:pt x="13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96" name="Freeform 228"/>
                  <p:cNvSpPr>
                    <a:spLocks/>
                  </p:cNvSpPr>
                  <p:nvPr/>
                </p:nvSpPr>
                <p:spPr bwMode="auto">
                  <a:xfrm>
                    <a:off x="3133" y="1517"/>
                    <a:ext cx="17" cy="100"/>
                  </a:xfrm>
                  <a:custGeom>
                    <a:avLst/>
                    <a:gdLst>
                      <a:gd name="T0" fmla="*/ 17 w 17"/>
                      <a:gd name="T1" fmla="*/ 0 h 100"/>
                      <a:gd name="T2" fmla="*/ 17 w 17"/>
                      <a:gd name="T3" fmla="*/ 4 h 100"/>
                      <a:gd name="T4" fmla="*/ 17 w 17"/>
                      <a:gd name="T5" fmla="*/ 8 h 100"/>
                      <a:gd name="T6" fmla="*/ 13 w 17"/>
                      <a:gd name="T7" fmla="*/ 8 h 100"/>
                      <a:gd name="T8" fmla="*/ 13 w 17"/>
                      <a:gd name="T9" fmla="*/ 12 h 100"/>
                      <a:gd name="T10" fmla="*/ 9 w 17"/>
                      <a:gd name="T11" fmla="*/ 12 h 100"/>
                      <a:gd name="T12" fmla="*/ 9 w 17"/>
                      <a:gd name="T13" fmla="*/ 16 h 100"/>
                      <a:gd name="T14" fmla="*/ 9 w 17"/>
                      <a:gd name="T15" fmla="*/ 20 h 100"/>
                      <a:gd name="T16" fmla="*/ 9 w 17"/>
                      <a:gd name="T17" fmla="*/ 24 h 100"/>
                      <a:gd name="T18" fmla="*/ 9 w 17"/>
                      <a:gd name="T19" fmla="*/ 28 h 100"/>
                      <a:gd name="T20" fmla="*/ 9 w 17"/>
                      <a:gd name="T21" fmla="*/ 32 h 100"/>
                      <a:gd name="T22" fmla="*/ 9 w 17"/>
                      <a:gd name="T23" fmla="*/ 36 h 100"/>
                      <a:gd name="T24" fmla="*/ 9 w 17"/>
                      <a:gd name="T25" fmla="*/ 40 h 100"/>
                      <a:gd name="T26" fmla="*/ 13 w 17"/>
                      <a:gd name="T27" fmla="*/ 40 h 100"/>
                      <a:gd name="T28" fmla="*/ 13 w 17"/>
                      <a:gd name="T29" fmla="*/ 44 h 100"/>
                      <a:gd name="T30" fmla="*/ 13 w 17"/>
                      <a:gd name="T31" fmla="*/ 48 h 100"/>
                      <a:gd name="T32" fmla="*/ 9 w 17"/>
                      <a:gd name="T33" fmla="*/ 48 h 100"/>
                      <a:gd name="T34" fmla="*/ 9 w 17"/>
                      <a:gd name="T35" fmla="*/ 52 h 100"/>
                      <a:gd name="T36" fmla="*/ 9 w 17"/>
                      <a:gd name="T37" fmla="*/ 56 h 100"/>
                      <a:gd name="T38" fmla="*/ 9 w 17"/>
                      <a:gd name="T39" fmla="*/ 60 h 100"/>
                      <a:gd name="T40" fmla="*/ 9 w 17"/>
                      <a:gd name="T41" fmla="*/ 64 h 100"/>
                      <a:gd name="T42" fmla="*/ 5 w 17"/>
                      <a:gd name="T43" fmla="*/ 64 h 100"/>
                      <a:gd name="T44" fmla="*/ 5 w 17"/>
                      <a:gd name="T45" fmla="*/ 68 h 100"/>
                      <a:gd name="T46" fmla="*/ 0 w 17"/>
                      <a:gd name="T47" fmla="*/ 68 h 100"/>
                      <a:gd name="T48" fmla="*/ 5 w 17"/>
                      <a:gd name="T49" fmla="*/ 68 h 100"/>
                      <a:gd name="T50" fmla="*/ 0 w 17"/>
                      <a:gd name="T51" fmla="*/ 72 h 100"/>
                      <a:gd name="T52" fmla="*/ 0 w 17"/>
                      <a:gd name="T53" fmla="*/ 76 h 100"/>
                      <a:gd name="T54" fmla="*/ 5 w 17"/>
                      <a:gd name="T55" fmla="*/ 80 h 100"/>
                      <a:gd name="T56" fmla="*/ 5 w 17"/>
                      <a:gd name="T57" fmla="*/ 84 h 100"/>
                      <a:gd name="T58" fmla="*/ 5 w 17"/>
                      <a:gd name="T59" fmla="*/ 88 h 100"/>
                      <a:gd name="T60" fmla="*/ 5 w 17"/>
                      <a:gd name="T61" fmla="*/ 92 h 100"/>
                      <a:gd name="T62" fmla="*/ 5 w 17"/>
                      <a:gd name="T63" fmla="*/ 96 h 100"/>
                      <a:gd name="T64" fmla="*/ 5 w 17"/>
                      <a:gd name="T65" fmla="*/ 100 h 10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7" h="100">
                        <a:moveTo>
                          <a:pt x="17" y="0"/>
                        </a:move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9" y="12"/>
                        </a:lnTo>
                        <a:lnTo>
                          <a:pt x="9" y="16"/>
                        </a:lnTo>
                        <a:lnTo>
                          <a:pt x="9" y="20"/>
                        </a:lnTo>
                        <a:lnTo>
                          <a:pt x="9" y="24"/>
                        </a:lnTo>
                        <a:lnTo>
                          <a:pt x="9" y="28"/>
                        </a:lnTo>
                        <a:lnTo>
                          <a:pt x="9" y="32"/>
                        </a:lnTo>
                        <a:lnTo>
                          <a:pt x="9" y="36"/>
                        </a:lnTo>
                        <a:lnTo>
                          <a:pt x="9" y="40"/>
                        </a:lnTo>
                        <a:lnTo>
                          <a:pt x="13" y="40"/>
                        </a:lnTo>
                        <a:lnTo>
                          <a:pt x="13" y="44"/>
                        </a:lnTo>
                        <a:lnTo>
                          <a:pt x="13" y="48"/>
                        </a:lnTo>
                        <a:lnTo>
                          <a:pt x="9" y="48"/>
                        </a:lnTo>
                        <a:lnTo>
                          <a:pt x="9" y="52"/>
                        </a:lnTo>
                        <a:lnTo>
                          <a:pt x="9" y="56"/>
                        </a:lnTo>
                        <a:lnTo>
                          <a:pt x="9" y="60"/>
                        </a:lnTo>
                        <a:lnTo>
                          <a:pt x="9" y="64"/>
                        </a:lnTo>
                        <a:lnTo>
                          <a:pt x="5" y="64"/>
                        </a:lnTo>
                        <a:lnTo>
                          <a:pt x="5" y="68"/>
                        </a:lnTo>
                        <a:lnTo>
                          <a:pt x="0" y="68"/>
                        </a:lnTo>
                        <a:lnTo>
                          <a:pt x="5" y="68"/>
                        </a:lnTo>
                        <a:lnTo>
                          <a:pt x="0" y="72"/>
                        </a:lnTo>
                        <a:lnTo>
                          <a:pt x="0" y="76"/>
                        </a:lnTo>
                        <a:lnTo>
                          <a:pt x="5" y="80"/>
                        </a:lnTo>
                        <a:lnTo>
                          <a:pt x="5" y="84"/>
                        </a:lnTo>
                        <a:lnTo>
                          <a:pt x="5" y="88"/>
                        </a:lnTo>
                        <a:lnTo>
                          <a:pt x="5" y="92"/>
                        </a:lnTo>
                        <a:lnTo>
                          <a:pt x="5" y="96"/>
                        </a:lnTo>
                        <a:lnTo>
                          <a:pt x="5" y="10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97" name="Freeform 229"/>
                  <p:cNvSpPr>
                    <a:spLocks/>
                  </p:cNvSpPr>
                  <p:nvPr/>
                </p:nvSpPr>
                <p:spPr bwMode="auto">
                  <a:xfrm>
                    <a:off x="4430" y="1513"/>
                    <a:ext cx="51" cy="104"/>
                  </a:xfrm>
                  <a:custGeom>
                    <a:avLst/>
                    <a:gdLst>
                      <a:gd name="T0" fmla="*/ 0 w 51"/>
                      <a:gd name="T1" fmla="*/ 0 h 104"/>
                      <a:gd name="T2" fmla="*/ 0 w 51"/>
                      <a:gd name="T3" fmla="*/ 4 h 104"/>
                      <a:gd name="T4" fmla="*/ 0 w 51"/>
                      <a:gd name="T5" fmla="*/ 8 h 104"/>
                      <a:gd name="T6" fmla="*/ 4 w 51"/>
                      <a:gd name="T7" fmla="*/ 8 h 104"/>
                      <a:gd name="T8" fmla="*/ 4 w 51"/>
                      <a:gd name="T9" fmla="*/ 12 h 104"/>
                      <a:gd name="T10" fmla="*/ 8 w 51"/>
                      <a:gd name="T11" fmla="*/ 16 h 104"/>
                      <a:gd name="T12" fmla="*/ 8 w 51"/>
                      <a:gd name="T13" fmla="*/ 20 h 104"/>
                      <a:gd name="T14" fmla="*/ 13 w 51"/>
                      <a:gd name="T15" fmla="*/ 20 h 104"/>
                      <a:gd name="T16" fmla="*/ 13 w 51"/>
                      <a:gd name="T17" fmla="*/ 24 h 104"/>
                      <a:gd name="T18" fmla="*/ 17 w 51"/>
                      <a:gd name="T19" fmla="*/ 28 h 104"/>
                      <a:gd name="T20" fmla="*/ 17 w 51"/>
                      <a:gd name="T21" fmla="*/ 32 h 104"/>
                      <a:gd name="T22" fmla="*/ 17 w 51"/>
                      <a:gd name="T23" fmla="*/ 36 h 104"/>
                      <a:gd name="T24" fmla="*/ 21 w 51"/>
                      <a:gd name="T25" fmla="*/ 36 h 104"/>
                      <a:gd name="T26" fmla="*/ 21 w 51"/>
                      <a:gd name="T27" fmla="*/ 40 h 104"/>
                      <a:gd name="T28" fmla="*/ 21 w 51"/>
                      <a:gd name="T29" fmla="*/ 44 h 104"/>
                      <a:gd name="T30" fmla="*/ 26 w 51"/>
                      <a:gd name="T31" fmla="*/ 44 h 104"/>
                      <a:gd name="T32" fmla="*/ 26 w 51"/>
                      <a:gd name="T33" fmla="*/ 48 h 104"/>
                      <a:gd name="T34" fmla="*/ 26 w 51"/>
                      <a:gd name="T35" fmla="*/ 52 h 104"/>
                      <a:gd name="T36" fmla="*/ 30 w 51"/>
                      <a:gd name="T37" fmla="*/ 52 h 104"/>
                      <a:gd name="T38" fmla="*/ 30 w 51"/>
                      <a:gd name="T39" fmla="*/ 56 h 104"/>
                      <a:gd name="T40" fmla="*/ 34 w 51"/>
                      <a:gd name="T41" fmla="*/ 56 h 104"/>
                      <a:gd name="T42" fmla="*/ 34 w 51"/>
                      <a:gd name="T43" fmla="*/ 60 h 104"/>
                      <a:gd name="T44" fmla="*/ 38 w 51"/>
                      <a:gd name="T45" fmla="*/ 60 h 104"/>
                      <a:gd name="T46" fmla="*/ 38 w 51"/>
                      <a:gd name="T47" fmla="*/ 64 h 104"/>
                      <a:gd name="T48" fmla="*/ 43 w 51"/>
                      <a:gd name="T49" fmla="*/ 64 h 104"/>
                      <a:gd name="T50" fmla="*/ 43 w 51"/>
                      <a:gd name="T51" fmla="*/ 68 h 104"/>
                      <a:gd name="T52" fmla="*/ 47 w 51"/>
                      <a:gd name="T53" fmla="*/ 68 h 104"/>
                      <a:gd name="T54" fmla="*/ 47 w 51"/>
                      <a:gd name="T55" fmla="*/ 72 h 104"/>
                      <a:gd name="T56" fmla="*/ 51 w 51"/>
                      <a:gd name="T57" fmla="*/ 72 h 104"/>
                      <a:gd name="T58" fmla="*/ 51 w 51"/>
                      <a:gd name="T59" fmla="*/ 76 h 104"/>
                      <a:gd name="T60" fmla="*/ 51 w 51"/>
                      <a:gd name="T61" fmla="*/ 80 h 104"/>
                      <a:gd name="T62" fmla="*/ 51 w 51"/>
                      <a:gd name="T63" fmla="*/ 84 h 104"/>
                      <a:gd name="T64" fmla="*/ 51 w 51"/>
                      <a:gd name="T65" fmla="*/ 88 h 104"/>
                      <a:gd name="T66" fmla="*/ 47 w 51"/>
                      <a:gd name="T67" fmla="*/ 88 h 104"/>
                      <a:gd name="T68" fmla="*/ 51 w 51"/>
                      <a:gd name="T69" fmla="*/ 88 h 104"/>
                      <a:gd name="T70" fmla="*/ 51 w 51"/>
                      <a:gd name="T71" fmla="*/ 92 h 104"/>
                      <a:gd name="T72" fmla="*/ 51 w 51"/>
                      <a:gd name="T73" fmla="*/ 96 h 104"/>
                      <a:gd name="T74" fmla="*/ 51 w 51"/>
                      <a:gd name="T75" fmla="*/ 100 h 104"/>
                      <a:gd name="T76" fmla="*/ 51 w 51"/>
                      <a:gd name="T77" fmla="*/ 104 h 104"/>
                      <a:gd name="T78" fmla="*/ 47 w 51"/>
                      <a:gd name="T79" fmla="*/ 104 h 104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51" h="10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8" y="16"/>
                        </a:lnTo>
                        <a:lnTo>
                          <a:pt x="8" y="20"/>
                        </a:lnTo>
                        <a:lnTo>
                          <a:pt x="13" y="20"/>
                        </a:lnTo>
                        <a:lnTo>
                          <a:pt x="13" y="24"/>
                        </a:lnTo>
                        <a:lnTo>
                          <a:pt x="17" y="28"/>
                        </a:lnTo>
                        <a:lnTo>
                          <a:pt x="17" y="32"/>
                        </a:lnTo>
                        <a:lnTo>
                          <a:pt x="17" y="36"/>
                        </a:lnTo>
                        <a:lnTo>
                          <a:pt x="21" y="36"/>
                        </a:lnTo>
                        <a:lnTo>
                          <a:pt x="21" y="40"/>
                        </a:lnTo>
                        <a:lnTo>
                          <a:pt x="21" y="44"/>
                        </a:lnTo>
                        <a:lnTo>
                          <a:pt x="26" y="44"/>
                        </a:lnTo>
                        <a:lnTo>
                          <a:pt x="26" y="48"/>
                        </a:lnTo>
                        <a:lnTo>
                          <a:pt x="26" y="52"/>
                        </a:lnTo>
                        <a:lnTo>
                          <a:pt x="30" y="52"/>
                        </a:lnTo>
                        <a:lnTo>
                          <a:pt x="30" y="56"/>
                        </a:lnTo>
                        <a:lnTo>
                          <a:pt x="34" y="56"/>
                        </a:lnTo>
                        <a:lnTo>
                          <a:pt x="34" y="60"/>
                        </a:lnTo>
                        <a:lnTo>
                          <a:pt x="38" y="60"/>
                        </a:lnTo>
                        <a:lnTo>
                          <a:pt x="38" y="64"/>
                        </a:lnTo>
                        <a:lnTo>
                          <a:pt x="43" y="64"/>
                        </a:lnTo>
                        <a:lnTo>
                          <a:pt x="43" y="68"/>
                        </a:lnTo>
                        <a:lnTo>
                          <a:pt x="47" y="68"/>
                        </a:lnTo>
                        <a:lnTo>
                          <a:pt x="47" y="72"/>
                        </a:lnTo>
                        <a:lnTo>
                          <a:pt x="51" y="72"/>
                        </a:lnTo>
                        <a:lnTo>
                          <a:pt x="51" y="76"/>
                        </a:lnTo>
                        <a:lnTo>
                          <a:pt x="51" y="80"/>
                        </a:lnTo>
                        <a:lnTo>
                          <a:pt x="51" y="84"/>
                        </a:lnTo>
                        <a:lnTo>
                          <a:pt x="51" y="88"/>
                        </a:lnTo>
                        <a:lnTo>
                          <a:pt x="47" y="88"/>
                        </a:lnTo>
                        <a:lnTo>
                          <a:pt x="51" y="88"/>
                        </a:lnTo>
                        <a:lnTo>
                          <a:pt x="51" y="92"/>
                        </a:lnTo>
                        <a:lnTo>
                          <a:pt x="51" y="96"/>
                        </a:lnTo>
                        <a:lnTo>
                          <a:pt x="51" y="100"/>
                        </a:lnTo>
                        <a:lnTo>
                          <a:pt x="51" y="104"/>
                        </a:lnTo>
                        <a:lnTo>
                          <a:pt x="47" y="10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98" name="Freeform 230"/>
                  <p:cNvSpPr>
                    <a:spLocks/>
                  </p:cNvSpPr>
                  <p:nvPr/>
                </p:nvSpPr>
                <p:spPr bwMode="auto">
                  <a:xfrm>
                    <a:off x="4473" y="1617"/>
                    <a:ext cx="4" cy="4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0 w 4"/>
                      <a:gd name="T3" fmla="*/ 4 h 4"/>
                      <a:gd name="T4" fmla="*/ 4 w 4"/>
                      <a:gd name="T5" fmla="*/ 4 h 4"/>
                      <a:gd name="T6" fmla="*/ 0 w 4"/>
                      <a:gd name="T7" fmla="*/ 4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99" name="Freeform 231"/>
                  <p:cNvSpPr>
                    <a:spLocks/>
                  </p:cNvSpPr>
                  <p:nvPr/>
                </p:nvSpPr>
                <p:spPr bwMode="auto">
                  <a:xfrm>
                    <a:off x="4456" y="1617"/>
                    <a:ext cx="21" cy="4"/>
                  </a:xfrm>
                  <a:custGeom>
                    <a:avLst/>
                    <a:gdLst>
                      <a:gd name="T0" fmla="*/ 0 w 21"/>
                      <a:gd name="T1" fmla="*/ 4 h 4"/>
                      <a:gd name="T2" fmla="*/ 0 w 21"/>
                      <a:gd name="T3" fmla="*/ 0 h 4"/>
                      <a:gd name="T4" fmla="*/ 4 w 21"/>
                      <a:gd name="T5" fmla="*/ 0 h 4"/>
                      <a:gd name="T6" fmla="*/ 8 w 21"/>
                      <a:gd name="T7" fmla="*/ 0 h 4"/>
                      <a:gd name="T8" fmla="*/ 8 w 21"/>
                      <a:gd name="T9" fmla="*/ 4 h 4"/>
                      <a:gd name="T10" fmla="*/ 12 w 21"/>
                      <a:gd name="T11" fmla="*/ 4 h 4"/>
                      <a:gd name="T12" fmla="*/ 12 w 21"/>
                      <a:gd name="T13" fmla="*/ 0 h 4"/>
                      <a:gd name="T14" fmla="*/ 12 w 21"/>
                      <a:gd name="T15" fmla="*/ 4 h 4"/>
                      <a:gd name="T16" fmla="*/ 17 w 21"/>
                      <a:gd name="T17" fmla="*/ 4 h 4"/>
                      <a:gd name="T18" fmla="*/ 17 w 21"/>
                      <a:gd name="T19" fmla="*/ 0 h 4"/>
                      <a:gd name="T20" fmla="*/ 21 w 21"/>
                      <a:gd name="T21" fmla="*/ 0 h 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" h="4">
                        <a:moveTo>
                          <a:pt x="0" y="4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8" y="4"/>
                        </a:lnTo>
                        <a:lnTo>
                          <a:pt x="12" y="4"/>
                        </a:lnTo>
                        <a:lnTo>
                          <a:pt x="12" y="0"/>
                        </a:lnTo>
                        <a:lnTo>
                          <a:pt x="12" y="4"/>
                        </a:lnTo>
                        <a:lnTo>
                          <a:pt x="17" y="4"/>
                        </a:lnTo>
                        <a:lnTo>
                          <a:pt x="17" y="0"/>
                        </a:lnTo>
                        <a:lnTo>
                          <a:pt x="21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00" name="Freeform 232"/>
                  <p:cNvSpPr>
                    <a:spLocks/>
                  </p:cNvSpPr>
                  <p:nvPr/>
                </p:nvSpPr>
                <p:spPr bwMode="auto">
                  <a:xfrm>
                    <a:off x="3133" y="1617"/>
                    <a:ext cx="5" cy="8"/>
                  </a:xfrm>
                  <a:custGeom>
                    <a:avLst/>
                    <a:gdLst>
                      <a:gd name="T0" fmla="*/ 5 w 5"/>
                      <a:gd name="T1" fmla="*/ 0 h 8"/>
                      <a:gd name="T2" fmla="*/ 0 w 5"/>
                      <a:gd name="T3" fmla="*/ 0 h 8"/>
                      <a:gd name="T4" fmla="*/ 0 w 5"/>
                      <a:gd name="T5" fmla="*/ 4 h 8"/>
                      <a:gd name="T6" fmla="*/ 0 w 5"/>
                      <a:gd name="T7" fmla="*/ 8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" h="8">
                        <a:moveTo>
                          <a:pt x="5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01" name="Freeform 233"/>
                  <p:cNvSpPr>
                    <a:spLocks/>
                  </p:cNvSpPr>
                  <p:nvPr/>
                </p:nvSpPr>
                <p:spPr bwMode="auto">
                  <a:xfrm>
                    <a:off x="4456" y="1617"/>
                    <a:ext cx="17" cy="19"/>
                  </a:xfrm>
                  <a:custGeom>
                    <a:avLst/>
                    <a:gdLst>
                      <a:gd name="T0" fmla="*/ 17 w 17"/>
                      <a:gd name="T1" fmla="*/ 0 h 19"/>
                      <a:gd name="T2" fmla="*/ 17 w 17"/>
                      <a:gd name="T3" fmla="*/ 4 h 19"/>
                      <a:gd name="T4" fmla="*/ 12 w 17"/>
                      <a:gd name="T5" fmla="*/ 4 h 19"/>
                      <a:gd name="T6" fmla="*/ 8 w 17"/>
                      <a:gd name="T7" fmla="*/ 4 h 19"/>
                      <a:gd name="T8" fmla="*/ 8 w 17"/>
                      <a:gd name="T9" fmla="*/ 8 h 19"/>
                      <a:gd name="T10" fmla="*/ 8 w 17"/>
                      <a:gd name="T11" fmla="*/ 12 h 19"/>
                      <a:gd name="T12" fmla="*/ 8 w 17"/>
                      <a:gd name="T13" fmla="*/ 16 h 19"/>
                      <a:gd name="T14" fmla="*/ 4 w 17"/>
                      <a:gd name="T15" fmla="*/ 16 h 19"/>
                      <a:gd name="T16" fmla="*/ 4 w 17"/>
                      <a:gd name="T17" fmla="*/ 19 h 19"/>
                      <a:gd name="T18" fmla="*/ 0 w 17"/>
                      <a:gd name="T19" fmla="*/ 19 h 19"/>
                      <a:gd name="T20" fmla="*/ 0 w 17"/>
                      <a:gd name="T21" fmla="*/ 16 h 19"/>
                      <a:gd name="T22" fmla="*/ 0 w 17"/>
                      <a:gd name="T23" fmla="*/ 12 h 19"/>
                      <a:gd name="T24" fmla="*/ 0 w 17"/>
                      <a:gd name="T25" fmla="*/ 8 h 19"/>
                      <a:gd name="T26" fmla="*/ 0 w 17"/>
                      <a:gd name="T27" fmla="*/ 4 h 1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17" h="19">
                        <a:moveTo>
                          <a:pt x="17" y="0"/>
                        </a:moveTo>
                        <a:lnTo>
                          <a:pt x="17" y="4"/>
                        </a:lnTo>
                        <a:lnTo>
                          <a:pt x="12" y="4"/>
                        </a:lnTo>
                        <a:lnTo>
                          <a:pt x="8" y="4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8" y="16"/>
                        </a:lnTo>
                        <a:lnTo>
                          <a:pt x="4" y="16"/>
                        </a:lnTo>
                        <a:lnTo>
                          <a:pt x="4" y="19"/>
                        </a:lnTo>
                        <a:lnTo>
                          <a:pt x="0" y="19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02" name="Freeform 234"/>
                  <p:cNvSpPr>
                    <a:spLocks/>
                  </p:cNvSpPr>
                  <p:nvPr/>
                </p:nvSpPr>
                <p:spPr bwMode="auto">
                  <a:xfrm>
                    <a:off x="4473" y="1621"/>
                    <a:ext cx="8" cy="31"/>
                  </a:xfrm>
                  <a:custGeom>
                    <a:avLst/>
                    <a:gdLst>
                      <a:gd name="T0" fmla="*/ 0 w 8"/>
                      <a:gd name="T1" fmla="*/ 0 h 31"/>
                      <a:gd name="T2" fmla="*/ 0 w 8"/>
                      <a:gd name="T3" fmla="*/ 4 h 31"/>
                      <a:gd name="T4" fmla="*/ 0 w 8"/>
                      <a:gd name="T5" fmla="*/ 8 h 31"/>
                      <a:gd name="T6" fmla="*/ 0 w 8"/>
                      <a:gd name="T7" fmla="*/ 12 h 31"/>
                      <a:gd name="T8" fmla="*/ 4 w 8"/>
                      <a:gd name="T9" fmla="*/ 12 h 31"/>
                      <a:gd name="T10" fmla="*/ 4 w 8"/>
                      <a:gd name="T11" fmla="*/ 15 h 31"/>
                      <a:gd name="T12" fmla="*/ 4 w 8"/>
                      <a:gd name="T13" fmla="*/ 19 h 31"/>
                      <a:gd name="T14" fmla="*/ 4 w 8"/>
                      <a:gd name="T15" fmla="*/ 23 h 31"/>
                      <a:gd name="T16" fmla="*/ 8 w 8"/>
                      <a:gd name="T17" fmla="*/ 23 h 31"/>
                      <a:gd name="T18" fmla="*/ 8 w 8"/>
                      <a:gd name="T19" fmla="*/ 27 h 31"/>
                      <a:gd name="T20" fmla="*/ 8 w 8"/>
                      <a:gd name="T21" fmla="*/ 31 h 3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8" h="31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4" y="15"/>
                        </a:lnTo>
                        <a:lnTo>
                          <a:pt x="4" y="19"/>
                        </a:lnTo>
                        <a:lnTo>
                          <a:pt x="4" y="23"/>
                        </a:lnTo>
                        <a:lnTo>
                          <a:pt x="8" y="23"/>
                        </a:lnTo>
                        <a:lnTo>
                          <a:pt x="8" y="27"/>
                        </a:lnTo>
                        <a:lnTo>
                          <a:pt x="8" y="31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03" name="Freeform 235"/>
                  <p:cNvSpPr>
                    <a:spLocks/>
                  </p:cNvSpPr>
                  <p:nvPr/>
                </p:nvSpPr>
                <p:spPr bwMode="auto">
                  <a:xfrm>
                    <a:off x="4481" y="1652"/>
                    <a:ext cx="17" cy="12"/>
                  </a:xfrm>
                  <a:custGeom>
                    <a:avLst/>
                    <a:gdLst>
                      <a:gd name="T0" fmla="*/ 17 w 17"/>
                      <a:gd name="T1" fmla="*/ 8 h 12"/>
                      <a:gd name="T2" fmla="*/ 17 w 17"/>
                      <a:gd name="T3" fmla="*/ 12 h 12"/>
                      <a:gd name="T4" fmla="*/ 13 w 17"/>
                      <a:gd name="T5" fmla="*/ 12 h 12"/>
                      <a:gd name="T6" fmla="*/ 9 w 17"/>
                      <a:gd name="T7" fmla="*/ 12 h 12"/>
                      <a:gd name="T8" fmla="*/ 9 w 17"/>
                      <a:gd name="T9" fmla="*/ 8 h 12"/>
                      <a:gd name="T10" fmla="*/ 5 w 17"/>
                      <a:gd name="T11" fmla="*/ 8 h 12"/>
                      <a:gd name="T12" fmla="*/ 5 w 17"/>
                      <a:gd name="T13" fmla="*/ 4 h 12"/>
                      <a:gd name="T14" fmla="*/ 5 w 17"/>
                      <a:gd name="T15" fmla="*/ 0 h 12"/>
                      <a:gd name="T16" fmla="*/ 0 w 17"/>
                      <a:gd name="T17" fmla="*/ 0 h 1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7" h="12">
                        <a:moveTo>
                          <a:pt x="17" y="8"/>
                        </a:moveTo>
                        <a:lnTo>
                          <a:pt x="17" y="12"/>
                        </a:lnTo>
                        <a:lnTo>
                          <a:pt x="13" y="12"/>
                        </a:ln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04" name="Freeform 236"/>
                  <p:cNvSpPr>
                    <a:spLocks/>
                  </p:cNvSpPr>
                  <p:nvPr/>
                </p:nvSpPr>
                <p:spPr bwMode="auto">
                  <a:xfrm>
                    <a:off x="4498" y="1656"/>
                    <a:ext cx="5" cy="24"/>
                  </a:xfrm>
                  <a:custGeom>
                    <a:avLst/>
                    <a:gdLst>
                      <a:gd name="T0" fmla="*/ 5 w 5"/>
                      <a:gd name="T1" fmla="*/ 24 h 24"/>
                      <a:gd name="T2" fmla="*/ 0 w 5"/>
                      <a:gd name="T3" fmla="*/ 24 h 24"/>
                      <a:gd name="T4" fmla="*/ 0 w 5"/>
                      <a:gd name="T5" fmla="*/ 20 h 24"/>
                      <a:gd name="T6" fmla="*/ 0 w 5"/>
                      <a:gd name="T7" fmla="*/ 16 h 24"/>
                      <a:gd name="T8" fmla="*/ 0 w 5"/>
                      <a:gd name="T9" fmla="*/ 12 h 24"/>
                      <a:gd name="T10" fmla="*/ 5 w 5"/>
                      <a:gd name="T11" fmla="*/ 12 h 24"/>
                      <a:gd name="T12" fmla="*/ 5 w 5"/>
                      <a:gd name="T13" fmla="*/ 8 h 24"/>
                      <a:gd name="T14" fmla="*/ 5 w 5"/>
                      <a:gd name="T15" fmla="*/ 4 h 24"/>
                      <a:gd name="T16" fmla="*/ 5 w 5"/>
                      <a:gd name="T17" fmla="*/ 0 h 24"/>
                      <a:gd name="T18" fmla="*/ 0 w 5"/>
                      <a:gd name="T19" fmla="*/ 4 h 2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" h="24">
                        <a:moveTo>
                          <a:pt x="5" y="24"/>
                        </a:moveTo>
                        <a:lnTo>
                          <a:pt x="0" y="24"/>
                        </a:lnTo>
                        <a:lnTo>
                          <a:pt x="0" y="20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5" y="12"/>
                        </a:ln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5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05" name="Freeform 237"/>
                  <p:cNvSpPr>
                    <a:spLocks/>
                  </p:cNvSpPr>
                  <p:nvPr/>
                </p:nvSpPr>
                <p:spPr bwMode="auto">
                  <a:xfrm>
                    <a:off x="4443" y="1664"/>
                    <a:ext cx="60" cy="68"/>
                  </a:xfrm>
                  <a:custGeom>
                    <a:avLst/>
                    <a:gdLst>
                      <a:gd name="T0" fmla="*/ 4 w 60"/>
                      <a:gd name="T1" fmla="*/ 64 h 68"/>
                      <a:gd name="T2" fmla="*/ 8 w 60"/>
                      <a:gd name="T3" fmla="*/ 68 h 68"/>
                      <a:gd name="T4" fmla="*/ 17 w 60"/>
                      <a:gd name="T5" fmla="*/ 68 h 68"/>
                      <a:gd name="T6" fmla="*/ 21 w 60"/>
                      <a:gd name="T7" fmla="*/ 68 h 68"/>
                      <a:gd name="T8" fmla="*/ 25 w 60"/>
                      <a:gd name="T9" fmla="*/ 64 h 68"/>
                      <a:gd name="T10" fmla="*/ 21 w 60"/>
                      <a:gd name="T11" fmla="*/ 60 h 68"/>
                      <a:gd name="T12" fmla="*/ 25 w 60"/>
                      <a:gd name="T13" fmla="*/ 56 h 68"/>
                      <a:gd name="T14" fmla="*/ 21 w 60"/>
                      <a:gd name="T15" fmla="*/ 52 h 68"/>
                      <a:gd name="T16" fmla="*/ 17 w 60"/>
                      <a:gd name="T17" fmla="*/ 48 h 68"/>
                      <a:gd name="T18" fmla="*/ 17 w 60"/>
                      <a:gd name="T19" fmla="*/ 44 h 68"/>
                      <a:gd name="T20" fmla="*/ 13 w 60"/>
                      <a:gd name="T21" fmla="*/ 40 h 68"/>
                      <a:gd name="T22" fmla="*/ 17 w 60"/>
                      <a:gd name="T23" fmla="*/ 36 h 68"/>
                      <a:gd name="T24" fmla="*/ 21 w 60"/>
                      <a:gd name="T25" fmla="*/ 32 h 68"/>
                      <a:gd name="T26" fmla="*/ 25 w 60"/>
                      <a:gd name="T27" fmla="*/ 28 h 68"/>
                      <a:gd name="T28" fmla="*/ 21 w 60"/>
                      <a:gd name="T29" fmla="*/ 24 h 68"/>
                      <a:gd name="T30" fmla="*/ 17 w 60"/>
                      <a:gd name="T31" fmla="*/ 20 h 68"/>
                      <a:gd name="T32" fmla="*/ 8 w 60"/>
                      <a:gd name="T33" fmla="*/ 20 h 68"/>
                      <a:gd name="T34" fmla="*/ 4 w 60"/>
                      <a:gd name="T35" fmla="*/ 16 h 68"/>
                      <a:gd name="T36" fmla="*/ 8 w 60"/>
                      <a:gd name="T37" fmla="*/ 12 h 68"/>
                      <a:gd name="T38" fmla="*/ 8 w 60"/>
                      <a:gd name="T39" fmla="*/ 4 h 68"/>
                      <a:gd name="T40" fmla="*/ 4 w 60"/>
                      <a:gd name="T41" fmla="*/ 0 h 68"/>
                      <a:gd name="T42" fmla="*/ 13 w 60"/>
                      <a:gd name="T43" fmla="*/ 0 h 68"/>
                      <a:gd name="T44" fmla="*/ 17 w 60"/>
                      <a:gd name="T45" fmla="*/ 4 h 68"/>
                      <a:gd name="T46" fmla="*/ 17 w 60"/>
                      <a:gd name="T47" fmla="*/ 8 h 68"/>
                      <a:gd name="T48" fmla="*/ 21 w 60"/>
                      <a:gd name="T49" fmla="*/ 4 h 68"/>
                      <a:gd name="T50" fmla="*/ 21 w 60"/>
                      <a:gd name="T51" fmla="*/ 12 h 68"/>
                      <a:gd name="T52" fmla="*/ 25 w 60"/>
                      <a:gd name="T53" fmla="*/ 8 h 68"/>
                      <a:gd name="T54" fmla="*/ 30 w 60"/>
                      <a:gd name="T55" fmla="*/ 4 h 68"/>
                      <a:gd name="T56" fmla="*/ 38 w 60"/>
                      <a:gd name="T57" fmla="*/ 4 h 68"/>
                      <a:gd name="T58" fmla="*/ 43 w 60"/>
                      <a:gd name="T59" fmla="*/ 8 h 68"/>
                      <a:gd name="T60" fmla="*/ 47 w 60"/>
                      <a:gd name="T61" fmla="*/ 12 h 68"/>
                      <a:gd name="T62" fmla="*/ 43 w 60"/>
                      <a:gd name="T63" fmla="*/ 16 h 68"/>
                      <a:gd name="T64" fmla="*/ 43 w 60"/>
                      <a:gd name="T65" fmla="*/ 24 h 68"/>
                      <a:gd name="T66" fmla="*/ 38 w 60"/>
                      <a:gd name="T67" fmla="*/ 28 h 68"/>
                      <a:gd name="T68" fmla="*/ 34 w 60"/>
                      <a:gd name="T69" fmla="*/ 32 h 68"/>
                      <a:gd name="T70" fmla="*/ 43 w 60"/>
                      <a:gd name="T71" fmla="*/ 32 h 68"/>
                      <a:gd name="T72" fmla="*/ 43 w 60"/>
                      <a:gd name="T73" fmla="*/ 32 h 68"/>
                      <a:gd name="T74" fmla="*/ 38 w 60"/>
                      <a:gd name="T75" fmla="*/ 36 h 68"/>
                      <a:gd name="T76" fmla="*/ 43 w 60"/>
                      <a:gd name="T77" fmla="*/ 40 h 68"/>
                      <a:gd name="T78" fmla="*/ 47 w 60"/>
                      <a:gd name="T79" fmla="*/ 36 h 68"/>
                      <a:gd name="T80" fmla="*/ 51 w 60"/>
                      <a:gd name="T81" fmla="*/ 32 h 68"/>
                      <a:gd name="T82" fmla="*/ 60 w 60"/>
                      <a:gd name="T83" fmla="*/ 32 h 68"/>
                      <a:gd name="T84" fmla="*/ 60 w 60"/>
                      <a:gd name="T85" fmla="*/ 24 h 68"/>
                      <a:gd name="T86" fmla="*/ 60 w 60"/>
                      <a:gd name="T87" fmla="*/ 16 h 68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60" h="68">
                        <a:moveTo>
                          <a:pt x="0" y="64"/>
                        </a:moveTo>
                        <a:lnTo>
                          <a:pt x="4" y="64"/>
                        </a:lnTo>
                        <a:lnTo>
                          <a:pt x="4" y="68"/>
                        </a:lnTo>
                        <a:lnTo>
                          <a:pt x="8" y="68"/>
                        </a:lnTo>
                        <a:lnTo>
                          <a:pt x="13" y="68"/>
                        </a:lnTo>
                        <a:lnTo>
                          <a:pt x="17" y="68"/>
                        </a:lnTo>
                        <a:lnTo>
                          <a:pt x="21" y="64"/>
                        </a:lnTo>
                        <a:lnTo>
                          <a:pt x="21" y="68"/>
                        </a:lnTo>
                        <a:lnTo>
                          <a:pt x="25" y="68"/>
                        </a:lnTo>
                        <a:lnTo>
                          <a:pt x="25" y="64"/>
                        </a:lnTo>
                        <a:lnTo>
                          <a:pt x="21" y="64"/>
                        </a:lnTo>
                        <a:lnTo>
                          <a:pt x="21" y="60"/>
                        </a:lnTo>
                        <a:lnTo>
                          <a:pt x="25" y="60"/>
                        </a:lnTo>
                        <a:lnTo>
                          <a:pt x="25" y="56"/>
                        </a:lnTo>
                        <a:lnTo>
                          <a:pt x="21" y="56"/>
                        </a:lnTo>
                        <a:lnTo>
                          <a:pt x="21" y="52"/>
                        </a:lnTo>
                        <a:lnTo>
                          <a:pt x="21" y="48"/>
                        </a:lnTo>
                        <a:lnTo>
                          <a:pt x="17" y="48"/>
                        </a:lnTo>
                        <a:lnTo>
                          <a:pt x="21" y="48"/>
                        </a:lnTo>
                        <a:lnTo>
                          <a:pt x="17" y="44"/>
                        </a:lnTo>
                        <a:lnTo>
                          <a:pt x="13" y="44"/>
                        </a:lnTo>
                        <a:lnTo>
                          <a:pt x="13" y="40"/>
                        </a:lnTo>
                        <a:lnTo>
                          <a:pt x="17" y="40"/>
                        </a:lnTo>
                        <a:lnTo>
                          <a:pt x="17" y="36"/>
                        </a:lnTo>
                        <a:lnTo>
                          <a:pt x="21" y="36"/>
                        </a:lnTo>
                        <a:lnTo>
                          <a:pt x="21" y="32"/>
                        </a:lnTo>
                        <a:lnTo>
                          <a:pt x="25" y="32"/>
                        </a:lnTo>
                        <a:lnTo>
                          <a:pt x="25" y="28"/>
                        </a:lnTo>
                        <a:lnTo>
                          <a:pt x="21" y="28"/>
                        </a:lnTo>
                        <a:lnTo>
                          <a:pt x="21" y="24"/>
                        </a:lnTo>
                        <a:lnTo>
                          <a:pt x="17" y="24"/>
                        </a:lnTo>
                        <a:lnTo>
                          <a:pt x="17" y="20"/>
                        </a:lnTo>
                        <a:lnTo>
                          <a:pt x="13" y="20"/>
                        </a:lnTo>
                        <a:lnTo>
                          <a:pt x="8" y="20"/>
                        </a:lnTo>
                        <a:lnTo>
                          <a:pt x="4" y="20"/>
                        </a:lnTo>
                        <a:lnTo>
                          <a:pt x="4" y="16"/>
                        </a:lnTo>
                        <a:lnTo>
                          <a:pt x="4" y="12"/>
                        </a:lnTo>
                        <a:lnTo>
                          <a:pt x="8" y="12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13" y="0"/>
                        </a:lnTo>
                        <a:lnTo>
                          <a:pt x="13" y="4"/>
                        </a:lnTo>
                        <a:lnTo>
                          <a:pt x="17" y="4"/>
                        </a:lnTo>
                        <a:lnTo>
                          <a:pt x="13" y="4"/>
                        </a:lnTo>
                        <a:lnTo>
                          <a:pt x="17" y="8"/>
                        </a:lnTo>
                        <a:lnTo>
                          <a:pt x="17" y="4"/>
                        </a:lnTo>
                        <a:lnTo>
                          <a:pt x="21" y="4"/>
                        </a:lnTo>
                        <a:lnTo>
                          <a:pt x="21" y="8"/>
                        </a:lnTo>
                        <a:lnTo>
                          <a:pt x="21" y="12"/>
                        </a:lnTo>
                        <a:lnTo>
                          <a:pt x="21" y="8"/>
                        </a:lnTo>
                        <a:lnTo>
                          <a:pt x="25" y="8"/>
                        </a:lnTo>
                        <a:lnTo>
                          <a:pt x="30" y="8"/>
                        </a:lnTo>
                        <a:lnTo>
                          <a:pt x="30" y="4"/>
                        </a:lnTo>
                        <a:lnTo>
                          <a:pt x="34" y="4"/>
                        </a:lnTo>
                        <a:lnTo>
                          <a:pt x="38" y="4"/>
                        </a:lnTo>
                        <a:lnTo>
                          <a:pt x="43" y="4"/>
                        </a:lnTo>
                        <a:lnTo>
                          <a:pt x="43" y="8"/>
                        </a:lnTo>
                        <a:lnTo>
                          <a:pt x="43" y="12"/>
                        </a:lnTo>
                        <a:lnTo>
                          <a:pt x="47" y="12"/>
                        </a:lnTo>
                        <a:lnTo>
                          <a:pt x="47" y="16"/>
                        </a:lnTo>
                        <a:lnTo>
                          <a:pt x="43" y="16"/>
                        </a:lnTo>
                        <a:lnTo>
                          <a:pt x="43" y="20"/>
                        </a:lnTo>
                        <a:lnTo>
                          <a:pt x="43" y="24"/>
                        </a:lnTo>
                        <a:lnTo>
                          <a:pt x="38" y="24"/>
                        </a:lnTo>
                        <a:lnTo>
                          <a:pt x="38" y="28"/>
                        </a:lnTo>
                        <a:lnTo>
                          <a:pt x="34" y="28"/>
                        </a:lnTo>
                        <a:lnTo>
                          <a:pt x="34" y="32"/>
                        </a:lnTo>
                        <a:lnTo>
                          <a:pt x="38" y="32"/>
                        </a:lnTo>
                        <a:lnTo>
                          <a:pt x="43" y="32"/>
                        </a:lnTo>
                        <a:lnTo>
                          <a:pt x="43" y="28"/>
                        </a:lnTo>
                        <a:lnTo>
                          <a:pt x="43" y="32"/>
                        </a:lnTo>
                        <a:lnTo>
                          <a:pt x="43" y="36"/>
                        </a:lnTo>
                        <a:lnTo>
                          <a:pt x="38" y="36"/>
                        </a:lnTo>
                        <a:lnTo>
                          <a:pt x="38" y="40"/>
                        </a:lnTo>
                        <a:lnTo>
                          <a:pt x="43" y="40"/>
                        </a:lnTo>
                        <a:lnTo>
                          <a:pt x="47" y="40"/>
                        </a:lnTo>
                        <a:lnTo>
                          <a:pt x="47" y="36"/>
                        </a:lnTo>
                        <a:lnTo>
                          <a:pt x="51" y="36"/>
                        </a:lnTo>
                        <a:lnTo>
                          <a:pt x="51" y="32"/>
                        </a:lnTo>
                        <a:lnTo>
                          <a:pt x="55" y="32"/>
                        </a:lnTo>
                        <a:lnTo>
                          <a:pt x="60" y="32"/>
                        </a:lnTo>
                        <a:lnTo>
                          <a:pt x="60" y="28"/>
                        </a:lnTo>
                        <a:lnTo>
                          <a:pt x="60" y="24"/>
                        </a:lnTo>
                        <a:lnTo>
                          <a:pt x="60" y="20"/>
                        </a:lnTo>
                        <a:lnTo>
                          <a:pt x="60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06" name="Freeform 238"/>
                  <p:cNvSpPr>
                    <a:spLocks/>
                  </p:cNvSpPr>
                  <p:nvPr/>
                </p:nvSpPr>
                <p:spPr bwMode="auto">
                  <a:xfrm>
                    <a:off x="3052" y="1625"/>
                    <a:ext cx="81" cy="119"/>
                  </a:xfrm>
                  <a:custGeom>
                    <a:avLst/>
                    <a:gdLst>
                      <a:gd name="T0" fmla="*/ 81 w 81"/>
                      <a:gd name="T1" fmla="*/ 0 h 119"/>
                      <a:gd name="T2" fmla="*/ 77 w 81"/>
                      <a:gd name="T3" fmla="*/ 0 h 119"/>
                      <a:gd name="T4" fmla="*/ 77 w 81"/>
                      <a:gd name="T5" fmla="*/ 4 h 119"/>
                      <a:gd name="T6" fmla="*/ 73 w 81"/>
                      <a:gd name="T7" fmla="*/ 4 h 119"/>
                      <a:gd name="T8" fmla="*/ 73 w 81"/>
                      <a:gd name="T9" fmla="*/ 8 h 119"/>
                      <a:gd name="T10" fmla="*/ 68 w 81"/>
                      <a:gd name="T11" fmla="*/ 8 h 119"/>
                      <a:gd name="T12" fmla="*/ 68 w 81"/>
                      <a:gd name="T13" fmla="*/ 11 h 119"/>
                      <a:gd name="T14" fmla="*/ 68 w 81"/>
                      <a:gd name="T15" fmla="*/ 15 h 119"/>
                      <a:gd name="T16" fmla="*/ 64 w 81"/>
                      <a:gd name="T17" fmla="*/ 15 h 119"/>
                      <a:gd name="T18" fmla="*/ 64 w 81"/>
                      <a:gd name="T19" fmla="*/ 19 h 119"/>
                      <a:gd name="T20" fmla="*/ 60 w 81"/>
                      <a:gd name="T21" fmla="*/ 19 h 119"/>
                      <a:gd name="T22" fmla="*/ 60 w 81"/>
                      <a:gd name="T23" fmla="*/ 23 h 119"/>
                      <a:gd name="T24" fmla="*/ 60 w 81"/>
                      <a:gd name="T25" fmla="*/ 27 h 119"/>
                      <a:gd name="T26" fmla="*/ 60 w 81"/>
                      <a:gd name="T27" fmla="*/ 31 h 119"/>
                      <a:gd name="T28" fmla="*/ 60 w 81"/>
                      <a:gd name="T29" fmla="*/ 35 h 119"/>
                      <a:gd name="T30" fmla="*/ 60 w 81"/>
                      <a:gd name="T31" fmla="*/ 39 h 119"/>
                      <a:gd name="T32" fmla="*/ 60 w 81"/>
                      <a:gd name="T33" fmla="*/ 43 h 119"/>
                      <a:gd name="T34" fmla="*/ 60 w 81"/>
                      <a:gd name="T35" fmla="*/ 47 h 119"/>
                      <a:gd name="T36" fmla="*/ 60 w 81"/>
                      <a:gd name="T37" fmla="*/ 43 h 119"/>
                      <a:gd name="T38" fmla="*/ 64 w 81"/>
                      <a:gd name="T39" fmla="*/ 43 h 119"/>
                      <a:gd name="T40" fmla="*/ 64 w 81"/>
                      <a:gd name="T41" fmla="*/ 47 h 119"/>
                      <a:gd name="T42" fmla="*/ 64 w 81"/>
                      <a:gd name="T43" fmla="*/ 51 h 119"/>
                      <a:gd name="T44" fmla="*/ 64 w 81"/>
                      <a:gd name="T45" fmla="*/ 47 h 119"/>
                      <a:gd name="T46" fmla="*/ 60 w 81"/>
                      <a:gd name="T47" fmla="*/ 47 h 119"/>
                      <a:gd name="T48" fmla="*/ 60 w 81"/>
                      <a:gd name="T49" fmla="*/ 51 h 119"/>
                      <a:gd name="T50" fmla="*/ 60 w 81"/>
                      <a:gd name="T51" fmla="*/ 55 h 119"/>
                      <a:gd name="T52" fmla="*/ 60 w 81"/>
                      <a:gd name="T53" fmla="*/ 59 h 119"/>
                      <a:gd name="T54" fmla="*/ 60 w 81"/>
                      <a:gd name="T55" fmla="*/ 63 h 119"/>
                      <a:gd name="T56" fmla="*/ 56 w 81"/>
                      <a:gd name="T57" fmla="*/ 63 h 119"/>
                      <a:gd name="T58" fmla="*/ 51 w 81"/>
                      <a:gd name="T59" fmla="*/ 63 h 119"/>
                      <a:gd name="T60" fmla="*/ 51 w 81"/>
                      <a:gd name="T61" fmla="*/ 67 h 119"/>
                      <a:gd name="T62" fmla="*/ 47 w 81"/>
                      <a:gd name="T63" fmla="*/ 67 h 119"/>
                      <a:gd name="T64" fmla="*/ 43 w 81"/>
                      <a:gd name="T65" fmla="*/ 67 h 119"/>
                      <a:gd name="T66" fmla="*/ 38 w 81"/>
                      <a:gd name="T67" fmla="*/ 67 h 119"/>
                      <a:gd name="T68" fmla="*/ 38 w 81"/>
                      <a:gd name="T69" fmla="*/ 71 h 119"/>
                      <a:gd name="T70" fmla="*/ 34 w 81"/>
                      <a:gd name="T71" fmla="*/ 71 h 119"/>
                      <a:gd name="T72" fmla="*/ 30 w 81"/>
                      <a:gd name="T73" fmla="*/ 75 h 119"/>
                      <a:gd name="T74" fmla="*/ 26 w 81"/>
                      <a:gd name="T75" fmla="*/ 75 h 119"/>
                      <a:gd name="T76" fmla="*/ 21 w 81"/>
                      <a:gd name="T77" fmla="*/ 79 h 119"/>
                      <a:gd name="T78" fmla="*/ 17 w 81"/>
                      <a:gd name="T79" fmla="*/ 79 h 119"/>
                      <a:gd name="T80" fmla="*/ 13 w 81"/>
                      <a:gd name="T81" fmla="*/ 79 h 119"/>
                      <a:gd name="T82" fmla="*/ 13 w 81"/>
                      <a:gd name="T83" fmla="*/ 75 h 119"/>
                      <a:gd name="T84" fmla="*/ 8 w 81"/>
                      <a:gd name="T85" fmla="*/ 75 h 119"/>
                      <a:gd name="T86" fmla="*/ 8 w 81"/>
                      <a:gd name="T87" fmla="*/ 79 h 119"/>
                      <a:gd name="T88" fmla="*/ 8 w 81"/>
                      <a:gd name="T89" fmla="*/ 83 h 119"/>
                      <a:gd name="T90" fmla="*/ 8 w 81"/>
                      <a:gd name="T91" fmla="*/ 87 h 119"/>
                      <a:gd name="T92" fmla="*/ 8 w 81"/>
                      <a:gd name="T93" fmla="*/ 91 h 119"/>
                      <a:gd name="T94" fmla="*/ 4 w 81"/>
                      <a:gd name="T95" fmla="*/ 91 h 119"/>
                      <a:gd name="T96" fmla="*/ 4 w 81"/>
                      <a:gd name="T97" fmla="*/ 95 h 119"/>
                      <a:gd name="T98" fmla="*/ 4 w 81"/>
                      <a:gd name="T99" fmla="*/ 99 h 119"/>
                      <a:gd name="T100" fmla="*/ 4 w 81"/>
                      <a:gd name="T101" fmla="*/ 103 h 119"/>
                      <a:gd name="T102" fmla="*/ 4 w 81"/>
                      <a:gd name="T103" fmla="*/ 107 h 119"/>
                      <a:gd name="T104" fmla="*/ 4 w 81"/>
                      <a:gd name="T105" fmla="*/ 111 h 119"/>
                      <a:gd name="T106" fmla="*/ 4 w 81"/>
                      <a:gd name="T107" fmla="*/ 115 h 119"/>
                      <a:gd name="T108" fmla="*/ 0 w 81"/>
                      <a:gd name="T109" fmla="*/ 115 h 119"/>
                      <a:gd name="T110" fmla="*/ 0 w 81"/>
                      <a:gd name="T111" fmla="*/ 119 h 11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0" t="0" r="r" b="b"/>
                    <a:pathLst>
                      <a:path w="81" h="119">
                        <a:moveTo>
                          <a:pt x="81" y="0"/>
                        </a:moveTo>
                        <a:lnTo>
                          <a:pt x="77" y="0"/>
                        </a:lnTo>
                        <a:lnTo>
                          <a:pt x="77" y="4"/>
                        </a:lnTo>
                        <a:lnTo>
                          <a:pt x="73" y="4"/>
                        </a:lnTo>
                        <a:lnTo>
                          <a:pt x="73" y="8"/>
                        </a:lnTo>
                        <a:lnTo>
                          <a:pt x="68" y="8"/>
                        </a:lnTo>
                        <a:lnTo>
                          <a:pt x="68" y="11"/>
                        </a:lnTo>
                        <a:lnTo>
                          <a:pt x="68" y="15"/>
                        </a:lnTo>
                        <a:lnTo>
                          <a:pt x="64" y="15"/>
                        </a:lnTo>
                        <a:lnTo>
                          <a:pt x="64" y="19"/>
                        </a:lnTo>
                        <a:lnTo>
                          <a:pt x="60" y="19"/>
                        </a:lnTo>
                        <a:lnTo>
                          <a:pt x="60" y="23"/>
                        </a:lnTo>
                        <a:lnTo>
                          <a:pt x="60" y="27"/>
                        </a:lnTo>
                        <a:lnTo>
                          <a:pt x="60" y="31"/>
                        </a:lnTo>
                        <a:lnTo>
                          <a:pt x="60" y="35"/>
                        </a:lnTo>
                        <a:lnTo>
                          <a:pt x="60" y="39"/>
                        </a:lnTo>
                        <a:lnTo>
                          <a:pt x="60" y="43"/>
                        </a:lnTo>
                        <a:lnTo>
                          <a:pt x="60" y="47"/>
                        </a:lnTo>
                        <a:lnTo>
                          <a:pt x="60" y="43"/>
                        </a:lnTo>
                        <a:lnTo>
                          <a:pt x="64" y="43"/>
                        </a:lnTo>
                        <a:lnTo>
                          <a:pt x="64" y="47"/>
                        </a:lnTo>
                        <a:lnTo>
                          <a:pt x="64" y="51"/>
                        </a:lnTo>
                        <a:lnTo>
                          <a:pt x="64" y="47"/>
                        </a:lnTo>
                        <a:lnTo>
                          <a:pt x="60" y="47"/>
                        </a:lnTo>
                        <a:lnTo>
                          <a:pt x="60" y="51"/>
                        </a:lnTo>
                        <a:lnTo>
                          <a:pt x="60" y="55"/>
                        </a:lnTo>
                        <a:lnTo>
                          <a:pt x="60" y="59"/>
                        </a:lnTo>
                        <a:lnTo>
                          <a:pt x="60" y="63"/>
                        </a:lnTo>
                        <a:lnTo>
                          <a:pt x="56" y="63"/>
                        </a:lnTo>
                        <a:lnTo>
                          <a:pt x="51" y="63"/>
                        </a:lnTo>
                        <a:lnTo>
                          <a:pt x="51" y="67"/>
                        </a:lnTo>
                        <a:lnTo>
                          <a:pt x="47" y="67"/>
                        </a:lnTo>
                        <a:lnTo>
                          <a:pt x="43" y="67"/>
                        </a:lnTo>
                        <a:lnTo>
                          <a:pt x="38" y="67"/>
                        </a:lnTo>
                        <a:lnTo>
                          <a:pt x="38" y="71"/>
                        </a:lnTo>
                        <a:lnTo>
                          <a:pt x="34" y="71"/>
                        </a:lnTo>
                        <a:lnTo>
                          <a:pt x="30" y="75"/>
                        </a:lnTo>
                        <a:lnTo>
                          <a:pt x="26" y="75"/>
                        </a:lnTo>
                        <a:lnTo>
                          <a:pt x="21" y="79"/>
                        </a:lnTo>
                        <a:lnTo>
                          <a:pt x="17" y="79"/>
                        </a:lnTo>
                        <a:lnTo>
                          <a:pt x="13" y="79"/>
                        </a:lnTo>
                        <a:lnTo>
                          <a:pt x="13" y="75"/>
                        </a:lnTo>
                        <a:lnTo>
                          <a:pt x="8" y="75"/>
                        </a:lnTo>
                        <a:lnTo>
                          <a:pt x="8" y="79"/>
                        </a:lnTo>
                        <a:lnTo>
                          <a:pt x="8" y="83"/>
                        </a:lnTo>
                        <a:lnTo>
                          <a:pt x="8" y="87"/>
                        </a:lnTo>
                        <a:lnTo>
                          <a:pt x="8" y="91"/>
                        </a:lnTo>
                        <a:lnTo>
                          <a:pt x="4" y="91"/>
                        </a:lnTo>
                        <a:lnTo>
                          <a:pt x="4" y="95"/>
                        </a:lnTo>
                        <a:lnTo>
                          <a:pt x="4" y="99"/>
                        </a:lnTo>
                        <a:lnTo>
                          <a:pt x="4" y="103"/>
                        </a:lnTo>
                        <a:lnTo>
                          <a:pt x="4" y="107"/>
                        </a:lnTo>
                        <a:lnTo>
                          <a:pt x="4" y="111"/>
                        </a:lnTo>
                        <a:lnTo>
                          <a:pt x="4" y="115"/>
                        </a:lnTo>
                        <a:lnTo>
                          <a:pt x="0" y="115"/>
                        </a:lnTo>
                        <a:lnTo>
                          <a:pt x="0" y="119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07" name="Freeform 239"/>
                  <p:cNvSpPr>
                    <a:spLocks/>
                  </p:cNvSpPr>
                  <p:nvPr/>
                </p:nvSpPr>
                <p:spPr bwMode="auto">
                  <a:xfrm>
                    <a:off x="4430" y="1736"/>
                    <a:ext cx="4" cy="12"/>
                  </a:xfrm>
                  <a:custGeom>
                    <a:avLst/>
                    <a:gdLst>
                      <a:gd name="T0" fmla="*/ 0 w 4"/>
                      <a:gd name="T1" fmla="*/ 0 h 12"/>
                      <a:gd name="T2" fmla="*/ 0 w 4"/>
                      <a:gd name="T3" fmla="*/ 4 h 12"/>
                      <a:gd name="T4" fmla="*/ 4 w 4"/>
                      <a:gd name="T5" fmla="*/ 4 h 12"/>
                      <a:gd name="T6" fmla="*/ 4 w 4"/>
                      <a:gd name="T7" fmla="*/ 8 h 12"/>
                      <a:gd name="T8" fmla="*/ 4 w 4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12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08" name="Freeform 240"/>
                  <p:cNvSpPr>
                    <a:spLocks/>
                  </p:cNvSpPr>
                  <p:nvPr/>
                </p:nvSpPr>
                <p:spPr bwMode="auto">
                  <a:xfrm>
                    <a:off x="4370" y="1692"/>
                    <a:ext cx="73" cy="56"/>
                  </a:xfrm>
                  <a:custGeom>
                    <a:avLst/>
                    <a:gdLst>
                      <a:gd name="T0" fmla="*/ 73 w 73"/>
                      <a:gd name="T1" fmla="*/ 36 h 56"/>
                      <a:gd name="T2" fmla="*/ 68 w 73"/>
                      <a:gd name="T3" fmla="*/ 36 h 56"/>
                      <a:gd name="T4" fmla="*/ 68 w 73"/>
                      <a:gd name="T5" fmla="*/ 32 h 56"/>
                      <a:gd name="T6" fmla="*/ 68 w 73"/>
                      <a:gd name="T7" fmla="*/ 28 h 56"/>
                      <a:gd name="T8" fmla="*/ 68 w 73"/>
                      <a:gd name="T9" fmla="*/ 24 h 56"/>
                      <a:gd name="T10" fmla="*/ 68 w 73"/>
                      <a:gd name="T11" fmla="*/ 20 h 56"/>
                      <a:gd name="T12" fmla="*/ 68 w 73"/>
                      <a:gd name="T13" fmla="*/ 16 h 56"/>
                      <a:gd name="T14" fmla="*/ 68 w 73"/>
                      <a:gd name="T15" fmla="*/ 12 h 56"/>
                      <a:gd name="T16" fmla="*/ 64 w 73"/>
                      <a:gd name="T17" fmla="*/ 8 h 56"/>
                      <a:gd name="T18" fmla="*/ 64 w 73"/>
                      <a:gd name="T19" fmla="*/ 12 h 56"/>
                      <a:gd name="T20" fmla="*/ 64 w 73"/>
                      <a:gd name="T21" fmla="*/ 16 h 56"/>
                      <a:gd name="T22" fmla="*/ 64 w 73"/>
                      <a:gd name="T23" fmla="*/ 20 h 56"/>
                      <a:gd name="T24" fmla="*/ 60 w 73"/>
                      <a:gd name="T25" fmla="*/ 20 h 56"/>
                      <a:gd name="T26" fmla="*/ 60 w 73"/>
                      <a:gd name="T27" fmla="*/ 16 h 56"/>
                      <a:gd name="T28" fmla="*/ 55 w 73"/>
                      <a:gd name="T29" fmla="*/ 16 h 56"/>
                      <a:gd name="T30" fmla="*/ 55 w 73"/>
                      <a:gd name="T31" fmla="*/ 12 h 56"/>
                      <a:gd name="T32" fmla="*/ 51 w 73"/>
                      <a:gd name="T33" fmla="*/ 12 h 56"/>
                      <a:gd name="T34" fmla="*/ 51 w 73"/>
                      <a:gd name="T35" fmla="*/ 8 h 56"/>
                      <a:gd name="T36" fmla="*/ 47 w 73"/>
                      <a:gd name="T37" fmla="*/ 8 h 56"/>
                      <a:gd name="T38" fmla="*/ 47 w 73"/>
                      <a:gd name="T39" fmla="*/ 4 h 56"/>
                      <a:gd name="T40" fmla="*/ 43 w 73"/>
                      <a:gd name="T41" fmla="*/ 4 h 56"/>
                      <a:gd name="T42" fmla="*/ 38 w 73"/>
                      <a:gd name="T43" fmla="*/ 4 h 56"/>
                      <a:gd name="T44" fmla="*/ 38 w 73"/>
                      <a:gd name="T45" fmla="*/ 0 h 56"/>
                      <a:gd name="T46" fmla="*/ 34 w 73"/>
                      <a:gd name="T47" fmla="*/ 0 h 56"/>
                      <a:gd name="T48" fmla="*/ 34 w 73"/>
                      <a:gd name="T49" fmla="*/ 4 h 56"/>
                      <a:gd name="T50" fmla="*/ 34 w 73"/>
                      <a:gd name="T51" fmla="*/ 8 h 56"/>
                      <a:gd name="T52" fmla="*/ 30 w 73"/>
                      <a:gd name="T53" fmla="*/ 8 h 56"/>
                      <a:gd name="T54" fmla="*/ 30 w 73"/>
                      <a:gd name="T55" fmla="*/ 12 h 56"/>
                      <a:gd name="T56" fmla="*/ 30 w 73"/>
                      <a:gd name="T57" fmla="*/ 16 h 56"/>
                      <a:gd name="T58" fmla="*/ 25 w 73"/>
                      <a:gd name="T59" fmla="*/ 16 h 56"/>
                      <a:gd name="T60" fmla="*/ 25 w 73"/>
                      <a:gd name="T61" fmla="*/ 20 h 56"/>
                      <a:gd name="T62" fmla="*/ 21 w 73"/>
                      <a:gd name="T63" fmla="*/ 24 h 56"/>
                      <a:gd name="T64" fmla="*/ 17 w 73"/>
                      <a:gd name="T65" fmla="*/ 28 h 56"/>
                      <a:gd name="T66" fmla="*/ 13 w 73"/>
                      <a:gd name="T67" fmla="*/ 32 h 56"/>
                      <a:gd name="T68" fmla="*/ 8 w 73"/>
                      <a:gd name="T69" fmla="*/ 32 h 56"/>
                      <a:gd name="T70" fmla="*/ 8 w 73"/>
                      <a:gd name="T71" fmla="*/ 36 h 56"/>
                      <a:gd name="T72" fmla="*/ 4 w 73"/>
                      <a:gd name="T73" fmla="*/ 36 h 56"/>
                      <a:gd name="T74" fmla="*/ 0 w 73"/>
                      <a:gd name="T75" fmla="*/ 36 h 56"/>
                      <a:gd name="T76" fmla="*/ 0 w 73"/>
                      <a:gd name="T77" fmla="*/ 40 h 56"/>
                      <a:gd name="T78" fmla="*/ 0 w 73"/>
                      <a:gd name="T79" fmla="*/ 44 h 56"/>
                      <a:gd name="T80" fmla="*/ 4 w 73"/>
                      <a:gd name="T81" fmla="*/ 44 h 56"/>
                      <a:gd name="T82" fmla="*/ 4 w 73"/>
                      <a:gd name="T83" fmla="*/ 48 h 56"/>
                      <a:gd name="T84" fmla="*/ 8 w 73"/>
                      <a:gd name="T85" fmla="*/ 52 h 56"/>
                      <a:gd name="T86" fmla="*/ 13 w 73"/>
                      <a:gd name="T87" fmla="*/ 52 h 56"/>
                      <a:gd name="T88" fmla="*/ 13 w 73"/>
                      <a:gd name="T89" fmla="*/ 56 h 56"/>
                      <a:gd name="T90" fmla="*/ 17 w 73"/>
                      <a:gd name="T91" fmla="*/ 56 h 56"/>
                      <a:gd name="T92" fmla="*/ 21 w 73"/>
                      <a:gd name="T93" fmla="*/ 56 h 56"/>
                      <a:gd name="T94" fmla="*/ 25 w 73"/>
                      <a:gd name="T95" fmla="*/ 52 h 56"/>
                      <a:gd name="T96" fmla="*/ 25 w 73"/>
                      <a:gd name="T97" fmla="*/ 48 h 56"/>
                      <a:gd name="T98" fmla="*/ 30 w 73"/>
                      <a:gd name="T99" fmla="*/ 48 h 56"/>
                      <a:gd name="T100" fmla="*/ 30 w 73"/>
                      <a:gd name="T101" fmla="*/ 44 h 56"/>
                      <a:gd name="T102" fmla="*/ 30 w 73"/>
                      <a:gd name="T103" fmla="*/ 40 h 56"/>
                      <a:gd name="T104" fmla="*/ 34 w 73"/>
                      <a:gd name="T105" fmla="*/ 40 h 56"/>
                      <a:gd name="T106" fmla="*/ 38 w 73"/>
                      <a:gd name="T107" fmla="*/ 36 h 56"/>
                      <a:gd name="T108" fmla="*/ 43 w 73"/>
                      <a:gd name="T109" fmla="*/ 36 h 56"/>
                      <a:gd name="T110" fmla="*/ 47 w 73"/>
                      <a:gd name="T111" fmla="*/ 36 h 56"/>
                      <a:gd name="T112" fmla="*/ 51 w 73"/>
                      <a:gd name="T113" fmla="*/ 36 h 56"/>
                      <a:gd name="T114" fmla="*/ 51 w 73"/>
                      <a:gd name="T115" fmla="*/ 32 h 56"/>
                      <a:gd name="T116" fmla="*/ 55 w 73"/>
                      <a:gd name="T117" fmla="*/ 32 h 56"/>
                      <a:gd name="T118" fmla="*/ 55 w 73"/>
                      <a:gd name="T119" fmla="*/ 36 h 56"/>
                      <a:gd name="T120" fmla="*/ 55 w 73"/>
                      <a:gd name="T121" fmla="*/ 40 h 56"/>
                      <a:gd name="T122" fmla="*/ 60 w 73"/>
                      <a:gd name="T123" fmla="*/ 44 h 5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73" h="56">
                        <a:moveTo>
                          <a:pt x="73" y="36"/>
                        </a:moveTo>
                        <a:lnTo>
                          <a:pt x="68" y="36"/>
                        </a:lnTo>
                        <a:lnTo>
                          <a:pt x="68" y="32"/>
                        </a:lnTo>
                        <a:lnTo>
                          <a:pt x="68" y="28"/>
                        </a:lnTo>
                        <a:lnTo>
                          <a:pt x="68" y="24"/>
                        </a:lnTo>
                        <a:lnTo>
                          <a:pt x="68" y="20"/>
                        </a:lnTo>
                        <a:lnTo>
                          <a:pt x="68" y="16"/>
                        </a:lnTo>
                        <a:lnTo>
                          <a:pt x="68" y="12"/>
                        </a:lnTo>
                        <a:lnTo>
                          <a:pt x="64" y="8"/>
                        </a:lnTo>
                        <a:lnTo>
                          <a:pt x="64" y="12"/>
                        </a:lnTo>
                        <a:lnTo>
                          <a:pt x="64" y="16"/>
                        </a:lnTo>
                        <a:lnTo>
                          <a:pt x="64" y="20"/>
                        </a:lnTo>
                        <a:lnTo>
                          <a:pt x="60" y="20"/>
                        </a:lnTo>
                        <a:lnTo>
                          <a:pt x="60" y="16"/>
                        </a:lnTo>
                        <a:lnTo>
                          <a:pt x="55" y="16"/>
                        </a:lnTo>
                        <a:lnTo>
                          <a:pt x="55" y="12"/>
                        </a:lnTo>
                        <a:lnTo>
                          <a:pt x="51" y="12"/>
                        </a:lnTo>
                        <a:lnTo>
                          <a:pt x="51" y="8"/>
                        </a:lnTo>
                        <a:lnTo>
                          <a:pt x="47" y="8"/>
                        </a:lnTo>
                        <a:lnTo>
                          <a:pt x="47" y="4"/>
                        </a:lnTo>
                        <a:lnTo>
                          <a:pt x="43" y="4"/>
                        </a:lnTo>
                        <a:lnTo>
                          <a:pt x="38" y="4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4" y="4"/>
                        </a:lnTo>
                        <a:lnTo>
                          <a:pt x="34" y="8"/>
                        </a:lnTo>
                        <a:lnTo>
                          <a:pt x="30" y="8"/>
                        </a:lnTo>
                        <a:lnTo>
                          <a:pt x="30" y="12"/>
                        </a:lnTo>
                        <a:lnTo>
                          <a:pt x="30" y="16"/>
                        </a:lnTo>
                        <a:lnTo>
                          <a:pt x="25" y="16"/>
                        </a:lnTo>
                        <a:lnTo>
                          <a:pt x="25" y="20"/>
                        </a:lnTo>
                        <a:lnTo>
                          <a:pt x="21" y="24"/>
                        </a:lnTo>
                        <a:lnTo>
                          <a:pt x="17" y="28"/>
                        </a:lnTo>
                        <a:lnTo>
                          <a:pt x="13" y="32"/>
                        </a:lnTo>
                        <a:lnTo>
                          <a:pt x="8" y="32"/>
                        </a:lnTo>
                        <a:lnTo>
                          <a:pt x="8" y="36"/>
                        </a:lnTo>
                        <a:lnTo>
                          <a:pt x="4" y="36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4" y="44"/>
                        </a:lnTo>
                        <a:lnTo>
                          <a:pt x="4" y="48"/>
                        </a:lnTo>
                        <a:lnTo>
                          <a:pt x="8" y="52"/>
                        </a:lnTo>
                        <a:lnTo>
                          <a:pt x="13" y="52"/>
                        </a:lnTo>
                        <a:lnTo>
                          <a:pt x="13" y="56"/>
                        </a:lnTo>
                        <a:lnTo>
                          <a:pt x="17" y="56"/>
                        </a:lnTo>
                        <a:lnTo>
                          <a:pt x="21" y="56"/>
                        </a:lnTo>
                        <a:lnTo>
                          <a:pt x="25" y="52"/>
                        </a:lnTo>
                        <a:lnTo>
                          <a:pt x="25" y="48"/>
                        </a:lnTo>
                        <a:lnTo>
                          <a:pt x="30" y="48"/>
                        </a:lnTo>
                        <a:lnTo>
                          <a:pt x="30" y="44"/>
                        </a:lnTo>
                        <a:lnTo>
                          <a:pt x="30" y="40"/>
                        </a:lnTo>
                        <a:lnTo>
                          <a:pt x="34" y="40"/>
                        </a:lnTo>
                        <a:lnTo>
                          <a:pt x="38" y="36"/>
                        </a:lnTo>
                        <a:lnTo>
                          <a:pt x="43" y="36"/>
                        </a:lnTo>
                        <a:lnTo>
                          <a:pt x="47" y="36"/>
                        </a:lnTo>
                        <a:lnTo>
                          <a:pt x="51" y="36"/>
                        </a:lnTo>
                        <a:lnTo>
                          <a:pt x="51" y="32"/>
                        </a:lnTo>
                        <a:lnTo>
                          <a:pt x="55" y="32"/>
                        </a:lnTo>
                        <a:lnTo>
                          <a:pt x="55" y="36"/>
                        </a:lnTo>
                        <a:lnTo>
                          <a:pt x="55" y="40"/>
                        </a:lnTo>
                        <a:lnTo>
                          <a:pt x="60" y="4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09" name="Freeform 241"/>
                  <p:cNvSpPr>
                    <a:spLocks/>
                  </p:cNvSpPr>
                  <p:nvPr/>
                </p:nvSpPr>
                <p:spPr bwMode="auto">
                  <a:xfrm>
                    <a:off x="4537" y="1712"/>
                    <a:ext cx="82" cy="44"/>
                  </a:xfrm>
                  <a:custGeom>
                    <a:avLst/>
                    <a:gdLst>
                      <a:gd name="T0" fmla="*/ 77 w 82"/>
                      <a:gd name="T1" fmla="*/ 40 h 44"/>
                      <a:gd name="T2" fmla="*/ 82 w 82"/>
                      <a:gd name="T3" fmla="*/ 36 h 44"/>
                      <a:gd name="T4" fmla="*/ 77 w 82"/>
                      <a:gd name="T5" fmla="*/ 32 h 44"/>
                      <a:gd name="T6" fmla="*/ 73 w 82"/>
                      <a:gd name="T7" fmla="*/ 28 h 44"/>
                      <a:gd name="T8" fmla="*/ 73 w 82"/>
                      <a:gd name="T9" fmla="*/ 36 h 44"/>
                      <a:gd name="T10" fmla="*/ 64 w 82"/>
                      <a:gd name="T11" fmla="*/ 36 h 44"/>
                      <a:gd name="T12" fmla="*/ 69 w 82"/>
                      <a:gd name="T13" fmla="*/ 32 h 44"/>
                      <a:gd name="T14" fmla="*/ 73 w 82"/>
                      <a:gd name="T15" fmla="*/ 24 h 44"/>
                      <a:gd name="T16" fmla="*/ 64 w 82"/>
                      <a:gd name="T17" fmla="*/ 24 h 44"/>
                      <a:gd name="T18" fmla="*/ 60 w 82"/>
                      <a:gd name="T19" fmla="*/ 28 h 44"/>
                      <a:gd name="T20" fmla="*/ 56 w 82"/>
                      <a:gd name="T21" fmla="*/ 32 h 44"/>
                      <a:gd name="T22" fmla="*/ 56 w 82"/>
                      <a:gd name="T23" fmla="*/ 40 h 44"/>
                      <a:gd name="T24" fmla="*/ 52 w 82"/>
                      <a:gd name="T25" fmla="*/ 36 h 44"/>
                      <a:gd name="T26" fmla="*/ 56 w 82"/>
                      <a:gd name="T27" fmla="*/ 32 h 44"/>
                      <a:gd name="T28" fmla="*/ 60 w 82"/>
                      <a:gd name="T29" fmla="*/ 28 h 44"/>
                      <a:gd name="T30" fmla="*/ 60 w 82"/>
                      <a:gd name="T31" fmla="*/ 20 h 44"/>
                      <a:gd name="T32" fmla="*/ 60 w 82"/>
                      <a:gd name="T33" fmla="*/ 20 h 44"/>
                      <a:gd name="T34" fmla="*/ 64 w 82"/>
                      <a:gd name="T35" fmla="*/ 24 h 44"/>
                      <a:gd name="T36" fmla="*/ 60 w 82"/>
                      <a:gd name="T37" fmla="*/ 20 h 44"/>
                      <a:gd name="T38" fmla="*/ 56 w 82"/>
                      <a:gd name="T39" fmla="*/ 16 h 44"/>
                      <a:gd name="T40" fmla="*/ 47 w 82"/>
                      <a:gd name="T41" fmla="*/ 16 h 44"/>
                      <a:gd name="T42" fmla="*/ 43 w 82"/>
                      <a:gd name="T43" fmla="*/ 12 h 44"/>
                      <a:gd name="T44" fmla="*/ 47 w 82"/>
                      <a:gd name="T45" fmla="*/ 8 h 44"/>
                      <a:gd name="T46" fmla="*/ 52 w 82"/>
                      <a:gd name="T47" fmla="*/ 12 h 44"/>
                      <a:gd name="T48" fmla="*/ 56 w 82"/>
                      <a:gd name="T49" fmla="*/ 16 h 44"/>
                      <a:gd name="T50" fmla="*/ 52 w 82"/>
                      <a:gd name="T51" fmla="*/ 12 h 44"/>
                      <a:gd name="T52" fmla="*/ 47 w 82"/>
                      <a:gd name="T53" fmla="*/ 8 h 44"/>
                      <a:gd name="T54" fmla="*/ 47 w 82"/>
                      <a:gd name="T55" fmla="*/ 0 h 44"/>
                      <a:gd name="T56" fmla="*/ 43 w 82"/>
                      <a:gd name="T57" fmla="*/ 4 h 44"/>
                      <a:gd name="T58" fmla="*/ 39 w 82"/>
                      <a:gd name="T59" fmla="*/ 8 h 44"/>
                      <a:gd name="T60" fmla="*/ 34 w 82"/>
                      <a:gd name="T61" fmla="*/ 12 h 44"/>
                      <a:gd name="T62" fmla="*/ 30 w 82"/>
                      <a:gd name="T63" fmla="*/ 16 h 44"/>
                      <a:gd name="T64" fmla="*/ 26 w 82"/>
                      <a:gd name="T65" fmla="*/ 20 h 44"/>
                      <a:gd name="T66" fmla="*/ 17 w 82"/>
                      <a:gd name="T67" fmla="*/ 20 h 44"/>
                      <a:gd name="T68" fmla="*/ 9 w 82"/>
                      <a:gd name="T69" fmla="*/ 20 h 44"/>
                      <a:gd name="T70" fmla="*/ 0 w 82"/>
                      <a:gd name="T71" fmla="*/ 20 h 44"/>
                      <a:gd name="T72" fmla="*/ 4 w 82"/>
                      <a:gd name="T73" fmla="*/ 24 h 44"/>
                      <a:gd name="T74" fmla="*/ 4 w 82"/>
                      <a:gd name="T75" fmla="*/ 32 h 44"/>
                      <a:gd name="T76" fmla="*/ 9 w 82"/>
                      <a:gd name="T77" fmla="*/ 36 h 44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0" t="0" r="r" b="b"/>
                    <a:pathLst>
                      <a:path w="82" h="44">
                        <a:moveTo>
                          <a:pt x="77" y="44"/>
                        </a:moveTo>
                        <a:lnTo>
                          <a:pt x="77" y="40"/>
                        </a:lnTo>
                        <a:lnTo>
                          <a:pt x="77" y="36"/>
                        </a:lnTo>
                        <a:lnTo>
                          <a:pt x="82" y="36"/>
                        </a:lnTo>
                        <a:lnTo>
                          <a:pt x="82" y="32"/>
                        </a:lnTo>
                        <a:lnTo>
                          <a:pt x="77" y="32"/>
                        </a:lnTo>
                        <a:lnTo>
                          <a:pt x="73" y="32"/>
                        </a:lnTo>
                        <a:lnTo>
                          <a:pt x="73" y="28"/>
                        </a:lnTo>
                        <a:lnTo>
                          <a:pt x="73" y="32"/>
                        </a:lnTo>
                        <a:lnTo>
                          <a:pt x="73" y="36"/>
                        </a:lnTo>
                        <a:lnTo>
                          <a:pt x="69" y="36"/>
                        </a:lnTo>
                        <a:lnTo>
                          <a:pt x="64" y="36"/>
                        </a:lnTo>
                        <a:lnTo>
                          <a:pt x="64" y="32"/>
                        </a:lnTo>
                        <a:lnTo>
                          <a:pt x="69" y="32"/>
                        </a:lnTo>
                        <a:lnTo>
                          <a:pt x="73" y="28"/>
                        </a:lnTo>
                        <a:lnTo>
                          <a:pt x="73" y="24"/>
                        </a:lnTo>
                        <a:lnTo>
                          <a:pt x="69" y="24"/>
                        </a:lnTo>
                        <a:lnTo>
                          <a:pt x="64" y="24"/>
                        </a:lnTo>
                        <a:lnTo>
                          <a:pt x="60" y="24"/>
                        </a:lnTo>
                        <a:lnTo>
                          <a:pt x="60" y="28"/>
                        </a:lnTo>
                        <a:lnTo>
                          <a:pt x="60" y="32"/>
                        </a:lnTo>
                        <a:lnTo>
                          <a:pt x="56" y="32"/>
                        </a:lnTo>
                        <a:lnTo>
                          <a:pt x="56" y="36"/>
                        </a:lnTo>
                        <a:lnTo>
                          <a:pt x="56" y="40"/>
                        </a:lnTo>
                        <a:lnTo>
                          <a:pt x="56" y="36"/>
                        </a:lnTo>
                        <a:lnTo>
                          <a:pt x="52" y="36"/>
                        </a:lnTo>
                        <a:lnTo>
                          <a:pt x="52" y="32"/>
                        </a:lnTo>
                        <a:lnTo>
                          <a:pt x="56" y="32"/>
                        </a:lnTo>
                        <a:lnTo>
                          <a:pt x="56" y="28"/>
                        </a:lnTo>
                        <a:lnTo>
                          <a:pt x="60" y="28"/>
                        </a:lnTo>
                        <a:lnTo>
                          <a:pt x="60" y="24"/>
                        </a:lnTo>
                        <a:lnTo>
                          <a:pt x="60" y="20"/>
                        </a:lnTo>
                        <a:lnTo>
                          <a:pt x="56" y="20"/>
                        </a:lnTo>
                        <a:lnTo>
                          <a:pt x="60" y="20"/>
                        </a:lnTo>
                        <a:lnTo>
                          <a:pt x="64" y="20"/>
                        </a:lnTo>
                        <a:lnTo>
                          <a:pt x="64" y="24"/>
                        </a:lnTo>
                        <a:lnTo>
                          <a:pt x="64" y="20"/>
                        </a:lnTo>
                        <a:lnTo>
                          <a:pt x="60" y="20"/>
                        </a:lnTo>
                        <a:lnTo>
                          <a:pt x="60" y="16"/>
                        </a:lnTo>
                        <a:lnTo>
                          <a:pt x="56" y="16"/>
                        </a:lnTo>
                        <a:lnTo>
                          <a:pt x="52" y="16"/>
                        </a:lnTo>
                        <a:lnTo>
                          <a:pt x="47" y="16"/>
                        </a:lnTo>
                        <a:lnTo>
                          <a:pt x="47" y="12"/>
                        </a:lnTo>
                        <a:lnTo>
                          <a:pt x="43" y="12"/>
                        </a:lnTo>
                        <a:lnTo>
                          <a:pt x="43" y="8"/>
                        </a:lnTo>
                        <a:lnTo>
                          <a:pt x="47" y="8"/>
                        </a:lnTo>
                        <a:lnTo>
                          <a:pt x="47" y="12"/>
                        </a:lnTo>
                        <a:lnTo>
                          <a:pt x="52" y="12"/>
                        </a:lnTo>
                        <a:lnTo>
                          <a:pt x="52" y="16"/>
                        </a:lnTo>
                        <a:lnTo>
                          <a:pt x="56" y="16"/>
                        </a:lnTo>
                        <a:lnTo>
                          <a:pt x="56" y="12"/>
                        </a:lnTo>
                        <a:lnTo>
                          <a:pt x="52" y="12"/>
                        </a:lnTo>
                        <a:lnTo>
                          <a:pt x="52" y="8"/>
                        </a:lnTo>
                        <a:lnTo>
                          <a:pt x="47" y="8"/>
                        </a:lnTo>
                        <a:lnTo>
                          <a:pt x="47" y="4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3" y="4"/>
                        </a:lnTo>
                        <a:lnTo>
                          <a:pt x="39" y="4"/>
                        </a:lnTo>
                        <a:lnTo>
                          <a:pt x="39" y="8"/>
                        </a:lnTo>
                        <a:lnTo>
                          <a:pt x="39" y="12"/>
                        </a:lnTo>
                        <a:lnTo>
                          <a:pt x="34" y="12"/>
                        </a:lnTo>
                        <a:lnTo>
                          <a:pt x="34" y="16"/>
                        </a:lnTo>
                        <a:lnTo>
                          <a:pt x="30" y="16"/>
                        </a:lnTo>
                        <a:lnTo>
                          <a:pt x="26" y="16"/>
                        </a:lnTo>
                        <a:lnTo>
                          <a:pt x="26" y="20"/>
                        </a:lnTo>
                        <a:lnTo>
                          <a:pt x="22" y="20"/>
                        </a:lnTo>
                        <a:lnTo>
                          <a:pt x="17" y="20"/>
                        </a:lnTo>
                        <a:lnTo>
                          <a:pt x="13" y="20"/>
                        </a:lnTo>
                        <a:lnTo>
                          <a:pt x="9" y="20"/>
                        </a:lnTo>
                        <a:lnTo>
                          <a:pt x="4" y="20"/>
                        </a:lnTo>
                        <a:lnTo>
                          <a:pt x="0" y="20"/>
                        </a:lnTo>
                        <a:lnTo>
                          <a:pt x="4" y="20"/>
                        </a:lnTo>
                        <a:lnTo>
                          <a:pt x="4" y="24"/>
                        </a:lnTo>
                        <a:lnTo>
                          <a:pt x="4" y="28"/>
                        </a:lnTo>
                        <a:lnTo>
                          <a:pt x="4" y="32"/>
                        </a:lnTo>
                        <a:lnTo>
                          <a:pt x="4" y="36"/>
                        </a:lnTo>
                        <a:lnTo>
                          <a:pt x="9" y="3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10" name="Freeform 242"/>
                  <p:cNvSpPr>
                    <a:spLocks/>
                  </p:cNvSpPr>
                  <p:nvPr/>
                </p:nvSpPr>
                <p:spPr bwMode="auto">
                  <a:xfrm>
                    <a:off x="3052" y="1744"/>
                    <a:ext cx="4" cy="16"/>
                  </a:xfrm>
                  <a:custGeom>
                    <a:avLst/>
                    <a:gdLst>
                      <a:gd name="T0" fmla="*/ 0 w 4"/>
                      <a:gd name="T1" fmla="*/ 0 h 16"/>
                      <a:gd name="T2" fmla="*/ 4 w 4"/>
                      <a:gd name="T3" fmla="*/ 4 h 16"/>
                      <a:gd name="T4" fmla="*/ 0 w 4"/>
                      <a:gd name="T5" fmla="*/ 4 h 16"/>
                      <a:gd name="T6" fmla="*/ 0 w 4"/>
                      <a:gd name="T7" fmla="*/ 8 h 16"/>
                      <a:gd name="T8" fmla="*/ 0 w 4"/>
                      <a:gd name="T9" fmla="*/ 12 h 16"/>
                      <a:gd name="T10" fmla="*/ 4 w 4"/>
                      <a:gd name="T11" fmla="*/ 12 h 16"/>
                      <a:gd name="T12" fmla="*/ 4 w 4"/>
                      <a:gd name="T13" fmla="*/ 16 h 1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" h="16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11" name="Freeform 243"/>
                  <p:cNvSpPr>
                    <a:spLocks/>
                  </p:cNvSpPr>
                  <p:nvPr/>
                </p:nvSpPr>
                <p:spPr bwMode="auto">
                  <a:xfrm>
                    <a:off x="4606" y="1752"/>
                    <a:ext cx="13" cy="15"/>
                  </a:xfrm>
                  <a:custGeom>
                    <a:avLst/>
                    <a:gdLst>
                      <a:gd name="T0" fmla="*/ 8 w 13"/>
                      <a:gd name="T1" fmla="*/ 4 h 15"/>
                      <a:gd name="T2" fmla="*/ 13 w 13"/>
                      <a:gd name="T3" fmla="*/ 4 h 15"/>
                      <a:gd name="T4" fmla="*/ 13 w 13"/>
                      <a:gd name="T5" fmla="*/ 8 h 15"/>
                      <a:gd name="T6" fmla="*/ 8 w 13"/>
                      <a:gd name="T7" fmla="*/ 8 h 15"/>
                      <a:gd name="T8" fmla="*/ 4 w 13"/>
                      <a:gd name="T9" fmla="*/ 4 h 15"/>
                      <a:gd name="T10" fmla="*/ 4 w 13"/>
                      <a:gd name="T11" fmla="*/ 0 h 15"/>
                      <a:gd name="T12" fmla="*/ 0 w 13"/>
                      <a:gd name="T13" fmla="*/ 0 h 15"/>
                      <a:gd name="T14" fmla="*/ 0 w 13"/>
                      <a:gd name="T15" fmla="*/ 4 h 15"/>
                      <a:gd name="T16" fmla="*/ 0 w 13"/>
                      <a:gd name="T17" fmla="*/ 8 h 15"/>
                      <a:gd name="T18" fmla="*/ 0 w 13"/>
                      <a:gd name="T19" fmla="*/ 12 h 15"/>
                      <a:gd name="T20" fmla="*/ 4 w 13"/>
                      <a:gd name="T21" fmla="*/ 15 h 15"/>
                      <a:gd name="T22" fmla="*/ 8 w 13"/>
                      <a:gd name="T23" fmla="*/ 12 h 15"/>
                      <a:gd name="T24" fmla="*/ 8 w 13"/>
                      <a:gd name="T25" fmla="*/ 8 h 15"/>
                      <a:gd name="T26" fmla="*/ 13 w 13"/>
                      <a:gd name="T27" fmla="*/ 8 h 1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13" h="15">
                        <a:moveTo>
                          <a:pt x="8" y="4"/>
                        </a:moveTo>
                        <a:lnTo>
                          <a:pt x="13" y="4"/>
                        </a:lnTo>
                        <a:lnTo>
                          <a:pt x="13" y="8"/>
                        </a:lnTo>
                        <a:lnTo>
                          <a:pt x="8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4" y="15"/>
                        </a:lnTo>
                        <a:lnTo>
                          <a:pt x="8" y="12"/>
                        </a:lnTo>
                        <a:lnTo>
                          <a:pt x="8" y="8"/>
                        </a:lnTo>
                        <a:lnTo>
                          <a:pt x="13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12" name="Freeform 244"/>
                  <p:cNvSpPr>
                    <a:spLocks/>
                  </p:cNvSpPr>
                  <p:nvPr/>
                </p:nvSpPr>
                <p:spPr bwMode="auto">
                  <a:xfrm>
                    <a:off x="4434" y="1732"/>
                    <a:ext cx="26" cy="35"/>
                  </a:xfrm>
                  <a:custGeom>
                    <a:avLst/>
                    <a:gdLst>
                      <a:gd name="T0" fmla="*/ 0 w 26"/>
                      <a:gd name="T1" fmla="*/ 0 h 35"/>
                      <a:gd name="T2" fmla="*/ 4 w 26"/>
                      <a:gd name="T3" fmla="*/ 0 h 35"/>
                      <a:gd name="T4" fmla="*/ 9 w 26"/>
                      <a:gd name="T5" fmla="*/ 0 h 35"/>
                      <a:gd name="T6" fmla="*/ 13 w 26"/>
                      <a:gd name="T7" fmla="*/ 0 h 35"/>
                      <a:gd name="T8" fmla="*/ 13 w 26"/>
                      <a:gd name="T9" fmla="*/ 4 h 35"/>
                      <a:gd name="T10" fmla="*/ 13 w 26"/>
                      <a:gd name="T11" fmla="*/ 8 h 35"/>
                      <a:gd name="T12" fmla="*/ 13 w 26"/>
                      <a:gd name="T13" fmla="*/ 12 h 35"/>
                      <a:gd name="T14" fmla="*/ 13 w 26"/>
                      <a:gd name="T15" fmla="*/ 16 h 35"/>
                      <a:gd name="T16" fmla="*/ 17 w 26"/>
                      <a:gd name="T17" fmla="*/ 20 h 35"/>
                      <a:gd name="T18" fmla="*/ 17 w 26"/>
                      <a:gd name="T19" fmla="*/ 24 h 35"/>
                      <a:gd name="T20" fmla="*/ 17 w 26"/>
                      <a:gd name="T21" fmla="*/ 28 h 35"/>
                      <a:gd name="T22" fmla="*/ 22 w 26"/>
                      <a:gd name="T23" fmla="*/ 28 h 35"/>
                      <a:gd name="T24" fmla="*/ 22 w 26"/>
                      <a:gd name="T25" fmla="*/ 32 h 35"/>
                      <a:gd name="T26" fmla="*/ 26 w 26"/>
                      <a:gd name="T27" fmla="*/ 35 h 3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26" h="35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3" y="4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13" y="16"/>
                        </a:lnTo>
                        <a:lnTo>
                          <a:pt x="17" y="20"/>
                        </a:lnTo>
                        <a:lnTo>
                          <a:pt x="17" y="24"/>
                        </a:lnTo>
                        <a:lnTo>
                          <a:pt x="17" y="28"/>
                        </a:lnTo>
                        <a:lnTo>
                          <a:pt x="22" y="28"/>
                        </a:lnTo>
                        <a:lnTo>
                          <a:pt x="22" y="32"/>
                        </a:lnTo>
                        <a:lnTo>
                          <a:pt x="26" y="35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13" name="Freeform 245"/>
                  <p:cNvSpPr>
                    <a:spLocks/>
                  </p:cNvSpPr>
                  <p:nvPr/>
                </p:nvSpPr>
                <p:spPr bwMode="auto">
                  <a:xfrm>
                    <a:off x="4537" y="1748"/>
                    <a:ext cx="9" cy="23"/>
                  </a:xfrm>
                  <a:custGeom>
                    <a:avLst/>
                    <a:gdLst>
                      <a:gd name="T0" fmla="*/ 0 w 9"/>
                      <a:gd name="T1" fmla="*/ 23 h 23"/>
                      <a:gd name="T2" fmla="*/ 4 w 9"/>
                      <a:gd name="T3" fmla="*/ 19 h 23"/>
                      <a:gd name="T4" fmla="*/ 9 w 9"/>
                      <a:gd name="T5" fmla="*/ 16 h 23"/>
                      <a:gd name="T6" fmla="*/ 9 w 9"/>
                      <a:gd name="T7" fmla="*/ 12 h 23"/>
                      <a:gd name="T8" fmla="*/ 9 w 9"/>
                      <a:gd name="T9" fmla="*/ 8 h 23"/>
                      <a:gd name="T10" fmla="*/ 9 w 9"/>
                      <a:gd name="T11" fmla="*/ 4 h 23"/>
                      <a:gd name="T12" fmla="*/ 9 w 9"/>
                      <a:gd name="T13" fmla="*/ 0 h 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" h="23">
                        <a:moveTo>
                          <a:pt x="0" y="23"/>
                        </a:moveTo>
                        <a:lnTo>
                          <a:pt x="4" y="19"/>
                        </a:lnTo>
                        <a:lnTo>
                          <a:pt x="9" y="16"/>
                        </a:ln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14" name="Freeform 246"/>
                  <p:cNvSpPr>
                    <a:spLocks/>
                  </p:cNvSpPr>
                  <p:nvPr/>
                </p:nvSpPr>
                <p:spPr bwMode="auto">
                  <a:xfrm>
                    <a:off x="4434" y="1732"/>
                    <a:ext cx="26" cy="39"/>
                  </a:xfrm>
                  <a:custGeom>
                    <a:avLst/>
                    <a:gdLst>
                      <a:gd name="T0" fmla="*/ 26 w 26"/>
                      <a:gd name="T1" fmla="*/ 35 h 39"/>
                      <a:gd name="T2" fmla="*/ 22 w 26"/>
                      <a:gd name="T3" fmla="*/ 35 h 39"/>
                      <a:gd name="T4" fmla="*/ 17 w 26"/>
                      <a:gd name="T5" fmla="*/ 39 h 39"/>
                      <a:gd name="T6" fmla="*/ 13 w 26"/>
                      <a:gd name="T7" fmla="*/ 39 h 39"/>
                      <a:gd name="T8" fmla="*/ 13 w 26"/>
                      <a:gd name="T9" fmla="*/ 35 h 39"/>
                      <a:gd name="T10" fmla="*/ 13 w 26"/>
                      <a:gd name="T11" fmla="*/ 32 h 39"/>
                      <a:gd name="T12" fmla="*/ 9 w 26"/>
                      <a:gd name="T13" fmla="*/ 32 h 39"/>
                      <a:gd name="T14" fmla="*/ 9 w 26"/>
                      <a:gd name="T15" fmla="*/ 28 h 39"/>
                      <a:gd name="T16" fmla="*/ 9 w 26"/>
                      <a:gd name="T17" fmla="*/ 24 h 39"/>
                      <a:gd name="T18" fmla="*/ 4 w 26"/>
                      <a:gd name="T19" fmla="*/ 24 h 39"/>
                      <a:gd name="T20" fmla="*/ 4 w 26"/>
                      <a:gd name="T21" fmla="*/ 20 h 39"/>
                      <a:gd name="T22" fmla="*/ 4 w 26"/>
                      <a:gd name="T23" fmla="*/ 16 h 39"/>
                      <a:gd name="T24" fmla="*/ 0 w 26"/>
                      <a:gd name="T25" fmla="*/ 16 h 39"/>
                      <a:gd name="T26" fmla="*/ 0 w 26"/>
                      <a:gd name="T27" fmla="*/ 12 h 39"/>
                      <a:gd name="T28" fmla="*/ 0 w 26"/>
                      <a:gd name="T29" fmla="*/ 8 h 39"/>
                      <a:gd name="T30" fmla="*/ 0 w 26"/>
                      <a:gd name="T31" fmla="*/ 4 h 39"/>
                      <a:gd name="T32" fmla="*/ 0 w 26"/>
                      <a:gd name="T33" fmla="*/ 0 h 3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6" h="39">
                        <a:moveTo>
                          <a:pt x="26" y="35"/>
                        </a:moveTo>
                        <a:lnTo>
                          <a:pt x="22" y="35"/>
                        </a:lnTo>
                        <a:lnTo>
                          <a:pt x="17" y="39"/>
                        </a:lnTo>
                        <a:lnTo>
                          <a:pt x="13" y="39"/>
                        </a:lnTo>
                        <a:lnTo>
                          <a:pt x="13" y="35"/>
                        </a:lnTo>
                        <a:lnTo>
                          <a:pt x="13" y="32"/>
                        </a:lnTo>
                        <a:lnTo>
                          <a:pt x="9" y="32"/>
                        </a:lnTo>
                        <a:lnTo>
                          <a:pt x="9" y="28"/>
                        </a:lnTo>
                        <a:lnTo>
                          <a:pt x="9" y="24"/>
                        </a:lnTo>
                        <a:lnTo>
                          <a:pt x="4" y="24"/>
                        </a:lnTo>
                        <a:lnTo>
                          <a:pt x="4" y="20"/>
                        </a:lnTo>
                        <a:lnTo>
                          <a:pt x="4" y="16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15" name="Freeform 247"/>
                  <p:cNvSpPr>
                    <a:spLocks/>
                  </p:cNvSpPr>
                  <p:nvPr/>
                </p:nvSpPr>
                <p:spPr bwMode="auto">
                  <a:xfrm>
                    <a:off x="4464" y="1771"/>
                    <a:ext cx="17" cy="4"/>
                  </a:xfrm>
                  <a:custGeom>
                    <a:avLst/>
                    <a:gdLst>
                      <a:gd name="T0" fmla="*/ 0 w 17"/>
                      <a:gd name="T1" fmla="*/ 0 h 4"/>
                      <a:gd name="T2" fmla="*/ 4 w 17"/>
                      <a:gd name="T3" fmla="*/ 0 h 4"/>
                      <a:gd name="T4" fmla="*/ 9 w 17"/>
                      <a:gd name="T5" fmla="*/ 0 h 4"/>
                      <a:gd name="T6" fmla="*/ 9 w 17"/>
                      <a:gd name="T7" fmla="*/ 4 h 4"/>
                      <a:gd name="T8" fmla="*/ 13 w 17"/>
                      <a:gd name="T9" fmla="*/ 4 h 4"/>
                      <a:gd name="T10" fmla="*/ 17 w 17"/>
                      <a:gd name="T11" fmla="*/ 4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7" h="4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13" y="4"/>
                        </a:lnTo>
                        <a:lnTo>
                          <a:pt x="17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16" name="Freeform 248"/>
                  <p:cNvSpPr>
                    <a:spLocks/>
                  </p:cNvSpPr>
                  <p:nvPr/>
                </p:nvSpPr>
                <p:spPr bwMode="auto">
                  <a:xfrm>
                    <a:off x="4486" y="1775"/>
                    <a:ext cx="25" cy="1"/>
                  </a:xfrm>
                  <a:custGeom>
                    <a:avLst/>
                    <a:gdLst>
                      <a:gd name="T0" fmla="*/ 0 w 25"/>
                      <a:gd name="T1" fmla="*/ 0 h 1"/>
                      <a:gd name="T2" fmla="*/ 4 w 25"/>
                      <a:gd name="T3" fmla="*/ 0 h 1"/>
                      <a:gd name="T4" fmla="*/ 8 w 25"/>
                      <a:gd name="T5" fmla="*/ 0 h 1"/>
                      <a:gd name="T6" fmla="*/ 12 w 25"/>
                      <a:gd name="T7" fmla="*/ 0 h 1"/>
                      <a:gd name="T8" fmla="*/ 17 w 25"/>
                      <a:gd name="T9" fmla="*/ 0 h 1"/>
                      <a:gd name="T10" fmla="*/ 21 w 25"/>
                      <a:gd name="T11" fmla="*/ 0 h 1"/>
                      <a:gd name="T12" fmla="*/ 25 w 25"/>
                      <a:gd name="T13" fmla="*/ 0 h 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5" h="1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12" y="0"/>
                        </a:lnTo>
                        <a:lnTo>
                          <a:pt x="17" y="0"/>
                        </a:lnTo>
                        <a:lnTo>
                          <a:pt x="21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17" name="Freeform 249"/>
                  <p:cNvSpPr>
                    <a:spLocks/>
                  </p:cNvSpPr>
                  <p:nvPr/>
                </p:nvSpPr>
                <p:spPr bwMode="auto">
                  <a:xfrm>
                    <a:off x="4516" y="1775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4 w 17"/>
                      <a:gd name="T3" fmla="*/ 0 h 1"/>
                      <a:gd name="T4" fmla="*/ 8 w 17"/>
                      <a:gd name="T5" fmla="*/ 0 h 1"/>
                      <a:gd name="T6" fmla="*/ 13 w 17"/>
                      <a:gd name="T7" fmla="*/ 0 h 1"/>
                      <a:gd name="T8" fmla="*/ 17 w 1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7" h="1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13" y="0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18" name="Freeform 250"/>
                  <p:cNvSpPr>
                    <a:spLocks/>
                  </p:cNvSpPr>
                  <p:nvPr/>
                </p:nvSpPr>
                <p:spPr bwMode="auto">
                  <a:xfrm>
                    <a:off x="4533" y="1775"/>
                    <a:ext cx="4" cy="4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0 w 4"/>
                      <a:gd name="T3" fmla="*/ 0 h 4"/>
                      <a:gd name="T4" fmla="*/ 4 w 4"/>
                      <a:gd name="T5" fmla="*/ 0 h 4"/>
                      <a:gd name="T6" fmla="*/ 0 w 4"/>
                      <a:gd name="T7" fmla="*/ 0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19" name="Freeform 251"/>
                  <p:cNvSpPr>
                    <a:spLocks/>
                  </p:cNvSpPr>
                  <p:nvPr/>
                </p:nvSpPr>
                <p:spPr bwMode="auto">
                  <a:xfrm>
                    <a:off x="4516" y="1775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4 h 8"/>
                      <a:gd name="T4" fmla="*/ 0 w 1"/>
                      <a:gd name="T5" fmla="*/ 8 h 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" h="8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20" name="Freeform 252"/>
                  <p:cNvSpPr>
                    <a:spLocks/>
                  </p:cNvSpPr>
                  <p:nvPr/>
                </p:nvSpPr>
                <p:spPr bwMode="auto">
                  <a:xfrm>
                    <a:off x="4447" y="1771"/>
                    <a:ext cx="17" cy="12"/>
                  </a:xfrm>
                  <a:custGeom>
                    <a:avLst/>
                    <a:gdLst>
                      <a:gd name="T0" fmla="*/ 0 w 17"/>
                      <a:gd name="T1" fmla="*/ 12 h 12"/>
                      <a:gd name="T2" fmla="*/ 0 w 17"/>
                      <a:gd name="T3" fmla="*/ 8 h 12"/>
                      <a:gd name="T4" fmla="*/ 4 w 17"/>
                      <a:gd name="T5" fmla="*/ 8 h 12"/>
                      <a:gd name="T6" fmla="*/ 4 w 17"/>
                      <a:gd name="T7" fmla="*/ 4 h 12"/>
                      <a:gd name="T8" fmla="*/ 9 w 17"/>
                      <a:gd name="T9" fmla="*/ 4 h 12"/>
                      <a:gd name="T10" fmla="*/ 9 w 17"/>
                      <a:gd name="T11" fmla="*/ 0 h 12"/>
                      <a:gd name="T12" fmla="*/ 13 w 17"/>
                      <a:gd name="T13" fmla="*/ 0 h 12"/>
                      <a:gd name="T14" fmla="*/ 13 w 17"/>
                      <a:gd name="T15" fmla="*/ 4 h 12"/>
                      <a:gd name="T16" fmla="*/ 13 w 17"/>
                      <a:gd name="T17" fmla="*/ 0 h 12"/>
                      <a:gd name="T18" fmla="*/ 17 w 17"/>
                      <a:gd name="T19" fmla="*/ 0 h 1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7" h="12">
                        <a:moveTo>
                          <a:pt x="0" y="12"/>
                        </a:move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3" y="4"/>
                        </a:lnTo>
                        <a:lnTo>
                          <a:pt x="13" y="0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21" name="Freeform 253"/>
                  <p:cNvSpPr>
                    <a:spLocks/>
                  </p:cNvSpPr>
                  <p:nvPr/>
                </p:nvSpPr>
                <p:spPr bwMode="auto">
                  <a:xfrm>
                    <a:off x="4537" y="1771"/>
                    <a:ext cx="30" cy="20"/>
                  </a:xfrm>
                  <a:custGeom>
                    <a:avLst/>
                    <a:gdLst>
                      <a:gd name="T0" fmla="*/ 0 w 30"/>
                      <a:gd name="T1" fmla="*/ 0 h 20"/>
                      <a:gd name="T2" fmla="*/ 0 w 30"/>
                      <a:gd name="T3" fmla="*/ 4 h 20"/>
                      <a:gd name="T4" fmla="*/ 0 w 30"/>
                      <a:gd name="T5" fmla="*/ 8 h 20"/>
                      <a:gd name="T6" fmla="*/ 4 w 30"/>
                      <a:gd name="T7" fmla="*/ 8 h 20"/>
                      <a:gd name="T8" fmla="*/ 9 w 30"/>
                      <a:gd name="T9" fmla="*/ 8 h 20"/>
                      <a:gd name="T10" fmla="*/ 9 w 30"/>
                      <a:gd name="T11" fmla="*/ 4 h 20"/>
                      <a:gd name="T12" fmla="*/ 9 w 30"/>
                      <a:gd name="T13" fmla="*/ 0 h 20"/>
                      <a:gd name="T14" fmla="*/ 13 w 30"/>
                      <a:gd name="T15" fmla="*/ 0 h 20"/>
                      <a:gd name="T16" fmla="*/ 13 w 30"/>
                      <a:gd name="T17" fmla="*/ 4 h 20"/>
                      <a:gd name="T18" fmla="*/ 13 w 30"/>
                      <a:gd name="T19" fmla="*/ 8 h 20"/>
                      <a:gd name="T20" fmla="*/ 9 w 30"/>
                      <a:gd name="T21" fmla="*/ 8 h 20"/>
                      <a:gd name="T22" fmla="*/ 4 w 30"/>
                      <a:gd name="T23" fmla="*/ 8 h 20"/>
                      <a:gd name="T24" fmla="*/ 4 w 30"/>
                      <a:gd name="T25" fmla="*/ 12 h 20"/>
                      <a:gd name="T26" fmla="*/ 4 w 30"/>
                      <a:gd name="T27" fmla="*/ 16 h 20"/>
                      <a:gd name="T28" fmla="*/ 9 w 30"/>
                      <a:gd name="T29" fmla="*/ 16 h 20"/>
                      <a:gd name="T30" fmla="*/ 13 w 30"/>
                      <a:gd name="T31" fmla="*/ 16 h 20"/>
                      <a:gd name="T32" fmla="*/ 13 w 30"/>
                      <a:gd name="T33" fmla="*/ 20 h 20"/>
                      <a:gd name="T34" fmla="*/ 17 w 30"/>
                      <a:gd name="T35" fmla="*/ 20 h 20"/>
                      <a:gd name="T36" fmla="*/ 17 w 30"/>
                      <a:gd name="T37" fmla="*/ 16 h 20"/>
                      <a:gd name="T38" fmla="*/ 17 w 30"/>
                      <a:gd name="T39" fmla="*/ 12 h 20"/>
                      <a:gd name="T40" fmla="*/ 22 w 30"/>
                      <a:gd name="T41" fmla="*/ 12 h 20"/>
                      <a:gd name="T42" fmla="*/ 22 w 30"/>
                      <a:gd name="T43" fmla="*/ 8 h 20"/>
                      <a:gd name="T44" fmla="*/ 22 w 30"/>
                      <a:gd name="T45" fmla="*/ 4 h 20"/>
                      <a:gd name="T46" fmla="*/ 26 w 30"/>
                      <a:gd name="T47" fmla="*/ 4 h 20"/>
                      <a:gd name="T48" fmla="*/ 26 w 30"/>
                      <a:gd name="T49" fmla="*/ 0 h 20"/>
                      <a:gd name="T50" fmla="*/ 30 w 30"/>
                      <a:gd name="T51" fmla="*/ 0 h 2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30" h="20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9" y="8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3" y="4"/>
                        </a:lnTo>
                        <a:lnTo>
                          <a:pt x="13" y="8"/>
                        </a:lnTo>
                        <a:lnTo>
                          <a:pt x="9" y="8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9" y="16"/>
                        </a:lnTo>
                        <a:lnTo>
                          <a:pt x="13" y="16"/>
                        </a:lnTo>
                        <a:lnTo>
                          <a:pt x="13" y="20"/>
                        </a:lnTo>
                        <a:lnTo>
                          <a:pt x="17" y="20"/>
                        </a:lnTo>
                        <a:lnTo>
                          <a:pt x="17" y="16"/>
                        </a:lnTo>
                        <a:lnTo>
                          <a:pt x="17" y="12"/>
                        </a:lnTo>
                        <a:lnTo>
                          <a:pt x="22" y="12"/>
                        </a:lnTo>
                        <a:lnTo>
                          <a:pt x="22" y="8"/>
                        </a:lnTo>
                        <a:lnTo>
                          <a:pt x="22" y="4"/>
                        </a:lnTo>
                        <a:lnTo>
                          <a:pt x="26" y="4"/>
                        </a:lnTo>
                        <a:lnTo>
                          <a:pt x="26" y="0"/>
                        </a:lnTo>
                        <a:lnTo>
                          <a:pt x="3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22" name="Freeform 254"/>
                  <p:cNvSpPr>
                    <a:spLocks/>
                  </p:cNvSpPr>
                  <p:nvPr/>
                </p:nvSpPr>
                <p:spPr bwMode="auto">
                  <a:xfrm>
                    <a:off x="4533" y="1771"/>
                    <a:ext cx="34" cy="32"/>
                  </a:xfrm>
                  <a:custGeom>
                    <a:avLst/>
                    <a:gdLst>
                      <a:gd name="T0" fmla="*/ 34 w 34"/>
                      <a:gd name="T1" fmla="*/ 0 h 32"/>
                      <a:gd name="T2" fmla="*/ 34 w 34"/>
                      <a:gd name="T3" fmla="*/ 4 h 32"/>
                      <a:gd name="T4" fmla="*/ 30 w 34"/>
                      <a:gd name="T5" fmla="*/ 4 h 32"/>
                      <a:gd name="T6" fmla="*/ 30 w 34"/>
                      <a:gd name="T7" fmla="*/ 8 h 32"/>
                      <a:gd name="T8" fmla="*/ 30 w 34"/>
                      <a:gd name="T9" fmla="*/ 12 h 32"/>
                      <a:gd name="T10" fmla="*/ 26 w 34"/>
                      <a:gd name="T11" fmla="*/ 12 h 32"/>
                      <a:gd name="T12" fmla="*/ 26 w 34"/>
                      <a:gd name="T13" fmla="*/ 16 h 32"/>
                      <a:gd name="T14" fmla="*/ 30 w 34"/>
                      <a:gd name="T15" fmla="*/ 16 h 32"/>
                      <a:gd name="T16" fmla="*/ 30 w 34"/>
                      <a:gd name="T17" fmla="*/ 20 h 32"/>
                      <a:gd name="T18" fmla="*/ 30 w 34"/>
                      <a:gd name="T19" fmla="*/ 24 h 32"/>
                      <a:gd name="T20" fmla="*/ 30 w 34"/>
                      <a:gd name="T21" fmla="*/ 28 h 32"/>
                      <a:gd name="T22" fmla="*/ 30 w 34"/>
                      <a:gd name="T23" fmla="*/ 32 h 32"/>
                      <a:gd name="T24" fmla="*/ 30 w 34"/>
                      <a:gd name="T25" fmla="*/ 28 h 32"/>
                      <a:gd name="T26" fmla="*/ 26 w 34"/>
                      <a:gd name="T27" fmla="*/ 28 h 32"/>
                      <a:gd name="T28" fmla="*/ 26 w 34"/>
                      <a:gd name="T29" fmla="*/ 24 h 32"/>
                      <a:gd name="T30" fmla="*/ 26 w 34"/>
                      <a:gd name="T31" fmla="*/ 20 h 32"/>
                      <a:gd name="T32" fmla="*/ 21 w 34"/>
                      <a:gd name="T33" fmla="*/ 16 h 32"/>
                      <a:gd name="T34" fmla="*/ 21 w 34"/>
                      <a:gd name="T35" fmla="*/ 20 h 32"/>
                      <a:gd name="T36" fmla="*/ 17 w 34"/>
                      <a:gd name="T37" fmla="*/ 20 h 32"/>
                      <a:gd name="T38" fmla="*/ 13 w 34"/>
                      <a:gd name="T39" fmla="*/ 16 h 32"/>
                      <a:gd name="T40" fmla="*/ 8 w 34"/>
                      <a:gd name="T41" fmla="*/ 16 h 32"/>
                      <a:gd name="T42" fmla="*/ 4 w 34"/>
                      <a:gd name="T43" fmla="*/ 16 h 32"/>
                      <a:gd name="T44" fmla="*/ 4 w 34"/>
                      <a:gd name="T45" fmla="*/ 12 h 32"/>
                      <a:gd name="T46" fmla="*/ 4 w 34"/>
                      <a:gd name="T47" fmla="*/ 8 h 32"/>
                      <a:gd name="T48" fmla="*/ 0 w 34"/>
                      <a:gd name="T49" fmla="*/ 8 h 3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" h="32">
                        <a:moveTo>
                          <a:pt x="34" y="0"/>
                        </a:moveTo>
                        <a:lnTo>
                          <a:pt x="34" y="4"/>
                        </a:lnTo>
                        <a:lnTo>
                          <a:pt x="30" y="4"/>
                        </a:lnTo>
                        <a:lnTo>
                          <a:pt x="30" y="8"/>
                        </a:lnTo>
                        <a:lnTo>
                          <a:pt x="30" y="12"/>
                        </a:lnTo>
                        <a:lnTo>
                          <a:pt x="26" y="12"/>
                        </a:lnTo>
                        <a:lnTo>
                          <a:pt x="26" y="16"/>
                        </a:lnTo>
                        <a:lnTo>
                          <a:pt x="30" y="16"/>
                        </a:lnTo>
                        <a:lnTo>
                          <a:pt x="30" y="20"/>
                        </a:lnTo>
                        <a:lnTo>
                          <a:pt x="30" y="24"/>
                        </a:lnTo>
                        <a:lnTo>
                          <a:pt x="30" y="28"/>
                        </a:lnTo>
                        <a:lnTo>
                          <a:pt x="30" y="32"/>
                        </a:lnTo>
                        <a:lnTo>
                          <a:pt x="30" y="28"/>
                        </a:lnTo>
                        <a:lnTo>
                          <a:pt x="26" y="28"/>
                        </a:lnTo>
                        <a:lnTo>
                          <a:pt x="26" y="24"/>
                        </a:lnTo>
                        <a:lnTo>
                          <a:pt x="26" y="20"/>
                        </a:lnTo>
                        <a:lnTo>
                          <a:pt x="21" y="16"/>
                        </a:lnTo>
                        <a:lnTo>
                          <a:pt x="21" y="20"/>
                        </a:lnTo>
                        <a:lnTo>
                          <a:pt x="17" y="20"/>
                        </a:lnTo>
                        <a:lnTo>
                          <a:pt x="13" y="16"/>
                        </a:lnTo>
                        <a:lnTo>
                          <a:pt x="8" y="16"/>
                        </a:lnTo>
                        <a:lnTo>
                          <a:pt x="4" y="16"/>
                        </a:ln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23" name="Freeform 255"/>
                  <p:cNvSpPr>
                    <a:spLocks/>
                  </p:cNvSpPr>
                  <p:nvPr/>
                </p:nvSpPr>
                <p:spPr bwMode="auto">
                  <a:xfrm>
                    <a:off x="4468" y="1775"/>
                    <a:ext cx="43" cy="36"/>
                  </a:xfrm>
                  <a:custGeom>
                    <a:avLst/>
                    <a:gdLst>
                      <a:gd name="T0" fmla="*/ 43 w 43"/>
                      <a:gd name="T1" fmla="*/ 0 h 36"/>
                      <a:gd name="T2" fmla="*/ 43 w 43"/>
                      <a:gd name="T3" fmla="*/ 4 h 36"/>
                      <a:gd name="T4" fmla="*/ 39 w 43"/>
                      <a:gd name="T5" fmla="*/ 4 h 36"/>
                      <a:gd name="T6" fmla="*/ 35 w 43"/>
                      <a:gd name="T7" fmla="*/ 4 h 36"/>
                      <a:gd name="T8" fmla="*/ 35 w 43"/>
                      <a:gd name="T9" fmla="*/ 8 h 36"/>
                      <a:gd name="T10" fmla="*/ 35 w 43"/>
                      <a:gd name="T11" fmla="*/ 12 h 36"/>
                      <a:gd name="T12" fmla="*/ 35 w 43"/>
                      <a:gd name="T13" fmla="*/ 16 h 36"/>
                      <a:gd name="T14" fmla="*/ 35 w 43"/>
                      <a:gd name="T15" fmla="*/ 20 h 36"/>
                      <a:gd name="T16" fmla="*/ 30 w 43"/>
                      <a:gd name="T17" fmla="*/ 20 h 36"/>
                      <a:gd name="T18" fmla="*/ 30 w 43"/>
                      <a:gd name="T19" fmla="*/ 16 h 36"/>
                      <a:gd name="T20" fmla="*/ 26 w 43"/>
                      <a:gd name="T21" fmla="*/ 16 h 36"/>
                      <a:gd name="T22" fmla="*/ 26 w 43"/>
                      <a:gd name="T23" fmla="*/ 20 h 36"/>
                      <a:gd name="T24" fmla="*/ 22 w 43"/>
                      <a:gd name="T25" fmla="*/ 20 h 36"/>
                      <a:gd name="T26" fmla="*/ 22 w 43"/>
                      <a:gd name="T27" fmla="*/ 24 h 36"/>
                      <a:gd name="T28" fmla="*/ 18 w 43"/>
                      <a:gd name="T29" fmla="*/ 24 h 36"/>
                      <a:gd name="T30" fmla="*/ 18 w 43"/>
                      <a:gd name="T31" fmla="*/ 28 h 36"/>
                      <a:gd name="T32" fmla="*/ 22 w 43"/>
                      <a:gd name="T33" fmla="*/ 28 h 36"/>
                      <a:gd name="T34" fmla="*/ 22 w 43"/>
                      <a:gd name="T35" fmla="*/ 32 h 36"/>
                      <a:gd name="T36" fmla="*/ 22 w 43"/>
                      <a:gd name="T37" fmla="*/ 36 h 36"/>
                      <a:gd name="T38" fmla="*/ 18 w 43"/>
                      <a:gd name="T39" fmla="*/ 36 h 36"/>
                      <a:gd name="T40" fmla="*/ 13 w 43"/>
                      <a:gd name="T41" fmla="*/ 36 h 36"/>
                      <a:gd name="T42" fmla="*/ 9 w 43"/>
                      <a:gd name="T43" fmla="*/ 36 h 36"/>
                      <a:gd name="T44" fmla="*/ 5 w 43"/>
                      <a:gd name="T45" fmla="*/ 32 h 36"/>
                      <a:gd name="T46" fmla="*/ 5 w 43"/>
                      <a:gd name="T47" fmla="*/ 28 h 36"/>
                      <a:gd name="T48" fmla="*/ 5 w 43"/>
                      <a:gd name="T49" fmla="*/ 24 h 36"/>
                      <a:gd name="T50" fmla="*/ 5 w 43"/>
                      <a:gd name="T51" fmla="*/ 20 h 36"/>
                      <a:gd name="T52" fmla="*/ 0 w 43"/>
                      <a:gd name="T53" fmla="*/ 20 h 36"/>
                      <a:gd name="T54" fmla="*/ 5 w 43"/>
                      <a:gd name="T55" fmla="*/ 20 h 36"/>
                      <a:gd name="T56" fmla="*/ 9 w 43"/>
                      <a:gd name="T57" fmla="*/ 20 h 36"/>
                      <a:gd name="T58" fmla="*/ 13 w 43"/>
                      <a:gd name="T59" fmla="*/ 20 h 36"/>
                      <a:gd name="T60" fmla="*/ 13 w 43"/>
                      <a:gd name="T61" fmla="*/ 16 h 36"/>
                      <a:gd name="T62" fmla="*/ 13 w 43"/>
                      <a:gd name="T63" fmla="*/ 12 h 36"/>
                      <a:gd name="T64" fmla="*/ 9 w 43"/>
                      <a:gd name="T65" fmla="*/ 12 h 36"/>
                      <a:gd name="T66" fmla="*/ 9 w 43"/>
                      <a:gd name="T67" fmla="*/ 8 h 36"/>
                      <a:gd name="T68" fmla="*/ 13 w 43"/>
                      <a:gd name="T69" fmla="*/ 8 h 36"/>
                      <a:gd name="T70" fmla="*/ 13 w 43"/>
                      <a:gd name="T71" fmla="*/ 4 h 36"/>
                      <a:gd name="T72" fmla="*/ 18 w 43"/>
                      <a:gd name="T73" fmla="*/ 4 h 36"/>
                      <a:gd name="T74" fmla="*/ 18 w 43"/>
                      <a:gd name="T75" fmla="*/ 0 h 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3" h="36">
                        <a:moveTo>
                          <a:pt x="43" y="0"/>
                        </a:moveTo>
                        <a:lnTo>
                          <a:pt x="43" y="4"/>
                        </a:lnTo>
                        <a:lnTo>
                          <a:pt x="39" y="4"/>
                        </a:lnTo>
                        <a:lnTo>
                          <a:pt x="35" y="4"/>
                        </a:lnTo>
                        <a:lnTo>
                          <a:pt x="35" y="8"/>
                        </a:lnTo>
                        <a:lnTo>
                          <a:pt x="35" y="12"/>
                        </a:lnTo>
                        <a:lnTo>
                          <a:pt x="35" y="16"/>
                        </a:lnTo>
                        <a:lnTo>
                          <a:pt x="35" y="20"/>
                        </a:lnTo>
                        <a:lnTo>
                          <a:pt x="30" y="20"/>
                        </a:lnTo>
                        <a:lnTo>
                          <a:pt x="30" y="16"/>
                        </a:lnTo>
                        <a:lnTo>
                          <a:pt x="26" y="16"/>
                        </a:lnTo>
                        <a:lnTo>
                          <a:pt x="26" y="20"/>
                        </a:lnTo>
                        <a:lnTo>
                          <a:pt x="22" y="20"/>
                        </a:lnTo>
                        <a:lnTo>
                          <a:pt x="22" y="24"/>
                        </a:lnTo>
                        <a:lnTo>
                          <a:pt x="18" y="24"/>
                        </a:lnTo>
                        <a:lnTo>
                          <a:pt x="18" y="28"/>
                        </a:lnTo>
                        <a:lnTo>
                          <a:pt x="22" y="28"/>
                        </a:lnTo>
                        <a:lnTo>
                          <a:pt x="22" y="32"/>
                        </a:lnTo>
                        <a:lnTo>
                          <a:pt x="22" y="36"/>
                        </a:lnTo>
                        <a:lnTo>
                          <a:pt x="18" y="36"/>
                        </a:lnTo>
                        <a:lnTo>
                          <a:pt x="13" y="36"/>
                        </a:lnTo>
                        <a:lnTo>
                          <a:pt x="9" y="36"/>
                        </a:lnTo>
                        <a:lnTo>
                          <a:pt x="5" y="32"/>
                        </a:lnTo>
                        <a:lnTo>
                          <a:pt x="5" y="28"/>
                        </a:lnTo>
                        <a:lnTo>
                          <a:pt x="5" y="24"/>
                        </a:lnTo>
                        <a:lnTo>
                          <a:pt x="5" y="20"/>
                        </a:lnTo>
                        <a:lnTo>
                          <a:pt x="0" y="20"/>
                        </a:lnTo>
                        <a:lnTo>
                          <a:pt x="5" y="20"/>
                        </a:lnTo>
                        <a:lnTo>
                          <a:pt x="9" y="20"/>
                        </a:lnTo>
                        <a:lnTo>
                          <a:pt x="13" y="20"/>
                        </a:lnTo>
                        <a:lnTo>
                          <a:pt x="13" y="16"/>
                        </a:lnTo>
                        <a:lnTo>
                          <a:pt x="13" y="12"/>
                        </a:ln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13" y="8"/>
                        </a:lnTo>
                        <a:lnTo>
                          <a:pt x="13" y="4"/>
                        </a:lnTo>
                        <a:lnTo>
                          <a:pt x="18" y="4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24" name="Freeform 256"/>
                  <p:cNvSpPr>
                    <a:spLocks/>
                  </p:cNvSpPr>
                  <p:nvPr/>
                </p:nvSpPr>
                <p:spPr bwMode="auto">
                  <a:xfrm>
                    <a:off x="4468" y="1775"/>
                    <a:ext cx="18" cy="40"/>
                  </a:xfrm>
                  <a:custGeom>
                    <a:avLst/>
                    <a:gdLst>
                      <a:gd name="T0" fmla="*/ 13 w 18"/>
                      <a:gd name="T1" fmla="*/ 0 h 40"/>
                      <a:gd name="T2" fmla="*/ 18 w 18"/>
                      <a:gd name="T3" fmla="*/ 0 h 40"/>
                      <a:gd name="T4" fmla="*/ 13 w 18"/>
                      <a:gd name="T5" fmla="*/ 0 h 40"/>
                      <a:gd name="T6" fmla="*/ 13 w 18"/>
                      <a:gd name="T7" fmla="*/ 4 h 40"/>
                      <a:gd name="T8" fmla="*/ 9 w 18"/>
                      <a:gd name="T9" fmla="*/ 4 h 40"/>
                      <a:gd name="T10" fmla="*/ 9 w 18"/>
                      <a:gd name="T11" fmla="*/ 8 h 40"/>
                      <a:gd name="T12" fmla="*/ 5 w 18"/>
                      <a:gd name="T13" fmla="*/ 8 h 40"/>
                      <a:gd name="T14" fmla="*/ 9 w 18"/>
                      <a:gd name="T15" fmla="*/ 8 h 40"/>
                      <a:gd name="T16" fmla="*/ 9 w 18"/>
                      <a:gd name="T17" fmla="*/ 12 h 40"/>
                      <a:gd name="T18" fmla="*/ 9 w 18"/>
                      <a:gd name="T19" fmla="*/ 16 h 40"/>
                      <a:gd name="T20" fmla="*/ 9 w 18"/>
                      <a:gd name="T21" fmla="*/ 20 h 40"/>
                      <a:gd name="T22" fmla="*/ 5 w 18"/>
                      <a:gd name="T23" fmla="*/ 20 h 40"/>
                      <a:gd name="T24" fmla="*/ 5 w 18"/>
                      <a:gd name="T25" fmla="*/ 16 h 40"/>
                      <a:gd name="T26" fmla="*/ 0 w 18"/>
                      <a:gd name="T27" fmla="*/ 16 h 40"/>
                      <a:gd name="T28" fmla="*/ 0 w 18"/>
                      <a:gd name="T29" fmla="*/ 20 h 40"/>
                      <a:gd name="T30" fmla="*/ 0 w 18"/>
                      <a:gd name="T31" fmla="*/ 24 h 40"/>
                      <a:gd name="T32" fmla="*/ 5 w 18"/>
                      <a:gd name="T33" fmla="*/ 24 h 40"/>
                      <a:gd name="T34" fmla="*/ 5 w 18"/>
                      <a:gd name="T35" fmla="*/ 28 h 40"/>
                      <a:gd name="T36" fmla="*/ 5 w 18"/>
                      <a:gd name="T37" fmla="*/ 32 h 40"/>
                      <a:gd name="T38" fmla="*/ 5 w 18"/>
                      <a:gd name="T39" fmla="*/ 36 h 40"/>
                      <a:gd name="T40" fmla="*/ 9 w 18"/>
                      <a:gd name="T41" fmla="*/ 36 h 40"/>
                      <a:gd name="T42" fmla="*/ 9 w 18"/>
                      <a:gd name="T43" fmla="*/ 40 h 4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8" h="40">
                        <a:moveTo>
                          <a:pt x="13" y="0"/>
                        </a:moveTo>
                        <a:lnTo>
                          <a:pt x="18" y="0"/>
                        </a:lnTo>
                        <a:lnTo>
                          <a:pt x="13" y="0"/>
                        </a:lnTo>
                        <a:lnTo>
                          <a:pt x="13" y="4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5" y="8"/>
                        </a:lnTo>
                        <a:lnTo>
                          <a:pt x="9" y="8"/>
                        </a:lnTo>
                        <a:lnTo>
                          <a:pt x="9" y="12"/>
                        </a:lnTo>
                        <a:lnTo>
                          <a:pt x="9" y="16"/>
                        </a:lnTo>
                        <a:lnTo>
                          <a:pt x="9" y="20"/>
                        </a:lnTo>
                        <a:lnTo>
                          <a:pt x="5" y="20"/>
                        </a:lnTo>
                        <a:lnTo>
                          <a:pt x="5" y="16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5" y="24"/>
                        </a:lnTo>
                        <a:lnTo>
                          <a:pt x="5" y="28"/>
                        </a:lnTo>
                        <a:lnTo>
                          <a:pt x="5" y="32"/>
                        </a:lnTo>
                        <a:lnTo>
                          <a:pt x="5" y="36"/>
                        </a:lnTo>
                        <a:lnTo>
                          <a:pt x="9" y="36"/>
                        </a:lnTo>
                        <a:lnTo>
                          <a:pt x="9" y="4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25" name="Freeform 257"/>
                  <p:cNvSpPr>
                    <a:spLocks/>
                  </p:cNvSpPr>
                  <p:nvPr/>
                </p:nvSpPr>
                <p:spPr bwMode="auto">
                  <a:xfrm>
                    <a:off x="4481" y="1795"/>
                    <a:ext cx="26" cy="20"/>
                  </a:xfrm>
                  <a:custGeom>
                    <a:avLst/>
                    <a:gdLst>
                      <a:gd name="T0" fmla="*/ 26 w 26"/>
                      <a:gd name="T1" fmla="*/ 4 h 20"/>
                      <a:gd name="T2" fmla="*/ 26 w 26"/>
                      <a:gd name="T3" fmla="*/ 0 h 20"/>
                      <a:gd name="T4" fmla="*/ 22 w 26"/>
                      <a:gd name="T5" fmla="*/ 0 h 20"/>
                      <a:gd name="T6" fmla="*/ 17 w 26"/>
                      <a:gd name="T7" fmla="*/ 0 h 20"/>
                      <a:gd name="T8" fmla="*/ 13 w 26"/>
                      <a:gd name="T9" fmla="*/ 0 h 20"/>
                      <a:gd name="T10" fmla="*/ 13 w 26"/>
                      <a:gd name="T11" fmla="*/ 4 h 20"/>
                      <a:gd name="T12" fmla="*/ 9 w 26"/>
                      <a:gd name="T13" fmla="*/ 4 h 20"/>
                      <a:gd name="T14" fmla="*/ 9 w 26"/>
                      <a:gd name="T15" fmla="*/ 8 h 20"/>
                      <a:gd name="T16" fmla="*/ 5 w 26"/>
                      <a:gd name="T17" fmla="*/ 8 h 20"/>
                      <a:gd name="T18" fmla="*/ 9 w 26"/>
                      <a:gd name="T19" fmla="*/ 8 h 20"/>
                      <a:gd name="T20" fmla="*/ 9 w 26"/>
                      <a:gd name="T21" fmla="*/ 12 h 20"/>
                      <a:gd name="T22" fmla="*/ 9 w 26"/>
                      <a:gd name="T23" fmla="*/ 16 h 20"/>
                      <a:gd name="T24" fmla="*/ 5 w 26"/>
                      <a:gd name="T25" fmla="*/ 16 h 20"/>
                      <a:gd name="T26" fmla="*/ 5 w 26"/>
                      <a:gd name="T27" fmla="*/ 20 h 20"/>
                      <a:gd name="T28" fmla="*/ 0 w 26"/>
                      <a:gd name="T29" fmla="*/ 20 h 2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6" h="20">
                        <a:moveTo>
                          <a:pt x="26" y="4"/>
                        </a:moveTo>
                        <a:lnTo>
                          <a:pt x="26" y="0"/>
                        </a:lnTo>
                        <a:lnTo>
                          <a:pt x="22" y="0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13" y="4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5" y="8"/>
                        </a:lnTo>
                        <a:lnTo>
                          <a:pt x="9" y="8"/>
                        </a:lnTo>
                        <a:lnTo>
                          <a:pt x="9" y="12"/>
                        </a:lnTo>
                        <a:lnTo>
                          <a:pt x="9" y="16"/>
                        </a:lnTo>
                        <a:lnTo>
                          <a:pt x="5" y="16"/>
                        </a:lnTo>
                        <a:lnTo>
                          <a:pt x="5" y="20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26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4477" y="1815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27" name="Freeform 259"/>
                  <p:cNvSpPr>
                    <a:spLocks/>
                  </p:cNvSpPr>
                  <p:nvPr/>
                </p:nvSpPr>
                <p:spPr bwMode="auto">
                  <a:xfrm>
                    <a:off x="4503" y="1779"/>
                    <a:ext cx="13" cy="36"/>
                  </a:xfrm>
                  <a:custGeom>
                    <a:avLst/>
                    <a:gdLst>
                      <a:gd name="T0" fmla="*/ 13 w 13"/>
                      <a:gd name="T1" fmla="*/ 4 h 36"/>
                      <a:gd name="T2" fmla="*/ 8 w 13"/>
                      <a:gd name="T3" fmla="*/ 4 h 36"/>
                      <a:gd name="T4" fmla="*/ 8 w 13"/>
                      <a:gd name="T5" fmla="*/ 8 h 36"/>
                      <a:gd name="T6" fmla="*/ 8 w 13"/>
                      <a:gd name="T7" fmla="*/ 12 h 36"/>
                      <a:gd name="T8" fmla="*/ 4 w 13"/>
                      <a:gd name="T9" fmla="*/ 12 h 36"/>
                      <a:gd name="T10" fmla="*/ 4 w 13"/>
                      <a:gd name="T11" fmla="*/ 8 h 36"/>
                      <a:gd name="T12" fmla="*/ 8 w 13"/>
                      <a:gd name="T13" fmla="*/ 8 h 36"/>
                      <a:gd name="T14" fmla="*/ 8 w 13"/>
                      <a:gd name="T15" fmla="*/ 4 h 36"/>
                      <a:gd name="T16" fmla="*/ 8 w 13"/>
                      <a:gd name="T17" fmla="*/ 0 h 36"/>
                      <a:gd name="T18" fmla="*/ 4 w 13"/>
                      <a:gd name="T19" fmla="*/ 0 h 36"/>
                      <a:gd name="T20" fmla="*/ 4 w 13"/>
                      <a:gd name="T21" fmla="*/ 4 h 36"/>
                      <a:gd name="T22" fmla="*/ 0 w 13"/>
                      <a:gd name="T23" fmla="*/ 4 h 36"/>
                      <a:gd name="T24" fmla="*/ 0 w 13"/>
                      <a:gd name="T25" fmla="*/ 8 h 36"/>
                      <a:gd name="T26" fmla="*/ 0 w 13"/>
                      <a:gd name="T27" fmla="*/ 12 h 36"/>
                      <a:gd name="T28" fmla="*/ 0 w 13"/>
                      <a:gd name="T29" fmla="*/ 16 h 36"/>
                      <a:gd name="T30" fmla="*/ 4 w 13"/>
                      <a:gd name="T31" fmla="*/ 16 h 36"/>
                      <a:gd name="T32" fmla="*/ 4 w 13"/>
                      <a:gd name="T33" fmla="*/ 20 h 36"/>
                      <a:gd name="T34" fmla="*/ 4 w 13"/>
                      <a:gd name="T35" fmla="*/ 24 h 36"/>
                      <a:gd name="T36" fmla="*/ 4 w 13"/>
                      <a:gd name="T37" fmla="*/ 28 h 36"/>
                      <a:gd name="T38" fmla="*/ 8 w 13"/>
                      <a:gd name="T39" fmla="*/ 28 h 36"/>
                      <a:gd name="T40" fmla="*/ 13 w 13"/>
                      <a:gd name="T41" fmla="*/ 28 h 36"/>
                      <a:gd name="T42" fmla="*/ 13 w 13"/>
                      <a:gd name="T43" fmla="*/ 32 h 36"/>
                      <a:gd name="T44" fmla="*/ 13 w 13"/>
                      <a:gd name="T45" fmla="*/ 36 h 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13" h="36">
                        <a:moveTo>
                          <a:pt x="13" y="4"/>
                        </a:moveTo>
                        <a:lnTo>
                          <a:pt x="8" y="4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  <a:lnTo>
                          <a:pt x="4" y="24"/>
                        </a:lnTo>
                        <a:lnTo>
                          <a:pt x="4" y="28"/>
                        </a:lnTo>
                        <a:lnTo>
                          <a:pt x="8" y="28"/>
                        </a:lnTo>
                        <a:lnTo>
                          <a:pt x="13" y="28"/>
                        </a:lnTo>
                        <a:lnTo>
                          <a:pt x="13" y="32"/>
                        </a:lnTo>
                        <a:lnTo>
                          <a:pt x="13" y="3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28" name="Freeform 260"/>
                  <p:cNvSpPr>
                    <a:spLocks/>
                  </p:cNvSpPr>
                  <p:nvPr/>
                </p:nvSpPr>
                <p:spPr bwMode="auto">
                  <a:xfrm>
                    <a:off x="4434" y="1783"/>
                    <a:ext cx="13" cy="32"/>
                  </a:xfrm>
                  <a:custGeom>
                    <a:avLst/>
                    <a:gdLst>
                      <a:gd name="T0" fmla="*/ 0 w 13"/>
                      <a:gd name="T1" fmla="*/ 32 h 32"/>
                      <a:gd name="T2" fmla="*/ 0 w 13"/>
                      <a:gd name="T3" fmla="*/ 28 h 32"/>
                      <a:gd name="T4" fmla="*/ 4 w 13"/>
                      <a:gd name="T5" fmla="*/ 28 h 32"/>
                      <a:gd name="T6" fmla="*/ 4 w 13"/>
                      <a:gd name="T7" fmla="*/ 24 h 32"/>
                      <a:gd name="T8" fmla="*/ 4 w 13"/>
                      <a:gd name="T9" fmla="*/ 20 h 32"/>
                      <a:gd name="T10" fmla="*/ 4 w 13"/>
                      <a:gd name="T11" fmla="*/ 16 h 32"/>
                      <a:gd name="T12" fmla="*/ 9 w 13"/>
                      <a:gd name="T13" fmla="*/ 16 h 32"/>
                      <a:gd name="T14" fmla="*/ 9 w 13"/>
                      <a:gd name="T15" fmla="*/ 12 h 32"/>
                      <a:gd name="T16" fmla="*/ 4 w 13"/>
                      <a:gd name="T17" fmla="*/ 12 h 32"/>
                      <a:gd name="T18" fmla="*/ 9 w 13"/>
                      <a:gd name="T19" fmla="*/ 12 h 32"/>
                      <a:gd name="T20" fmla="*/ 9 w 13"/>
                      <a:gd name="T21" fmla="*/ 8 h 32"/>
                      <a:gd name="T22" fmla="*/ 4 w 13"/>
                      <a:gd name="T23" fmla="*/ 8 h 32"/>
                      <a:gd name="T24" fmla="*/ 4 w 13"/>
                      <a:gd name="T25" fmla="*/ 4 h 32"/>
                      <a:gd name="T26" fmla="*/ 9 w 13"/>
                      <a:gd name="T27" fmla="*/ 4 h 32"/>
                      <a:gd name="T28" fmla="*/ 9 w 13"/>
                      <a:gd name="T29" fmla="*/ 0 h 32"/>
                      <a:gd name="T30" fmla="*/ 13 w 13"/>
                      <a:gd name="T31" fmla="*/ 0 h 3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3" h="32">
                        <a:moveTo>
                          <a:pt x="0" y="32"/>
                        </a:moveTo>
                        <a:lnTo>
                          <a:pt x="0" y="28"/>
                        </a:lnTo>
                        <a:lnTo>
                          <a:pt x="4" y="28"/>
                        </a:lnTo>
                        <a:lnTo>
                          <a:pt x="4" y="24"/>
                        </a:lnTo>
                        <a:lnTo>
                          <a:pt x="4" y="20"/>
                        </a:lnTo>
                        <a:lnTo>
                          <a:pt x="4" y="16"/>
                        </a:lnTo>
                        <a:lnTo>
                          <a:pt x="9" y="16"/>
                        </a:lnTo>
                        <a:lnTo>
                          <a:pt x="9" y="12"/>
                        </a:lnTo>
                        <a:lnTo>
                          <a:pt x="4" y="12"/>
                        </a:ln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29" name="Freeform 261"/>
                  <p:cNvSpPr>
                    <a:spLocks/>
                  </p:cNvSpPr>
                  <p:nvPr/>
                </p:nvSpPr>
                <p:spPr bwMode="auto">
                  <a:xfrm>
                    <a:off x="4494" y="1799"/>
                    <a:ext cx="22" cy="16"/>
                  </a:xfrm>
                  <a:custGeom>
                    <a:avLst/>
                    <a:gdLst>
                      <a:gd name="T0" fmla="*/ 22 w 22"/>
                      <a:gd name="T1" fmla="*/ 16 h 16"/>
                      <a:gd name="T2" fmla="*/ 22 w 22"/>
                      <a:gd name="T3" fmla="*/ 12 h 16"/>
                      <a:gd name="T4" fmla="*/ 17 w 22"/>
                      <a:gd name="T5" fmla="*/ 12 h 16"/>
                      <a:gd name="T6" fmla="*/ 17 w 22"/>
                      <a:gd name="T7" fmla="*/ 8 h 16"/>
                      <a:gd name="T8" fmla="*/ 13 w 22"/>
                      <a:gd name="T9" fmla="*/ 8 h 16"/>
                      <a:gd name="T10" fmla="*/ 13 w 22"/>
                      <a:gd name="T11" fmla="*/ 4 h 16"/>
                      <a:gd name="T12" fmla="*/ 13 w 22"/>
                      <a:gd name="T13" fmla="*/ 0 h 16"/>
                      <a:gd name="T14" fmla="*/ 9 w 22"/>
                      <a:gd name="T15" fmla="*/ 0 h 16"/>
                      <a:gd name="T16" fmla="*/ 9 w 22"/>
                      <a:gd name="T17" fmla="*/ 4 h 16"/>
                      <a:gd name="T18" fmla="*/ 4 w 22"/>
                      <a:gd name="T19" fmla="*/ 4 h 16"/>
                      <a:gd name="T20" fmla="*/ 9 w 22"/>
                      <a:gd name="T21" fmla="*/ 4 h 16"/>
                      <a:gd name="T22" fmla="*/ 9 w 22"/>
                      <a:gd name="T23" fmla="*/ 8 h 16"/>
                      <a:gd name="T24" fmla="*/ 4 w 22"/>
                      <a:gd name="T25" fmla="*/ 8 h 16"/>
                      <a:gd name="T26" fmla="*/ 4 w 22"/>
                      <a:gd name="T27" fmla="*/ 12 h 16"/>
                      <a:gd name="T28" fmla="*/ 4 w 22"/>
                      <a:gd name="T29" fmla="*/ 16 h 16"/>
                      <a:gd name="T30" fmla="*/ 0 w 22"/>
                      <a:gd name="T31" fmla="*/ 16 h 1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2" h="16">
                        <a:moveTo>
                          <a:pt x="22" y="16"/>
                        </a:moveTo>
                        <a:lnTo>
                          <a:pt x="22" y="12"/>
                        </a:lnTo>
                        <a:lnTo>
                          <a:pt x="17" y="12"/>
                        </a:lnTo>
                        <a:lnTo>
                          <a:pt x="17" y="8"/>
                        </a:lnTo>
                        <a:lnTo>
                          <a:pt x="13" y="8"/>
                        </a:lnTo>
                        <a:lnTo>
                          <a:pt x="13" y="4"/>
                        </a:lnTo>
                        <a:lnTo>
                          <a:pt x="13" y="0"/>
                        </a:ln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4" y="4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30" name="Freeform 262"/>
                  <p:cNvSpPr>
                    <a:spLocks/>
                  </p:cNvSpPr>
                  <p:nvPr/>
                </p:nvSpPr>
                <p:spPr bwMode="auto">
                  <a:xfrm>
                    <a:off x="4494" y="1799"/>
                    <a:ext cx="13" cy="16"/>
                  </a:xfrm>
                  <a:custGeom>
                    <a:avLst/>
                    <a:gdLst>
                      <a:gd name="T0" fmla="*/ 0 w 13"/>
                      <a:gd name="T1" fmla="*/ 16 h 16"/>
                      <a:gd name="T2" fmla="*/ 0 w 13"/>
                      <a:gd name="T3" fmla="*/ 12 h 16"/>
                      <a:gd name="T4" fmla="*/ 0 w 13"/>
                      <a:gd name="T5" fmla="*/ 8 h 16"/>
                      <a:gd name="T6" fmla="*/ 4 w 13"/>
                      <a:gd name="T7" fmla="*/ 8 h 16"/>
                      <a:gd name="T8" fmla="*/ 4 w 13"/>
                      <a:gd name="T9" fmla="*/ 4 h 16"/>
                      <a:gd name="T10" fmla="*/ 4 w 13"/>
                      <a:gd name="T11" fmla="*/ 0 h 16"/>
                      <a:gd name="T12" fmla="*/ 9 w 13"/>
                      <a:gd name="T13" fmla="*/ 0 h 16"/>
                      <a:gd name="T14" fmla="*/ 13 w 13"/>
                      <a:gd name="T15" fmla="*/ 0 h 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3" h="16">
                        <a:moveTo>
                          <a:pt x="0" y="16"/>
                        </a:move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31" name="Line 2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34" y="1815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32" name="Freeform 264"/>
                  <p:cNvSpPr>
                    <a:spLocks/>
                  </p:cNvSpPr>
                  <p:nvPr/>
                </p:nvSpPr>
                <p:spPr bwMode="auto">
                  <a:xfrm>
                    <a:off x="4430" y="1748"/>
                    <a:ext cx="17" cy="71"/>
                  </a:xfrm>
                  <a:custGeom>
                    <a:avLst/>
                    <a:gdLst>
                      <a:gd name="T0" fmla="*/ 4 w 17"/>
                      <a:gd name="T1" fmla="*/ 0 h 71"/>
                      <a:gd name="T2" fmla="*/ 4 w 17"/>
                      <a:gd name="T3" fmla="*/ 4 h 71"/>
                      <a:gd name="T4" fmla="*/ 8 w 17"/>
                      <a:gd name="T5" fmla="*/ 4 h 71"/>
                      <a:gd name="T6" fmla="*/ 8 w 17"/>
                      <a:gd name="T7" fmla="*/ 8 h 71"/>
                      <a:gd name="T8" fmla="*/ 8 w 17"/>
                      <a:gd name="T9" fmla="*/ 12 h 71"/>
                      <a:gd name="T10" fmla="*/ 13 w 17"/>
                      <a:gd name="T11" fmla="*/ 12 h 71"/>
                      <a:gd name="T12" fmla="*/ 13 w 17"/>
                      <a:gd name="T13" fmla="*/ 16 h 71"/>
                      <a:gd name="T14" fmla="*/ 13 w 17"/>
                      <a:gd name="T15" fmla="*/ 19 h 71"/>
                      <a:gd name="T16" fmla="*/ 17 w 17"/>
                      <a:gd name="T17" fmla="*/ 19 h 71"/>
                      <a:gd name="T18" fmla="*/ 17 w 17"/>
                      <a:gd name="T19" fmla="*/ 23 h 71"/>
                      <a:gd name="T20" fmla="*/ 17 w 17"/>
                      <a:gd name="T21" fmla="*/ 27 h 71"/>
                      <a:gd name="T22" fmla="*/ 13 w 17"/>
                      <a:gd name="T23" fmla="*/ 27 h 71"/>
                      <a:gd name="T24" fmla="*/ 13 w 17"/>
                      <a:gd name="T25" fmla="*/ 31 h 71"/>
                      <a:gd name="T26" fmla="*/ 13 w 17"/>
                      <a:gd name="T27" fmla="*/ 35 h 71"/>
                      <a:gd name="T28" fmla="*/ 13 w 17"/>
                      <a:gd name="T29" fmla="*/ 39 h 71"/>
                      <a:gd name="T30" fmla="*/ 8 w 17"/>
                      <a:gd name="T31" fmla="*/ 39 h 71"/>
                      <a:gd name="T32" fmla="*/ 4 w 17"/>
                      <a:gd name="T33" fmla="*/ 39 h 71"/>
                      <a:gd name="T34" fmla="*/ 4 w 17"/>
                      <a:gd name="T35" fmla="*/ 43 h 71"/>
                      <a:gd name="T36" fmla="*/ 8 w 17"/>
                      <a:gd name="T37" fmla="*/ 43 h 71"/>
                      <a:gd name="T38" fmla="*/ 8 w 17"/>
                      <a:gd name="T39" fmla="*/ 47 h 71"/>
                      <a:gd name="T40" fmla="*/ 8 w 17"/>
                      <a:gd name="T41" fmla="*/ 51 h 71"/>
                      <a:gd name="T42" fmla="*/ 4 w 17"/>
                      <a:gd name="T43" fmla="*/ 51 h 71"/>
                      <a:gd name="T44" fmla="*/ 4 w 17"/>
                      <a:gd name="T45" fmla="*/ 55 h 71"/>
                      <a:gd name="T46" fmla="*/ 4 w 17"/>
                      <a:gd name="T47" fmla="*/ 59 h 71"/>
                      <a:gd name="T48" fmla="*/ 4 w 17"/>
                      <a:gd name="T49" fmla="*/ 63 h 71"/>
                      <a:gd name="T50" fmla="*/ 4 w 17"/>
                      <a:gd name="T51" fmla="*/ 67 h 71"/>
                      <a:gd name="T52" fmla="*/ 0 w 17"/>
                      <a:gd name="T53" fmla="*/ 67 h 71"/>
                      <a:gd name="T54" fmla="*/ 0 w 17"/>
                      <a:gd name="T55" fmla="*/ 71 h 71"/>
                      <a:gd name="T56" fmla="*/ 4 w 17"/>
                      <a:gd name="T57" fmla="*/ 71 h 71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17" h="71">
                        <a:moveTo>
                          <a:pt x="4" y="0"/>
                        </a:move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13" y="12"/>
                        </a:lnTo>
                        <a:lnTo>
                          <a:pt x="13" y="16"/>
                        </a:lnTo>
                        <a:lnTo>
                          <a:pt x="13" y="19"/>
                        </a:lnTo>
                        <a:lnTo>
                          <a:pt x="17" y="19"/>
                        </a:lnTo>
                        <a:lnTo>
                          <a:pt x="17" y="23"/>
                        </a:lnTo>
                        <a:lnTo>
                          <a:pt x="17" y="27"/>
                        </a:lnTo>
                        <a:lnTo>
                          <a:pt x="13" y="27"/>
                        </a:lnTo>
                        <a:lnTo>
                          <a:pt x="13" y="31"/>
                        </a:lnTo>
                        <a:lnTo>
                          <a:pt x="13" y="35"/>
                        </a:lnTo>
                        <a:lnTo>
                          <a:pt x="13" y="39"/>
                        </a:lnTo>
                        <a:lnTo>
                          <a:pt x="8" y="39"/>
                        </a:lnTo>
                        <a:lnTo>
                          <a:pt x="4" y="39"/>
                        </a:lnTo>
                        <a:lnTo>
                          <a:pt x="4" y="43"/>
                        </a:lnTo>
                        <a:lnTo>
                          <a:pt x="8" y="43"/>
                        </a:lnTo>
                        <a:lnTo>
                          <a:pt x="8" y="47"/>
                        </a:lnTo>
                        <a:lnTo>
                          <a:pt x="8" y="51"/>
                        </a:lnTo>
                        <a:lnTo>
                          <a:pt x="4" y="51"/>
                        </a:lnTo>
                        <a:lnTo>
                          <a:pt x="4" y="55"/>
                        </a:lnTo>
                        <a:lnTo>
                          <a:pt x="4" y="59"/>
                        </a:lnTo>
                        <a:lnTo>
                          <a:pt x="4" y="63"/>
                        </a:lnTo>
                        <a:lnTo>
                          <a:pt x="4" y="67"/>
                        </a:lnTo>
                        <a:lnTo>
                          <a:pt x="0" y="67"/>
                        </a:lnTo>
                        <a:lnTo>
                          <a:pt x="0" y="71"/>
                        </a:lnTo>
                        <a:lnTo>
                          <a:pt x="4" y="71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33" name="Freeform 265"/>
                  <p:cNvSpPr>
                    <a:spLocks/>
                  </p:cNvSpPr>
                  <p:nvPr/>
                </p:nvSpPr>
                <p:spPr bwMode="auto">
                  <a:xfrm>
                    <a:off x="2966" y="1716"/>
                    <a:ext cx="21" cy="107"/>
                  </a:xfrm>
                  <a:custGeom>
                    <a:avLst/>
                    <a:gdLst>
                      <a:gd name="T0" fmla="*/ 0 w 21"/>
                      <a:gd name="T1" fmla="*/ 0 h 107"/>
                      <a:gd name="T2" fmla="*/ 0 w 21"/>
                      <a:gd name="T3" fmla="*/ 4 h 107"/>
                      <a:gd name="T4" fmla="*/ 0 w 21"/>
                      <a:gd name="T5" fmla="*/ 8 h 107"/>
                      <a:gd name="T6" fmla="*/ 0 w 21"/>
                      <a:gd name="T7" fmla="*/ 12 h 107"/>
                      <a:gd name="T8" fmla="*/ 4 w 21"/>
                      <a:gd name="T9" fmla="*/ 12 h 107"/>
                      <a:gd name="T10" fmla="*/ 4 w 21"/>
                      <a:gd name="T11" fmla="*/ 16 h 107"/>
                      <a:gd name="T12" fmla="*/ 4 w 21"/>
                      <a:gd name="T13" fmla="*/ 20 h 107"/>
                      <a:gd name="T14" fmla="*/ 4 w 21"/>
                      <a:gd name="T15" fmla="*/ 24 h 107"/>
                      <a:gd name="T16" fmla="*/ 4 w 21"/>
                      <a:gd name="T17" fmla="*/ 28 h 107"/>
                      <a:gd name="T18" fmla="*/ 0 w 21"/>
                      <a:gd name="T19" fmla="*/ 28 h 107"/>
                      <a:gd name="T20" fmla="*/ 4 w 21"/>
                      <a:gd name="T21" fmla="*/ 28 h 107"/>
                      <a:gd name="T22" fmla="*/ 4 w 21"/>
                      <a:gd name="T23" fmla="*/ 32 h 107"/>
                      <a:gd name="T24" fmla="*/ 0 w 21"/>
                      <a:gd name="T25" fmla="*/ 32 h 107"/>
                      <a:gd name="T26" fmla="*/ 0 w 21"/>
                      <a:gd name="T27" fmla="*/ 36 h 107"/>
                      <a:gd name="T28" fmla="*/ 4 w 21"/>
                      <a:gd name="T29" fmla="*/ 36 h 107"/>
                      <a:gd name="T30" fmla="*/ 4 w 21"/>
                      <a:gd name="T31" fmla="*/ 40 h 107"/>
                      <a:gd name="T32" fmla="*/ 4 w 21"/>
                      <a:gd name="T33" fmla="*/ 44 h 107"/>
                      <a:gd name="T34" fmla="*/ 4 w 21"/>
                      <a:gd name="T35" fmla="*/ 48 h 107"/>
                      <a:gd name="T36" fmla="*/ 8 w 21"/>
                      <a:gd name="T37" fmla="*/ 48 h 107"/>
                      <a:gd name="T38" fmla="*/ 13 w 21"/>
                      <a:gd name="T39" fmla="*/ 48 h 107"/>
                      <a:gd name="T40" fmla="*/ 13 w 21"/>
                      <a:gd name="T41" fmla="*/ 51 h 107"/>
                      <a:gd name="T42" fmla="*/ 8 w 21"/>
                      <a:gd name="T43" fmla="*/ 51 h 107"/>
                      <a:gd name="T44" fmla="*/ 8 w 21"/>
                      <a:gd name="T45" fmla="*/ 55 h 107"/>
                      <a:gd name="T46" fmla="*/ 8 w 21"/>
                      <a:gd name="T47" fmla="*/ 59 h 107"/>
                      <a:gd name="T48" fmla="*/ 8 w 21"/>
                      <a:gd name="T49" fmla="*/ 63 h 107"/>
                      <a:gd name="T50" fmla="*/ 13 w 21"/>
                      <a:gd name="T51" fmla="*/ 63 h 107"/>
                      <a:gd name="T52" fmla="*/ 13 w 21"/>
                      <a:gd name="T53" fmla="*/ 67 h 107"/>
                      <a:gd name="T54" fmla="*/ 17 w 21"/>
                      <a:gd name="T55" fmla="*/ 63 h 107"/>
                      <a:gd name="T56" fmla="*/ 17 w 21"/>
                      <a:gd name="T57" fmla="*/ 67 h 107"/>
                      <a:gd name="T58" fmla="*/ 13 w 21"/>
                      <a:gd name="T59" fmla="*/ 67 h 107"/>
                      <a:gd name="T60" fmla="*/ 13 w 21"/>
                      <a:gd name="T61" fmla="*/ 71 h 107"/>
                      <a:gd name="T62" fmla="*/ 17 w 21"/>
                      <a:gd name="T63" fmla="*/ 75 h 107"/>
                      <a:gd name="T64" fmla="*/ 17 w 21"/>
                      <a:gd name="T65" fmla="*/ 79 h 107"/>
                      <a:gd name="T66" fmla="*/ 17 w 21"/>
                      <a:gd name="T67" fmla="*/ 83 h 107"/>
                      <a:gd name="T68" fmla="*/ 17 w 21"/>
                      <a:gd name="T69" fmla="*/ 87 h 107"/>
                      <a:gd name="T70" fmla="*/ 21 w 21"/>
                      <a:gd name="T71" fmla="*/ 87 h 107"/>
                      <a:gd name="T72" fmla="*/ 17 w 21"/>
                      <a:gd name="T73" fmla="*/ 91 h 107"/>
                      <a:gd name="T74" fmla="*/ 13 w 21"/>
                      <a:gd name="T75" fmla="*/ 95 h 107"/>
                      <a:gd name="T76" fmla="*/ 17 w 21"/>
                      <a:gd name="T77" fmla="*/ 95 h 107"/>
                      <a:gd name="T78" fmla="*/ 17 w 21"/>
                      <a:gd name="T79" fmla="*/ 99 h 107"/>
                      <a:gd name="T80" fmla="*/ 17 w 21"/>
                      <a:gd name="T81" fmla="*/ 103 h 107"/>
                      <a:gd name="T82" fmla="*/ 21 w 21"/>
                      <a:gd name="T83" fmla="*/ 103 h 107"/>
                      <a:gd name="T84" fmla="*/ 21 w 21"/>
                      <a:gd name="T85" fmla="*/ 107 h 10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1" h="107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  <a:lnTo>
                          <a:pt x="4" y="24"/>
                        </a:lnTo>
                        <a:lnTo>
                          <a:pt x="4" y="28"/>
                        </a:lnTo>
                        <a:lnTo>
                          <a:pt x="0" y="28"/>
                        </a:lnTo>
                        <a:lnTo>
                          <a:pt x="4" y="28"/>
                        </a:lnTo>
                        <a:lnTo>
                          <a:pt x="4" y="32"/>
                        </a:lnTo>
                        <a:lnTo>
                          <a:pt x="0" y="32"/>
                        </a:lnTo>
                        <a:lnTo>
                          <a:pt x="0" y="36"/>
                        </a:lnTo>
                        <a:lnTo>
                          <a:pt x="4" y="36"/>
                        </a:lnTo>
                        <a:lnTo>
                          <a:pt x="4" y="40"/>
                        </a:lnTo>
                        <a:lnTo>
                          <a:pt x="4" y="44"/>
                        </a:lnTo>
                        <a:lnTo>
                          <a:pt x="4" y="48"/>
                        </a:lnTo>
                        <a:lnTo>
                          <a:pt x="8" y="48"/>
                        </a:lnTo>
                        <a:lnTo>
                          <a:pt x="13" y="48"/>
                        </a:lnTo>
                        <a:lnTo>
                          <a:pt x="13" y="51"/>
                        </a:lnTo>
                        <a:lnTo>
                          <a:pt x="8" y="51"/>
                        </a:lnTo>
                        <a:lnTo>
                          <a:pt x="8" y="55"/>
                        </a:lnTo>
                        <a:lnTo>
                          <a:pt x="8" y="59"/>
                        </a:lnTo>
                        <a:lnTo>
                          <a:pt x="8" y="63"/>
                        </a:lnTo>
                        <a:lnTo>
                          <a:pt x="13" y="63"/>
                        </a:lnTo>
                        <a:lnTo>
                          <a:pt x="13" y="67"/>
                        </a:lnTo>
                        <a:lnTo>
                          <a:pt x="17" y="63"/>
                        </a:lnTo>
                        <a:lnTo>
                          <a:pt x="17" y="67"/>
                        </a:lnTo>
                        <a:lnTo>
                          <a:pt x="13" y="67"/>
                        </a:lnTo>
                        <a:lnTo>
                          <a:pt x="13" y="71"/>
                        </a:lnTo>
                        <a:lnTo>
                          <a:pt x="17" y="75"/>
                        </a:lnTo>
                        <a:lnTo>
                          <a:pt x="17" y="79"/>
                        </a:lnTo>
                        <a:lnTo>
                          <a:pt x="17" y="83"/>
                        </a:lnTo>
                        <a:lnTo>
                          <a:pt x="17" y="87"/>
                        </a:lnTo>
                        <a:lnTo>
                          <a:pt x="21" y="87"/>
                        </a:lnTo>
                        <a:lnTo>
                          <a:pt x="17" y="91"/>
                        </a:lnTo>
                        <a:lnTo>
                          <a:pt x="13" y="95"/>
                        </a:lnTo>
                        <a:lnTo>
                          <a:pt x="17" y="95"/>
                        </a:lnTo>
                        <a:lnTo>
                          <a:pt x="17" y="99"/>
                        </a:lnTo>
                        <a:lnTo>
                          <a:pt x="17" y="103"/>
                        </a:lnTo>
                        <a:lnTo>
                          <a:pt x="21" y="103"/>
                        </a:lnTo>
                        <a:lnTo>
                          <a:pt x="21" y="10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34" name="Freeform 266"/>
                  <p:cNvSpPr>
                    <a:spLocks/>
                  </p:cNvSpPr>
                  <p:nvPr/>
                </p:nvSpPr>
                <p:spPr bwMode="auto">
                  <a:xfrm>
                    <a:off x="2966" y="1696"/>
                    <a:ext cx="17" cy="131"/>
                  </a:xfrm>
                  <a:custGeom>
                    <a:avLst/>
                    <a:gdLst>
                      <a:gd name="T0" fmla="*/ 17 w 17"/>
                      <a:gd name="T1" fmla="*/ 131 h 131"/>
                      <a:gd name="T2" fmla="*/ 17 w 17"/>
                      <a:gd name="T3" fmla="*/ 127 h 131"/>
                      <a:gd name="T4" fmla="*/ 17 w 17"/>
                      <a:gd name="T5" fmla="*/ 123 h 131"/>
                      <a:gd name="T6" fmla="*/ 17 w 17"/>
                      <a:gd name="T7" fmla="*/ 119 h 131"/>
                      <a:gd name="T8" fmla="*/ 13 w 17"/>
                      <a:gd name="T9" fmla="*/ 119 h 131"/>
                      <a:gd name="T10" fmla="*/ 13 w 17"/>
                      <a:gd name="T11" fmla="*/ 115 h 131"/>
                      <a:gd name="T12" fmla="*/ 13 w 17"/>
                      <a:gd name="T13" fmla="*/ 111 h 131"/>
                      <a:gd name="T14" fmla="*/ 13 w 17"/>
                      <a:gd name="T15" fmla="*/ 107 h 131"/>
                      <a:gd name="T16" fmla="*/ 13 w 17"/>
                      <a:gd name="T17" fmla="*/ 103 h 131"/>
                      <a:gd name="T18" fmla="*/ 13 w 17"/>
                      <a:gd name="T19" fmla="*/ 99 h 131"/>
                      <a:gd name="T20" fmla="*/ 13 w 17"/>
                      <a:gd name="T21" fmla="*/ 95 h 131"/>
                      <a:gd name="T22" fmla="*/ 13 w 17"/>
                      <a:gd name="T23" fmla="*/ 91 h 131"/>
                      <a:gd name="T24" fmla="*/ 8 w 17"/>
                      <a:gd name="T25" fmla="*/ 91 h 131"/>
                      <a:gd name="T26" fmla="*/ 8 w 17"/>
                      <a:gd name="T27" fmla="*/ 87 h 131"/>
                      <a:gd name="T28" fmla="*/ 8 w 17"/>
                      <a:gd name="T29" fmla="*/ 83 h 131"/>
                      <a:gd name="T30" fmla="*/ 8 w 17"/>
                      <a:gd name="T31" fmla="*/ 79 h 131"/>
                      <a:gd name="T32" fmla="*/ 4 w 17"/>
                      <a:gd name="T33" fmla="*/ 79 h 131"/>
                      <a:gd name="T34" fmla="*/ 4 w 17"/>
                      <a:gd name="T35" fmla="*/ 75 h 131"/>
                      <a:gd name="T36" fmla="*/ 4 w 17"/>
                      <a:gd name="T37" fmla="*/ 71 h 131"/>
                      <a:gd name="T38" fmla="*/ 4 w 17"/>
                      <a:gd name="T39" fmla="*/ 68 h 131"/>
                      <a:gd name="T40" fmla="*/ 0 w 17"/>
                      <a:gd name="T41" fmla="*/ 68 h 131"/>
                      <a:gd name="T42" fmla="*/ 0 w 17"/>
                      <a:gd name="T43" fmla="*/ 64 h 131"/>
                      <a:gd name="T44" fmla="*/ 0 w 17"/>
                      <a:gd name="T45" fmla="*/ 60 h 131"/>
                      <a:gd name="T46" fmla="*/ 0 w 17"/>
                      <a:gd name="T47" fmla="*/ 56 h 131"/>
                      <a:gd name="T48" fmla="*/ 0 w 17"/>
                      <a:gd name="T49" fmla="*/ 52 h 131"/>
                      <a:gd name="T50" fmla="*/ 0 w 17"/>
                      <a:gd name="T51" fmla="*/ 48 h 131"/>
                      <a:gd name="T52" fmla="*/ 0 w 17"/>
                      <a:gd name="T53" fmla="*/ 44 h 131"/>
                      <a:gd name="T54" fmla="*/ 0 w 17"/>
                      <a:gd name="T55" fmla="*/ 40 h 131"/>
                      <a:gd name="T56" fmla="*/ 0 w 17"/>
                      <a:gd name="T57" fmla="*/ 36 h 131"/>
                      <a:gd name="T58" fmla="*/ 0 w 17"/>
                      <a:gd name="T59" fmla="*/ 32 h 131"/>
                      <a:gd name="T60" fmla="*/ 0 w 17"/>
                      <a:gd name="T61" fmla="*/ 28 h 131"/>
                      <a:gd name="T62" fmla="*/ 0 w 17"/>
                      <a:gd name="T63" fmla="*/ 24 h 131"/>
                      <a:gd name="T64" fmla="*/ 0 w 17"/>
                      <a:gd name="T65" fmla="*/ 20 h 131"/>
                      <a:gd name="T66" fmla="*/ 0 w 17"/>
                      <a:gd name="T67" fmla="*/ 16 h 131"/>
                      <a:gd name="T68" fmla="*/ 0 w 17"/>
                      <a:gd name="T69" fmla="*/ 12 h 131"/>
                      <a:gd name="T70" fmla="*/ 0 w 17"/>
                      <a:gd name="T71" fmla="*/ 8 h 131"/>
                      <a:gd name="T72" fmla="*/ 4 w 17"/>
                      <a:gd name="T73" fmla="*/ 8 h 131"/>
                      <a:gd name="T74" fmla="*/ 4 w 17"/>
                      <a:gd name="T75" fmla="*/ 4 h 131"/>
                      <a:gd name="T76" fmla="*/ 4 w 17"/>
                      <a:gd name="T77" fmla="*/ 0 h 131"/>
                      <a:gd name="T78" fmla="*/ 8 w 17"/>
                      <a:gd name="T79" fmla="*/ 0 h 131"/>
                      <a:gd name="T80" fmla="*/ 4 w 17"/>
                      <a:gd name="T81" fmla="*/ 0 h 131"/>
                      <a:gd name="T82" fmla="*/ 4 w 17"/>
                      <a:gd name="T83" fmla="*/ 4 h 131"/>
                      <a:gd name="T84" fmla="*/ 4 w 17"/>
                      <a:gd name="T85" fmla="*/ 8 h 131"/>
                      <a:gd name="T86" fmla="*/ 4 w 17"/>
                      <a:gd name="T87" fmla="*/ 12 h 131"/>
                      <a:gd name="T88" fmla="*/ 8 w 17"/>
                      <a:gd name="T89" fmla="*/ 12 h 131"/>
                      <a:gd name="T90" fmla="*/ 8 w 17"/>
                      <a:gd name="T91" fmla="*/ 16 h 131"/>
                      <a:gd name="T92" fmla="*/ 8 w 17"/>
                      <a:gd name="T93" fmla="*/ 12 h 131"/>
                      <a:gd name="T94" fmla="*/ 4 w 17"/>
                      <a:gd name="T95" fmla="*/ 12 h 131"/>
                      <a:gd name="T96" fmla="*/ 4 w 17"/>
                      <a:gd name="T97" fmla="*/ 16 h 131"/>
                      <a:gd name="T98" fmla="*/ 4 w 17"/>
                      <a:gd name="T99" fmla="*/ 20 h 131"/>
                      <a:gd name="T100" fmla="*/ 0 w 17"/>
                      <a:gd name="T101" fmla="*/ 20 h 131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17" h="131">
                        <a:moveTo>
                          <a:pt x="17" y="131"/>
                        </a:moveTo>
                        <a:lnTo>
                          <a:pt x="17" y="127"/>
                        </a:lnTo>
                        <a:lnTo>
                          <a:pt x="17" y="123"/>
                        </a:lnTo>
                        <a:lnTo>
                          <a:pt x="17" y="119"/>
                        </a:lnTo>
                        <a:lnTo>
                          <a:pt x="13" y="119"/>
                        </a:lnTo>
                        <a:lnTo>
                          <a:pt x="13" y="115"/>
                        </a:lnTo>
                        <a:lnTo>
                          <a:pt x="13" y="111"/>
                        </a:lnTo>
                        <a:lnTo>
                          <a:pt x="13" y="107"/>
                        </a:lnTo>
                        <a:lnTo>
                          <a:pt x="13" y="103"/>
                        </a:lnTo>
                        <a:lnTo>
                          <a:pt x="13" y="99"/>
                        </a:lnTo>
                        <a:lnTo>
                          <a:pt x="13" y="95"/>
                        </a:lnTo>
                        <a:lnTo>
                          <a:pt x="13" y="91"/>
                        </a:lnTo>
                        <a:lnTo>
                          <a:pt x="8" y="91"/>
                        </a:lnTo>
                        <a:lnTo>
                          <a:pt x="8" y="87"/>
                        </a:lnTo>
                        <a:lnTo>
                          <a:pt x="8" y="83"/>
                        </a:lnTo>
                        <a:lnTo>
                          <a:pt x="8" y="79"/>
                        </a:lnTo>
                        <a:lnTo>
                          <a:pt x="4" y="79"/>
                        </a:lnTo>
                        <a:lnTo>
                          <a:pt x="4" y="75"/>
                        </a:lnTo>
                        <a:lnTo>
                          <a:pt x="4" y="71"/>
                        </a:lnTo>
                        <a:lnTo>
                          <a:pt x="4" y="68"/>
                        </a:lnTo>
                        <a:lnTo>
                          <a:pt x="0" y="68"/>
                        </a:lnTo>
                        <a:lnTo>
                          <a:pt x="0" y="64"/>
                        </a:lnTo>
                        <a:lnTo>
                          <a:pt x="0" y="60"/>
                        </a:lnTo>
                        <a:lnTo>
                          <a:pt x="0" y="56"/>
                        </a:lnTo>
                        <a:lnTo>
                          <a:pt x="0" y="52"/>
                        </a:lnTo>
                        <a:lnTo>
                          <a:pt x="0" y="48"/>
                        </a:lnTo>
                        <a:lnTo>
                          <a:pt x="0" y="44"/>
                        </a:lnTo>
                        <a:lnTo>
                          <a:pt x="0" y="40"/>
                        </a:lnTo>
                        <a:lnTo>
                          <a:pt x="0" y="36"/>
                        </a:lnTo>
                        <a:lnTo>
                          <a:pt x="0" y="32"/>
                        </a:lnTo>
                        <a:lnTo>
                          <a:pt x="0" y="28"/>
                        </a:lnTo>
                        <a:lnTo>
                          <a:pt x="0" y="24"/>
                        </a:lnTo>
                        <a:lnTo>
                          <a:pt x="0" y="20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8" y="12"/>
                        </a:lnTo>
                        <a:lnTo>
                          <a:pt x="8" y="16"/>
                        </a:lnTo>
                        <a:lnTo>
                          <a:pt x="8" y="12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35" name="Freeform 267"/>
                  <p:cNvSpPr>
                    <a:spLocks/>
                  </p:cNvSpPr>
                  <p:nvPr/>
                </p:nvSpPr>
                <p:spPr bwMode="auto">
                  <a:xfrm>
                    <a:off x="2983" y="1823"/>
                    <a:ext cx="4" cy="20"/>
                  </a:xfrm>
                  <a:custGeom>
                    <a:avLst/>
                    <a:gdLst>
                      <a:gd name="T0" fmla="*/ 4 w 4"/>
                      <a:gd name="T1" fmla="*/ 0 h 20"/>
                      <a:gd name="T2" fmla="*/ 0 w 4"/>
                      <a:gd name="T3" fmla="*/ 0 h 20"/>
                      <a:gd name="T4" fmla="*/ 0 w 4"/>
                      <a:gd name="T5" fmla="*/ 4 h 20"/>
                      <a:gd name="T6" fmla="*/ 4 w 4"/>
                      <a:gd name="T7" fmla="*/ 4 h 20"/>
                      <a:gd name="T8" fmla="*/ 4 w 4"/>
                      <a:gd name="T9" fmla="*/ 8 h 20"/>
                      <a:gd name="T10" fmla="*/ 0 w 4"/>
                      <a:gd name="T11" fmla="*/ 8 h 20"/>
                      <a:gd name="T12" fmla="*/ 0 w 4"/>
                      <a:gd name="T13" fmla="*/ 12 h 20"/>
                      <a:gd name="T14" fmla="*/ 4 w 4"/>
                      <a:gd name="T15" fmla="*/ 12 h 20"/>
                      <a:gd name="T16" fmla="*/ 4 w 4"/>
                      <a:gd name="T17" fmla="*/ 16 h 20"/>
                      <a:gd name="T18" fmla="*/ 4 w 4"/>
                      <a:gd name="T19" fmla="*/ 20 h 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" h="20">
                        <a:moveTo>
                          <a:pt x="4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36" name="Freeform 268"/>
                  <p:cNvSpPr>
                    <a:spLocks/>
                  </p:cNvSpPr>
                  <p:nvPr/>
                </p:nvSpPr>
                <p:spPr bwMode="auto">
                  <a:xfrm>
                    <a:off x="2983" y="1827"/>
                    <a:ext cx="4" cy="16"/>
                  </a:xfrm>
                  <a:custGeom>
                    <a:avLst/>
                    <a:gdLst>
                      <a:gd name="T0" fmla="*/ 4 w 4"/>
                      <a:gd name="T1" fmla="*/ 16 h 16"/>
                      <a:gd name="T2" fmla="*/ 0 w 4"/>
                      <a:gd name="T3" fmla="*/ 16 h 16"/>
                      <a:gd name="T4" fmla="*/ 0 w 4"/>
                      <a:gd name="T5" fmla="*/ 12 h 16"/>
                      <a:gd name="T6" fmla="*/ 0 w 4"/>
                      <a:gd name="T7" fmla="*/ 8 h 16"/>
                      <a:gd name="T8" fmla="*/ 0 w 4"/>
                      <a:gd name="T9" fmla="*/ 4 h 16"/>
                      <a:gd name="T10" fmla="*/ 0 w 4"/>
                      <a:gd name="T11" fmla="*/ 0 h 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" h="16">
                        <a:moveTo>
                          <a:pt x="4" y="16"/>
                        </a:move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37" name="Freeform 269"/>
                  <p:cNvSpPr>
                    <a:spLocks/>
                  </p:cNvSpPr>
                  <p:nvPr/>
                </p:nvSpPr>
                <p:spPr bwMode="auto">
                  <a:xfrm>
                    <a:off x="4619" y="1760"/>
                    <a:ext cx="38" cy="119"/>
                  </a:xfrm>
                  <a:custGeom>
                    <a:avLst/>
                    <a:gdLst>
                      <a:gd name="T0" fmla="*/ 0 w 38"/>
                      <a:gd name="T1" fmla="*/ 0 h 119"/>
                      <a:gd name="T2" fmla="*/ 0 w 38"/>
                      <a:gd name="T3" fmla="*/ 4 h 119"/>
                      <a:gd name="T4" fmla="*/ 0 w 38"/>
                      <a:gd name="T5" fmla="*/ 7 h 119"/>
                      <a:gd name="T6" fmla="*/ 4 w 38"/>
                      <a:gd name="T7" fmla="*/ 7 h 119"/>
                      <a:gd name="T8" fmla="*/ 4 w 38"/>
                      <a:gd name="T9" fmla="*/ 11 h 119"/>
                      <a:gd name="T10" fmla="*/ 4 w 38"/>
                      <a:gd name="T11" fmla="*/ 15 h 119"/>
                      <a:gd name="T12" fmla="*/ 8 w 38"/>
                      <a:gd name="T13" fmla="*/ 19 h 119"/>
                      <a:gd name="T14" fmla="*/ 8 w 38"/>
                      <a:gd name="T15" fmla="*/ 23 h 119"/>
                      <a:gd name="T16" fmla="*/ 8 w 38"/>
                      <a:gd name="T17" fmla="*/ 27 h 119"/>
                      <a:gd name="T18" fmla="*/ 8 w 38"/>
                      <a:gd name="T19" fmla="*/ 31 h 119"/>
                      <a:gd name="T20" fmla="*/ 8 w 38"/>
                      <a:gd name="T21" fmla="*/ 35 h 119"/>
                      <a:gd name="T22" fmla="*/ 8 w 38"/>
                      <a:gd name="T23" fmla="*/ 39 h 119"/>
                      <a:gd name="T24" fmla="*/ 13 w 38"/>
                      <a:gd name="T25" fmla="*/ 43 h 119"/>
                      <a:gd name="T26" fmla="*/ 13 w 38"/>
                      <a:gd name="T27" fmla="*/ 47 h 119"/>
                      <a:gd name="T28" fmla="*/ 17 w 38"/>
                      <a:gd name="T29" fmla="*/ 51 h 119"/>
                      <a:gd name="T30" fmla="*/ 13 w 38"/>
                      <a:gd name="T31" fmla="*/ 51 h 119"/>
                      <a:gd name="T32" fmla="*/ 13 w 38"/>
                      <a:gd name="T33" fmla="*/ 55 h 119"/>
                      <a:gd name="T34" fmla="*/ 13 w 38"/>
                      <a:gd name="T35" fmla="*/ 59 h 119"/>
                      <a:gd name="T36" fmla="*/ 17 w 38"/>
                      <a:gd name="T37" fmla="*/ 59 h 119"/>
                      <a:gd name="T38" fmla="*/ 17 w 38"/>
                      <a:gd name="T39" fmla="*/ 63 h 119"/>
                      <a:gd name="T40" fmla="*/ 17 w 38"/>
                      <a:gd name="T41" fmla="*/ 67 h 119"/>
                      <a:gd name="T42" fmla="*/ 17 w 38"/>
                      <a:gd name="T43" fmla="*/ 71 h 119"/>
                      <a:gd name="T44" fmla="*/ 17 w 38"/>
                      <a:gd name="T45" fmla="*/ 75 h 119"/>
                      <a:gd name="T46" fmla="*/ 21 w 38"/>
                      <a:gd name="T47" fmla="*/ 75 h 119"/>
                      <a:gd name="T48" fmla="*/ 21 w 38"/>
                      <a:gd name="T49" fmla="*/ 79 h 119"/>
                      <a:gd name="T50" fmla="*/ 21 w 38"/>
                      <a:gd name="T51" fmla="*/ 83 h 119"/>
                      <a:gd name="T52" fmla="*/ 21 w 38"/>
                      <a:gd name="T53" fmla="*/ 87 h 119"/>
                      <a:gd name="T54" fmla="*/ 21 w 38"/>
                      <a:gd name="T55" fmla="*/ 91 h 119"/>
                      <a:gd name="T56" fmla="*/ 25 w 38"/>
                      <a:gd name="T57" fmla="*/ 91 h 119"/>
                      <a:gd name="T58" fmla="*/ 25 w 38"/>
                      <a:gd name="T59" fmla="*/ 95 h 119"/>
                      <a:gd name="T60" fmla="*/ 25 w 38"/>
                      <a:gd name="T61" fmla="*/ 99 h 119"/>
                      <a:gd name="T62" fmla="*/ 25 w 38"/>
                      <a:gd name="T63" fmla="*/ 103 h 119"/>
                      <a:gd name="T64" fmla="*/ 30 w 38"/>
                      <a:gd name="T65" fmla="*/ 103 h 119"/>
                      <a:gd name="T66" fmla="*/ 30 w 38"/>
                      <a:gd name="T67" fmla="*/ 107 h 119"/>
                      <a:gd name="T68" fmla="*/ 30 w 38"/>
                      <a:gd name="T69" fmla="*/ 111 h 119"/>
                      <a:gd name="T70" fmla="*/ 34 w 38"/>
                      <a:gd name="T71" fmla="*/ 111 h 119"/>
                      <a:gd name="T72" fmla="*/ 34 w 38"/>
                      <a:gd name="T73" fmla="*/ 115 h 119"/>
                      <a:gd name="T74" fmla="*/ 38 w 38"/>
                      <a:gd name="T75" fmla="*/ 115 h 119"/>
                      <a:gd name="T76" fmla="*/ 38 w 38"/>
                      <a:gd name="T77" fmla="*/ 119 h 119"/>
                      <a:gd name="T78" fmla="*/ 34 w 38"/>
                      <a:gd name="T79" fmla="*/ 119 h 11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8" h="119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4" y="11"/>
                        </a:lnTo>
                        <a:lnTo>
                          <a:pt x="4" y="15"/>
                        </a:lnTo>
                        <a:lnTo>
                          <a:pt x="8" y="19"/>
                        </a:lnTo>
                        <a:lnTo>
                          <a:pt x="8" y="23"/>
                        </a:lnTo>
                        <a:lnTo>
                          <a:pt x="8" y="27"/>
                        </a:lnTo>
                        <a:lnTo>
                          <a:pt x="8" y="31"/>
                        </a:lnTo>
                        <a:lnTo>
                          <a:pt x="8" y="35"/>
                        </a:lnTo>
                        <a:lnTo>
                          <a:pt x="8" y="39"/>
                        </a:lnTo>
                        <a:lnTo>
                          <a:pt x="13" y="43"/>
                        </a:lnTo>
                        <a:lnTo>
                          <a:pt x="13" y="47"/>
                        </a:lnTo>
                        <a:lnTo>
                          <a:pt x="17" y="51"/>
                        </a:lnTo>
                        <a:lnTo>
                          <a:pt x="13" y="51"/>
                        </a:lnTo>
                        <a:lnTo>
                          <a:pt x="13" y="55"/>
                        </a:lnTo>
                        <a:lnTo>
                          <a:pt x="13" y="59"/>
                        </a:lnTo>
                        <a:lnTo>
                          <a:pt x="17" y="59"/>
                        </a:lnTo>
                        <a:lnTo>
                          <a:pt x="17" y="63"/>
                        </a:lnTo>
                        <a:lnTo>
                          <a:pt x="17" y="67"/>
                        </a:lnTo>
                        <a:lnTo>
                          <a:pt x="17" y="71"/>
                        </a:lnTo>
                        <a:lnTo>
                          <a:pt x="17" y="75"/>
                        </a:lnTo>
                        <a:lnTo>
                          <a:pt x="21" y="75"/>
                        </a:lnTo>
                        <a:lnTo>
                          <a:pt x="21" y="79"/>
                        </a:lnTo>
                        <a:lnTo>
                          <a:pt x="21" y="83"/>
                        </a:lnTo>
                        <a:lnTo>
                          <a:pt x="21" y="87"/>
                        </a:lnTo>
                        <a:lnTo>
                          <a:pt x="21" y="91"/>
                        </a:lnTo>
                        <a:lnTo>
                          <a:pt x="25" y="91"/>
                        </a:lnTo>
                        <a:lnTo>
                          <a:pt x="25" y="95"/>
                        </a:lnTo>
                        <a:lnTo>
                          <a:pt x="25" y="99"/>
                        </a:lnTo>
                        <a:lnTo>
                          <a:pt x="25" y="103"/>
                        </a:lnTo>
                        <a:lnTo>
                          <a:pt x="30" y="103"/>
                        </a:lnTo>
                        <a:lnTo>
                          <a:pt x="30" y="107"/>
                        </a:lnTo>
                        <a:lnTo>
                          <a:pt x="30" y="111"/>
                        </a:lnTo>
                        <a:lnTo>
                          <a:pt x="34" y="111"/>
                        </a:lnTo>
                        <a:lnTo>
                          <a:pt x="34" y="115"/>
                        </a:lnTo>
                        <a:lnTo>
                          <a:pt x="38" y="115"/>
                        </a:lnTo>
                        <a:lnTo>
                          <a:pt x="38" y="119"/>
                        </a:lnTo>
                        <a:lnTo>
                          <a:pt x="34" y="119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38" name="Freeform 270"/>
                  <p:cNvSpPr>
                    <a:spLocks/>
                  </p:cNvSpPr>
                  <p:nvPr/>
                </p:nvSpPr>
                <p:spPr bwMode="auto">
                  <a:xfrm>
                    <a:off x="4644" y="1879"/>
                    <a:ext cx="9" cy="1"/>
                  </a:xfrm>
                  <a:custGeom>
                    <a:avLst/>
                    <a:gdLst>
                      <a:gd name="T0" fmla="*/ 0 w 9"/>
                      <a:gd name="T1" fmla="*/ 0 h 1"/>
                      <a:gd name="T2" fmla="*/ 5 w 9"/>
                      <a:gd name="T3" fmla="*/ 0 h 1"/>
                      <a:gd name="T4" fmla="*/ 9 w 9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" h="1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39" name="Freeform 271"/>
                  <p:cNvSpPr>
                    <a:spLocks/>
                  </p:cNvSpPr>
                  <p:nvPr/>
                </p:nvSpPr>
                <p:spPr bwMode="auto">
                  <a:xfrm>
                    <a:off x="4601" y="1823"/>
                    <a:ext cx="52" cy="68"/>
                  </a:xfrm>
                  <a:custGeom>
                    <a:avLst/>
                    <a:gdLst>
                      <a:gd name="T0" fmla="*/ 52 w 52"/>
                      <a:gd name="T1" fmla="*/ 56 h 68"/>
                      <a:gd name="T2" fmla="*/ 52 w 52"/>
                      <a:gd name="T3" fmla="*/ 52 h 68"/>
                      <a:gd name="T4" fmla="*/ 48 w 52"/>
                      <a:gd name="T5" fmla="*/ 52 h 68"/>
                      <a:gd name="T6" fmla="*/ 48 w 52"/>
                      <a:gd name="T7" fmla="*/ 48 h 68"/>
                      <a:gd name="T8" fmla="*/ 43 w 52"/>
                      <a:gd name="T9" fmla="*/ 48 h 68"/>
                      <a:gd name="T10" fmla="*/ 39 w 52"/>
                      <a:gd name="T11" fmla="*/ 48 h 68"/>
                      <a:gd name="T12" fmla="*/ 39 w 52"/>
                      <a:gd name="T13" fmla="*/ 44 h 68"/>
                      <a:gd name="T14" fmla="*/ 35 w 52"/>
                      <a:gd name="T15" fmla="*/ 44 h 68"/>
                      <a:gd name="T16" fmla="*/ 35 w 52"/>
                      <a:gd name="T17" fmla="*/ 40 h 68"/>
                      <a:gd name="T18" fmla="*/ 35 w 52"/>
                      <a:gd name="T19" fmla="*/ 36 h 68"/>
                      <a:gd name="T20" fmla="*/ 35 w 52"/>
                      <a:gd name="T21" fmla="*/ 32 h 68"/>
                      <a:gd name="T22" fmla="*/ 31 w 52"/>
                      <a:gd name="T23" fmla="*/ 28 h 68"/>
                      <a:gd name="T24" fmla="*/ 31 w 52"/>
                      <a:gd name="T25" fmla="*/ 24 h 68"/>
                      <a:gd name="T26" fmla="*/ 31 w 52"/>
                      <a:gd name="T27" fmla="*/ 20 h 68"/>
                      <a:gd name="T28" fmla="*/ 31 w 52"/>
                      <a:gd name="T29" fmla="*/ 16 h 68"/>
                      <a:gd name="T30" fmla="*/ 26 w 52"/>
                      <a:gd name="T31" fmla="*/ 16 h 68"/>
                      <a:gd name="T32" fmla="*/ 26 w 52"/>
                      <a:gd name="T33" fmla="*/ 12 h 68"/>
                      <a:gd name="T34" fmla="*/ 26 w 52"/>
                      <a:gd name="T35" fmla="*/ 8 h 68"/>
                      <a:gd name="T36" fmla="*/ 22 w 52"/>
                      <a:gd name="T37" fmla="*/ 4 h 68"/>
                      <a:gd name="T38" fmla="*/ 18 w 52"/>
                      <a:gd name="T39" fmla="*/ 4 h 68"/>
                      <a:gd name="T40" fmla="*/ 18 w 52"/>
                      <a:gd name="T41" fmla="*/ 0 h 68"/>
                      <a:gd name="T42" fmla="*/ 13 w 52"/>
                      <a:gd name="T43" fmla="*/ 0 h 68"/>
                      <a:gd name="T44" fmla="*/ 9 w 52"/>
                      <a:gd name="T45" fmla="*/ 0 h 68"/>
                      <a:gd name="T46" fmla="*/ 9 w 52"/>
                      <a:gd name="T47" fmla="*/ 4 h 68"/>
                      <a:gd name="T48" fmla="*/ 5 w 52"/>
                      <a:gd name="T49" fmla="*/ 4 h 68"/>
                      <a:gd name="T50" fmla="*/ 5 w 52"/>
                      <a:gd name="T51" fmla="*/ 8 h 68"/>
                      <a:gd name="T52" fmla="*/ 0 w 52"/>
                      <a:gd name="T53" fmla="*/ 12 h 68"/>
                      <a:gd name="T54" fmla="*/ 5 w 52"/>
                      <a:gd name="T55" fmla="*/ 16 h 68"/>
                      <a:gd name="T56" fmla="*/ 5 w 52"/>
                      <a:gd name="T57" fmla="*/ 20 h 68"/>
                      <a:gd name="T58" fmla="*/ 9 w 52"/>
                      <a:gd name="T59" fmla="*/ 20 h 68"/>
                      <a:gd name="T60" fmla="*/ 9 w 52"/>
                      <a:gd name="T61" fmla="*/ 24 h 68"/>
                      <a:gd name="T62" fmla="*/ 13 w 52"/>
                      <a:gd name="T63" fmla="*/ 28 h 68"/>
                      <a:gd name="T64" fmla="*/ 13 w 52"/>
                      <a:gd name="T65" fmla="*/ 32 h 68"/>
                      <a:gd name="T66" fmla="*/ 13 w 52"/>
                      <a:gd name="T67" fmla="*/ 36 h 68"/>
                      <a:gd name="T68" fmla="*/ 18 w 52"/>
                      <a:gd name="T69" fmla="*/ 36 h 68"/>
                      <a:gd name="T70" fmla="*/ 18 w 52"/>
                      <a:gd name="T71" fmla="*/ 40 h 68"/>
                      <a:gd name="T72" fmla="*/ 13 w 52"/>
                      <a:gd name="T73" fmla="*/ 40 h 68"/>
                      <a:gd name="T74" fmla="*/ 13 w 52"/>
                      <a:gd name="T75" fmla="*/ 44 h 68"/>
                      <a:gd name="T76" fmla="*/ 13 w 52"/>
                      <a:gd name="T77" fmla="*/ 48 h 68"/>
                      <a:gd name="T78" fmla="*/ 18 w 52"/>
                      <a:gd name="T79" fmla="*/ 48 h 68"/>
                      <a:gd name="T80" fmla="*/ 18 w 52"/>
                      <a:gd name="T81" fmla="*/ 52 h 68"/>
                      <a:gd name="T82" fmla="*/ 22 w 52"/>
                      <a:gd name="T83" fmla="*/ 52 h 68"/>
                      <a:gd name="T84" fmla="*/ 22 w 52"/>
                      <a:gd name="T85" fmla="*/ 56 h 68"/>
                      <a:gd name="T86" fmla="*/ 26 w 52"/>
                      <a:gd name="T87" fmla="*/ 56 h 68"/>
                      <a:gd name="T88" fmla="*/ 26 w 52"/>
                      <a:gd name="T89" fmla="*/ 60 h 68"/>
                      <a:gd name="T90" fmla="*/ 26 w 52"/>
                      <a:gd name="T91" fmla="*/ 64 h 68"/>
                      <a:gd name="T92" fmla="*/ 31 w 52"/>
                      <a:gd name="T93" fmla="*/ 64 h 68"/>
                      <a:gd name="T94" fmla="*/ 31 w 52"/>
                      <a:gd name="T95" fmla="*/ 68 h 68"/>
                      <a:gd name="T96" fmla="*/ 31 w 52"/>
                      <a:gd name="T97" fmla="*/ 64 h 68"/>
                      <a:gd name="T98" fmla="*/ 35 w 52"/>
                      <a:gd name="T99" fmla="*/ 64 h 68"/>
                      <a:gd name="T100" fmla="*/ 35 w 52"/>
                      <a:gd name="T101" fmla="*/ 60 h 68"/>
                      <a:gd name="T102" fmla="*/ 31 w 52"/>
                      <a:gd name="T103" fmla="*/ 60 h 68"/>
                      <a:gd name="T104" fmla="*/ 31 w 52"/>
                      <a:gd name="T105" fmla="*/ 56 h 68"/>
                      <a:gd name="T106" fmla="*/ 31 w 52"/>
                      <a:gd name="T107" fmla="*/ 52 h 68"/>
                      <a:gd name="T108" fmla="*/ 35 w 52"/>
                      <a:gd name="T109" fmla="*/ 52 h 68"/>
                      <a:gd name="T110" fmla="*/ 39 w 52"/>
                      <a:gd name="T111" fmla="*/ 56 h 68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0" t="0" r="r" b="b"/>
                    <a:pathLst>
                      <a:path w="52" h="68">
                        <a:moveTo>
                          <a:pt x="52" y="56"/>
                        </a:moveTo>
                        <a:lnTo>
                          <a:pt x="52" y="52"/>
                        </a:lnTo>
                        <a:lnTo>
                          <a:pt x="48" y="52"/>
                        </a:lnTo>
                        <a:lnTo>
                          <a:pt x="48" y="48"/>
                        </a:lnTo>
                        <a:lnTo>
                          <a:pt x="43" y="48"/>
                        </a:lnTo>
                        <a:lnTo>
                          <a:pt x="39" y="48"/>
                        </a:lnTo>
                        <a:lnTo>
                          <a:pt x="39" y="44"/>
                        </a:lnTo>
                        <a:lnTo>
                          <a:pt x="35" y="44"/>
                        </a:lnTo>
                        <a:lnTo>
                          <a:pt x="35" y="40"/>
                        </a:lnTo>
                        <a:lnTo>
                          <a:pt x="35" y="36"/>
                        </a:lnTo>
                        <a:lnTo>
                          <a:pt x="35" y="32"/>
                        </a:lnTo>
                        <a:lnTo>
                          <a:pt x="31" y="28"/>
                        </a:lnTo>
                        <a:lnTo>
                          <a:pt x="31" y="24"/>
                        </a:lnTo>
                        <a:lnTo>
                          <a:pt x="31" y="20"/>
                        </a:lnTo>
                        <a:lnTo>
                          <a:pt x="31" y="16"/>
                        </a:lnTo>
                        <a:lnTo>
                          <a:pt x="26" y="16"/>
                        </a:lnTo>
                        <a:lnTo>
                          <a:pt x="26" y="12"/>
                        </a:lnTo>
                        <a:lnTo>
                          <a:pt x="26" y="8"/>
                        </a:lnTo>
                        <a:lnTo>
                          <a:pt x="22" y="4"/>
                        </a:lnTo>
                        <a:lnTo>
                          <a:pt x="18" y="4"/>
                        </a:lnTo>
                        <a:lnTo>
                          <a:pt x="18" y="0"/>
                        </a:lnTo>
                        <a:lnTo>
                          <a:pt x="13" y="0"/>
                        </a:ln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0" y="12"/>
                        </a:lnTo>
                        <a:lnTo>
                          <a:pt x="5" y="16"/>
                        </a:lnTo>
                        <a:lnTo>
                          <a:pt x="5" y="20"/>
                        </a:lnTo>
                        <a:lnTo>
                          <a:pt x="9" y="20"/>
                        </a:lnTo>
                        <a:lnTo>
                          <a:pt x="9" y="24"/>
                        </a:lnTo>
                        <a:lnTo>
                          <a:pt x="13" y="28"/>
                        </a:lnTo>
                        <a:lnTo>
                          <a:pt x="13" y="32"/>
                        </a:lnTo>
                        <a:lnTo>
                          <a:pt x="13" y="36"/>
                        </a:lnTo>
                        <a:lnTo>
                          <a:pt x="18" y="36"/>
                        </a:lnTo>
                        <a:lnTo>
                          <a:pt x="18" y="40"/>
                        </a:lnTo>
                        <a:lnTo>
                          <a:pt x="13" y="40"/>
                        </a:lnTo>
                        <a:lnTo>
                          <a:pt x="13" y="44"/>
                        </a:lnTo>
                        <a:lnTo>
                          <a:pt x="13" y="48"/>
                        </a:lnTo>
                        <a:lnTo>
                          <a:pt x="18" y="48"/>
                        </a:lnTo>
                        <a:lnTo>
                          <a:pt x="18" y="52"/>
                        </a:lnTo>
                        <a:lnTo>
                          <a:pt x="22" y="52"/>
                        </a:lnTo>
                        <a:lnTo>
                          <a:pt x="22" y="56"/>
                        </a:lnTo>
                        <a:lnTo>
                          <a:pt x="26" y="56"/>
                        </a:lnTo>
                        <a:lnTo>
                          <a:pt x="26" y="60"/>
                        </a:lnTo>
                        <a:lnTo>
                          <a:pt x="26" y="64"/>
                        </a:lnTo>
                        <a:lnTo>
                          <a:pt x="31" y="64"/>
                        </a:lnTo>
                        <a:lnTo>
                          <a:pt x="31" y="68"/>
                        </a:lnTo>
                        <a:lnTo>
                          <a:pt x="31" y="64"/>
                        </a:lnTo>
                        <a:lnTo>
                          <a:pt x="35" y="64"/>
                        </a:lnTo>
                        <a:lnTo>
                          <a:pt x="35" y="60"/>
                        </a:lnTo>
                        <a:lnTo>
                          <a:pt x="31" y="60"/>
                        </a:lnTo>
                        <a:lnTo>
                          <a:pt x="31" y="56"/>
                        </a:lnTo>
                        <a:lnTo>
                          <a:pt x="31" y="52"/>
                        </a:lnTo>
                        <a:lnTo>
                          <a:pt x="35" y="52"/>
                        </a:lnTo>
                        <a:lnTo>
                          <a:pt x="39" y="5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40" name="Freeform 272"/>
                  <p:cNvSpPr>
                    <a:spLocks/>
                  </p:cNvSpPr>
                  <p:nvPr/>
                </p:nvSpPr>
                <p:spPr bwMode="auto">
                  <a:xfrm>
                    <a:off x="2953" y="1859"/>
                    <a:ext cx="21" cy="43"/>
                  </a:xfrm>
                  <a:custGeom>
                    <a:avLst/>
                    <a:gdLst>
                      <a:gd name="T0" fmla="*/ 21 w 21"/>
                      <a:gd name="T1" fmla="*/ 0 h 43"/>
                      <a:gd name="T2" fmla="*/ 17 w 21"/>
                      <a:gd name="T3" fmla="*/ 0 h 43"/>
                      <a:gd name="T4" fmla="*/ 17 w 21"/>
                      <a:gd name="T5" fmla="*/ 4 h 43"/>
                      <a:gd name="T6" fmla="*/ 17 w 21"/>
                      <a:gd name="T7" fmla="*/ 8 h 43"/>
                      <a:gd name="T8" fmla="*/ 13 w 21"/>
                      <a:gd name="T9" fmla="*/ 8 h 43"/>
                      <a:gd name="T10" fmla="*/ 13 w 21"/>
                      <a:gd name="T11" fmla="*/ 12 h 43"/>
                      <a:gd name="T12" fmla="*/ 13 w 21"/>
                      <a:gd name="T13" fmla="*/ 16 h 43"/>
                      <a:gd name="T14" fmla="*/ 13 w 21"/>
                      <a:gd name="T15" fmla="*/ 20 h 43"/>
                      <a:gd name="T16" fmla="*/ 9 w 21"/>
                      <a:gd name="T17" fmla="*/ 20 h 43"/>
                      <a:gd name="T18" fmla="*/ 9 w 21"/>
                      <a:gd name="T19" fmla="*/ 24 h 43"/>
                      <a:gd name="T20" fmla="*/ 4 w 21"/>
                      <a:gd name="T21" fmla="*/ 24 h 43"/>
                      <a:gd name="T22" fmla="*/ 4 w 21"/>
                      <a:gd name="T23" fmla="*/ 28 h 43"/>
                      <a:gd name="T24" fmla="*/ 4 w 21"/>
                      <a:gd name="T25" fmla="*/ 32 h 43"/>
                      <a:gd name="T26" fmla="*/ 4 w 21"/>
                      <a:gd name="T27" fmla="*/ 36 h 43"/>
                      <a:gd name="T28" fmla="*/ 4 w 21"/>
                      <a:gd name="T29" fmla="*/ 39 h 43"/>
                      <a:gd name="T30" fmla="*/ 0 w 21"/>
                      <a:gd name="T31" fmla="*/ 39 h 43"/>
                      <a:gd name="T32" fmla="*/ 0 w 21"/>
                      <a:gd name="T33" fmla="*/ 43 h 4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1" h="43">
                        <a:moveTo>
                          <a:pt x="21" y="0"/>
                        </a:moveTo>
                        <a:lnTo>
                          <a:pt x="17" y="0"/>
                        </a:ln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13" y="16"/>
                        </a:lnTo>
                        <a:lnTo>
                          <a:pt x="13" y="20"/>
                        </a:lnTo>
                        <a:lnTo>
                          <a:pt x="9" y="20"/>
                        </a:lnTo>
                        <a:lnTo>
                          <a:pt x="9" y="24"/>
                        </a:lnTo>
                        <a:lnTo>
                          <a:pt x="4" y="24"/>
                        </a:lnTo>
                        <a:lnTo>
                          <a:pt x="4" y="28"/>
                        </a:lnTo>
                        <a:lnTo>
                          <a:pt x="4" y="32"/>
                        </a:lnTo>
                        <a:lnTo>
                          <a:pt x="4" y="36"/>
                        </a:lnTo>
                        <a:lnTo>
                          <a:pt x="4" y="39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41" name="Freeform 273"/>
                  <p:cNvSpPr>
                    <a:spLocks/>
                  </p:cNvSpPr>
                  <p:nvPr/>
                </p:nvSpPr>
                <p:spPr bwMode="auto">
                  <a:xfrm>
                    <a:off x="2949" y="1902"/>
                    <a:ext cx="4" cy="4"/>
                  </a:xfrm>
                  <a:custGeom>
                    <a:avLst/>
                    <a:gdLst>
                      <a:gd name="T0" fmla="*/ 4 w 4"/>
                      <a:gd name="T1" fmla="*/ 0 h 4"/>
                      <a:gd name="T2" fmla="*/ 0 w 4"/>
                      <a:gd name="T3" fmla="*/ 0 h 4"/>
                      <a:gd name="T4" fmla="*/ 0 w 4"/>
                      <a:gd name="T5" fmla="*/ 4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4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42" name="Freeform 274"/>
                  <p:cNvSpPr>
                    <a:spLocks/>
                  </p:cNvSpPr>
                  <p:nvPr/>
                </p:nvSpPr>
                <p:spPr bwMode="auto">
                  <a:xfrm>
                    <a:off x="3022" y="1760"/>
                    <a:ext cx="34" cy="154"/>
                  </a:xfrm>
                  <a:custGeom>
                    <a:avLst/>
                    <a:gdLst>
                      <a:gd name="T0" fmla="*/ 34 w 34"/>
                      <a:gd name="T1" fmla="*/ 0 h 154"/>
                      <a:gd name="T2" fmla="*/ 30 w 34"/>
                      <a:gd name="T3" fmla="*/ 0 h 154"/>
                      <a:gd name="T4" fmla="*/ 30 w 34"/>
                      <a:gd name="T5" fmla="*/ 4 h 154"/>
                      <a:gd name="T6" fmla="*/ 30 w 34"/>
                      <a:gd name="T7" fmla="*/ 7 h 154"/>
                      <a:gd name="T8" fmla="*/ 30 w 34"/>
                      <a:gd name="T9" fmla="*/ 11 h 154"/>
                      <a:gd name="T10" fmla="*/ 30 w 34"/>
                      <a:gd name="T11" fmla="*/ 15 h 154"/>
                      <a:gd name="T12" fmla="*/ 30 w 34"/>
                      <a:gd name="T13" fmla="*/ 19 h 154"/>
                      <a:gd name="T14" fmla="*/ 34 w 34"/>
                      <a:gd name="T15" fmla="*/ 19 h 154"/>
                      <a:gd name="T16" fmla="*/ 34 w 34"/>
                      <a:gd name="T17" fmla="*/ 23 h 154"/>
                      <a:gd name="T18" fmla="*/ 30 w 34"/>
                      <a:gd name="T19" fmla="*/ 23 h 154"/>
                      <a:gd name="T20" fmla="*/ 30 w 34"/>
                      <a:gd name="T21" fmla="*/ 27 h 154"/>
                      <a:gd name="T22" fmla="*/ 25 w 34"/>
                      <a:gd name="T23" fmla="*/ 27 h 154"/>
                      <a:gd name="T24" fmla="*/ 25 w 34"/>
                      <a:gd name="T25" fmla="*/ 31 h 154"/>
                      <a:gd name="T26" fmla="*/ 21 w 34"/>
                      <a:gd name="T27" fmla="*/ 31 h 154"/>
                      <a:gd name="T28" fmla="*/ 21 w 34"/>
                      <a:gd name="T29" fmla="*/ 35 h 154"/>
                      <a:gd name="T30" fmla="*/ 17 w 34"/>
                      <a:gd name="T31" fmla="*/ 35 h 154"/>
                      <a:gd name="T32" fmla="*/ 13 w 34"/>
                      <a:gd name="T33" fmla="*/ 35 h 154"/>
                      <a:gd name="T34" fmla="*/ 13 w 34"/>
                      <a:gd name="T35" fmla="*/ 39 h 154"/>
                      <a:gd name="T36" fmla="*/ 13 w 34"/>
                      <a:gd name="T37" fmla="*/ 43 h 154"/>
                      <a:gd name="T38" fmla="*/ 13 w 34"/>
                      <a:gd name="T39" fmla="*/ 47 h 154"/>
                      <a:gd name="T40" fmla="*/ 13 w 34"/>
                      <a:gd name="T41" fmla="*/ 51 h 154"/>
                      <a:gd name="T42" fmla="*/ 8 w 34"/>
                      <a:gd name="T43" fmla="*/ 51 h 154"/>
                      <a:gd name="T44" fmla="*/ 8 w 34"/>
                      <a:gd name="T45" fmla="*/ 55 h 154"/>
                      <a:gd name="T46" fmla="*/ 8 w 34"/>
                      <a:gd name="T47" fmla="*/ 59 h 154"/>
                      <a:gd name="T48" fmla="*/ 8 w 34"/>
                      <a:gd name="T49" fmla="*/ 63 h 154"/>
                      <a:gd name="T50" fmla="*/ 8 w 34"/>
                      <a:gd name="T51" fmla="*/ 67 h 154"/>
                      <a:gd name="T52" fmla="*/ 8 w 34"/>
                      <a:gd name="T53" fmla="*/ 71 h 154"/>
                      <a:gd name="T54" fmla="*/ 8 w 34"/>
                      <a:gd name="T55" fmla="*/ 75 h 154"/>
                      <a:gd name="T56" fmla="*/ 8 w 34"/>
                      <a:gd name="T57" fmla="*/ 79 h 154"/>
                      <a:gd name="T58" fmla="*/ 13 w 34"/>
                      <a:gd name="T59" fmla="*/ 83 h 154"/>
                      <a:gd name="T60" fmla="*/ 13 w 34"/>
                      <a:gd name="T61" fmla="*/ 87 h 154"/>
                      <a:gd name="T62" fmla="*/ 8 w 34"/>
                      <a:gd name="T63" fmla="*/ 87 h 154"/>
                      <a:gd name="T64" fmla="*/ 8 w 34"/>
                      <a:gd name="T65" fmla="*/ 91 h 154"/>
                      <a:gd name="T66" fmla="*/ 8 w 34"/>
                      <a:gd name="T67" fmla="*/ 95 h 154"/>
                      <a:gd name="T68" fmla="*/ 8 w 34"/>
                      <a:gd name="T69" fmla="*/ 99 h 154"/>
                      <a:gd name="T70" fmla="*/ 13 w 34"/>
                      <a:gd name="T71" fmla="*/ 99 h 154"/>
                      <a:gd name="T72" fmla="*/ 13 w 34"/>
                      <a:gd name="T73" fmla="*/ 103 h 154"/>
                      <a:gd name="T74" fmla="*/ 8 w 34"/>
                      <a:gd name="T75" fmla="*/ 103 h 154"/>
                      <a:gd name="T76" fmla="*/ 8 w 34"/>
                      <a:gd name="T77" fmla="*/ 107 h 154"/>
                      <a:gd name="T78" fmla="*/ 13 w 34"/>
                      <a:gd name="T79" fmla="*/ 107 h 154"/>
                      <a:gd name="T80" fmla="*/ 13 w 34"/>
                      <a:gd name="T81" fmla="*/ 111 h 154"/>
                      <a:gd name="T82" fmla="*/ 13 w 34"/>
                      <a:gd name="T83" fmla="*/ 115 h 154"/>
                      <a:gd name="T84" fmla="*/ 13 w 34"/>
                      <a:gd name="T85" fmla="*/ 119 h 154"/>
                      <a:gd name="T86" fmla="*/ 13 w 34"/>
                      <a:gd name="T87" fmla="*/ 123 h 154"/>
                      <a:gd name="T88" fmla="*/ 8 w 34"/>
                      <a:gd name="T89" fmla="*/ 123 h 154"/>
                      <a:gd name="T90" fmla="*/ 8 w 34"/>
                      <a:gd name="T91" fmla="*/ 127 h 154"/>
                      <a:gd name="T92" fmla="*/ 4 w 34"/>
                      <a:gd name="T93" fmla="*/ 127 h 154"/>
                      <a:gd name="T94" fmla="*/ 4 w 34"/>
                      <a:gd name="T95" fmla="*/ 131 h 154"/>
                      <a:gd name="T96" fmla="*/ 0 w 34"/>
                      <a:gd name="T97" fmla="*/ 131 h 154"/>
                      <a:gd name="T98" fmla="*/ 0 w 34"/>
                      <a:gd name="T99" fmla="*/ 135 h 154"/>
                      <a:gd name="T100" fmla="*/ 4 w 34"/>
                      <a:gd name="T101" fmla="*/ 135 h 154"/>
                      <a:gd name="T102" fmla="*/ 4 w 34"/>
                      <a:gd name="T103" fmla="*/ 138 h 154"/>
                      <a:gd name="T104" fmla="*/ 4 w 34"/>
                      <a:gd name="T105" fmla="*/ 142 h 154"/>
                      <a:gd name="T106" fmla="*/ 0 w 34"/>
                      <a:gd name="T107" fmla="*/ 142 h 154"/>
                      <a:gd name="T108" fmla="*/ 0 w 34"/>
                      <a:gd name="T109" fmla="*/ 146 h 154"/>
                      <a:gd name="T110" fmla="*/ 0 w 34"/>
                      <a:gd name="T111" fmla="*/ 150 h 154"/>
                      <a:gd name="T112" fmla="*/ 4 w 34"/>
                      <a:gd name="T113" fmla="*/ 150 h 154"/>
                      <a:gd name="T114" fmla="*/ 0 w 34"/>
                      <a:gd name="T115" fmla="*/ 150 h 154"/>
                      <a:gd name="T116" fmla="*/ 0 w 34"/>
                      <a:gd name="T117" fmla="*/ 154 h 154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34" h="154">
                        <a:moveTo>
                          <a:pt x="34" y="0"/>
                        </a:moveTo>
                        <a:lnTo>
                          <a:pt x="30" y="0"/>
                        </a:lnTo>
                        <a:lnTo>
                          <a:pt x="30" y="4"/>
                        </a:lnTo>
                        <a:lnTo>
                          <a:pt x="30" y="7"/>
                        </a:lnTo>
                        <a:lnTo>
                          <a:pt x="30" y="11"/>
                        </a:lnTo>
                        <a:lnTo>
                          <a:pt x="30" y="15"/>
                        </a:lnTo>
                        <a:lnTo>
                          <a:pt x="30" y="19"/>
                        </a:lnTo>
                        <a:lnTo>
                          <a:pt x="34" y="19"/>
                        </a:lnTo>
                        <a:lnTo>
                          <a:pt x="34" y="23"/>
                        </a:lnTo>
                        <a:lnTo>
                          <a:pt x="30" y="23"/>
                        </a:lnTo>
                        <a:lnTo>
                          <a:pt x="30" y="27"/>
                        </a:lnTo>
                        <a:lnTo>
                          <a:pt x="25" y="27"/>
                        </a:lnTo>
                        <a:lnTo>
                          <a:pt x="25" y="31"/>
                        </a:lnTo>
                        <a:lnTo>
                          <a:pt x="21" y="31"/>
                        </a:lnTo>
                        <a:lnTo>
                          <a:pt x="21" y="35"/>
                        </a:lnTo>
                        <a:lnTo>
                          <a:pt x="17" y="35"/>
                        </a:lnTo>
                        <a:lnTo>
                          <a:pt x="13" y="35"/>
                        </a:lnTo>
                        <a:lnTo>
                          <a:pt x="13" y="39"/>
                        </a:lnTo>
                        <a:lnTo>
                          <a:pt x="13" y="43"/>
                        </a:lnTo>
                        <a:lnTo>
                          <a:pt x="13" y="47"/>
                        </a:lnTo>
                        <a:lnTo>
                          <a:pt x="13" y="51"/>
                        </a:lnTo>
                        <a:lnTo>
                          <a:pt x="8" y="51"/>
                        </a:lnTo>
                        <a:lnTo>
                          <a:pt x="8" y="55"/>
                        </a:lnTo>
                        <a:lnTo>
                          <a:pt x="8" y="59"/>
                        </a:lnTo>
                        <a:lnTo>
                          <a:pt x="8" y="63"/>
                        </a:lnTo>
                        <a:lnTo>
                          <a:pt x="8" y="67"/>
                        </a:lnTo>
                        <a:lnTo>
                          <a:pt x="8" y="71"/>
                        </a:lnTo>
                        <a:lnTo>
                          <a:pt x="8" y="75"/>
                        </a:lnTo>
                        <a:lnTo>
                          <a:pt x="8" y="79"/>
                        </a:lnTo>
                        <a:lnTo>
                          <a:pt x="13" y="83"/>
                        </a:lnTo>
                        <a:lnTo>
                          <a:pt x="13" y="87"/>
                        </a:lnTo>
                        <a:lnTo>
                          <a:pt x="8" y="87"/>
                        </a:lnTo>
                        <a:lnTo>
                          <a:pt x="8" y="91"/>
                        </a:lnTo>
                        <a:lnTo>
                          <a:pt x="8" y="95"/>
                        </a:lnTo>
                        <a:lnTo>
                          <a:pt x="8" y="99"/>
                        </a:lnTo>
                        <a:lnTo>
                          <a:pt x="13" y="99"/>
                        </a:lnTo>
                        <a:lnTo>
                          <a:pt x="13" y="103"/>
                        </a:lnTo>
                        <a:lnTo>
                          <a:pt x="8" y="103"/>
                        </a:lnTo>
                        <a:lnTo>
                          <a:pt x="8" y="107"/>
                        </a:lnTo>
                        <a:lnTo>
                          <a:pt x="13" y="107"/>
                        </a:lnTo>
                        <a:lnTo>
                          <a:pt x="13" y="111"/>
                        </a:lnTo>
                        <a:lnTo>
                          <a:pt x="13" y="115"/>
                        </a:lnTo>
                        <a:lnTo>
                          <a:pt x="13" y="119"/>
                        </a:lnTo>
                        <a:lnTo>
                          <a:pt x="13" y="123"/>
                        </a:lnTo>
                        <a:lnTo>
                          <a:pt x="8" y="123"/>
                        </a:lnTo>
                        <a:lnTo>
                          <a:pt x="8" y="127"/>
                        </a:lnTo>
                        <a:lnTo>
                          <a:pt x="4" y="127"/>
                        </a:lnTo>
                        <a:lnTo>
                          <a:pt x="4" y="131"/>
                        </a:lnTo>
                        <a:lnTo>
                          <a:pt x="0" y="131"/>
                        </a:lnTo>
                        <a:lnTo>
                          <a:pt x="0" y="135"/>
                        </a:lnTo>
                        <a:lnTo>
                          <a:pt x="4" y="135"/>
                        </a:lnTo>
                        <a:lnTo>
                          <a:pt x="4" y="138"/>
                        </a:lnTo>
                        <a:lnTo>
                          <a:pt x="4" y="142"/>
                        </a:lnTo>
                        <a:lnTo>
                          <a:pt x="0" y="142"/>
                        </a:lnTo>
                        <a:lnTo>
                          <a:pt x="0" y="146"/>
                        </a:lnTo>
                        <a:lnTo>
                          <a:pt x="0" y="150"/>
                        </a:lnTo>
                        <a:lnTo>
                          <a:pt x="4" y="150"/>
                        </a:lnTo>
                        <a:lnTo>
                          <a:pt x="0" y="150"/>
                        </a:lnTo>
                        <a:lnTo>
                          <a:pt x="0" y="15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43" name="Freeform 275"/>
                  <p:cNvSpPr>
                    <a:spLocks/>
                  </p:cNvSpPr>
                  <p:nvPr/>
                </p:nvSpPr>
                <p:spPr bwMode="auto">
                  <a:xfrm>
                    <a:off x="2987" y="1895"/>
                    <a:ext cx="9" cy="19"/>
                  </a:xfrm>
                  <a:custGeom>
                    <a:avLst/>
                    <a:gdLst>
                      <a:gd name="T0" fmla="*/ 5 w 9"/>
                      <a:gd name="T1" fmla="*/ 0 h 19"/>
                      <a:gd name="T2" fmla="*/ 0 w 9"/>
                      <a:gd name="T3" fmla="*/ 0 h 19"/>
                      <a:gd name="T4" fmla="*/ 0 w 9"/>
                      <a:gd name="T5" fmla="*/ 3 h 19"/>
                      <a:gd name="T6" fmla="*/ 0 w 9"/>
                      <a:gd name="T7" fmla="*/ 7 h 19"/>
                      <a:gd name="T8" fmla="*/ 0 w 9"/>
                      <a:gd name="T9" fmla="*/ 11 h 19"/>
                      <a:gd name="T10" fmla="*/ 0 w 9"/>
                      <a:gd name="T11" fmla="*/ 15 h 19"/>
                      <a:gd name="T12" fmla="*/ 5 w 9"/>
                      <a:gd name="T13" fmla="*/ 15 h 19"/>
                      <a:gd name="T14" fmla="*/ 5 w 9"/>
                      <a:gd name="T15" fmla="*/ 19 h 19"/>
                      <a:gd name="T16" fmla="*/ 9 w 9"/>
                      <a:gd name="T17" fmla="*/ 19 h 19"/>
                      <a:gd name="T18" fmla="*/ 9 w 9"/>
                      <a:gd name="T19" fmla="*/ 15 h 19"/>
                      <a:gd name="T20" fmla="*/ 5 w 9"/>
                      <a:gd name="T21" fmla="*/ 15 h 19"/>
                      <a:gd name="T22" fmla="*/ 5 w 9"/>
                      <a:gd name="T23" fmla="*/ 11 h 19"/>
                      <a:gd name="T24" fmla="*/ 5 w 9"/>
                      <a:gd name="T25" fmla="*/ 7 h 19"/>
                      <a:gd name="T26" fmla="*/ 5 w 9"/>
                      <a:gd name="T27" fmla="*/ 3 h 19"/>
                      <a:gd name="T28" fmla="*/ 5 w 9"/>
                      <a:gd name="T29" fmla="*/ 0 h 1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9" h="19">
                        <a:moveTo>
                          <a:pt x="5" y="0"/>
                        </a:move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0" y="11"/>
                        </a:lnTo>
                        <a:lnTo>
                          <a:pt x="0" y="15"/>
                        </a:lnTo>
                        <a:lnTo>
                          <a:pt x="5" y="15"/>
                        </a:lnTo>
                        <a:lnTo>
                          <a:pt x="5" y="19"/>
                        </a:lnTo>
                        <a:lnTo>
                          <a:pt x="9" y="19"/>
                        </a:lnTo>
                        <a:lnTo>
                          <a:pt x="9" y="15"/>
                        </a:lnTo>
                        <a:lnTo>
                          <a:pt x="5" y="15"/>
                        </a:lnTo>
                        <a:lnTo>
                          <a:pt x="5" y="11"/>
                        </a:lnTo>
                        <a:lnTo>
                          <a:pt x="5" y="7"/>
                        </a:lnTo>
                        <a:lnTo>
                          <a:pt x="5" y="3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44" name="Freeform 276"/>
                  <p:cNvSpPr>
                    <a:spLocks/>
                  </p:cNvSpPr>
                  <p:nvPr/>
                </p:nvSpPr>
                <p:spPr bwMode="auto">
                  <a:xfrm>
                    <a:off x="4649" y="1879"/>
                    <a:ext cx="13" cy="55"/>
                  </a:xfrm>
                  <a:custGeom>
                    <a:avLst/>
                    <a:gdLst>
                      <a:gd name="T0" fmla="*/ 4 w 13"/>
                      <a:gd name="T1" fmla="*/ 0 h 55"/>
                      <a:gd name="T2" fmla="*/ 4 w 13"/>
                      <a:gd name="T3" fmla="*/ 4 h 55"/>
                      <a:gd name="T4" fmla="*/ 0 w 13"/>
                      <a:gd name="T5" fmla="*/ 4 h 55"/>
                      <a:gd name="T6" fmla="*/ 0 w 13"/>
                      <a:gd name="T7" fmla="*/ 8 h 55"/>
                      <a:gd name="T8" fmla="*/ 0 w 13"/>
                      <a:gd name="T9" fmla="*/ 12 h 55"/>
                      <a:gd name="T10" fmla="*/ 4 w 13"/>
                      <a:gd name="T11" fmla="*/ 12 h 55"/>
                      <a:gd name="T12" fmla="*/ 4 w 13"/>
                      <a:gd name="T13" fmla="*/ 16 h 55"/>
                      <a:gd name="T14" fmla="*/ 4 w 13"/>
                      <a:gd name="T15" fmla="*/ 19 h 55"/>
                      <a:gd name="T16" fmla="*/ 4 w 13"/>
                      <a:gd name="T17" fmla="*/ 23 h 55"/>
                      <a:gd name="T18" fmla="*/ 4 w 13"/>
                      <a:gd name="T19" fmla="*/ 27 h 55"/>
                      <a:gd name="T20" fmla="*/ 4 w 13"/>
                      <a:gd name="T21" fmla="*/ 31 h 55"/>
                      <a:gd name="T22" fmla="*/ 4 w 13"/>
                      <a:gd name="T23" fmla="*/ 35 h 55"/>
                      <a:gd name="T24" fmla="*/ 8 w 13"/>
                      <a:gd name="T25" fmla="*/ 35 h 55"/>
                      <a:gd name="T26" fmla="*/ 8 w 13"/>
                      <a:gd name="T27" fmla="*/ 39 h 55"/>
                      <a:gd name="T28" fmla="*/ 8 w 13"/>
                      <a:gd name="T29" fmla="*/ 43 h 55"/>
                      <a:gd name="T30" fmla="*/ 8 w 13"/>
                      <a:gd name="T31" fmla="*/ 47 h 55"/>
                      <a:gd name="T32" fmla="*/ 8 w 13"/>
                      <a:gd name="T33" fmla="*/ 51 h 55"/>
                      <a:gd name="T34" fmla="*/ 13 w 13"/>
                      <a:gd name="T35" fmla="*/ 51 h 55"/>
                      <a:gd name="T36" fmla="*/ 13 w 13"/>
                      <a:gd name="T37" fmla="*/ 55 h 5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" h="55">
                        <a:moveTo>
                          <a:pt x="4" y="0"/>
                        </a:move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4" y="19"/>
                        </a:lnTo>
                        <a:lnTo>
                          <a:pt x="4" y="23"/>
                        </a:lnTo>
                        <a:lnTo>
                          <a:pt x="4" y="27"/>
                        </a:lnTo>
                        <a:lnTo>
                          <a:pt x="4" y="31"/>
                        </a:lnTo>
                        <a:lnTo>
                          <a:pt x="4" y="35"/>
                        </a:lnTo>
                        <a:lnTo>
                          <a:pt x="8" y="35"/>
                        </a:lnTo>
                        <a:lnTo>
                          <a:pt x="8" y="39"/>
                        </a:lnTo>
                        <a:lnTo>
                          <a:pt x="8" y="43"/>
                        </a:lnTo>
                        <a:lnTo>
                          <a:pt x="8" y="47"/>
                        </a:lnTo>
                        <a:lnTo>
                          <a:pt x="8" y="51"/>
                        </a:lnTo>
                        <a:lnTo>
                          <a:pt x="13" y="51"/>
                        </a:lnTo>
                        <a:lnTo>
                          <a:pt x="13" y="55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45" name="Freeform 277"/>
                  <p:cNvSpPr>
                    <a:spLocks/>
                  </p:cNvSpPr>
                  <p:nvPr/>
                </p:nvSpPr>
                <p:spPr bwMode="auto">
                  <a:xfrm>
                    <a:off x="2940" y="1859"/>
                    <a:ext cx="34" cy="75"/>
                  </a:xfrm>
                  <a:custGeom>
                    <a:avLst/>
                    <a:gdLst>
                      <a:gd name="T0" fmla="*/ 0 w 34"/>
                      <a:gd name="T1" fmla="*/ 75 h 75"/>
                      <a:gd name="T2" fmla="*/ 0 w 34"/>
                      <a:gd name="T3" fmla="*/ 71 h 75"/>
                      <a:gd name="T4" fmla="*/ 4 w 34"/>
                      <a:gd name="T5" fmla="*/ 71 h 75"/>
                      <a:gd name="T6" fmla="*/ 4 w 34"/>
                      <a:gd name="T7" fmla="*/ 75 h 75"/>
                      <a:gd name="T8" fmla="*/ 4 w 34"/>
                      <a:gd name="T9" fmla="*/ 71 h 75"/>
                      <a:gd name="T10" fmla="*/ 9 w 34"/>
                      <a:gd name="T11" fmla="*/ 71 h 75"/>
                      <a:gd name="T12" fmla="*/ 9 w 34"/>
                      <a:gd name="T13" fmla="*/ 67 h 75"/>
                      <a:gd name="T14" fmla="*/ 13 w 34"/>
                      <a:gd name="T15" fmla="*/ 67 h 75"/>
                      <a:gd name="T16" fmla="*/ 13 w 34"/>
                      <a:gd name="T17" fmla="*/ 63 h 75"/>
                      <a:gd name="T18" fmla="*/ 9 w 34"/>
                      <a:gd name="T19" fmla="*/ 63 h 75"/>
                      <a:gd name="T20" fmla="*/ 4 w 34"/>
                      <a:gd name="T21" fmla="*/ 63 h 75"/>
                      <a:gd name="T22" fmla="*/ 4 w 34"/>
                      <a:gd name="T23" fmla="*/ 59 h 75"/>
                      <a:gd name="T24" fmla="*/ 9 w 34"/>
                      <a:gd name="T25" fmla="*/ 59 h 75"/>
                      <a:gd name="T26" fmla="*/ 9 w 34"/>
                      <a:gd name="T27" fmla="*/ 55 h 75"/>
                      <a:gd name="T28" fmla="*/ 13 w 34"/>
                      <a:gd name="T29" fmla="*/ 55 h 75"/>
                      <a:gd name="T30" fmla="*/ 13 w 34"/>
                      <a:gd name="T31" fmla="*/ 51 h 75"/>
                      <a:gd name="T32" fmla="*/ 13 w 34"/>
                      <a:gd name="T33" fmla="*/ 47 h 75"/>
                      <a:gd name="T34" fmla="*/ 13 w 34"/>
                      <a:gd name="T35" fmla="*/ 43 h 75"/>
                      <a:gd name="T36" fmla="*/ 17 w 34"/>
                      <a:gd name="T37" fmla="*/ 43 h 75"/>
                      <a:gd name="T38" fmla="*/ 17 w 34"/>
                      <a:gd name="T39" fmla="*/ 39 h 75"/>
                      <a:gd name="T40" fmla="*/ 22 w 34"/>
                      <a:gd name="T41" fmla="*/ 39 h 75"/>
                      <a:gd name="T42" fmla="*/ 17 w 34"/>
                      <a:gd name="T43" fmla="*/ 39 h 75"/>
                      <a:gd name="T44" fmla="*/ 17 w 34"/>
                      <a:gd name="T45" fmla="*/ 36 h 75"/>
                      <a:gd name="T46" fmla="*/ 22 w 34"/>
                      <a:gd name="T47" fmla="*/ 36 h 75"/>
                      <a:gd name="T48" fmla="*/ 22 w 34"/>
                      <a:gd name="T49" fmla="*/ 32 h 75"/>
                      <a:gd name="T50" fmla="*/ 22 w 34"/>
                      <a:gd name="T51" fmla="*/ 28 h 75"/>
                      <a:gd name="T52" fmla="*/ 26 w 34"/>
                      <a:gd name="T53" fmla="*/ 28 h 75"/>
                      <a:gd name="T54" fmla="*/ 26 w 34"/>
                      <a:gd name="T55" fmla="*/ 24 h 75"/>
                      <a:gd name="T56" fmla="*/ 26 w 34"/>
                      <a:gd name="T57" fmla="*/ 20 h 75"/>
                      <a:gd name="T58" fmla="*/ 26 w 34"/>
                      <a:gd name="T59" fmla="*/ 16 h 75"/>
                      <a:gd name="T60" fmla="*/ 30 w 34"/>
                      <a:gd name="T61" fmla="*/ 16 h 75"/>
                      <a:gd name="T62" fmla="*/ 26 w 34"/>
                      <a:gd name="T63" fmla="*/ 16 h 75"/>
                      <a:gd name="T64" fmla="*/ 30 w 34"/>
                      <a:gd name="T65" fmla="*/ 16 h 75"/>
                      <a:gd name="T66" fmla="*/ 30 w 34"/>
                      <a:gd name="T67" fmla="*/ 12 h 75"/>
                      <a:gd name="T68" fmla="*/ 30 w 34"/>
                      <a:gd name="T69" fmla="*/ 8 h 75"/>
                      <a:gd name="T70" fmla="*/ 34 w 34"/>
                      <a:gd name="T71" fmla="*/ 8 h 75"/>
                      <a:gd name="T72" fmla="*/ 34 w 34"/>
                      <a:gd name="T73" fmla="*/ 4 h 75"/>
                      <a:gd name="T74" fmla="*/ 30 w 34"/>
                      <a:gd name="T75" fmla="*/ 4 h 75"/>
                      <a:gd name="T76" fmla="*/ 34 w 34"/>
                      <a:gd name="T77" fmla="*/ 4 h 75"/>
                      <a:gd name="T78" fmla="*/ 34 w 34"/>
                      <a:gd name="T79" fmla="*/ 0 h 75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4" h="75">
                        <a:moveTo>
                          <a:pt x="0" y="75"/>
                        </a:moveTo>
                        <a:lnTo>
                          <a:pt x="0" y="71"/>
                        </a:lnTo>
                        <a:lnTo>
                          <a:pt x="4" y="71"/>
                        </a:lnTo>
                        <a:lnTo>
                          <a:pt x="4" y="75"/>
                        </a:lnTo>
                        <a:lnTo>
                          <a:pt x="4" y="71"/>
                        </a:lnTo>
                        <a:lnTo>
                          <a:pt x="9" y="71"/>
                        </a:lnTo>
                        <a:lnTo>
                          <a:pt x="9" y="67"/>
                        </a:lnTo>
                        <a:lnTo>
                          <a:pt x="13" y="67"/>
                        </a:lnTo>
                        <a:lnTo>
                          <a:pt x="13" y="63"/>
                        </a:lnTo>
                        <a:lnTo>
                          <a:pt x="9" y="63"/>
                        </a:lnTo>
                        <a:lnTo>
                          <a:pt x="4" y="63"/>
                        </a:lnTo>
                        <a:lnTo>
                          <a:pt x="4" y="59"/>
                        </a:lnTo>
                        <a:lnTo>
                          <a:pt x="9" y="59"/>
                        </a:lnTo>
                        <a:lnTo>
                          <a:pt x="9" y="55"/>
                        </a:lnTo>
                        <a:lnTo>
                          <a:pt x="13" y="55"/>
                        </a:lnTo>
                        <a:lnTo>
                          <a:pt x="13" y="51"/>
                        </a:lnTo>
                        <a:lnTo>
                          <a:pt x="13" y="47"/>
                        </a:lnTo>
                        <a:lnTo>
                          <a:pt x="13" y="43"/>
                        </a:lnTo>
                        <a:lnTo>
                          <a:pt x="17" y="43"/>
                        </a:lnTo>
                        <a:lnTo>
                          <a:pt x="17" y="39"/>
                        </a:lnTo>
                        <a:lnTo>
                          <a:pt x="22" y="39"/>
                        </a:lnTo>
                        <a:lnTo>
                          <a:pt x="17" y="39"/>
                        </a:lnTo>
                        <a:lnTo>
                          <a:pt x="17" y="36"/>
                        </a:lnTo>
                        <a:lnTo>
                          <a:pt x="22" y="36"/>
                        </a:lnTo>
                        <a:lnTo>
                          <a:pt x="22" y="32"/>
                        </a:lnTo>
                        <a:lnTo>
                          <a:pt x="22" y="28"/>
                        </a:lnTo>
                        <a:lnTo>
                          <a:pt x="26" y="28"/>
                        </a:lnTo>
                        <a:lnTo>
                          <a:pt x="26" y="24"/>
                        </a:lnTo>
                        <a:lnTo>
                          <a:pt x="26" y="20"/>
                        </a:lnTo>
                        <a:lnTo>
                          <a:pt x="26" y="16"/>
                        </a:lnTo>
                        <a:lnTo>
                          <a:pt x="30" y="16"/>
                        </a:lnTo>
                        <a:lnTo>
                          <a:pt x="26" y="16"/>
                        </a:lnTo>
                        <a:lnTo>
                          <a:pt x="30" y="16"/>
                        </a:lnTo>
                        <a:lnTo>
                          <a:pt x="30" y="12"/>
                        </a:lnTo>
                        <a:lnTo>
                          <a:pt x="30" y="8"/>
                        </a:lnTo>
                        <a:lnTo>
                          <a:pt x="34" y="8"/>
                        </a:lnTo>
                        <a:lnTo>
                          <a:pt x="34" y="4"/>
                        </a:lnTo>
                        <a:lnTo>
                          <a:pt x="30" y="4"/>
                        </a:lnTo>
                        <a:lnTo>
                          <a:pt x="34" y="4"/>
                        </a:lnTo>
                        <a:lnTo>
                          <a:pt x="3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46" name="Freeform 278"/>
                  <p:cNvSpPr>
                    <a:spLocks/>
                  </p:cNvSpPr>
                  <p:nvPr/>
                </p:nvSpPr>
                <p:spPr bwMode="auto">
                  <a:xfrm>
                    <a:off x="2974" y="1926"/>
                    <a:ext cx="13" cy="12"/>
                  </a:xfrm>
                  <a:custGeom>
                    <a:avLst/>
                    <a:gdLst>
                      <a:gd name="T0" fmla="*/ 9 w 13"/>
                      <a:gd name="T1" fmla="*/ 12 h 12"/>
                      <a:gd name="T2" fmla="*/ 13 w 13"/>
                      <a:gd name="T3" fmla="*/ 12 h 12"/>
                      <a:gd name="T4" fmla="*/ 13 w 13"/>
                      <a:gd name="T5" fmla="*/ 8 h 12"/>
                      <a:gd name="T6" fmla="*/ 9 w 13"/>
                      <a:gd name="T7" fmla="*/ 8 h 12"/>
                      <a:gd name="T8" fmla="*/ 9 w 13"/>
                      <a:gd name="T9" fmla="*/ 12 h 12"/>
                      <a:gd name="T10" fmla="*/ 9 w 13"/>
                      <a:gd name="T11" fmla="*/ 8 h 12"/>
                      <a:gd name="T12" fmla="*/ 5 w 13"/>
                      <a:gd name="T13" fmla="*/ 8 h 12"/>
                      <a:gd name="T14" fmla="*/ 9 w 13"/>
                      <a:gd name="T15" fmla="*/ 8 h 12"/>
                      <a:gd name="T16" fmla="*/ 5 w 13"/>
                      <a:gd name="T17" fmla="*/ 8 h 12"/>
                      <a:gd name="T18" fmla="*/ 5 w 13"/>
                      <a:gd name="T19" fmla="*/ 4 h 12"/>
                      <a:gd name="T20" fmla="*/ 9 w 13"/>
                      <a:gd name="T21" fmla="*/ 4 h 12"/>
                      <a:gd name="T22" fmla="*/ 9 w 13"/>
                      <a:gd name="T23" fmla="*/ 0 h 12"/>
                      <a:gd name="T24" fmla="*/ 9 w 13"/>
                      <a:gd name="T25" fmla="*/ 4 h 12"/>
                      <a:gd name="T26" fmla="*/ 13 w 13"/>
                      <a:gd name="T27" fmla="*/ 4 h 12"/>
                      <a:gd name="T28" fmla="*/ 9 w 13"/>
                      <a:gd name="T29" fmla="*/ 0 h 12"/>
                      <a:gd name="T30" fmla="*/ 5 w 13"/>
                      <a:gd name="T31" fmla="*/ 0 h 12"/>
                      <a:gd name="T32" fmla="*/ 0 w 13"/>
                      <a:gd name="T33" fmla="*/ 4 h 12"/>
                      <a:gd name="T34" fmla="*/ 5 w 13"/>
                      <a:gd name="T35" fmla="*/ 4 h 12"/>
                      <a:gd name="T36" fmla="*/ 5 w 13"/>
                      <a:gd name="T37" fmla="*/ 8 h 12"/>
                      <a:gd name="T38" fmla="*/ 5 w 13"/>
                      <a:gd name="T39" fmla="*/ 12 h 12"/>
                      <a:gd name="T40" fmla="*/ 9 w 13"/>
                      <a:gd name="T41" fmla="*/ 12 h 1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3" h="12">
                        <a:moveTo>
                          <a:pt x="9" y="12"/>
                        </a:moveTo>
                        <a:lnTo>
                          <a:pt x="13" y="12"/>
                        </a:lnTo>
                        <a:lnTo>
                          <a:pt x="13" y="8"/>
                        </a:lnTo>
                        <a:lnTo>
                          <a:pt x="9" y="8"/>
                        </a:ln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5" y="8"/>
                        </a:lnTo>
                        <a:lnTo>
                          <a:pt x="9" y="8"/>
                        </a:ln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13" y="4"/>
                        </a:lnTo>
                        <a:lnTo>
                          <a:pt x="9" y="0"/>
                        </a:lnTo>
                        <a:lnTo>
                          <a:pt x="5" y="0"/>
                        </a:lnTo>
                        <a:lnTo>
                          <a:pt x="0" y="4"/>
                        </a:ln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5" y="12"/>
                        </a:lnTo>
                        <a:lnTo>
                          <a:pt x="9" y="1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47" name="Freeform 279"/>
                  <p:cNvSpPr>
                    <a:spLocks/>
                  </p:cNvSpPr>
                  <p:nvPr/>
                </p:nvSpPr>
                <p:spPr bwMode="auto">
                  <a:xfrm>
                    <a:off x="3022" y="1914"/>
                    <a:ext cx="17" cy="32"/>
                  </a:xfrm>
                  <a:custGeom>
                    <a:avLst/>
                    <a:gdLst>
                      <a:gd name="T0" fmla="*/ 0 w 17"/>
                      <a:gd name="T1" fmla="*/ 0 h 32"/>
                      <a:gd name="T2" fmla="*/ 0 w 17"/>
                      <a:gd name="T3" fmla="*/ 4 h 32"/>
                      <a:gd name="T4" fmla="*/ 0 w 17"/>
                      <a:gd name="T5" fmla="*/ 8 h 32"/>
                      <a:gd name="T6" fmla="*/ 0 w 17"/>
                      <a:gd name="T7" fmla="*/ 12 h 32"/>
                      <a:gd name="T8" fmla="*/ 0 w 17"/>
                      <a:gd name="T9" fmla="*/ 16 h 32"/>
                      <a:gd name="T10" fmla="*/ 0 w 17"/>
                      <a:gd name="T11" fmla="*/ 20 h 32"/>
                      <a:gd name="T12" fmla="*/ 4 w 17"/>
                      <a:gd name="T13" fmla="*/ 20 h 32"/>
                      <a:gd name="T14" fmla="*/ 4 w 17"/>
                      <a:gd name="T15" fmla="*/ 24 h 32"/>
                      <a:gd name="T16" fmla="*/ 8 w 17"/>
                      <a:gd name="T17" fmla="*/ 24 h 32"/>
                      <a:gd name="T18" fmla="*/ 8 w 17"/>
                      <a:gd name="T19" fmla="*/ 28 h 32"/>
                      <a:gd name="T20" fmla="*/ 13 w 17"/>
                      <a:gd name="T21" fmla="*/ 28 h 32"/>
                      <a:gd name="T22" fmla="*/ 17 w 17"/>
                      <a:gd name="T23" fmla="*/ 28 h 32"/>
                      <a:gd name="T24" fmla="*/ 17 w 17"/>
                      <a:gd name="T25" fmla="*/ 32 h 3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7" h="32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  <a:lnTo>
                          <a:pt x="4" y="20"/>
                        </a:lnTo>
                        <a:lnTo>
                          <a:pt x="4" y="24"/>
                        </a:lnTo>
                        <a:lnTo>
                          <a:pt x="8" y="24"/>
                        </a:lnTo>
                        <a:lnTo>
                          <a:pt x="8" y="28"/>
                        </a:lnTo>
                        <a:lnTo>
                          <a:pt x="13" y="28"/>
                        </a:lnTo>
                        <a:lnTo>
                          <a:pt x="17" y="28"/>
                        </a:lnTo>
                        <a:lnTo>
                          <a:pt x="17" y="3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48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2974" y="1946"/>
                    <a:ext cx="5" cy="4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49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954"/>
                    <a:ext cx="4" cy="4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50" name="Freeform 282"/>
                  <p:cNvSpPr>
                    <a:spLocks/>
                  </p:cNvSpPr>
                  <p:nvPr/>
                </p:nvSpPr>
                <p:spPr bwMode="auto">
                  <a:xfrm>
                    <a:off x="2936" y="1934"/>
                    <a:ext cx="13" cy="28"/>
                  </a:xfrm>
                  <a:custGeom>
                    <a:avLst/>
                    <a:gdLst>
                      <a:gd name="T0" fmla="*/ 13 w 13"/>
                      <a:gd name="T1" fmla="*/ 16 h 28"/>
                      <a:gd name="T2" fmla="*/ 8 w 13"/>
                      <a:gd name="T3" fmla="*/ 16 h 28"/>
                      <a:gd name="T4" fmla="*/ 8 w 13"/>
                      <a:gd name="T5" fmla="*/ 20 h 28"/>
                      <a:gd name="T6" fmla="*/ 4 w 13"/>
                      <a:gd name="T7" fmla="*/ 20 h 28"/>
                      <a:gd name="T8" fmla="*/ 8 w 13"/>
                      <a:gd name="T9" fmla="*/ 20 h 28"/>
                      <a:gd name="T10" fmla="*/ 8 w 13"/>
                      <a:gd name="T11" fmla="*/ 24 h 28"/>
                      <a:gd name="T12" fmla="*/ 4 w 13"/>
                      <a:gd name="T13" fmla="*/ 24 h 28"/>
                      <a:gd name="T14" fmla="*/ 4 w 13"/>
                      <a:gd name="T15" fmla="*/ 28 h 28"/>
                      <a:gd name="T16" fmla="*/ 0 w 13"/>
                      <a:gd name="T17" fmla="*/ 28 h 28"/>
                      <a:gd name="T18" fmla="*/ 0 w 13"/>
                      <a:gd name="T19" fmla="*/ 24 h 28"/>
                      <a:gd name="T20" fmla="*/ 4 w 13"/>
                      <a:gd name="T21" fmla="*/ 24 h 28"/>
                      <a:gd name="T22" fmla="*/ 4 w 13"/>
                      <a:gd name="T23" fmla="*/ 20 h 28"/>
                      <a:gd name="T24" fmla="*/ 4 w 13"/>
                      <a:gd name="T25" fmla="*/ 16 h 28"/>
                      <a:gd name="T26" fmla="*/ 8 w 13"/>
                      <a:gd name="T27" fmla="*/ 16 h 28"/>
                      <a:gd name="T28" fmla="*/ 4 w 13"/>
                      <a:gd name="T29" fmla="*/ 16 h 28"/>
                      <a:gd name="T30" fmla="*/ 4 w 13"/>
                      <a:gd name="T31" fmla="*/ 12 h 28"/>
                      <a:gd name="T32" fmla="*/ 4 w 13"/>
                      <a:gd name="T33" fmla="*/ 8 h 28"/>
                      <a:gd name="T34" fmla="*/ 4 w 13"/>
                      <a:gd name="T35" fmla="*/ 4 h 28"/>
                      <a:gd name="T36" fmla="*/ 4 w 13"/>
                      <a:gd name="T37" fmla="*/ 0 h 2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" h="28">
                        <a:moveTo>
                          <a:pt x="13" y="16"/>
                        </a:moveTo>
                        <a:lnTo>
                          <a:pt x="8" y="16"/>
                        </a:lnTo>
                        <a:lnTo>
                          <a:pt x="8" y="20"/>
                        </a:lnTo>
                        <a:lnTo>
                          <a:pt x="4" y="20"/>
                        </a:lnTo>
                        <a:lnTo>
                          <a:pt x="8" y="20"/>
                        </a:lnTo>
                        <a:lnTo>
                          <a:pt x="8" y="24"/>
                        </a:lnTo>
                        <a:lnTo>
                          <a:pt x="4" y="24"/>
                        </a:lnTo>
                        <a:lnTo>
                          <a:pt x="4" y="28"/>
                        </a:lnTo>
                        <a:lnTo>
                          <a:pt x="0" y="28"/>
                        </a:lnTo>
                        <a:lnTo>
                          <a:pt x="0" y="24"/>
                        </a:lnTo>
                        <a:lnTo>
                          <a:pt x="4" y="24"/>
                        </a:lnTo>
                        <a:lnTo>
                          <a:pt x="4" y="20"/>
                        </a:lnTo>
                        <a:lnTo>
                          <a:pt x="4" y="16"/>
                        </a:lnTo>
                        <a:lnTo>
                          <a:pt x="8" y="16"/>
                        </a:lnTo>
                        <a:lnTo>
                          <a:pt x="4" y="16"/>
                        </a:ln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51" name="Freeform 283"/>
                  <p:cNvSpPr>
                    <a:spLocks/>
                  </p:cNvSpPr>
                  <p:nvPr/>
                </p:nvSpPr>
                <p:spPr bwMode="auto">
                  <a:xfrm>
                    <a:off x="4640" y="1879"/>
                    <a:ext cx="17" cy="87"/>
                  </a:xfrm>
                  <a:custGeom>
                    <a:avLst/>
                    <a:gdLst>
                      <a:gd name="T0" fmla="*/ 17 w 17"/>
                      <a:gd name="T1" fmla="*/ 87 h 87"/>
                      <a:gd name="T2" fmla="*/ 17 w 17"/>
                      <a:gd name="T3" fmla="*/ 83 h 87"/>
                      <a:gd name="T4" fmla="*/ 17 w 17"/>
                      <a:gd name="T5" fmla="*/ 79 h 87"/>
                      <a:gd name="T6" fmla="*/ 13 w 17"/>
                      <a:gd name="T7" fmla="*/ 79 h 87"/>
                      <a:gd name="T8" fmla="*/ 13 w 17"/>
                      <a:gd name="T9" fmla="*/ 75 h 87"/>
                      <a:gd name="T10" fmla="*/ 13 w 17"/>
                      <a:gd name="T11" fmla="*/ 71 h 87"/>
                      <a:gd name="T12" fmla="*/ 9 w 17"/>
                      <a:gd name="T13" fmla="*/ 71 h 87"/>
                      <a:gd name="T14" fmla="*/ 9 w 17"/>
                      <a:gd name="T15" fmla="*/ 67 h 87"/>
                      <a:gd name="T16" fmla="*/ 9 w 17"/>
                      <a:gd name="T17" fmla="*/ 63 h 87"/>
                      <a:gd name="T18" fmla="*/ 9 w 17"/>
                      <a:gd name="T19" fmla="*/ 59 h 87"/>
                      <a:gd name="T20" fmla="*/ 4 w 17"/>
                      <a:gd name="T21" fmla="*/ 59 h 87"/>
                      <a:gd name="T22" fmla="*/ 4 w 17"/>
                      <a:gd name="T23" fmla="*/ 55 h 87"/>
                      <a:gd name="T24" fmla="*/ 4 w 17"/>
                      <a:gd name="T25" fmla="*/ 51 h 87"/>
                      <a:gd name="T26" fmla="*/ 4 w 17"/>
                      <a:gd name="T27" fmla="*/ 47 h 87"/>
                      <a:gd name="T28" fmla="*/ 4 w 17"/>
                      <a:gd name="T29" fmla="*/ 43 h 87"/>
                      <a:gd name="T30" fmla="*/ 0 w 17"/>
                      <a:gd name="T31" fmla="*/ 43 h 87"/>
                      <a:gd name="T32" fmla="*/ 0 w 17"/>
                      <a:gd name="T33" fmla="*/ 39 h 87"/>
                      <a:gd name="T34" fmla="*/ 0 w 17"/>
                      <a:gd name="T35" fmla="*/ 35 h 87"/>
                      <a:gd name="T36" fmla="*/ 4 w 17"/>
                      <a:gd name="T37" fmla="*/ 35 h 87"/>
                      <a:gd name="T38" fmla="*/ 4 w 17"/>
                      <a:gd name="T39" fmla="*/ 31 h 87"/>
                      <a:gd name="T40" fmla="*/ 0 w 17"/>
                      <a:gd name="T41" fmla="*/ 31 h 87"/>
                      <a:gd name="T42" fmla="*/ 0 w 17"/>
                      <a:gd name="T43" fmla="*/ 27 h 87"/>
                      <a:gd name="T44" fmla="*/ 0 w 17"/>
                      <a:gd name="T45" fmla="*/ 23 h 87"/>
                      <a:gd name="T46" fmla="*/ 0 w 17"/>
                      <a:gd name="T47" fmla="*/ 19 h 87"/>
                      <a:gd name="T48" fmla="*/ 0 w 17"/>
                      <a:gd name="T49" fmla="*/ 16 h 87"/>
                      <a:gd name="T50" fmla="*/ 0 w 17"/>
                      <a:gd name="T51" fmla="*/ 12 h 87"/>
                      <a:gd name="T52" fmla="*/ 0 w 17"/>
                      <a:gd name="T53" fmla="*/ 8 h 87"/>
                      <a:gd name="T54" fmla="*/ 0 w 17"/>
                      <a:gd name="T55" fmla="*/ 4 h 87"/>
                      <a:gd name="T56" fmla="*/ 4 w 17"/>
                      <a:gd name="T57" fmla="*/ 4 h 87"/>
                      <a:gd name="T58" fmla="*/ 4 w 17"/>
                      <a:gd name="T59" fmla="*/ 0 h 87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17" h="87">
                        <a:moveTo>
                          <a:pt x="17" y="87"/>
                        </a:moveTo>
                        <a:lnTo>
                          <a:pt x="17" y="83"/>
                        </a:lnTo>
                        <a:lnTo>
                          <a:pt x="17" y="79"/>
                        </a:lnTo>
                        <a:lnTo>
                          <a:pt x="13" y="79"/>
                        </a:lnTo>
                        <a:lnTo>
                          <a:pt x="13" y="75"/>
                        </a:lnTo>
                        <a:lnTo>
                          <a:pt x="13" y="71"/>
                        </a:lnTo>
                        <a:lnTo>
                          <a:pt x="9" y="71"/>
                        </a:lnTo>
                        <a:lnTo>
                          <a:pt x="9" y="67"/>
                        </a:lnTo>
                        <a:lnTo>
                          <a:pt x="9" y="63"/>
                        </a:lnTo>
                        <a:lnTo>
                          <a:pt x="9" y="59"/>
                        </a:lnTo>
                        <a:lnTo>
                          <a:pt x="4" y="59"/>
                        </a:lnTo>
                        <a:lnTo>
                          <a:pt x="4" y="55"/>
                        </a:lnTo>
                        <a:lnTo>
                          <a:pt x="4" y="51"/>
                        </a:lnTo>
                        <a:lnTo>
                          <a:pt x="4" y="47"/>
                        </a:lnTo>
                        <a:lnTo>
                          <a:pt x="4" y="43"/>
                        </a:lnTo>
                        <a:lnTo>
                          <a:pt x="0" y="43"/>
                        </a:lnTo>
                        <a:lnTo>
                          <a:pt x="0" y="39"/>
                        </a:lnTo>
                        <a:lnTo>
                          <a:pt x="0" y="35"/>
                        </a:lnTo>
                        <a:lnTo>
                          <a:pt x="4" y="35"/>
                        </a:lnTo>
                        <a:lnTo>
                          <a:pt x="4" y="31"/>
                        </a:lnTo>
                        <a:lnTo>
                          <a:pt x="0" y="31"/>
                        </a:lnTo>
                        <a:lnTo>
                          <a:pt x="0" y="27"/>
                        </a:lnTo>
                        <a:lnTo>
                          <a:pt x="0" y="23"/>
                        </a:lnTo>
                        <a:lnTo>
                          <a:pt x="0" y="19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52" name="Freeform 284"/>
                  <p:cNvSpPr>
                    <a:spLocks/>
                  </p:cNvSpPr>
                  <p:nvPr/>
                </p:nvSpPr>
                <p:spPr bwMode="auto">
                  <a:xfrm>
                    <a:off x="4636" y="1879"/>
                    <a:ext cx="21" cy="87"/>
                  </a:xfrm>
                  <a:custGeom>
                    <a:avLst/>
                    <a:gdLst>
                      <a:gd name="T0" fmla="*/ 4 w 21"/>
                      <a:gd name="T1" fmla="*/ 0 h 87"/>
                      <a:gd name="T2" fmla="*/ 4 w 21"/>
                      <a:gd name="T3" fmla="*/ 4 h 87"/>
                      <a:gd name="T4" fmla="*/ 4 w 21"/>
                      <a:gd name="T5" fmla="*/ 8 h 87"/>
                      <a:gd name="T6" fmla="*/ 4 w 21"/>
                      <a:gd name="T7" fmla="*/ 12 h 87"/>
                      <a:gd name="T8" fmla="*/ 4 w 21"/>
                      <a:gd name="T9" fmla="*/ 16 h 87"/>
                      <a:gd name="T10" fmla="*/ 4 w 21"/>
                      <a:gd name="T11" fmla="*/ 19 h 87"/>
                      <a:gd name="T12" fmla="*/ 4 w 21"/>
                      <a:gd name="T13" fmla="*/ 23 h 87"/>
                      <a:gd name="T14" fmla="*/ 4 w 21"/>
                      <a:gd name="T15" fmla="*/ 27 h 87"/>
                      <a:gd name="T16" fmla="*/ 0 w 21"/>
                      <a:gd name="T17" fmla="*/ 27 h 87"/>
                      <a:gd name="T18" fmla="*/ 0 w 21"/>
                      <a:gd name="T19" fmla="*/ 31 h 87"/>
                      <a:gd name="T20" fmla="*/ 4 w 21"/>
                      <a:gd name="T21" fmla="*/ 35 h 87"/>
                      <a:gd name="T22" fmla="*/ 4 w 21"/>
                      <a:gd name="T23" fmla="*/ 39 h 87"/>
                      <a:gd name="T24" fmla="*/ 4 w 21"/>
                      <a:gd name="T25" fmla="*/ 43 h 87"/>
                      <a:gd name="T26" fmla="*/ 4 w 21"/>
                      <a:gd name="T27" fmla="*/ 47 h 87"/>
                      <a:gd name="T28" fmla="*/ 8 w 21"/>
                      <a:gd name="T29" fmla="*/ 47 h 87"/>
                      <a:gd name="T30" fmla="*/ 8 w 21"/>
                      <a:gd name="T31" fmla="*/ 51 h 87"/>
                      <a:gd name="T32" fmla="*/ 8 w 21"/>
                      <a:gd name="T33" fmla="*/ 55 h 87"/>
                      <a:gd name="T34" fmla="*/ 8 w 21"/>
                      <a:gd name="T35" fmla="*/ 59 h 87"/>
                      <a:gd name="T36" fmla="*/ 8 w 21"/>
                      <a:gd name="T37" fmla="*/ 63 h 87"/>
                      <a:gd name="T38" fmla="*/ 13 w 21"/>
                      <a:gd name="T39" fmla="*/ 63 h 87"/>
                      <a:gd name="T40" fmla="*/ 13 w 21"/>
                      <a:gd name="T41" fmla="*/ 67 h 87"/>
                      <a:gd name="T42" fmla="*/ 13 w 21"/>
                      <a:gd name="T43" fmla="*/ 71 h 87"/>
                      <a:gd name="T44" fmla="*/ 17 w 21"/>
                      <a:gd name="T45" fmla="*/ 71 h 87"/>
                      <a:gd name="T46" fmla="*/ 17 w 21"/>
                      <a:gd name="T47" fmla="*/ 75 h 87"/>
                      <a:gd name="T48" fmla="*/ 17 w 21"/>
                      <a:gd name="T49" fmla="*/ 79 h 87"/>
                      <a:gd name="T50" fmla="*/ 21 w 21"/>
                      <a:gd name="T51" fmla="*/ 79 h 87"/>
                      <a:gd name="T52" fmla="*/ 21 w 21"/>
                      <a:gd name="T53" fmla="*/ 83 h 87"/>
                      <a:gd name="T54" fmla="*/ 21 w 21"/>
                      <a:gd name="T55" fmla="*/ 87 h 8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21" h="87">
                        <a:moveTo>
                          <a:pt x="4" y="0"/>
                        </a:move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4" y="19"/>
                        </a:lnTo>
                        <a:lnTo>
                          <a:pt x="4" y="23"/>
                        </a:lnTo>
                        <a:lnTo>
                          <a:pt x="4" y="27"/>
                        </a:lnTo>
                        <a:lnTo>
                          <a:pt x="0" y="27"/>
                        </a:lnTo>
                        <a:lnTo>
                          <a:pt x="0" y="31"/>
                        </a:lnTo>
                        <a:lnTo>
                          <a:pt x="4" y="35"/>
                        </a:lnTo>
                        <a:lnTo>
                          <a:pt x="4" y="39"/>
                        </a:lnTo>
                        <a:lnTo>
                          <a:pt x="4" y="43"/>
                        </a:lnTo>
                        <a:lnTo>
                          <a:pt x="4" y="47"/>
                        </a:lnTo>
                        <a:lnTo>
                          <a:pt x="8" y="47"/>
                        </a:lnTo>
                        <a:lnTo>
                          <a:pt x="8" y="51"/>
                        </a:lnTo>
                        <a:lnTo>
                          <a:pt x="8" y="55"/>
                        </a:lnTo>
                        <a:lnTo>
                          <a:pt x="8" y="59"/>
                        </a:lnTo>
                        <a:lnTo>
                          <a:pt x="8" y="63"/>
                        </a:lnTo>
                        <a:lnTo>
                          <a:pt x="13" y="63"/>
                        </a:lnTo>
                        <a:lnTo>
                          <a:pt x="13" y="67"/>
                        </a:lnTo>
                        <a:lnTo>
                          <a:pt x="13" y="71"/>
                        </a:lnTo>
                        <a:lnTo>
                          <a:pt x="17" y="71"/>
                        </a:lnTo>
                        <a:lnTo>
                          <a:pt x="17" y="75"/>
                        </a:lnTo>
                        <a:lnTo>
                          <a:pt x="17" y="79"/>
                        </a:lnTo>
                        <a:lnTo>
                          <a:pt x="21" y="79"/>
                        </a:lnTo>
                        <a:lnTo>
                          <a:pt x="21" y="83"/>
                        </a:lnTo>
                        <a:lnTo>
                          <a:pt x="21" y="8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53" name="Freeform 285"/>
                  <p:cNvSpPr>
                    <a:spLocks/>
                  </p:cNvSpPr>
                  <p:nvPr/>
                </p:nvSpPr>
                <p:spPr bwMode="auto">
                  <a:xfrm>
                    <a:off x="4662" y="1934"/>
                    <a:ext cx="8" cy="32"/>
                  </a:xfrm>
                  <a:custGeom>
                    <a:avLst/>
                    <a:gdLst>
                      <a:gd name="T0" fmla="*/ 0 w 8"/>
                      <a:gd name="T1" fmla="*/ 0 h 32"/>
                      <a:gd name="T2" fmla="*/ 0 w 8"/>
                      <a:gd name="T3" fmla="*/ 4 h 32"/>
                      <a:gd name="T4" fmla="*/ 0 w 8"/>
                      <a:gd name="T5" fmla="*/ 8 h 32"/>
                      <a:gd name="T6" fmla="*/ 0 w 8"/>
                      <a:gd name="T7" fmla="*/ 12 h 32"/>
                      <a:gd name="T8" fmla="*/ 4 w 8"/>
                      <a:gd name="T9" fmla="*/ 12 h 32"/>
                      <a:gd name="T10" fmla="*/ 4 w 8"/>
                      <a:gd name="T11" fmla="*/ 16 h 32"/>
                      <a:gd name="T12" fmla="*/ 4 w 8"/>
                      <a:gd name="T13" fmla="*/ 20 h 32"/>
                      <a:gd name="T14" fmla="*/ 4 w 8"/>
                      <a:gd name="T15" fmla="*/ 24 h 32"/>
                      <a:gd name="T16" fmla="*/ 8 w 8"/>
                      <a:gd name="T17" fmla="*/ 24 h 32"/>
                      <a:gd name="T18" fmla="*/ 8 w 8"/>
                      <a:gd name="T19" fmla="*/ 28 h 32"/>
                      <a:gd name="T20" fmla="*/ 8 w 8"/>
                      <a:gd name="T21" fmla="*/ 32 h 3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8" h="32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  <a:lnTo>
                          <a:pt x="4" y="24"/>
                        </a:lnTo>
                        <a:lnTo>
                          <a:pt x="8" y="24"/>
                        </a:lnTo>
                        <a:lnTo>
                          <a:pt x="8" y="28"/>
                        </a:lnTo>
                        <a:lnTo>
                          <a:pt x="8" y="3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54" name="Freeform 286"/>
                  <p:cNvSpPr>
                    <a:spLocks/>
                  </p:cNvSpPr>
                  <p:nvPr/>
                </p:nvSpPr>
                <p:spPr bwMode="auto">
                  <a:xfrm>
                    <a:off x="2957" y="1958"/>
                    <a:ext cx="9" cy="12"/>
                  </a:xfrm>
                  <a:custGeom>
                    <a:avLst/>
                    <a:gdLst>
                      <a:gd name="T0" fmla="*/ 0 w 9"/>
                      <a:gd name="T1" fmla="*/ 0 h 12"/>
                      <a:gd name="T2" fmla="*/ 0 w 9"/>
                      <a:gd name="T3" fmla="*/ 4 h 12"/>
                      <a:gd name="T4" fmla="*/ 0 w 9"/>
                      <a:gd name="T5" fmla="*/ 8 h 12"/>
                      <a:gd name="T6" fmla="*/ 5 w 9"/>
                      <a:gd name="T7" fmla="*/ 12 h 12"/>
                      <a:gd name="T8" fmla="*/ 9 w 9"/>
                      <a:gd name="T9" fmla="*/ 12 h 12"/>
                      <a:gd name="T10" fmla="*/ 9 w 9"/>
                      <a:gd name="T11" fmla="*/ 8 h 12"/>
                      <a:gd name="T12" fmla="*/ 9 w 9"/>
                      <a:gd name="T13" fmla="*/ 4 h 12"/>
                      <a:gd name="T14" fmla="*/ 5 w 9"/>
                      <a:gd name="T15" fmla="*/ 4 h 12"/>
                      <a:gd name="T16" fmla="*/ 5 w 9"/>
                      <a:gd name="T17" fmla="*/ 0 h 12"/>
                      <a:gd name="T18" fmla="*/ 0 w 9"/>
                      <a:gd name="T19" fmla="*/ 0 h 1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9" h="12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5" y="12"/>
                        </a:ln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9" y="4"/>
                        </a:lnTo>
                        <a:lnTo>
                          <a:pt x="5" y="4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55" name="Line 2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70" y="1970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56" name="Freeform 288"/>
                  <p:cNvSpPr>
                    <a:spLocks/>
                  </p:cNvSpPr>
                  <p:nvPr/>
                </p:nvSpPr>
                <p:spPr bwMode="auto">
                  <a:xfrm>
                    <a:off x="4666" y="1966"/>
                    <a:ext cx="4" cy="8"/>
                  </a:xfrm>
                  <a:custGeom>
                    <a:avLst/>
                    <a:gdLst>
                      <a:gd name="T0" fmla="*/ 4 w 4"/>
                      <a:gd name="T1" fmla="*/ 0 h 8"/>
                      <a:gd name="T2" fmla="*/ 4 w 4"/>
                      <a:gd name="T3" fmla="*/ 4 h 8"/>
                      <a:gd name="T4" fmla="*/ 0 w 4"/>
                      <a:gd name="T5" fmla="*/ 8 h 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8">
                        <a:moveTo>
                          <a:pt x="4" y="0"/>
                        </a:moveTo>
                        <a:lnTo>
                          <a:pt x="4" y="4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57" name="Freeform 289"/>
                  <p:cNvSpPr>
                    <a:spLocks/>
                  </p:cNvSpPr>
                  <p:nvPr/>
                </p:nvSpPr>
                <p:spPr bwMode="auto">
                  <a:xfrm>
                    <a:off x="4640" y="1970"/>
                    <a:ext cx="17" cy="8"/>
                  </a:xfrm>
                  <a:custGeom>
                    <a:avLst/>
                    <a:gdLst>
                      <a:gd name="T0" fmla="*/ 0 w 17"/>
                      <a:gd name="T1" fmla="*/ 8 h 8"/>
                      <a:gd name="T2" fmla="*/ 4 w 17"/>
                      <a:gd name="T3" fmla="*/ 4 h 8"/>
                      <a:gd name="T4" fmla="*/ 9 w 17"/>
                      <a:gd name="T5" fmla="*/ 4 h 8"/>
                      <a:gd name="T6" fmla="*/ 9 w 17"/>
                      <a:gd name="T7" fmla="*/ 8 h 8"/>
                      <a:gd name="T8" fmla="*/ 9 w 17"/>
                      <a:gd name="T9" fmla="*/ 4 h 8"/>
                      <a:gd name="T10" fmla="*/ 13 w 17"/>
                      <a:gd name="T11" fmla="*/ 4 h 8"/>
                      <a:gd name="T12" fmla="*/ 13 w 17"/>
                      <a:gd name="T13" fmla="*/ 0 h 8"/>
                      <a:gd name="T14" fmla="*/ 17 w 17"/>
                      <a:gd name="T15" fmla="*/ 0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7" h="8">
                        <a:moveTo>
                          <a:pt x="0" y="8"/>
                        </a:moveTo>
                        <a:lnTo>
                          <a:pt x="4" y="4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9" y="4"/>
                        </a:lnTo>
                        <a:lnTo>
                          <a:pt x="13" y="4"/>
                        </a:lnTo>
                        <a:lnTo>
                          <a:pt x="13" y="0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58" name="Freeform 290"/>
                  <p:cNvSpPr>
                    <a:spLocks/>
                  </p:cNvSpPr>
                  <p:nvPr/>
                </p:nvSpPr>
                <p:spPr bwMode="auto">
                  <a:xfrm>
                    <a:off x="2944" y="1970"/>
                    <a:ext cx="18" cy="8"/>
                  </a:xfrm>
                  <a:custGeom>
                    <a:avLst/>
                    <a:gdLst>
                      <a:gd name="T0" fmla="*/ 18 w 18"/>
                      <a:gd name="T1" fmla="*/ 4 h 8"/>
                      <a:gd name="T2" fmla="*/ 18 w 18"/>
                      <a:gd name="T3" fmla="*/ 0 h 8"/>
                      <a:gd name="T4" fmla="*/ 13 w 18"/>
                      <a:gd name="T5" fmla="*/ 0 h 8"/>
                      <a:gd name="T6" fmla="*/ 9 w 18"/>
                      <a:gd name="T7" fmla="*/ 0 h 8"/>
                      <a:gd name="T8" fmla="*/ 5 w 18"/>
                      <a:gd name="T9" fmla="*/ 0 h 8"/>
                      <a:gd name="T10" fmla="*/ 5 w 18"/>
                      <a:gd name="T11" fmla="*/ 4 h 8"/>
                      <a:gd name="T12" fmla="*/ 0 w 18"/>
                      <a:gd name="T13" fmla="*/ 4 h 8"/>
                      <a:gd name="T14" fmla="*/ 0 w 18"/>
                      <a:gd name="T15" fmla="*/ 8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8" h="8">
                        <a:moveTo>
                          <a:pt x="18" y="4"/>
                        </a:moveTo>
                        <a:lnTo>
                          <a:pt x="18" y="0"/>
                        </a:lnTo>
                        <a:lnTo>
                          <a:pt x="13" y="0"/>
                        </a:lnTo>
                        <a:lnTo>
                          <a:pt x="9" y="0"/>
                        </a:lnTo>
                        <a:lnTo>
                          <a:pt x="5" y="0"/>
                        </a:lnTo>
                        <a:lnTo>
                          <a:pt x="5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59" name="Line 2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66" y="1974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60" name="Freeform 292"/>
                  <p:cNvSpPr>
                    <a:spLocks/>
                  </p:cNvSpPr>
                  <p:nvPr/>
                </p:nvSpPr>
                <p:spPr bwMode="auto">
                  <a:xfrm>
                    <a:off x="4657" y="1970"/>
                    <a:ext cx="9" cy="12"/>
                  </a:xfrm>
                  <a:custGeom>
                    <a:avLst/>
                    <a:gdLst>
                      <a:gd name="T0" fmla="*/ 0 w 9"/>
                      <a:gd name="T1" fmla="*/ 0 h 12"/>
                      <a:gd name="T2" fmla="*/ 0 w 9"/>
                      <a:gd name="T3" fmla="*/ 4 h 12"/>
                      <a:gd name="T4" fmla="*/ 5 w 9"/>
                      <a:gd name="T5" fmla="*/ 4 h 12"/>
                      <a:gd name="T6" fmla="*/ 5 w 9"/>
                      <a:gd name="T7" fmla="*/ 8 h 12"/>
                      <a:gd name="T8" fmla="*/ 5 w 9"/>
                      <a:gd name="T9" fmla="*/ 12 h 12"/>
                      <a:gd name="T10" fmla="*/ 9 w 9"/>
                      <a:gd name="T11" fmla="*/ 12 h 12"/>
                      <a:gd name="T12" fmla="*/ 9 w 9"/>
                      <a:gd name="T13" fmla="*/ 8 h 1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" h="12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5" y="12"/>
                        </a:lnTo>
                        <a:lnTo>
                          <a:pt x="9" y="12"/>
                        </a:lnTo>
                        <a:lnTo>
                          <a:pt x="9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61" name="Freeform 293"/>
                  <p:cNvSpPr>
                    <a:spLocks/>
                  </p:cNvSpPr>
                  <p:nvPr/>
                </p:nvSpPr>
                <p:spPr bwMode="auto">
                  <a:xfrm>
                    <a:off x="4640" y="1974"/>
                    <a:ext cx="30" cy="8"/>
                  </a:xfrm>
                  <a:custGeom>
                    <a:avLst/>
                    <a:gdLst>
                      <a:gd name="T0" fmla="*/ 30 w 30"/>
                      <a:gd name="T1" fmla="*/ 0 h 8"/>
                      <a:gd name="T2" fmla="*/ 30 w 30"/>
                      <a:gd name="T3" fmla="*/ 4 h 8"/>
                      <a:gd name="T4" fmla="*/ 30 w 30"/>
                      <a:gd name="T5" fmla="*/ 8 h 8"/>
                      <a:gd name="T6" fmla="*/ 26 w 30"/>
                      <a:gd name="T7" fmla="*/ 8 h 8"/>
                      <a:gd name="T8" fmla="*/ 22 w 30"/>
                      <a:gd name="T9" fmla="*/ 8 h 8"/>
                      <a:gd name="T10" fmla="*/ 22 w 30"/>
                      <a:gd name="T11" fmla="*/ 4 h 8"/>
                      <a:gd name="T12" fmla="*/ 17 w 30"/>
                      <a:gd name="T13" fmla="*/ 4 h 8"/>
                      <a:gd name="T14" fmla="*/ 17 w 30"/>
                      <a:gd name="T15" fmla="*/ 0 h 8"/>
                      <a:gd name="T16" fmla="*/ 13 w 30"/>
                      <a:gd name="T17" fmla="*/ 0 h 8"/>
                      <a:gd name="T18" fmla="*/ 13 w 30"/>
                      <a:gd name="T19" fmla="*/ 4 h 8"/>
                      <a:gd name="T20" fmla="*/ 9 w 30"/>
                      <a:gd name="T21" fmla="*/ 4 h 8"/>
                      <a:gd name="T22" fmla="*/ 4 w 30"/>
                      <a:gd name="T23" fmla="*/ 4 h 8"/>
                      <a:gd name="T24" fmla="*/ 0 w 30"/>
                      <a:gd name="T25" fmla="*/ 4 h 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0" h="8">
                        <a:moveTo>
                          <a:pt x="30" y="0"/>
                        </a:moveTo>
                        <a:lnTo>
                          <a:pt x="30" y="4"/>
                        </a:lnTo>
                        <a:lnTo>
                          <a:pt x="30" y="8"/>
                        </a:lnTo>
                        <a:lnTo>
                          <a:pt x="26" y="8"/>
                        </a:lnTo>
                        <a:lnTo>
                          <a:pt x="22" y="8"/>
                        </a:lnTo>
                        <a:lnTo>
                          <a:pt x="22" y="4"/>
                        </a:lnTo>
                        <a:lnTo>
                          <a:pt x="17" y="4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13" y="4"/>
                        </a:lnTo>
                        <a:lnTo>
                          <a:pt x="9" y="4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62" name="Rectangle 294"/>
                  <p:cNvSpPr>
                    <a:spLocks noChangeArrowheads="1"/>
                  </p:cNvSpPr>
                  <p:nvPr/>
                </p:nvSpPr>
                <p:spPr bwMode="auto">
                  <a:xfrm>
                    <a:off x="2962" y="1994"/>
                    <a:ext cx="4" cy="4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63" name="Freeform 295"/>
                  <p:cNvSpPr>
                    <a:spLocks/>
                  </p:cNvSpPr>
                  <p:nvPr/>
                </p:nvSpPr>
                <p:spPr bwMode="auto">
                  <a:xfrm>
                    <a:off x="2910" y="1950"/>
                    <a:ext cx="39" cy="52"/>
                  </a:xfrm>
                  <a:custGeom>
                    <a:avLst/>
                    <a:gdLst>
                      <a:gd name="T0" fmla="*/ 34 w 39"/>
                      <a:gd name="T1" fmla="*/ 28 h 52"/>
                      <a:gd name="T2" fmla="*/ 30 w 39"/>
                      <a:gd name="T3" fmla="*/ 28 h 52"/>
                      <a:gd name="T4" fmla="*/ 30 w 39"/>
                      <a:gd name="T5" fmla="*/ 32 h 52"/>
                      <a:gd name="T6" fmla="*/ 30 w 39"/>
                      <a:gd name="T7" fmla="*/ 36 h 52"/>
                      <a:gd name="T8" fmla="*/ 26 w 39"/>
                      <a:gd name="T9" fmla="*/ 36 h 52"/>
                      <a:gd name="T10" fmla="*/ 26 w 39"/>
                      <a:gd name="T11" fmla="*/ 40 h 52"/>
                      <a:gd name="T12" fmla="*/ 22 w 39"/>
                      <a:gd name="T13" fmla="*/ 40 h 52"/>
                      <a:gd name="T14" fmla="*/ 17 w 39"/>
                      <a:gd name="T15" fmla="*/ 40 h 52"/>
                      <a:gd name="T16" fmla="*/ 17 w 39"/>
                      <a:gd name="T17" fmla="*/ 44 h 52"/>
                      <a:gd name="T18" fmla="*/ 13 w 39"/>
                      <a:gd name="T19" fmla="*/ 44 h 52"/>
                      <a:gd name="T20" fmla="*/ 13 w 39"/>
                      <a:gd name="T21" fmla="*/ 48 h 52"/>
                      <a:gd name="T22" fmla="*/ 9 w 39"/>
                      <a:gd name="T23" fmla="*/ 52 h 52"/>
                      <a:gd name="T24" fmla="*/ 4 w 39"/>
                      <a:gd name="T25" fmla="*/ 52 h 52"/>
                      <a:gd name="T26" fmla="*/ 0 w 39"/>
                      <a:gd name="T27" fmla="*/ 52 h 52"/>
                      <a:gd name="T28" fmla="*/ 0 w 39"/>
                      <a:gd name="T29" fmla="*/ 48 h 52"/>
                      <a:gd name="T30" fmla="*/ 0 w 39"/>
                      <a:gd name="T31" fmla="*/ 44 h 52"/>
                      <a:gd name="T32" fmla="*/ 4 w 39"/>
                      <a:gd name="T33" fmla="*/ 44 h 52"/>
                      <a:gd name="T34" fmla="*/ 4 w 39"/>
                      <a:gd name="T35" fmla="*/ 40 h 52"/>
                      <a:gd name="T36" fmla="*/ 4 w 39"/>
                      <a:gd name="T37" fmla="*/ 36 h 52"/>
                      <a:gd name="T38" fmla="*/ 9 w 39"/>
                      <a:gd name="T39" fmla="*/ 36 h 52"/>
                      <a:gd name="T40" fmla="*/ 13 w 39"/>
                      <a:gd name="T41" fmla="*/ 36 h 52"/>
                      <a:gd name="T42" fmla="*/ 13 w 39"/>
                      <a:gd name="T43" fmla="*/ 32 h 52"/>
                      <a:gd name="T44" fmla="*/ 17 w 39"/>
                      <a:gd name="T45" fmla="*/ 32 h 52"/>
                      <a:gd name="T46" fmla="*/ 22 w 39"/>
                      <a:gd name="T47" fmla="*/ 32 h 52"/>
                      <a:gd name="T48" fmla="*/ 26 w 39"/>
                      <a:gd name="T49" fmla="*/ 32 h 52"/>
                      <a:gd name="T50" fmla="*/ 26 w 39"/>
                      <a:gd name="T51" fmla="*/ 28 h 52"/>
                      <a:gd name="T52" fmla="*/ 30 w 39"/>
                      <a:gd name="T53" fmla="*/ 28 h 52"/>
                      <a:gd name="T54" fmla="*/ 30 w 39"/>
                      <a:gd name="T55" fmla="*/ 24 h 52"/>
                      <a:gd name="T56" fmla="*/ 30 w 39"/>
                      <a:gd name="T57" fmla="*/ 20 h 52"/>
                      <a:gd name="T58" fmla="*/ 34 w 39"/>
                      <a:gd name="T59" fmla="*/ 20 h 52"/>
                      <a:gd name="T60" fmla="*/ 34 w 39"/>
                      <a:gd name="T61" fmla="*/ 16 h 52"/>
                      <a:gd name="T62" fmla="*/ 34 w 39"/>
                      <a:gd name="T63" fmla="*/ 12 h 52"/>
                      <a:gd name="T64" fmla="*/ 34 w 39"/>
                      <a:gd name="T65" fmla="*/ 8 h 52"/>
                      <a:gd name="T66" fmla="*/ 39 w 39"/>
                      <a:gd name="T67" fmla="*/ 8 h 52"/>
                      <a:gd name="T68" fmla="*/ 39 w 39"/>
                      <a:gd name="T69" fmla="*/ 4 h 52"/>
                      <a:gd name="T70" fmla="*/ 39 w 39"/>
                      <a:gd name="T71" fmla="*/ 0 h 5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9" h="52">
                        <a:moveTo>
                          <a:pt x="34" y="28"/>
                        </a:moveTo>
                        <a:lnTo>
                          <a:pt x="30" y="28"/>
                        </a:lnTo>
                        <a:lnTo>
                          <a:pt x="30" y="32"/>
                        </a:lnTo>
                        <a:lnTo>
                          <a:pt x="30" y="36"/>
                        </a:lnTo>
                        <a:lnTo>
                          <a:pt x="26" y="36"/>
                        </a:lnTo>
                        <a:lnTo>
                          <a:pt x="26" y="40"/>
                        </a:lnTo>
                        <a:lnTo>
                          <a:pt x="22" y="40"/>
                        </a:lnTo>
                        <a:lnTo>
                          <a:pt x="17" y="40"/>
                        </a:lnTo>
                        <a:lnTo>
                          <a:pt x="17" y="44"/>
                        </a:lnTo>
                        <a:lnTo>
                          <a:pt x="13" y="44"/>
                        </a:lnTo>
                        <a:lnTo>
                          <a:pt x="13" y="48"/>
                        </a:lnTo>
                        <a:lnTo>
                          <a:pt x="9" y="52"/>
                        </a:lnTo>
                        <a:lnTo>
                          <a:pt x="4" y="52"/>
                        </a:lnTo>
                        <a:lnTo>
                          <a:pt x="0" y="52"/>
                        </a:lnTo>
                        <a:lnTo>
                          <a:pt x="0" y="48"/>
                        </a:lnTo>
                        <a:lnTo>
                          <a:pt x="0" y="44"/>
                        </a:lnTo>
                        <a:lnTo>
                          <a:pt x="4" y="44"/>
                        </a:lnTo>
                        <a:lnTo>
                          <a:pt x="4" y="40"/>
                        </a:lnTo>
                        <a:lnTo>
                          <a:pt x="4" y="36"/>
                        </a:lnTo>
                        <a:lnTo>
                          <a:pt x="9" y="36"/>
                        </a:lnTo>
                        <a:lnTo>
                          <a:pt x="13" y="36"/>
                        </a:lnTo>
                        <a:lnTo>
                          <a:pt x="13" y="32"/>
                        </a:lnTo>
                        <a:lnTo>
                          <a:pt x="17" y="32"/>
                        </a:lnTo>
                        <a:lnTo>
                          <a:pt x="22" y="32"/>
                        </a:lnTo>
                        <a:lnTo>
                          <a:pt x="26" y="32"/>
                        </a:lnTo>
                        <a:lnTo>
                          <a:pt x="26" y="28"/>
                        </a:lnTo>
                        <a:lnTo>
                          <a:pt x="30" y="28"/>
                        </a:lnTo>
                        <a:lnTo>
                          <a:pt x="30" y="24"/>
                        </a:lnTo>
                        <a:lnTo>
                          <a:pt x="30" y="20"/>
                        </a:lnTo>
                        <a:lnTo>
                          <a:pt x="34" y="20"/>
                        </a:lnTo>
                        <a:lnTo>
                          <a:pt x="34" y="16"/>
                        </a:lnTo>
                        <a:lnTo>
                          <a:pt x="34" y="12"/>
                        </a:lnTo>
                        <a:lnTo>
                          <a:pt x="34" y="8"/>
                        </a:lnTo>
                        <a:lnTo>
                          <a:pt x="39" y="8"/>
                        </a:lnTo>
                        <a:lnTo>
                          <a:pt x="39" y="4"/>
                        </a:lnTo>
                        <a:lnTo>
                          <a:pt x="39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64" name="Freeform 296"/>
                  <p:cNvSpPr>
                    <a:spLocks/>
                  </p:cNvSpPr>
                  <p:nvPr/>
                </p:nvSpPr>
                <p:spPr bwMode="auto">
                  <a:xfrm>
                    <a:off x="2970" y="1934"/>
                    <a:ext cx="69" cy="76"/>
                  </a:xfrm>
                  <a:custGeom>
                    <a:avLst/>
                    <a:gdLst>
                      <a:gd name="T0" fmla="*/ 69 w 69"/>
                      <a:gd name="T1" fmla="*/ 12 h 76"/>
                      <a:gd name="T2" fmla="*/ 65 w 69"/>
                      <a:gd name="T3" fmla="*/ 12 h 76"/>
                      <a:gd name="T4" fmla="*/ 65 w 69"/>
                      <a:gd name="T5" fmla="*/ 8 h 76"/>
                      <a:gd name="T6" fmla="*/ 60 w 69"/>
                      <a:gd name="T7" fmla="*/ 8 h 76"/>
                      <a:gd name="T8" fmla="*/ 56 w 69"/>
                      <a:gd name="T9" fmla="*/ 4 h 76"/>
                      <a:gd name="T10" fmla="*/ 52 w 69"/>
                      <a:gd name="T11" fmla="*/ 4 h 76"/>
                      <a:gd name="T12" fmla="*/ 52 w 69"/>
                      <a:gd name="T13" fmla="*/ 0 h 76"/>
                      <a:gd name="T14" fmla="*/ 52 w 69"/>
                      <a:gd name="T15" fmla="*/ 4 h 76"/>
                      <a:gd name="T16" fmla="*/ 47 w 69"/>
                      <a:gd name="T17" fmla="*/ 8 h 76"/>
                      <a:gd name="T18" fmla="*/ 43 w 69"/>
                      <a:gd name="T19" fmla="*/ 8 h 76"/>
                      <a:gd name="T20" fmla="*/ 43 w 69"/>
                      <a:gd name="T21" fmla="*/ 12 h 76"/>
                      <a:gd name="T22" fmla="*/ 39 w 69"/>
                      <a:gd name="T23" fmla="*/ 12 h 76"/>
                      <a:gd name="T24" fmla="*/ 39 w 69"/>
                      <a:gd name="T25" fmla="*/ 16 h 76"/>
                      <a:gd name="T26" fmla="*/ 39 w 69"/>
                      <a:gd name="T27" fmla="*/ 20 h 76"/>
                      <a:gd name="T28" fmla="*/ 35 w 69"/>
                      <a:gd name="T29" fmla="*/ 20 h 76"/>
                      <a:gd name="T30" fmla="*/ 35 w 69"/>
                      <a:gd name="T31" fmla="*/ 24 h 76"/>
                      <a:gd name="T32" fmla="*/ 35 w 69"/>
                      <a:gd name="T33" fmla="*/ 28 h 76"/>
                      <a:gd name="T34" fmla="*/ 30 w 69"/>
                      <a:gd name="T35" fmla="*/ 28 h 76"/>
                      <a:gd name="T36" fmla="*/ 30 w 69"/>
                      <a:gd name="T37" fmla="*/ 32 h 76"/>
                      <a:gd name="T38" fmla="*/ 30 w 69"/>
                      <a:gd name="T39" fmla="*/ 36 h 76"/>
                      <a:gd name="T40" fmla="*/ 30 w 69"/>
                      <a:gd name="T41" fmla="*/ 40 h 76"/>
                      <a:gd name="T42" fmla="*/ 30 w 69"/>
                      <a:gd name="T43" fmla="*/ 44 h 76"/>
                      <a:gd name="T44" fmla="*/ 26 w 69"/>
                      <a:gd name="T45" fmla="*/ 44 h 76"/>
                      <a:gd name="T46" fmla="*/ 26 w 69"/>
                      <a:gd name="T47" fmla="*/ 48 h 76"/>
                      <a:gd name="T48" fmla="*/ 26 w 69"/>
                      <a:gd name="T49" fmla="*/ 52 h 76"/>
                      <a:gd name="T50" fmla="*/ 26 w 69"/>
                      <a:gd name="T51" fmla="*/ 56 h 76"/>
                      <a:gd name="T52" fmla="*/ 26 w 69"/>
                      <a:gd name="T53" fmla="*/ 60 h 76"/>
                      <a:gd name="T54" fmla="*/ 22 w 69"/>
                      <a:gd name="T55" fmla="*/ 60 h 76"/>
                      <a:gd name="T56" fmla="*/ 17 w 69"/>
                      <a:gd name="T57" fmla="*/ 60 h 76"/>
                      <a:gd name="T58" fmla="*/ 13 w 69"/>
                      <a:gd name="T59" fmla="*/ 60 h 76"/>
                      <a:gd name="T60" fmla="*/ 13 w 69"/>
                      <a:gd name="T61" fmla="*/ 64 h 76"/>
                      <a:gd name="T62" fmla="*/ 9 w 69"/>
                      <a:gd name="T63" fmla="*/ 64 h 76"/>
                      <a:gd name="T64" fmla="*/ 4 w 69"/>
                      <a:gd name="T65" fmla="*/ 64 h 76"/>
                      <a:gd name="T66" fmla="*/ 0 w 69"/>
                      <a:gd name="T67" fmla="*/ 64 h 76"/>
                      <a:gd name="T68" fmla="*/ 4 w 69"/>
                      <a:gd name="T69" fmla="*/ 64 h 76"/>
                      <a:gd name="T70" fmla="*/ 4 w 69"/>
                      <a:gd name="T71" fmla="*/ 68 h 76"/>
                      <a:gd name="T72" fmla="*/ 9 w 69"/>
                      <a:gd name="T73" fmla="*/ 68 h 76"/>
                      <a:gd name="T74" fmla="*/ 13 w 69"/>
                      <a:gd name="T75" fmla="*/ 68 h 76"/>
                      <a:gd name="T76" fmla="*/ 13 w 69"/>
                      <a:gd name="T77" fmla="*/ 64 h 76"/>
                      <a:gd name="T78" fmla="*/ 17 w 69"/>
                      <a:gd name="T79" fmla="*/ 68 h 76"/>
                      <a:gd name="T80" fmla="*/ 22 w 69"/>
                      <a:gd name="T81" fmla="*/ 68 h 76"/>
                      <a:gd name="T82" fmla="*/ 22 w 69"/>
                      <a:gd name="T83" fmla="*/ 72 h 76"/>
                      <a:gd name="T84" fmla="*/ 22 w 69"/>
                      <a:gd name="T85" fmla="*/ 76 h 76"/>
                      <a:gd name="T86" fmla="*/ 26 w 69"/>
                      <a:gd name="T87" fmla="*/ 76 h 7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69" h="76">
                        <a:moveTo>
                          <a:pt x="69" y="12"/>
                        </a:moveTo>
                        <a:lnTo>
                          <a:pt x="65" y="12"/>
                        </a:lnTo>
                        <a:lnTo>
                          <a:pt x="65" y="8"/>
                        </a:lnTo>
                        <a:lnTo>
                          <a:pt x="60" y="8"/>
                        </a:lnTo>
                        <a:lnTo>
                          <a:pt x="56" y="4"/>
                        </a:lnTo>
                        <a:lnTo>
                          <a:pt x="52" y="4"/>
                        </a:lnTo>
                        <a:lnTo>
                          <a:pt x="52" y="0"/>
                        </a:lnTo>
                        <a:lnTo>
                          <a:pt x="52" y="4"/>
                        </a:lnTo>
                        <a:lnTo>
                          <a:pt x="47" y="8"/>
                        </a:lnTo>
                        <a:lnTo>
                          <a:pt x="43" y="8"/>
                        </a:lnTo>
                        <a:lnTo>
                          <a:pt x="43" y="12"/>
                        </a:lnTo>
                        <a:lnTo>
                          <a:pt x="39" y="12"/>
                        </a:lnTo>
                        <a:lnTo>
                          <a:pt x="39" y="16"/>
                        </a:lnTo>
                        <a:lnTo>
                          <a:pt x="39" y="20"/>
                        </a:lnTo>
                        <a:lnTo>
                          <a:pt x="35" y="20"/>
                        </a:lnTo>
                        <a:lnTo>
                          <a:pt x="35" y="24"/>
                        </a:lnTo>
                        <a:lnTo>
                          <a:pt x="35" y="28"/>
                        </a:lnTo>
                        <a:lnTo>
                          <a:pt x="30" y="28"/>
                        </a:lnTo>
                        <a:lnTo>
                          <a:pt x="30" y="32"/>
                        </a:lnTo>
                        <a:lnTo>
                          <a:pt x="30" y="36"/>
                        </a:lnTo>
                        <a:lnTo>
                          <a:pt x="30" y="40"/>
                        </a:lnTo>
                        <a:lnTo>
                          <a:pt x="30" y="44"/>
                        </a:lnTo>
                        <a:lnTo>
                          <a:pt x="26" y="44"/>
                        </a:lnTo>
                        <a:lnTo>
                          <a:pt x="26" y="48"/>
                        </a:lnTo>
                        <a:lnTo>
                          <a:pt x="26" y="52"/>
                        </a:lnTo>
                        <a:lnTo>
                          <a:pt x="26" y="56"/>
                        </a:lnTo>
                        <a:lnTo>
                          <a:pt x="26" y="60"/>
                        </a:lnTo>
                        <a:lnTo>
                          <a:pt x="22" y="60"/>
                        </a:lnTo>
                        <a:lnTo>
                          <a:pt x="17" y="60"/>
                        </a:lnTo>
                        <a:lnTo>
                          <a:pt x="13" y="60"/>
                        </a:lnTo>
                        <a:lnTo>
                          <a:pt x="13" y="64"/>
                        </a:lnTo>
                        <a:lnTo>
                          <a:pt x="9" y="64"/>
                        </a:lnTo>
                        <a:lnTo>
                          <a:pt x="4" y="64"/>
                        </a:lnTo>
                        <a:lnTo>
                          <a:pt x="0" y="64"/>
                        </a:lnTo>
                        <a:lnTo>
                          <a:pt x="4" y="64"/>
                        </a:lnTo>
                        <a:lnTo>
                          <a:pt x="4" y="68"/>
                        </a:lnTo>
                        <a:lnTo>
                          <a:pt x="9" y="68"/>
                        </a:lnTo>
                        <a:lnTo>
                          <a:pt x="13" y="68"/>
                        </a:lnTo>
                        <a:lnTo>
                          <a:pt x="13" y="64"/>
                        </a:lnTo>
                        <a:lnTo>
                          <a:pt x="17" y="68"/>
                        </a:lnTo>
                        <a:lnTo>
                          <a:pt x="22" y="68"/>
                        </a:lnTo>
                        <a:lnTo>
                          <a:pt x="22" y="72"/>
                        </a:lnTo>
                        <a:lnTo>
                          <a:pt x="22" y="76"/>
                        </a:lnTo>
                        <a:lnTo>
                          <a:pt x="26" y="7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65" name="Freeform 297"/>
                  <p:cNvSpPr>
                    <a:spLocks/>
                  </p:cNvSpPr>
                  <p:nvPr/>
                </p:nvSpPr>
                <p:spPr bwMode="auto">
                  <a:xfrm>
                    <a:off x="2966" y="2014"/>
                    <a:ext cx="4" cy="1"/>
                  </a:xfrm>
                  <a:custGeom>
                    <a:avLst/>
                    <a:gdLst>
                      <a:gd name="T0" fmla="*/ 4 w 4"/>
                      <a:gd name="T1" fmla="*/ 0 h 1"/>
                      <a:gd name="T2" fmla="*/ 0 w 4"/>
                      <a:gd name="T3" fmla="*/ 0 h 1"/>
                      <a:gd name="T4" fmla="*/ 4 w 4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66" name="Freeform 298"/>
                  <p:cNvSpPr>
                    <a:spLocks/>
                  </p:cNvSpPr>
                  <p:nvPr/>
                </p:nvSpPr>
                <p:spPr bwMode="auto">
                  <a:xfrm>
                    <a:off x="2949" y="2018"/>
                    <a:ext cx="4" cy="8"/>
                  </a:xfrm>
                  <a:custGeom>
                    <a:avLst/>
                    <a:gdLst>
                      <a:gd name="T0" fmla="*/ 0 w 4"/>
                      <a:gd name="T1" fmla="*/ 8 h 8"/>
                      <a:gd name="T2" fmla="*/ 0 w 4"/>
                      <a:gd name="T3" fmla="*/ 4 h 8"/>
                      <a:gd name="T4" fmla="*/ 0 w 4"/>
                      <a:gd name="T5" fmla="*/ 0 h 8"/>
                      <a:gd name="T6" fmla="*/ 4 w 4"/>
                      <a:gd name="T7" fmla="*/ 0 h 8"/>
                      <a:gd name="T8" fmla="*/ 0 w 4"/>
                      <a:gd name="T9" fmla="*/ 0 h 8"/>
                      <a:gd name="T10" fmla="*/ 0 w 4"/>
                      <a:gd name="T11" fmla="*/ 4 h 8"/>
                      <a:gd name="T12" fmla="*/ 4 w 4"/>
                      <a:gd name="T13" fmla="*/ 4 h 8"/>
                      <a:gd name="T14" fmla="*/ 4 w 4"/>
                      <a:gd name="T15" fmla="*/ 8 h 8"/>
                      <a:gd name="T16" fmla="*/ 0 w 4"/>
                      <a:gd name="T17" fmla="*/ 8 h 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" h="8">
                        <a:moveTo>
                          <a:pt x="0" y="8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67" name="Freeform 299"/>
                  <p:cNvSpPr>
                    <a:spLocks/>
                  </p:cNvSpPr>
                  <p:nvPr/>
                </p:nvSpPr>
                <p:spPr bwMode="auto">
                  <a:xfrm>
                    <a:off x="2957" y="2037"/>
                    <a:ext cx="5" cy="8"/>
                  </a:xfrm>
                  <a:custGeom>
                    <a:avLst/>
                    <a:gdLst>
                      <a:gd name="T0" fmla="*/ 5 w 5"/>
                      <a:gd name="T1" fmla="*/ 0 h 8"/>
                      <a:gd name="T2" fmla="*/ 5 w 5"/>
                      <a:gd name="T3" fmla="*/ 4 h 8"/>
                      <a:gd name="T4" fmla="*/ 0 w 5"/>
                      <a:gd name="T5" fmla="*/ 4 h 8"/>
                      <a:gd name="T6" fmla="*/ 0 w 5"/>
                      <a:gd name="T7" fmla="*/ 8 h 8"/>
                      <a:gd name="T8" fmla="*/ 5 w 5"/>
                      <a:gd name="T9" fmla="*/ 8 h 8"/>
                      <a:gd name="T10" fmla="*/ 5 w 5"/>
                      <a:gd name="T11" fmla="*/ 4 h 8"/>
                      <a:gd name="T12" fmla="*/ 5 w 5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" h="8">
                        <a:moveTo>
                          <a:pt x="5" y="0"/>
                        </a:moveTo>
                        <a:lnTo>
                          <a:pt x="5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68" name="Freeform 300"/>
                  <p:cNvSpPr>
                    <a:spLocks/>
                  </p:cNvSpPr>
                  <p:nvPr/>
                </p:nvSpPr>
                <p:spPr bwMode="auto">
                  <a:xfrm>
                    <a:off x="2949" y="2045"/>
                    <a:ext cx="4" cy="4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4 w 4"/>
                      <a:gd name="T3" fmla="*/ 0 h 4"/>
                      <a:gd name="T4" fmla="*/ 0 w 4"/>
                      <a:gd name="T5" fmla="*/ 0 h 4"/>
                      <a:gd name="T6" fmla="*/ 0 w 4"/>
                      <a:gd name="T7" fmla="*/ 4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69" name="Freeform 301"/>
                  <p:cNvSpPr>
                    <a:spLocks/>
                  </p:cNvSpPr>
                  <p:nvPr/>
                </p:nvSpPr>
                <p:spPr bwMode="auto">
                  <a:xfrm>
                    <a:off x="2880" y="1906"/>
                    <a:ext cx="69" cy="143"/>
                  </a:xfrm>
                  <a:custGeom>
                    <a:avLst/>
                    <a:gdLst>
                      <a:gd name="T0" fmla="*/ 69 w 69"/>
                      <a:gd name="T1" fmla="*/ 0 h 143"/>
                      <a:gd name="T2" fmla="*/ 69 w 69"/>
                      <a:gd name="T3" fmla="*/ 4 h 143"/>
                      <a:gd name="T4" fmla="*/ 64 w 69"/>
                      <a:gd name="T5" fmla="*/ 4 h 143"/>
                      <a:gd name="T6" fmla="*/ 64 w 69"/>
                      <a:gd name="T7" fmla="*/ 8 h 143"/>
                      <a:gd name="T8" fmla="*/ 64 w 69"/>
                      <a:gd name="T9" fmla="*/ 12 h 143"/>
                      <a:gd name="T10" fmla="*/ 64 w 69"/>
                      <a:gd name="T11" fmla="*/ 16 h 143"/>
                      <a:gd name="T12" fmla="*/ 60 w 69"/>
                      <a:gd name="T13" fmla="*/ 20 h 143"/>
                      <a:gd name="T14" fmla="*/ 60 w 69"/>
                      <a:gd name="T15" fmla="*/ 24 h 143"/>
                      <a:gd name="T16" fmla="*/ 56 w 69"/>
                      <a:gd name="T17" fmla="*/ 24 h 143"/>
                      <a:gd name="T18" fmla="*/ 56 w 69"/>
                      <a:gd name="T19" fmla="*/ 28 h 143"/>
                      <a:gd name="T20" fmla="*/ 56 w 69"/>
                      <a:gd name="T21" fmla="*/ 32 h 143"/>
                      <a:gd name="T22" fmla="*/ 56 w 69"/>
                      <a:gd name="T23" fmla="*/ 36 h 143"/>
                      <a:gd name="T24" fmla="*/ 52 w 69"/>
                      <a:gd name="T25" fmla="*/ 36 h 143"/>
                      <a:gd name="T26" fmla="*/ 52 w 69"/>
                      <a:gd name="T27" fmla="*/ 40 h 143"/>
                      <a:gd name="T28" fmla="*/ 47 w 69"/>
                      <a:gd name="T29" fmla="*/ 40 h 143"/>
                      <a:gd name="T30" fmla="*/ 47 w 69"/>
                      <a:gd name="T31" fmla="*/ 44 h 143"/>
                      <a:gd name="T32" fmla="*/ 47 w 69"/>
                      <a:gd name="T33" fmla="*/ 48 h 143"/>
                      <a:gd name="T34" fmla="*/ 47 w 69"/>
                      <a:gd name="T35" fmla="*/ 52 h 143"/>
                      <a:gd name="T36" fmla="*/ 47 w 69"/>
                      <a:gd name="T37" fmla="*/ 56 h 143"/>
                      <a:gd name="T38" fmla="*/ 43 w 69"/>
                      <a:gd name="T39" fmla="*/ 56 h 143"/>
                      <a:gd name="T40" fmla="*/ 43 w 69"/>
                      <a:gd name="T41" fmla="*/ 60 h 143"/>
                      <a:gd name="T42" fmla="*/ 43 w 69"/>
                      <a:gd name="T43" fmla="*/ 64 h 143"/>
                      <a:gd name="T44" fmla="*/ 43 w 69"/>
                      <a:gd name="T45" fmla="*/ 68 h 143"/>
                      <a:gd name="T46" fmla="*/ 39 w 69"/>
                      <a:gd name="T47" fmla="*/ 68 h 143"/>
                      <a:gd name="T48" fmla="*/ 39 w 69"/>
                      <a:gd name="T49" fmla="*/ 72 h 143"/>
                      <a:gd name="T50" fmla="*/ 39 w 69"/>
                      <a:gd name="T51" fmla="*/ 76 h 143"/>
                      <a:gd name="T52" fmla="*/ 39 w 69"/>
                      <a:gd name="T53" fmla="*/ 80 h 143"/>
                      <a:gd name="T54" fmla="*/ 34 w 69"/>
                      <a:gd name="T55" fmla="*/ 80 h 143"/>
                      <a:gd name="T56" fmla="*/ 34 w 69"/>
                      <a:gd name="T57" fmla="*/ 84 h 143"/>
                      <a:gd name="T58" fmla="*/ 30 w 69"/>
                      <a:gd name="T59" fmla="*/ 84 h 143"/>
                      <a:gd name="T60" fmla="*/ 30 w 69"/>
                      <a:gd name="T61" fmla="*/ 88 h 143"/>
                      <a:gd name="T62" fmla="*/ 26 w 69"/>
                      <a:gd name="T63" fmla="*/ 92 h 143"/>
                      <a:gd name="T64" fmla="*/ 26 w 69"/>
                      <a:gd name="T65" fmla="*/ 96 h 143"/>
                      <a:gd name="T66" fmla="*/ 21 w 69"/>
                      <a:gd name="T67" fmla="*/ 96 h 143"/>
                      <a:gd name="T68" fmla="*/ 21 w 69"/>
                      <a:gd name="T69" fmla="*/ 100 h 143"/>
                      <a:gd name="T70" fmla="*/ 17 w 69"/>
                      <a:gd name="T71" fmla="*/ 100 h 143"/>
                      <a:gd name="T72" fmla="*/ 13 w 69"/>
                      <a:gd name="T73" fmla="*/ 100 h 143"/>
                      <a:gd name="T74" fmla="*/ 13 w 69"/>
                      <a:gd name="T75" fmla="*/ 96 h 143"/>
                      <a:gd name="T76" fmla="*/ 9 w 69"/>
                      <a:gd name="T77" fmla="*/ 96 h 143"/>
                      <a:gd name="T78" fmla="*/ 4 w 69"/>
                      <a:gd name="T79" fmla="*/ 96 h 143"/>
                      <a:gd name="T80" fmla="*/ 4 w 69"/>
                      <a:gd name="T81" fmla="*/ 100 h 143"/>
                      <a:gd name="T82" fmla="*/ 4 w 69"/>
                      <a:gd name="T83" fmla="*/ 104 h 143"/>
                      <a:gd name="T84" fmla="*/ 4 w 69"/>
                      <a:gd name="T85" fmla="*/ 108 h 143"/>
                      <a:gd name="T86" fmla="*/ 9 w 69"/>
                      <a:gd name="T87" fmla="*/ 108 h 143"/>
                      <a:gd name="T88" fmla="*/ 9 w 69"/>
                      <a:gd name="T89" fmla="*/ 112 h 143"/>
                      <a:gd name="T90" fmla="*/ 9 w 69"/>
                      <a:gd name="T91" fmla="*/ 116 h 143"/>
                      <a:gd name="T92" fmla="*/ 4 w 69"/>
                      <a:gd name="T93" fmla="*/ 116 h 143"/>
                      <a:gd name="T94" fmla="*/ 4 w 69"/>
                      <a:gd name="T95" fmla="*/ 120 h 143"/>
                      <a:gd name="T96" fmla="*/ 4 w 69"/>
                      <a:gd name="T97" fmla="*/ 123 h 143"/>
                      <a:gd name="T98" fmla="*/ 0 w 69"/>
                      <a:gd name="T99" fmla="*/ 127 h 143"/>
                      <a:gd name="T100" fmla="*/ 0 w 69"/>
                      <a:gd name="T101" fmla="*/ 131 h 143"/>
                      <a:gd name="T102" fmla="*/ 0 w 69"/>
                      <a:gd name="T103" fmla="*/ 135 h 143"/>
                      <a:gd name="T104" fmla="*/ 0 w 69"/>
                      <a:gd name="T105" fmla="*/ 139 h 143"/>
                      <a:gd name="T106" fmla="*/ 4 w 69"/>
                      <a:gd name="T107" fmla="*/ 139 h 143"/>
                      <a:gd name="T108" fmla="*/ 4 w 69"/>
                      <a:gd name="T109" fmla="*/ 143 h 143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69" h="143">
                        <a:moveTo>
                          <a:pt x="69" y="0"/>
                        </a:moveTo>
                        <a:lnTo>
                          <a:pt x="69" y="4"/>
                        </a:lnTo>
                        <a:lnTo>
                          <a:pt x="64" y="4"/>
                        </a:lnTo>
                        <a:lnTo>
                          <a:pt x="64" y="8"/>
                        </a:lnTo>
                        <a:lnTo>
                          <a:pt x="64" y="12"/>
                        </a:lnTo>
                        <a:lnTo>
                          <a:pt x="64" y="16"/>
                        </a:lnTo>
                        <a:lnTo>
                          <a:pt x="60" y="20"/>
                        </a:lnTo>
                        <a:lnTo>
                          <a:pt x="60" y="24"/>
                        </a:lnTo>
                        <a:lnTo>
                          <a:pt x="56" y="24"/>
                        </a:lnTo>
                        <a:lnTo>
                          <a:pt x="56" y="28"/>
                        </a:lnTo>
                        <a:lnTo>
                          <a:pt x="56" y="32"/>
                        </a:lnTo>
                        <a:lnTo>
                          <a:pt x="56" y="36"/>
                        </a:lnTo>
                        <a:lnTo>
                          <a:pt x="52" y="36"/>
                        </a:lnTo>
                        <a:lnTo>
                          <a:pt x="52" y="40"/>
                        </a:lnTo>
                        <a:lnTo>
                          <a:pt x="47" y="40"/>
                        </a:lnTo>
                        <a:lnTo>
                          <a:pt x="47" y="44"/>
                        </a:lnTo>
                        <a:lnTo>
                          <a:pt x="47" y="48"/>
                        </a:lnTo>
                        <a:lnTo>
                          <a:pt x="47" y="52"/>
                        </a:lnTo>
                        <a:lnTo>
                          <a:pt x="47" y="56"/>
                        </a:lnTo>
                        <a:lnTo>
                          <a:pt x="43" y="56"/>
                        </a:lnTo>
                        <a:lnTo>
                          <a:pt x="43" y="60"/>
                        </a:lnTo>
                        <a:lnTo>
                          <a:pt x="43" y="64"/>
                        </a:lnTo>
                        <a:lnTo>
                          <a:pt x="43" y="68"/>
                        </a:lnTo>
                        <a:lnTo>
                          <a:pt x="39" y="68"/>
                        </a:lnTo>
                        <a:lnTo>
                          <a:pt x="39" y="72"/>
                        </a:lnTo>
                        <a:lnTo>
                          <a:pt x="39" y="76"/>
                        </a:lnTo>
                        <a:lnTo>
                          <a:pt x="39" y="80"/>
                        </a:lnTo>
                        <a:lnTo>
                          <a:pt x="34" y="80"/>
                        </a:lnTo>
                        <a:lnTo>
                          <a:pt x="34" y="84"/>
                        </a:lnTo>
                        <a:lnTo>
                          <a:pt x="30" y="84"/>
                        </a:lnTo>
                        <a:lnTo>
                          <a:pt x="30" y="88"/>
                        </a:lnTo>
                        <a:lnTo>
                          <a:pt x="26" y="92"/>
                        </a:lnTo>
                        <a:lnTo>
                          <a:pt x="26" y="96"/>
                        </a:lnTo>
                        <a:lnTo>
                          <a:pt x="21" y="96"/>
                        </a:lnTo>
                        <a:lnTo>
                          <a:pt x="21" y="100"/>
                        </a:lnTo>
                        <a:lnTo>
                          <a:pt x="17" y="100"/>
                        </a:lnTo>
                        <a:lnTo>
                          <a:pt x="13" y="100"/>
                        </a:lnTo>
                        <a:lnTo>
                          <a:pt x="13" y="96"/>
                        </a:lnTo>
                        <a:lnTo>
                          <a:pt x="9" y="96"/>
                        </a:lnTo>
                        <a:lnTo>
                          <a:pt x="4" y="96"/>
                        </a:lnTo>
                        <a:lnTo>
                          <a:pt x="4" y="100"/>
                        </a:lnTo>
                        <a:lnTo>
                          <a:pt x="4" y="104"/>
                        </a:lnTo>
                        <a:lnTo>
                          <a:pt x="4" y="108"/>
                        </a:lnTo>
                        <a:lnTo>
                          <a:pt x="9" y="108"/>
                        </a:lnTo>
                        <a:lnTo>
                          <a:pt x="9" y="112"/>
                        </a:lnTo>
                        <a:lnTo>
                          <a:pt x="9" y="116"/>
                        </a:lnTo>
                        <a:lnTo>
                          <a:pt x="4" y="116"/>
                        </a:lnTo>
                        <a:lnTo>
                          <a:pt x="4" y="120"/>
                        </a:lnTo>
                        <a:lnTo>
                          <a:pt x="4" y="123"/>
                        </a:lnTo>
                        <a:lnTo>
                          <a:pt x="0" y="127"/>
                        </a:lnTo>
                        <a:lnTo>
                          <a:pt x="0" y="131"/>
                        </a:lnTo>
                        <a:lnTo>
                          <a:pt x="0" y="135"/>
                        </a:lnTo>
                        <a:lnTo>
                          <a:pt x="0" y="139"/>
                        </a:lnTo>
                        <a:lnTo>
                          <a:pt x="4" y="139"/>
                        </a:lnTo>
                        <a:lnTo>
                          <a:pt x="4" y="143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70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2936" y="2049"/>
                    <a:ext cx="4" cy="4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71" name="Rectangle 303"/>
                  <p:cNvSpPr>
                    <a:spLocks noChangeArrowheads="1"/>
                  </p:cNvSpPr>
                  <p:nvPr/>
                </p:nvSpPr>
                <p:spPr bwMode="auto">
                  <a:xfrm>
                    <a:off x="2936" y="2053"/>
                    <a:ext cx="4" cy="4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72" name="Freeform 304"/>
                  <p:cNvSpPr>
                    <a:spLocks/>
                  </p:cNvSpPr>
                  <p:nvPr/>
                </p:nvSpPr>
                <p:spPr bwMode="auto">
                  <a:xfrm>
                    <a:off x="2927" y="2053"/>
                    <a:ext cx="5" cy="4"/>
                  </a:xfrm>
                  <a:custGeom>
                    <a:avLst/>
                    <a:gdLst>
                      <a:gd name="T0" fmla="*/ 5 w 5"/>
                      <a:gd name="T1" fmla="*/ 4 h 4"/>
                      <a:gd name="T2" fmla="*/ 5 w 5"/>
                      <a:gd name="T3" fmla="*/ 0 h 4"/>
                      <a:gd name="T4" fmla="*/ 5 w 5"/>
                      <a:gd name="T5" fmla="*/ 4 h 4"/>
                      <a:gd name="T6" fmla="*/ 0 w 5"/>
                      <a:gd name="T7" fmla="*/ 4 h 4"/>
                      <a:gd name="T8" fmla="*/ 5 w 5"/>
                      <a:gd name="T9" fmla="*/ 4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5" y="4"/>
                        </a:moveTo>
                        <a:lnTo>
                          <a:pt x="5" y="0"/>
                        </a:lnTo>
                        <a:lnTo>
                          <a:pt x="5" y="4"/>
                        </a:lnTo>
                        <a:lnTo>
                          <a:pt x="0" y="4"/>
                        </a:lnTo>
                        <a:lnTo>
                          <a:pt x="5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73" name="Freeform 305"/>
                  <p:cNvSpPr>
                    <a:spLocks/>
                  </p:cNvSpPr>
                  <p:nvPr/>
                </p:nvSpPr>
                <p:spPr bwMode="auto">
                  <a:xfrm>
                    <a:off x="2987" y="2053"/>
                    <a:ext cx="5" cy="12"/>
                  </a:xfrm>
                  <a:custGeom>
                    <a:avLst/>
                    <a:gdLst>
                      <a:gd name="T0" fmla="*/ 0 w 5"/>
                      <a:gd name="T1" fmla="*/ 0 h 12"/>
                      <a:gd name="T2" fmla="*/ 0 w 5"/>
                      <a:gd name="T3" fmla="*/ 4 h 12"/>
                      <a:gd name="T4" fmla="*/ 0 w 5"/>
                      <a:gd name="T5" fmla="*/ 8 h 12"/>
                      <a:gd name="T6" fmla="*/ 0 w 5"/>
                      <a:gd name="T7" fmla="*/ 12 h 12"/>
                      <a:gd name="T8" fmla="*/ 5 w 5"/>
                      <a:gd name="T9" fmla="*/ 12 h 12"/>
                      <a:gd name="T10" fmla="*/ 5 w 5"/>
                      <a:gd name="T11" fmla="*/ 8 h 12"/>
                      <a:gd name="T12" fmla="*/ 5 w 5"/>
                      <a:gd name="T13" fmla="*/ 4 h 12"/>
                      <a:gd name="T14" fmla="*/ 0 w 5"/>
                      <a:gd name="T15" fmla="*/ 4 h 12"/>
                      <a:gd name="T16" fmla="*/ 0 w 5"/>
                      <a:gd name="T17" fmla="*/ 0 h 1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" h="12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5" y="12"/>
                        </a:ln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74" name="Freeform 306"/>
                  <p:cNvSpPr>
                    <a:spLocks/>
                  </p:cNvSpPr>
                  <p:nvPr/>
                </p:nvSpPr>
                <p:spPr bwMode="auto">
                  <a:xfrm>
                    <a:off x="2914" y="1974"/>
                    <a:ext cx="48" cy="111"/>
                  </a:xfrm>
                  <a:custGeom>
                    <a:avLst/>
                    <a:gdLst>
                      <a:gd name="T0" fmla="*/ 0 w 48"/>
                      <a:gd name="T1" fmla="*/ 111 h 111"/>
                      <a:gd name="T2" fmla="*/ 5 w 48"/>
                      <a:gd name="T3" fmla="*/ 111 h 111"/>
                      <a:gd name="T4" fmla="*/ 5 w 48"/>
                      <a:gd name="T5" fmla="*/ 107 h 111"/>
                      <a:gd name="T6" fmla="*/ 9 w 48"/>
                      <a:gd name="T7" fmla="*/ 107 h 111"/>
                      <a:gd name="T8" fmla="*/ 9 w 48"/>
                      <a:gd name="T9" fmla="*/ 103 h 111"/>
                      <a:gd name="T10" fmla="*/ 9 w 48"/>
                      <a:gd name="T11" fmla="*/ 99 h 111"/>
                      <a:gd name="T12" fmla="*/ 5 w 48"/>
                      <a:gd name="T13" fmla="*/ 99 h 111"/>
                      <a:gd name="T14" fmla="*/ 5 w 48"/>
                      <a:gd name="T15" fmla="*/ 95 h 111"/>
                      <a:gd name="T16" fmla="*/ 9 w 48"/>
                      <a:gd name="T17" fmla="*/ 95 h 111"/>
                      <a:gd name="T18" fmla="*/ 9 w 48"/>
                      <a:gd name="T19" fmla="*/ 91 h 111"/>
                      <a:gd name="T20" fmla="*/ 13 w 48"/>
                      <a:gd name="T21" fmla="*/ 91 h 111"/>
                      <a:gd name="T22" fmla="*/ 13 w 48"/>
                      <a:gd name="T23" fmla="*/ 87 h 111"/>
                      <a:gd name="T24" fmla="*/ 9 w 48"/>
                      <a:gd name="T25" fmla="*/ 87 h 111"/>
                      <a:gd name="T26" fmla="*/ 9 w 48"/>
                      <a:gd name="T27" fmla="*/ 83 h 111"/>
                      <a:gd name="T28" fmla="*/ 9 w 48"/>
                      <a:gd name="T29" fmla="*/ 79 h 111"/>
                      <a:gd name="T30" fmla="*/ 13 w 48"/>
                      <a:gd name="T31" fmla="*/ 79 h 111"/>
                      <a:gd name="T32" fmla="*/ 13 w 48"/>
                      <a:gd name="T33" fmla="*/ 75 h 111"/>
                      <a:gd name="T34" fmla="*/ 13 w 48"/>
                      <a:gd name="T35" fmla="*/ 71 h 111"/>
                      <a:gd name="T36" fmla="*/ 18 w 48"/>
                      <a:gd name="T37" fmla="*/ 71 h 111"/>
                      <a:gd name="T38" fmla="*/ 13 w 48"/>
                      <a:gd name="T39" fmla="*/ 71 h 111"/>
                      <a:gd name="T40" fmla="*/ 13 w 48"/>
                      <a:gd name="T41" fmla="*/ 67 h 111"/>
                      <a:gd name="T42" fmla="*/ 9 w 48"/>
                      <a:gd name="T43" fmla="*/ 63 h 111"/>
                      <a:gd name="T44" fmla="*/ 9 w 48"/>
                      <a:gd name="T45" fmla="*/ 59 h 111"/>
                      <a:gd name="T46" fmla="*/ 5 w 48"/>
                      <a:gd name="T47" fmla="*/ 59 h 111"/>
                      <a:gd name="T48" fmla="*/ 5 w 48"/>
                      <a:gd name="T49" fmla="*/ 55 h 111"/>
                      <a:gd name="T50" fmla="*/ 5 w 48"/>
                      <a:gd name="T51" fmla="*/ 52 h 111"/>
                      <a:gd name="T52" fmla="*/ 9 w 48"/>
                      <a:gd name="T53" fmla="*/ 52 h 111"/>
                      <a:gd name="T54" fmla="*/ 9 w 48"/>
                      <a:gd name="T55" fmla="*/ 48 h 111"/>
                      <a:gd name="T56" fmla="*/ 13 w 48"/>
                      <a:gd name="T57" fmla="*/ 48 h 111"/>
                      <a:gd name="T58" fmla="*/ 13 w 48"/>
                      <a:gd name="T59" fmla="*/ 44 h 111"/>
                      <a:gd name="T60" fmla="*/ 18 w 48"/>
                      <a:gd name="T61" fmla="*/ 40 h 111"/>
                      <a:gd name="T62" fmla="*/ 18 w 48"/>
                      <a:gd name="T63" fmla="*/ 36 h 111"/>
                      <a:gd name="T64" fmla="*/ 22 w 48"/>
                      <a:gd name="T65" fmla="*/ 36 h 111"/>
                      <a:gd name="T66" fmla="*/ 26 w 48"/>
                      <a:gd name="T67" fmla="*/ 36 h 111"/>
                      <a:gd name="T68" fmla="*/ 26 w 48"/>
                      <a:gd name="T69" fmla="*/ 32 h 111"/>
                      <a:gd name="T70" fmla="*/ 26 w 48"/>
                      <a:gd name="T71" fmla="*/ 36 h 111"/>
                      <a:gd name="T72" fmla="*/ 30 w 48"/>
                      <a:gd name="T73" fmla="*/ 36 h 111"/>
                      <a:gd name="T74" fmla="*/ 30 w 48"/>
                      <a:gd name="T75" fmla="*/ 40 h 111"/>
                      <a:gd name="T76" fmla="*/ 35 w 48"/>
                      <a:gd name="T77" fmla="*/ 40 h 111"/>
                      <a:gd name="T78" fmla="*/ 39 w 48"/>
                      <a:gd name="T79" fmla="*/ 40 h 111"/>
                      <a:gd name="T80" fmla="*/ 39 w 48"/>
                      <a:gd name="T81" fmla="*/ 36 h 111"/>
                      <a:gd name="T82" fmla="*/ 39 w 48"/>
                      <a:gd name="T83" fmla="*/ 32 h 111"/>
                      <a:gd name="T84" fmla="*/ 39 w 48"/>
                      <a:gd name="T85" fmla="*/ 28 h 111"/>
                      <a:gd name="T86" fmla="*/ 39 w 48"/>
                      <a:gd name="T87" fmla="*/ 24 h 111"/>
                      <a:gd name="T88" fmla="*/ 35 w 48"/>
                      <a:gd name="T89" fmla="*/ 24 h 111"/>
                      <a:gd name="T90" fmla="*/ 35 w 48"/>
                      <a:gd name="T91" fmla="*/ 20 h 111"/>
                      <a:gd name="T92" fmla="*/ 35 w 48"/>
                      <a:gd name="T93" fmla="*/ 16 h 111"/>
                      <a:gd name="T94" fmla="*/ 39 w 48"/>
                      <a:gd name="T95" fmla="*/ 16 h 111"/>
                      <a:gd name="T96" fmla="*/ 39 w 48"/>
                      <a:gd name="T97" fmla="*/ 12 h 111"/>
                      <a:gd name="T98" fmla="*/ 39 w 48"/>
                      <a:gd name="T99" fmla="*/ 8 h 111"/>
                      <a:gd name="T100" fmla="*/ 43 w 48"/>
                      <a:gd name="T101" fmla="*/ 8 h 111"/>
                      <a:gd name="T102" fmla="*/ 43 w 48"/>
                      <a:gd name="T103" fmla="*/ 4 h 111"/>
                      <a:gd name="T104" fmla="*/ 48 w 48"/>
                      <a:gd name="T105" fmla="*/ 4 h 111"/>
                      <a:gd name="T106" fmla="*/ 48 w 48"/>
                      <a:gd name="T107" fmla="*/ 0 h 11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8" h="111">
                        <a:moveTo>
                          <a:pt x="0" y="111"/>
                        </a:moveTo>
                        <a:lnTo>
                          <a:pt x="5" y="111"/>
                        </a:lnTo>
                        <a:lnTo>
                          <a:pt x="5" y="107"/>
                        </a:lnTo>
                        <a:lnTo>
                          <a:pt x="9" y="107"/>
                        </a:lnTo>
                        <a:lnTo>
                          <a:pt x="9" y="103"/>
                        </a:lnTo>
                        <a:lnTo>
                          <a:pt x="9" y="99"/>
                        </a:lnTo>
                        <a:lnTo>
                          <a:pt x="5" y="99"/>
                        </a:lnTo>
                        <a:lnTo>
                          <a:pt x="5" y="95"/>
                        </a:lnTo>
                        <a:lnTo>
                          <a:pt x="9" y="95"/>
                        </a:lnTo>
                        <a:lnTo>
                          <a:pt x="9" y="91"/>
                        </a:lnTo>
                        <a:lnTo>
                          <a:pt x="13" y="91"/>
                        </a:lnTo>
                        <a:lnTo>
                          <a:pt x="13" y="87"/>
                        </a:lnTo>
                        <a:lnTo>
                          <a:pt x="9" y="87"/>
                        </a:lnTo>
                        <a:lnTo>
                          <a:pt x="9" y="83"/>
                        </a:lnTo>
                        <a:lnTo>
                          <a:pt x="9" y="79"/>
                        </a:lnTo>
                        <a:lnTo>
                          <a:pt x="13" y="79"/>
                        </a:lnTo>
                        <a:lnTo>
                          <a:pt x="13" y="75"/>
                        </a:lnTo>
                        <a:lnTo>
                          <a:pt x="13" y="71"/>
                        </a:lnTo>
                        <a:lnTo>
                          <a:pt x="18" y="71"/>
                        </a:lnTo>
                        <a:lnTo>
                          <a:pt x="13" y="71"/>
                        </a:lnTo>
                        <a:lnTo>
                          <a:pt x="13" y="67"/>
                        </a:lnTo>
                        <a:lnTo>
                          <a:pt x="9" y="63"/>
                        </a:lnTo>
                        <a:lnTo>
                          <a:pt x="9" y="59"/>
                        </a:lnTo>
                        <a:lnTo>
                          <a:pt x="5" y="59"/>
                        </a:lnTo>
                        <a:lnTo>
                          <a:pt x="5" y="55"/>
                        </a:lnTo>
                        <a:lnTo>
                          <a:pt x="5" y="52"/>
                        </a:lnTo>
                        <a:lnTo>
                          <a:pt x="9" y="52"/>
                        </a:lnTo>
                        <a:lnTo>
                          <a:pt x="9" y="48"/>
                        </a:lnTo>
                        <a:lnTo>
                          <a:pt x="13" y="48"/>
                        </a:lnTo>
                        <a:lnTo>
                          <a:pt x="13" y="44"/>
                        </a:lnTo>
                        <a:lnTo>
                          <a:pt x="18" y="40"/>
                        </a:lnTo>
                        <a:lnTo>
                          <a:pt x="18" y="36"/>
                        </a:lnTo>
                        <a:lnTo>
                          <a:pt x="22" y="36"/>
                        </a:lnTo>
                        <a:lnTo>
                          <a:pt x="26" y="36"/>
                        </a:lnTo>
                        <a:lnTo>
                          <a:pt x="26" y="32"/>
                        </a:lnTo>
                        <a:lnTo>
                          <a:pt x="26" y="36"/>
                        </a:lnTo>
                        <a:lnTo>
                          <a:pt x="30" y="36"/>
                        </a:lnTo>
                        <a:lnTo>
                          <a:pt x="30" y="40"/>
                        </a:lnTo>
                        <a:lnTo>
                          <a:pt x="35" y="40"/>
                        </a:lnTo>
                        <a:lnTo>
                          <a:pt x="39" y="40"/>
                        </a:lnTo>
                        <a:lnTo>
                          <a:pt x="39" y="36"/>
                        </a:lnTo>
                        <a:lnTo>
                          <a:pt x="39" y="32"/>
                        </a:lnTo>
                        <a:lnTo>
                          <a:pt x="39" y="28"/>
                        </a:lnTo>
                        <a:lnTo>
                          <a:pt x="39" y="24"/>
                        </a:lnTo>
                        <a:lnTo>
                          <a:pt x="35" y="24"/>
                        </a:lnTo>
                        <a:lnTo>
                          <a:pt x="35" y="20"/>
                        </a:lnTo>
                        <a:lnTo>
                          <a:pt x="35" y="16"/>
                        </a:lnTo>
                        <a:lnTo>
                          <a:pt x="39" y="16"/>
                        </a:lnTo>
                        <a:lnTo>
                          <a:pt x="39" y="12"/>
                        </a:lnTo>
                        <a:lnTo>
                          <a:pt x="39" y="8"/>
                        </a:lnTo>
                        <a:lnTo>
                          <a:pt x="43" y="8"/>
                        </a:lnTo>
                        <a:lnTo>
                          <a:pt x="43" y="4"/>
                        </a:lnTo>
                        <a:lnTo>
                          <a:pt x="48" y="4"/>
                        </a:lnTo>
                        <a:lnTo>
                          <a:pt x="48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75" name="Freeform 307"/>
                  <p:cNvSpPr>
                    <a:spLocks/>
                  </p:cNvSpPr>
                  <p:nvPr/>
                </p:nvSpPr>
                <p:spPr bwMode="auto">
                  <a:xfrm>
                    <a:off x="4666" y="1970"/>
                    <a:ext cx="43" cy="115"/>
                  </a:xfrm>
                  <a:custGeom>
                    <a:avLst/>
                    <a:gdLst>
                      <a:gd name="T0" fmla="*/ 4 w 43"/>
                      <a:gd name="T1" fmla="*/ 0 h 115"/>
                      <a:gd name="T2" fmla="*/ 4 w 43"/>
                      <a:gd name="T3" fmla="*/ 4 h 115"/>
                      <a:gd name="T4" fmla="*/ 8 w 43"/>
                      <a:gd name="T5" fmla="*/ 4 h 115"/>
                      <a:gd name="T6" fmla="*/ 8 w 43"/>
                      <a:gd name="T7" fmla="*/ 8 h 115"/>
                      <a:gd name="T8" fmla="*/ 8 w 43"/>
                      <a:gd name="T9" fmla="*/ 12 h 115"/>
                      <a:gd name="T10" fmla="*/ 8 w 43"/>
                      <a:gd name="T11" fmla="*/ 16 h 115"/>
                      <a:gd name="T12" fmla="*/ 4 w 43"/>
                      <a:gd name="T13" fmla="*/ 16 h 115"/>
                      <a:gd name="T14" fmla="*/ 0 w 43"/>
                      <a:gd name="T15" fmla="*/ 16 h 115"/>
                      <a:gd name="T16" fmla="*/ 4 w 43"/>
                      <a:gd name="T17" fmla="*/ 20 h 115"/>
                      <a:gd name="T18" fmla="*/ 8 w 43"/>
                      <a:gd name="T19" fmla="*/ 20 h 115"/>
                      <a:gd name="T20" fmla="*/ 13 w 43"/>
                      <a:gd name="T21" fmla="*/ 24 h 115"/>
                      <a:gd name="T22" fmla="*/ 13 w 43"/>
                      <a:gd name="T23" fmla="*/ 28 h 115"/>
                      <a:gd name="T24" fmla="*/ 13 w 43"/>
                      <a:gd name="T25" fmla="*/ 32 h 115"/>
                      <a:gd name="T26" fmla="*/ 13 w 43"/>
                      <a:gd name="T27" fmla="*/ 36 h 115"/>
                      <a:gd name="T28" fmla="*/ 13 w 43"/>
                      <a:gd name="T29" fmla="*/ 40 h 115"/>
                      <a:gd name="T30" fmla="*/ 17 w 43"/>
                      <a:gd name="T31" fmla="*/ 44 h 115"/>
                      <a:gd name="T32" fmla="*/ 17 w 43"/>
                      <a:gd name="T33" fmla="*/ 48 h 115"/>
                      <a:gd name="T34" fmla="*/ 21 w 43"/>
                      <a:gd name="T35" fmla="*/ 48 h 115"/>
                      <a:gd name="T36" fmla="*/ 21 w 43"/>
                      <a:gd name="T37" fmla="*/ 52 h 115"/>
                      <a:gd name="T38" fmla="*/ 21 w 43"/>
                      <a:gd name="T39" fmla="*/ 56 h 115"/>
                      <a:gd name="T40" fmla="*/ 26 w 43"/>
                      <a:gd name="T41" fmla="*/ 56 h 115"/>
                      <a:gd name="T42" fmla="*/ 21 w 43"/>
                      <a:gd name="T43" fmla="*/ 59 h 115"/>
                      <a:gd name="T44" fmla="*/ 26 w 43"/>
                      <a:gd name="T45" fmla="*/ 63 h 115"/>
                      <a:gd name="T46" fmla="*/ 26 w 43"/>
                      <a:gd name="T47" fmla="*/ 67 h 115"/>
                      <a:gd name="T48" fmla="*/ 26 w 43"/>
                      <a:gd name="T49" fmla="*/ 71 h 115"/>
                      <a:gd name="T50" fmla="*/ 26 w 43"/>
                      <a:gd name="T51" fmla="*/ 75 h 115"/>
                      <a:gd name="T52" fmla="*/ 30 w 43"/>
                      <a:gd name="T53" fmla="*/ 75 h 115"/>
                      <a:gd name="T54" fmla="*/ 30 w 43"/>
                      <a:gd name="T55" fmla="*/ 79 h 115"/>
                      <a:gd name="T56" fmla="*/ 34 w 43"/>
                      <a:gd name="T57" fmla="*/ 79 h 115"/>
                      <a:gd name="T58" fmla="*/ 34 w 43"/>
                      <a:gd name="T59" fmla="*/ 83 h 115"/>
                      <a:gd name="T60" fmla="*/ 39 w 43"/>
                      <a:gd name="T61" fmla="*/ 87 h 115"/>
                      <a:gd name="T62" fmla="*/ 34 w 43"/>
                      <a:gd name="T63" fmla="*/ 87 h 115"/>
                      <a:gd name="T64" fmla="*/ 34 w 43"/>
                      <a:gd name="T65" fmla="*/ 91 h 115"/>
                      <a:gd name="T66" fmla="*/ 34 w 43"/>
                      <a:gd name="T67" fmla="*/ 95 h 115"/>
                      <a:gd name="T68" fmla="*/ 34 w 43"/>
                      <a:gd name="T69" fmla="*/ 99 h 115"/>
                      <a:gd name="T70" fmla="*/ 39 w 43"/>
                      <a:gd name="T71" fmla="*/ 103 h 115"/>
                      <a:gd name="T72" fmla="*/ 39 w 43"/>
                      <a:gd name="T73" fmla="*/ 107 h 115"/>
                      <a:gd name="T74" fmla="*/ 39 w 43"/>
                      <a:gd name="T75" fmla="*/ 111 h 115"/>
                      <a:gd name="T76" fmla="*/ 39 w 43"/>
                      <a:gd name="T77" fmla="*/ 115 h 115"/>
                      <a:gd name="T78" fmla="*/ 43 w 43"/>
                      <a:gd name="T79" fmla="*/ 115 h 115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43" h="115">
                        <a:moveTo>
                          <a:pt x="4" y="0"/>
                        </a:move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8" y="16"/>
                        </a:lnTo>
                        <a:lnTo>
                          <a:pt x="4" y="16"/>
                        </a:lnTo>
                        <a:lnTo>
                          <a:pt x="0" y="16"/>
                        </a:lnTo>
                        <a:lnTo>
                          <a:pt x="4" y="20"/>
                        </a:lnTo>
                        <a:lnTo>
                          <a:pt x="8" y="20"/>
                        </a:lnTo>
                        <a:lnTo>
                          <a:pt x="13" y="24"/>
                        </a:lnTo>
                        <a:lnTo>
                          <a:pt x="13" y="28"/>
                        </a:lnTo>
                        <a:lnTo>
                          <a:pt x="13" y="32"/>
                        </a:lnTo>
                        <a:lnTo>
                          <a:pt x="13" y="36"/>
                        </a:lnTo>
                        <a:lnTo>
                          <a:pt x="13" y="40"/>
                        </a:lnTo>
                        <a:lnTo>
                          <a:pt x="17" y="44"/>
                        </a:lnTo>
                        <a:lnTo>
                          <a:pt x="17" y="48"/>
                        </a:lnTo>
                        <a:lnTo>
                          <a:pt x="21" y="48"/>
                        </a:lnTo>
                        <a:lnTo>
                          <a:pt x="21" y="52"/>
                        </a:lnTo>
                        <a:lnTo>
                          <a:pt x="21" y="56"/>
                        </a:lnTo>
                        <a:lnTo>
                          <a:pt x="26" y="56"/>
                        </a:lnTo>
                        <a:lnTo>
                          <a:pt x="21" y="59"/>
                        </a:lnTo>
                        <a:lnTo>
                          <a:pt x="26" y="63"/>
                        </a:lnTo>
                        <a:lnTo>
                          <a:pt x="26" y="67"/>
                        </a:lnTo>
                        <a:lnTo>
                          <a:pt x="26" y="71"/>
                        </a:lnTo>
                        <a:lnTo>
                          <a:pt x="26" y="75"/>
                        </a:lnTo>
                        <a:lnTo>
                          <a:pt x="30" y="75"/>
                        </a:lnTo>
                        <a:lnTo>
                          <a:pt x="30" y="79"/>
                        </a:lnTo>
                        <a:lnTo>
                          <a:pt x="34" y="79"/>
                        </a:lnTo>
                        <a:lnTo>
                          <a:pt x="34" y="83"/>
                        </a:lnTo>
                        <a:lnTo>
                          <a:pt x="39" y="87"/>
                        </a:lnTo>
                        <a:lnTo>
                          <a:pt x="34" y="87"/>
                        </a:lnTo>
                        <a:lnTo>
                          <a:pt x="34" y="91"/>
                        </a:lnTo>
                        <a:lnTo>
                          <a:pt x="34" y="95"/>
                        </a:lnTo>
                        <a:lnTo>
                          <a:pt x="34" y="99"/>
                        </a:lnTo>
                        <a:lnTo>
                          <a:pt x="39" y="103"/>
                        </a:lnTo>
                        <a:lnTo>
                          <a:pt x="39" y="107"/>
                        </a:lnTo>
                        <a:lnTo>
                          <a:pt x="39" y="111"/>
                        </a:lnTo>
                        <a:lnTo>
                          <a:pt x="39" y="115"/>
                        </a:lnTo>
                        <a:lnTo>
                          <a:pt x="43" y="115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76" name="Freeform 308"/>
                  <p:cNvSpPr>
                    <a:spLocks/>
                  </p:cNvSpPr>
                  <p:nvPr/>
                </p:nvSpPr>
                <p:spPr bwMode="auto">
                  <a:xfrm>
                    <a:off x="4700" y="2073"/>
                    <a:ext cx="9" cy="16"/>
                  </a:xfrm>
                  <a:custGeom>
                    <a:avLst/>
                    <a:gdLst>
                      <a:gd name="T0" fmla="*/ 9 w 9"/>
                      <a:gd name="T1" fmla="*/ 12 h 16"/>
                      <a:gd name="T2" fmla="*/ 9 w 9"/>
                      <a:gd name="T3" fmla="*/ 16 h 16"/>
                      <a:gd name="T4" fmla="*/ 5 w 9"/>
                      <a:gd name="T5" fmla="*/ 12 h 16"/>
                      <a:gd name="T6" fmla="*/ 5 w 9"/>
                      <a:gd name="T7" fmla="*/ 8 h 16"/>
                      <a:gd name="T8" fmla="*/ 5 w 9"/>
                      <a:gd name="T9" fmla="*/ 4 h 16"/>
                      <a:gd name="T10" fmla="*/ 0 w 9"/>
                      <a:gd name="T11" fmla="*/ 0 h 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9" h="16">
                        <a:moveTo>
                          <a:pt x="9" y="12"/>
                        </a:moveTo>
                        <a:lnTo>
                          <a:pt x="9" y="16"/>
                        </a:lnTo>
                        <a:lnTo>
                          <a:pt x="5" y="12"/>
                        </a:ln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77" name="Freeform 309"/>
                  <p:cNvSpPr>
                    <a:spLocks/>
                  </p:cNvSpPr>
                  <p:nvPr/>
                </p:nvSpPr>
                <p:spPr bwMode="auto">
                  <a:xfrm>
                    <a:off x="2979" y="2006"/>
                    <a:ext cx="38" cy="87"/>
                  </a:xfrm>
                  <a:custGeom>
                    <a:avLst/>
                    <a:gdLst>
                      <a:gd name="T0" fmla="*/ 17 w 38"/>
                      <a:gd name="T1" fmla="*/ 4 h 87"/>
                      <a:gd name="T2" fmla="*/ 17 w 38"/>
                      <a:gd name="T3" fmla="*/ 8 h 87"/>
                      <a:gd name="T4" fmla="*/ 13 w 38"/>
                      <a:gd name="T5" fmla="*/ 8 h 87"/>
                      <a:gd name="T6" fmla="*/ 8 w 38"/>
                      <a:gd name="T7" fmla="*/ 8 h 87"/>
                      <a:gd name="T8" fmla="*/ 8 w 38"/>
                      <a:gd name="T9" fmla="*/ 4 h 87"/>
                      <a:gd name="T10" fmla="*/ 4 w 38"/>
                      <a:gd name="T11" fmla="*/ 4 h 87"/>
                      <a:gd name="T12" fmla="*/ 0 w 38"/>
                      <a:gd name="T13" fmla="*/ 0 h 87"/>
                      <a:gd name="T14" fmla="*/ 0 w 38"/>
                      <a:gd name="T15" fmla="*/ 4 h 87"/>
                      <a:gd name="T16" fmla="*/ 4 w 38"/>
                      <a:gd name="T17" fmla="*/ 4 h 87"/>
                      <a:gd name="T18" fmla="*/ 4 w 38"/>
                      <a:gd name="T19" fmla="*/ 8 h 87"/>
                      <a:gd name="T20" fmla="*/ 8 w 38"/>
                      <a:gd name="T21" fmla="*/ 8 h 87"/>
                      <a:gd name="T22" fmla="*/ 13 w 38"/>
                      <a:gd name="T23" fmla="*/ 8 h 87"/>
                      <a:gd name="T24" fmla="*/ 13 w 38"/>
                      <a:gd name="T25" fmla="*/ 12 h 87"/>
                      <a:gd name="T26" fmla="*/ 17 w 38"/>
                      <a:gd name="T27" fmla="*/ 12 h 87"/>
                      <a:gd name="T28" fmla="*/ 21 w 38"/>
                      <a:gd name="T29" fmla="*/ 12 h 87"/>
                      <a:gd name="T30" fmla="*/ 21 w 38"/>
                      <a:gd name="T31" fmla="*/ 16 h 87"/>
                      <a:gd name="T32" fmla="*/ 26 w 38"/>
                      <a:gd name="T33" fmla="*/ 20 h 87"/>
                      <a:gd name="T34" fmla="*/ 26 w 38"/>
                      <a:gd name="T35" fmla="*/ 23 h 87"/>
                      <a:gd name="T36" fmla="*/ 26 w 38"/>
                      <a:gd name="T37" fmla="*/ 27 h 87"/>
                      <a:gd name="T38" fmla="*/ 26 w 38"/>
                      <a:gd name="T39" fmla="*/ 31 h 87"/>
                      <a:gd name="T40" fmla="*/ 26 w 38"/>
                      <a:gd name="T41" fmla="*/ 35 h 87"/>
                      <a:gd name="T42" fmla="*/ 26 w 38"/>
                      <a:gd name="T43" fmla="*/ 39 h 87"/>
                      <a:gd name="T44" fmla="*/ 21 w 38"/>
                      <a:gd name="T45" fmla="*/ 39 h 87"/>
                      <a:gd name="T46" fmla="*/ 17 w 38"/>
                      <a:gd name="T47" fmla="*/ 39 h 87"/>
                      <a:gd name="T48" fmla="*/ 17 w 38"/>
                      <a:gd name="T49" fmla="*/ 43 h 87"/>
                      <a:gd name="T50" fmla="*/ 21 w 38"/>
                      <a:gd name="T51" fmla="*/ 43 h 87"/>
                      <a:gd name="T52" fmla="*/ 21 w 38"/>
                      <a:gd name="T53" fmla="*/ 47 h 87"/>
                      <a:gd name="T54" fmla="*/ 26 w 38"/>
                      <a:gd name="T55" fmla="*/ 47 h 87"/>
                      <a:gd name="T56" fmla="*/ 26 w 38"/>
                      <a:gd name="T57" fmla="*/ 51 h 87"/>
                      <a:gd name="T58" fmla="*/ 26 w 38"/>
                      <a:gd name="T59" fmla="*/ 55 h 87"/>
                      <a:gd name="T60" fmla="*/ 26 w 38"/>
                      <a:gd name="T61" fmla="*/ 59 h 87"/>
                      <a:gd name="T62" fmla="*/ 26 w 38"/>
                      <a:gd name="T63" fmla="*/ 63 h 87"/>
                      <a:gd name="T64" fmla="*/ 30 w 38"/>
                      <a:gd name="T65" fmla="*/ 63 h 87"/>
                      <a:gd name="T66" fmla="*/ 30 w 38"/>
                      <a:gd name="T67" fmla="*/ 67 h 87"/>
                      <a:gd name="T68" fmla="*/ 34 w 38"/>
                      <a:gd name="T69" fmla="*/ 67 h 87"/>
                      <a:gd name="T70" fmla="*/ 34 w 38"/>
                      <a:gd name="T71" fmla="*/ 71 h 87"/>
                      <a:gd name="T72" fmla="*/ 38 w 38"/>
                      <a:gd name="T73" fmla="*/ 71 h 87"/>
                      <a:gd name="T74" fmla="*/ 38 w 38"/>
                      <a:gd name="T75" fmla="*/ 75 h 87"/>
                      <a:gd name="T76" fmla="*/ 38 w 38"/>
                      <a:gd name="T77" fmla="*/ 79 h 87"/>
                      <a:gd name="T78" fmla="*/ 38 w 38"/>
                      <a:gd name="T79" fmla="*/ 83 h 87"/>
                      <a:gd name="T80" fmla="*/ 38 w 38"/>
                      <a:gd name="T81" fmla="*/ 87 h 8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38" h="87">
                        <a:moveTo>
                          <a:pt x="17" y="4"/>
                        </a:moveTo>
                        <a:lnTo>
                          <a:pt x="17" y="8"/>
                        </a:lnTo>
                        <a:lnTo>
                          <a:pt x="13" y="8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17" y="12"/>
                        </a:lnTo>
                        <a:lnTo>
                          <a:pt x="21" y="12"/>
                        </a:lnTo>
                        <a:lnTo>
                          <a:pt x="21" y="16"/>
                        </a:lnTo>
                        <a:lnTo>
                          <a:pt x="26" y="20"/>
                        </a:lnTo>
                        <a:lnTo>
                          <a:pt x="26" y="23"/>
                        </a:lnTo>
                        <a:lnTo>
                          <a:pt x="26" y="27"/>
                        </a:lnTo>
                        <a:lnTo>
                          <a:pt x="26" y="31"/>
                        </a:lnTo>
                        <a:lnTo>
                          <a:pt x="26" y="35"/>
                        </a:lnTo>
                        <a:lnTo>
                          <a:pt x="26" y="39"/>
                        </a:lnTo>
                        <a:lnTo>
                          <a:pt x="21" y="39"/>
                        </a:lnTo>
                        <a:lnTo>
                          <a:pt x="17" y="39"/>
                        </a:lnTo>
                        <a:lnTo>
                          <a:pt x="17" y="43"/>
                        </a:lnTo>
                        <a:lnTo>
                          <a:pt x="21" y="43"/>
                        </a:lnTo>
                        <a:lnTo>
                          <a:pt x="21" y="47"/>
                        </a:lnTo>
                        <a:lnTo>
                          <a:pt x="26" y="47"/>
                        </a:lnTo>
                        <a:lnTo>
                          <a:pt x="26" y="51"/>
                        </a:lnTo>
                        <a:lnTo>
                          <a:pt x="26" y="55"/>
                        </a:lnTo>
                        <a:lnTo>
                          <a:pt x="26" y="59"/>
                        </a:lnTo>
                        <a:lnTo>
                          <a:pt x="26" y="63"/>
                        </a:lnTo>
                        <a:lnTo>
                          <a:pt x="30" y="63"/>
                        </a:lnTo>
                        <a:lnTo>
                          <a:pt x="30" y="67"/>
                        </a:lnTo>
                        <a:lnTo>
                          <a:pt x="34" y="67"/>
                        </a:lnTo>
                        <a:lnTo>
                          <a:pt x="34" y="71"/>
                        </a:lnTo>
                        <a:lnTo>
                          <a:pt x="38" y="71"/>
                        </a:lnTo>
                        <a:lnTo>
                          <a:pt x="38" y="75"/>
                        </a:lnTo>
                        <a:lnTo>
                          <a:pt x="38" y="79"/>
                        </a:lnTo>
                        <a:lnTo>
                          <a:pt x="38" y="83"/>
                        </a:lnTo>
                        <a:lnTo>
                          <a:pt x="38" y="8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78" name="Freeform 310"/>
                  <p:cNvSpPr>
                    <a:spLocks/>
                  </p:cNvSpPr>
                  <p:nvPr/>
                </p:nvSpPr>
                <p:spPr bwMode="auto">
                  <a:xfrm>
                    <a:off x="4709" y="2093"/>
                    <a:ext cx="4" cy="8"/>
                  </a:xfrm>
                  <a:custGeom>
                    <a:avLst/>
                    <a:gdLst>
                      <a:gd name="T0" fmla="*/ 4 w 4"/>
                      <a:gd name="T1" fmla="*/ 8 h 8"/>
                      <a:gd name="T2" fmla="*/ 4 w 4"/>
                      <a:gd name="T3" fmla="*/ 4 h 8"/>
                      <a:gd name="T4" fmla="*/ 0 w 4"/>
                      <a:gd name="T5" fmla="*/ 0 h 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8">
                        <a:moveTo>
                          <a:pt x="4" y="8"/>
                        </a:moveTo>
                        <a:lnTo>
                          <a:pt x="4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79" name="Freeform 311"/>
                  <p:cNvSpPr>
                    <a:spLocks/>
                  </p:cNvSpPr>
                  <p:nvPr/>
                </p:nvSpPr>
                <p:spPr bwMode="auto">
                  <a:xfrm>
                    <a:off x="4709" y="2093"/>
                    <a:ext cx="4" cy="8"/>
                  </a:xfrm>
                  <a:custGeom>
                    <a:avLst/>
                    <a:gdLst>
                      <a:gd name="T0" fmla="*/ 0 w 4"/>
                      <a:gd name="T1" fmla="*/ 0 h 8"/>
                      <a:gd name="T2" fmla="*/ 0 w 4"/>
                      <a:gd name="T3" fmla="*/ 4 h 8"/>
                      <a:gd name="T4" fmla="*/ 0 w 4"/>
                      <a:gd name="T5" fmla="*/ 8 h 8"/>
                      <a:gd name="T6" fmla="*/ 4 w 4"/>
                      <a:gd name="T7" fmla="*/ 8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8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80" name="Freeform 312"/>
                  <p:cNvSpPr>
                    <a:spLocks/>
                  </p:cNvSpPr>
                  <p:nvPr/>
                </p:nvSpPr>
                <p:spPr bwMode="auto">
                  <a:xfrm>
                    <a:off x="2919" y="2105"/>
                    <a:ext cx="4" cy="4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0 w 4"/>
                      <a:gd name="T3" fmla="*/ 0 h 4"/>
                      <a:gd name="T4" fmla="*/ 4 w 4"/>
                      <a:gd name="T5" fmla="*/ 0 h 4"/>
                      <a:gd name="T6" fmla="*/ 0 w 4"/>
                      <a:gd name="T7" fmla="*/ 0 h 4"/>
                      <a:gd name="T8" fmla="*/ 0 w 4"/>
                      <a:gd name="T9" fmla="*/ 4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81" name="Freeform 313"/>
                  <p:cNvSpPr>
                    <a:spLocks/>
                  </p:cNvSpPr>
                  <p:nvPr/>
                </p:nvSpPr>
                <p:spPr bwMode="auto">
                  <a:xfrm>
                    <a:off x="4713" y="2101"/>
                    <a:ext cx="4" cy="8"/>
                  </a:xfrm>
                  <a:custGeom>
                    <a:avLst/>
                    <a:gdLst>
                      <a:gd name="T0" fmla="*/ 4 w 4"/>
                      <a:gd name="T1" fmla="*/ 8 h 8"/>
                      <a:gd name="T2" fmla="*/ 0 w 4"/>
                      <a:gd name="T3" fmla="*/ 8 h 8"/>
                      <a:gd name="T4" fmla="*/ 0 w 4"/>
                      <a:gd name="T5" fmla="*/ 4 h 8"/>
                      <a:gd name="T6" fmla="*/ 0 w 4"/>
                      <a:gd name="T7" fmla="*/ 0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8">
                        <a:moveTo>
                          <a:pt x="4" y="8"/>
                        </a:move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82" name="Freeform 314"/>
                  <p:cNvSpPr>
                    <a:spLocks/>
                  </p:cNvSpPr>
                  <p:nvPr/>
                </p:nvSpPr>
                <p:spPr bwMode="auto">
                  <a:xfrm>
                    <a:off x="4619" y="2026"/>
                    <a:ext cx="94" cy="107"/>
                  </a:xfrm>
                  <a:custGeom>
                    <a:avLst/>
                    <a:gdLst>
                      <a:gd name="T0" fmla="*/ 81 w 94"/>
                      <a:gd name="T1" fmla="*/ 51 h 107"/>
                      <a:gd name="T2" fmla="*/ 86 w 94"/>
                      <a:gd name="T3" fmla="*/ 59 h 107"/>
                      <a:gd name="T4" fmla="*/ 86 w 94"/>
                      <a:gd name="T5" fmla="*/ 67 h 107"/>
                      <a:gd name="T6" fmla="*/ 90 w 94"/>
                      <a:gd name="T7" fmla="*/ 71 h 107"/>
                      <a:gd name="T8" fmla="*/ 90 w 94"/>
                      <a:gd name="T9" fmla="*/ 79 h 107"/>
                      <a:gd name="T10" fmla="*/ 90 w 94"/>
                      <a:gd name="T11" fmla="*/ 83 h 107"/>
                      <a:gd name="T12" fmla="*/ 90 w 94"/>
                      <a:gd name="T13" fmla="*/ 91 h 107"/>
                      <a:gd name="T14" fmla="*/ 90 w 94"/>
                      <a:gd name="T15" fmla="*/ 99 h 107"/>
                      <a:gd name="T16" fmla="*/ 86 w 94"/>
                      <a:gd name="T17" fmla="*/ 103 h 107"/>
                      <a:gd name="T18" fmla="*/ 81 w 94"/>
                      <a:gd name="T19" fmla="*/ 107 h 107"/>
                      <a:gd name="T20" fmla="*/ 77 w 94"/>
                      <a:gd name="T21" fmla="*/ 103 h 107"/>
                      <a:gd name="T22" fmla="*/ 77 w 94"/>
                      <a:gd name="T23" fmla="*/ 95 h 107"/>
                      <a:gd name="T24" fmla="*/ 73 w 94"/>
                      <a:gd name="T25" fmla="*/ 91 h 107"/>
                      <a:gd name="T26" fmla="*/ 68 w 94"/>
                      <a:gd name="T27" fmla="*/ 87 h 107"/>
                      <a:gd name="T28" fmla="*/ 68 w 94"/>
                      <a:gd name="T29" fmla="*/ 79 h 107"/>
                      <a:gd name="T30" fmla="*/ 64 w 94"/>
                      <a:gd name="T31" fmla="*/ 75 h 107"/>
                      <a:gd name="T32" fmla="*/ 60 w 94"/>
                      <a:gd name="T33" fmla="*/ 71 h 107"/>
                      <a:gd name="T34" fmla="*/ 60 w 94"/>
                      <a:gd name="T35" fmla="*/ 63 h 107"/>
                      <a:gd name="T36" fmla="*/ 55 w 94"/>
                      <a:gd name="T37" fmla="*/ 59 h 107"/>
                      <a:gd name="T38" fmla="*/ 55 w 94"/>
                      <a:gd name="T39" fmla="*/ 51 h 107"/>
                      <a:gd name="T40" fmla="*/ 51 w 94"/>
                      <a:gd name="T41" fmla="*/ 47 h 107"/>
                      <a:gd name="T42" fmla="*/ 51 w 94"/>
                      <a:gd name="T43" fmla="*/ 39 h 107"/>
                      <a:gd name="T44" fmla="*/ 51 w 94"/>
                      <a:gd name="T45" fmla="*/ 31 h 107"/>
                      <a:gd name="T46" fmla="*/ 51 w 94"/>
                      <a:gd name="T47" fmla="*/ 23 h 107"/>
                      <a:gd name="T48" fmla="*/ 47 w 94"/>
                      <a:gd name="T49" fmla="*/ 19 h 107"/>
                      <a:gd name="T50" fmla="*/ 47 w 94"/>
                      <a:gd name="T51" fmla="*/ 11 h 107"/>
                      <a:gd name="T52" fmla="*/ 43 w 94"/>
                      <a:gd name="T53" fmla="*/ 7 h 107"/>
                      <a:gd name="T54" fmla="*/ 43 w 94"/>
                      <a:gd name="T55" fmla="*/ 0 h 107"/>
                      <a:gd name="T56" fmla="*/ 38 w 94"/>
                      <a:gd name="T57" fmla="*/ 3 h 107"/>
                      <a:gd name="T58" fmla="*/ 34 w 94"/>
                      <a:gd name="T59" fmla="*/ 7 h 107"/>
                      <a:gd name="T60" fmla="*/ 30 w 94"/>
                      <a:gd name="T61" fmla="*/ 15 h 107"/>
                      <a:gd name="T62" fmla="*/ 30 w 94"/>
                      <a:gd name="T63" fmla="*/ 23 h 107"/>
                      <a:gd name="T64" fmla="*/ 30 w 94"/>
                      <a:gd name="T65" fmla="*/ 31 h 107"/>
                      <a:gd name="T66" fmla="*/ 25 w 94"/>
                      <a:gd name="T67" fmla="*/ 35 h 107"/>
                      <a:gd name="T68" fmla="*/ 30 w 94"/>
                      <a:gd name="T69" fmla="*/ 43 h 107"/>
                      <a:gd name="T70" fmla="*/ 30 w 94"/>
                      <a:gd name="T71" fmla="*/ 51 h 107"/>
                      <a:gd name="T72" fmla="*/ 34 w 94"/>
                      <a:gd name="T73" fmla="*/ 55 h 107"/>
                      <a:gd name="T74" fmla="*/ 25 w 94"/>
                      <a:gd name="T75" fmla="*/ 59 h 107"/>
                      <a:gd name="T76" fmla="*/ 17 w 94"/>
                      <a:gd name="T77" fmla="*/ 59 h 107"/>
                      <a:gd name="T78" fmla="*/ 13 w 94"/>
                      <a:gd name="T79" fmla="*/ 55 h 107"/>
                      <a:gd name="T80" fmla="*/ 8 w 94"/>
                      <a:gd name="T81" fmla="*/ 51 h 107"/>
                      <a:gd name="T82" fmla="*/ 4 w 94"/>
                      <a:gd name="T83" fmla="*/ 47 h 107"/>
                      <a:gd name="T84" fmla="*/ 0 w 94"/>
                      <a:gd name="T85" fmla="*/ 51 h 107"/>
                      <a:gd name="T86" fmla="*/ 4 w 94"/>
                      <a:gd name="T87" fmla="*/ 55 h 10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94" h="107">
                        <a:moveTo>
                          <a:pt x="81" y="47"/>
                        </a:moveTo>
                        <a:lnTo>
                          <a:pt x="81" y="51"/>
                        </a:lnTo>
                        <a:lnTo>
                          <a:pt x="81" y="55"/>
                        </a:lnTo>
                        <a:lnTo>
                          <a:pt x="86" y="59"/>
                        </a:lnTo>
                        <a:lnTo>
                          <a:pt x="86" y="63"/>
                        </a:lnTo>
                        <a:lnTo>
                          <a:pt x="86" y="67"/>
                        </a:lnTo>
                        <a:lnTo>
                          <a:pt x="90" y="67"/>
                        </a:lnTo>
                        <a:lnTo>
                          <a:pt x="90" y="71"/>
                        </a:lnTo>
                        <a:lnTo>
                          <a:pt x="90" y="75"/>
                        </a:lnTo>
                        <a:lnTo>
                          <a:pt x="90" y="79"/>
                        </a:lnTo>
                        <a:lnTo>
                          <a:pt x="94" y="83"/>
                        </a:lnTo>
                        <a:lnTo>
                          <a:pt x="90" y="83"/>
                        </a:lnTo>
                        <a:lnTo>
                          <a:pt x="90" y="87"/>
                        </a:lnTo>
                        <a:lnTo>
                          <a:pt x="90" y="91"/>
                        </a:lnTo>
                        <a:lnTo>
                          <a:pt x="90" y="95"/>
                        </a:lnTo>
                        <a:lnTo>
                          <a:pt x="90" y="99"/>
                        </a:lnTo>
                        <a:lnTo>
                          <a:pt x="90" y="103"/>
                        </a:lnTo>
                        <a:lnTo>
                          <a:pt x="86" y="103"/>
                        </a:lnTo>
                        <a:lnTo>
                          <a:pt x="86" y="107"/>
                        </a:lnTo>
                        <a:lnTo>
                          <a:pt x="81" y="107"/>
                        </a:lnTo>
                        <a:lnTo>
                          <a:pt x="81" y="103"/>
                        </a:lnTo>
                        <a:lnTo>
                          <a:pt x="77" y="103"/>
                        </a:lnTo>
                        <a:lnTo>
                          <a:pt x="77" y="99"/>
                        </a:lnTo>
                        <a:lnTo>
                          <a:pt x="77" y="95"/>
                        </a:lnTo>
                        <a:lnTo>
                          <a:pt x="73" y="95"/>
                        </a:lnTo>
                        <a:lnTo>
                          <a:pt x="73" y="91"/>
                        </a:lnTo>
                        <a:lnTo>
                          <a:pt x="73" y="87"/>
                        </a:lnTo>
                        <a:lnTo>
                          <a:pt x="68" y="87"/>
                        </a:lnTo>
                        <a:lnTo>
                          <a:pt x="68" y="83"/>
                        </a:lnTo>
                        <a:lnTo>
                          <a:pt x="68" y="79"/>
                        </a:lnTo>
                        <a:lnTo>
                          <a:pt x="64" y="79"/>
                        </a:lnTo>
                        <a:lnTo>
                          <a:pt x="64" y="75"/>
                        </a:lnTo>
                        <a:lnTo>
                          <a:pt x="64" y="71"/>
                        </a:lnTo>
                        <a:lnTo>
                          <a:pt x="60" y="71"/>
                        </a:lnTo>
                        <a:lnTo>
                          <a:pt x="60" y="67"/>
                        </a:lnTo>
                        <a:lnTo>
                          <a:pt x="60" y="63"/>
                        </a:lnTo>
                        <a:lnTo>
                          <a:pt x="55" y="63"/>
                        </a:lnTo>
                        <a:lnTo>
                          <a:pt x="55" y="59"/>
                        </a:lnTo>
                        <a:lnTo>
                          <a:pt x="55" y="55"/>
                        </a:lnTo>
                        <a:lnTo>
                          <a:pt x="55" y="51"/>
                        </a:lnTo>
                        <a:lnTo>
                          <a:pt x="51" y="51"/>
                        </a:lnTo>
                        <a:lnTo>
                          <a:pt x="51" y="47"/>
                        </a:lnTo>
                        <a:lnTo>
                          <a:pt x="51" y="43"/>
                        </a:lnTo>
                        <a:lnTo>
                          <a:pt x="51" y="39"/>
                        </a:lnTo>
                        <a:lnTo>
                          <a:pt x="51" y="35"/>
                        </a:lnTo>
                        <a:lnTo>
                          <a:pt x="51" y="31"/>
                        </a:lnTo>
                        <a:lnTo>
                          <a:pt x="51" y="27"/>
                        </a:lnTo>
                        <a:lnTo>
                          <a:pt x="51" y="23"/>
                        </a:lnTo>
                        <a:lnTo>
                          <a:pt x="51" y="19"/>
                        </a:lnTo>
                        <a:lnTo>
                          <a:pt x="47" y="19"/>
                        </a:lnTo>
                        <a:lnTo>
                          <a:pt x="47" y="15"/>
                        </a:lnTo>
                        <a:lnTo>
                          <a:pt x="47" y="11"/>
                        </a:lnTo>
                        <a:lnTo>
                          <a:pt x="47" y="7"/>
                        </a:lnTo>
                        <a:lnTo>
                          <a:pt x="43" y="7"/>
                        </a:lnTo>
                        <a:lnTo>
                          <a:pt x="43" y="3"/>
                        </a:lnTo>
                        <a:lnTo>
                          <a:pt x="43" y="0"/>
                        </a:lnTo>
                        <a:lnTo>
                          <a:pt x="43" y="3"/>
                        </a:lnTo>
                        <a:lnTo>
                          <a:pt x="38" y="3"/>
                        </a:lnTo>
                        <a:lnTo>
                          <a:pt x="38" y="7"/>
                        </a:lnTo>
                        <a:lnTo>
                          <a:pt x="34" y="7"/>
                        </a:lnTo>
                        <a:lnTo>
                          <a:pt x="30" y="11"/>
                        </a:lnTo>
                        <a:lnTo>
                          <a:pt x="30" y="15"/>
                        </a:lnTo>
                        <a:lnTo>
                          <a:pt x="30" y="19"/>
                        </a:lnTo>
                        <a:lnTo>
                          <a:pt x="30" y="23"/>
                        </a:lnTo>
                        <a:lnTo>
                          <a:pt x="30" y="27"/>
                        </a:lnTo>
                        <a:lnTo>
                          <a:pt x="30" y="31"/>
                        </a:lnTo>
                        <a:lnTo>
                          <a:pt x="25" y="31"/>
                        </a:lnTo>
                        <a:lnTo>
                          <a:pt x="25" y="35"/>
                        </a:lnTo>
                        <a:lnTo>
                          <a:pt x="25" y="39"/>
                        </a:lnTo>
                        <a:lnTo>
                          <a:pt x="30" y="43"/>
                        </a:lnTo>
                        <a:lnTo>
                          <a:pt x="30" y="47"/>
                        </a:lnTo>
                        <a:lnTo>
                          <a:pt x="30" y="51"/>
                        </a:lnTo>
                        <a:lnTo>
                          <a:pt x="30" y="55"/>
                        </a:lnTo>
                        <a:lnTo>
                          <a:pt x="34" y="55"/>
                        </a:lnTo>
                        <a:lnTo>
                          <a:pt x="30" y="59"/>
                        </a:lnTo>
                        <a:lnTo>
                          <a:pt x="25" y="59"/>
                        </a:lnTo>
                        <a:lnTo>
                          <a:pt x="21" y="59"/>
                        </a:lnTo>
                        <a:lnTo>
                          <a:pt x="17" y="59"/>
                        </a:lnTo>
                        <a:lnTo>
                          <a:pt x="13" y="59"/>
                        </a:lnTo>
                        <a:lnTo>
                          <a:pt x="13" y="55"/>
                        </a:lnTo>
                        <a:lnTo>
                          <a:pt x="13" y="51"/>
                        </a:lnTo>
                        <a:lnTo>
                          <a:pt x="8" y="51"/>
                        </a:lnTo>
                        <a:lnTo>
                          <a:pt x="8" y="47"/>
                        </a:lnTo>
                        <a:lnTo>
                          <a:pt x="4" y="47"/>
                        </a:lnTo>
                        <a:lnTo>
                          <a:pt x="0" y="47"/>
                        </a:lnTo>
                        <a:lnTo>
                          <a:pt x="0" y="51"/>
                        </a:lnTo>
                        <a:lnTo>
                          <a:pt x="4" y="51"/>
                        </a:lnTo>
                        <a:lnTo>
                          <a:pt x="4" y="55"/>
                        </a:lnTo>
                        <a:lnTo>
                          <a:pt x="8" y="55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83" name="Freeform 315"/>
                  <p:cNvSpPr>
                    <a:spLocks/>
                  </p:cNvSpPr>
                  <p:nvPr/>
                </p:nvSpPr>
                <p:spPr bwMode="auto">
                  <a:xfrm>
                    <a:off x="2996" y="2093"/>
                    <a:ext cx="21" cy="40"/>
                  </a:xfrm>
                  <a:custGeom>
                    <a:avLst/>
                    <a:gdLst>
                      <a:gd name="T0" fmla="*/ 21 w 21"/>
                      <a:gd name="T1" fmla="*/ 0 h 40"/>
                      <a:gd name="T2" fmla="*/ 21 w 21"/>
                      <a:gd name="T3" fmla="*/ 4 h 40"/>
                      <a:gd name="T4" fmla="*/ 21 w 21"/>
                      <a:gd name="T5" fmla="*/ 8 h 40"/>
                      <a:gd name="T6" fmla="*/ 17 w 21"/>
                      <a:gd name="T7" fmla="*/ 8 h 40"/>
                      <a:gd name="T8" fmla="*/ 17 w 21"/>
                      <a:gd name="T9" fmla="*/ 12 h 40"/>
                      <a:gd name="T10" fmla="*/ 13 w 21"/>
                      <a:gd name="T11" fmla="*/ 12 h 40"/>
                      <a:gd name="T12" fmla="*/ 9 w 21"/>
                      <a:gd name="T13" fmla="*/ 12 h 40"/>
                      <a:gd name="T14" fmla="*/ 9 w 21"/>
                      <a:gd name="T15" fmla="*/ 16 h 40"/>
                      <a:gd name="T16" fmla="*/ 9 w 21"/>
                      <a:gd name="T17" fmla="*/ 20 h 40"/>
                      <a:gd name="T18" fmla="*/ 9 w 21"/>
                      <a:gd name="T19" fmla="*/ 24 h 40"/>
                      <a:gd name="T20" fmla="*/ 4 w 21"/>
                      <a:gd name="T21" fmla="*/ 24 h 40"/>
                      <a:gd name="T22" fmla="*/ 4 w 21"/>
                      <a:gd name="T23" fmla="*/ 28 h 40"/>
                      <a:gd name="T24" fmla="*/ 4 w 21"/>
                      <a:gd name="T25" fmla="*/ 32 h 40"/>
                      <a:gd name="T26" fmla="*/ 4 w 21"/>
                      <a:gd name="T27" fmla="*/ 36 h 40"/>
                      <a:gd name="T28" fmla="*/ 0 w 21"/>
                      <a:gd name="T29" fmla="*/ 36 h 40"/>
                      <a:gd name="T30" fmla="*/ 0 w 21"/>
                      <a:gd name="T31" fmla="*/ 40 h 4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1" h="40">
                        <a:moveTo>
                          <a:pt x="21" y="0"/>
                        </a:moveTo>
                        <a:lnTo>
                          <a:pt x="21" y="4"/>
                        </a:lnTo>
                        <a:lnTo>
                          <a:pt x="21" y="8"/>
                        </a:lnTo>
                        <a:lnTo>
                          <a:pt x="17" y="8"/>
                        </a:lnTo>
                        <a:lnTo>
                          <a:pt x="17" y="12"/>
                        </a:lnTo>
                        <a:lnTo>
                          <a:pt x="13" y="12"/>
                        </a:lnTo>
                        <a:lnTo>
                          <a:pt x="9" y="12"/>
                        </a:lnTo>
                        <a:lnTo>
                          <a:pt x="9" y="16"/>
                        </a:lnTo>
                        <a:lnTo>
                          <a:pt x="9" y="20"/>
                        </a:lnTo>
                        <a:lnTo>
                          <a:pt x="9" y="24"/>
                        </a:lnTo>
                        <a:lnTo>
                          <a:pt x="4" y="24"/>
                        </a:lnTo>
                        <a:lnTo>
                          <a:pt x="4" y="28"/>
                        </a:lnTo>
                        <a:lnTo>
                          <a:pt x="4" y="32"/>
                        </a:lnTo>
                        <a:lnTo>
                          <a:pt x="4" y="36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84" name="Freeform 316"/>
                  <p:cNvSpPr>
                    <a:spLocks/>
                  </p:cNvSpPr>
                  <p:nvPr/>
                </p:nvSpPr>
                <p:spPr bwMode="auto">
                  <a:xfrm>
                    <a:off x="2970" y="2141"/>
                    <a:ext cx="4" cy="8"/>
                  </a:xfrm>
                  <a:custGeom>
                    <a:avLst/>
                    <a:gdLst>
                      <a:gd name="T0" fmla="*/ 0 w 4"/>
                      <a:gd name="T1" fmla="*/ 8 h 8"/>
                      <a:gd name="T2" fmla="*/ 4 w 4"/>
                      <a:gd name="T3" fmla="*/ 4 h 8"/>
                      <a:gd name="T4" fmla="*/ 0 w 4"/>
                      <a:gd name="T5" fmla="*/ 0 h 8"/>
                      <a:gd name="T6" fmla="*/ 0 w 4"/>
                      <a:gd name="T7" fmla="*/ 4 h 8"/>
                      <a:gd name="T8" fmla="*/ 0 w 4"/>
                      <a:gd name="T9" fmla="*/ 8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8">
                        <a:moveTo>
                          <a:pt x="0" y="8"/>
                        </a:moveTo>
                        <a:lnTo>
                          <a:pt x="4" y="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85" name="Freeform 317"/>
                  <p:cNvSpPr>
                    <a:spLocks/>
                  </p:cNvSpPr>
                  <p:nvPr/>
                </p:nvSpPr>
                <p:spPr bwMode="auto">
                  <a:xfrm>
                    <a:off x="2906" y="2085"/>
                    <a:ext cx="30" cy="79"/>
                  </a:xfrm>
                  <a:custGeom>
                    <a:avLst/>
                    <a:gdLst>
                      <a:gd name="T0" fmla="*/ 30 w 30"/>
                      <a:gd name="T1" fmla="*/ 79 h 79"/>
                      <a:gd name="T2" fmla="*/ 26 w 30"/>
                      <a:gd name="T3" fmla="*/ 79 h 79"/>
                      <a:gd name="T4" fmla="*/ 26 w 30"/>
                      <a:gd name="T5" fmla="*/ 75 h 79"/>
                      <a:gd name="T6" fmla="*/ 21 w 30"/>
                      <a:gd name="T7" fmla="*/ 75 h 79"/>
                      <a:gd name="T8" fmla="*/ 17 w 30"/>
                      <a:gd name="T9" fmla="*/ 75 h 79"/>
                      <a:gd name="T10" fmla="*/ 13 w 30"/>
                      <a:gd name="T11" fmla="*/ 72 h 79"/>
                      <a:gd name="T12" fmla="*/ 8 w 30"/>
                      <a:gd name="T13" fmla="*/ 72 h 79"/>
                      <a:gd name="T14" fmla="*/ 8 w 30"/>
                      <a:gd name="T15" fmla="*/ 68 h 79"/>
                      <a:gd name="T16" fmla="*/ 8 w 30"/>
                      <a:gd name="T17" fmla="*/ 64 h 79"/>
                      <a:gd name="T18" fmla="*/ 8 w 30"/>
                      <a:gd name="T19" fmla="*/ 60 h 79"/>
                      <a:gd name="T20" fmla="*/ 4 w 30"/>
                      <a:gd name="T21" fmla="*/ 60 h 79"/>
                      <a:gd name="T22" fmla="*/ 4 w 30"/>
                      <a:gd name="T23" fmla="*/ 56 h 79"/>
                      <a:gd name="T24" fmla="*/ 4 w 30"/>
                      <a:gd name="T25" fmla="*/ 52 h 79"/>
                      <a:gd name="T26" fmla="*/ 8 w 30"/>
                      <a:gd name="T27" fmla="*/ 48 h 79"/>
                      <a:gd name="T28" fmla="*/ 8 w 30"/>
                      <a:gd name="T29" fmla="*/ 44 h 79"/>
                      <a:gd name="T30" fmla="*/ 8 w 30"/>
                      <a:gd name="T31" fmla="*/ 40 h 79"/>
                      <a:gd name="T32" fmla="*/ 8 w 30"/>
                      <a:gd name="T33" fmla="*/ 44 h 79"/>
                      <a:gd name="T34" fmla="*/ 8 w 30"/>
                      <a:gd name="T35" fmla="*/ 48 h 79"/>
                      <a:gd name="T36" fmla="*/ 8 w 30"/>
                      <a:gd name="T37" fmla="*/ 44 h 79"/>
                      <a:gd name="T38" fmla="*/ 13 w 30"/>
                      <a:gd name="T39" fmla="*/ 44 h 79"/>
                      <a:gd name="T40" fmla="*/ 13 w 30"/>
                      <a:gd name="T41" fmla="*/ 40 h 79"/>
                      <a:gd name="T42" fmla="*/ 13 w 30"/>
                      <a:gd name="T43" fmla="*/ 36 h 79"/>
                      <a:gd name="T44" fmla="*/ 8 w 30"/>
                      <a:gd name="T45" fmla="*/ 36 h 79"/>
                      <a:gd name="T46" fmla="*/ 8 w 30"/>
                      <a:gd name="T47" fmla="*/ 32 h 79"/>
                      <a:gd name="T48" fmla="*/ 8 w 30"/>
                      <a:gd name="T49" fmla="*/ 28 h 79"/>
                      <a:gd name="T50" fmla="*/ 4 w 30"/>
                      <a:gd name="T51" fmla="*/ 24 h 79"/>
                      <a:gd name="T52" fmla="*/ 4 w 30"/>
                      <a:gd name="T53" fmla="*/ 20 h 79"/>
                      <a:gd name="T54" fmla="*/ 0 w 30"/>
                      <a:gd name="T55" fmla="*/ 20 h 79"/>
                      <a:gd name="T56" fmla="*/ 4 w 30"/>
                      <a:gd name="T57" fmla="*/ 20 h 79"/>
                      <a:gd name="T58" fmla="*/ 4 w 30"/>
                      <a:gd name="T59" fmla="*/ 16 h 79"/>
                      <a:gd name="T60" fmla="*/ 4 w 30"/>
                      <a:gd name="T61" fmla="*/ 12 h 79"/>
                      <a:gd name="T62" fmla="*/ 4 w 30"/>
                      <a:gd name="T63" fmla="*/ 8 h 79"/>
                      <a:gd name="T64" fmla="*/ 4 w 30"/>
                      <a:gd name="T65" fmla="*/ 4 h 79"/>
                      <a:gd name="T66" fmla="*/ 4 w 30"/>
                      <a:gd name="T67" fmla="*/ 0 h 79"/>
                      <a:gd name="T68" fmla="*/ 8 w 30"/>
                      <a:gd name="T69" fmla="*/ 0 h 79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30" h="79">
                        <a:moveTo>
                          <a:pt x="30" y="79"/>
                        </a:moveTo>
                        <a:lnTo>
                          <a:pt x="26" y="79"/>
                        </a:lnTo>
                        <a:lnTo>
                          <a:pt x="26" y="75"/>
                        </a:lnTo>
                        <a:lnTo>
                          <a:pt x="21" y="75"/>
                        </a:lnTo>
                        <a:lnTo>
                          <a:pt x="17" y="75"/>
                        </a:lnTo>
                        <a:lnTo>
                          <a:pt x="13" y="72"/>
                        </a:lnTo>
                        <a:lnTo>
                          <a:pt x="8" y="72"/>
                        </a:lnTo>
                        <a:lnTo>
                          <a:pt x="8" y="68"/>
                        </a:lnTo>
                        <a:lnTo>
                          <a:pt x="8" y="64"/>
                        </a:lnTo>
                        <a:lnTo>
                          <a:pt x="8" y="60"/>
                        </a:lnTo>
                        <a:lnTo>
                          <a:pt x="4" y="60"/>
                        </a:lnTo>
                        <a:lnTo>
                          <a:pt x="4" y="56"/>
                        </a:lnTo>
                        <a:lnTo>
                          <a:pt x="4" y="52"/>
                        </a:lnTo>
                        <a:lnTo>
                          <a:pt x="8" y="48"/>
                        </a:lnTo>
                        <a:lnTo>
                          <a:pt x="8" y="44"/>
                        </a:lnTo>
                        <a:lnTo>
                          <a:pt x="8" y="40"/>
                        </a:lnTo>
                        <a:lnTo>
                          <a:pt x="8" y="44"/>
                        </a:lnTo>
                        <a:lnTo>
                          <a:pt x="8" y="48"/>
                        </a:lnTo>
                        <a:lnTo>
                          <a:pt x="8" y="44"/>
                        </a:lnTo>
                        <a:lnTo>
                          <a:pt x="13" y="44"/>
                        </a:lnTo>
                        <a:lnTo>
                          <a:pt x="13" y="40"/>
                        </a:lnTo>
                        <a:lnTo>
                          <a:pt x="13" y="36"/>
                        </a:lnTo>
                        <a:lnTo>
                          <a:pt x="8" y="36"/>
                        </a:lnTo>
                        <a:lnTo>
                          <a:pt x="8" y="32"/>
                        </a:lnTo>
                        <a:lnTo>
                          <a:pt x="8" y="28"/>
                        </a:lnTo>
                        <a:lnTo>
                          <a:pt x="4" y="24"/>
                        </a:lnTo>
                        <a:lnTo>
                          <a:pt x="4" y="20"/>
                        </a:lnTo>
                        <a:lnTo>
                          <a:pt x="0" y="20"/>
                        </a:lnTo>
                        <a:lnTo>
                          <a:pt x="4" y="20"/>
                        </a:lnTo>
                        <a:lnTo>
                          <a:pt x="4" y="16"/>
                        </a:ln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86" name="Freeform 318"/>
                  <p:cNvSpPr>
                    <a:spLocks/>
                  </p:cNvSpPr>
                  <p:nvPr/>
                </p:nvSpPr>
                <p:spPr bwMode="auto">
                  <a:xfrm>
                    <a:off x="4627" y="2081"/>
                    <a:ext cx="90" cy="87"/>
                  </a:xfrm>
                  <a:custGeom>
                    <a:avLst/>
                    <a:gdLst>
                      <a:gd name="T0" fmla="*/ 0 w 90"/>
                      <a:gd name="T1" fmla="*/ 0 h 87"/>
                      <a:gd name="T2" fmla="*/ 5 w 90"/>
                      <a:gd name="T3" fmla="*/ 4 h 87"/>
                      <a:gd name="T4" fmla="*/ 9 w 90"/>
                      <a:gd name="T5" fmla="*/ 4 h 87"/>
                      <a:gd name="T6" fmla="*/ 9 w 90"/>
                      <a:gd name="T7" fmla="*/ 8 h 87"/>
                      <a:gd name="T8" fmla="*/ 13 w 90"/>
                      <a:gd name="T9" fmla="*/ 8 h 87"/>
                      <a:gd name="T10" fmla="*/ 17 w 90"/>
                      <a:gd name="T11" fmla="*/ 8 h 87"/>
                      <a:gd name="T12" fmla="*/ 22 w 90"/>
                      <a:gd name="T13" fmla="*/ 8 h 87"/>
                      <a:gd name="T14" fmla="*/ 26 w 90"/>
                      <a:gd name="T15" fmla="*/ 8 h 87"/>
                      <a:gd name="T16" fmla="*/ 30 w 90"/>
                      <a:gd name="T17" fmla="*/ 8 h 87"/>
                      <a:gd name="T18" fmla="*/ 35 w 90"/>
                      <a:gd name="T19" fmla="*/ 12 h 87"/>
                      <a:gd name="T20" fmla="*/ 35 w 90"/>
                      <a:gd name="T21" fmla="*/ 16 h 87"/>
                      <a:gd name="T22" fmla="*/ 39 w 90"/>
                      <a:gd name="T23" fmla="*/ 16 h 87"/>
                      <a:gd name="T24" fmla="*/ 43 w 90"/>
                      <a:gd name="T25" fmla="*/ 16 h 87"/>
                      <a:gd name="T26" fmla="*/ 43 w 90"/>
                      <a:gd name="T27" fmla="*/ 20 h 87"/>
                      <a:gd name="T28" fmla="*/ 47 w 90"/>
                      <a:gd name="T29" fmla="*/ 20 h 87"/>
                      <a:gd name="T30" fmla="*/ 47 w 90"/>
                      <a:gd name="T31" fmla="*/ 24 h 87"/>
                      <a:gd name="T32" fmla="*/ 43 w 90"/>
                      <a:gd name="T33" fmla="*/ 24 h 87"/>
                      <a:gd name="T34" fmla="*/ 43 w 90"/>
                      <a:gd name="T35" fmla="*/ 28 h 87"/>
                      <a:gd name="T36" fmla="*/ 47 w 90"/>
                      <a:gd name="T37" fmla="*/ 32 h 87"/>
                      <a:gd name="T38" fmla="*/ 47 w 90"/>
                      <a:gd name="T39" fmla="*/ 36 h 87"/>
                      <a:gd name="T40" fmla="*/ 47 w 90"/>
                      <a:gd name="T41" fmla="*/ 40 h 87"/>
                      <a:gd name="T42" fmla="*/ 52 w 90"/>
                      <a:gd name="T43" fmla="*/ 40 h 87"/>
                      <a:gd name="T44" fmla="*/ 52 w 90"/>
                      <a:gd name="T45" fmla="*/ 44 h 87"/>
                      <a:gd name="T46" fmla="*/ 56 w 90"/>
                      <a:gd name="T47" fmla="*/ 48 h 87"/>
                      <a:gd name="T48" fmla="*/ 60 w 90"/>
                      <a:gd name="T49" fmla="*/ 48 h 87"/>
                      <a:gd name="T50" fmla="*/ 60 w 90"/>
                      <a:gd name="T51" fmla="*/ 52 h 87"/>
                      <a:gd name="T52" fmla="*/ 65 w 90"/>
                      <a:gd name="T53" fmla="*/ 52 h 87"/>
                      <a:gd name="T54" fmla="*/ 69 w 90"/>
                      <a:gd name="T55" fmla="*/ 52 h 87"/>
                      <a:gd name="T56" fmla="*/ 73 w 90"/>
                      <a:gd name="T57" fmla="*/ 52 h 87"/>
                      <a:gd name="T58" fmla="*/ 73 w 90"/>
                      <a:gd name="T59" fmla="*/ 56 h 87"/>
                      <a:gd name="T60" fmla="*/ 78 w 90"/>
                      <a:gd name="T61" fmla="*/ 56 h 87"/>
                      <a:gd name="T62" fmla="*/ 78 w 90"/>
                      <a:gd name="T63" fmla="*/ 60 h 87"/>
                      <a:gd name="T64" fmla="*/ 78 w 90"/>
                      <a:gd name="T65" fmla="*/ 64 h 87"/>
                      <a:gd name="T66" fmla="*/ 73 w 90"/>
                      <a:gd name="T67" fmla="*/ 68 h 87"/>
                      <a:gd name="T68" fmla="*/ 73 w 90"/>
                      <a:gd name="T69" fmla="*/ 72 h 87"/>
                      <a:gd name="T70" fmla="*/ 69 w 90"/>
                      <a:gd name="T71" fmla="*/ 72 h 87"/>
                      <a:gd name="T72" fmla="*/ 69 w 90"/>
                      <a:gd name="T73" fmla="*/ 76 h 87"/>
                      <a:gd name="T74" fmla="*/ 73 w 90"/>
                      <a:gd name="T75" fmla="*/ 79 h 87"/>
                      <a:gd name="T76" fmla="*/ 73 w 90"/>
                      <a:gd name="T77" fmla="*/ 83 h 87"/>
                      <a:gd name="T78" fmla="*/ 78 w 90"/>
                      <a:gd name="T79" fmla="*/ 83 h 87"/>
                      <a:gd name="T80" fmla="*/ 78 w 90"/>
                      <a:gd name="T81" fmla="*/ 87 h 87"/>
                      <a:gd name="T82" fmla="*/ 82 w 90"/>
                      <a:gd name="T83" fmla="*/ 83 h 87"/>
                      <a:gd name="T84" fmla="*/ 86 w 90"/>
                      <a:gd name="T85" fmla="*/ 83 h 87"/>
                      <a:gd name="T86" fmla="*/ 86 w 90"/>
                      <a:gd name="T87" fmla="*/ 79 h 87"/>
                      <a:gd name="T88" fmla="*/ 86 w 90"/>
                      <a:gd name="T89" fmla="*/ 76 h 87"/>
                      <a:gd name="T90" fmla="*/ 82 w 90"/>
                      <a:gd name="T91" fmla="*/ 76 h 87"/>
                      <a:gd name="T92" fmla="*/ 82 w 90"/>
                      <a:gd name="T93" fmla="*/ 72 h 87"/>
                      <a:gd name="T94" fmla="*/ 78 w 90"/>
                      <a:gd name="T95" fmla="*/ 72 h 87"/>
                      <a:gd name="T96" fmla="*/ 78 w 90"/>
                      <a:gd name="T97" fmla="*/ 68 h 87"/>
                      <a:gd name="T98" fmla="*/ 78 w 90"/>
                      <a:gd name="T99" fmla="*/ 64 h 87"/>
                      <a:gd name="T100" fmla="*/ 78 w 90"/>
                      <a:gd name="T101" fmla="*/ 60 h 87"/>
                      <a:gd name="T102" fmla="*/ 78 w 90"/>
                      <a:gd name="T103" fmla="*/ 56 h 87"/>
                      <a:gd name="T104" fmla="*/ 82 w 90"/>
                      <a:gd name="T105" fmla="*/ 56 h 87"/>
                      <a:gd name="T106" fmla="*/ 82 w 90"/>
                      <a:gd name="T107" fmla="*/ 52 h 87"/>
                      <a:gd name="T108" fmla="*/ 82 w 90"/>
                      <a:gd name="T109" fmla="*/ 48 h 87"/>
                      <a:gd name="T110" fmla="*/ 86 w 90"/>
                      <a:gd name="T111" fmla="*/ 48 h 87"/>
                      <a:gd name="T112" fmla="*/ 86 w 90"/>
                      <a:gd name="T113" fmla="*/ 44 h 87"/>
                      <a:gd name="T114" fmla="*/ 86 w 90"/>
                      <a:gd name="T115" fmla="*/ 40 h 87"/>
                      <a:gd name="T116" fmla="*/ 86 w 90"/>
                      <a:gd name="T117" fmla="*/ 36 h 87"/>
                      <a:gd name="T118" fmla="*/ 90 w 90"/>
                      <a:gd name="T119" fmla="*/ 36 h 87"/>
                      <a:gd name="T120" fmla="*/ 90 w 90"/>
                      <a:gd name="T121" fmla="*/ 32 h 87"/>
                      <a:gd name="T122" fmla="*/ 90 w 90"/>
                      <a:gd name="T123" fmla="*/ 28 h 87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90" h="87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13" y="8"/>
                        </a:lnTo>
                        <a:lnTo>
                          <a:pt x="17" y="8"/>
                        </a:lnTo>
                        <a:lnTo>
                          <a:pt x="22" y="8"/>
                        </a:lnTo>
                        <a:lnTo>
                          <a:pt x="26" y="8"/>
                        </a:lnTo>
                        <a:lnTo>
                          <a:pt x="30" y="8"/>
                        </a:lnTo>
                        <a:lnTo>
                          <a:pt x="35" y="12"/>
                        </a:lnTo>
                        <a:lnTo>
                          <a:pt x="35" y="16"/>
                        </a:lnTo>
                        <a:lnTo>
                          <a:pt x="39" y="16"/>
                        </a:lnTo>
                        <a:lnTo>
                          <a:pt x="43" y="16"/>
                        </a:lnTo>
                        <a:lnTo>
                          <a:pt x="43" y="20"/>
                        </a:lnTo>
                        <a:lnTo>
                          <a:pt x="47" y="20"/>
                        </a:lnTo>
                        <a:lnTo>
                          <a:pt x="47" y="24"/>
                        </a:lnTo>
                        <a:lnTo>
                          <a:pt x="43" y="24"/>
                        </a:lnTo>
                        <a:lnTo>
                          <a:pt x="43" y="28"/>
                        </a:lnTo>
                        <a:lnTo>
                          <a:pt x="47" y="32"/>
                        </a:lnTo>
                        <a:lnTo>
                          <a:pt x="47" y="36"/>
                        </a:lnTo>
                        <a:lnTo>
                          <a:pt x="47" y="40"/>
                        </a:lnTo>
                        <a:lnTo>
                          <a:pt x="52" y="40"/>
                        </a:lnTo>
                        <a:lnTo>
                          <a:pt x="52" y="44"/>
                        </a:lnTo>
                        <a:lnTo>
                          <a:pt x="56" y="48"/>
                        </a:lnTo>
                        <a:lnTo>
                          <a:pt x="60" y="48"/>
                        </a:lnTo>
                        <a:lnTo>
                          <a:pt x="60" y="52"/>
                        </a:lnTo>
                        <a:lnTo>
                          <a:pt x="65" y="52"/>
                        </a:lnTo>
                        <a:lnTo>
                          <a:pt x="69" y="52"/>
                        </a:lnTo>
                        <a:lnTo>
                          <a:pt x="73" y="52"/>
                        </a:lnTo>
                        <a:lnTo>
                          <a:pt x="73" y="56"/>
                        </a:lnTo>
                        <a:lnTo>
                          <a:pt x="78" y="56"/>
                        </a:lnTo>
                        <a:lnTo>
                          <a:pt x="78" y="60"/>
                        </a:lnTo>
                        <a:lnTo>
                          <a:pt x="78" y="64"/>
                        </a:lnTo>
                        <a:lnTo>
                          <a:pt x="73" y="68"/>
                        </a:lnTo>
                        <a:lnTo>
                          <a:pt x="73" y="72"/>
                        </a:lnTo>
                        <a:lnTo>
                          <a:pt x="69" y="72"/>
                        </a:lnTo>
                        <a:lnTo>
                          <a:pt x="69" y="76"/>
                        </a:lnTo>
                        <a:lnTo>
                          <a:pt x="73" y="79"/>
                        </a:lnTo>
                        <a:lnTo>
                          <a:pt x="73" y="83"/>
                        </a:lnTo>
                        <a:lnTo>
                          <a:pt x="78" y="83"/>
                        </a:lnTo>
                        <a:lnTo>
                          <a:pt x="78" y="87"/>
                        </a:lnTo>
                        <a:lnTo>
                          <a:pt x="82" y="83"/>
                        </a:lnTo>
                        <a:lnTo>
                          <a:pt x="86" y="83"/>
                        </a:lnTo>
                        <a:lnTo>
                          <a:pt x="86" y="79"/>
                        </a:lnTo>
                        <a:lnTo>
                          <a:pt x="86" y="76"/>
                        </a:lnTo>
                        <a:lnTo>
                          <a:pt x="82" y="76"/>
                        </a:lnTo>
                        <a:lnTo>
                          <a:pt x="82" y="72"/>
                        </a:lnTo>
                        <a:lnTo>
                          <a:pt x="78" y="72"/>
                        </a:lnTo>
                        <a:lnTo>
                          <a:pt x="78" y="68"/>
                        </a:lnTo>
                        <a:lnTo>
                          <a:pt x="78" y="64"/>
                        </a:lnTo>
                        <a:lnTo>
                          <a:pt x="78" y="60"/>
                        </a:lnTo>
                        <a:lnTo>
                          <a:pt x="78" y="56"/>
                        </a:lnTo>
                        <a:lnTo>
                          <a:pt x="82" y="56"/>
                        </a:lnTo>
                        <a:lnTo>
                          <a:pt x="82" y="52"/>
                        </a:lnTo>
                        <a:lnTo>
                          <a:pt x="82" y="48"/>
                        </a:lnTo>
                        <a:lnTo>
                          <a:pt x="86" y="48"/>
                        </a:lnTo>
                        <a:lnTo>
                          <a:pt x="86" y="44"/>
                        </a:lnTo>
                        <a:lnTo>
                          <a:pt x="86" y="40"/>
                        </a:lnTo>
                        <a:lnTo>
                          <a:pt x="86" y="36"/>
                        </a:lnTo>
                        <a:lnTo>
                          <a:pt x="90" y="36"/>
                        </a:lnTo>
                        <a:lnTo>
                          <a:pt x="90" y="32"/>
                        </a:lnTo>
                        <a:lnTo>
                          <a:pt x="90" y="2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87" name="Freeform 319"/>
                  <p:cNvSpPr>
                    <a:spLocks/>
                  </p:cNvSpPr>
                  <p:nvPr/>
                </p:nvSpPr>
                <p:spPr bwMode="auto">
                  <a:xfrm>
                    <a:off x="2919" y="2164"/>
                    <a:ext cx="17" cy="44"/>
                  </a:xfrm>
                  <a:custGeom>
                    <a:avLst/>
                    <a:gdLst>
                      <a:gd name="T0" fmla="*/ 0 w 17"/>
                      <a:gd name="T1" fmla="*/ 44 h 44"/>
                      <a:gd name="T2" fmla="*/ 0 w 17"/>
                      <a:gd name="T3" fmla="*/ 40 h 44"/>
                      <a:gd name="T4" fmla="*/ 0 w 17"/>
                      <a:gd name="T5" fmla="*/ 36 h 44"/>
                      <a:gd name="T6" fmla="*/ 4 w 17"/>
                      <a:gd name="T7" fmla="*/ 36 h 44"/>
                      <a:gd name="T8" fmla="*/ 4 w 17"/>
                      <a:gd name="T9" fmla="*/ 32 h 44"/>
                      <a:gd name="T10" fmla="*/ 4 w 17"/>
                      <a:gd name="T11" fmla="*/ 28 h 44"/>
                      <a:gd name="T12" fmla="*/ 0 w 17"/>
                      <a:gd name="T13" fmla="*/ 28 h 44"/>
                      <a:gd name="T14" fmla="*/ 0 w 17"/>
                      <a:gd name="T15" fmla="*/ 24 h 44"/>
                      <a:gd name="T16" fmla="*/ 4 w 17"/>
                      <a:gd name="T17" fmla="*/ 24 h 44"/>
                      <a:gd name="T18" fmla="*/ 4 w 17"/>
                      <a:gd name="T19" fmla="*/ 28 h 44"/>
                      <a:gd name="T20" fmla="*/ 4 w 17"/>
                      <a:gd name="T21" fmla="*/ 24 h 44"/>
                      <a:gd name="T22" fmla="*/ 4 w 17"/>
                      <a:gd name="T23" fmla="*/ 20 h 44"/>
                      <a:gd name="T24" fmla="*/ 4 w 17"/>
                      <a:gd name="T25" fmla="*/ 16 h 44"/>
                      <a:gd name="T26" fmla="*/ 4 w 17"/>
                      <a:gd name="T27" fmla="*/ 12 h 44"/>
                      <a:gd name="T28" fmla="*/ 4 w 17"/>
                      <a:gd name="T29" fmla="*/ 8 h 44"/>
                      <a:gd name="T30" fmla="*/ 8 w 17"/>
                      <a:gd name="T31" fmla="*/ 4 h 44"/>
                      <a:gd name="T32" fmla="*/ 13 w 17"/>
                      <a:gd name="T33" fmla="*/ 4 h 44"/>
                      <a:gd name="T34" fmla="*/ 13 w 17"/>
                      <a:gd name="T35" fmla="*/ 0 h 44"/>
                      <a:gd name="T36" fmla="*/ 17 w 17"/>
                      <a:gd name="T37" fmla="*/ 0 h 4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7" h="44">
                        <a:moveTo>
                          <a:pt x="0" y="44"/>
                        </a:moveTo>
                        <a:lnTo>
                          <a:pt x="0" y="40"/>
                        </a:lnTo>
                        <a:lnTo>
                          <a:pt x="0" y="36"/>
                        </a:lnTo>
                        <a:lnTo>
                          <a:pt x="4" y="36"/>
                        </a:lnTo>
                        <a:lnTo>
                          <a:pt x="4" y="32"/>
                        </a:lnTo>
                        <a:lnTo>
                          <a:pt x="4" y="28"/>
                        </a:lnTo>
                        <a:lnTo>
                          <a:pt x="0" y="28"/>
                        </a:lnTo>
                        <a:lnTo>
                          <a:pt x="0" y="24"/>
                        </a:lnTo>
                        <a:lnTo>
                          <a:pt x="4" y="24"/>
                        </a:lnTo>
                        <a:lnTo>
                          <a:pt x="4" y="28"/>
                        </a:lnTo>
                        <a:lnTo>
                          <a:pt x="4" y="24"/>
                        </a:lnTo>
                        <a:lnTo>
                          <a:pt x="4" y="20"/>
                        </a:lnTo>
                        <a:lnTo>
                          <a:pt x="4" y="16"/>
                        </a:ln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8" y="4"/>
                        </a:lnTo>
                        <a:lnTo>
                          <a:pt x="13" y="4"/>
                        </a:lnTo>
                        <a:lnTo>
                          <a:pt x="13" y="0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88" name="Freeform 320"/>
                  <p:cNvSpPr>
                    <a:spLocks/>
                  </p:cNvSpPr>
                  <p:nvPr/>
                </p:nvSpPr>
                <p:spPr bwMode="auto">
                  <a:xfrm>
                    <a:off x="2970" y="2133"/>
                    <a:ext cx="47" cy="87"/>
                  </a:xfrm>
                  <a:custGeom>
                    <a:avLst/>
                    <a:gdLst>
                      <a:gd name="T0" fmla="*/ 26 w 47"/>
                      <a:gd name="T1" fmla="*/ 0 h 87"/>
                      <a:gd name="T2" fmla="*/ 22 w 47"/>
                      <a:gd name="T3" fmla="*/ 0 h 87"/>
                      <a:gd name="T4" fmla="*/ 22 w 47"/>
                      <a:gd name="T5" fmla="*/ 4 h 87"/>
                      <a:gd name="T6" fmla="*/ 17 w 47"/>
                      <a:gd name="T7" fmla="*/ 4 h 87"/>
                      <a:gd name="T8" fmla="*/ 17 w 47"/>
                      <a:gd name="T9" fmla="*/ 8 h 87"/>
                      <a:gd name="T10" fmla="*/ 13 w 47"/>
                      <a:gd name="T11" fmla="*/ 8 h 87"/>
                      <a:gd name="T12" fmla="*/ 13 w 47"/>
                      <a:gd name="T13" fmla="*/ 12 h 87"/>
                      <a:gd name="T14" fmla="*/ 9 w 47"/>
                      <a:gd name="T15" fmla="*/ 12 h 87"/>
                      <a:gd name="T16" fmla="*/ 4 w 47"/>
                      <a:gd name="T17" fmla="*/ 12 h 87"/>
                      <a:gd name="T18" fmla="*/ 9 w 47"/>
                      <a:gd name="T19" fmla="*/ 12 h 87"/>
                      <a:gd name="T20" fmla="*/ 9 w 47"/>
                      <a:gd name="T21" fmla="*/ 16 h 87"/>
                      <a:gd name="T22" fmla="*/ 13 w 47"/>
                      <a:gd name="T23" fmla="*/ 20 h 87"/>
                      <a:gd name="T24" fmla="*/ 13 w 47"/>
                      <a:gd name="T25" fmla="*/ 24 h 87"/>
                      <a:gd name="T26" fmla="*/ 9 w 47"/>
                      <a:gd name="T27" fmla="*/ 24 h 87"/>
                      <a:gd name="T28" fmla="*/ 4 w 47"/>
                      <a:gd name="T29" fmla="*/ 24 h 87"/>
                      <a:gd name="T30" fmla="*/ 4 w 47"/>
                      <a:gd name="T31" fmla="*/ 20 h 87"/>
                      <a:gd name="T32" fmla="*/ 0 w 47"/>
                      <a:gd name="T33" fmla="*/ 20 h 87"/>
                      <a:gd name="T34" fmla="*/ 0 w 47"/>
                      <a:gd name="T35" fmla="*/ 24 h 87"/>
                      <a:gd name="T36" fmla="*/ 4 w 47"/>
                      <a:gd name="T37" fmla="*/ 24 h 87"/>
                      <a:gd name="T38" fmla="*/ 4 w 47"/>
                      <a:gd name="T39" fmla="*/ 27 h 87"/>
                      <a:gd name="T40" fmla="*/ 4 w 47"/>
                      <a:gd name="T41" fmla="*/ 31 h 87"/>
                      <a:gd name="T42" fmla="*/ 9 w 47"/>
                      <a:gd name="T43" fmla="*/ 31 h 87"/>
                      <a:gd name="T44" fmla="*/ 9 w 47"/>
                      <a:gd name="T45" fmla="*/ 35 h 87"/>
                      <a:gd name="T46" fmla="*/ 13 w 47"/>
                      <a:gd name="T47" fmla="*/ 35 h 87"/>
                      <a:gd name="T48" fmla="*/ 13 w 47"/>
                      <a:gd name="T49" fmla="*/ 39 h 87"/>
                      <a:gd name="T50" fmla="*/ 17 w 47"/>
                      <a:gd name="T51" fmla="*/ 39 h 87"/>
                      <a:gd name="T52" fmla="*/ 17 w 47"/>
                      <a:gd name="T53" fmla="*/ 43 h 87"/>
                      <a:gd name="T54" fmla="*/ 22 w 47"/>
                      <a:gd name="T55" fmla="*/ 43 h 87"/>
                      <a:gd name="T56" fmla="*/ 26 w 47"/>
                      <a:gd name="T57" fmla="*/ 47 h 87"/>
                      <a:gd name="T58" fmla="*/ 30 w 47"/>
                      <a:gd name="T59" fmla="*/ 51 h 87"/>
                      <a:gd name="T60" fmla="*/ 30 w 47"/>
                      <a:gd name="T61" fmla="*/ 55 h 87"/>
                      <a:gd name="T62" fmla="*/ 35 w 47"/>
                      <a:gd name="T63" fmla="*/ 55 h 87"/>
                      <a:gd name="T64" fmla="*/ 35 w 47"/>
                      <a:gd name="T65" fmla="*/ 59 h 87"/>
                      <a:gd name="T66" fmla="*/ 39 w 47"/>
                      <a:gd name="T67" fmla="*/ 59 h 87"/>
                      <a:gd name="T68" fmla="*/ 39 w 47"/>
                      <a:gd name="T69" fmla="*/ 63 h 87"/>
                      <a:gd name="T70" fmla="*/ 43 w 47"/>
                      <a:gd name="T71" fmla="*/ 67 h 87"/>
                      <a:gd name="T72" fmla="*/ 43 w 47"/>
                      <a:gd name="T73" fmla="*/ 71 h 87"/>
                      <a:gd name="T74" fmla="*/ 47 w 47"/>
                      <a:gd name="T75" fmla="*/ 71 h 87"/>
                      <a:gd name="T76" fmla="*/ 47 w 47"/>
                      <a:gd name="T77" fmla="*/ 75 h 87"/>
                      <a:gd name="T78" fmla="*/ 47 w 47"/>
                      <a:gd name="T79" fmla="*/ 79 h 87"/>
                      <a:gd name="T80" fmla="*/ 47 w 47"/>
                      <a:gd name="T81" fmla="*/ 83 h 87"/>
                      <a:gd name="T82" fmla="*/ 47 w 47"/>
                      <a:gd name="T83" fmla="*/ 87 h 8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47" h="87">
                        <a:moveTo>
                          <a:pt x="26" y="0"/>
                        </a:moveTo>
                        <a:lnTo>
                          <a:pt x="22" y="0"/>
                        </a:lnTo>
                        <a:lnTo>
                          <a:pt x="22" y="4"/>
                        </a:ln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9" y="12"/>
                        </a:lnTo>
                        <a:lnTo>
                          <a:pt x="4" y="12"/>
                        </a:lnTo>
                        <a:lnTo>
                          <a:pt x="9" y="12"/>
                        </a:lnTo>
                        <a:lnTo>
                          <a:pt x="9" y="16"/>
                        </a:lnTo>
                        <a:lnTo>
                          <a:pt x="13" y="20"/>
                        </a:lnTo>
                        <a:lnTo>
                          <a:pt x="13" y="24"/>
                        </a:lnTo>
                        <a:lnTo>
                          <a:pt x="9" y="24"/>
                        </a:lnTo>
                        <a:lnTo>
                          <a:pt x="4" y="24"/>
                        </a:lnTo>
                        <a:lnTo>
                          <a:pt x="4" y="20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4" y="24"/>
                        </a:lnTo>
                        <a:lnTo>
                          <a:pt x="4" y="27"/>
                        </a:lnTo>
                        <a:lnTo>
                          <a:pt x="4" y="31"/>
                        </a:lnTo>
                        <a:lnTo>
                          <a:pt x="9" y="31"/>
                        </a:lnTo>
                        <a:lnTo>
                          <a:pt x="9" y="35"/>
                        </a:lnTo>
                        <a:lnTo>
                          <a:pt x="13" y="35"/>
                        </a:lnTo>
                        <a:lnTo>
                          <a:pt x="13" y="39"/>
                        </a:lnTo>
                        <a:lnTo>
                          <a:pt x="17" y="39"/>
                        </a:lnTo>
                        <a:lnTo>
                          <a:pt x="17" y="43"/>
                        </a:lnTo>
                        <a:lnTo>
                          <a:pt x="22" y="43"/>
                        </a:lnTo>
                        <a:lnTo>
                          <a:pt x="26" y="47"/>
                        </a:lnTo>
                        <a:lnTo>
                          <a:pt x="30" y="51"/>
                        </a:lnTo>
                        <a:lnTo>
                          <a:pt x="30" y="55"/>
                        </a:lnTo>
                        <a:lnTo>
                          <a:pt x="35" y="55"/>
                        </a:lnTo>
                        <a:lnTo>
                          <a:pt x="35" y="59"/>
                        </a:lnTo>
                        <a:lnTo>
                          <a:pt x="39" y="59"/>
                        </a:lnTo>
                        <a:lnTo>
                          <a:pt x="39" y="63"/>
                        </a:lnTo>
                        <a:lnTo>
                          <a:pt x="43" y="67"/>
                        </a:lnTo>
                        <a:lnTo>
                          <a:pt x="43" y="71"/>
                        </a:lnTo>
                        <a:lnTo>
                          <a:pt x="47" y="71"/>
                        </a:lnTo>
                        <a:lnTo>
                          <a:pt x="47" y="75"/>
                        </a:lnTo>
                        <a:lnTo>
                          <a:pt x="47" y="79"/>
                        </a:lnTo>
                        <a:lnTo>
                          <a:pt x="47" y="83"/>
                        </a:lnTo>
                        <a:lnTo>
                          <a:pt x="47" y="8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89" name="Freeform 321"/>
                  <p:cNvSpPr>
                    <a:spLocks/>
                  </p:cNvSpPr>
                  <p:nvPr/>
                </p:nvSpPr>
                <p:spPr bwMode="auto">
                  <a:xfrm>
                    <a:off x="4717" y="2109"/>
                    <a:ext cx="65" cy="123"/>
                  </a:xfrm>
                  <a:custGeom>
                    <a:avLst/>
                    <a:gdLst>
                      <a:gd name="T0" fmla="*/ 65 w 65"/>
                      <a:gd name="T1" fmla="*/ 123 h 123"/>
                      <a:gd name="T2" fmla="*/ 65 w 65"/>
                      <a:gd name="T3" fmla="*/ 119 h 123"/>
                      <a:gd name="T4" fmla="*/ 61 w 65"/>
                      <a:gd name="T5" fmla="*/ 119 h 123"/>
                      <a:gd name="T6" fmla="*/ 56 w 65"/>
                      <a:gd name="T7" fmla="*/ 119 h 123"/>
                      <a:gd name="T8" fmla="*/ 56 w 65"/>
                      <a:gd name="T9" fmla="*/ 115 h 123"/>
                      <a:gd name="T10" fmla="*/ 52 w 65"/>
                      <a:gd name="T11" fmla="*/ 115 h 123"/>
                      <a:gd name="T12" fmla="*/ 52 w 65"/>
                      <a:gd name="T13" fmla="*/ 111 h 123"/>
                      <a:gd name="T14" fmla="*/ 48 w 65"/>
                      <a:gd name="T15" fmla="*/ 111 h 123"/>
                      <a:gd name="T16" fmla="*/ 48 w 65"/>
                      <a:gd name="T17" fmla="*/ 107 h 123"/>
                      <a:gd name="T18" fmla="*/ 43 w 65"/>
                      <a:gd name="T19" fmla="*/ 107 h 123"/>
                      <a:gd name="T20" fmla="*/ 43 w 65"/>
                      <a:gd name="T21" fmla="*/ 103 h 123"/>
                      <a:gd name="T22" fmla="*/ 39 w 65"/>
                      <a:gd name="T23" fmla="*/ 103 h 123"/>
                      <a:gd name="T24" fmla="*/ 39 w 65"/>
                      <a:gd name="T25" fmla="*/ 99 h 123"/>
                      <a:gd name="T26" fmla="*/ 35 w 65"/>
                      <a:gd name="T27" fmla="*/ 95 h 123"/>
                      <a:gd name="T28" fmla="*/ 35 w 65"/>
                      <a:gd name="T29" fmla="*/ 91 h 123"/>
                      <a:gd name="T30" fmla="*/ 30 w 65"/>
                      <a:gd name="T31" fmla="*/ 91 h 123"/>
                      <a:gd name="T32" fmla="*/ 30 w 65"/>
                      <a:gd name="T33" fmla="*/ 87 h 123"/>
                      <a:gd name="T34" fmla="*/ 30 w 65"/>
                      <a:gd name="T35" fmla="*/ 83 h 123"/>
                      <a:gd name="T36" fmla="*/ 26 w 65"/>
                      <a:gd name="T37" fmla="*/ 83 h 123"/>
                      <a:gd name="T38" fmla="*/ 26 w 65"/>
                      <a:gd name="T39" fmla="*/ 79 h 123"/>
                      <a:gd name="T40" fmla="*/ 26 w 65"/>
                      <a:gd name="T41" fmla="*/ 75 h 123"/>
                      <a:gd name="T42" fmla="*/ 22 w 65"/>
                      <a:gd name="T43" fmla="*/ 75 h 123"/>
                      <a:gd name="T44" fmla="*/ 22 w 65"/>
                      <a:gd name="T45" fmla="*/ 71 h 123"/>
                      <a:gd name="T46" fmla="*/ 22 w 65"/>
                      <a:gd name="T47" fmla="*/ 67 h 123"/>
                      <a:gd name="T48" fmla="*/ 22 w 65"/>
                      <a:gd name="T49" fmla="*/ 63 h 123"/>
                      <a:gd name="T50" fmla="*/ 18 w 65"/>
                      <a:gd name="T51" fmla="*/ 63 h 123"/>
                      <a:gd name="T52" fmla="*/ 18 w 65"/>
                      <a:gd name="T53" fmla="*/ 59 h 123"/>
                      <a:gd name="T54" fmla="*/ 18 w 65"/>
                      <a:gd name="T55" fmla="*/ 55 h 123"/>
                      <a:gd name="T56" fmla="*/ 18 w 65"/>
                      <a:gd name="T57" fmla="*/ 51 h 123"/>
                      <a:gd name="T58" fmla="*/ 13 w 65"/>
                      <a:gd name="T59" fmla="*/ 48 h 123"/>
                      <a:gd name="T60" fmla="*/ 13 w 65"/>
                      <a:gd name="T61" fmla="*/ 44 h 123"/>
                      <a:gd name="T62" fmla="*/ 13 w 65"/>
                      <a:gd name="T63" fmla="*/ 40 h 123"/>
                      <a:gd name="T64" fmla="*/ 13 w 65"/>
                      <a:gd name="T65" fmla="*/ 36 h 123"/>
                      <a:gd name="T66" fmla="*/ 13 w 65"/>
                      <a:gd name="T67" fmla="*/ 32 h 123"/>
                      <a:gd name="T68" fmla="*/ 9 w 65"/>
                      <a:gd name="T69" fmla="*/ 32 h 123"/>
                      <a:gd name="T70" fmla="*/ 9 w 65"/>
                      <a:gd name="T71" fmla="*/ 28 h 123"/>
                      <a:gd name="T72" fmla="*/ 9 w 65"/>
                      <a:gd name="T73" fmla="*/ 24 h 123"/>
                      <a:gd name="T74" fmla="*/ 9 w 65"/>
                      <a:gd name="T75" fmla="*/ 20 h 123"/>
                      <a:gd name="T76" fmla="*/ 9 w 65"/>
                      <a:gd name="T77" fmla="*/ 16 h 123"/>
                      <a:gd name="T78" fmla="*/ 13 w 65"/>
                      <a:gd name="T79" fmla="*/ 16 h 123"/>
                      <a:gd name="T80" fmla="*/ 13 w 65"/>
                      <a:gd name="T81" fmla="*/ 12 h 123"/>
                      <a:gd name="T82" fmla="*/ 9 w 65"/>
                      <a:gd name="T83" fmla="*/ 12 h 123"/>
                      <a:gd name="T84" fmla="*/ 9 w 65"/>
                      <a:gd name="T85" fmla="*/ 8 h 123"/>
                      <a:gd name="T86" fmla="*/ 5 w 65"/>
                      <a:gd name="T87" fmla="*/ 8 h 123"/>
                      <a:gd name="T88" fmla="*/ 5 w 65"/>
                      <a:gd name="T89" fmla="*/ 4 h 123"/>
                      <a:gd name="T90" fmla="*/ 0 w 65"/>
                      <a:gd name="T91" fmla="*/ 4 h 123"/>
                      <a:gd name="T92" fmla="*/ 0 w 65"/>
                      <a:gd name="T93" fmla="*/ 0 h 123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65" h="123">
                        <a:moveTo>
                          <a:pt x="65" y="123"/>
                        </a:moveTo>
                        <a:lnTo>
                          <a:pt x="65" y="119"/>
                        </a:lnTo>
                        <a:lnTo>
                          <a:pt x="61" y="119"/>
                        </a:lnTo>
                        <a:lnTo>
                          <a:pt x="56" y="119"/>
                        </a:lnTo>
                        <a:lnTo>
                          <a:pt x="56" y="115"/>
                        </a:lnTo>
                        <a:lnTo>
                          <a:pt x="52" y="115"/>
                        </a:lnTo>
                        <a:lnTo>
                          <a:pt x="52" y="111"/>
                        </a:lnTo>
                        <a:lnTo>
                          <a:pt x="48" y="111"/>
                        </a:lnTo>
                        <a:lnTo>
                          <a:pt x="48" y="107"/>
                        </a:lnTo>
                        <a:lnTo>
                          <a:pt x="43" y="107"/>
                        </a:lnTo>
                        <a:lnTo>
                          <a:pt x="43" y="103"/>
                        </a:lnTo>
                        <a:lnTo>
                          <a:pt x="39" y="103"/>
                        </a:lnTo>
                        <a:lnTo>
                          <a:pt x="39" y="99"/>
                        </a:lnTo>
                        <a:lnTo>
                          <a:pt x="35" y="95"/>
                        </a:lnTo>
                        <a:lnTo>
                          <a:pt x="35" y="91"/>
                        </a:lnTo>
                        <a:lnTo>
                          <a:pt x="30" y="91"/>
                        </a:lnTo>
                        <a:lnTo>
                          <a:pt x="30" y="87"/>
                        </a:lnTo>
                        <a:lnTo>
                          <a:pt x="30" y="83"/>
                        </a:lnTo>
                        <a:lnTo>
                          <a:pt x="26" y="83"/>
                        </a:lnTo>
                        <a:lnTo>
                          <a:pt x="26" y="79"/>
                        </a:lnTo>
                        <a:lnTo>
                          <a:pt x="26" y="75"/>
                        </a:lnTo>
                        <a:lnTo>
                          <a:pt x="22" y="75"/>
                        </a:lnTo>
                        <a:lnTo>
                          <a:pt x="22" y="71"/>
                        </a:lnTo>
                        <a:lnTo>
                          <a:pt x="22" y="67"/>
                        </a:lnTo>
                        <a:lnTo>
                          <a:pt x="22" y="63"/>
                        </a:lnTo>
                        <a:lnTo>
                          <a:pt x="18" y="63"/>
                        </a:lnTo>
                        <a:lnTo>
                          <a:pt x="18" y="59"/>
                        </a:lnTo>
                        <a:lnTo>
                          <a:pt x="18" y="55"/>
                        </a:lnTo>
                        <a:lnTo>
                          <a:pt x="18" y="51"/>
                        </a:lnTo>
                        <a:lnTo>
                          <a:pt x="13" y="48"/>
                        </a:lnTo>
                        <a:lnTo>
                          <a:pt x="13" y="44"/>
                        </a:lnTo>
                        <a:lnTo>
                          <a:pt x="13" y="40"/>
                        </a:lnTo>
                        <a:lnTo>
                          <a:pt x="13" y="36"/>
                        </a:lnTo>
                        <a:lnTo>
                          <a:pt x="13" y="32"/>
                        </a:lnTo>
                        <a:lnTo>
                          <a:pt x="9" y="32"/>
                        </a:lnTo>
                        <a:lnTo>
                          <a:pt x="9" y="28"/>
                        </a:lnTo>
                        <a:lnTo>
                          <a:pt x="9" y="24"/>
                        </a:lnTo>
                        <a:lnTo>
                          <a:pt x="9" y="20"/>
                        </a:lnTo>
                        <a:lnTo>
                          <a:pt x="9" y="16"/>
                        </a:lnTo>
                        <a:lnTo>
                          <a:pt x="13" y="16"/>
                        </a:lnTo>
                        <a:lnTo>
                          <a:pt x="13" y="12"/>
                        </a:ln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90" name="Freeform 322"/>
                  <p:cNvSpPr>
                    <a:spLocks/>
                  </p:cNvSpPr>
                  <p:nvPr/>
                </p:nvSpPr>
                <p:spPr bwMode="auto">
                  <a:xfrm>
                    <a:off x="2876" y="2049"/>
                    <a:ext cx="30" cy="187"/>
                  </a:xfrm>
                  <a:custGeom>
                    <a:avLst/>
                    <a:gdLst>
                      <a:gd name="T0" fmla="*/ 8 w 30"/>
                      <a:gd name="T1" fmla="*/ 0 h 187"/>
                      <a:gd name="T2" fmla="*/ 13 w 30"/>
                      <a:gd name="T3" fmla="*/ 4 h 187"/>
                      <a:gd name="T4" fmla="*/ 13 w 30"/>
                      <a:gd name="T5" fmla="*/ 8 h 187"/>
                      <a:gd name="T6" fmla="*/ 13 w 30"/>
                      <a:gd name="T7" fmla="*/ 12 h 187"/>
                      <a:gd name="T8" fmla="*/ 13 w 30"/>
                      <a:gd name="T9" fmla="*/ 16 h 187"/>
                      <a:gd name="T10" fmla="*/ 13 w 30"/>
                      <a:gd name="T11" fmla="*/ 20 h 187"/>
                      <a:gd name="T12" fmla="*/ 13 w 30"/>
                      <a:gd name="T13" fmla="*/ 24 h 187"/>
                      <a:gd name="T14" fmla="*/ 13 w 30"/>
                      <a:gd name="T15" fmla="*/ 28 h 187"/>
                      <a:gd name="T16" fmla="*/ 13 w 30"/>
                      <a:gd name="T17" fmla="*/ 32 h 187"/>
                      <a:gd name="T18" fmla="*/ 8 w 30"/>
                      <a:gd name="T19" fmla="*/ 32 h 187"/>
                      <a:gd name="T20" fmla="*/ 8 w 30"/>
                      <a:gd name="T21" fmla="*/ 36 h 187"/>
                      <a:gd name="T22" fmla="*/ 4 w 30"/>
                      <a:gd name="T23" fmla="*/ 40 h 187"/>
                      <a:gd name="T24" fmla="*/ 0 w 30"/>
                      <a:gd name="T25" fmla="*/ 40 h 187"/>
                      <a:gd name="T26" fmla="*/ 0 w 30"/>
                      <a:gd name="T27" fmla="*/ 44 h 187"/>
                      <a:gd name="T28" fmla="*/ 0 w 30"/>
                      <a:gd name="T29" fmla="*/ 48 h 187"/>
                      <a:gd name="T30" fmla="*/ 0 w 30"/>
                      <a:gd name="T31" fmla="*/ 52 h 187"/>
                      <a:gd name="T32" fmla="*/ 0 w 30"/>
                      <a:gd name="T33" fmla="*/ 56 h 187"/>
                      <a:gd name="T34" fmla="*/ 0 w 30"/>
                      <a:gd name="T35" fmla="*/ 60 h 187"/>
                      <a:gd name="T36" fmla="*/ 0 w 30"/>
                      <a:gd name="T37" fmla="*/ 64 h 187"/>
                      <a:gd name="T38" fmla="*/ 0 w 30"/>
                      <a:gd name="T39" fmla="*/ 68 h 187"/>
                      <a:gd name="T40" fmla="*/ 0 w 30"/>
                      <a:gd name="T41" fmla="*/ 72 h 187"/>
                      <a:gd name="T42" fmla="*/ 4 w 30"/>
                      <a:gd name="T43" fmla="*/ 72 h 187"/>
                      <a:gd name="T44" fmla="*/ 4 w 30"/>
                      <a:gd name="T45" fmla="*/ 76 h 187"/>
                      <a:gd name="T46" fmla="*/ 4 w 30"/>
                      <a:gd name="T47" fmla="*/ 80 h 187"/>
                      <a:gd name="T48" fmla="*/ 8 w 30"/>
                      <a:gd name="T49" fmla="*/ 84 h 187"/>
                      <a:gd name="T50" fmla="*/ 8 w 30"/>
                      <a:gd name="T51" fmla="*/ 88 h 187"/>
                      <a:gd name="T52" fmla="*/ 8 w 30"/>
                      <a:gd name="T53" fmla="*/ 92 h 187"/>
                      <a:gd name="T54" fmla="*/ 8 w 30"/>
                      <a:gd name="T55" fmla="*/ 96 h 187"/>
                      <a:gd name="T56" fmla="*/ 8 w 30"/>
                      <a:gd name="T57" fmla="*/ 100 h 187"/>
                      <a:gd name="T58" fmla="*/ 8 w 30"/>
                      <a:gd name="T59" fmla="*/ 104 h 187"/>
                      <a:gd name="T60" fmla="*/ 8 w 30"/>
                      <a:gd name="T61" fmla="*/ 108 h 187"/>
                      <a:gd name="T62" fmla="*/ 8 w 30"/>
                      <a:gd name="T63" fmla="*/ 111 h 187"/>
                      <a:gd name="T64" fmla="*/ 8 w 30"/>
                      <a:gd name="T65" fmla="*/ 115 h 187"/>
                      <a:gd name="T66" fmla="*/ 8 w 30"/>
                      <a:gd name="T67" fmla="*/ 119 h 187"/>
                      <a:gd name="T68" fmla="*/ 8 w 30"/>
                      <a:gd name="T69" fmla="*/ 123 h 187"/>
                      <a:gd name="T70" fmla="*/ 8 w 30"/>
                      <a:gd name="T71" fmla="*/ 127 h 187"/>
                      <a:gd name="T72" fmla="*/ 8 w 30"/>
                      <a:gd name="T73" fmla="*/ 131 h 187"/>
                      <a:gd name="T74" fmla="*/ 8 w 30"/>
                      <a:gd name="T75" fmla="*/ 135 h 187"/>
                      <a:gd name="T76" fmla="*/ 13 w 30"/>
                      <a:gd name="T77" fmla="*/ 135 h 187"/>
                      <a:gd name="T78" fmla="*/ 13 w 30"/>
                      <a:gd name="T79" fmla="*/ 139 h 187"/>
                      <a:gd name="T80" fmla="*/ 13 w 30"/>
                      <a:gd name="T81" fmla="*/ 143 h 187"/>
                      <a:gd name="T82" fmla="*/ 17 w 30"/>
                      <a:gd name="T83" fmla="*/ 143 h 187"/>
                      <a:gd name="T84" fmla="*/ 17 w 30"/>
                      <a:gd name="T85" fmla="*/ 147 h 187"/>
                      <a:gd name="T86" fmla="*/ 17 w 30"/>
                      <a:gd name="T87" fmla="*/ 151 h 187"/>
                      <a:gd name="T88" fmla="*/ 17 w 30"/>
                      <a:gd name="T89" fmla="*/ 155 h 187"/>
                      <a:gd name="T90" fmla="*/ 21 w 30"/>
                      <a:gd name="T91" fmla="*/ 155 h 187"/>
                      <a:gd name="T92" fmla="*/ 21 w 30"/>
                      <a:gd name="T93" fmla="*/ 159 h 187"/>
                      <a:gd name="T94" fmla="*/ 21 w 30"/>
                      <a:gd name="T95" fmla="*/ 163 h 187"/>
                      <a:gd name="T96" fmla="*/ 21 w 30"/>
                      <a:gd name="T97" fmla="*/ 167 h 187"/>
                      <a:gd name="T98" fmla="*/ 25 w 30"/>
                      <a:gd name="T99" fmla="*/ 167 h 187"/>
                      <a:gd name="T100" fmla="*/ 25 w 30"/>
                      <a:gd name="T101" fmla="*/ 171 h 187"/>
                      <a:gd name="T102" fmla="*/ 25 w 30"/>
                      <a:gd name="T103" fmla="*/ 175 h 187"/>
                      <a:gd name="T104" fmla="*/ 25 w 30"/>
                      <a:gd name="T105" fmla="*/ 179 h 187"/>
                      <a:gd name="T106" fmla="*/ 30 w 30"/>
                      <a:gd name="T107" fmla="*/ 179 h 187"/>
                      <a:gd name="T108" fmla="*/ 30 w 30"/>
                      <a:gd name="T109" fmla="*/ 183 h 187"/>
                      <a:gd name="T110" fmla="*/ 30 w 30"/>
                      <a:gd name="T111" fmla="*/ 187 h 187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0" t="0" r="r" b="b"/>
                    <a:pathLst>
                      <a:path w="30" h="187">
                        <a:moveTo>
                          <a:pt x="8" y="0"/>
                        </a:moveTo>
                        <a:lnTo>
                          <a:pt x="13" y="4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13" y="16"/>
                        </a:lnTo>
                        <a:lnTo>
                          <a:pt x="13" y="20"/>
                        </a:lnTo>
                        <a:lnTo>
                          <a:pt x="13" y="24"/>
                        </a:lnTo>
                        <a:lnTo>
                          <a:pt x="13" y="28"/>
                        </a:lnTo>
                        <a:lnTo>
                          <a:pt x="13" y="32"/>
                        </a:lnTo>
                        <a:lnTo>
                          <a:pt x="8" y="32"/>
                        </a:lnTo>
                        <a:lnTo>
                          <a:pt x="8" y="36"/>
                        </a:lnTo>
                        <a:lnTo>
                          <a:pt x="4" y="40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0" y="48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0" y="68"/>
                        </a:lnTo>
                        <a:lnTo>
                          <a:pt x="0" y="72"/>
                        </a:lnTo>
                        <a:lnTo>
                          <a:pt x="4" y="72"/>
                        </a:lnTo>
                        <a:lnTo>
                          <a:pt x="4" y="76"/>
                        </a:lnTo>
                        <a:lnTo>
                          <a:pt x="4" y="80"/>
                        </a:lnTo>
                        <a:lnTo>
                          <a:pt x="8" y="84"/>
                        </a:lnTo>
                        <a:lnTo>
                          <a:pt x="8" y="88"/>
                        </a:lnTo>
                        <a:lnTo>
                          <a:pt x="8" y="92"/>
                        </a:lnTo>
                        <a:lnTo>
                          <a:pt x="8" y="96"/>
                        </a:lnTo>
                        <a:lnTo>
                          <a:pt x="8" y="100"/>
                        </a:lnTo>
                        <a:lnTo>
                          <a:pt x="8" y="104"/>
                        </a:lnTo>
                        <a:lnTo>
                          <a:pt x="8" y="108"/>
                        </a:lnTo>
                        <a:lnTo>
                          <a:pt x="8" y="111"/>
                        </a:lnTo>
                        <a:lnTo>
                          <a:pt x="8" y="115"/>
                        </a:lnTo>
                        <a:lnTo>
                          <a:pt x="8" y="119"/>
                        </a:lnTo>
                        <a:lnTo>
                          <a:pt x="8" y="123"/>
                        </a:lnTo>
                        <a:lnTo>
                          <a:pt x="8" y="127"/>
                        </a:lnTo>
                        <a:lnTo>
                          <a:pt x="8" y="131"/>
                        </a:lnTo>
                        <a:lnTo>
                          <a:pt x="8" y="135"/>
                        </a:lnTo>
                        <a:lnTo>
                          <a:pt x="13" y="135"/>
                        </a:lnTo>
                        <a:lnTo>
                          <a:pt x="13" y="139"/>
                        </a:lnTo>
                        <a:lnTo>
                          <a:pt x="13" y="143"/>
                        </a:lnTo>
                        <a:lnTo>
                          <a:pt x="17" y="143"/>
                        </a:lnTo>
                        <a:lnTo>
                          <a:pt x="17" y="147"/>
                        </a:lnTo>
                        <a:lnTo>
                          <a:pt x="17" y="151"/>
                        </a:lnTo>
                        <a:lnTo>
                          <a:pt x="17" y="155"/>
                        </a:lnTo>
                        <a:lnTo>
                          <a:pt x="21" y="155"/>
                        </a:lnTo>
                        <a:lnTo>
                          <a:pt x="21" y="159"/>
                        </a:lnTo>
                        <a:lnTo>
                          <a:pt x="21" y="163"/>
                        </a:lnTo>
                        <a:lnTo>
                          <a:pt x="21" y="167"/>
                        </a:lnTo>
                        <a:lnTo>
                          <a:pt x="25" y="167"/>
                        </a:lnTo>
                        <a:lnTo>
                          <a:pt x="25" y="171"/>
                        </a:lnTo>
                        <a:lnTo>
                          <a:pt x="25" y="175"/>
                        </a:lnTo>
                        <a:lnTo>
                          <a:pt x="25" y="179"/>
                        </a:lnTo>
                        <a:lnTo>
                          <a:pt x="30" y="179"/>
                        </a:lnTo>
                        <a:lnTo>
                          <a:pt x="30" y="183"/>
                        </a:lnTo>
                        <a:lnTo>
                          <a:pt x="30" y="18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91" name="Freeform 323"/>
                  <p:cNvSpPr>
                    <a:spLocks/>
                  </p:cNvSpPr>
                  <p:nvPr/>
                </p:nvSpPr>
                <p:spPr bwMode="auto">
                  <a:xfrm>
                    <a:off x="2906" y="2236"/>
                    <a:ext cx="4" cy="12"/>
                  </a:xfrm>
                  <a:custGeom>
                    <a:avLst/>
                    <a:gdLst>
                      <a:gd name="T0" fmla="*/ 0 w 4"/>
                      <a:gd name="T1" fmla="*/ 0 h 12"/>
                      <a:gd name="T2" fmla="*/ 0 w 4"/>
                      <a:gd name="T3" fmla="*/ 4 h 12"/>
                      <a:gd name="T4" fmla="*/ 0 w 4"/>
                      <a:gd name="T5" fmla="*/ 8 h 12"/>
                      <a:gd name="T6" fmla="*/ 4 w 4"/>
                      <a:gd name="T7" fmla="*/ 8 h 12"/>
                      <a:gd name="T8" fmla="*/ 4 w 4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12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92" name="Freeform 324"/>
                  <p:cNvSpPr>
                    <a:spLocks/>
                  </p:cNvSpPr>
                  <p:nvPr/>
                </p:nvSpPr>
                <p:spPr bwMode="auto">
                  <a:xfrm>
                    <a:off x="3000" y="2248"/>
                    <a:ext cx="9" cy="12"/>
                  </a:xfrm>
                  <a:custGeom>
                    <a:avLst/>
                    <a:gdLst>
                      <a:gd name="T0" fmla="*/ 5 w 9"/>
                      <a:gd name="T1" fmla="*/ 0 h 12"/>
                      <a:gd name="T2" fmla="*/ 0 w 9"/>
                      <a:gd name="T3" fmla="*/ 4 h 12"/>
                      <a:gd name="T4" fmla="*/ 0 w 9"/>
                      <a:gd name="T5" fmla="*/ 8 h 12"/>
                      <a:gd name="T6" fmla="*/ 5 w 9"/>
                      <a:gd name="T7" fmla="*/ 12 h 12"/>
                      <a:gd name="T8" fmla="*/ 9 w 9"/>
                      <a:gd name="T9" fmla="*/ 12 h 12"/>
                      <a:gd name="T10" fmla="*/ 9 w 9"/>
                      <a:gd name="T11" fmla="*/ 8 h 12"/>
                      <a:gd name="T12" fmla="*/ 9 w 9"/>
                      <a:gd name="T13" fmla="*/ 4 h 12"/>
                      <a:gd name="T14" fmla="*/ 5 w 9"/>
                      <a:gd name="T15" fmla="*/ 4 h 12"/>
                      <a:gd name="T16" fmla="*/ 5 w 9"/>
                      <a:gd name="T17" fmla="*/ 0 h 1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" h="12">
                        <a:moveTo>
                          <a:pt x="5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5" y="12"/>
                        </a:ln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9" y="4"/>
                        </a:lnTo>
                        <a:lnTo>
                          <a:pt x="5" y="4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93" name="Freeform 325"/>
                  <p:cNvSpPr>
                    <a:spLocks/>
                  </p:cNvSpPr>
                  <p:nvPr/>
                </p:nvSpPr>
                <p:spPr bwMode="auto">
                  <a:xfrm>
                    <a:off x="4782" y="2228"/>
                    <a:ext cx="43" cy="32"/>
                  </a:xfrm>
                  <a:custGeom>
                    <a:avLst/>
                    <a:gdLst>
                      <a:gd name="T0" fmla="*/ 26 w 43"/>
                      <a:gd name="T1" fmla="*/ 32 h 32"/>
                      <a:gd name="T2" fmla="*/ 30 w 43"/>
                      <a:gd name="T3" fmla="*/ 32 h 32"/>
                      <a:gd name="T4" fmla="*/ 30 w 43"/>
                      <a:gd name="T5" fmla="*/ 28 h 32"/>
                      <a:gd name="T6" fmla="*/ 30 w 43"/>
                      <a:gd name="T7" fmla="*/ 24 h 32"/>
                      <a:gd name="T8" fmla="*/ 34 w 43"/>
                      <a:gd name="T9" fmla="*/ 20 h 32"/>
                      <a:gd name="T10" fmla="*/ 38 w 43"/>
                      <a:gd name="T11" fmla="*/ 20 h 32"/>
                      <a:gd name="T12" fmla="*/ 38 w 43"/>
                      <a:gd name="T13" fmla="*/ 16 h 32"/>
                      <a:gd name="T14" fmla="*/ 43 w 43"/>
                      <a:gd name="T15" fmla="*/ 16 h 32"/>
                      <a:gd name="T16" fmla="*/ 43 w 43"/>
                      <a:gd name="T17" fmla="*/ 12 h 32"/>
                      <a:gd name="T18" fmla="*/ 43 w 43"/>
                      <a:gd name="T19" fmla="*/ 8 h 32"/>
                      <a:gd name="T20" fmla="*/ 43 w 43"/>
                      <a:gd name="T21" fmla="*/ 4 h 32"/>
                      <a:gd name="T22" fmla="*/ 38 w 43"/>
                      <a:gd name="T23" fmla="*/ 4 h 32"/>
                      <a:gd name="T24" fmla="*/ 34 w 43"/>
                      <a:gd name="T25" fmla="*/ 4 h 32"/>
                      <a:gd name="T26" fmla="*/ 34 w 43"/>
                      <a:gd name="T27" fmla="*/ 8 h 32"/>
                      <a:gd name="T28" fmla="*/ 38 w 43"/>
                      <a:gd name="T29" fmla="*/ 8 h 32"/>
                      <a:gd name="T30" fmla="*/ 38 w 43"/>
                      <a:gd name="T31" fmla="*/ 12 h 32"/>
                      <a:gd name="T32" fmla="*/ 34 w 43"/>
                      <a:gd name="T33" fmla="*/ 12 h 32"/>
                      <a:gd name="T34" fmla="*/ 30 w 43"/>
                      <a:gd name="T35" fmla="*/ 12 h 32"/>
                      <a:gd name="T36" fmla="*/ 26 w 43"/>
                      <a:gd name="T37" fmla="*/ 12 h 32"/>
                      <a:gd name="T38" fmla="*/ 26 w 43"/>
                      <a:gd name="T39" fmla="*/ 16 h 32"/>
                      <a:gd name="T40" fmla="*/ 21 w 43"/>
                      <a:gd name="T41" fmla="*/ 16 h 32"/>
                      <a:gd name="T42" fmla="*/ 17 w 43"/>
                      <a:gd name="T43" fmla="*/ 16 h 32"/>
                      <a:gd name="T44" fmla="*/ 17 w 43"/>
                      <a:gd name="T45" fmla="*/ 12 h 32"/>
                      <a:gd name="T46" fmla="*/ 13 w 43"/>
                      <a:gd name="T47" fmla="*/ 12 h 32"/>
                      <a:gd name="T48" fmla="*/ 8 w 43"/>
                      <a:gd name="T49" fmla="*/ 12 h 32"/>
                      <a:gd name="T50" fmla="*/ 8 w 43"/>
                      <a:gd name="T51" fmla="*/ 8 h 32"/>
                      <a:gd name="T52" fmla="*/ 8 w 43"/>
                      <a:gd name="T53" fmla="*/ 4 h 32"/>
                      <a:gd name="T54" fmla="*/ 8 w 43"/>
                      <a:gd name="T55" fmla="*/ 0 h 32"/>
                      <a:gd name="T56" fmla="*/ 4 w 43"/>
                      <a:gd name="T57" fmla="*/ 0 h 32"/>
                      <a:gd name="T58" fmla="*/ 4 w 43"/>
                      <a:gd name="T59" fmla="*/ 4 h 32"/>
                      <a:gd name="T60" fmla="*/ 0 w 43"/>
                      <a:gd name="T61" fmla="*/ 4 h 3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43" h="32">
                        <a:moveTo>
                          <a:pt x="26" y="32"/>
                        </a:moveTo>
                        <a:lnTo>
                          <a:pt x="30" y="32"/>
                        </a:lnTo>
                        <a:lnTo>
                          <a:pt x="30" y="28"/>
                        </a:lnTo>
                        <a:lnTo>
                          <a:pt x="30" y="24"/>
                        </a:lnTo>
                        <a:lnTo>
                          <a:pt x="34" y="20"/>
                        </a:lnTo>
                        <a:lnTo>
                          <a:pt x="38" y="20"/>
                        </a:lnTo>
                        <a:lnTo>
                          <a:pt x="38" y="16"/>
                        </a:lnTo>
                        <a:lnTo>
                          <a:pt x="43" y="16"/>
                        </a:lnTo>
                        <a:lnTo>
                          <a:pt x="43" y="12"/>
                        </a:lnTo>
                        <a:lnTo>
                          <a:pt x="43" y="8"/>
                        </a:lnTo>
                        <a:lnTo>
                          <a:pt x="43" y="4"/>
                        </a:lnTo>
                        <a:lnTo>
                          <a:pt x="38" y="4"/>
                        </a:lnTo>
                        <a:lnTo>
                          <a:pt x="34" y="4"/>
                        </a:lnTo>
                        <a:lnTo>
                          <a:pt x="34" y="8"/>
                        </a:lnTo>
                        <a:lnTo>
                          <a:pt x="38" y="8"/>
                        </a:lnTo>
                        <a:lnTo>
                          <a:pt x="38" y="12"/>
                        </a:lnTo>
                        <a:lnTo>
                          <a:pt x="34" y="12"/>
                        </a:lnTo>
                        <a:lnTo>
                          <a:pt x="30" y="12"/>
                        </a:lnTo>
                        <a:lnTo>
                          <a:pt x="26" y="12"/>
                        </a:lnTo>
                        <a:lnTo>
                          <a:pt x="26" y="16"/>
                        </a:lnTo>
                        <a:lnTo>
                          <a:pt x="21" y="16"/>
                        </a:lnTo>
                        <a:lnTo>
                          <a:pt x="17" y="16"/>
                        </a:lnTo>
                        <a:lnTo>
                          <a:pt x="17" y="12"/>
                        </a:lnTo>
                        <a:lnTo>
                          <a:pt x="13" y="12"/>
                        </a:lnTo>
                        <a:lnTo>
                          <a:pt x="8" y="12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94" name="Freeform 326"/>
                  <p:cNvSpPr>
                    <a:spLocks/>
                  </p:cNvSpPr>
                  <p:nvPr/>
                </p:nvSpPr>
                <p:spPr bwMode="auto">
                  <a:xfrm>
                    <a:off x="4799" y="2260"/>
                    <a:ext cx="9" cy="1"/>
                  </a:xfrm>
                  <a:custGeom>
                    <a:avLst/>
                    <a:gdLst>
                      <a:gd name="T0" fmla="*/ 0 w 9"/>
                      <a:gd name="T1" fmla="*/ 0 h 1"/>
                      <a:gd name="T2" fmla="*/ 4 w 9"/>
                      <a:gd name="T3" fmla="*/ 0 h 1"/>
                      <a:gd name="T4" fmla="*/ 9 w 9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" h="1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95" name="Freeform 327"/>
                  <p:cNvSpPr>
                    <a:spLocks/>
                  </p:cNvSpPr>
                  <p:nvPr/>
                </p:nvSpPr>
                <p:spPr bwMode="auto">
                  <a:xfrm>
                    <a:off x="3005" y="2220"/>
                    <a:ext cx="12" cy="52"/>
                  </a:xfrm>
                  <a:custGeom>
                    <a:avLst/>
                    <a:gdLst>
                      <a:gd name="T0" fmla="*/ 12 w 12"/>
                      <a:gd name="T1" fmla="*/ 0 h 52"/>
                      <a:gd name="T2" fmla="*/ 12 w 12"/>
                      <a:gd name="T3" fmla="*/ 4 h 52"/>
                      <a:gd name="T4" fmla="*/ 12 w 12"/>
                      <a:gd name="T5" fmla="*/ 8 h 52"/>
                      <a:gd name="T6" fmla="*/ 8 w 12"/>
                      <a:gd name="T7" fmla="*/ 8 h 52"/>
                      <a:gd name="T8" fmla="*/ 8 w 12"/>
                      <a:gd name="T9" fmla="*/ 12 h 52"/>
                      <a:gd name="T10" fmla="*/ 8 w 12"/>
                      <a:gd name="T11" fmla="*/ 16 h 52"/>
                      <a:gd name="T12" fmla="*/ 8 w 12"/>
                      <a:gd name="T13" fmla="*/ 20 h 52"/>
                      <a:gd name="T14" fmla="*/ 8 w 12"/>
                      <a:gd name="T15" fmla="*/ 24 h 52"/>
                      <a:gd name="T16" fmla="*/ 4 w 12"/>
                      <a:gd name="T17" fmla="*/ 24 h 52"/>
                      <a:gd name="T18" fmla="*/ 4 w 12"/>
                      <a:gd name="T19" fmla="*/ 28 h 52"/>
                      <a:gd name="T20" fmla="*/ 4 w 12"/>
                      <a:gd name="T21" fmla="*/ 32 h 52"/>
                      <a:gd name="T22" fmla="*/ 4 w 12"/>
                      <a:gd name="T23" fmla="*/ 36 h 52"/>
                      <a:gd name="T24" fmla="*/ 4 w 12"/>
                      <a:gd name="T25" fmla="*/ 40 h 52"/>
                      <a:gd name="T26" fmla="*/ 4 w 12"/>
                      <a:gd name="T27" fmla="*/ 44 h 52"/>
                      <a:gd name="T28" fmla="*/ 4 w 12"/>
                      <a:gd name="T29" fmla="*/ 48 h 52"/>
                      <a:gd name="T30" fmla="*/ 0 w 12"/>
                      <a:gd name="T31" fmla="*/ 48 h 52"/>
                      <a:gd name="T32" fmla="*/ 0 w 12"/>
                      <a:gd name="T33" fmla="*/ 52 h 5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2" h="52">
                        <a:moveTo>
                          <a:pt x="12" y="0"/>
                        </a:moveTo>
                        <a:lnTo>
                          <a:pt x="12" y="4"/>
                        </a:lnTo>
                        <a:lnTo>
                          <a:pt x="12" y="8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8" y="16"/>
                        </a:lnTo>
                        <a:lnTo>
                          <a:pt x="8" y="20"/>
                        </a:lnTo>
                        <a:lnTo>
                          <a:pt x="8" y="24"/>
                        </a:lnTo>
                        <a:lnTo>
                          <a:pt x="4" y="24"/>
                        </a:lnTo>
                        <a:lnTo>
                          <a:pt x="4" y="28"/>
                        </a:lnTo>
                        <a:lnTo>
                          <a:pt x="4" y="32"/>
                        </a:lnTo>
                        <a:lnTo>
                          <a:pt x="4" y="36"/>
                        </a:lnTo>
                        <a:lnTo>
                          <a:pt x="4" y="40"/>
                        </a:lnTo>
                        <a:lnTo>
                          <a:pt x="4" y="44"/>
                        </a:lnTo>
                        <a:lnTo>
                          <a:pt x="4" y="48"/>
                        </a:lnTo>
                        <a:lnTo>
                          <a:pt x="0" y="48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96" name="Freeform 328"/>
                  <p:cNvSpPr>
                    <a:spLocks/>
                  </p:cNvSpPr>
                  <p:nvPr/>
                </p:nvSpPr>
                <p:spPr bwMode="auto">
                  <a:xfrm>
                    <a:off x="4799" y="2260"/>
                    <a:ext cx="17" cy="20"/>
                  </a:xfrm>
                  <a:custGeom>
                    <a:avLst/>
                    <a:gdLst>
                      <a:gd name="T0" fmla="*/ 17 w 17"/>
                      <a:gd name="T1" fmla="*/ 20 h 20"/>
                      <a:gd name="T2" fmla="*/ 13 w 17"/>
                      <a:gd name="T3" fmla="*/ 20 h 20"/>
                      <a:gd name="T4" fmla="*/ 9 w 17"/>
                      <a:gd name="T5" fmla="*/ 20 h 20"/>
                      <a:gd name="T6" fmla="*/ 9 w 17"/>
                      <a:gd name="T7" fmla="*/ 16 h 20"/>
                      <a:gd name="T8" fmla="*/ 4 w 17"/>
                      <a:gd name="T9" fmla="*/ 16 h 20"/>
                      <a:gd name="T10" fmla="*/ 9 w 17"/>
                      <a:gd name="T11" fmla="*/ 16 h 20"/>
                      <a:gd name="T12" fmla="*/ 9 w 17"/>
                      <a:gd name="T13" fmla="*/ 12 h 20"/>
                      <a:gd name="T14" fmla="*/ 9 w 17"/>
                      <a:gd name="T15" fmla="*/ 8 h 20"/>
                      <a:gd name="T16" fmla="*/ 4 w 17"/>
                      <a:gd name="T17" fmla="*/ 8 h 20"/>
                      <a:gd name="T18" fmla="*/ 4 w 17"/>
                      <a:gd name="T19" fmla="*/ 4 h 20"/>
                      <a:gd name="T20" fmla="*/ 0 w 17"/>
                      <a:gd name="T21" fmla="*/ 4 h 20"/>
                      <a:gd name="T22" fmla="*/ 0 w 17"/>
                      <a:gd name="T23" fmla="*/ 0 h 20"/>
                      <a:gd name="T24" fmla="*/ 4 w 17"/>
                      <a:gd name="T25" fmla="*/ 0 h 20"/>
                      <a:gd name="T26" fmla="*/ 9 w 17"/>
                      <a:gd name="T27" fmla="*/ 0 h 20"/>
                      <a:gd name="T28" fmla="*/ 9 w 17"/>
                      <a:gd name="T29" fmla="*/ 4 h 20"/>
                      <a:gd name="T30" fmla="*/ 13 w 17"/>
                      <a:gd name="T31" fmla="*/ 4 h 20"/>
                      <a:gd name="T32" fmla="*/ 13 w 17"/>
                      <a:gd name="T33" fmla="*/ 8 h 20"/>
                      <a:gd name="T34" fmla="*/ 13 w 17"/>
                      <a:gd name="T35" fmla="*/ 12 h 20"/>
                      <a:gd name="T36" fmla="*/ 13 w 17"/>
                      <a:gd name="T37" fmla="*/ 16 h 20"/>
                      <a:gd name="T38" fmla="*/ 17 w 17"/>
                      <a:gd name="T39" fmla="*/ 16 h 20"/>
                      <a:gd name="T40" fmla="*/ 17 w 17"/>
                      <a:gd name="T41" fmla="*/ 20 h 2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7" h="20">
                        <a:moveTo>
                          <a:pt x="17" y="20"/>
                        </a:moveTo>
                        <a:lnTo>
                          <a:pt x="13" y="20"/>
                        </a:lnTo>
                        <a:lnTo>
                          <a:pt x="9" y="20"/>
                        </a:lnTo>
                        <a:lnTo>
                          <a:pt x="9" y="16"/>
                        </a:lnTo>
                        <a:lnTo>
                          <a:pt x="4" y="16"/>
                        </a:lnTo>
                        <a:lnTo>
                          <a:pt x="9" y="16"/>
                        </a:ln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13" y="4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13" y="16"/>
                        </a:lnTo>
                        <a:lnTo>
                          <a:pt x="17" y="16"/>
                        </a:lnTo>
                        <a:lnTo>
                          <a:pt x="17" y="2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97" name="Freeform 329"/>
                  <p:cNvSpPr>
                    <a:spLocks/>
                  </p:cNvSpPr>
                  <p:nvPr/>
                </p:nvSpPr>
                <p:spPr bwMode="auto">
                  <a:xfrm>
                    <a:off x="2996" y="2260"/>
                    <a:ext cx="9" cy="24"/>
                  </a:xfrm>
                  <a:custGeom>
                    <a:avLst/>
                    <a:gdLst>
                      <a:gd name="T0" fmla="*/ 9 w 9"/>
                      <a:gd name="T1" fmla="*/ 0 h 24"/>
                      <a:gd name="T2" fmla="*/ 9 w 9"/>
                      <a:gd name="T3" fmla="*/ 4 h 24"/>
                      <a:gd name="T4" fmla="*/ 9 w 9"/>
                      <a:gd name="T5" fmla="*/ 8 h 24"/>
                      <a:gd name="T6" fmla="*/ 4 w 9"/>
                      <a:gd name="T7" fmla="*/ 8 h 24"/>
                      <a:gd name="T8" fmla="*/ 4 w 9"/>
                      <a:gd name="T9" fmla="*/ 12 h 24"/>
                      <a:gd name="T10" fmla="*/ 0 w 9"/>
                      <a:gd name="T11" fmla="*/ 12 h 24"/>
                      <a:gd name="T12" fmla="*/ 0 w 9"/>
                      <a:gd name="T13" fmla="*/ 16 h 24"/>
                      <a:gd name="T14" fmla="*/ 0 w 9"/>
                      <a:gd name="T15" fmla="*/ 20 h 24"/>
                      <a:gd name="T16" fmla="*/ 0 w 9"/>
                      <a:gd name="T17" fmla="*/ 24 h 24"/>
                      <a:gd name="T18" fmla="*/ 4 w 9"/>
                      <a:gd name="T19" fmla="*/ 24 h 24"/>
                      <a:gd name="T20" fmla="*/ 9 w 9"/>
                      <a:gd name="T21" fmla="*/ 24 h 24"/>
                      <a:gd name="T22" fmla="*/ 9 w 9"/>
                      <a:gd name="T23" fmla="*/ 20 h 24"/>
                      <a:gd name="T24" fmla="*/ 9 w 9"/>
                      <a:gd name="T25" fmla="*/ 16 h 24"/>
                      <a:gd name="T26" fmla="*/ 9 w 9"/>
                      <a:gd name="T27" fmla="*/ 12 h 24"/>
                      <a:gd name="T28" fmla="*/ 9 w 9"/>
                      <a:gd name="T29" fmla="*/ 8 h 24"/>
                      <a:gd name="T30" fmla="*/ 9 w 9"/>
                      <a:gd name="T31" fmla="*/ 4 h 24"/>
                      <a:gd name="T32" fmla="*/ 9 w 9"/>
                      <a:gd name="T33" fmla="*/ 0 h 2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9" h="24">
                        <a:moveTo>
                          <a:pt x="9" y="0"/>
                        </a:move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4" y="24"/>
                        </a:lnTo>
                        <a:lnTo>
                          <a:pt x="9" y="24"/>
                        </a:lnTo>
                        <a:lnTo>
                          <a:pt x="9" y="20"/>
                        </a:lnTo>
                        <a:lnTo>
                          <a:pt x="9" y="16"/>
                        </a:ln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98" name="Freeform 330"/>
                  <p:cNvSpPr>
                    <a:spLocks/>
                  </p:cNvSpPr>
                  <p:nvPr/>
                </p:nvSpPr>
                <p:spPr bwMode="auto">
                  <a:xfrm>
                    <a:off x="3005" y="2272"/>
                    <a:ext cx="4" cy="16"/>
                  </a:xfrm>
                  <a:custGeom>
                    <a:avLst/>
                    <a:gdLst>
                      <a:gd name="T0" fmla="*/ 0 w 4"/>
                      <a:gd name="T1" fmla="*/ 0 h 16"/>
                      <a:gd name="T2" fmla="*/ 0 w 4"/>
                      <a:gd name="T3" fmla="*/ 4 h 16"/>
                      <a:gd name="T4" fmla="*/ 0 w 4"/>
                      <a:gd name="T5" fmla="*/ 8 h 16"/>
                      <a:gd name="T6" fmla="*/ 4 w 4"/>
                      <a:gd name="T7" fmla="*/ 8 h 16"/>
                      <a:gd name="T8" fmla="*/ 4 w 4"/>
                      <a:gd name="T9" fmla="*/ 12 h 16"/>
                      <a:gd name="T10" fmla="*/ 4 w 4"/>
                      <a:gd name="T11" fmla="*/ 16 h 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" h="16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99" name="Freeform 331"/>
                  <p:cNvSpPr>
                    <a:spLocks/>
                  </p:cNvSpPr>
                  <p:nvPr/>
                </p:nvSpPr>
                <p:spPr bwMode="auto">
                  <a:xfrm>
                    <a:off x="3005" y="2284"/>
                    <a:ext cx="4" cy="4"/>
                  </a:xfrm>
                  <a:custGeom>
                    <a:avLst/>
                    <a:gdLst>
                      <a:gd name="T0" fmla="*/ 4 w 4"/>
                      <a:gd name="T1" fmla="*/ 4 h 4"/>
                      <a:gd name="T2" fmla="*/ 4 w 4"/>
                      <a:gd name="T3" fmla="*/ 0 h 4"/>
                      <a:gd name="T4" fmla="*/ 0 w 4"/>
                      <a:gd name="T5" fmla="*/ 0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00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3009" y="2288"/>
                    <a:ext cx="1" cy="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01" name="Freeform 333"/>
                  <p:cNvSpPr>
                    <a:spLocks/>
                  </p:cNvSpPr>
                  <p:nvPr/>
                </p:nvSpPr>
                <p:spPr bwMode="auto">
                  <a:xfrm>
                    <a:off x="3005" y="2284"/>
                    <a:ext cx="4" cy="7"/>
                  </a:xfrm>
                  <a:custGeom>
                    <a:avLst/>
                    <a:gdLst>
                      <a:gd name="T0" fmla="*/ 0 w 4"/>
                      <a:gd name="T1" fmla="*/ 0 h 7"/>
                      <a:gd name="T2" fmla="*/ 0 w 4"/>
                      <a:gd name="T3" fmla="*/ 4 h 7"/>
                      <a:gd name="T4" fmla="*/ 0 w 4"/>
                      <a:gd name="T5" fmla="*/ 7 h 7"/>
                      <a:gd name="T6" fmla="*/ 4 w 4"/>
                      <a:gd name="T7" fmla="*/ 7 h 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7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02" name="Freeform 334"/>
                  <p:cNvSpPr>
                    <a:spLocks/>
                  </p:cNvSpPr>
                  <p:nvPr/>
                </p:nvSpPr>
                <p:spPr bwMode="auto">
                  <a:xfrm>
                    <a:off x="4799" y="2280"/>
                    <a:ext cx="21" cy="11"/>
                  </a:xfrm>
                  <a:custGeom>
                    <a:avLst/>
                    <a:gdLst>
                      <a:gd name="T0" fmla="*/ 21 w 21"/>
                      <a:gd name="T1" fmla="*/ 4 h 11"/>
                      <a:gd name="T2" fmla="*/ 17 w 21"/>
                      <a:gd name="T3" fmla="*/ 0 h 11"/>
                      <a:gd name="T4" fmla="*/ 13 w 21"/>
                      <a:gd name="T5" fmla="*/ 4 h 11"/>
                      <a:gd name="T6" fmla="*/ 9 w 21"/>
                      <a:gd name="T7" fmla="*/ 4 h 11"/>
                      <a:gd name="T8" fmla="*/ 4 w 21"/>
                      <a:gd name="T9" fmla="*/ 4 h 11"/>
                      <a:gd name="T10" fmla="*/ 4 w 21"/>
                      <a:gd name="T11" fmla="*/ 8 h 11"/>
                      <a:gd name="T12" fmla="*/ 0 w 21"/>
                      <a:gd name="T13" fmla="*/ 8 h 11"/>
                      <a:gd name="T14" fmla="*/ 0 w 21"/>
                      <a:gd name="T15" fmla="*/ 11 h 11"/>
                      <a:gd name="T16" fmla="*/ 4 w 21"/>
                      <a:gd name="T17" fmla="*/ 11 h 11"/>
                      <a:gd name="T18" fmla="*/ 9 w 21"/>
                      <a:gd name="T19" fmla="*/ 11 h 11"/>
                      <a:gd name="T20" fmla="*/ 13 w 21"/>
                      <a:gd name="T21" fmla="*/ 11 h 11"/>
                      <a:gd name="T22" fmla="*/ 17 w 21"/>
                      <a:gd name="T23" fmla="*/ 8 h 11"/>
                      <a:gd name="T24" fmla="*/ 21 w 21"/>
                      <a:gd name="T25" fmla="*/ 8 h 11"/>
                      <a:gd name="T26" fmla="*/ 21 w 21"/>
                      <a:gd name="T27" fmla="*/ 4 h 1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21" h="11">
                        <a:moveTo>
                          <a:pt x="21" y="4"/>
                        </a:moveTo>
                        <a:lnTo>
                          <a:pt x="17" y="0"/>
                        </a:lnTo>
                        <a:lnTo>
                          <a:pt x="13" y="4"/>
                        </a:lnTo>
                        <a:lnTo>
                          <a:pt x="9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lnTo>
                          <a:pt x="0" y="11"/>
                        </a:lnTo>
                        <a:lnTo>
                          <a:pt x="4" y="11"/>
                        </a:lnTo>
                        <a:lnTo>
                          <a:pt x="9" y="11"/>
                        </a:lnTo>
                        <a:lnTo>
                          <a:pt x="13" y="11"/>
                        </a:lnTo>
                        <a:lnTo>
                          <a:pt x="17" y="8"/>
                        </a:lnTo>
                        <a:lnTo>
                          <a:pt x="21" y="8"/>
                        </a:lnTo>
                        <a:lnTo>
                          <a:pt x="21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03" name="Freeform 335"/>
                  <p:cNvSpPr>
                    <a:spLocks/>
                  </p:cNvSpPr>
                  <p:nvPr/>
                </p:nvSpPr>
                <p:spPr bwMode="auto">
                  <a:xfrm>
                    <a:off x="2919" y="2208"/>
                    <a:ext cx="81" cy="91"/>
                  </a:xfrm>
                  <a:custGeom>
                    <a:avLst/>
                    <a:gdLst>
                      <a:gd name="T0" fmla="*/ 81 w 81"/>
                      <a:gd name="T1" fmla="*/ 91 h 91"/>
                      <a:gd name="T2" fmla="*/ 81 w 81"/>
                      <a:gd name="T3" fmla="*/ 87 h 91"/>
                      <a:gd name="T4" fmla="*/ 81 w 81"/>
                      <a:gd name="T5" fmla="*/ 83 h 91"/>
                      <a:gd name="T6" fmla="*/ 77 w 81"/>
                      <a:gd name="T7" fmla="*/ 83 h 91"/>
                      <a:gd name="T8" fmla="*/ 77 w 81"/>
                      <a:gd name="T9" fmla="*/ 80 h 91"/>
                      <a:gd name="T10" fmla="*/ 77 w 81"/>
                      <a:gd name="T11" fmla="*/ 76 h 91"/>
                      <a:gd name="T12" fmla="*/ 73 w 81"/>
                      <a:gd name="T13" fmla="*/ 76 h 91"/>
                      <a:gd name="T14" fmla="*/ 73 w 81"/>
                      <a:gd name="T15" fmla="*/ 72 h 91"/>
                      <a:gd name="T16" fmla="*/ 73 w 81"/>
                      <a:gd name="T17" fmla="*/ 68 h 91"/>
                      <a:gd name="T18" fmla="*/ 73 w 81"/>
                      <a:gd name="T19" fmla="*/ 64 h 91"/>
                      <a:gd name="T20" fmla="*/ 77 w 81"/>
                      <a:gd name="T21" fmla="*/ 60 h 91"/>
                      <a:gd name="T22" fmla="*/ 77 w 81"/>
                      <a:gd name="T23" fmla="*/ 56 h 91"/>
                      <a:gd name="T24" fmla="*/ 81 w 81"/>
                      <a:gd name="T25" fmla="*/ 56 h 91"/>
                      <a:gd name="T26" fmla="*/ 81 w 81"/>
                      <a:gd name="T27" fmla="*/ 52 h 91"/>
                      <a:gd name="T28" fmla="*/ 81 w 81"/>
                      <a:gd name="T29" fmla="*/ 48 h 91"/>
                      <a:gd name="T30" fmla="*/ 77 w 81"/>
                      <a:gd name="T31" fmla="*/ 48 h 91"/>
                      <a:gd name="T32" fmla="*/ 77 w 81"/>
                      <a:gd name="T33" fmla="*/ 44 h 91"/>
                      <a:gd name="T34" fmla="*/ 77 w 81"/>
                      <a:gd name="T35" fmla="*/ 40 h 91"/>
                      <a:gd name="T36" fmla="*/ 73 w 81"/>
                      <a:gd name="T37" fmla="*/ 40 h 91"/>
                      <a:gd name="T38" fmla="*/ 73 w 81"/>
                      <a:gd name="T39" fmla="*/ 44 h 91"/>
                      <a:gd name="T40" fmla="*/ 68 w 81"/>
                      <a:gd name="T41" fmla="*/ 44 h 91"/>
                      <a:gd name="T42" fmla="*/ 64 w 81"/>
                      <a:gd name="T43" fmla="*/ 44 h 91"/>
                      <a:gd name="T44" fmla="*/ 60 w 81"/>
                      <a:gd name="T45" fmla="*/ 44 h 91"/>
                      <a:gd name="T46" fmla="*/ 55 w 81"/>
                      <a:gd name="T47" fmla="*/ 44 h 91"/>
                      <a:gd name="T48" fmla="*/ 51 w 81"/>
                      <a:gd name="T49" fmla="*/ 44 h 91"/>
                      <a:gd name="T50" fmla="*/ 51 w 81"/>
                      <a:gd name="T51" fmla="*/ 40 h 91"/>
                      <a:gd name="T52" fmla="*/ 47 w 81"/>
                      <a:gd name="T53" fmla="*/ 40 h 91"/>
                      <a:gd name="T54" fmla="*/ 43 w 81"/>
                      <a:gd name="T55" fmla="*/ 40 h 91"/>
                      <a:gd name="T56" fmla="*/ 38 w 81"/>
                      <a:gd name="T57" fmla="*/ 40 h 91"/>
                      <a:gd name="T58" fmla="*/ 34 w 81"/>
                      <a:gd name="T59" fmla="*/ 40 h 91"/>
                      <a:gd name="T60" fmla="*/ 30 w 81"/>
                      <a:gd name="T61" fmla="*/ 40 h 91"/>
                      <a:gd name="T62" fmla="*/ 30 w 81"/>
                      <a:gd name="T63" fmla="*/ 36 h 91"/>
                      <a:gd name="T64" fmla="*/ 25 w 81"/>
                      <a:gd name="T65" fmla="*/ 36 h 91"/>
                      <a:gd name="T66" fmla="*/ 21 w 81"/>
                      <a:gd name="T67" fmla="*/ 36 h 91"/>
                      <a:gd name="T68" fmla="*/ 17 w 81"/>
                      <a:gd name="T69" fmla="*/ 36 h 91"/>
                      <a:gd name="T70" fmla="*/ 17 w 81"/>
                      <a:gd name="T71" fmla="*/ 32 h 91"/>
                      <a:gd name="T72" fmla="*/ 13 w 81"/>
                      <a:gd name="T73" fmla="*/ 32 h 91"/>
                      <a:gd name="T74" fmla="*/ 13 w 81"/>
                      <a:gd name="T75" fmla="*/ 28 h 91"/>
                      <a:gd name="T76" fmla="*/ 8 w 81"/>
                      <a:gd name="T77" fmla="*/ 28 h 91"/>
                      <a:gd name="T78" fmla="*/ 8 w 81"/>
                      <a:gd name="T79" fmla="*/ 24 h 91"/>
                      <a:gd name="T80" fmla="*/ 4 w 81"/>
                      <a:gd name="T81" fmla="*/ 20 h 91"/>
                      <a:gd name="T82" fmla="*/ 4 w 81"/>
                      <a:gd name="T83" fmla="*/ 16 h 91"/>
                      <a:gd name="T84" fmla="*/ 4 w 81"/>
                      <a:gd name="T85" fmla="*/ 12 h 91"/>
                      <a:gd name="T86" fmla="*/ 0 w 81"/>
                      <a:gd name="T87" fmla="*/ 12 h 91"/>
                      <a:gd name="T88" fmla="*/ 0 w 81"/>
                      <a:gd name="T89" fmla="*/ 8 h 91"/>
                      <a:gd name="T90" fmla="*/ 0 w 81"/>
                      <a:gd name="T91" fmla="*/ 4 h 91"/>
                      <a:gd name="T92" fmla="*/ 0 w 81"/>
                      <a:gd name="T93" fmla="*/ 0 h 91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81" h="91">
                        <a:moveTo>
                          <a:pt x="81" y="91"/>
                        </a:moveTo>
                        <a:lnTo>
                          <a:pt x="81" y="87"/>
                        </a:lnTo>
                        <a:lnTo>
                          <a:pt x="81" y="83"/>
                        </a:lnTo>
                        <a:lnTo>
                          <a:pt x="77" y="83"/>
                        </a:lnTo>
                        <a:lnTo>
                          <a:pt x="77" y="80"/>
                        </a:lnTo>
                        <a:lnTo>
                          <a:pt x="77" y="76"/>
                        </a:lnTo>
                        <a:lnTo>
                          <a:pt x="73" y="76"/>
                        </a:lnTo>
                        <a:lnTo>
                          <a:pt x="73" y="72"/>
                        </a:lnTo>
                        <a:lnTo>
                          <a:pt x="73" y="68"/>
                        </a:lnTo>
                        <a:lnTo>
                          <a:pt x="73" y="64"/>
                        </a:lnTo>
                        <a:lnTo>
                          <a:pt x="77" y="60"/>
                        </a:lnTo>
                        <a:lnTo>
                          <a:pt x="77" y="56"/>
                        </a:lnTo>
                        <a:lnTo>
                          <a:pt x="81" y="56"/>
                        </a:lnTo>
                        <a:lnTo>
                          <a:pt x="81" y="52"/>
                        </a:lnTo>
                        <a:lnTo>
                          <a:pt x="81" y="48"/>
                        </a:lnTo>
                        <a:lnTo>
                          <a:pt x="77" y="48"/>
                        </a:lnTo>
                        <a:lnTo>
                          <a:pt x="77" y="44"/>
                        </a:lnTo>
                        <a:lnTo>
                          <a:pt x="77" y="40"/>
                        </a:lnTo>
                        <a:lnTo>
                          <a:pt x="73" y="40"/>
                        </a:lnTo>
                        <a:lnTo>
                          <a:pt x="73" y="44"/>
                        </a:lnTo>
                        <a:lnTo>
                          <a:pt x="68" y="44"/>
                        </a:lnTo>
                        <a:lnTo>
                          <a:pt x="64" y="44"/>
                        </a:lnTo>
                        <a:lnTo>
                          <a:pt x="60" y="44"/>
                        </a:lnTo>
                        <a:lnTo>
                          <a:pt x="55" y="44"/>
                        </a:lnTo>
                        <a:lnTo>
                          <a:pt x="51" y="44"/>
                        </a:lnTo>
                        <a:lnTo>
                          <a:pt x="51" y="40"/>
                        </a:lnTo>
                        <a:lnTo>
                          <a:pt x="47" y="40"/>
                        </a:lnTo>
                        <a:lnTo>
                          <a:pt x="43" y="40"/>
                        </a:lnTo>
                        <a:lnTo>
                          <a:pt x="38" y="40"/>
                        </a:lnTo>
                        <a:lnTo>
                          <a:pt x="34" y="40"/>
                        </a:lnTo>
                        <a:lnTo>
                          <a:pt x="30" y="40"/>
                        </a:lnTo>
                        <a:lnTo>
                          <a:pt x="30" y="36"/>
                        </a:lnTo>
                        <a:lnTo>
                          <a:pt x="25" y="36"/>
                        </a:lnTo>
                        <a:lnTo>
                          <a:pt x="21" y="36"/>
                        </a:lnTo>
                        <a:lnTo>
                          <a:pt x="17" y="36"/>
                        </a:lnTo>
                        <a:lnTo>
                          <a:pt x="17" y="32"/>
                        </a:lnTo>
                        <a:lnTo>
                          <a:pt x="13" y="32"/>
                        </a:lnTo>
                        <a:lnTo>
                          <a:pt x="13" y="28"/>
                        </a:lnTo>
                        <a:lnTo>
                          <a:pt x="8" y="28"/>
                        </a:lnTo>
                        <a:lnTo>
                          <a:pt x="8" y="24"/>
                        </a:lnTo>
                        <a:lnTo>
                          <a:pt x="4" y="20"/>
                        </a:lnTo>
                        <a:lnTo>
                          <a:pt x="4" y="16"/>
                        </a:lnTo>
                        <a:lnTo>
                          <a:pt x="4" y="12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04" name="Freeform 336"/>
                  <p:cNvSpPr>
                    <a:spLocks/>
                  </p:cNvSpPr>
                  <p:nvPr/>
                </p:nvSpPr>
                <p:spPr bwMode="auto">
                  <a:xfrm>
                    <a:off x="4790" y="2299"/>
                    <a:ext cx="5" cy="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0 w 5"/>
                      <a:gd name="T3" fmla="*/ 0 h 1"/>
                      <a:gd name="T4" fmla="*/ 5 w 5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0" y="0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05" name="Freeform 337"/>
                  <p:cNvSpPr>
                    <a:spLocks/>
                  </p:cNvSpPr>
                  <p:nvPr/>
                </p:nvSpPr>
                <p:spPr bwMode="auto">
                  <a:xfrm>
                    <a:off x="3000" y="2288"/>
                    <a:ext cx="9" cy="19"/>
                  </a:xfrm>
                  <a:custGeom>
                    <a:avLst/>
                    <a:gdLst>
                      <a:gd name="T0" fmla="*/ 0 w 9"/>
                      <a:gd name="T1" fmla="*/ 0 h 19"/>
                      <a:gd name="T2" fmla="*/ 5 w 9"/>
                      <a:gd name="T3" fmla="*/ 0 h 19"/>
                      <a:gd name="T4" fmla="*/ 5 w 9"/>
                      <a:gd name="T5" fmla="*/ 3 h 19"/>
                      <a:gd name="T6" fmla="*/ 5 w 9"/>
                      <a:gd name="T7" fmla="*/ 7 h 19"/>
                      <a:gd name="T8" fmla="*/ 9 w 9"/>
                      <a:gd name="T9" fmla="*/ 7 h 19"/>
                      <a:gd name="T10" fmla="*/ 9 w 9"/>
                      <a:gd name="T11" fmla="*/ 11 h 19"/>
                      <a:gd name="T12" fmla="*/ 9 w 9"/>
                      <a:gd name="T13" fmla="*/ 15 h 19"/>
                      <a:gd name="T14" fmla="*/ 5 w 9"/>
                      <a:gd name="T15" fmla="*/ 15 h 19"/>
                      <a:gd name="T16" fmla="*/ 5 w 9"/>
                      <a:gd name="T17" fmla="*/ 19 h 19"/>
                      <a:gd name="T18" fmla="*/ 5 w 9"/>
                      <a:gd name="T19" fmla="*/ 15 h 19"/>
                      <a:gd name="T20" fmla="*/ 5 w 9"/>
                      <a:gd name="T21" fmla="*/ 11 h 19"/>
                      <a:gd name="T22" fmla="*/ 5 w 9"/>
                      <a:gd name="T23" fmla="*/ 7 h 19"/>
                      <a:gd name="T24" fmla="*/ 5 w 9"/>
                      <a:gd name="T25" fmla="*/ 3 h 19"/>
                      <a:gd name="T26" fmla="*/ 0 w 9"/>
                      <a:gd name="T27" fmla="*/ 3 h 19"/>
                      <a:gd name="T28" fmla="*/ 0 w 9"/>
                      <a:gd name="T29" fmla="*/ 0 h 1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9" h="19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5" y="3"/>
                        </a:lnTo>
                        <a:lnTo>
                          <a:pt x="5" y="7"/>
                        </a:lnTo>
                        <a:lnTo>
                          <a:pt x="9" y="7"/>
                        </a:lnTo>
                        <a:lnTo>
                          <a:pt x="9" y="11"/>
                        </a:lnTo>
                        <a:lnTo>
                          <a:pt x="9" y="15"/>
                        </a:lnTo>
                        <a:lnTo>
                          <a:pt x="5" y="15"/>
                        </a:lnTo>
                        <a:lnTo>
                          <a:pt x="5" y="19"/>
                        </a:lnTo>
                        <a:lnTo>
                          <a:pt x="5" y="15"/>
                        </a:lnTo>
                        <a:lnTo>
                          <a:pt x="5" y="11"/>
                        </a:lnTo>
                        <a:lnTo>
                          <a:pt x="5" y="7"/>
                        </a:lnTo>
                        <a:lnTo>
                          <a:pt x="5" y="3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06" name="Freeform 338"/>
                  <p:cNvSpPr>
                    <a:spLocks/>
                  </p:cNvSpPr>
                  <p:nvPr/>
                </p:nvSpPr>
                <p:spPr bwMode="auto">
                  <a:xfrm>
                    <a:off x="3000" y="2311"/>
                    <a:ext cx="1" cy="8"/>
                  </a:xfrm>
                  <a:custGeom>
                    <a:avLst/>
                    <a:gdLst>
                      <a:gd name="T0" fmla="*/ 0 w 1"/>
                      <a:gd name="T1" fmla="*/ 8 h 8"/>
                      <a:gd name="T2" fmla="*/ 0 w 1"/>
                      <a:gd name="T3" fmla="*/ 4 h 8"/>
                      <a:gd name="T4" fmla="*/ 0 w 1"/>
                      <a:gd name="T5" fmla="*/ 0 h 8"/>
                      <a:gd name="T6" fmla="*/ 0 w 1"/>
                      <a:gd name="T7" fmla="*/ 4 h 8"/>
                      <a:gd name="T8" fmla="*/ 0 w 1"/>
                      <a:gd name="T9" fmla="*/ 8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" h="8">
                        <a:moveTo>
                          <a:pt x="0" y="8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07" name="Freeform 339"/>
                  <p:cNvSpPr>
                    <a:spLocks/>
                  </p:cNvSpPr>
                  <p:nvPr/>
                </p:nvSpPr>
                <p:spPr bwMode="auto">
                  <a:xfrm>
                    <a:off x="4782" y="2260"/>
                    <a:ext cx="26" cy="63"/>
                  </a:xfrm>
                  <a:custGeom>
                    <a:avLst/>
                    <a:gdLst>
                      <a:gd name="T0" fmla="*/ 0 w 26"/>
                      <a:gd name="T1" fmla="*/ 63 h 63"/>
                      <a:gd name="T2" fmla="*/ 0 w 26"/>
                      <a:gd name="T3" fmla="*/ 59 h 63"/>
                      <a:gd name="T4" fmla="*/ 0 w 26"/>
                      <a:gd name="T5" fmla="*/ 55 h 63"/>
                      <a:gd name="T6" fmla="*/ 4 w 26"/>
                      <a:gd name="T7" fmla="*/ 55 h 63"/>
                      <a:gd name="T8" fmla="*/ 0 w 26"/>
                      <a:gd name="T9" fmla="*/ 55 h 63"/>
                      <a:gd name="T10" fmla="*/ 0 w 26"/>
                      <a:gd name="T11" fmla="*/ 51 h 63"/>
                      <a:gd name="T12" fmla="*/ 0 w 26"/>
                      <a:gd name="T13" fmla="*/ 47 h 63"/>
                      <a:gd name="T14" fmla="*/ 4 w 26"/>
                      <a:gd name="T15" fmla="*/ 43 h 63"/>
                      <a:gd name="T16" fmla="*/ 4 w 26"/>
                      <a:gd name="T17" fmla="*/ 39 h 63"/>
                      <a:gd name="T18" fmla="*/ 8 w 26"/>
                      <a:gd name="T19" fmla="*/ 39 h 63"/>
                      <a:gd name="T20" fmla="*/ 8 w 26"/>
                      <a:gd name="T21" fmla="*/ 35 h 63"/>
                      <a:gd name="T22" fmla="*/ 13 w 26"/>
                      <a:gd name="T23" fmla="*/ 35 h 63"/>
                      <a:gd name="T24" fmla="*/ 13 w 26"/>
                      <a:gd name="T25" fmla="*/ 31 h 63"/>
                      <a:gd name="T26" fmla="*/ 17 w 26"/>
                      <a:gd name="T27" fmla="*/ 31 h 63"/>
                      <a:gd name="T28" fmla="*/ 17 w 26"/>
                      <a:gd name="T29" fmla="*/ 28 h 63"/>
                      <a:gd name="T30" fmla="*/ 21 w 26"/>
                      <a:gd name="T31" fmla="*/ 28 h 63"/>
                      <a:gd name="T32" fmla="*/ 21 w 26"/>
                      <a:gd name="T33" fmla="*/ 24 h 63"/>
                      <a:gd name="T34" fmla="*/ 26 w 26"/>
                      <a:gd name="T35" fmla="*/ 24 h 63"/>
                      <a:gd name="T36" fmla="*/ 26 w 26"/>
                      <a:gd name="T37" fmla="*/ 20 h 63"/>
                      <a:gd name="T38" fmla="*/ 21 w 26"/>
                      <a:gd name="T39" fmla="*/ 20 h 63"/>
                      <a:gd name="T40" fmla="*/ 21 w 26"/>
                      <a:gd name="T41" fmla="*/ 16 h 63"/>
                      <a:gd name="T42" fmla="*/ 21 w 26"/>
                      <a:gd name="T43" fmla="*/ 12 h 63"/>
                      <a:gd name="T44" fmla="*/ 26 w 26"/>
                      <a:gd name="T45" fmla="*/ 12 h 63"/>
                      <a:gd name="T46" fmla="*/ 21 w 26"/>
                      <a:gd name="T47" fmla="*/ 12 h 63"/>
                      <a:gd name="T48" fmla="*/ 21 w 26"/>
                      <a:gd name="T49" fmla="*/ 8 h 63"/>
                      <a:gd name="T50" fmla="*/ 17 w 26"/>
                      <a:gd name="T51" fmla="*/ 8 h 63"/>
                      <a:gd name="T52" fmla="*/ 17 w 26"/>
                      <a:gd name="T53" fmla="*/ 4 h 63"/>
                      <a:gd name="T54" fmla="*/ 13 w 26"/>
                      <a:gd name="T55" fmla="*/ 4 h 63"/>
                      <a:gd name="T56" fmla="*/ 17 w 26"/>
                      <a:gd name="T57" fmla="*/ 4 h 63"/>
                      <a:gd name="T58" fmla="*/ 17 w 26"/>
                      <a:gd name="T59" fmla="*/ 0 h 63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26" h="63">
                        <a:moveTo>
                          <a:pt x="0" y="63"/>
                        </a:moveTo>
                        <a:lnTo>
                          <a:pt x="0" y="59"/>
                        </a:lnTo>
                        <a:lnTo>
                          <a:pt x="0" y="55"/>
                        </a:lnTo>
                        <a:lnTo>
                          <a:pt x="4" y="55"/>
                        </a:lnTo>
                        <a:lnTo>
                          <a:pt x="0" y="55"/>
                        </a:lnTo>
                        <a:lnTo>
                          <a:pt x="0" y="51"/>
                        </a:lnTo>
                        <a:lnTo>
                          <a:pt x="0" y="47"/>
                        </a:lnTo>
                        <a:lnTo>
                          <a:pt x="4" y="43"/>
                        </a:lnTo>
                        <a:lnTo>
                          <a:pt x="4" y="39"/>
                        </a:lnTo>
                        <a:lnTo>
                          <a:pt x="8" y="39"/>
                        </a:lnTo>
                        <a:lnTo>
                          <a:pt x="8" y="35"/>
                        </a:lnTo>
                        <a:lnTo>
                          <a:pt x="13" y="35"/>
                        </a:lnTo>
                        <a:lnTo>
                          <a:pt x="13" y="31"/>
                        </a:lnTo>
                        <a:lnTo>
                          <a:pt x="17" y="31"/>
                        </a:lnTo>
                        <a:lnTo>
                          <a:pt x="17" y="28"/>
                        </a:lnTo>
                        <a:lnTo>
                          <a:pt x="21" y="28"/>
                        </a:lnTo>
                        <a:lnTo>
                          <a:pt x="21" y="24"/>
                        </a:lnTo>
                        <a:lnTo>
                          <a:pt x="26" y="24"/>
                        </a:lnTo>
                        <a:lnTo>
                          <a:pt x="26" y="20"/>
                        </a:lnTo>
                        <a:lnTo>
                          <a:pt x="21" y="20"/>
                        </a:lnTo>
                        <a:lnTo>
                          <a:pt x="21" y="16"/>
                        </a:lnTo>
                        <a:lnTo>
                          <a:pt x="21" y="12"/>
                        </a:lnTo>
                        <a:lnTo>
                          <a:pt x="26" y="12"/>
                        </a:lnTo>
                        <a:lnTo>
                          <a:pt x="21" y="12"/>
                        </a:lnTo>
                        <a:lnTo>
                          <a:pt x="21" y="8"/>
                        </a:lnTo>
                        <a:lnTo>
                          <a:pt x="17" y="8"/>
                        </a:lnTo>
                        <a:lnTo>
                          <a:pt x="17" y="4"/>
                        </a:lnTo>
                        <a:lnTo>
                          <a:pt x="13" y="4"/>
                        </a:lnTo>
                        <a:lnTo>
                          <a:pt x="17" y="4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08" name="Freeform 340"/>
                  <p:cNvSpPr>
                    <a:spLocks/>
                  </p:cNvSpPr>
                  <p:nvPr/>
                </p:nvSpPr>
                <p:spPr bwMode="auto">
                  <a:xfrm>
                    <a:off x="4782" y="2323"/>
                    <a:ext cx="1" cy="8"/>
                  </a:xfrm>
                  <a:custGeom>
                    <a:avLst/>
                    <a:gdLst>
                      <a:gd name="T0" fmla="*/ 0 w 1"/>
                      <a:gd name="T1" fmla="*/ 8 h 8"/>
                      <a:gd name="T2" fmla="*/ 0 w 1"/>
                      <a:gd name="T3" fmla="*/ 4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" h="8">
                        <a:moveTo>
                          <a:pt x="0" y="8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09" name="Freeform 341"/>
                  <p:cNvSpPr>
                    <a:spLocks/>
                  </p:cNvSpPr>
                  <p:nvPr/>
                </p:nvSpPr>
                <p:spPr bwMode="auto">
                  <a:xfrm>
                    <a:off x="2992" y="2291"/>
                    <a:ext cx="17" cy="40"/>
                  </a:xfrm>
                  <a:custGeom>
                    <a:avLst/>
                    <a:gdLst>
                      <a:gd name="T0" fmla="*/ 17 w 17"/>
                      <a:gd name="T1" fmla="*/ 0 h 40"/>
                      <a:gd name="T2" fmla="*/ 17 w 17"/>
                      <a:gd name="T3" fmla="*/ 4 h 40"/>
                      <a:gd name="T4" fmla="*/ 17 w 17"/>
                      <a:gd name="T5" fmla="*/ 8 h 40"/>
                      <a:gd name="T6" fmla="*/ 17 w 17"/>
                      <a:gd name="T7" fmla="*/ 12 h 40"/>
                      <a:gd name="T8" fmla="*/ 17 w 17"/>
                      <a:gd name="T9" fmla="*/ 16 h 40"/>
                      <a:gd name="T10" fmla="*/ 13 w 17"/>
                      <a:gd name="T11" fmla="*/ 16 h 40"/>
                      <a:gd name="T12" fmla="*/ 13 w 17"/>
                      <a:gd name="T13" fmla="*/ 20 h 40"/>
                      <a:gd name="T14" fmla="*/ 13 w 17"/>
                      <a:gd name="T15" fmla="*/ 24 h 40"/>
                      <a:gd name="T16" fmla="*/ 8 w 17"/>
                      <a:gd name="T17" fmla="*/ 24 h 40"/>
                      <a:gd name="T18" fmla="*/ 8 w 17"/>
                      <a:gd name="T19" fmla="*/ 28 h 40"/>
                      <a:gd name="T20" fmla="*/ 8 w 17"/>
                      <a:gd name="T21" fmla="*/ 32 h 40"/>
                      <a:gd name="T22" fmla="*/ 4 w 17"/>
                      <a:gd name="T23" fmla="*/ 32 h 40"/>
                      <a:gd name="T24" fmla="*/ 4 w 17"/>
                      <a:gd name="T25" fmla="*/ 36 h 40"/>
                      <a:gd name="T26" fmla="*/ 0 w 17"/>
                      <a:gd name="T27" fmla="*/ 36 h 40"/>
                      <a:gd name="T28" fmla="*/ 0 w 17"/>
                      <a:gd name="T29" fmla="*/ 40 h 4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7" h="40">
                        <a:moveTo>
                          <a:pt x="17" y="0"/>
                        </a:move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17" y="12"/>
                        </a:lnTo>
                        <a:lnTo>
                          <a:pt x="17" y="16"/>
                        </a:lnTo>
                        <a:lnTo>
                          <a:pt x="13" y="16"/>
                        </a:lnTo>
                        <a:lnTo>
                          <a:pt x="13" y="20"/>
                        </a:lnTo>
                        <a:lnTo>
                          <a:pt x="13" y="24"/>
                        </a:lnTo>
                        <a:lnTo>
                          <a:pt x="8" y="24"/>
                        </a:lnTo>
                        <a:lnTo>
                          <a:pt x="8" y="28"/>
                        </a:lnTo>
                        <a:lnTo>
                          <a:pt x="8" y="32"/>
                        </a:lnTo>
                        <a:lnTo>
                          <a:pt x="4" y="32"/>
                        </a:lnTo>
                        <a:lnTo>
                          <a:pt x="4" y="36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10" name="Freeform 342"/>
                  <p:cNvSpPr>
                    <a:spLocks/>
                  </p:cNvSpPr>
                  <p:nvPr/>
                </p:nvSpPr>
                <p:spPr bwMode="auto">
                  <a:xfrm>
                    <a:off x="2992" y="2299"/>
                    <a:ext cx="8" cy="32"/>
                  </a:xfrm>
                  <a:custGeom>
                    <a:avLst/>
                    <a:gdLst>
                      <a:gd name="T0" fmla="*/ 0 w 8"/>
                      <a:gd name="T1" fmla="*/ 32 h 32"/>
                      <a:gd name="T2" fmla="*/ 0 w 8"/>
                      <a:gd name="T3" fmla="*/ 28 h 32"/>
                      <a:gd name="T4" fmla="*/ 0 w 8"/>
                      <a:gd name="T5" fmla="*/ 24 h 32"/>
                      <a:gd name="T6" fmla="*/ 0 w 8"/>
                      <a:gd name="T7" fmla="*/ 20 h 32"/>
                      <a:gd name="T8" fmla="*/ 4 w 8"/>
                      <a:gd name="T9" fmla="*/ 20 h 32"/>
                      <a:gd name="T10" fmla="*/ 0 w 8"/>
                      <a:gd name="T11" fmla="*/ 20 h 32"/>
                      <a:gd name="T12" fmla="*/ 0 w 8"/>
                      <a:gd name="T13" fmla="*/ 16 h 32"/>
                      <a:gd name="T14" fmla="*/ 4 w 8"/>
                      <a:gd name="T15" fmla="*/ 16 h 32"/>
                      <a:gd name="T16" fmla="*/ 4 w 8"/>
                      <a:gd name="T17" fmla="*/ 12 h 32"/>
                      <a:gd name="T18" fmla="*/ 4 w 8"/>
                      <a:gd name="T19" fmla="*/ 8 h 32"/>
                      <a:gd name="T20" fmla="*/ 8 w 8"/>
                      <a:gd name="T21" fmla="*/ 8 h 32"/>
                      <a:gd name="T22" fmla="*/ 8 w 8"/>
                      <a:gd name="T23" fmla="*/ 4 h 32"/>
                      <a:gd name="T24" fmla="*/ 8 w 8"/>
                      <a:gd name="T25" fmla="*/ 0 h 3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8" h="32">
                        <a:moveTo>
                          <a:pt x="0" y="32"/>
                        </a:moveTo>
                        <a:lnTo>
                          <a:pt x="0" y="28"/>
                        </a:lnTo>
                        <a:lnTo>
                          <a:pt x="0" y="24"/>
                        </a:lnTo>
                        <a:lnTo>
                          <a:pt x="0" y="20"/>
                        </a:lnTo>
                        <a:lnTo>
                          <a:pt x="4" y="20"/>
                        </a:lnTo>
                        <a:lnTo>
                          <a:pt x="0" y="20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8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11" name="Freeform 343"/>
                  <p:cNvSpPr>
                    <a:spLocks/>
                  </p:cNvSpPr>
                  <p:nvPr/>
                </p:nvSpPr>
                <p:spPr bwMode="auto">
                  <a:xfrm>
                    <a:off x="4786" y="2335"/>
                    <a:ext cx="4" cy="4"/>
                  </a:xfrm>
                  <a:custGeom>
                    <a:avLst/>
                    <a:gdLst>
                      <a:gd name="T0" fmla="*/ 4 w 4"/>
                      <a:gd name="T1" fmla="*/ 4 h 4"/>
                      <a:gd name="T2" fmla="*/ 4 w 4"/>
                      <a:gd name="T3" fmla="*/ 0 h 4"/>
                      <a:gd name="T4" fmla="*/ 0 w 4"/>
                      <a:gd name="T5" fmla="*/ 4 h 4"/>
                      <a:gd name="T6" fmla="*/ 4 w 4"/>
                      <a:gd name="T7" fmla="*/ 4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12" name="Freeform 344"/>
                  <p:cNvSpPr>
                    <a:spLocks/>
                  </p:cNvSpPr>
                  <p:nvPr/>
                </p:nvSpPr>
                <p:spPr bwMode="auto">
                  <a:xfrm>
                    <a:off x="4782" y="2331"/>
                    <a:ext cx="4" cy="16"/>
                  </a:xfrm>
                  <a:custGeom>
                    <a:avLst/>
                    <a:gdLst>
                      <a:gd name="T0" fmla="*/ 4 w 4"/>
                      <a:gd name="T1" fmla="*/ 16 h 16"/>
                      <a:gd name="T2" fmla="*/ 4 w 4"/>
                      <a:gd name="T3" fmla="*/ 12 h 16"/>
                      <a:gd name="T4" fmla="*/ 4 w 4"/>
                      <a:gd name="T5" fmla="*/ 8 h 16"/>
                      <a:gd name="T6" fmla="*/ 4 w 4"/>
                      <a:gd name="T7" fmla="*/ 4 h 16"/>
                      <a:gd name="T8" fmla="*/ 4 w 4"/>
                      <a:gd name="T9" fmla="*/ 0 h 16"/>
                      <a:gd name="T10" fmla="*/ 0 w 4"/>
                      <a:gd name="T11" fmla="*/ 0 h 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" h="16">
                        <a:moveTo>
                          <a:pt x="4" y="16"/>
                        </a:move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13" name="Freeform 345"/>
                  <p:cNvSpPr>
                    <a:spLocks/>
                  </p:cNvSpPr>
                  <p:nvPr/>
                </p:nvSpPr>
                <p:spPr bwMode="auto">
                  <a:xfrm>
                    <a:off x="4786" y="2347"/>
                    <a:ext cx="9" cy="8"/>
                  </a:xfrm>
                  <a:custGeom>
                    <a:avLst/>
                    <a:gdLst>
                      <a:gd name="T0" fmla="*/ 4 w 9"/>
                      <a:gd name="T1" fmla="*/ 8 h 8"/>
                      <a:gd name="T2" fmla="*/ 9 w 9"/>
                      <a:gd name="T3" fmla="*/ 8 h 8"/>
                      <a:gd name="T4" fmla="*/ 4 w 9"/>
                      <a:gd name="T5" fmla="*/ 8 h 8"/>
                      <a:gd name="T6" fmla="*/ 4 w 9"/>
                      <a:gd name="T7" fmla="*/ 4 h 8"/>
                      <a:gd name="T8" fmla="*/ 0 w 9"/>
                      <a:gd name="T9" fmla="*/ 0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4" y="8"/>
                        </a:moveTo>
                        <a:lnTo>
                          <a:pt x="9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14" name="Freeform 346"/>
                  <p:cNvSpPr>
                    <a:spLocks/>
                  </p:cNvSpPr>
                  <p:nvPr/>
                </p:nvSpPr>
                <p:spPr bwMode="auto">
                  <a:xfrm>
                    <a:off x="4786" y="2284"/>
                    <a:ext cx="43" cy="95"/>
                  </a:xfrm>
                  <a:custGeom>
                    <a:avLst/>
                    <a:gdLst>
                      <a:gd name="T0" fmla="*/ 43 w 43"/>
                      <a:gd name="T1" fmla="*/ 0 h 95"/>
                      <a:gd name="T2" fmla="*/ 39 w 43"/>
                      <a:gd name="T3" fmla="*/ 0 h 95"/>
                      <a:gd name="T4" fmla="*/ 39 w 43"/>
                      <a:gd name="T5" fmla="*/ 4 h 95"/>
                      <a:gd name="T6" fmla="*/ 39 w 43"/>
                      <a:gd name="T7" fmla="*/ 7 h 95"/>
                      <a:gd name="T8" fmla="*/ 34 w 43"/>
                      <a:gd name="T9" fmla="*/ 7 h 95"/>
                      <a:gd name="T10" fmla="*/ 34 w 43"/>
                      <a:gd name="T11" fmla="*/ 11 h 95"/>
                      <a:gd name="T12" fmla="*/ 30 w 43"/>
                      <a:gd name="T13" fmla="*/ 11 h 95"/>
                      <a:gd name="T14" fmla="*/ 26 w 43"/>
                      <a:gd name="T15" fmla="*/ 11 h 95"/>
                      <a:gd name="T16" fmla="*/ 22 w 43"/>
                      <a:gd name="T17" fmla="*/ 11 h 95"/>
                      <a:gd name="T18" fmla="*/ 22 w 43"/>
                      <a:gd name="T19" fmla="*/ 15 h 95"/>
                      <a:gd name="T20" fmla="*/ 17 w 43"/>
                      <a:gd name="T21" fmla="*/ 15 h 95"/>
                      <a:gd name="T22" fmla="*/ 13 w 43"/>
                      <a:gd name="T23" fmla="*/ 15 h 95"/>
                      <a:gd name="T24" fmla="*/ 9 w 43"/>
                      <a:gd name="T25" fmla="*/ 15 h 95"/>
                      <a:gd name="T26" fmla="*/ 4 w 43"/>
                      <a:gd name="T27" fmla="*/ 19 h 95"/>
                      <a:gd name="T28" fmla="*/ 0 w 43"/>
                      <a:gd name="T29" fmla="*/ 19 h 95"/>
                      <a:gd name="T30" fmla="*/ 0 w 43"/>
                      <a:gd name="T31" fmla="*/ 23 h 95"/>
                      <a:gd name="T32" fmla="*/ 0 w 43"/>
                      <a:gd name="T33" fmla="*/ 27 h 95"/>
                      <a:gd name="T34" fmla="*/ 0 w 43"/>
                      <a:gd name="T35" fmla="*/ 31 h 95"/>
                      <a:gd name="T36" fmla="*/ 4 w 43"/>
                      <a:gd name="T37" fmla="*/ 31 h 95"/>
                      <a:gd name="T38" fmla="*/ 4 w 43"/>
                      <a:gd name="T39" fmla="*/ 35 h 95"/>
                      <a:gd name="T40" fmla="*/ 4 w 43"/>
                      <a:gd name="T41" fmla="*/ 39 h 95"/>
                      <a:gd name="T42" fmla="*/ 0 w 43"/>
                      <a:gd name="T43" fmla="*/ 39 h 95"/>
                      <a:gd name="T44" fmla="*/ 0 w 43"/>
                      <a:gd name="T45" fmla="*/ 43 h 95"/>
                      <a:gd name="T46" fmla="*/ 0 w 43"/>
                      <a:gd name="T47" fmla="*/ 47 h 95"/>
                      <a:gd name="T48" fmla="*/ 4 w 43"/>
                      <a:gd name="T49" fmla="*/ 47 h 95"/>
                      <a:gd name="T50" fmla="*/ 4 w 43"/>
                      <a:gd name="T51" fmla="*/ 51 h 95"/>
                      <a:gd name="T52" fmla="*/ 9 w 43"/>
                      <a:gd name="T53" fmla="*/ 51 h 95"/>
                      <a:gd name="T54" fmla="*/ 9 w 43"/>
                      <a:gd name="T55" fmla="*/ 55 h 95"/>
                      <a:gd name="T56" fmla="*/ 9 w 43"/>
                      <a:gd name="T57" fmla="*/ 59 h 95"/>
                      <a:gd name="T58" fmla="*/ 4 w 43"/>
                      <a:gd name="T59" fmla="*/ 59 h 95"/>
                      <a:gd name="T60" fmla="*/ 4 w 43"/>
                      <a:gd name="T61" fmla="*/ 63 h 95"/>
                      <a:gd name="T62" fmla="*/ 4 w 43"/>
                      <a:gd name="T63" fmla="*/ 67 h 95"/>
                      <a:gd name="T64" fmla="*/ 9 w 43"/>
                      <a:gd name="T65" fmla="*/ 67 h 95"/>
                      <a:gd name="T66" fmla="*/ 9 w 43"/>
                      <a:gd name="T67" fmla="*/ 71 h 95"/>
                      <a:gd name="T68" fmla="*/ 9 w 43"/>
                      <a:gd name="T69" fmla="*/ 75 h 95"/>
                      <a:gd name="T70" fmla="*/ 13 w 43"/>
                      <a:gd name="T71" fmla="*/ 75 h 95"/>
                      <a:gd name="T72" fmla="*/ 13 w 43"/>
                      <a:gd name="T73" fmla="*/ 79 h 95"/>
                      <a:gd name="T74" fmla="*/ 17 w 43"/>
                      <a:gd name="T75" fmla="*/ 79 h 95"/>
                      <a:gd name="T76" fmla="*/ 17 w 43"/>
                      <a:gd name="T77" fmla="*/ 83 h 95"/>
                      <a:gd name="T78" fmla="*/ 22 w 43"/>
                      <a:gd name="T79" fmla="*/ 83 h 95"/>
                      <a:gd name="T80" fmla="*/ 22 w 43"/>
                      <a:gd name="T81" fmla="*/ 87 h 95"/>
                      <a:gd name="T82" fmla="*/ 26 w 43"/>
                      <a:gd name="T83" fmla="*/ 87 h 95"/>
                      <a:gd name="T84" fmla="*/ 26 w 43"/>
                      <a:gd name="T85" fmla="*/ 91 h 95"/>
                      <a:gd name="T86" fmla="*/ 30 w 43"/>
                      <a:gd name="T87" fmla="*/ 91 h 95"/>
                      <a:gd name="T88" fmla="*/ 30 w 43"/>
                      <a:gd name="T89" fmla="*/ 95 h 9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43" h="95">
                        <a:moveTo>
                          <a:pt x="43" y="0"/>
                        </a:moveTo>
                        <a:lnTo>
                          <a:pt x="39" y="0"/>
                        </a:lnTo>
                        <a:lnTo>
                          <a:pt x="39" y="4"/>
                        </a:lnTo>
                        <a:lnTo>
                          <a:pt x="39" y="7"/>
                        </a:lnTo>
                        <a:lnTo>
                          <a:pt x="34" y="7"/>
                        </a:lnTo>
                        <a:lnTo>
                          <a:pt x="34" y="11"/>
                        </a:lnTo>
                        <a:lnTo>
                          <a:pt x="30" y="11"/>
                        </a:lnTo>
                        <a:lnTo>
                          <a:pt x="26" y="11"/>
                        </a:lnTo>
                        <a:lnTo>
                          <a:pt x="22" y="11"/>
                        </a:lnTo>
                        <a:lnTo>
                          <a:pt x="22" y="15"/>
                        </a:lnTo>
                        <a:lnTo>
                          <a:pt x="17" y="15"/>
                        </a:lnTo>
                        <a:lnTo>
                          <a:pt x="13" y="15"/>
                        </a:lnTo>
                        <a:lnTo>
                          <a:pt x="9" y="15"/>
                        </a:lnTo>
                        <a:lnTo>
                          <a:pt x="4" y="19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0" y="31"/>
                        </a:lnTo>
                        <a:lnTo>
                          <a:pt x="4" y="31"/>
                        </a:lnTo>
                        <a:lnTo>
                          <a:pt x="4" y="35"/>
                        </a:lnTo>
                        <a:lnTo>
                          <a:pt x="4" y="39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0" y="47"/>
                        </a:lnTo>
                        <a:lnTo>
                          <a:pt x="4" y="47"/>
                        </a:lnTo>
                        <a:lnTo>
                          <a:pt x="4" y="51"/>
                        </a:lnTo>
                        <a:lnTo>
                          <a:pt x="9" y="51"/>
                        </a:lnTo>
                        <a:lnTo>
                          <a:pt x="9" y="55"/>
                        </a:lnTo>
                        <a:lnTo>
                          <a:pt x="9" y="59"/>
                        </a:lnTo>
                        <a:lnTo>
                          <a:pt x="4" y="59"/>
                        </a:lnTo>
                        <a:lnTo>
                          <a:pt x="4" y="63"/>
                        </a:lnTo>
                        <a:lnTo>
                          <a:pt x="4" y="67"/>
                        </a:lnTo>
                        <a:lnTo>
                          <a:pt x="9" y="67"/>
                        </a:lnTo>
                        <a:lnTo>
                          <a:pt x="9" y="71"/>
                        </a:lnTo>
                        <a:lnTo>
                          <a:pt x="9" y="75"/>
                        </a:lnTo>
                        <a:lnTo>
                          <a:pt x="13" y="75"/>
                        </a:lnTo>
                        <a:lnTo>
                          <a:pt x="13" y="79"/>
                        </a:lnTo>
                        <a:lnTo>
                          <a:pt x="17" y="79"/>
                        </a:lnTo>
                        <a:lnTo>
                          <a:pt x="17" y="83"/>
                        </a:lnTo>
                        <a:lnTo>
                          <a:pt x="22" y="83"/>
                        </a:lnTo>
                        <a:lnTo>
                          <a:pt x="22" y="87"/>
                        </a:lnTo>
                        <a:lnTo>
                          <a:pt x="26" y="87"/>
                        </a:lnTo>
                        <a:lnTo>
                          <a:pt x="26" y="91"/>
                        </a:lnTo>
                        <a:lnTo>
                          <a:pt x="30" y="91"/>
                        </a:lnTo>
                        <a:lnTo>
                          <a:pt x="30" y="95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15" name="Freeform 347"/>
                  <p:cNvSpPr>
                    <a:spLocks/>
                  </p:cNvSpPr>
                  <p:nvPr/>
                </p:nvSpPr>
                <p:spPr bwMode="auto">
                  <a:xfrm>
                    <a:off x="4812" y="2379"/>
                    <a:ext cx="4" cy="4"/>
                  </a:xfrm>
                  <a:custGeom>
                    <a:avLst/>
                    <a:gdLst>
                      <a:gd name="T0" fmla="*/ 4 w 4"/>
                      <a:gd name="T1" fmla="*/ 0 h 4"/>
                      <a:gd name="T2" fmla="*/ 0 w 4"/>
                      <a:gd name="T3" fmla="*/ 0 h 4"/>
                      <a:gd name="T4" fmla="*/ 0 w 4"/>
                      <a:gd name="T5" fmla="*/ 4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4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16" name="Freeform 348"/>
                  <p:cNvSpPr>
                    <a:spLocks/>
                  </p:cNvSpPr>
                  <p:nvPr/>
                </p:nvSpPr>
                <p:spPr bwMode="auto">
                  <a:xfrm>
                    <a:off x="4782" y="2355"/>
                    <a:ext cx="26" cy="32"/>
                  </a:xfrm>
                  <a:custGeom>
                    <a:avLst/>
                    <a:gdLst>
                      <a:gd name="T0" fmla="*/ 26 w 26"/>
                      <a:gd name="T1" fmla="*/ 32 h 32"/>
                      <a:gd name="T2" fmla="*/ 26 w 26"/>
                      <a:gd name="T3" fmla="*/ 28 h 32"/>
                      <a:gd name="T4" fmla="*/ 26 w 26"/>
                      <a:gd name="T5" fmla="*/ 24 h 32"/>
                      <a:gd name="T6" fmla="*/ 26 w 26"/>
                      <a:gd name="T7" fmla="*/ 20 h 32"/>
                      <a:gd name="T8" fmla="*/ 21 w 26"/>
                      <a:gd name="T9" fmla="*/ 20 h 32"/>
                      <a:gd name="T10" fmla="*/ 21 w 26"/>
                      <a:gd name="T11" fmla="*/ 16 h 32"/>
                      <a:gd name="T12" fmla="*/ 21 w 26"/>
                      <a:gd name="T13" fmla="*/ 12 h 32"/>
                      <a:gd name="T14" fmla="*/ 17 w 26"/>
                      <a:gd name="T15" fmla="*/ 12 h 32"/>
                      <a:gd name="T16" fmla="*/ 17 w 26"/>
                      <a:gd name="T17" fmla="*/ 8 h 32"/>
                      <a:gd name="T18" fmla="*/ 13 w 26"/>
                      <a:gd name="T19" fmla="*/ 8 h 32"/>
                      <a:gd name="T20" fmla="*/ 13 w 26"/>
                      <a:gd name="T21" fmla="*/ 12 h 32"/>
                      <a:gd name="T22" fmla="*/ 8 w 26"/>
                      <a:gd name="T23" fmla="*/ 12 h 32"/>
                      <a:gd name="T24" fmla="*/ 8 w 26"/>
                      <a:gd name="T25" fmla="*/ 8 h 32"/>
                      <a:gd name="T26" fmla="*/ 13 w 26"/>
                      <a:gd name="T27" fmla="*/ 8 h 32"/>
                      <a:gd name="T28" fmla="*/ 8 w 26"/>
                      <a:gd name="T29" fmla="*/ 8 h 32"/>
                      <a:gd name="T30" fmla="*/ 4 w 26"/>
                      <a:gd name="T31" fmla="*/ 8 h 32"/>
                      <a:gd name="T32" fmla="*/ 0 w 26"/>
                      <a:gd name="T33" fmla="*/ 8 h 32"/>
                      <a:gd name="T34" fmla="*/ 0 w 26"/>
                      <a:gd name="T35" fmla="*/ 4 h 32"/>
                      <a:gd name="T36" fmla="*/ 4 w 26"/>
                      <a:gd name="T37" fmla="*/ 4 h 32"/>
                      <a:gd name="T38" fmla="*/ 8 w 26"/>
                      <a:gd name="T39" fmla="*/ 4 h 32"/>
                      <a:gd name="T40" fmla="*/ 8 w 26"/>
                      <a:gd name="T41" fmla="*/ 0 h 3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26" h="32">
                        <a:moveTo>
                          <a:pt x="26" y="32"/>
                        </a:moveTo>
                        <a:lnTo>
                          <a:pt x="26" y="28"/>
                        </a:lnTo>
                        <a:lnTo>
                          <a:pt x="26" y="24"/>
                        </a:lnTo>
                        <a:lnTo>
                          <a:pt x="26" y="20"/>
                        </a:lnTo>
                        <a:lnTo>
                          <a:pt x="21" y="20"/>
                        </a:lnTo>
                        <a:lnTo>
                          <a:pt x="21" y="16"/>
                        </a:lnTo>
                        <a:lnTo>
                          <a:pt x="21" y="12"/>
                        </a:lnTo>
                        <a:lnTo>
                          <a:pt x="17" y="12"/>
                        </a:lnTo>
                        <a:lnTo>
                          <a:pt x="17" y="8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8" y="12"/>
                        </a:lnTo>
                        <a:lnTo>
                          <a:pt x="8" y="8"/>
                        </a:lnTo>
                        <a:lnTo>
                          <a:pt x="13" y="8"/>
                        </a:lnTo>
                        <a:lnTo>
                          <a:pt x="8" y="8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8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17" name="Freeform 349"/>
                  <p:cNvSpPr>
                    <a:spLocks/>
                  </p:cNvSpPr>
                  <p:nvPr/>
                </p:nvSpPr>
                <p:spPr bwMode="auto">
                  <a:xfrm>
                    <a:off x="2910" y="2248"/>
                    <a:ext cx="43" cy="139"/>
                  </a:xfrm>
                  <a:custGeom>
                    <a:avLst/>
                    <a:gdLst>
                      <a:gd name="T0" fmla="*/ 0 w 43"/>
                      <a:gd name="T1" fmla="*/ 0 h 139"/>
                      <a:gd name="T2" fmla="*/ 0 w 43"/>
                      <a:gd name="T3" fmla="*/ 4 h 139"/>
                      <a:gd name="T4" fmla="*/ 0 w 43"/>
                      <a:gd name="T5" fmla="*/ 8 h 139"/>
                      <a:gd name="T6" fmla="*/ 4 w 43"/>
                      <a:gd name="T7" fmla="*/ 8 h 139"/>
                      <a:gd name="T8" fmla="*/ 4 w 43"/>
                      <a:gd name="T9" fmla="*/ 12 h 139"/>
                      <a:gd name="T10" fmla="*/ 4 w 43"/>
                      <a:gd name="T11" fmla="*/ 16 h 139"/>
                      <a:gd name="T12" fmla="*/ 4 w 43"/>
                      <a:gd name="T13" fmla="*/ 20 h 139"/>
                      <a:gd name="T14" fmla="*/ 9 w 43"/>
                      <a:gd name="T15" fmla="*/ 20 h 139"/>
                      <a:gd name="T16" fmla="*/ 9 w 43"/>
                      <a:gd name="T17" fmla="*/ 24 h 139"/>
                      <a:gd name="T18" fmla="*/ 9 w 43"/>
                      <a:gd name="T19" fmla="*/ 28 h 139"/>
                      <a:gd name="T20" fmla="*/ 9 w 43"/>
                      <a:gd name="T21" fmla="*/ 32 h 139"/>
                      <a:gd name="T22" fmla="*/ 13 w 43"/>
                      <a:gd name="T23" fmla="*/ 32 h 139"/>
                      <a:gd name="T24" fmla="*/ 13 w 43"/>
                      <a:gd name="T25" fmla="*/ 36 h 139"/>
                      <a:gd name="T26" fmla="*/ 13 w 43"/>
                      <a:gd name="T27" fmla="*/ 40 h 139"/>
                      <a:gd name="T28" fmla="*/ 13 w 43"/>
                      <a:gd name="T29" fmla="*/ 43 h 139"/>
                      <a:gd name="T30" fmla="*/ 17 w 43"/>
                      <a:gd name="T31" fmla="*/ 43 h 139"/>
                      <a:gd name="T32" fmla="*/ 17 w 43"/>
                      <a:gd name="T33" fmla="*/ 47 h 139"/>
                      <a:gd name="T34" fmla="*/ 17 w 43"/>
                      <a:gd name="T35" fmla="*/ 51 h 139"/>
                      <a:gd name="T36" fmla="*/ 17 w 43"/>
                      <a:gd name="T37" fmla="*/ 55 h 139"/>
                      <a:gd name="T38" fmla="*/ 17 w 43"/>
                      <a:gd name="T39" fmla="*/ 59 h 139"/>
                      <a:gd name="T40" fmla="*/ 17 w 43"/>
                      <a:gd name="T41" fmla="*/ 63 h 139"/>
                      <a:gd name="T42" fmla="*/ 17 w 43"/>
                      <a:gd name="T43" fmla="*/ 67 h 139"/>
                      <a:gd name="T44" fmla="*/ 22 w 43"/>
                      <a:gd name="T45" fmla="*/ 67 h 139"/>
                      <a:gd name="T46" fmla="*/ 22 w 43"/>
                      <a:gd name="T47" fmla="*/ 71 h 139"/>
                      <a:gd name="T48" fmla="*/ 22 w 43"/>
                      <a:gd name="T49" fmla="*/ 75 h 139"/>
                      <a:gd name="T50" fmla="*/ 22 w 43"/>
                      <a:gd name="T51" fmla="*/ 79 h 139"/>
                      <a:gd name="T52" fmla="*/ 26 w 43"/>
                      <a:gd name="T53" fmla="*/ 83 h 139"/>
                      <a:gd name="T54" fmla="*/ 26 w 43"/>
                      <a:gd name="T55" fmla="*/ 87 h 139"/>
                      <a:gd name="T56" fmla="*/ 26 w 43"/>
                      <a:gd name="T57" fmla="*/ 91 h 139"/>
                      <a:gd name="T58" fmla="*/ 26 w 43"/>
                      <a:gd name="T59" fmla="*/ 95 h 139"/>
                      <a:gd name="T60" fmla="*/ 26 w 43"/>
                      <a:gd name="T61" fmla="*/ 99 h 139"/>
                      <a:gd name="T62" fmla="*/ 30 w 43"/>
                      <a:gd name="T63" fmla="*/ 99 h 139"/>
                      <a:gd name="T64" fmla="*/ 30 w 43"/>
                      <a:gd name="T65" fmla="*/ 103 h 139"/>
                      <a:gd name="T66" fmla="*/ 30 w 43"/>
                      <a:gd name="T67" fmla="*/ 107 h 139"/>
                      <a:gd name="T68" fmla="*/ 30 w 43"/>
                      <a:gd name="T69" fmla="*/ 111 h 139"/>
                      <a:gd name="T70" fmla="*/ 30 w 43"/>
                      <a:gd name="T71" fmla="*/ 115 h 139"/>
                      <a:gd name="T72" fmla="*/ 30 w 43"/>
                      <a:gd name="T73" fmla="*/ 119 h 139"/>
                      <a:gd name="T74" fmla="*/ 34 w 43"/>
                      <a:gd name="T75" fmla="*/ 119 h 139"/>
                      <a:gd name="T76" fmla="*/ 34 w 43"/>
                      <a:gd name="T77" fmla="*/ 123 h 139"/>
                      <a:gd name="T78" fmla="*/ 34 w 43"/>
                      <a:gd name="T79" fmla="*/ 127 h 139"/>
                      <a:gd name="T80" fmla="*/ 39 w 43"/>
                      <a:gd name="T81" fmla="*/ 127 h 139"/>
                      <a:gd name="T82" fmla="*/ 39 w 43"/>
                      <a:gd name="T83" fmla="*/ 131 h 139"/>
                      <a:gd name="T84" fmla="*/ 39 w 43"/>
                      <a:gd name="T85" fmla="*/ 135 h 139"/>
                      <a:gd name="T86" fmla="*/ 43 w 43"/>
                      <a:gd name="T87" fmla="*/ 135 h 139"/>
                      <a:gd name="T88" fmla="*/ 43 w 43"/>
                      <a:gd name="T89" fmla="*/ 139 h 139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43" h="139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  <a:lnTo>
                          <a:pt x="9" y="20"/>
                        </a:lnTo>
                        <a:lnTo>
                          <a:pt x="9" y="24"/>
                        </a:lnTo>
                        <a:lnTo>
                          <a:pt x="9" y="28"/>
                        </a:lnTo>
                        <a:lnTo>
                          <a:pt x="9" y="32"/>
                        </a:lnTo>
                        <a:lnTo>
                          <a:pt x="13" y="32"/>
                        </a:lnTo>
                        <a:lnTo>
                          <a:pt x="13" y="36"/>
                        </a:lnTo>
                        <a:lnTo>
                          <a:pt x="13" y="40"/>
                        </a:lnTo>
                        <a:lnTo>
                          <a:pt x="13" y="43"/>
                        </a:lnTo>
                        <a:lnTo>
                          <a:pt x="17" y="43"/>
                        </a:lnTo>
                        <a:lnTo>
                          <a:pt x="17" y="47"/>
                        </a:lnTo>
                        <a:lnTo>
                          <a:pt x="17" y="51"/>
                        </a:lnTo>
                        <a:lnTo>
                          <a:pt x="17" y="55"/>
                        </a:lnTo>
                        <a:lnTo>
                          <a:pt x="17" y="59"/>
                        </a:lnTo>
                        <a:lnTo>
                          <a:pt x="17" y="63"/>
                        </a:lnTo>
                        <a:lnTo>
                          <a:pt x="17" y="67"/>
                        </a:lnTo>
                        <a:lnTo>
                          <a:pt x="22" y="67"/>
                        </a:lnTo>
                        <a:lnTo>
                          <a:pt x="22" y="71"/>
                        </a:lnTo>
                        <a:lnTo>
                          <a:pt x="22" y="75"/>
                        </a:lnTo>
                        <a:lnTo>
                          <a:pt x="22" y="79"/>
                        </a:lnTo>
                        <a:lnTo>
                          <a:pt x="26" y="83"/>
                        </a:lnTo>
                        <a:lnTo>
                          <a:pt x="26" y="87"/>
                        </a:lnTo>
                        <a:lnTo>
                          <a:pt x="26" y="91"/>
                        </a:lnTo>
                        <a:lnTo>
                          <a:pt x="26" y="95"/>
                        </a:lnTo>
                        <a:lnTo>
                          <a:pt x="26" y="99"/>
                        </a:lnTo>
                        <a:lnTo>
                          <a:pt x="30" y="99"/>
                        </a:lnTo>
                        <a:lnTo>
                          <a:pt x="30" y="103"/>
                        </a:lnTo>
                        <a:lnTo>
                          <a:pt x="30" y="107"/>
                        </a:lnTo>
                        <a:lnTo>
                          <a:pt x="30" y="111"/>
                        </a:lnTo>
                        <a:lnTo>
                          <a:pt x="30" y="115"/>
                        </a:lnTo>
                        <a:lnTo>
                          <a:pt x="30" y="119"/>
                        </a:lnTo>
                        <a:lnTo>
                          <a:pt x="34" y="119"/>
                        </a:lnTo>
                        <a:lnTo>
                          <a:pt x="34" y="123"/>
                        </a:lnTo>
                        <a:lnTo>
                          <a:pt x="34" y="127"/>
                        </a:lnTo>
                        <a:lnTo>
                          <a:pt x="39" y="127"/>
                        </a:lnTo>
                        <a:lnTo>
                          <a:pt x="39" y="131"/>
                        </a:lnTo>
                        <a:lnTo>
                          <a:pt x="39" y="135"/>
                        </a:lnTo>
                        <a:lnTo>
                          <a:pt x="43" y="135"/>
                        </a:lnTo>
                        <a:lnTo>
                          <a:pt x="43" y="139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18" name="Freeform 350"/>
                  <p:cNvSpPr>
                    <a:spLocks/>
                  </p:cNvSpPr>
                  <p:nvPr/>
                </p:nvSpPr>
                <p:spPr bwMode="auto">
                  <a:xfrm>
                    <a:off x="4829" y="2284"/>
                    <a:ext cx="30" cy="103"/>
                  </a:xfrm>
                  <a:custGeom>
                    <a:avLst/>
                    <a:gdLst>
                      <a:gd name="T0" fmla="*/ 0 w 30"/>
                      <a:gd name="T1" fmla="*/ 0 h 103"/>
                      <a:gd name="T2" fmla="*/ 4 w 30"/>
                      <a:gd name="T3" fmla="*/ 0 h 103"/>
                      <a:gd name="T4" fmla="*/ 4 w 30"/>
                      <a:gd name="T5" fmla="*/ 4 h 103"/>
                      <a:gd name="T6" fmla="*/ 9 w 30"/>
                      <a:gd name="T7" fmla="*/ 4 h 103"/>
                      <a:gd name="T8" fmla="*/ 9 w 30"/>
                      <a:gd name="T9" fmla="*/ 7 h 103"/>
                      <a:gd name="T10" fmla="*/ 4 w 30"/>
                      <a:gd name="T11" fmla="*/ 7 h 103"/>
                      <a:gd name="T12" fmla="*/ 4 w 30"/>
                      <a:gd name="T13" fmla="*/ 11 h 103"/>
                      <a:gd name="T14" fmla="*/ 9 w 30"/>
                      <a:gd name="T15" fmla="*/ 15 h 103"/>
                      <a:gd name="T16" fmla="*/ 13 w 30"/>
                      <a:gd name="T17" fmla="*/ 19 h 103"/>
                      <a:gd name="T18" fmla="*/ 17 w 30"/>
                      <a:gd name="T19" fmla="*/ 19 h 103"/>
                      <a:gd name="T20" fmla="*/ 21 w 30"/>
                      <a:gd name="T21" fmla="*/ 19 h 103"/>
                      <a:gd name="T22" fmla="*/ 26 w 30"/>
                      <a:gd name="T23" fmla="*/ 19 h 103"/>
                      <a:gd name="T24" fmla="*/ 30 w 30"/>
                      <a:gd name="T25" fmla="*/ 23 h 103"/>
                      <a:gd name="T26" fmla="*/ 26 w 30"/>
                      <a:gd name="T27" fmla="*/ 23 h 103"/>
                      <a:gd name="T28" fmla="*/ 21 w 30"/>
                      <a:gd name="T29" fmla="*/ 23 h 103"/>
                      <a:gd name="T30" fmla="*/ 17 w 30"/>
                      <a:gd name="T31" fmla="*/ 23 h 103"/>
                      <a:gd name="T32" fmla="*/ 13 w 30"/>
                      <a:gd name="T33" fmla="*/ 23 h 103"/>
                      <a:gd name="T34" fmla="*/ 13 w 30"/>
                      <a:gd name="T35" fmla="*/ 27 h 103"/>
                      <a:gd name="T36" fmla="*/ 9 w 30"/>
                      <a:gd name="T37" fmla="*/ 27 h 103"/>
                      <a:gd name="T38" fmla="*/ 9 w 30"/>
                      <a:gd name="T39" fmla="*/ 31 h 103"/>
                      <a:gd name="T40" fmla="*/ 9 w 30"/>
                      <a:gd name="T41" fmla="*/ 35 h 103"/>
                      <a:gd name="T42" fmla="*/ 9 w 30"/>
                      <a:gd name="T43" fmla="*/ 39 h 103"/>
                      <a:gd name="T44" fmla="*/ 9 w 30"/>
                      <a:gd name="T45" fmla="*/ 43 h 103"/>
                      <a:gd name="T46" fmla="*/ 9 w 30"/>
                      <a:gd name="T47" fmla="*/ 47 h 103"/>
                      <a:gd name="T48" fmla="*/ 9 w 30"/>
                      <a:gd name="T49" fmla="*/ 51 h 103"/>
                      <a:gd name="T50" fmla="*/ 9 w 30"/>
                      <a:gd name="T51" fmla="*/ 55 h 103"/>
                      <a:gd name="T52" fmla="*/ 9 w 30"/>
                      <a:gd name="T53" fmla="*/ 59 h 103"/>
                      <a:gd name="T54" fmla="*/ 9 w 30"/>
                      <a:gd name="T55" fmla="*/ 63 h 103"/>
                      <a:gd name="T56" fmla="*/ 9 w 30"/>
                      <a:gd name="T57" fmla="*/ 67 h 103"/>
                      <a:gd name="T58" fmla="*/ 13 w 30"/>
                      <a:gd name="T59" fmla="*/ 67 h 103"/>
                      <a:gd name="T60" fmla="*/ 13 w 30"/>
                      <a:gd name="T61" fmla="*/ 71 h 103"/>
                      <a:gd name="T62" fmla="*/ 13 w 30"/>
                      <a:gd name="T63" fmla="*/ 75 h 103"/>
                      <a:gd name="T64" fmla="*/ 13 w 30"/>
                      <a:gd name="T65" fmla="*/ 79 h 103"/>
                      <a:gd name="T66" fmla="*/ 17 w 30"/>
                      <a:gd name="T67" fmla="*/ 79 h 103"/>
                      <a:gd name="T68" fmla="*/ 17 w 30"/>
                      <a:gd name="T69" fmla="*/ 83 h 103"/>
                      <a:gd name="T70" fmla="*/ 21 w 30"/>
                      <a:gd name="T71" fmla="*/ 87 h 103"/>
                      <a:gd name="T72" fmla="*/ 21 w 30"/>
                      <a:gd name="T73" fmla="*/ 91 h 103"/>
                      <a:gd name="T74" fmla="*/ 26 w 30"/>
                      <a:gd name="T75" fmla="*/ 95 h 103"/>
                      <a:gd name="T76" fmla="*/ 26 w 30"/>
                      <a:gd name="T77" fmla="*/ 99 h 103"/>
                      <a:gd name="T78" fmla="*/ 30 w 30"/>
                      <a:gd name="T79" fmla="*/ 99 h 103"/>
                      <a:gd name="T80" fmla="*/ 30 w 30"/>
                      <a:gd name="T81" fmla="*/ 103 h 103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30" h="103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9" y="4"/>
                        </a:lnTo>
                        <a:lnTo>
                          <a:pt x="9" y="7"/>
                        </a:lnTo>
                        <a:lnTo>
                          <a:pt x="4" y="7"/>
                        </a:lnTo>
                        <a:lnTo>
                          <a:pt x="4" y="11"/>
                        </a:lnTo>
                        <a:lnTo>
                          <a:pt x="9" y="15"/>
                        </a:lnTo>
                        <a:lnTo>
                          <a:pt x="13" y="19"/>
                        </a:lnTo>
                        <a:lnTo>
                          <a:pt x="17" y="19"/>
                        </a:lnTo>
                        <a:lnTo>
                          <a:pt x="21" y="19"/>
                        </a:lnTo>
                        <a:lnTo>
                          <a:pt x="26" y="19"/>
                        </a:lnTo>
                        <a:lnTo>
                          <a:pt x="30" y="23"/>
                        </a:lnTo>
                        <a:lnTo>
                          <a:pt x="26" y="23"/>
                        </a:lnTo>
                        <a:lnTo>
                          <a:pt x="21" y="23"/>
                        </a:lnTo>
                        <a:lnTo>
                          <a:pt x="17" y="23"/>
                        </a:lnTo>
                        <a:lnTo>
                          <a:pt x="13" y="23"/>
                        </a:lnTo>
                        <a:lnTo>
                          <a:pt x="13" y="27"/>
                        </a:lnTo>
                        <a:lnTo>
                          <a:pt x="9" y="27"/>
                        </a:lnTo>
                        <a:lnTo>
                          <a:pt x="9" y="31"/>
                        </a:lnTo>
                        <a:lnTo>
                          <a:pt x="9" y="35"/>
                        </a:lnTo>
                        <a:lnTo>
                          <a:pt x="9" y="39"/>
                        </a:lnTo>
                        <a:lnTo>
                          <a:pt x="9" y="43"/>
                        </a:lnTo>
                        <a:lnTo>
                          <a:pt x="9" y="47"/>
                        </a:lnTo>
                        <a:lnTo>
                          <a:pt x="9" y="51"/>
                        </a:lnTo>
                        <a:lnTo>
                          <a:pt x="9" y="55"/>
                        </a:lnTo>
                        <a:lnTo>
                          <a:pt x="9" y="59"/>
                        </a:lnTo>
                        <a:lnTo>
                          <a:pt x="9" y="63"/>
                        </a:lnTo>
                        <a:lnTo>
                          <a:pt x="9" y="67"/>
                        </a:lnTo>
                        <a:lnTo>
                          <a:pt x="13" y="67"/>
                        </a:lnTo>
                        <a:lnTo>
                          <a:pt x="13" y="71"/>
                        </a:lnTo>
                        <a:lnTo>
                          <a:pt x="13" y="75"/>
                        </a:lnTo>
                        <a:lnTo>
                          <a:pt x="13" y="79"/>
                        </a:lnTo>
                        <a:lnTo>
                          <a:pt x="17" y="79"/>
                        </a:lnTo>
                        <a:lnTo>
                          <a:pt x="17" y="83"/>
                        </a:lnTo>
                        <a:lnTo>
                          <a:pt x="21" y="87"/>
                        </a:lnTo>
                        <a:lnTo>
                          <a:pt x="21" y="91"/>
                        </a:lnTo>
                        <a:lnTo>
                          <a:pt x="26" y="95"/>
                        </a:lnTo>
                        <a:lnTo>
                          <a:pt x="26" y="99"/>
                        </a:lnTo>
                        <a:lnTo>
                          <a:pt x="30" y="99"/>
                        </a:lnTo>
                        <a:lnTo>
                          <a:pt x="30" y="103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19" name="Freeform 351"/>
                  <p:cNvSpPr>
                    <a:spLocks/>
                  </p:cNvSpPr>
                  <p:nvPr/>
                </p:nvSpPr>
                <p:spPr bwMode="auto">
                  <a:xfrm>
                    <a:off x="2953" y="2387"/>
                    <a:ext cx="4" cy="16"/>
                  </a:xfrm>
                  <a:custGeom>
                    <a:avLst/>
                    <a:gdLst>
                      <a:gd name="T0" fmla="*/ 4 w 4"/>
                      <a:gd name="T1" fmla="*/ 16 h 16"/>
                      <a:gd name="T2" fmla="*/ 4 w 4"/>
                      <a:gd name="T3" fmla="*/ 12 h 16"/>
                      <a:gd name="T4" fmla="*/ 4 w 4"/>
                      <a:gd name="T5" fmla="*/ 8 h 16"/>
                      <a:gd name="T6" fmla="*/ 0 w 4"/>
                      <a:gd name="T7" fmla="*/ 4 h 16"/>
                      <a:gd name="T8" fmla="*/ 0 w 4"/>
                      <a:gd name="T9" fmla="*/ 0 h 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16">
                        <a:moveTo>
                          <a:pt x="4" y="16"/>
                        </a:move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20" name="Freeform 352"/>
                  <p:cNvSpPr>
                    <a:spLocks/>
                  </p:cNvSpPr>
                  <p:nvPr/>
                </p:nvSpPr>
                <p:spPr bwMode="auto">
                  <a:xfrm>
                    <a:off x="4778" y="2383"/>
                    <a:ext cx="42" cy="32"/>
                  </a:xfrm>
                  <a:custGeom>
                    <a:avLst/>
                    <a:gdLst>
                      <a:gd name="T0" fmla="*/ 34 w 42"/>
                      <a:gd name="T1" fmla="*/ 0 h 32"/>
                      <a:gd name="T2" fmla="*/ 34 w 42"/>
                      <a:gd name="T3" fmla="*/ 4 h 32"/>
                      <a:gd name="T4" fmla="*/ 38 w 42"/>
                      <a:gd name="T5" fmla="*/ 4 h 32"/>
                      <a:gd name="T6" fmla="*/ 42 w 42"/>
                      <a:gd name="T7" fmla="*/ 8 h 32"/>
                      <a:gd name="T8" fmla="*/ 42 w 42"/>
                      <a:gd name="T9" fmla="*/ 12 h 32"/>
                      <a:gd name="T10" fmla="*/ 38 w 42"/>
                      <a:gd name="T11" fmla="*/ 12 h 32"/>
                      <a:gd name="T12" fmla="*/ 38 w 42"/>
                      <a:gd name="T13" fmla="*/ 16 h 32"/>
                      <a:gd name="T14" fmla="*/ 34 w 42"/>
                      <a:gd name="T15" fmla="*/ 16 h 32"/>
                      <a:gd name="T16" fmla="*/ 34 w 42"/>
                      <a:gd name="T17" fmla="*/ 20 h 32"/>
                      <a:gd name="T18" fmla="*/ 30 w 42"/>
                      <a:gd name="T19" fmla="*/ 20 h 32"/>
                      <a:gd name="T20" fmla="*/ 25 w 42"/>
                      <a:gd name="T21" fmla="*/ 20 h 32"/>
                      <a:gd name="T22" fmla="*/ 25 w 42"/>
                      <a:gd name="T23" fmla="*/ 24 h 32"/>
                      <a:gd name="T24" fmla="*/ 25 w 42"/>
                      <a:gd name="T25" fmla="*/ 20 h 32"/>
                      <a:gd name="T26" fmla="*/ 21 w 42"/>
                      <a:gd name="T27" fmla="*/ 20 h 32"/>
                      <a:gd name="T28" fmla="*/ 17 w 42"/>
                      <a:gd name="T29" fmla="*/ 20 h 32"/>
                      <a:gd name="T30" fmla="*/ 12 w 42"/>
                      <a:gd name="T31" fmla="*/ 20 h 32"/>
                      <a:gd name="T32" fmla="*/ 8 w 42"/>
                      <a:gd name="T33" fmla="*/ 20 h 32"/>
                      <a:gd name="T34" fmla="*/ 8 w 42"/>
                      <a:gd name="T35" fmla="*/ 24 h 32"/>
                      <a:gd name="T36" fmla="*/ 4 w 42"/>
                      <a:gd name="T37" fmla="*/ 24 h 32"/>
                      <a:gd name="T38" fmla="*/ 4 w 42"/>
                      <a:gd name="T39" fmla="*/ 28 h 32"/>
                      <a:gd name="T40" fmla="*/ 0 w 42"/>
                      <a:gd name="T41" fmla="*/ 28 h 32"/>
                      <a:gd name="T42" fmla="*/ 0 w 42"/>
                      <a:gd name="T43" fmla="*/ 32 h 32"/>
                      <a:gd name="T44" fmla="*/ 0 w 42"/>
                      <a:gd name="T45" fmla="*/ 28 h 32"/>
                      <a:gd name="T46" fmla="*/ 0 w 42"/>
                      <a:gd name="T47" fmla="*/ 24 h 32"/>
                      <a:gd name="T48" fmla="*/ 4 w 42"/>
                      <a:gd name="T49" fmla="*/ 24 h 32"/>
                      <a:gd name="T50" fmla="*/ 4 w 42"/>
                      <a:gd name="T51" fmla="*/ 20 h 32"/>
                      <a:gd name="T52" fmla="*/ 4 w 42"/>
                      <a:gd name="T53" fmla="*/ 16 h 32"/>
                      <a:gd name="T54" fmla="*/ 4 w 42"/>
                      <a:gd name="T55" fmla="*/ 12 h 32"/>
                      <a:gd name="T56" fmla="*/ 4 w 42"/>
                      <a:gd name="T57" fmla="*/ 8 h 32"/>
                      <a:gd name="T58" fmla="*/ 8 w 42"/>
                      <a:gd name="T59" fmla="*/ 8 h 32"/>
                      <a:gd name="T60" fmla="*/ 12 w 42"/>
                      <a:gd name="T61" fmla="*/ 8 h 32"/>
                      <a:gd name="T62" fmla="*/ 17 w 42"/>
                      <a:gd name="T63" fmla="*/ 8 h 32"/>
                      <a:gd name="T64" fmla="*/ 17 w 42"/>
                      <a:gd name="T65" fmla="*/ 12 h 32"/>
                      <a:gd name="T66" fmla="*/ 21 w 42"/>
                      <a:gd name="T67" fmla="*/ 12 h 32"/>
                      <a:gd name="T68" fmla="*/ 25 w 42"/>
                      <a:gd name="T69" fmla="*/ 12 h 32"/>
                      <a:gd name="T70" fmla="*/ 21 w 42"/>
                      <a:gd name="T71" fmla="*/ 8 h 32"/>
                      <a:gd name="T72" fmla="*/ 25 w 42"/>
                      <a:gd name="T73" fmla="*/ 8 h 32"/>
                      <a:gd name="T74" fmla="*/ 30 w 42"/>
                      <a:gd name="T75" fmla="*/ 8 h 32"/>
                      <a:gd name="T76" fmla="*/ 30 w 42"/>
                      <a:gd name="T77" fmla="*/ 12 h 32"/>
                      <a:gd name="T78" fmla="*/ 34 w 42"/>
                      <a:gd name="T79" fmla="*/ 12 h 32"/>
                      <a:gd name="T80" fmla="*/ 38 w 42"/>
                      <a:gd name="T81" fmla="*/ 12 h 32"/>
                      <a:gd name="T82" fmla="*/ 38 w 42"/>
                      <a:gd name="T83" fmla="*/ 8 h 32"/>
                      <a:gd name="T84" fmla="*/ 34 w 42"/>
                      <a:gd name="T85" fmla="*/ 8 h 32"/>
                      <a:gd name="T86" fmla="*/ 34 w 42"/>
                      <a:gd name="T87" fmla="*/ 4 h 32"/>
                      <a:gd name="T88" fmla="*/ 30 w 42"/>
                      <a:gd name="T89" fmla="*/ 4 h 32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42" h="32">
                        <a:moveTo>
                          <a:pt x="34" y="0"/>
                        </a:moveTo>
                        <a:lnTo>
                          <a:pt x="34" y="4"/>
                        </a:lnTo>
                        <a:lnTo>
                          <a:pt x="38" y="4"/>
                        </a:lnTo>
                        <a:lnTo>
                          <a:pt x="42" y="8"/>
                        </a:lnTo>
                        <a:lnTo>
                          <a:pt x="42" y="12"/>
                        </a:lnTo>
                        <a:lnTo>
                          <a:pt x="38" y="12"/>
                        </a:lnTo>
                        <a:lnTo>
                          <a:pt x="38" y="16"/>
                        </a:lnTo>
                        <a:lnTo>
                          <a:pt x="34" y="16"/>
                        </a:lnTo>
                        <a:lnTo>
                          <a:pt x="34" y="20"/>
                        </a:lnTo>
                        <a:lnTo>
                          <a:pt x="30" y="20"/>
                        </a:lnTo>
                        <a:lnTo>
                          <a:pt x="25" y="20"/>
                        </a:lnTo>
                        <a:lnTo>
                          <a:pt x="25" y="24"/>
                        </a:lnTo>
                        <a:lnTo>
                          <a:pt x="25" y="20"/>
                        </a:lnTo>
                        <a:lnTo>
                          <a:pt x="21" y="20"/>
                        </a:lnTo>
                        <a:lnTo>
                          <a:pt x="17" y="20"/>
                        </a:lnTo>
                        <a:lnTo>
                          <a:pt x="12" y="20"/>
                        </a:lnTo>
                        <a:lnTo>
                          <a:pt x="8" y="20"/>
                        </a:lnTo>
                        <a:lnTo>
                          <a:pt x="8" y="24"/>
                        </a:lnTo>
                        <a:lnTo>
                          <a:pt x="4" y="24"/>
                        </a:lnTo>
                        <a:lnTo>
                          <a:pt x="4" y="28"/>
                        </a:lnTo>
                        <a:lnTo>
                          <a:pt x="0" y="28"/>
                        </a:lnTo>
                        <a:lnTo>
                          <a:pt x="0" y="32"/>
                        </a:lnTo>
                        <a:lnTo>
                          <a:pt x="0" y="28"/>
                        </a:lnTo>
                        <a:lnTo>
                          <a:pt x="0" y="24"/>
                        </a:lnTo>
                        <a:lnTo>
                          <a:pt x="4" y="24"/>
                        </a:lnTo>
                        <a:lnTo>
                          <a:pt x="4" y="20"/>
                        </a:lnTo>
                        <a:lnTo>
                          <a:pt x="4" y="16"/>
                        </a:ln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12" y="8"/>
                        </a:lnTo>
                        <a:lnTo>
                          <a:pt x="17" y="8"/>
                        </a:lnTo>
                        <a:lnTo>
                          <a:pt x="17" y="12"/>
                        </a:lnTo>
                        <a:lnTo>
                          <a:pt x="21" y="12"/>
                        </a:lnTo>
                        <a:lnTo>
                          <a:pt x="25" y="12"/>
                        </a:lnTo>
                        <a:lnTo>
                          <a:pt x="21" y="8"/>
                        </a:lnTo>
                        <a:lnTo>
                          <a:pt x="25" y="8"/>
                        </a:lnTo>
                        <a:lnTo>
                          <a:pt x="30" y="8"/>
                        </a:lnTo>
                        <a:lnTo>
                          <a:pt x="30" y="12"/>
                        </a:lnTo>
                        <a:lnTo>
                          <a:pt x="34" y="12"/>
                        </a:lnTo>
                        <a:lnTo>
                          <a:pt x="38" y="12"/>
                        </a:lnTo>
                        <a:lnTo>
                          <a:pt x="38" y="8"/>
                        </a:lnTo>
                        <a:lnTo>
                          <a:pt x="34" y="8"/>
                        </a:lnTo>
                        <a:lnTo>
                          <a:pt x="34" y="4"/>
                        </a:lnTo>
                        <a:lnTo>
                          <a:pt x="3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21" name="Freeform 353"/>
                  <p:cNvSpPr>
                    <a:spLocks/>
                  </p:cNvSpPr>
                  <p:nvPr/>
                </p:nvSpPr>
                <p:spPr bwMode="auto">
                  <a:xfrm>
                    <a:off x="4859" y="2387"/>
                    <a:ext cx="112" cy="71"/>
                  </a:xfrm>
                  <a:custGeom>
                    <a:avLst/>
                    <a:gdLst>
                      <a:gd name="T0" fmla="*/ 0 w 112"/>
                      <a:gd name="T1" fmla="*/ 0 h 71"/>
                      <a:gd name="T2" fmla="*/ 4 w 112"/>
                      <a:gd name="T3" fmla="*/ 0 h 71"/>
                      <a:gd name="T4" fmla="*/ 4 w 112"/>
                      <a:gd name="T5" fmla="*/ 4 h 71"/>
                      <a:gd name="T6" fmla="*/ 9 w 112"/>
                      <a:gd name="T7" fmla="*/ 4 h 71"/>
                      <a:gd name="T8" fmla="*/ 9 w 112"/>
                      <a:gd name="T9" fmla="*/ 8 h 71"/>
                      <a:gd name="T10" fmla="*/ 13 w 112"/>
                      <a:gd name="T11" fmla="*/ 8 h 71"/>
                      <a:gd name="T12" fmla="*/ 17 w 112"/>
                      <a:gd name="T13" fmla="*/ 8 h 71"/>
                      <a:gd name="T14" fmla="*/ 17 w 112"/>
                      <a:gd name="T15" fmla="*/ 12 h 71"/>
                      <a:gd name="T16" fmla="*/ 22 w 112"/>
                      <a:gd name="T17" fmla="*/ 12 h 71"/>
                      <a:gd name="T18" fmla="*/ 26 w 112"/>
                      <a:gd name="T19" fmla="*/ 12 h 71"/>
                      <a:gd name="T20" fmla="*/ 30 w 112"/>
                      <a:gd name="T21" fmla="*/ 8 h 71"/>
                      <a:gd name="T22" fmla="*/ 30 w 112"/>
                      <a:gd name="T23" fmla="*/ 4 h 71"/>
                      <a:gd name="T24" fmla="*/ 34 w 112"/>
                      <a:gd name="T25" fmla="*/ 4 h 71"/>
                      <a:gd name="T26" fmla="*/ 34 w 112"/>
                      <a:gd name="T27" fmla="*/ 8 h 71"/>
                      <a:gd name="T28" fmla="*/ 34 w 112"/>
                      <a:gd name="T29" fmla="*/ 12 h 71"/>
                      <a:gd name="T30" fmla="*/ 39 w 112"/>
                      <a:gd name="T31" fmla="*/ 12 h 71"/>
                      <a:gd name="T32" fmla="*/ 39 w 112"/>
                      <a:gd name="T33" fmla="*/ 16 h 71"/>
                      <a:gd name="T34" fmla="*/ 39 w 112"/>
                      <a:gd name="T35" fmla="*/ 20 h 71"/>
                      <a:gd name="T36" fmla="*/ 43 w 112"/>
                      <a:gd name="T37" fmla="*/ 20 h 71"/>
                      <a:gd name="T38" fmla="*/ 43 w 112"/>
                      <a:gd name="T39" fmla="*/ 24 h 71"/>
                      <a:gd name="T40" fmla="*/ 43 w 112"/>
                      <a:gd name="T41" fmla="*/ 28 h 71"/>
                      <a:gd name="T42" fmla="*/ 47 w 112"/>
                      <a:gd name="T43" fmla="*/ 28 h 71"/>
                      <a:gd name="T44" fmla="*/ 47 w 112"/>
                      <a:gd name="T45" fmla="*/ 32 h 71"/>
                      <a:gd name="T46" fmla="*/ 52 w 112"/>
                      <a:gd name="T47" fmla="*/ 35 h 71"/>
                      <a:gd name="T48" fmla="*/ 52 w 112"/>
                      <a:gd name="T49" fmla="*/ 39 h 71"/>
                      <a:gd name="T50" fmla="*/ 56 w 112"/>
                      <a:gd name="T51" fmla="*/ 39 h 71"/>
                      <a:gd name="T52" fmla="*/ 56 w 112"/>
                      <a:gd name="T53" fmla="*/ 43 h 71"/>
                      <a:gd name="T54" fmla="*/ 60 w 112"/>
                      <a:gd name="T55" fmla="*/ 43 h 71"/>
                      <a:gd name="T56" fmla="*/ 60 w 112"/>
                      <a:gd name="T57" fmla="*/ 47 h 71"/>
                      <a:gd name="T58" fmla="*/ 64 w 112"/>
                      <a:gd name="T59" fmla="*/ 47 h 71"/>
                      <a:gd name="T60" fmla="*/ 64 w 112"/>
                      <a:gd name="T61" fmla="*/ 51 h 71"/>
                      <a:gd name="T62" fmla="*/ 69 w 112"/>
                      <a:gd name="T63" fmla="*/ 55 h 71"/>
                      <a:gd name="T64" fmla="*/ 73 w 112"/>
                      <a:gd name="T65" fmla="*/ 55 h 71"/>
                      <a:gd name="T66" fmla="*/ 73 w 112"/>
                      <a:gd name="T67" fmla="*/ 59 h 71"/>
                      <a:gd name="T68" fmla="*/ 77 w 112"/>
                      <a:gd name="T69" fmla="*/ 59 h 71"/>
                      <a:gd name="T70" fmla="*/ 82 w 112"/>
                      <a:gd name="T71" fmla="*/ 63 h 71"/>
                      <a:gd name="T72" fmla="*/ 86 w 112"/>
                      <a:gd name="T73" fmla="*/ 63 h 71"/>
                      <a:gd name="T74" fmla="*/ 86 w 112"/>
                      <a:gd name="T75" fmla="*/ 67 h 71"/>
                      <a:gd name="T76" fmla="*/ 90 w 112"/>
                      <a:gd name="T77" fmla="*/ 67 h 71"/>
                      <a:gd name="T78" fmla="*/ 90 w 112"/>
                      <a:gd name="T79" fmla="*/ 71 h 71"/>
                      <a:gd name="T80" fmla="*/ 95 w 112"/>
                      <a:gd name="T81" fmla="*/ 71 h 71"/>
                      <a:gd name="T82" fmla="*/ 99 w 112"/>
                      <a:gd name="T83" fmla="*/ 71 h 71"/>
                      <a:gd name="T84" fmla="*/ 103 w 112"/>
                      <a:gd name="T85" fmla="*/ 71 h 71"/>
                      <a:gd name="T86" fmla="*/ 107 w 112"/>
                      <a:gd name="T87" fmla="*/ 71 h 71"/>
                      <a:gd name="T88" fmla="*/ 112 w 112"/>
                      <a:gd name="T89" fmla="*/ 71 h 71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112" h="71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13" y="8"/>
                        </a:lnTo>
                        <a:lnTo>
                          <a:pt x="17" y="8"/>
                        </a:lnTo>
                        <a:lnTo>
                          <a:pt x="17" y="12"/>
                        </a:lnTo>
                        <a:lnTo>
                          <a:pt x="22" y="12"/>
                        </a:lnTo>
                        <a:lnTo>
                          <a:pt x="26" y="12"/>
                        </a:lnTo>
                        <a:lnTo>
                          <a:pt x="30" y="8"/>
                        </a:lnTo>
                        <a:lnTo>
                          <a:pt x="30" y="4"/>
                        </a:lnTo>
                        <a:lnTo>
                          <a:pt x="34" y="4"/>
                        </a:lnTo>
                        <a:lnTo>
                          <a:pt x="34" y="8"/>
                        </a:lnTo>
                        <a:lnTo>
                          <a:pt x="34" y="12"/>
                        </a:lnTo>
                        <a:lnTo>
                          <a:pt x="39" y="12"/>
                        </a:lnTo>
                        <a:lnTo>
                          <a:pt x="39" y="16"/>
                        </a:lnTo>
                        <a:lnTo>
                          <a:pt x="39" y="20"/>
                        </a:lnTo>
                        <a:lnTo>
                          <a:pt x="43" y="20"/>
                        </a:lnTo>
                        <a:lnTo>
                          <a:pt x="43" y="24"/>
                        </a:lnTo>
                        <a:lnTo>
                          <a:pt x="43" y="28"/>
                        </a:lnTo>
                        <a:lnTo>
                          <a:pt x="47" y="28"/>
                        </a:lnTo>
                        <a:lnTo>
                          <a:pt x="47" y="32"/>
                        </a:lnTo>
                        <a:lnTo>
                          <a:pt x="52" y="35"/>
                        </a:lnTo>
                        <a:lnTo>
                          <a:pt x="52" y="39"/>
                        </a:lnTo>
                        <a:lnTo>
                          <a:pt x="56" y="39"/>
                        </a:lnTo>
                        <a:lnTo>
                          <a:pt x="56" y="43"/>
                        </a:lnTo>
                        <a:lnTo>
                          <a:pt x="60" y="43"/>
                        </a:lnTo>
                        <a:lnTo>
                          <a:pt x="60" y="47"/>
                        </a:lnTo>
                        <a:lnTo>
                          <a:pt x="64" y="47"/>
                        </a:lnTo>
                        <a:lnTo>
                          <a:pt x="64" y="51"/>
                        </a:lnTo>
                        <a:lnTo>
                          <a:pt x="69" y="55"/>
                        </a:lnTo>
                        <a:lnTo>
                          <a:pt x="73" y="55"/>
                        </a:lnTo>
                        <a:lnTo>
                          <a:pt x="73" y="59"/>
                        </a:lnTo>
                        <a:lnTo>
                          <a:pt x="77" y="59"/>
                        </a:lnTo>
                        <a:lnTo>
                          <a:pt x="82" y="63"/>
                        </a:lnTo>
                        <a:lnTo>
                          <a:pt x="86" y="63"/>
                        </a:lnTo>
                        <a:lnTo>
                          <a:pt x="86" y="67"/>
                        </a:lnTo>
                        <a:lnTo>
                          <a:pt x="90" y="67"/>
                        </a:lnTo>
                        <a:lnTo>
                          <a:pt x="90" y="71"/>
                        </a:lnTo>
                        <a:lnTo>
                          <a:pt x="95" y="71"/>
                        </a:lnTo>
                        <a:lnTo>
                          <a:pt x="99" y="71"/>
                        </a:lnTo>
                        <a:lnTo>
                          <a:pt x="103" y="71"/>
                        </a:lnTo>
                        <a:lnTo>
                          <a:pt x="107" y="71"/>
                        </a:lnTo>
                        <a:lnTo>
                          <a:pt x="112" y="71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22" name="Freeform 354"/>
                  <p:cNvSpPr>
                    <a:spLocks/>
                  </p:cNvSpPr>
                  <p:nvPr/>
                </p:nvSpPr>
                <p:spPr bwMode="auto">
                  <a:xfrm>
                    <a:off x="4966" y="2458"/>
                    <a:ext cx="18" cy="32"/>
                  </a:xfrm>
                  <a:custGeom>
                    <a:avLst/>
                    <a:gdLst>
                      <a:gd name="T0" fmla="*/ 5 w 18"/>
                      <a:gd name="T1" fmla="*/ 0 h 32"/>
                      <a:gd name="T2" fmla="*/ 0 w 18"/>
                      <a:gd name="T3" fmla="*/ 4 h 32"/>
                      <a:gd name="T4" fmla="*/ 0 w 18"/>
                      <a:gd name="T5" fmla="*/ 8 h 32"/>
                      <a:gd name="T6" fmla="*/ 5 w 18"/>
                      <a:gd name="T7" fmla="*/ 8 h 32"/>
                      <a:gd name="T8" fmla="*/ 5 w 18"/>
                      <a:gd name="T9" fmla="*/ 12 h 32"/>
                      <a:gd name="T10" fmla="*/ 5 w 18"/>
                      <a:gd name="T11" fmla="*/ 16 h 32"/>
                      <a:gd name="T12" fmla="*/ 9 w 18"/>
                      <a:gd name="T13" fmla="*/ 16 h 32"/>
                      <a:gd name="T14" fmla="*/ 9 w 18"/>
                      <a:gd name="T15" fmla="*/ 20 h 32"/>
                      <a:gd name="T16" fmla="*/ 13 w 18"/>
                      <a:gd name="T17" fmla="*/ 20 h 32"/>
                      <a:gd name="T18" fmla="*/ 13 w 18"/>
                      <a:gd name="T19" fmla="*/ 24 h 32"/>
                      <a:gd name="T20" fmla="*/ 18 w 18"/>
                      <a:gd name="T21" fmla="*/ 28 h 32"/>
                      <a:gd name="T22" fmla="*/ 18 w 18"/>
                      <a:gd name="T23" fmla="*/ 32 h 3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8" h="32">
                        <a:moveTo>
                          <a:pt x="5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5" y="8"/>
                        </a:lnTo>
                        <a:lnTo>
                          <a:pt x="5" y="12"/>
                        </a:lnTo>
                        <a:lnTo>
                          <a:pt x="5" y="16"/>
                        </a:lnTo>
                        <a:lnTo>
                          <a:pt x="9" y="16"/>
                        </a:lnTo>
                        <a:lnTo>
                          <a:pt x="9" y="20"/>
                        </a:lnTo>
                        <a:lnTo>
                          <a:pt x="13" y="20"/>
                        </a:lnTo>
                        <a:lnTo>
                          <a:pt x="13" y="24"/>
                        </a:lnTo>
                        <a:lnTo>
                          <a:pt x="18" y="28"/>
                        </a:lnTo>
                        <a:lnTo>
                          <a:pt x="18" y="3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23" name="Freeform 355"/>
                  <p:cNvSpPr>
                    <a:spLocks/>
                  </p:cNvSpPr>
                  <p:nvPr/>
                </p:nvSpPr>
                <p:spPr bwMode="auto">
                  <a:xfrm>
                    <a:off x="4971" y="2462"/>
                    <a:ext cx="17" cy="32"/>
                  </a:xfrm>
                  <a:custGeom>
                    <a:avLst/>
                    <a:gdLst>
                      <a:gd name="T0" fmla="*/ 17 w 17"/>
                      <a:gd name="T1" fmla="*/ 32 h 32"/>
                      <a:gd name="T2" fmla="*/ 17 w 17"/>
                      <a:gd name="T3" fmla="*/ 28 h 32"/>
                      <a:gd name="T4" fmla="*/ 17 w 17"/>
                      <a:gd name="T5" fmla="*/ 24 h 32"/>
                      <a:gd name="T6" fmla="*/ 13 w 17"/>
                      <a:gd name="T7" fmla="*/ 20 h 32"/>
                      <a:gd name="T8" fmla="*/ 13 w 17"/>
                      <a:gd name="T9" fmla="*/ 16 h 32"/>
                      <a:gd name="T10" fmla="*/ 8 w 17"/>
                      <a:gd name="T11" fmla="*/ 16 h 32"/>
                      <a:gd name="T12" fmla="*/ 8 w 17"/>
                      <a:gd name="T13" fmla="*/ 12 h 32"/>
                      <a:gd name="T14" fmla="*/ 8 w 17"/>
                      <a:gd name="T15" fmla="*/ 8 h 32"/>
                      <a:gd name="T16" fmla="*/ 4 w 17"/>
                      <a:gd name="T17" fmla="*/ 8 h 32"/>
                      <a:gd name="T18" fmla="*/ 4 w 17"/>
                      <a:gd name="T19" fmla="*/ 4 h 32"/>
                      <a:gd name="T20" fmla="*/ 0 w 17"/>
                      <a:gd name="T21" fmla="*/ 4 h 32"/>
                      <a:gd name="T22" fmla="*/ 0 w 17"/>
                      <a:gd name="T23" fmla="*/ 0 h 3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" h="32">
                        <a:moveTo>
                          <a:pt x="17" y="32"/>
                        </a:moveTo>
                        <a:lnTo>
                          <a:pt x="17" y="28"/>
                        </a:lnTo>
                        <a:lnTo>
                          <a:pt x="17" y="24"/>
                        </a:lnTo>
                        <a:lnTo>
                          <a:pt x="13" y="20"/>
                        </a:lnTo>
                        <a:lnTo>
                          <a:pt x="13" y="16"/>
                        </a:lnTo>
                        <a:lnTo>
                          <a:pt x="8" y="16"/>
                        </a:lnTo>
                        <a:lnTo>
                          <a:pt x="8" y="12"/>
                        </a:lnTo>
                        <a:lnTo>
                          <a:pt x="8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24" name="Freeform 356"/>
                  <p:cNvSpPr>
                    <a:spLocks/>
                  </p:cNvSpPr>
                  <p:nvPr/>
                </p:nvSpPr>
                <p:spPr bwMode="auto">
                  <a:xfrm>
                    <a:off x="4941" y="2482"/>
                    <a:ext cx="4" cy="12"/>
                  </a:xfrm>
                  <a:custGeom>
                    <a:avLst/>
                    <a:gdLst>
                      <a:gd name="T0" fmla="*/ 0 w 4"/>
                      <a:gd name="T1" fmla="*/ 12 h 12"/>
                      <a:gd name="T2" fmla="*/ 0 w 4"/>
                      <a:gd name="T3" fmla="*/ 8 h 12"/>
                      <a:gd name="T4" fmla="*/ 4 w 4"/>
                      <a:gd name="T5" fmla="*/ 8 h 12"/>
                      <a:gd name="T6" fmla="*/ 0 w 4"/>
                      <a:gd name="T7" fmla="*/ 4 h 12"/>
                      <a:gd name="T8" fmla="*/ 0 w 4"/>
                      <a:gd name="T9" fmla="*/ 0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12">
                        <a:moveTo>
                          <a:pt x="0" y="12"/>
                        </a:move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25" name="Freeform 357"/>
                  <p:cNvSpPr>
                    <a:spLocks/>
                  </p:cNvSpPr>
                  <p:nvPr/>
                </p:nvSpPr>
                <p:spPr bwMode="auto">
                  <a:xfrm>
                    <a:off x="4838" y="2446"/>
                    <a:ext cx="103" cy="56"/>
                  </a:xfrm>
                  <a:custGeom>
                    <a:avLst/>
                    <a:gdLst>
                      <a:gd name="T0" fmla="*/ 103 w 103"/>
                      <a:gd name="T1" fmla="*/ 36 h 56"/>
                      <a:gd name="T2" fmla="*/ 98 w 103"/>
                      <a:gd name="T3" fmla="*/ 36 h 56"/>
                      <a:gd name="T4" fmla="*/ 98 w 103"/>
                      <a:gd name="T5" fmla="*/ 32 h 56"/>
                      <a:gd name="T6" fmla="*/ 94 w 103"/>
                      <a:gd name="T7" fmla="*/ 32 h 56"/>
                      <a:gd name="T8" fmla="*/ 94 w 103"/>
                      <a:gd name="T9" fmla="*/ 28 h 56"/>
                      <a:gd name="T10" fmla="*/ 90 w 103"/>
                      <a:gd name="T11" fmla="*/ 28 h 56"/>
                      <a:gd name="T12" fmla="*/ 90 w 103"/>
                      <a:gd name="T13" fmla="*/ 24 h 56"/>
                      <a:gd name="T14" fmla="*/ 85 w 103"/>
                      <a:gd name="T15" fmla="*/ 24 h 56"/>
                      <a:gd name="T16" fmla="*/ 81 w 103"/>
                      <a:gd name="T17" fmla="*/ 24 h 56"/>
                      <a:gd name="T18" fmla="*/ 77 w 103"/>
                      <a:gd name="T19" fmla="*/ 24 h 56"/>
                      <a:gd name="T20" fmla="*/ 73 w 103"/>
                      <a:gd name="T21" fmla="*/ 24 h 56"/>
                      <a:gd name="T22" fmla="*/ 73 w 103"/>
                      <a:gd name="T23" fmla="*/ 20 h 56"/>
                      <a:gd name="T24" fmla="*/ 68 w 103"/>
                      <a:gd name="T25" fmla="*/ 20 h 56"/>
                      <a:gd name="T26" fmla="*/ 64 w 103"/>
                      <a:gd name="T27" fmla="*/ 20 h 56"/>
                      <a:gd name="T28" fmla="*/ 64 w 103"/>
                      <a:gd name="T29" fmla="*/ 16 h 56"/>
                      <a:gd name="T30" fmla="*/ 64 w 103"/>
                      <a:gd name="T31" fmla="*/ 12 h 56"/>
                      <a:gd name="T32" fmla="*/ 60 w 103"/>
                      <a:gd name="T33" fmla="*/ 12 h 56"/>
                      <a:gd name="T34" fmla="*/ 55 w 103"/>
                      <a:gd name="T35" fmla="*/ 8 h 56"/>
                      <a:gd name="T36" fmla="*/ 51 w 103"/>
                      <a:gd name="T37" fmla="*/ 8 h 56"/>
                      <a:gd name="T38" fmla="*/ 51 w 103"/>
                      <a:gd name="T39" fmla="*/ 4 h 56"/>
                      <a:gd name="T40" fmla="*/ 47 w 103"/>
                      <a:gd name="T41" fmla="*/ 4 h 56"/>
                      <a:gd name="T42" fmla="*/ 43 w 103"/>
                      <a:gd name="T43" fmla="*/ 4 h 56"/>
                      <a:gd name="T44" fmla="*/ 38 w 103"/>
                      <a:gd name="T45" fmla="*/ 0 h 56"/>
                      <a:gd name="T46" fmla="*/ 34 w 103"/>
                      <a:gd name="T47" fmla="*/ 0 h 56"/>
                      <a:gd name="T48" fmla="*/ 30 w 103"/>
                      <a:gd name="T49" fmla="*/ 0 h 56"/>
                      <a:gd name="T50" fmla="*/ 30 w 103"/>
                      <a:gd name="T51" fmla="*/ 4 h 56"/>
                      <a:gd name="T52" fmla="*/ 25 w 103"/>
                      <a:gd name="T53" fmla="*/ 8 h 56"/>
                      <a:gd name="T54" fmla="*/ 30 w 103"/>
                      <a:gd name="T55" fmla="*/ 8 h 56"/>
                      <a:gd name="T56" fmla="*/ 30 w 103"/>
                      <a:gd name="T57" fmla="*/ 12 h 56"/>
                      <a:gd name="T58" fmla="*/ 25 w 103"/>
                      <a:gd name="T59" fmla="*/ 16 h 56"/>
                      <a:gd name="T60" fmla="*/ 21 w 103"/>
                      <a:gd name="T61" fmla="*/ 16 h 56"/>
                      <a:gd name="T62" fmla="*/ 21 w 103"/>
                      <a:gd name="T63" fmla="*/ 20 h 56"/>
                      <a:gd name="T64" fmla="*/ 21 w 103"/>
                      <a:gd name="T65" fmla="*/ 24 h 56"/>
                      <a:gd name="T66" fmla="*/ 17 w 103"/>
                      <a:gd name="T67" fmla="*/ 24 h 56"/>
                      <a:gd name="T68" fmla="*/ 17 w 103"/>
                      <a:gd name="T69" fmla="*/ 28 h 56"/>
                      <a:gd name="T70" fmla="*/ 12 w 103"/>
                      <a:gd name="T71" fmla="*/ 28 h 56"/>
                      <a:gd name="T72" fmla="*/ 12 w 103"/>
                      <a:gd name="T73" fmla="*/ 32 h 56"/>
                      <a:gd name="T74" fmla="*/ 12 w 103"/>
                      <a:gd name="T75" fmla="*/ 36 h 56"/>
                      <a:gd name="T76" fmla="*/ 17 w 103"/>
                      <a:gd name="T77" fmla="*/ 36 h 56"/>
                      <a:gd name="T78" fmla="*/ 17 w 103"/>
                      <a:gd name="T79" fmla="*/ 40 h 56"/>
                      <a:gd name="T80" fmla="*/ 12 w 103"/>
                      <a:gd name="T81" fmla="*/ 40 h 56"/>
                      <a:gd name="T82" fmla="*/ 12 w 103"/>
                      <a:gd name="T83" fmla="*/ 44 h 56"/>
                      <a:gd name="T84" fmla="*/ 8 w 103"/>
                      <a:gd name="T85" fmla="*/ 44 h 56"/>
                      <a:gd name="T86" fmla="*/ 8 w 103"/>
                      <a:gd name="T87" fmla="*/ 48 h 56"/>
                      <a:gd name="T88" fmla="*/ 4 w 103"/>
                      <a:gd name="T89" fmla="*/ 48 h 56"/>
                      <a:gd name="T90" fmla="*/ 0 w 103"/>
                      <a:gd name="T91" fmla="*/ 48 h 56"/>
                      <a:gd name="T92" fmla="*/ 0 w 103"/>
                      <a:gd name="T93" fmla="*/ 52 h 56"/>
                      <a:gd name="T94" fmla="*/ 0 w 103"/>
                      <a:gd name="T95" fmla="*/ 56 h 5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103" h="56">
                        <a:moveTo>
                          <a:pt x="103" y="36"/>
                        </a:moveTo>
                        <a:lnTo>
                          <a:pt x="98" y="36"/>
                        </a:lnTo>
                        <a:lnTo>
                          <a:pt x="98" y="32"/>
                        </a:lnTo>
                        <a:lnTo>
                          <a:pt x="94" y="32"/>
                        </a:lnTo>
                        <a:lnTo>
                          <a:pt x="94" y="28"/>
                        </a:lnTo>
                        <a:lnTo>
                          <a:pt x="90" y="28"/>
                        </a:lnTo>
                        <a:lnTo>
                          <a:pt x="90" y="24"/>
                        </a:lnTo>
                        <a:lnTo>
                          <a:pt x="85" y="24"/>
                        </a:lnTo>
                        <a:lnTo>
                          <a:pt x="81" y="24"/>
                        </a:lnTo>
                        <a:lnTo>
                          <a:pt x="77" y="24"/>
                        </a:lnTo>
                        <a:lnTo>
                          <a:pt x="73" y="24"/>
                        </a:lnTo>
                        <a:lnTo>
                          <a:pt x="73" y="20"/>
                        </a:lnTo>
                        <a:lnTo>
                          <a:pt x="68" y="20"/>
                        </a:lnTo>
                        <a:lnTo>
                          <a:pt x="64" y="20"/>
                        </a:lnTo>
                        <a:lnTo>
                          <a:pt x="64" y="16"/>
                        </a:lnTo>
                        <a:lnTo>
                          <a:pt x="64" y="12"/>
                        </a:lnTo>
                        <a:lnTo>
                          <a:pt x="60" y="12"/>
                        </a:lnTo>
                        <a:lnTo>
                          <a:pt x="55" y="8"/>
                        </a:lnTo>
                        <a:lnTo>
                          <a:pt x="51" y="8"/>
                        </a:lnTo>
                        <a:lnTo>
                          <a:pt x="51" y="4"/>
                        </a:lnTo>
                        <a:lnTo>
                          <a:pt x="47" y="4"/>
                        </a:lnTo>
                        <a:lnTo>
                          <a:pt x="43" y="4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0" y="0"/>
                        </a:lnTo>
                        <a:lnTo>
                          <a:pt x="30" y="4"/>
                        </a:lnTo>
                        <a:lnTo>
                          <a:pt x="25" y="8"/>
                        </a:lnTo>
                        <a:lnTo>
                          <a:pt x="30" y="8"/>
                        </a:lnTo>
                        <a:lnTo>
                          <a:pt x="30" y="12"/>
                        </a:lnTo>
                        <a:lnTo>
                          <a:pt x="25" y="16"/>
                        </a:lnTo>
                        <a:lnTo>
                          <a:pt x="21" y="16"/>
                        </a:lnTo>
                        <a:lnTo>
                          <a:pt x="21" y="20"/>
                        </a:lnTo>
                        <a:lnTo>
                          <a:pt x="21" y="24"/>
                        </a:lnTo>
                        <a:lnTo>
                          <a:pt x="17" y="24"/>
                        </a:lnTo>
                        <a:lnTo>
                          <a:pt x="17" y="28"/>
                        </a:lnTo>
                        <a:lnTo>
                          <a:pt x="12" y="28"/>
                        </a:lnTo>
                        <a:lnTo>
                          <a:pt x="12" y="32"/>
                        </a:lnTo>
                        <a:lnTo>
                          <a:pt x="12" y="36"/>
                        </a:lnTo>
                        <a:lnTo>
                          <a:pt x="17" y="36"/>
                        </a:lnTo>
                        <a:lnTo>
                          <a:pt x="17" y="40"/>
                        </a:lnTo>
                        <a:lnTo>
                          <a:pt x="12" y="40"/>
                        </a:lnTo>
                        <a:lnTo>
                          <a:pt x="12" y="44"/>
                        </a:lnTo>
                        <a:lnTo>
                          <a:pt x="8" y="44"/>
                        </a:lnTo>
                        <a:lnTo>
                          <a:pt x="8" y="48"/>
                        </a:lnTo>
                        <a:lnTo>
                          <a:pt x="4" y="48"/>
                        </a:lnTo>
                        <a:lnTo>
                          <a:pt x="0" y="48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26" name="Freeform 358"/>
                  <p:cNvSpPr>
                    <a:spLocks/>
                  </p:cNvSpPr>
                  <p:nvPr/>
                </p:nvSpPr>
                <p:spPr bwMode="auto">
                  <a:xfrm>
                    <a:off x="4838" y="2490"/>
                    <a:ext cx="25" cy="12"/>
                  </a:xfrm>
                  <a:custGeom>
                    <a:avLst/>
                    <a:gdLst>
                      <a:gd name="T0" fmla="*/ 0 w 25"/>
                      <a:gd name="T1" fmla="*/ 12 h 12"/>
                      <a:gd name="T2" fmla="*/ 4 w 25"/>
                      <a:gd name="T3" fmla="*/ 12 h 12"/>
                      <a:gd name="T4" fmla="*/ 4 w 25"/>
                      <a:gd name="T5" fmla="*/ 8 h 12"/>
                      <a:gd name="T6" fmla="*/ 8 w 25"/>
                      <a:gd name="T7" fmla="*/ 8 h 12"/>
                      <a:gd name="T8" fmla="*/ 8 w 25"/>
                      <a:gd name="T9" fmla="*/ 4 h 12"/>
                      <a:gd name="T10" fmla="*/ 8 w 25"/>
                      <a:gd name="T11" fmla="*/ 0 h 12"/>
                      <a:gd name="T12" fmla="*/ 12 w 25"/>
                      <a:gd name="T13" fmla="*/ 0 h 12"/>
                      <a:gd name="T14" fmla="*/ 12 w 25"/>
                      <a:gd name="T15" fmla="*/ 4 h 12"/>
                      <a:gd name="T16" fmla="*/ 17 w 25"/>
                      <a:gd name="T17" fmla="*/ 4 h 12"/>
                      <a:gd name="T18" fmla="*/ 21 w 25"/>
                      <a:gd name="T19" fmla="*/ 4 h 12"/>
                      <a:gd name="T20" fmla="*/ 25 w 25"/>
                      <a:gd name="T21" fmla="*/ 4 h 12"/>
                      <a:gd name="T22" fmla="*/ 25 w 25"/>
                      <a:gd name="T23" fmla="*/ 8 h 1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25" h="12">
                        <a:moveTo>
                          <a:pt x="0" y="12"/>
                        </a:move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8" y="0"/>
                        </a:lnTo>
                        <a:lnTo>
                          <a:pt x="12" y="0"/>
                        </a:lnTo>
                        <a:lnTo>
                          <a:pt x="12" y="4"/>
                        </a:lnTo>
                        <a:lnTo>
                          <a:pt x="17" y="4"/>
                        </a:lnTo>
                        <a:lnTo>
                          <a:pt x="21" y="4"/>
                        </a:lnTo>
                        <a:lnTo>
                          <a:pt x="25" y="4"/>
                        </a:lnTo>
                        <a:lnTo>
                          <a:pt x="25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27" name="Freeform 359"/>
                  <p:cNvSpPr>
                    <a:spLocks/>
                  </p:cNvSpPr>
                  <p:nvPr/>
                </p:nvSpPr>
                <p:spPr bwMode="auto">
                  <a:xfrm>
                    <a:off x="4928" y="2494"/>
                    <a:ext cx="8" cy="8"/>
                  </a:xfrm>
                  <a:custGeom>
                    <a:avLst/>
                    <a:gdLst>
                      <a:gd name="T0" fmla="*/ 8 w 8"/>
                      <a:gd name="T1" fmla="*/ 0 h 8"/>
                      <a:gd name="T2" fmla="*/ 4 w 8"/>
                      <a:gd name="T3" fmla="*/ 0 h 8"/>
                      <a:gd name="T4" fmla="*/ 0 w 8"/>
                      <a:gd name="T5" fmla="*/ 4 h 8"/>
                      <a:gd name="T6" fmla="*/ 4 w 8"/>
                      <a:gd name="T7" fmla="*/ 8 h 8"/>
                      <a:gd name="T8" fmla="*/ 4 w 8"/>
                      <a:gd name="T9" fmla="*/ 4 h 8"/>
                      <a:gd name="T10" fmla="*/ 8 w 8"/>
                      <a:gd name="T11" fmla="*/ 4 h 8"/>
                      <a:gd name="T12" fmla="*/ 8 w 8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" h="8">
                        <a:moveTo>
                          <a:pt x="8" y="0"/>
                        </a:move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8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28" name="Freeform 360"/>
                  <p:cNvSpPr>
                    <a:spLocks/>
                  </p:cNvSpPr>
                  <p:nvPr/>
                </p:nvSpPr>
                <p:spPr bwMode="auto">
                  <a:xfrm>
                    <a:off x="4988" y="2494"/>
                    <a:ext cx="1" cy="12"/>
                  </a:xfrm>
                  <a:custGeom>
                    <a:avLst/>
                    <a:gdLst>
                      <a:gd name="T0" fmla="*/ 0 w 1"/>
                      <a:gd name="T1" fmla="*/ 12 h 12"/>
                      <a:gd name="T2" fmla="*/ 0 w 1"/>
                      <a:gd name="T3" fmla="*/ 8 h 12"/>
                      <a:gd name="T4" fmla="*/ 0 w 1"/>
                      <a:gd name="T5" fmla="*/ 4 h 12"/>
                      <a:gd name="T6" fmla="*/ 0 w 1"/>
                      <a:gd name="T7" fmla="*/ 0 h 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" h="12">
                        <a:moveTo>
                          <a:pt x="0" y="12"/>
                        </a:move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29" name="Freeform 361"/>
                  <p:cNvSpPr>
                    <a:spLocks/>
                  </p:cNvSpPr>
                  <p:nvPr/>
                </p:nvSpPr>
                <p:spPr bwMode="auto">
                  <a:xfrm>
                    <a:off x="4936" y="2514"/>
                    <a:ext cx="9" cy="8"/>
                  </a:xfrm>
                  <a:custGeom>
                    <a:avLst/>
                    <a:gdLst>
                      <a:gd name="T0" fmla="*/ 0 w 9"/>
                      <a:gd name="T1" fmla="*/ 4 h 8"/>
                      <a:gd name="T2" fmla="*/ 0 w 9"/>
                      <a:gd name="T3" fmla="*/ 0 h 8"/>
                      <a:gd name="T4" fmla="*/ 5 w 9"/>
                      <a:gd name="T5" fmla="*/ 0 h 8"/>
                      <a:gd name="T6" fmla="*/ 9 w 9"/>
                      <a:gd name="T7" fmla="*/ 0 h 8"/>
                      <a:gd name="T8" fmla="*/ 9 w 9"/>
                      <a:gd name="T9" fmla="*/ 4 h 8"/>
                      <a:gd name="T10" fmla="*/ 5 w 9"/>
                      <a:gd name="T11" fmla="*/ 4 h 8"/>
                      <a:gd name="T12" fmla="*/ 5 w 9"/>
                      <a:gd name="T13" fmla="*/ 8 h 8"/>
                      <a:gd name="T14" fmla="*/ 5 w 9"/>
                      <a:gd name="T15" fmla="*/ 4 h 8"/>
                      <a:gd name="T16" fmla="*/ 0 w 9"/>
                      <a:gd name="T17" fmla="*/ 4 h 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" h="8">
                        <a:moveTo>
                          <a:pt x="0" y="4"/>
                        </a:move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30" name="Freeform 362"/>
                  <p:cNvSpPr>
                    <a:spLocks/>
                  </p:cNvSpPr>
                  <p:nvPr/>
                </p:nvSpPr>
                <p:spPr bwMode="auto">
                  <a:xfrm>
                    <a:off x="4941" y="2490"/>
                    <a:ext cx="47" cy="36"/>
                  </a:xfrm>
                  <a:custGeom>
                    <a:avLst/>
                    <a:gdLst>
                      <a:gd name="T0" fmla="*/ 43 w 47"/>
                      <a:gd name="T1" fmla="*/ 0 h 36"/>
                      <a:gd name="T2" fmla="*/ 47 w 47"/>
                      <a:gd name="T3" fmla="*/ 0 h 36"/>
                      <a:gd name="T4" fmla="*/ 47 w 47"/>
                      <a:gd name="T5" fmla="*/ 4 h 36"/>
                      <a:gd name="T6" fmla="*/ 43 w 47"/>
                      <a:gd name="T7" fmla="*/ 4 h 36"/>
                      <a:gd name="T8" fmla="*/ 43 w 47"/>
                      <a:gd name="T9" fmla="*/ 8 h 36"/>
                      <a:gd name="T10" fmla="*/ 43 w 47"/>
                      <a:gd name="T11" fmla="*/ 12 h 36"/>
                      <a:gd name="T12" fmla="*/ 38 w 47"/>
                      <a:gd name="T13" fmla="*/ 12 h 36"/>
                      <a:gd name="T14" fmla="*/ 34 w 47"/>
                      <a:gd name="T15" fmla="*/ 12 h 36"/>
                      <a:gd name="T16" fmla="*/ 38 w 47"/>
                      <a:gd name="T17" fmla="*/ 12 h 36"/>
                      <a:gd name="T18" fmla="*/ 38 w 47"/>
                      <a:gd name="T19" fmla="*/ 16 h 36"/>
                      <a:gd name="T20" fmla="*/ 43 w 47"/>
                      <a:gd name="T21" fmla="*/ 16 h 36"/>
                      <a:gd name="T22" fmla="*/ 38 w 47"/>
                      <a:gd name="T23" fmla="*/ 16 h 36"/>
                      <a:gd name="T24" fmla="*/ 38 w 47"/>
                      <a:gd name="T25" fmla="*/ 20 h 36"/>
                      <a:gd name="T26" fmla="*/ 34 w 47"/>
                      <a:gd name="T27" fmla="*/ 20 h 36"/>
                      <a:gd name="T28" fmla="*/ 30 w 47"/>
                      <a:gd name="T29" fmla="*/ 20 h 36"/>
                      <a:gd name="T30" fmla="*/ 30 w 47"/>
                      <a:gd name="T31" fmla="*/ 24 h 36"/>
                      <a:gd name="T32" fmla="*/ 25 w 47"/>
                      <a:gd name="T33" fmla="*/ 24 h 36"/>
                      <a:gd name="T34" fmla="*/ 25 w 47"/>
                      <a:gd name="T35" fmla="*/ 20 h 36"/>
                      <a:gd name="T36" fmla="*/ 21 w 47"/>
                      <a:gd name="T37" fmla="*/ 20 h 36"/>
                      <a:gd name="T38" fmla="*/ 21 w 47"/>
                      <a:gd name="T39" fmla="*/ 16 h 36"/>
                      <a:gd name="T40" fmla="*/ 21 w 47"/>
                      <a:gd name="T41" fmla="*/ 12 h 36"/>
                      <a:gd name="T42" fmla="*/ 25 w 47"/>
                      <a:gd name="T43" fmla="*/ 12 h 36"/>
                      <a:gd name="T44" fmla="*/ 25 w 47"/>
                      <a:gd name="T45" fmla="*/ 16 h 36"/>
                      <a:gd name="T46" fmla="*/ 30 w 47"/>
                      <a:gd name="T47" fmla="*/ 16 h 36"/>
                      <a:gd name="T48" fmla="*/ 30 w 47"/>
                      <a:gd name="T49" fmla="*/ 12 h 36"/>
                      <a:gd name="T50" fmla="*/ 34 w 47"/>
                      <a:gd name="T51" fmla="*/ 12 h 36"/>
                      <a:gd name="T52" fmla="*/ 30 w 47"/>
                      <a:gd name="T53" fmla="*/ 8 h 36"/>
                      <a:gd name="T54" fmla="*/ 25 w 47"/>
                      <a:gd name="T55" fmla="*/ 8 h 36"/>
                      <a:gd name="T56" fmla="*/ 25 w 47"/>
                      <a:gd name="T57" fmla="*/ 4 h 36"/>
                      <a:gd name="T58" fmla="*/ 21 w 47"/>
                      <a:gd name="T59" fmla="*/ 4 h 36"/>
                      <a:gd name="T60" fmla="*/ 21 w 47"/>
                      <a:gd name="T61" fmla="*/ 0 h 36"/>
                      <a:gd name="T62" fmla="*/ 17 w 47"/>
                      <a:gd name="T63" fmla="*/ 0 h 36"/>
                      <a:gd name="T64" fmla="*/ 17 w 47"/>
                      <a:gd name="T65" fmla="*/ 4 h 36"/>
                      <a:gd name="T66" fmla="*/ 21 w 47"/>
                      <a:gd name="T67" fmla="*/ 4 h 36"/>
                      <a:gd name="T68" fmla="*/ 21 w 47"/>
                      <a:gd name="T69" fmla="*/ 8 h 36"/>
                      <a:gd name="T70" fmla="*/ 21 w 47"/>
                      <a:gd name="T71" fmla="*/ 12 h 36"/>
                      <a:gd name="T72" fmla="*/ 17 w 47"/>
                      <a:gd name="T73" fmla="*/ 12 h 36"/>
                      <a:gd name="T74" fmla="*/ 17 w 47"/>
                      <a:gd name="T75" fmla="*/ 16 h 36"/>
                      <a:gd name="T76" fmla="*/ 17 w 47"/>
                      <a:gd name="T77" fmla="*/ 20 h 36"/>
                      <a:gd name="T78" fmla="*/ 21 w 47"/>
                      <a:gd name="T79" fmla="*/ 16 h 36"/>
                      <a:gd name="T80" fmla="*/ 21 w 47"/>
                      <a:gd name="T81" fmla="*/ 20 h 36"/>
                      <a:gd name="T82" fmla="*/ 25 w 47"/>
                      <a:gd name="T83" fmla="*/ 20 h 36"/>
                      <a:gd name="T84" fmla="*/ 25 w 47"/>
                      <a:gd name="T85" fmla="*/ 24 h 36"/>
                      <a:gd name="T86" fmla="*/ 25 w 47"/>
                      <a:gd name="T87" fmla="*/ 28 h 36"/>
                      <a:gd name="T88" fmla="*/ 25 w 47"/>
                      <a:gd name="T89" fmla="*/ 32 h 36"/>
                      <a:gd name="T90" fmla="*/ 21 w 47"/>
                      <a:gd name="T91" fmla="*/ 32 h 36"/>
                      <a:gd name="T92" fmla="*/ 21 w 47"/>
                      <a:gd name="T93" fmla="*/ 36 h 36"/>
                      <a:gd name="T94" fmla="*/ 17 w 47"/>
                      <a:gd name="T95" fmla="*/ 36 h 36"/>
                      <a:gd name="T96" fmla="*/ 13 w 47"/>
                      <a:gd name="T97" fmla="*/ 36 h 36"/>
                      <a:gd name="T98" fmla="*/ 8 w 47"/>
                      <a:gd name="T99" fmla="*/ 36 h 36"/>
                      <a:gd name="T100" fmla="*/ 8 w 47"/>
                      <a:gd name="T101" fmla="*/ 32 h 36"/>
                      <a:gd name="T102" fmla="*/ 8 w 47"/>
                      <a:gd name="T103" fmla="*/ 28 h 36"/>
                      <a:gd name="T104" fmla="*/ 8 w 47"/>
                      <a:gd name="T105" fmla="*/ 24 h 36"/>
                      <a:gd name="T106" fmla="*/ 4 w 47"/>
                      <a:gd name="T107" fmla="*/ 24 h 36"/>
                      <a:gd name="T108" fmla="*/ 4 w 47"/>
                      <a:gd name="T109" fmla="*/ 20 h 36"/>
                      <a:gd name="T110" fmla="*/ 4 w 47"/>
                      <a:gd name="T111" fmla="*/ 16 h 36"/>
                      <a:gd name="T112" fmla="*/ 4 w 47"/>
                      <a:gd name="T113" fmla="*/ 12 h 36"/>
                      <a:gd name="T114" fmla="*/ 0 w 47"/>
                      <a:gd name="T115" fmla="*/ 12 h 36"/>
                      <a:gd name="T116" fmla="*/ 0 w 47"/>
                      <a:gd name="T117" fmla="*/ 8 h 36"/>
                      <a:gd name="T118" fmla="*/ 0 w 47"/>
                      <a:gd name="T119" fmla="*/ 4 h 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0" t="0" r="r" b="b"/>
                    <a:pathLst>
                      <a:path w="47" h="36">
                        <a:moveTo>
                          <a:pt x="43" y="0"/>
                        </a:moveTo>
                        <a:lnTo>
                          <a:pt x="47" y="0"/>
                        </a:lnTo>
                        <a:lnTo>
                          <a:pt x="47" y="4"/>
                        </a:lnTo>
                        <a:lnTo>
                          <a:pt x="43" y="4"/>
                        </a:lnTo>
                        <a:lnTo>
                          <a:pt x="43" y="8"/>
                        </a:lnTo>
                        <a:lnTo>
                          <a:pt x="43" y="12"/>
                        </a:lnTo>
                        <a:lnTo>
                          <a:pt x="38" y="12"/>
                        </a:lnTo>
                        <a:lnTo>
                          <a:pt x="34" y="12"/>
                        </a:lnTo>
                        <a:lnTo>
                          <a:pt x="38" y="12"/>
                        </a:lnTo>
                        <a:lnTo>
                          <a:pt x="38" y="16"/>
                        </a:lnTo>
                        <a:lnTo>
                          <a:pt x="43" y="16"/>
                        </a:lnTo>
                        <a:lnTo>
                          <a:pt x="38" y="16"/>
                        </a:lnTo>
                        <a:lnTo>
                          <a:pt x="38" y="20"/>
                        </a:lnTo>
                        <a:lnTo>
                          <a:pt x="34" y="20"/>
                        </a:lnTo>
                        <a:lnTo>
                          <a:pt x="30" y="20"/>
                        </a:lnTo>
                        <a:lnTo>
                          <a:pt x="30" y="24"/>
                        </a:lnTo>
                        <a:lnTo>
                          <a:pt x="25" y="24"/>
                        </a:lnTo>
                        <a:lnTo>
                          <a:pt x="25" y="20"/>
                        </a:lnTo>
                        <a:lnTo>
                          <a:pt x="21" y="20"/>
                        </a:lnTo>
                        <a:lnTo>
                          <a:pt x="21" y="16"/>
                        </a:lnTo>
                        <a:lnTo>
                          <a:pt x="21" y="12"/>
                        </a:lnTo>
                        <a:lnTo>
                          <a:pt x="25" y="12"/>
                        </a:lnTo>
                        <a:lnTo>
                          <a:pt x="25" y="16"/>
                        </a:lnTo>
                        <a:lnTo>
                          <a:pt x="30" y="16"/>
                        </a:lnTo>
                        <a:lnTo>
                          <a:pt x="30" y="12"/>
                        </a:lnTo>
                        <a:lnTo>
                          <a:pt x="34" y="12"/>
                        </a:lnTo>
                        <a:lnTo>
                          <a:pt x="30" y="8"/>
                        </a:lnTo>
                        <a:lnTo>
                          <a:pt x="25" y="8"/>
                        </a:lnTo>
                        <a:lnTo>
                          <a:pt x="25" y="4"/>
                        </a:lnTo>
                        <a:lnTo>
                          <a:pt x="21" y="4"/>
                        </a:lnTo>
                        <a:lnTo>
                          <a:pt x="21" y="0"/>
                        </a:lnTo>
                        <a:lnTo>
                          <a:pt x="17" y="0"/>
                        </a:lnTo>
                        <a:lnTo>
                          <a:pt x="17" y="4"/>
                        </a:lnTo>
                        <a:lnTo>
                          <a:pt x="21" y="4"/>
                        </a:lnTo>
                        <a:lnTo>
                          <a:pt x="21" y="8"/>
                        </a:lnTo>
                        <a:lnTo>
                          <a:pt x="21" y="12"/>
                        </a:lnTo>
                        <a:lnTo>
                          <a:pt x="17" y="12"/>
                        </a:lnTo>
                        <a:lnTo>
                          <a:pt x="17" y="16"/>
                        </a:lnTo>
                        <a:lnTo>
                          <a:pt x="17" y="20"/>
                        </a:lnTo>
                        <a:lnTo>
                          <a:pt x="21" y="16"/>
                        </a:lnTo>
                        <a:lnTo>
                          <a:pt x="21" y="20"/>
                        </a:lnTo>
                        <a:lnTo>
                          <a:pt x="25" y="20"/>
                        </a:lnTo>
                        <a:lnTo>
                          <a:pt x="25" y="24"/>
                        </a:lnTo>
                        <a:lnTo>
                          <a:pt x="25" y="28"/>
                        </a:lnTo>
                        <a:lnTo>
                          <a:pt x="25" y="32"/>
                        </a:lnTo>
                        <a:lnTo>
                          <a:pt x="21" y="32"/>
                        </a:lnTo>
                        <a:lnTo>
                          <a:pt x="21" y="36"/>
                        </a:lnTo>
                        <a:lnTo>
                          <a:pt x="17" y="36"/>
                        </a:lnTo>
                        <a:lnTo>
                          <a:pt x="13" y="36"/>
                        </a:lnTo>
                        <a:lnTo>
                          <a:pt x="8" y="36"/>
                        </a:lnTo>
                        <a:lnTo>
                          <a:pt x="8" y="32"/>
                        </a:lnTo>
                        <a:lnTo>
                          <a:pt x="8" y="28"/>
                        </a:lnTo>
                        <a:lnTo>
                          <a:pt x="8" y="24"/>
                        </a:lnTo>
                        <a:lnTo>
                          <a:pt x="4" y="24"/>
                        </a:lnTo>
                        <a:lnTo>
                          <a:pt x="4" y="20"/>
                        </a:lnTo>
                        <a:lnTo>
                          <a:pt x="4" y="16"/>
                        </a:lnTo>
                        <a:lnTo>
                          <a:pt x="4" y="12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31" name="Freeform 363"/>
                  <p:cNvSpPr>
                    <a:spLocks/>
                  </p:cNvSpPr>
                  <p:nvPr/>
                </p:nvSpPr>
                <p:spPr bwMode="auto">
                  <a:xfrm>
                    <a:off x="4863" y="2482"/>
                    <a:ext cx="95" cy="56"/>
                  </a:xfrm>
                  <a:custGeom>
                    <a:avLst/>
                    <a:gdLst>
                      <a:gd name="T0" fmla="*/ 0 w 95"/>
                      <a:gd name="T1" fmla="*/ 16 h 56"/>
                      <a:gd name="T2" fmla="*/ 5 w 95"/>
                      <a:gd name="T3" fmla="*/ 16 h 56"/>
                      <a:gd name="T4" fmla="*/ 9 w 95"/>
                      <a:gd name="T5" fmla="*/ 16 h 56"/>
                      <a:gd name="T6" fmla="*/ 9 w 95"/>
                      <a:gd name="T7" fmla="*/ 20 h 56"/>
                      <a:gd name="T8" fmla="*/ 13 w 95"/>
                      <a:gd name="T9" fmla="*/ 20 h 56"/>
                      <a:gd name="T10" fmla="*/ 18 w 95"/>
                      <a:gd name="T11" fmla="*/ 20 h 56"/>
                      <a:gd name="T12" fmla="*/ 18 w 95"/>
                      <a:gd name="T13" fmla="*/ 24 h 56"/>
                      <a:gd name="T14" fmla="*/ 22 w 95"/>
                      <a:gd name="T15" fmla="*/ 24 h 56"/>
                      <a:gd name="T16" fmla="*/ 22 w 95"/>
                      <a:gd name="T17" fmla="*/ 20 h 56"/>
                      <a:gd name="T18" fmla="*/ 26 w 95"/>
                      <a:gd name="T19" fmla="*/ 20 h 56"/>
                      <a:gd name="T20" fmla="*/ 26 w 95"/>
                      <a:gd name="T21" fmla="*/ 16 h 56"/>
                      <a:gd name="T22" fmla="*/ 26 w 95"/>
                      <a:gd name="T23" fmla="*/ 12 h 56"/>
                      <a:gd name="T24" fmla="*/ 26 w 95"/>
                      <a:gd name="T25" fmla="*/ 8 h 56"/>
                      <a:gd name="T26" fmla="*/ 26 w 95"/>
                      <a:gd name="T27" fmla="*/ 4 h 56"/>
                      <a:gd name="T28" fmla="*/ 30 w 95"/>
                      <a:gd name="T29" fmla="*/ 4 h 56"/>
                      <a:gd name="T30" fmla="*/ 30 w 95"/>
                      <a:gd name="T31" fmla="*/ 0 h 56"/>
                      <a:gd name="T32" fmla="*/ 35 w 95"/>
                      <a:gd name="T33" fmla="*/ 4 h 56"/>
                      <a:gd name="T34" fmla="*/ 35 w 95"/>
                      <a:gd name="T35" fmla="*/ 8 h 56"/>
                      <a:gd name="T36" fmla="*/ 39 w 95"/>
                      <a:gd name="T37" fmla="*/ 8 h 56"/>
                      <a:gd name="T38" fmla="*/ 43 w 95"/>
                      <a:gd name="T39" fmla="*/ 8 h 56"/>
                      <a:gd name="T40" fmla="*/ 43 w 95"/>
                      <a:gd name="T41" fmla="*/ 12 h 56"/>
                      <a:gd name="T42" fmla="*/ 48 w 95"/>
                      <a:gd name="T43" fmla="*/ 12 h 56"/>
                      <a:gd name="T44" fmla="*/ 52 w 95"/>
                      <a:gd name="T45" fmla="*/ 12 h 56"/>
                      <a:gd name="T46" fmla="*/ 56 w 95"/>
                      <a:gd name="T47" fmla="*/ 12 h 56"/>
                      <a:gd name="T48" fmla="*/ 60 w 95"/>
                      <a:gd name="T49" fmla="*/ 12 h 56"/>
                      <a:gd name="T50" fmla="*/ 60 w 95"/>
                      <a:gd name="T51" fmla="*/ 16 h 56"/>
                      <a:gd name="T52" fmla="*/ 65 w 95"/>
                      <a:gd name="T53" fmla="*/ 16 h 56"/>
                      <a:gd name="T54" fmla="*/ 65 w 95"/>
                      <a:gd name="T55" fmla="*/ 20 h 56"/>
                      <a:gd name="T56" fmla="*/ 65 w 95"/>
                      <a:gd name="T57" fmla="*/ 24 h 56"/>
                      <a:gd name="T58" fmla="*/ 60 w 95"/>
                      <a:gd name="T59" fmla="*/ 24 h 56"/>
                      <a:gd name="T60" fmla="*/ 60 w 95"/>
                      <a:gd name="T61" fmla="*/ 28 h 56"/>
                      <a:gd name="T62" fmla="*/ 56 w 95"/>
                      <a:gd name="T63" fmla="*/ 28 h 56"/>
                      <a:gd name="T64" fmla="*/ 52 w 95"/>
                      <a:gd name="T65" fmla="*/ 28 h 56"/>
                      <a:gd name="T66" fmla="*/ 48 w 95"/>
                      <a:gd name="T67" fmla="*/ 28 h 56"/>
                      <a:gd name="T68" fmla="*/ 52 w 95"/>
                      <a:gd name="T69" fmla="*/ 28 h 56"/>
                      <a:gd name="T70" fmla="*/ 52 w 95"/>
                      <a:gd name="T71" fmla="*/ 32 h 56"/>
                      <a:gd name="T72" fmla="*/ 52 w 95"/>
                      <a:gd name="T73" fmla="*/ 36 h 56"/>
                      <a:gd name="T74" fmla="*/ 52 w 95"/>
                      <a:gd name="T75" fmla="*/ 32 h 56"/>
                      <a:gd name="T76" fmla="*/ 56 w 95"/>
                      <a:gd name="T77" fmla="*/ 32 h 56"/>
                      <a:gd name="T78" fmla="*/ 52 w 95"/>
                      <a:gd name="T79" fmla="*/ 32 h 56"/>
                      <a:gd name="T80" fmla="*/ 52 w 95"/>
                      <a:gd name="T81" fmla="*/ 28 h 56"/>
                      <a:gd name="T82" fmla="*/ 56 w 95"/>
                      <a:gd name="T83" fmla="*/ 28 h 56"/>
                      <a:gd name="T84" fmla="*/ 60 w 95"/>
                      <a:gd name="T85" fmla="*/ 28 h 56"/>
                      <a:gd name="T86" fmla="*/ 65 w 95"/>
                      <a:gd name="T87" fmla="*/ 28 h 56"/>
                      <a:gd name="T88" fmla="*/ 65 w 95"/>
                      <a:gd name="T89" fmla="*/ 32 h 56"/>
                      <a:gd name="T90" fmla="*/ 65 w 95"/>
                      <a:gd name="T91" fmla="*/ 36 h 56"/>
                      <a:gd name="T92" fmla="*/ 69 w 95"/>
                      <a:gd name="T93" fmla="*/ 36 h 56"/>
                      <a:gd name="T94" fmla="*/ 69 w 95"/>
                      <a:gd name="T95" fmla="*/ 40 h 56"/>
                      <a:gd name="T96" fmla="*/ 73 w 95"/>
                      <a:gd name="T97" fmla="*/ 40 h 56"/>
                      <a:gd name="T98" fmla="*/ 78 w 95"/>
                      <a:gd name="T99" fmla="*/ 40 h 56"/>
                      <a:gd name="T100" fmla="*/ 78 w 95"/>
                      <a:gd name="T101" fmla="*/ 44 h 56"/>
                      <a:gd name="T102" fmla="*/ 82 w 95"/>
                      <a:gd name="T103" fmla="*/ 44 h 56"/>
                      <a:gd name="T104" fmla="*/ 82 w 95"/>
                      <a:gd name="T105" fmla="*/ 48 h 56"/>
                      <a:gd name="T106" fmla="*/ 78 w 95"/>
                      <a:gd name="T107" fmla="*/ 48 h 56"/>
                      <a:gd name="T108" fmla="*/ 78 w 95"/>
                      <a:gd name="T109" fmla="*/ 52 h 56"/>
                      <a:gd name="T110" fmla="*/ 82 w 95"/>
                      <a:gd name="T111" fmla="*/ 52 h 56"/>
                      <a:gd name="T112" fmla="*/ 82 w 95"/>
                      <a:gd name="T113" fmla="*/ 56 h 56"/>
                      <a:gd name="T114" fmla="*/ 86 w 95"/>
                      <a:gd name="T115" fmla="*/ 56 h 56"/>
                      <a:gd name="T116" fmla="*/ 86 w 95"/>
                      <a:gd name="T117" fmla="*/ 52 h 56"/>
                      <a:gd name="T118" fmla="*/ 91 w 95"/>
                      <a:gd name="T119" fmla="*/ 52 h 56"/>
                      <a:gd name="T120" fmla="*/ 95 w 95"/>
                      <a:gd name="T121" fmla="*/ 52 h 5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0" t="0" r="r" b="b"/>
                    <a:pathLst>
                      <a:path w="95" h="56">
                        <a:moveTo>
                          <a:pt x="0" y="16"/>
                        </a:moveTo>
                        <a:lnTo>
                          <a:pt x="5" y="16"/>
                        </a:lnTo>
                        <a:lnTo>
                          <a:pt x="9" y="16"/>
                        </a:lnTo>
                        <a:lnTo>
                          <a:pt x="9" y="20"/>
                        </a:lnTo>
                        <a:lnTo>
                          <a:pt x="13" y="20"/>
                        </a:lnTo>
                        <a:lnTo>
                          <a:pt x="18" y="20"/>
                        </a:lnTo>
                        <a:lnTo>
                          <a:pt x="18" y="24"/>
                        </a:lnTo>
                        <a:lnTo>
                          <a:pt x="22" y="24"/>
                        </a:lnTo>
                        <a:lnTo>
                          <a:pt x="22" y="20"/>
                        </a:lnTo>
                        <a:lnTo>
                          <a:pt x="26" y="20"/>
                        </a:lnTo>
                        <a:lnTo>
                          <a:pt x="26" y="16"/>
                        </a:lnTo>
                        <a:lnTo>
                          <a:pt x="26" y="12"/>
                        </a:lnTo>
                        <a:lnTo>
                          <a:pt x="26" y="8"/>
                        </a:lnTo>
                        <a:lnTo>
                          <a:pt x="26" y="4"/>
                        </a:lnTo>
                        <a:lnTo>
                          <a:pt x="30" y="4"/>
                        </a:lnTo>
                        <a:lnTo>
                          <a:pt x="30" y="0"/>
                        </a:lnTo>
                        <a:lnTo>
                          <a:pt x="35" y="4"/>
                        </a:lnTo>
                        <a:lnTo>
                          <a:pt x="35" y="8"/>
                        </a:lnTo>
                        <a:lnTo>
                          <a:pt x="39" y="8"/>
                        </a:lnTo>
                        <a:lnTo>
                          <a:pt x="43" y="8"/>
                        </a:lnTo>
                        <a:lnTo>
                          <a:pt x="43" y="12"/>
                        </a:lnTo>
                        <a:lnTo>
                          <a:pt x="48" y="12"/>
                        </a:lnTo>
                        <a:lnTo>
                          <a:pt x="52" y="12"/>
                        </a:lnTo>
                        <a:lnTo>
                          <a:pt x="56" y="12"/>
                        </a:lnTo>
                        <a:lnTo>
                          <a:pt x="60" y="12"/>
                        </a:lnTo>
                        <a:lnTo>
                          <a:pt x="60" y="16"/>
                        </a:lnTo>
                        <a:lnTo>
                          <a:pt x="65" y="16"/>
                        </a:lnTo>
                        <a:lnTo>
                          <a:pt x="65" y="20"/>
                        </a:lnTo>
                        <a:lnTo>
                          <a:pt x="65" y="24"/>
                        </a:lnTo>
                        <a:lnTo>
                          <a:pt x="60" y="24"/>
                        </a:lnTo>
                        <a:lnTo>
                          <a:pt x="60" y="28"/>
                        </a:lnTo>
                        <a:lnTo>
                          <a:pt x="56" y="28"/>
                        </a:lnTo>
                        <a:lnTo>
                          <a:pt x="52" y="28"/>
                        </a:lnTo>
                        <a:lnTo>
                          <a:pt x="48" y="28"/>
                        </a:lnTo>
                        <a:lnTo>
                          <a:pt x="52" y="28"/>
                        </a:lnTo>
                        <a:lnTo>
                          <a:pt x="52" y="32"/>
                        </a:lnTo>
                        <a:lnTo>
                          <a:pt x="52" y="36"/>
                        </a:lnTo>
                        <a:lnTo>
                          <a:pt x="52" y="32"/>
                        </a:lnTo>
                        <a:lnTo>
                          <a:pt x="56" y="32"/>
                        </a:lnTo>
                        <a:lnTo>
                          <a:pt x="52" y="32"/>
                        </a:lnTo>
                        <a:lnTo>
                          <a:pt x="52" y="28"/>
                        </a:lnTo>
                        <a:lnTo>
                          <a:pt x="56" y="28"/>
                        </a:lnTo>
                        <a:lnTo>
                          <a:pt x="60" y="28"/>
                        </a:lnTo>
                        <a:lnTo>
                          <a:pt x="65" y="28"/>
                        </a:lnTo>
                        <a:lnTo>
                          <a:pt x="65" y="32"/>
                        </a:lnTo>
                        <a:lnTo>
                          <a:pt x="65" y="36"/>
                        </a:lnTo>
                        <a:lnTo>
                          <a:pt x="69" y="36"/>
                        </a:lnTo>
                        <a:lnTo>
                          <a:pt x="69" y="40"/>
                        </a:lnTo>
                        <a:lnTo>
                          <a:pt x="73" y="40"/>
                        </a:lnTo>
                        <a:lnTo>
                          <a:pt x="78" y="40"/>
                        </a:lnTo>
                        <a:lnTo>
                          <a:pt x="78" y="44"/>
                        </a:lnTo>
                        <a:lnTo>
                          <a:pt x="82" y="44"/>
                        </a:lnTo>
                        <a:lnTo>
                          <a:pt x="82" y="48"/>
                        </a:lnTo>
                        <a:lnTo>
                          <a:pt x="78" y="48"/>
                        </a:lnTo>
                        <a:lnTo>
                          <a:pt x="78" y="52"/>
                        </a:lnTo>
                        <a:lnTo>
                          <a:pt x="82" y="52"/>
                        </a:lnTo>
                        <a:lnTo>
                          <a:pt x="82" y="56"/>
                        </a:lnTo>
                        <a:lnTo>
                          <a:pt x="86" y="56"/>
                        </a:lnTo>
                        <a:lnTo>
                          <a:pt x="86" y="52"/>
                        </a:lnTo>
                        <a:lnTo>
                          <a:pt x="91" y="52"/>
                        </a:lnTo>
                        <a:lnTo>
                          <a:pt x="95" y="5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32" name="Freeform 364"/>
                  <p:cNvSpPr>
                    <a:spLocks/>
                  </p:cNvSpPr>
                  <p:nvPr/>
                </p:nvSpPr>
                <p:spPr bwMode="auto">
                  <a:xfrm>
                    <a:off x="4971" y="2514"/>
                    <a:ext cx="17" cy="32"/>
                  </a:xfrm>
                  <a:custGeom>
                    <a:avLst/>
                    <a:gdLst>
                      <a:gd name="T0" fmla="*/ 4 w 17"/>
                      <a:gd name="T1" fmla="*/ 32 h 32"/>
                      <a:gd name="T2" fmla="*/ 0 w 17"/>
                      <a:gd name="T3" fmla="*/ 32 h 32"/>
                      <a:gd name="T4" fmla="*/ 0 w 17"/>
                      <a:gd name="T5" fmla="*/ 28 h 32"/>
                      <a:gd name="T6" fmla="*/ 0 w 17"/>
                      <a:gd name="T7" fmla="*/ 24 h 32"/>
                      <a:gd name="T8" fmla="*/ 0 w 17"/>
                      <a:gd name="T9" fmla="*/ 20 h 32"/>
                      <a:gd name="T10" fmla="*/ 0 w 17"/>
                      <a:gd name="T11" fmla="*/ 16 h 32"/>
                      <a:gd name="T12" fmla="*/ 0 w 17"/>
                      <a:gd name="T13" fmla="*/ 12 h 32"/>
                      <a:gd name="T14" fmla="*/ 0 w 17"/>
                      <a:gd name="T15" fmla="*/ 8 h 32"/>
                      <a:gd name="T16" fmla="*/ 0 w 17"/>
                      <a:gd name="T17" fmla="*/ 4 h 32"/>
                      <a:gd name="T18" fmla="*/ 0 w 17"/>
                      <a:gd name="T19" fmla="*/ 0 h 32"/>
                      <a:gd name="T20" fmla="*/ 4 w 17"/>
                      <a:gd name="T21" fmla="*/ 0 h 32"/>
                      <a:gd name="T22" fmla="*/ 8 w 17"/>
                      <a:gd name="T23" fmla="*/ 0 h 32"/>
                      <a:gd name="T24" fmla="*/ 8 w 17"/>
                      <a:gd name="T25" fmla="*/ 4 h 32"/>
                      <a:gd name="T26" fmla="*/ 13 w 17"/>
                      <a:gd name="T27" fmla="*/ 4 h 32"/>
                      <a:gd name="T28" fmla="*/ 13 w 17"/>
                      <a:gd name="T29" fmla="*/ 0 h 32"/>
                      <a:gd name="T30" fmla="*/ 17 w 17"/>
                      <a:gd name="T31" fmla="*/ 4 h 32"/>
                      <a:gd name="T32" fmla="*/ 17 w 17"/>
                      <a:gd name="T33" fmla="*/ 8 h 32"/>
                      <a:gd name="T34" fmla="*/ 17 w 17"/>
                      <a:gd name="T35" fmla="*/ 12 h 32"/>
                      <a:gd name="T36" fmla="*/ 17 w 17"/>
                      <a:gd name="T37" fmla="*/ 16 h 32"/>
                      <a:gd name="T38" fmla="*/ 17 w 17"/>
                      <a:gd name="T39" fmla="*/ 20 h 32"/>
                      <a:gd name="T40" fmla="*/ 13 w 17"/>
                      <a:gd name="T41" fmla="*/ 20 h 32"/>
                      <a:gd name="T42" fmla="*/ 13 w 17"/>
                      <a:gd name="T43" fmla="*/ 24 h 32"/>
                      <a:gd name="T44" fmla="*/ 13 w 17"/>
                      <a:gd name="T45" fmla="*/ 28 h 32"/>
                      <a:gd name="T46" fmla="*/ 8 w 17"/>
                      <a:gd name="T47" fmla="*/ 28 h 32"/>
                      <a:gd name="T48" fmla="*/ 8 w 17"/>
                      <a:gd name="T49" fmla="*/ 32 h 32"/>
                      <a:gd name="T50" fmla="*/ 4 w 17"/>
                      <a:gd name="T51" fmla="*/ 32 h 32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17" h="32">
                        <a:moveTo>
                          <a:pt x="4" y="32"/>
                        </a:moveTo>
                        <a:lnTo>
                          <a:pt x="0" y="32"/>
                        </a:lnTo>
                        <a:lnTo>
                          <a:pt x="0" y="28"/>
                        </a:lnTo>
                        <a:lnTo>
                          <a:pt x="0" y="24"/>
                        </a:lnTo>
                        <a:lnTo>
                          <a:pt x="0" y="20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8" y="4"/>
                        </a:lnTo>
                        <a:lnTo>
                          <a:pt x="13" y="4"/>
                        </a:lnTo>
                        <a:lnTo>
                          <a:pt x="13" y="0"/>
                        </a:ln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17" y="12"/>
                        </a:lnTo>
                        <a:lnTo>
                          <a:pt x="17" y="16"/>
                        </a:lnTo>
                        <a:lnTo>
                          <a:pt x="17" y="20"/>
                        </a:lnTo>
                        <a:lnTo>
                          <a:pt x="13" y="20"/>
                        </a:lnTo>
                        <a:lnTo>
                          <a:pt x="13" y="24"/>
                        </a:lnTo>
                        <a:lnTo>
                          <a:pt x="13" y="28"/>
                        </a:lnTo>
                        <a:lnTo>
                          <a:pt x="8" y="28"/>
                        </a:lnTo>
                        <a:lnTo>
                          <a:pt x="8" y="32"/>
                        </a:lnTo>
                        <a:lnTo>
                          <a:pt x="4" y="3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33" name="Freeform 365"/>
                  <p:cNvSpPr>
                    <a:spLocks/>
                  </p:cNvSpPr>
                  <p:nvPr/>
                </p:nvSpPr>
                <p:spPr bwMode="auto">
                  <a:xfrm>
                    <a:off x="4979" y="2561"/>
                    <a:ext cx="9" cy="8"/>
                  </a:xfrm>
                  <a:custGeom>
                    <a:avLst/>
                    <a:gdLst>
                      <a:gd name="T0" fmla="*/ 9 w 9"/>
                      <a:gd name="T1" fmla="*/ 4 h 8"/>
                      <a:gd name="T2" fmla="*/ 5 w 9"/>
                      <a:gd name="T3" fmla="*/ 4 h 8"/>
                      <a:gd name="T4" fmla="*/ 5 w 9"/>
                      <a:gd name="T5" fmla="*/ 0 h 8"/>
                      <a:gd name="T6" fmla="*/ 0 w 9"/>
                      <a:gd name="T7" fmla="*/ 0 h 8"/>
                      <a:gd name="T8" fmla="*/ 0 w 9"/>
                      <a:gd name="T9" fmla="*/ 4 h 8"/>
                      <a:gd name="T10" fmla="*/ 0 w 9"/>
                      <a:gd name="T11" fmla="*/ 8 h 8"/>
                      <a:gd name="T12" fmla="*/ 5 w 9"/>
                      <a:gd name="T13" fmla="*/ 8 h 8"/>
                      <a:gd name="T14" fmla="*/ 5 w 9"/>
                      <a:gd name="T15" fmla="*/ 4 h 8"/>
                      <a:gd name="T16" fmla="*/ 9 w 9"/>
                      <a:gd name="T17" fmla="*/ 4 h 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" h="8">
                        <a:moveTo>
                          <a:pt x="9" y="4"/>
                        </a:moveTo>
                        <a:lnTo>
                          <a:pt x="5" y="4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9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34" name="Freeform 366"/>
                  <p:cNvSpPr>
                    <a:spLocks/>
                  </p:cNvSpPr>
                  <p:nvPr/>
                </p:nvSpPr>
                <p:spPr bwMode="auto">
                  <a:xfrm>
                    <a:off x="4958" y="2534"/>
                    <a:ext cx="17" cy="39"/>
                  </a:xfrm>
                  <a:custGeom>
                    <a:avLst/>
                    <a:gdLst>
                      <a:gd name="T0" fmla="*/ 0 w 17"/>
                      <a:gd name="T1" fmla="*/ 0 h 39"/>
                      <a:gd name="T2" fmla="*/ 4 w 17"/>
                      <a:gd name="T3" fmla="*/ 4 h 39"/>
                      <a:gd name="T4" fmla="*/ 8 w 17"/>
                      <a:gd name="T5" fmla="*/ 4 h 39"/>
                      <a:gd name="T6" fmla="*/ 8 w 17"/>
                      <a:gd name="T7" fmla="*/ 8 h 39"/>
                      <a:gd name="T8" fmla="*/ 8 w 17"/>
                      <a:gd name="T9" fmla="*/ 12 h 39"/>
                      <a:gd name="T10" fmla="*/ 13 w 17"/>
                      <a:gd name="T11" fmla="*/ 12 h 39"/>
                      <a:gd name="T12" fmla="*/ 13 w 17"/>
                      <a:gd name="T13" fmla="*/ 16 h 39"/>
                      <a:gd name="T14" fmla="*/ 13 w 17"/>
                      <a:gd name="T15" fmla="*/ 19 h 39"/>
                      <a:gd name="T16" fmla="*/ 17 w 17"/>
                      <a:gd name="T17" fmla="*/ 19 h 39"/>
                      <a:gd name="T18" fmla="*/ 17 w 17"/>
                      <a:gd name="T19" fmla="*/ 23 h 39"/>
                      <a:gd name="T20" fmla="*/ 17 w 17"/>
                      <a:gd name="T21" fmla="*/ 27 h 39"/>
                      <a:gd name="T22" fmla="*/ 13 w 17"/>
                      <a:gd name="T23" fmla="*/ 27 h 39"/>
                      <a:gd name="T24" fmla="*/ 13 w 17"/>
                      <a:gd name="T25" fmla="*/ 23 h 39"/>
                      <a:gd name="T26" fmla="*/ 13 w 17"/>
                      <a:gd name="T27" fmla="*/ 27 h 39"/>
                      <a:gd name="T28" fmla="*/ 13 w 17"/>
                      <a:gd name="T29" fmla="*/ 31 h 39"/>
                      <a:gd name="T30" fmla="*/ 13 w 17"/>
                      <a:gd name="T31" fmla="*/ 27 h 39"/>
                      <a:gd name="T32" fmla="*/ 8 w 17"/>
                      <a:gd name="T33" fmla="*/ 27 h 39"/>
                      <a:gd name="T34" fmla="*/ 8 w 17"/>
                      <a:gd name="T35" fmla="*/ 31 h 39"/>
                      <a:gd name="T36" fmla="*/ 8 w 17"/>
                      <a:gd name="T37" fmla="*/ 35 h 39"/>
                      <a:gd name="T38" fmla="*/ 8 w 17"/>
                      <a:gd name="T39" fmla="*/ 39 h 39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17" h="39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13" y="12"/>
                        </a:lnTo>
                        <a:lnTo>
                          <a:pt x="13" y="16"/>
                        </a:lnTo>
                        <a:lnTo>
                          <a:pt x="13" y="19"/>
                        </a:lnTo>
                        <a:lnTo>
                          <a:pt x="17" y="19"/>
                        </a:lnTo>
                        <a:lnTo>
                          <a:pt x="17" y="23"/>
                        </a:lnTo>
                        <a:lnTo>
                          <a:pt x="17" y="27"/>
                        </a:lnTo>
                        <a:lnTo>
                          <a:pt x="13" y="27"/>
                        </a:lnTo>
                        <a:lnTo>
                          <a:pt x="13" y="23"/>
                        </a:lnTo>
                        <a:lnTo>
                          <a:pt x="13" y="27"/>
                        </a:lnTo>
                        <a:lnTo>
                          <a:pt x="13" y="31"/>
                        </a:lnTo>
                        <a:lnTo>
                          <a:pt x="13" y="27"/>
                        </a:lnTo>
                        <a:lnTo>
                          <a:pt x="8" y="27"/>
                        </a:lnTo>
                        <a:lnTo>
                          <a:pt x="8" y="31"/>
                        </a:lnTo>
                        <a:lnTo>
                          <a:pt x="8" y="35"/>
                        </a:lnTo>
                        <a:lnTo>
                          <a:pt x="8" y="39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35" name="Freeform 367"/>
                  <p:cNvSpPr>
                    <a:spLocks/>
                  </p:cNvSpPr>
                  <p:nvPr/>
                </p:nvSpPr>
                <p:spPr bwMode="auto">
                  <a:xfrm>
                    <a:off x="5009" y="2573"/>
                    <a:ext cx="5" cy="8"/>
                  </a:xfrm>
                  <a:custGeom>
                    <a:avLst/>
                    <a:gdLst>
                      <a:gd name="T0" fmla="*/ 0 w 5"/>
                      <a:gd name="T1" fmla="*/ 0 h 8"/>
                      <a:gd name="T2" fmla="*/ 0 w 5"/>
                      <a:gd name="T3" fmla="*/ 4 h 8"/>
                      <a:gd name="T4" fmla="*/ 5 w 5"/>
                      <a:gd name="T5" fmla="*/ 4 h 8"/>
                      <a:gd name="T6" fmla="*/ 5 w 5"/>
                      <a:gd name="T7" fmla="*/ 8 h 8"/>
                      <a:gd name="T8" fmla="*/ 0 w 5"/>
                      <a:gd name="T9" fmla="*/ 8 h 8"/>
                      <a:gd name="T10" fmla="*/ 0 w 5"/>
                      <a:gd name="T11" fmla="*/ 4 h 8"/>
                      <a:gd name="T12" fmla="*/ 0 w 5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" h="8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36" name="Freeform 368"/>
                  <p:cNvSpPr>
                    <a:spLocks/>
                  </p:cNvSpPr>
                  <p:nvPr/>
                </p:nvSpPr>
                <p:spPr bwMode="auto">
                  <a:xfrm>
                    <a:off x="2957" y="2403"/>
                    <a:ext cx="30" cy="182"/>
                  </a:xfrm>
                  <a:custGeom>
                    <a:avLst/>
                    <a:gdLst>
                      <a:gd name="T0" fmla="*/ 30 w 30"/>
                      <a:gd name="T1" fmla="*/ 182 h 182"/>
                      <a:gd name="T2" fmla="*/ 30 w 30"/>
                      <a:gd name="T3" fmla="*/ 178 h 182"/>
                      <a:gd name="T4" fmla="*/ 30 w 30"/>
                      <a:gd name="T5" fmla="*/ 174 h 182"/>
                      <a:gd name="T6" fmla="*/ 30 w 30"/>
                      <a:gd name="T7" fmla="*/ 170 h 182"/>
                      <a:gd name="T8" fmla="*/ 30 w 30"/>
                      <a:gd name="T9" fmla="*/ 166 h 182"/>
                      <a:gd name="T10" fmla="*/ 26 w 30"/>
                      <a:gd name="T11" fmla="*/ 166 h 182"/>
                      <a:gd name="T12" fmla="*/ 26 w 30"/>
                      <a:gd name="T13" fmla="*/ 162 h 182"/>
                      <a:gd name="T14" fmla="*/ 26 w 30"/>
                      <a:gd name="T15" fmla="*/ 158 h 182"/>
                      <a:gd name="T16" fmla="*/ 26 w 30"/>
                      <a:gd name="T17" fmla="*/ 154 h 182"/>
                      <a:gd name="T18" fmla="*/ 26 w 30"/>
                      <a:gd name="T19" fmla="*/ 150 h 182"/>
                      <a:gd name="T20" fmla="*/ 26 w 30"/>
                      <a:gd name="T21" fmla="*/ 147 h 182"/>
                      <a:gd name="T22" fmla="*/ 26 w 30"/>
                      <a:gd name="T23" fmla="*/ 143 h 182"/>
                      <a:gd name="T24" fmla="*/ 26 w 30"/>
                      <a:gd name="T25" fmla="*/ 139 h 182"/>
                      <a:gd name="T26" fmla="*/ 26 w 30"/>
                      <a:gd name="T27" fmla="*/ 135 h 182"/>
                      <a:gd name="T28" fmla="*/ 26 w 30"/>
                      <a:gd name="T29" fmla="*/ 131 h 182"/>
                      <a:gd name="T30" fmla="*/ 26 w 30"/>
                      <a:gd name="T31" fmla="*/ 127 h 182"/>
                      <a:gd name="T32" fmla="*/ 26 w 30"/>
                      <a:gd name="T33" fmla="*/ 123 h 182"/>
                      <a:gd name="T34" fmla="*/ 26 w 30"/>
                      <a:gd name="T35" fmla="*/ 119 h 182"/>
                      <a:gd name="T36" fmla="*/ 26 w 30"/>
                      <a:gd name="T37" fmla="*/ 115 h 182"/>
                      <a:gd name="T38" fmla="*/ 26 w 30"/>
                      <a:gd name="T39" fmla="*/ 111 h 182"/>
                      <a:gd name="T40" fmla="*/ 26 w 30"/>
                      <a:gd name="T41" fmla="*/ 107 h 182"/>
                      <a:gd name="T42" fmla="*/ 22 w 30"/>
                      <a:gd name="T43" fmla="*/ 107 h 182"/>
                      <a:gd name="T44" fmla="*/ 22 w 30"/>
                      <a:gd name="T45" fmla="*/ 103 h 182"/>
                      <a:gd name="T46" fmla="*/ 22 w 30"/>
                      <a:gd name="T47" fmla="*/ 99 h 182"/>
                      <a:gd name="T48" fmla="*/ 22 w 30"/>
                      <a:gd name="T49" fmla="*/ 95 h 182"/>
                      <a:gd name="T50" fmla="*/ 22 w 30"/>
                      <a:gd name="T51" fmla="*/ 91 h 182"/>
                      <a:gd name="T52" fmla="*/ 22 w 30"/>
                      <a:gd name="T53" fmla="*/ 87 h 182"/>
                      <a:gd name="T54" fmla="*/ 22 w 30"/>
                      <a:gd name="T55" fmla="*/ 83 h 182"/>
                      <a:gd name="T56" fmla="*/ 22 w 30"/>
                      <a:gd name="T57" fmla="*/ 79 h 182"/>
                      <a:gd name="T58" fmla="*/ 17 w 30"/>
                      <a:gd name="T59" fmla="*/ 79 h 182"/>
                      <a:gd name="T60" fmla="*/ 17 w 30"/>
                      <a:gd name="T61" fmla="*/ 75 h 182"/>
                      <a:gd name="T62" fmla="*/ 17 w 30"/>
                      <a:gd name="T63" fmla="*/ 71 h 182"/>
                      <a:gd name="T64" fmla="*/ 17 w 30"/>
                      <a:gd name="T65" fmla="*/ 67 h 182"/>
                      <a:gd name="T66" fmla="*/ 17 w 30"/>
                      <a:gd name="T67" fmla="*/ 63 h 182"/>
                      <a:gd name="T68" fmla="*/ 13 w 30"/>
                      <a:gd name="T69" fmla="*/ 63 h 182"/>
                      <a:gd name="T70" fmla="*/ 13 w 30"/>
                      <a:gd name="T71" fmla="*/ 59 h 182"/>
                      <a:gd name="T72" fmla="*/ 13 w 30"/>
                      <a:gd name="T73" fmla="*/ 55 h 182"/>
                      <a:gd name="T74" fmla="*/ 13 w 30"/>
                      <a:gd name="T75" fmla="*/ 51 h 182"/>
                      <a:gd name="T76" fmla="*/ 13 w 30"/>
                      <a:gd name="T77" fmla="*/ 47 h 182"/>
                      <a:gd name="T78" fmla="*/ 9 w 30"/>
                      <a:gd name="T79" fmla="*/ 47 h 182"/>
                      <a:gd name="T80" fmla="*/ 9 w 30"/>
                      <a:gd name="T81" fmla="*/ 43 h 182"/>
                      <a:gd name="T82" fmla="*/ 9 w 30"/>
                      <a:gd name="T83" fmla="*/ 39 h 182"/>
                      <a:gd name="T84" fmla="*/ 9 w 30"/>
                      <a:gd name="T85" fmla="*/ 35 h 182"/>
                      <a:gd name="T86" fmla="*/ 9 w 30"/>
                      <a:gd name="T87" fmla="*/ 31 h 182"/>
                      <a:gd name="T88" fmla="*/ 9 w 30"/>
                      <a:gd name="T89" fmla="*/ 27 h 182"/>
                      <a:gd name="T90" fmla="*/ 9 w 30"/>
                      <a:gd name="T91" fmla="*/ 23 h 182"/>
                      <a:gd name="T92" fmla="*/ 5 w 30"/>
                      <a:gd name="T93" fmla="*/ 23 h 182"/>
                      <a:gd name="T94" fmla="*/ 5 w 30"/>
                      <a:gd name="T95" fmla="*/ 19 h 182"/>
                      <a:gd name="T96" fmla="*/ 5 w 30"/>
                      <a:gd name="T97" fmla="*/ 16 h 182"/>
                      <a:gd name="T98" fmla="*/ 5 w 30"/>
                      <a:gd name="T99" fmla="*/ 12 h 182"/>
                      <a:gd name="T100" fmla="*/ 0 w 30"/>
                      <a:gd name="T101" fmla="*/ 12 h 182"/>
                      <a:gd name="T102" fmla="*/ 0 w 30"/>
                      <a:gd name="T103" fmla="*/ 8 h 182"/>
                      <a:gd name="T104" fmla="*/ 0 w 30"/>
                      <a:gd name="T105" fmla="*/ 4 h 182"/>
                      <a:gd name="T106" fmla="*/ 0 w 30"/>
                      <a:gd name="T107" fmla="*/ 0 h 182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30" h="182">
                        <a:moveTo>
                          <a:pt x="30" y="182"/>
                        </a:moveTo>
                        <a:lnTo>
                          <a:pt x="30" y="178"/>
                        </a:lnTo>
                        <a:lnTo>
                          <a:pt x="30" y="174"/>
                        </a:lnTo>
                        <a:lnTo>
                          <a:pt x="30" y="170"/>
                        </a:lnTo>
                        <a:lnTo>
                          <a:pt x="30" y="166"/>
                        </a:lnTo>
                        <a:lnTo>
                          <a:pt x="26" y="166"/>
                        </a:lnTo>
                        <a:lnTo>
                          <a:pt x="26" y="162"/>
                        </a:lnTo>
                        <a:lnTo>
                          <a:pt x="26" y="158"/>
                        </a:lnTo>
                        <a:lnTo>
                          <a:pt x="26" y="154"/>
                        </a:lnTo>
                        <a:lnTo>
                          <a:pt x="26" y="150"/>
                        </a:lnTo>
                        <a:lnTo>
                          <a:pt x="26" y="147"/>
                        </a:lnTo>
                        <a:lnTo>
                          <a:pt x="26" y="143"/>
                        </a:lnTo>
                        <a:lnTo>
                          <a:pt x="26" y="139"/>
                        </a:lnTo>
                        <a:lnTo>
                          <a:pt x="26" y="135"/>
                        </a:lnTo>
                        <a:lnTo>
                          <a:pt x="26" y="131"/>
                        </a:lnTo>
                        <a:lnTo>
                          <a:pt x="26" y="127"/>
                        </a:lnTo>
                        <a:lnTo>
                          <a:pt x="26" y="123"/>
                        </a:lnTo>
                        <a:lnTo>
                          <a:pt x="26" y="119"/>
                        </a:lnTo>
                        <a:lnTo>
                          <a:pt x="26" y="115"/>
                        </a:lnTo>
                        <a:lnTo>
                          <a:pt x="26" y="111"/>
                        </a:lnTo>
                        <a:lnTo>
                          <a:pt x="26" y="107"/>
                        </a:lnTo>
                        <a:lnTo>
                          <a:pt x="22" y="107"/>
                        </a:lnTo>
                        <a:lnTo>
                          <a:pt x="22" y="103"/>
                        </a:lnTo>
                        <a:lnTo>
                          <a:pt x="22" y="99"/>
                        </a:lnTo>
                        <a:lnTo>
                          <a:pt x="22" y="95"/>
                        </a:lnTo>
                        <a:lnTo>
                          <a:pt x="22" y="91"/>
                        </a:lnTo>
                        <a:lnTo>
                          <a:pt x="22" y="87"/>
                        </a:lnTo>
                        <a:lnTo>
                          <a:pt x="22" y="83"/>
                        </a:lnTo>
                        <a:lnTo>
                          <a:pt x="22" y="79"/>
                        </a:lnTo>
                        <a:lnTo>
                          <a:pt x="17" y="79"/>
                        </a:lnTo>
                        <a:lnTo>
                          <a:pt x="17" y="75"/>
                        </a:lnTo>
                        <a:lnTo>
                          <a:pt x="17" y="71"/>
                        </a:lnTo>
                        <a:lnTo>
                          <a:pt x="17" y="67"/>
                        </a:lnTo>
                        <a:lnTo>
                          <a:pt x="17" y="63"/>
                        </a:lnTo>
                        <a:lnTo>
                          <a:pt x="13" y="63"/>
                        </a:lnTo>
                        <a:lnTo>
                          <a:pt x="13" y="59"/>
                        </a:lnTo>
                        <a:lnTo>
                          <a:pt x="13" y="55"/>
                        </a:lnTo>
                        <a:lnTo>
                          <a:pt x="13" y="51"/>
                        </a:lnTo>
                        <a:lnTo>
                          <a:pt x="13" y="47"/>
                        </a:lnTo>
                        <a:lnTo>
                          <a:pt x="9" y="47"/>
                        </a:lnTo>
                        <a:lnTo>
                          <a:pt x="9" y="43"/>
                        </a:lnTo>
                        <a:lnTo>
                          <a:pt x="9" y="39"/>
                        </a:lnTo>
                        <a:lnTo>
                          <a:pt x="9" y="35"/>
                        </a:lnTo>
                        <a:lnTo>
                          <a:pt x="9" y="31"/>
                        </a:lnTo>
                        <a:lnTo>
                          <a:pt x="9" y="27"/>
                        </a:lnTo>
                        <a:lnTo>
                          <a:pt x="9" y="23"/>
                        </a:lnTo>
                        <a:lnTo>
                          <a:pt x="5" y="23"/>
                        </a:lnTo>
                        <a:lnTo>
                          <a:pt x="5" y="19"/>
                        </a:lnTo>
                        <a:lnTo>
                          <a:pt x="5" y="16"/>
                        </a:lnTo>
                        <a:lnTo>
                          <a:pt x="5" y="12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37" name="Freeform 369"/>
                  <p:cNvSpPr>
                    <a:spLocks/>
                  </p:cNvSpPr>
                  <p:nvPr/>
                </p:nvSpPr>
                <p:spPr bwMode="auto">
                  <a:xfrm>
                    <a:off x="2987" y="2581"/>
                    <a:ext cx="5" cy="24"/>
                  </a:xfrm>
                  <a:custGeom>
                    <a:avLst/>
                    <a:gdLst>
                      <a:gd name="T0" fmla="*/ 5 w 5"/>
                      <a:gd name="T1" fmla="*/ 24 h 24"/>
                      <a:gd name="T2" fmla="*/ 5 w 5"/>
                      <a:gd name="T3" fmla="*/ 20 h 24"/>
                      <a:gd name="T4" fmla="*/ 5 w 5"/>
                      <a:gd name="T5" fmla="*/ 16 h 24"/>
                      <a:gd name="T6" fmla="*/ 5 w 5"/>
                      <a:gd name="T7" fmla="*/ 12 h 24"/>
                      <a:gd name="T8" fmla="*/ 0 w 5"/>
                      <a:gd name="T9" fmla="*/ 12 h 24"/>
                      <a:gd name="T10" fmla="*/ 5 w 5"/>
                      <a:gd name="T11" fmla="*/ 12 h 24"/>
                      <a:gd name="T12" fmla="*/ 5 w 5"/>
                      <a:gd name="T13" fmla="*/ 8 h 24"/>
                      <a:gd name="T14" fmla="*/ 0 w 5"/>
                      <a:gd name="T15" fmla="*/ 8 h 24"/>
                      <a:gd name="T16" fmla="*/ 0 w 5"/>
                      <a:gd name="T17" fmla="*/ 4 h 24"/>
                      <a:gd name="T18" fmla="*/ 5 w 5"/>
                      <a:gd name="T19" fmla="*/ 4 h 24"/>
                      <a:gd name="T20" fmla="*/ 5 w 5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5" h="24">
                        <a:moveTo>
                          <a:pt x="5" y="24"/>
                        </a:moveTo>
                        <a:lnTo>
                          <a:pt x="5" y="20"/>
                        </a:lnTo>
                        <a:lnTo>
                          <a:pt x="5" y="16"/>
                        </a:lnTo>
                        <a:lnTo>
                          <a:pt x="5" y="12"/>
                        </a:lnTo>
                        <a:lnTo>
                          <a:pt x="0" y="12"/>
                        </a:lnTo>
                        <a:lnTo>
                          <a:pt x="5" y="12"/>
                        </a:lnTo>
                        <a:lnTo>
                          <a:pt x="5" y="8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5" y="4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38" name="Freeform 370"/>
                  <p:cNvSpPr>
                    <a:spLocks/>
                  </p:cNvSpPr>
                  <p:nvPr/>
                </p:nvSpPr>
                <p:spPr bwMode="auto">
                  <a:xfrm>
                    <a:off x="2983" y="2581"/>
                    <a:ext cx="9" cy="24"/>
                  </a:xfrm>
                  <a:custGeom>
                    <a:avLst/>
                    <a:gdLst>
                      <a:gd name="T0" fmla="*/ 9 w 9"/>
                      <a:gd name="T1" fmla="*/ 0 h 24"/>
                      <a:gd name="T2" fmla="*/ 4 w 9"/>
                      <a:gd name="T3" fmla="*/ 0 h 24"/>
                      <a:gd name="T4" fmla="*/ 4 w 9"/>
                      <a:gd name="T5" fmla="*/ 4 h 24"/>
                      <a:gd name="T6" fmla="*/ 4 w 9"/>
                      <a:gd name="T7" fmla="*/ 8 h 24"/>
                      <a:gd name="T8" fmla="*/ 4 w 9"/>
                      <a:gd name="T9" fmla="*/ 12 h 24"/>
                      <a:gd name="T10" fmla="*/ 4 w 9"/>
                      <a:gd name="T11" fmla="*/ 16 h 24"/>
                      <a:gd name="T12" fmla="*/ 4 w 9"/>
                      <a:gd name="T13" fmla="*/ 20 h 24"/>
                      <a:gd name="T14" fmla="*/ 0 w 9"/>
                      <a:gd name="T15" fmla="*/ 20 h 24"/>
                      <a:gd name="T16" fmla="*/ 0 w 9"/>
                      <a:gd name="T17" fmla="*/ 24 h 2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" h="24">
                        <a:moveTo>
                          <a:pt x="9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39" name="Freeform 371"/>
                  <p:cNvSpPr>
                    <a:spLocks/>
                  </p:cNvSpPr>
                  <p:nvPr/>
                </p:nvSpPr>
                <p:spPr bwMode="auto">
                  <a:xfrm>
                    <a:off x="2983" y="2601"/>
                    <a:ext cx="9" cy="4"/>
                  </a:xfrm>
                  <a:custGeom>
                    <a:avLst/>
                    <a:gdLst>
                      <a:gd name="T0" fmla="*/ 0 w 9"/>
                      <a:gd name="T1" fmla="*/ 0 h 4"/>
                      <a:gd name="T2" fmla="*/ 4 w 9"/>
                      <a:gd name="T3" fmla="*/ 0 h 4"/>
                      <a:gd name="T4" fmla="*/ 9 w 9"/>
                      <a:gd name="T5" fmla="*/ 0 h 4"/>
                      <a:gd name="T6" fmla="*/ 9 w 9"/>
                      <a:gd name="T7" fmla="*/ 4 h 4"/>
                      <a:gd name="T8" fmla="*/ 4 w 9"/>
                      <a:gd name="T9" fmla="*/ 4 h 4"/>
                      <a:gd name="T10" fmla="*/ 0 w 9"/>
                      <a:gd name="T11" fmla="*/ 4 h 4"/>
                      <a:gd name="T12" fmla="*/ 0 w 9"/>
                      <a:gd name="T13" fmla="*/ 0 h 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" h="4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40" name="Freeform 372"/>
                  <p:cNvSpPr>
                    <a:spLocks/>
                  </p:cNvSpPr>
                  <p:nvPr/>
                </p:nvSpPr>
                <p:spPr bwMode="auto">
                  <a:xfrm>
                    <a:off x="2983" y="2605"/>
                    <a:ext cx="4" cy="4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4 w 4"/>
                      <a:gd name="T3" fmla="*/ 4 h 4"/>
                      <a:gd name="T4" fmla="*/ 4 w 4"/>
                      <a:gd name="T5" fmla="*/ 0 h 4"/>
                      <a:gd name="T6" fmla="*/ 0 w 4"/>
                      <a:gd name="T7" fmla="*/ 0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41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2983" y="2605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42" name="Freeform 374"/>
                  <p:cNvSpPr>
                    <a:spLocks/>
                  </p:cNvSpPr>
                  <p:nvPr/>
                </p:nvSpPr>
                <p:spPr bwMode="auto">
                  <a:xfrm>
                    <a:off x="2979" y="2585"/>
                    <a:ext cx="8" cy="24"/>
                  </a:xfrm>
                  <a:custGeom>
                    <a:avLst/>
                    <a:gdLst>
                      <a:gd name="T0" fmla="*/ 0 w 8"/>
                      <a:gd name="T1" fmla="*/ 24 h 24"/>
                      <a:gd name="T2" fmla="*/ 0 w 8"/>
                      <a:gd name="T3" fmla="*/ 20 h 24"/>
                      <a:gd name="T4" fmla="*/ 4 w 8"/>
                      <a:gd name="T5" fmla="*/ 20 h 24"/>
                      <a:gd name="T6" fmla="*/ 4 w 8"/>
                      <a:gd name="T7" fmla="*/ 16 h 24"/>
                      <a:gd name="T8" fmla="*/ 4 w 8"/>
                      <a:gd name="T9" fmla="*/ 12 h 24"/>
                      <a:gd name="T10" fmla="*/ 4 w 8"/>
                      <a:gd name="T11" fmla="*/ 8 h 24"/>
                      <a:gd name="T12" fmla="*/ 4 w 8"/>
                      <a:gd name="T13" fmla="*/ 4 h 24"/>
                      <a:gd name="T14" fmla="*/ 8 w 8"/>
                      <a:gd name="T15" fmla="*/ 4 h 24"/>
                      <a:gd name="T16" fmla="*/ 8 w 8"/>
                      <a:gd name="T17" fmla="*/ 0 h 2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8" h="24">
                        <a:moveTo>
                          <a:pt x="0" y="24"/>
                        </a:moveTo>
                        <a:lnTo>
                          <a:pt x="0" y="20"/>
                        </a:lnTo>
                        <a:lnTo>
                          <a:pt x="4" y="20"/>
                        </a:lnTo>
                        <a:lnTo>
                          <a:pt x="4" y="16"/>
                        </a:ln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8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43" name="Freeform 375"/>
                  <p:cNvSpPr>
                    <a:spLocks/>
                  </p:cNvSpPr>
                  <p:nvPr/>
                </p:nvSpPr>
                <p:spPr bwMode="auto">
                  <a:xfrm>
                    <a:off x="2979" y="2605"/>
                    <a:ext cx="4" cy="4"/>
                  </a:xfrm>
                  <a:custGeom>
                    <a:avLst/>
                    <a:gdLst>
                      <a:gd name="T0" fmla="*/ 4 w 4"/>
                      <a:gd name="T1" fmla="*/ 0 h 4"/>
                      <a:gd name="T2" fmla="*/ 4 w 4"/>
                      <a:gd name="T3" fmla="*/ 4 h 4"/>
                      <a:gd name="T4" fmla="*/ 0 w 4"/>
                      <a:gd name="T5" fmla="*/ 4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4" y="0"/>
                        </a:moveTo>
                        <a:lnTo>
                          <a:pt x="4" y="4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44" name="Freeform 376"/>
                  <p:cNvSpPr>
                    <a:spLocks/>
                  </p:cNvSpPr>
                  <p:nvPr/>
                </p:nvSpPr>
                <p:spPr bwMode="auto">
                  <a:xfrm>
                    <a:off x="4966" y="2569"/>
                    <a:ext cx="39" cy="44"/>
                  </a:xfrm>
                  <a:custGeom>
                    <a:avLst/>
                    <a:gdLst>
                      <a:gd name="T0" fmla="*/ 0 w 39"/>
                      <a:gd name="T1" fmla="*/ 4 h 44"/>
                      <a:gd name="T2" fmla="*/ 0 w 39"/>
                      <a:gd name="T3" fmla="*/ 8 h 44"/>
                      <a:gd name="T4" fmla="*/ 5 w 39"/>
                      <a:gd name="T5" fmla="*/ 8 h 44"/>
                      <a:gd name="T6" fmla="*/ 9 w 39"/>
                      <a:gd name="T7" fmla="*/ 8 h 44"/>
                      <a:gd name="T8" fmla="*/ 9 w 39"/>
                      <a:gd name="T9" fmla="*/ 12 h 44"/>
                      <a:gd name="T10" fmla="*/ 5 w 39"/>
                      <a:gd name="T11" fmla="*/ 12 h 44"/>
                      <a:gd name="T12" fmla="*/ 5 w 39"/>
                      <a:gd name="T13" fmla="*/ 16 h 44"/>
                      <a:gd name="T14" fmla="*/ 5 w 39"/>
                      <a:gd name="T15" fmla="*/ 20 h 44"/>
                      <a:gd name="T16" fmla="*/ 5 w 39"/>
                      <a:gd name="T17" fmla="*/ 24 h 44"/>
                      <a:gd name="T18" fmla="*/ 9 w 39"/>
                      <a:gd name="T19" fmla="*/ 24 h 44"/>
                      <a:gd name="T20" fmla="*/ 9 w 39"/>
                      <a:gd name="T21" fmla="*/ 28 h 44"/>
                      <a:gd name="T22" fmla="*/ 13 w 39"/>
                      <a:gd name="T23" fmla="*/ 32 h 44"/>
                      <a:gd name="T24" fmla="*/ 13 w 39"/>
                      <a:gd name="T25" fmla="*/ 36 h 44"/>
                      <a:gd name="T26" fmla="*/ 18 w 39"/>
                      <a:gd name="T27" fmla="*/ 36 h 44"/>
                      <a:gd name="T28" fmla="*/ 18 w 39"/>
                      <a:gd name="T29" fmla="*/ 40 h 44"/>
                      <a:gd name="T30" fmla="*/ 22 w 39"/>
                      <a:gd name="T31" fmla="*/ 40 h 44"/>
                      <a:gd name="T32" fmla="*/ 22 w 39"/>
                      <a:gd name="T33" fmla="*/ 44 h 44"/>
                      <a:gd name="T34" fmla="*/ 22 w 39"/>
                      <a:gd name="T35" fmla="*/ 40 h 44"/>
                      <a:gd name="T36" fmla="*/ 22 w 39"/>
                      <a:gd name="T37" fmla="*/ 36 h 44"/>
                      <a:gd name="T38" fmla="*/ 18 w 39"/>
                      <a:gd name="T39" fmla="*/ 36 h 44"/>
                      <a:gd name="T40" fmla="*/ 18 w 39"/>
                      <a:gd name="T41" fmla="*/ 32 h 44"/>
                      <a:gd name="T42" fmla="*/ 13 w 39"/>
                      <a:gd name="T43" fmla="*/ 28 h 44"/>
                      <a:gd name="T44" fmla="*/ 13 w 39"/>
                      <a:gd name="T45" fmla="*/ 24 h 44"/>
                      <a:gd name="T46" fmla="*/ 13 w 39"/>
                      <a:gd name="T47" fmla="*/ 20 h 44"/>
                      <a:gd name="T48" fmla="*/ 13 w 39"/>
                      <a:gd name="T49" fmla="*/ 16 h 44"/>
                      <a:gd name="T50" fmla="*/ 13 w 39"/>
                      <a:gd name="T51" fmla="*/ 12 h 44"/>
                      <a:gd name="T52" fmla="*/ 18 w 39"/>
                      <a:gd name="T53" fmla="*/ 12 h 44"/>
                      <a:gd name="T54" fmla="*/ 18 w 39"/>
                      <a:gd name="T55" fmla="*/ 8 h 44"/>
                      <a:gd name="T56" fmla="*/ 22 w 39"/>
                      <a:gd name="T57" fmla="*/ 8 h 44"/>
                      <a:gd name="T58" fmla="*/ 22 w 39"/>
                      <a:gd name="T59" fmla="*/ 12 h 44"/>
                      <a:gd name="T60" fmla="*/ 26 w 39"/>
                      <a:gd name="T61" fmla="*/ 12 h 44"/>
                      <a:gd name="T62" fmla="*/ 26 w 39"/>
                      <a:gd name="T63" fmla="*/ 8 h 44"/>
                      <a:gd name="T64" fmla="*/ 30 w 39"/>
                      <a:gd name="T65" fmla="*/ 8 h 44"/>
                      <a:gd name="T66" fmla="*/ 30 w 39"/>
                      <a:gd name="T67" fmla="*/ 4 h 44"/>
                      <a:gd name="T68" fmla="*/ 30 w 39"/>
                      <a:gd name="T69" fmla="*/ 0 h 44"/>
                      <a:gd name="T70" fmla="*/ 35 w 39"/>
                      <a:gd name="T71" fmla="*/ 0 h 44"/>
                      <a:gd name="T72" fmla="*/ 39 w 39"/>
                      <a:gd name="T73" fmla="*/ 0 h 4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39" h="44">
                        <a:moveTo>
                          <a:pt x="0" y="4"/>
                        </a:moveTo>
                        <a:lnTo>
                          <a:pt x="0" y="8"/>
                        </a:lnTo>
                        <a:lnTo>
                          <a:pt x="5" y="8"/>
                        </a:lnTo>
                        <a:lnTo>
                          <a:pt x="9" y="8"/>
                        </a:lnTo>
                        <a:lnTo>
                          <a:pt x="9" y="12"/>
                        </a:lnTo>
                        <a:lnTo>
                          <a:pt x="5" y="12"/>
                        </a:lnTo>
                        <a:lnTo>
                          <a:pt x="5" y="16"/>
                        </a:lnTo>
                        <a:lnTo>
                          <a:pt x="5" y="20"/>
                        </a:lnTo>
                        <a:lnTo>
                          <a:pt x="5" y="24"/>
                        </a:lnTo>
                        <a:lnTo>
                          <a:pt x="9" y="24"/>
                        </a:lnTo>
                        <a:lnTo>
                          <a:pt x="9" y="28"/>
                        </a:lnTo>
                        <a:lnTo>
                          <a:pt x="13" y="32"/>
                        </a:lnTo>
                        <a:lnTo>
                          <a:pt x="13" y="36"/>
                        </a:lnTo>
                        <a:lnTo>
                          <a:pt x="18" y="36"/>
                        </a:lnTo>
                        <a:lnTo>
                          <a:pt x="18" y="40"/>
                        </a:lnTo>
                        <a:lnTo>
                          <a:pt x="22" y="40"/>
                        </a:lnTo>
                        <a:lnTo>
                          <a:pt x="22" y="44"/>
                        </a:lnTo>
                        <a:lnTo>
                          <a:pt x="22" y="40"/>
                        </a:lnTo>
                        <a:lnTo>
                          <a:pt x="22" y="36"/>
                        </a:lnTo>
                        <a:lnTo>
                          <a:pt x="18" y="36"/>
                        </a:lnTo>
                        <a:lnTo>
                          <a:pt x="18" y="32"/>
                        </a:lnTo>
                        <a:lnTo>
                          <a:pt x="13" y="28"/>
                        </a:lnTo>
                        <a:lnTo>
                          <a:pt x="13" y="24"/>
                        </a:lnTo>
                        <a:lnTo>
                          <a:pt x="13" y="20"/>
                        </a:lnTo>
                        <a:lnTo>
                          <a:pt x="13" y="16"/>
                        </a:lnTo>
                        <a:lnTo>
                          <a:pt x="13" y="12"/>
                        </a:lnTo>
                        <a:lnTo>
                          <a:pt x="18" y="12"/>
                        </a:lnTo>
                        <a:lnTo>
                          <a:pt x="18" y="8"/>
                        </a:lnTo>
                        <a:lnTo>
                          <a:pt x="22" y="8"/>
                        </a:lnTo>
                        <a:lnTo>
                          <a:pt x="22" y="12"/>
                        </a:lnTo>
                        <a:lnTo>
                          <a:pt x="26" y="12"/>
                        </a:lnTo>
                        <a:lnTo>
                          <a:pt x="26" y="8"/>
                        </a:lnTo>
                        <a:lnTo>
                          <a:pt x="30" y="8"/>
                        </a:lnTo>
                        <a:lnTo>
                          <a:pt x="30" y="4"/>
                        </a:lnTo>
                        <a:lnTo>
                          <a:pt x="30" y="0"/>
                        </a:lnTo>
                        <a:lnTo>
                          <a:pt x="35" y="0"/>
                        </a:lnTo>
                        <a:lnTo>
                          <a:pt x="39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45" name="Freeform 377"/>
                  <p:cNvSpPr>
                    <a:spLocks/>
                  </p:cNvSpPr>
                  <p:nvPr/>
                </p:nvSpPr>
                <p:spPr bwMode="auto">
                  <a:xfrm>
                    <a:off x="4971" y="2462"/>
                    <a:ext cx="98" cy="151"/>
                  </a:xfrm>
                  <a:custGeom>
                    <a:avLst/>
                    <a:gdLst>
                      <a:gd name="T0" fmla="*/ 0 w 98"/>
                      <a:gd name="T1" fmla="*/ 0 h 151"/>
                      <a:gd name="T2" fmla="*/ 4 w 98"/>
                      <a:gd name="T3" fmla="*/ 0 h 151"/>
                      <a:gd name="T4" fmla="*/ 4 w 98"/>
                      <a:gd name="T5" fmla="*/ 4 h 151"/>
                      <a:gd name="T6" fmla="*/ 8 w 98"/>
                      <a:gd name="T7" fmla="*/ 4 h 151"/>
                      <a:gd name="T8" fmla="*/ 8 w 98"/>
                      <a:gd name="T9" fmla="*/ 8 h 151"/>
                      <a:gd name="T10" fmla="*/ 13 w 98"/>
                      <a:gd name="T11" fmla="*/ 8 h 151"/>
                      <a:gd name="T12" fmla="*/ 13 w 98"/>
                      <a:gd name="T13" fmla="*/ 12 h 151"/>
                      <a:gd name="T14" fmla="*/ 17 w 98"/>
                      <a:gd name="T15" fmla="*/ 12 h 151"/>
                      <a:gd name="T16" fmla="*/ 17 w 98"/>
                      <a:gd name="T17" fmla="*/ 16 h 151"/>
                      <a:gd name="T18" fmla="*/ 17 w 98"/>
                      <a:gd name="T19" fmla="*/ 20 h 151"/>
                      <a:gd name="T20" fmla="*/ 21 w 98"/>
                      <a:gd name="T21" fmla="*/ 20 h 151"/>
                      <a:gd name="T22" fmla="*/ 21 w 98"/>
                      <a:gd name="T23" fmla="*/ 24 h 151"/>
                      <a:gd name="T24" fmla="*/ 21 w 98"/>
                      <a:gd name="T25" fmla="*/ 28 h 151"/>
                      <a:gd name="T26" fmla="*/ 25 w 98"/>
                      <a:gd name="T27" fmla="*/ 28 h 151"/>
                      <a:gd name="T28" fmla="*/ 25 w 98"/>
                      <a:gd name="T29" fmla="*/ 32 h 151"/>
                      <a:gd name="T30" fmla="*/ 25 w 98"/>
                      <a:gd name="T31" fmla="*/ 36 h 151"/>
                      <a:gd name="T32" fmla="*/ 30 w 98"/>
                      <a:gd name="T33" fmla="*/ 36 h 151"/>
                      <a:gd name="T34" fmla="*/ 30 w 98"/>
                      <a:gd name="T35" fmla="*/ 40 h 151"/>
                      <a:gd name="T36" fmla="*/ 34 w 98"/>
                      <a:gd name="T37" fmla="*/ 40 h 151"/>
                      <a:gd name="T38" fmla="*/ 34 w 98"/>
                      <a:gd name="T39" fmla="*/ 44 h 151"/>
                      <a:gd name="T40" fmla="*/ 38 w 98"/>
                      <a:gd name="T41" fmla="*/ 48 h 151"/>
                      <a:gd name="T42" fmla="*/ 38 w 98"/>
                      <a:gd name="T43" fmla="*/ 52 h 151"/>
                      <a:gd name="T44" fmla="*/ 43 w 98"/>
                      <a:gd name="T45" fmla="*/ 52 h 151"/>
                      <a:gd name="T46" fmla="*/ 43 w 98"/>
                      <a:gd name="T47" fmla="*/ 56 h 151"/>
                      <a:gd name="T48" fmla="*/ 43 w 98"/>
                      <a:gd name="T49" fmla="*/ 60 h 151"/>
                      <a:gd name="T50" fmla="*/ 47 w 98"/>
                      <a:gd name="T51" fmla="*/ 60 h 151"/>
                      <a:gd name="T52" fmla="*/ 47 w 98"/>
                      <a:gd name="T53" fmla="*/ 64 h 151"/>
                      <a:gd name="T54" fmla="*/ 51 w 98"/>
                      <a:gd name="T55" fmla="*/ 64 h 151"/>
                      <a:gd name="T56" fmla="*/ 51 w 98"/>
                      <a:gd name="T57" fmla="*/ 68 h 151"/>
                      <a:gd name="T58" fmla="*/ 51 w 98"/>
                      <a:gd name="T59" fmla="*/ 72 h 151"/>
                      <a:gd name="T60" fmla="*/ 55 w 98"/>
                      <a:gd name="T61" fmla="*/ 72 h 151"/>
                      <a:gd name="T62" fmla="*/ 55 w 98"/>
                      <a:gd name="T63" fmla="*/ 76 h 151"/>
                      <a:gd name="T64" fmla="*/ 60 w 98"/>
                      <a:gd name="T65" fmla="*/ 76 h 151"/>
                      <a:gd name="T66" fmla="*/ 60 w 98"/>
                      <a:gd name="T67" fmla="*/ 80 h 151"/>
                      <a:gd name="T68" fmla="*/ 60 w 98"/>
                      <a:gd name="T69" fmla="*/ 84 h 151"/>
                      <a:gd name="T70" fmla="*/ 64 w 98"/>
                      <a:gd name="T71" fmla="*/ 84 h 151"/>
                      <a:gd name="T72" fmla="*/ 64 w 98"/>
                      <a:gd name="T73" fmla="*/ 88 h 151"/>
                      <a:gd name="T74" fmla="*/ 64 w 98"/>
                      <a:gd name="T75" fmla="*/ 91 h 151"/>
                      <a:gd name="T76" fmla="*/ 68 w 98"/>
                      <a:gd name="T77" fmla="*/ 91 h 151"/>
                      <a:gd name="T78" fmla="*/ 68 w 98"/>
                      <a:gd name="T79" fmla="*/ 95 h 151"/>
                      <a:gd name="T80" fmla="*/ 73 w 98"/>
                      <a:gd name="T81" fmla="*/ 95 h 151"/>
                      <a:gd name="T82" fmla="*/ 73 w 98"/>
                      <a:gd name="T83" fmla="*/ 99 h 151"/>
                      <a:gd name="T84" fmla="*/ 73 w 98"/>
                      <a:gd name="T85" fmla="*/ 103 h 151"/>
                      <a:gd name="T86" fmla="*/ 77 w 98"/>
                      <a:gd name="T87" fmla="*/ 103 h 151"/>
                      <a:gd name="T88" fmla="*/ 77 w 98"/>
                      <a:gd name="T89" fmla="*/ 107 h 151"/>
                      <a:gd name="T90" fmla="*/ 77 w 98"/>
                      <a:gd name="T91" fmla="*/ 111 h 151"/>
                      <a:gd name="T92" fmla="*/ 81 w 98"/>
                      <a:gd name="T93" fmla="*/ 111 h 151"/>
                      <a:gd name="T94" fmla="*/ 81 w 98"/>
                      <a:gd name="T95" fmla="*/ 115 h 151"/>
                      <a:gd name="T96" fmla="*/ 81 w 98"/>
                      <a:gd name="T97" fmla="*/ 119 h 151"/>
                      <a:gd name="T98" fmla="*/ 86 w 98"/>
                      <a:gd name="T99" fmla="*/ 119 h 151"/>
                      <a:gd name="T100" fmla="*/ 86 w 98"/>
                      <a:gd name="T101" fmla="*/ 123 h 151"/>
                      <a:gd name="T102" fmla="*/ 86 w 98"/>
                      <a:gd name="T103" fmla="*/ 127 h 151"/>
                      <a:gd name="T104" fmla="*/ 90 w 98"/>
                      <a:gd name="T105" fmla="*/ 127 h 151"/>
                      <a:gd name="T106" fmla="*/ 90 w 98"/>
                      <a:gd name="T107" fmla="*/ 131 h 151"/>
                      <a:gd name="T108" fmla="*/ 90 w 98"/>
                      <a:gd name="T109" fmla="*/ 135 h 151"/>
                      <a:gd name="T110" fmla="*/ 94 w 98"/>
                      <a:gd name="T111" fmla="*/ 135 h 151"/>
                      <a:gd name="T112" fmla="*/ 94 w 98"/>
                      <a:gd name="T113" fmla="*/ 139 h 151"/>
                      <a:gd name="T114" fmla="*/ 94 w 98"/>
                      <a:gd name="T115" fmla="*/ 143 h 151"/>
                      <a:gd name="T116" fmla="*/ 94 w 98"/>
                      <a:gd name="T117" fmla="*/ 147 h 151"/>
                      <a:gd name="T118" fmla="*/ 98 w 98"/>
                      <a:gd name="T119" fmla="*/ 147 h 151"/>
                      <a:gd name="T120" fmla="*/ 98 w 98"/>
                      <a:gd name="T121" fmla="*/ 151 h 151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0" t="0" r="r" b="b"/>
                    <a:pathLst>
                      <a:path w="98" h="151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8" y="8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17" y="12"/>
                        </a:lnTo>
                        <a:lnTo>
                          <a:pt x="17" y="16"/>
                        </a:lnTo>
                        <a:lnTo>
                          <a:pt x="17" y="20"/>
                        </a:lnTo>
                        <a:lnTo>
                          <a:pt x="21" y="20"/>
                        </a:lnTo>
                        <a:lnTo>
                          <a:pt x="21" y="24"/>
                        </a:lnTo>
                        <a:lnTo>
                          <a:pt x="21" y="28"/>
                        </a:lnTo>
                        <a:lnTo>
                          <a:pt x="25" y="28"/>
                        </a:lnTo>
                        <a:lnTo>
                          <a:pt x="25" y="32"/>
                        </a:lnTo>
                        <a:lnTo>
                          <a:pt x="25" y="36"/>
                        </a:lnTo>
                        <a:lnTo>
                          <a:pt x="30" y="36"/>
                        </a:lnTo>
                        <a:lnTo>
                          <a:pt x="30" y="40"/>
                        </a:lnTo>
                        <a:lnTo>
                          <a:pt x="34" y="40"/>
                        </a:lnTo>
                        <a:lnTo>
                          <a:pt x="34" y="44"/>
                        </a:lnTo>
                        <a:lnTo>
                          <a:pt x="38" y="48"/>
                        </a:lnTo>
                        <a:lnTo>
                          <a:pt x="38" y="52"/>
                        </a:lnTo>
                        <a:lnTo>
                          <a:pt x="43" y="52"/>
                        </a:lnTo>
                        <a:lnTo>
                          <a:pt x="43" y="56"/>
                        </a:lnTo>
                        <a:lnTo>
                          <a:pt x="43" y="60"/>
                        </a:lnTo>
                        <a:lnTo>
                          <a:pt x="47" y="60"/>
                        </a:lnTo>
                        <a:lnTo>
                          <a:pt x="47" y="64"/>
                        </a:lnTo>
                        <a:lnTo>
                          <a:pt x="51" y="64"/>
                        </a:lnTo>
                        <a:lnTo>
                          <a:pt x="51" y="68"/>
                        </a:lnTo>
                        <a:lnTo>
                          <a:pt x="51" y="72"/>
                        </a:lnTo>
                        <a:lnTo>
                          <a:pt x="55" y="72"/>
                        </a:lnTo>
                        <a:lnTo>
                          <a:pt x="55" y="76"/>
                        </a:lnTo>
                        <a:lnTo>
                          <a:pt x="60" y="76"/>
                        </a:lnTo>
                        <a:lnTo>
                          <a:pt x="60" y="80"/>
                        </a:lnTo>
                        <a:lnTo>
                          <a:pt x="60" y="84"/>
                        </a:lnTo>
                        <a:lnTo>
                          <a:pt x="64" y="84"/>
                        </a:lnTo>
                        <a:lnTo>
                          <a:pt x="64" y="88"/>
                        </a:lnTo>
                        <a:lnTo>
                          <a:pt x="64" y="91"/>
                        </a:lnTo>
                        <a:lnTo>
                          <a:pt x="68" y="91"/>
                        </a:lnTo>
                        <a:lnTo>
                          <a:pt x="68" y="95"/>
                        </a:lnTo>
                        <a:lnTo>
                          <a:pt x="73" y="95"/>
                        </a:lnTo>
                        <a:lnTo>
                          <a:pt x="73" y="99"/>
                        </a:lnTo>
                        <a:lnTo>
                          <a:pt x="73" y="103"/>
                        </a:lnTo>
                        <a:lnTo>
                          <a:pt x="77" y="103"/>
                        </a:lnTo>
                        <a:lnTo>
                          <a:pt x="77" y="107"/>
                        </a:lnTo>
                        <a:lnTo>
                          <a:pt x="77" y="111"/>
                        </a:lnTo>
                        <a:lnTo>
                          <a:pt x="81" y="111"/>
                        </a:lnTo>
                        <a:lnTo>
                          <a:pt x="81" y="115"/>
                        </a:lnTo>
                        <a:lnTo>
                          <a:pt x="81" y="119"/>
                        </a:lnTo>
                        <a:lnTo>
                          <a:pt x="86" y="119"/>
                        </a:lnTo>
                        <a:lnTo>
                          <a:pt x="86" y="123"/>
                        </a:lnTo>
                        <a:lnTo>
                          <a:pt x="86" y="127"/>
                        </a:lnTo>
                        <a:lnTo>
                          <a:pt x="90" y="127"/>
                        </a:lnTo>
                        <a:lnTo>
                          <a:pt x="90" y="131"/>
                        </a:lnTo>
                        <a:lnTo>
                          <a:pt x="90" y="135"/>
                        </a:lnTo>
                        <a:lnTo>
                          <a:pt x="94" y="135"/>
                        </a:lnTo>
                        <a:lnTo>
                          <a:pt x="94" y="139"/>
                        </a:lnTo>
                        <a:lnTo>
                          <a:pt x="94" y="143"/>
                        </a:lnTo>
                        <a:lnTo>
                          <a:pt x="94" y="147"/>
                        </a:lnTo>
                        <a:lnTo>
                          <a:pt x="98" y="147"/>
                        </a:lnTo>
                        <a:lnTo>
                          <a:pt x="98" y="151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46" name="Freeform 378"/>
                  <p:cNvSpPr>
                    <a:spLocks/>
                  </p:cNvSpPr>
                  <p:nvPr/>
                </p:nvSpPr>
                <p:spPr bwMode="auto">
                  <a:xfrm>
                    <a:off x="2992" y="2605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4 h 8"/>
                      <a:gd name="T4" fmla="*/ 0 w 1"/>
                      <a:gd name="T5" fmla="*/ 8 h 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" h="8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47" name="Freeform 379"/>
                  <p:cNvSpPr>
                    <a:spLocks/>
                  </p:cNvSpPr>
                  <p:nvPr/>
                </p:nvSpPr>
                <p:spPr bwMode="auto">
                  <a:xfrm>
                    <a:off x="2992" y="2597"/>
                    <a:ext cx="64" cy="20"/>
                  </a:xfrm>
                  <a:custGeom>
                    <a:avLst/>
                    <a:gdLst>
                      <a:gd name="T0" fmla="*/ 64 w 64"/>
                      <a:gd name="T1" fmla="*/ 4 h 20"/>
                      <a:gd name="T2" fmla="*/ 60 w 64"/>
                      <a:gd name="T3" fmla="*/ 0 h 20"/>
                      <a:gd name="T4" fmla="*/ 55 w 64"/>
                      <a:gd name="T5" fmla="*/ 0 h 20"/>
                      <a:gd name="T6" fmla="*/ 55 w 64"/>
                      <a:gd name="T7" fmla="*/ 4 h 20"/>
                      <a:gd name="T8" fmla="*/ 51 w 64"/>
                      <a:gd name="T9" fmla="*/ 4 h 20"/>
                      <a:gd name="T10" fmla="*/ 51 w 64"/>
                      <a:gd name="T11" fmla="*/ 0 h 20"/>
                      <a:gd name="T12" fmla="*/ 47 w 64"/>
                      <a:gd name="T13" fmla="*/ 0 h 20"/>
                      <a:gd name="T14" fmla="*/ 43 w 64"/>
                      <a:gd name="T15" fmla="*/ 0 h 20"/>
                      <a:gd name="T16" fmla="*/ 43 w 64"/>
                      <a:gd name="T17" fmla="*/ 4 h 20"/>
                      <a:gd name="T18" fmla="*/ 43 w 64"/>
                      <a:gd name="T19" fmla="*/ 8 h 20"/>
                      <a:gd name="T20" fmla="*/ 43 w 64"/>
                      <a:gd name="T21" fmla="*/ 12 h 20"/>
                      <a:gd name="T22" fmla="*/ 38 w 64"/>
                      <a:gd name="T23" fmla="*/ 12 h 20"/>
                      <a:gd name="T24" fmla="*/ 38 w 64"/>
                      <a:gd name="T25" fmla="*/ 8 h 20"/>
                      <a:gd name="T26" fmla="*/ 34 w 64"/>
                      <a:gd name="T27" fmla="*/ 8 h 20"/>
                      <a:gd name="T28" fmla="*/ 34 w 64"/>
                      <a:gd name="T29" fmla="*/ 4 h 20"/>
                      <a:gd name="T30" fmla="*/ 34 w 64"/>
                      <a:gd name="T31" fmla="*/ 8 h 20"/>
                      <a:gd name="T32" fmla="*/ 30 w 64"/>
                      <a:gd name="T33" fmla="*/ 8 h 20"/>
                      <a:gd name="T34" fmla="*/ 25 w 64"/>
                      <a:gd name="T35" fmla="*/ 8 h 20"/>
                      <a:gd name="T36" fmla="*/ 25 w 64"/>
                      <a:gd name="T37" fmla="*/ 12 h 20"/>
                      <a:gd name="T38" fmla="*/ 21 w 64"/>
                      <a:gd name="T39" fmla="*/ 12 h 20"/>
                      <a:gd name="T40" fmla="*/ 17 w 64"/>
                      <a:gd name="T41" fmla="*/ 12 h 20"/>
                      <a:gd name="T42" fmla="*/ 17 w 64"/>
                      <a:gd name="T43" fmla="*/ 16 h 20"/>
                      <a:gd name="T44" fmla="*/ 17 w 64"/>
                      <a:gd name="T45" fmla="*/ 20 h 20"/>
                      <a:gd name="T46" fmla="*/ 13 w 64"/>
                      <a:gd name="T47" fmla="*/ 20 h 20"/>
                      <a:gd name="T48" fmla="*/ 8 w 64"/>
                      <a:gd name="T49" fmla="*/ 20 h 20"/>
                      <a:gd name="T50" fmla="*/ 4 w 64"/>
                      <a:gd name="T51" fmla="*/ 20 h 20"/>
                      <a:gd name="T52" fmla="*/ 0 w 64"/>
                      <a:gd name="T53" fmla="*/ 20 h 20"/>
                      <a:gd name="T54" fmla="*/ 0 w 64"/>
                      <a:gd name="T55" fmla="*/ 16 h 2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64" h="20">
                        <a:moveTo>
                          <a:pt x="64" y="4"/>
                        </a:moveTo>
                        <a:lnTo>
                          <a:pt x="60" y="0"/>
                        </a:lnTo>
                        <a:lnTo>
                          <a:pt x="55" y="0"/>
                        </a:lnTo>
                        <a:lnTo>
                          <a:pt x="55" y="4"/>
                        </a:lnTo>
                        <a:lnTo>
                          <a:pt x="51" y="4"/>
                        </a:lnTo>
                        <a:lnTo>
                          <a:pt x="51" y="0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3" y="4"/>
                        </a:lnTo>
                        <a:lnTo>
                          <a:pt x="43" y="8"/>
                        </a:lnTo>
                        <a:lnTo>
                          <a:pt x="43" y="12"/>
                        </a:lnTo>
                        <a:lnTo>
                          <a:pt x="38" y="12"/>
                        </a:lnTo>
                        <a:lnTo>
                          <a:pt x="38" y="8"/>
                        </a:lnTo>
                        <a:lnTo>
                          <a:pt x="34" y="8"/>
                        </a:lnTo>
                        <a:lnTo>
                          <a:pt x="34" y="4"/>
                        </a:lnTo>
                        <a:lnTo>
                          <a:pt x="34" y="8"/>
                        </a:lnTo>
                        <a:lnTo>
                          <a:pt x="30" y="8"/>
                        </a:lnTo>
                        <a:lnTo>
                          <a:pt x="25" y="8"/>
                        </a:lnTo>
                        <a:lnTo>
                          <a:pt x="25" y="12"/>
                        </a:lnTo>
                        <a:lnTo>
                          <a:pt x="21" y="12"/>
                        </a:lnTo>
                        <a:lnTo>
                          <a:pt x="17" y="12"/>
                        </a:lnTo>
                        <a:lnTo>
                          <a:pt x="17" y="16"/>
                        </a:lnTo>
                        <a:lnTo>
                          <a:pt x="17" y="20"/>
                        </a:lnTo>
                        <a:lnTo>
                          <a:pt x="13" y="20"/>
                        </a:lnTo>
                        <a:lnTo>
                          <a:pt x="8" y="20"/>
                        </a:lnTo>
                        <a:lnTo>
                          <a:pt x="4" y="20"/>
                        </a:lnTo>
                        <a:lnTo>
                          <a:pt x="0" y="20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48" name="Line 380"/>
                  <p:cNvSpPr>
                    <a:spLocks noChangeShapeType="1"/>
                  </p:cNvSpPr>
                  <p:nvPr/>
                </p:nvSpPr>
                <p:spPr bwMode="auto">
                  <a:xfrm>
                    <a:off x="2974" y="2613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49" name="Freeform 381"/>
                  <p:cNvSpPr>
                    <a:spLocks/>
                  </p:cNvSpPr>
                  <p:nvPr/>
                </p:nvSpPr>
                <p:spPr bwMode="auto">
                  <a:xfrm>
                    <a:off x="2983" y="2597"/>
                    <a:ext cx="73" cy="24"/>
                  </a:xfrm>
                  <a:custGeom>
                    <a:avLst/>
                    <a:gdLst>
                      <a:gd name="T0" fmla="*/ 0 w 73"/>
                      <a:gd name="T1" fmla="*/ 12 h 24"/>
                      <a:gd name="T2" fmla="*/ 4 w 73"/>
                      <a:gd name="T3" fmla="*/ 12 h 24"/>
                      <a:gd name="T4" fmla="*/ 9 w 73"/>
                      <a:gd name="T5" fmla="*/ 12 h 24"/>
                      <a:gd name="T6" fmla="*/ 9 w 73"/>
                      <a:gd name="T7" fmla="*/ 16 h 24"/>
                      <a:gd name="T8" fmla="*/ 9 w 73"/>
                      <a:gd name="T9" fmla="*/ 20 h 24"/>
                      <a:gd name="T10" fmla="*/ 13 w 73"/>
                      <a:gd name="T11" fmla="*/ 20 h 24"/>
                      <a:gd name="T12" fmla="*/ 17 w 73"/>
                      <a:gd name="T13" fmla="*/ 20 h 24"/>
                      <a:gd name="T14" fmla="*/ 22 w 73"/>
                      <a:gd name="T15" fmla="*/ 20 h 24"/>
                      <a:gd name="T16" fmla="*/ 22 w 73"/>
                      <a:gd name="T17" fmla="*/ 24 h 24"/>
                      <a:gd name="T18" fmla="*/ 26 w 73"/>
                      <a:gd name="T19" fmla="*/ 24 h 24"/>
                      <a:gd name="T20" fmla="*/ 26 w 73"/>
                      <a:gd name="T21" fmla="*/ 20 h 24"/>
                      <a:gd name="T22" fmla="*/ 26 w 73"/>
                      <a:gd name="T23" fmla="*/ 16 h 24"/>
                      <a:gd name="T24" fmla="*/ 26 w 73"/>
                      <a:gd name="T25" fmla="*/ 12 h 24"/>
                      <a:gd name="T26" fmla="*/ 30 w 73"/>
                      <a:gd name="T27" fmla="*/ 12 h 24"/>
                      <a:gd name="T28" fmla="*/ 34 w 73"/>
                      <a:gd name="T29" fmla="*/ 12 h 24"/>
                      <a:gd name="T30" fmla="*/ 39 w 73"/>
                      <a:gd name="T31" fmla="*/ 12 h 24"/>
                      <a:gd name="T32" fmla="*/ 39 w 73"/>
                      <a:gd name="T33" fmla="*/ 8 h 24"/>
                      <a:gd name="T34" fmla="*/ 43 w 73"/>
                      <a:gd name="T35" fmla="*/ 8 h 24"/>
                      <a:gd name="T36" fmla="*/ 47 w 73"/>
                      <a:gd name="T37" fmla="*/ 8 h 24"/>
                      <a:gd name="T38" fmla="*/ 47 w 73"/>
                      <a:gd name="T39" fmla="*/ 12 h 24"/>
                      <a:gd name="T40" fmla="*/ 52 w 73"/>
                      <a:gd name="T41" fmla="*/ 12 h 24"/>
                      <a:gd name="T42" fmla="*/ 56 w 73"/>
                      <a:gd name="T43" fmla="*/ 12 h 24"/>
                      <a:gd name="T44" fmla="*/ 56 w 73"/>
                      <a:gd name="T45" fmla="*/ 8 h 24"/>
                      <a:gd name="T46" fmla="*/ 52 w 73"/>
                      <a:gd name="T47" fmla="*/ 8 h 24"/>
                      <a:gd name="T48" fmla="*/ 52 w 73"/>
                      <a:gd name="T49" fmla="*/ 4 h 24"/>
                      <a:gd name="T50" fmla="*/ 56 w 73"/>
                      <a:gd name="T51" fmla="*/ 4 h 24"/>
                      <a:gd name="T52" fmla="*/ 56 w 73"/>
                      <a:gd name="T53" fmla="*/ 0 h 24"/>
                      <a:gd name="T54" fmla="*/ 60 w 73"/>
                      <a:gd name="T55" fmla="*/ 0 h 24"/>
                      <a:gd name="T56" fmla="*/ 60 w 73"/>
                      <a:gd name="T57" fmla="*/ 4 h 24"/>
                      <a:gd name="T58" fmla="*/ 64 w 73"/>
                      <a:gd name="T59" fmla="*/ 4 h 24"/>
                      <a:gd name="T60" fmla="*/ 64 w 73"/>
                      <a:gd name="T61" fmla="*/ 0 h 24"/>
                      <a:gd name="T62" fmla="*/ 69 w 73"/>
                      <a:gd name="T63" fmla="*/ 0 h 24"/>
                      <a:gd name="T64" fmla="*/ 69 w 73"/>
                      <a:gd name="T65" fmla="*/ 4 h 24"/>
                      <a:gd name="T66" fmla="*/ 73 w 73"/>
                      <a:gd name="T67" fmla="*/ 4 h 2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73" h="24">
                        <a:moveTo>
                          <a:pt x="0" y="12"/>
                        </a:moveTo>
                        <a:lnTo>
                          <a:pt x="4" y="12"/>
                        </a:lnTo>
                        <a:lnTo>
                          <a:pt x="9" y="12"/>
                        </a:lnTo>
                        <a:lnTo>
                          <a:pt x="9" y="16"/>
                        </a:lnTo>
                        <a:lnTo>
                          <a:pt x="9" y="20"/>
                        </a:lnTo>
                        <a:lnTo>
                          <a:pt x="13" y="20"/>
                        </a:lnTo>
                        <a:lnTo>
                          <a:pt x="17" y="20"/>
                        </a:lnTo>
                        <a:lnTo>
                          <a:pt x="22" y="20"/>
                        </a:lnTo>
                        <a:lnTo>
                          <a:pt x="22" y="24"/>
                        </a:lnTo>
                        <a:lnTo>
                          <a:pt x="26" y="24"/>
                        </a:lnTo>
                        <a:lnTo>
                          <a:pt x="26" y="20"/>
                        </a:lnTo>
                        <a:lnTo>
                          <a:pt x="26" y="16"/>
                        </a:lnTo>
                        <a:lnTo>
                          <a:pt x="26" y="12"/>
                        </a:lnTo>
                        <a:lnTo>
                          <a:pt x="30" y="12"/>
                        </a:lnTo>
                        <a:lnTo>
                          <a:pt x="34" y="12"/>
                        </a:lnTo>
                        <a:lnTo>
                          <a:pt x="39" y="12"/>
                        </a:lnTo>
                        <a:lnTo>
                          <a:pt x="39" y="8"/>
                        </a:lnTo>
                        <a:lnTo>
                          <a:pt x="43" y="8"/>
                        </a:lnTo>
                        <a:lnTo>
                          <a:pt x="47" y="8"/>
                        </a:lnTo>
                        <a:lnTo>
                          <a:pt x="47" y="12"/>
                        </a:lnTo>
                        <a:lnTo>
                          <a:pt x="52" y="12"/>
                        </a:lnTo>
                        <a:lnTo>
                          <a:pt x="56" y="12"/>
                        </a:lnTo>
                        <a:lnTo>
                          <a:pt x="56" y="8"/>
                        </a:lnTo>
                        <a:lnTo>
                          <a:pt x="52" y="8"/>
                        </a:lnTo>
                        <a:lnTo>
                          <a:pt x="52" y="4"/>
                        </a:lnTo>
                        <a:lnTo>
                          <a:pt x="56" y="4"/>
                        </a:lnTo>
                        <a:lnTo>
                          <a:pt x="56" y="0"/>
                        </a:lnTo>
                        <a:lnTo>
                          <a:pt x="60" y="0"/>
                        </a:lnTo>
                        <a:lnTo>
                          <a:pt x="60" y="4"/>
                        </a:lnTo>
                        <a:lnTo>
                          <a:pt x="64" y="4"/>
                        </a:lnTo>
                        <a:lnTo>
                          <a:pt x="64" y="0"/>
                        </a:lnTo>
                        <a:lnTo>
                          <a:pt x="69" y="0"/>
                        </a:lnTo>
                        <a:lnTo>
                          <a:pt x="69" y="4"/>
                        </a:lnTo>
                        <a:lnTo>
                          <a:pt x="73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50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2974" y="2617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51" name="Line 383"/>
                  <p:cNvSpPr>
                    <a:spLocks noChangeShapeType="1"/>
                  </p:cNvSpPr>
                  <p:nvPr/>
                </p:nvSpPr>
                <p:spPr bwMode="auto">
                  <a:xfrm>
                    <a:off x="2974" y="2621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52" name="Freeform 384"/>
                  <p:cNvSpPr>
                    <a:spLocks/>
                  </p:cNvSpPr>
                  <p:nvPr/>
                </p:nvSpPr>
                <p:spPr bwMode="auto">
                  <a:xfrm>
                    <a:off x="2974" y="2609"/>
                    <a:ext cx="9" cy="16"/>
                  </a:xfrm>
                  <a:custGeom>
                    <a:avLst/>
                    <a:gdLst>
                      <a:gd name="T0" fmla="*/ 0 w 9"/>
                      <a:gd name="T1" fmla="*/ 16 h 16"/>
                      <a:gd name="T2" fmla="*/ 0 w 9"/>
                      <a:gd name="T3" fmla="*/ 12 h 16"/>
                      <a:gd name="T4" fmla="*/ 0 w 9"/>
                      <a:gd name="T5" fmla="*/ 8 h 16"/>
                      <a:gd name="T6" fmla="*/ 0 w 9"/>
                      <a:gd name="T7" fmla="*/ 4 h 16"/>
                      <a:gd name="T8" fmla="*/ 5 w 9"/>
                      <a:gd name="T9" fmla="*/ 4 h 16"/>
                      <a:gd name="T10" fmla="*/ 5 w 9"/>
                      <a:gd name="T11" fmla="*/ 8 h 16"/>
                      <a:gd name="T12" fmla="*/ 5 w 9"/>
                      <a:gd name="T13" fmla="*/ 4 h 16"/>
                      <a:gd name="T14" fmla="*/ 9 w 9"/>
                      <a:gd name="T15" fmla="*/ 4 h 16"/>
                      <a:gd name="T16" fmla="*/ 9 w 9"/>
                      <a:gd name="T17" fmla="*/ 0 h 1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" h="16">
                        <a:moveTo>
                          <a:pt x="0" y="16"/>
                        </a:move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53" name="Line 3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4" y="2625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54" name="Line 3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4" y="2629"/>
                    <a:ext cx="5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55" name="Line 387"/>
                  <p:cNvSpPr>
                    <a:spLocks noChangeShapeType="1"/>
                  </p:cNvSpPr>
                  <p:nvPr/>
                </p:nvSpPr>
                <p:spPr bwMode="auto">
                  <a:xfrm>
                    <a:off x="2974" y="2625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56" name="Line 3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9" y="2629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57" name="Freeform 389"/>
                  <p:cNvSpPr>
                    <a:spLocks/>
                  </p:cNvSpPr>
                  <p:nvPr/>
                </p:nvSpPr>
                <p:spPr bwMode="auto">
                  <a:xfrm>
                    <a:off x="2974" y="2629"/>
                    <a:ext cx="5" cy="8"/>
                  </a:xfrm>
                  <a:custGeom>
                    <a:avLst/>
                    <a:gdLst>
                      <a:gd name="T0" fmla="*/ 0 w 5"/>
                      <a:gd name="T1" fmla="*/ 0 h 8"/>
                      <a:gd name="T2" fmla="*/ 0 w 5"/>
                      <a:gd name="T3" fmla="*/ 4 h 8"/>
                      <a:gd name="T4" fmla="*/ 5 w 5"/>
                      <a:gd name="T5" fmla="*/ 4 h 8"/>
                      <a:gd name="T6" fmla="*/ 0 w 5"/>
                      <a:gd name="T7" fmla="*/ 4 h 8"/>
                      <a:gd name="T8" fmla="*/ 0 w 5"/>
                      <a:gd name="T9" fmla="*/ 8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" h="8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5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58" name="Freeform 390"/>
                  <p:cNvSpPr>
                    <a:spLocks/>
                  </p:cNvSpPr>
                  <p:nvPr/>
                </p:nvSpPr>
                <p:spPr bwMode="auto">
                  <a:xfrm>
                    <a:off x="2974" y="2633"/>
                    <a:ext cx="5" cy="4"/>
                  </a:xfrm>
                  <a:custGeom>
                    <a:avLst/>
                    <a:gdLst>
                      <a:gd name="T0" fmla="*/ 5 w 5"/>
                      <a:gd name="T1" fmla="*/ 4 h 4"/>
                      <a:gd name="T2" fmla="*/ 0 w 5"/>
                      <a:gd name="T3" fmla="*/ 4 h 4"/>
                      <a:gd name="T4" fmla="*/ 5 w 5"/>
                      <a:gd name="T5" fmla="*/ 0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" h="4">
                        <a:moveTo>
                          <a:pt x="5" y="4"/>
                        </a:moveTo>
                        <a:lnTo>
                          <a:pt x="0" y="4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59" name="Freeform 391"/>
                  <p:cNvSpPr>
                    <a:spLocks/>
                  </p:cNvSpPr>
                  <p:nvPr/>
                </p:nvSpPr>
                <p:spPr bwMode="auto">
                  <a:xfrm>
                    <a:off x="2974" y="2637"/>
                    <a:ext cx="5" cy="4"/>
                  </a:xfrm>
                  <a:custGeom>
                    <a:avLst/>
                    <a:gdLst>
                      <a:gd name="T0" fmla="*/ 0 w 5"/>
                      <a:gd name="T1" fmla="*/ 4 h 4"/>
                      <a:gd name="T2" fmla="*/ 5 w 5"/>
                      <a:gd name="T3" fmla="*/ 4 h 4"/>
                      <a:gd name="T4" fmla="*/ 5 w 5"/>
                      <a:gd name="T5" fmla="*/ 0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" h="4">
                        <a:moveTo>
                          <a:pt x="0" y="4"/>
                        </a:moveTo>
                        <a:lnTo>
                          <a:pt x="5" y="4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60" name="Line 3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4" y="2641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61" name="Freeform 393"/>
                  <p:cNvSpPr>
                    <a:spLocks/>
                  </p:cNvSpPr>
                  <p:nvPr/>
                </p:nvSpPr>
                <p:spPr bwMode="auto">
                  <a:xfrm>
                    <a:off x="4988" y="2506"/>
                    <a:ext cx="77" cy="143"/>
                  </a:xfrm>
                  <a:custGeom>
                    <a:avLst/>
                    <a:gdLst>
                      <a:gd name="T0" fmla="*/ 69 w 77"/>
                      <a:gd name="T1" fmla="*/ 143 h 143"/>
                      <a:gd name="T2" fmla="*/ 69 w 77"/>
                      <a:gd name="T3" fmla="*/ 139 h 143"/>
                      <a:gd name="T4" fmla="*/ 73 w 77"/>
                      <a:gd name="T5" fmla="*/ 139 h 143"/>
                      <a:gd name="T6" fmla="*/ 73 w 77"/>
                      <a:gd name="T7" fmla="*/ 135 h 143"/>
                      <a:gd name="T8" fmla="*/ 73 w 77"/>
                      <a:gd name="T9" fmla="*/ 131 h 143"/>
                      <a:gd name="T10" fmla="*/ 73 w 77"/>
                      <a:gd name="T11" fmla="*/ 127 h 143"/>
                      <a:gd name="T12" fmla="*/ 77 w 77"/>
                      <a:gd name="T13" fmla="*/ 127 h 143"/>
                      <a:gd name="T14" fmla="*/ 77 w 77"/>
                      <a:gd name="T15" fmla="*/ 123 h 143"/>
                      <a:gd name="T16" fmla="*/ 73 w 77"/>
                      <a:gd name="T17" fmla="*/ 123 h 143"/>
                      <a:gd name="T18" fmla="*/ 69 w 77"/>
                      <a:gd name="T19" fmla="*/ 123 h 143"/>
                      <a:gd name="T20" fmla="*/ 69 w 77"/>
                      <a:gd name="T21" fmla="*/ 119 h 143"/>
                      <a:gd name="T22" fmla="*/ 64 w 77"/>
                      <a:gd name="T23" fmla="*/ 119 h 143"/>
                      <a:gd name="T24" fmla="*/ 64 w 77"/>
                      <a:gd name="T25" fmla="*/ 115 h 143"/>
                      <a:gd name="T26" fmla="*/ 60 w 77"/>
                      <a:gd name="T27" fmla="*/ 115 h 143"/>
                      <a:gd name="T28" fmla="*/ 64 w 77"/>
                      <a:gd name="T29" fmla="*/ 115 h 143"/>
                      <a:gd name="T30" fmla="*/ 64 w 77"/>
                      <a:gd name="T31" fmla="*/ 111 h 143"/>
                      <a:gd name="T32" fmla="*/ 60 w 77"/>
                      <a:gd name="T33" fmla="*/ 111 h 143"/>
                      <a:gd name="T34" fmla="*/ 60 w 77"/>
                      <a:gd name="T35" fmla="*/ 107 h 143"/>
                      <a:gd name="T36" fmla="*/ 60 w 77"/>
                      <a:gd name="T37" fmla="*/ 103 h 143"/>
                      <a:gd name="T38" fmla="*/ 56 w 77"/>
                      <a:gd name="T39" fmla="*/ 103 h 143"/>
                      <a:gd name="T40" fmla="*/ 56 w 77"/>
                      <a:gd name="T41" fmla="*/ 99 h 143"/>
                      <a:gd name="T42" fmla="*/ 56 w 77"/>
                      <a:gd name="T43" fmla="*/ 95 h 143"/>
                      <a:gd name="T44" fmla="*/ 51 w 77"/>
                      <a:gd name="T45" fmla="*/ 95 h 143"/>
                      <a:gd name="T46" fmla="*/ 51 w 77"/>
                      <a:gd name="T47" fmla="*/ 91 h 143"/>
                      <a:gd name="T48" fmla="*/ 51 w 77"/>
                      <a:gd name="T49" fmla="*/ 87 h 143"/>
                      <a:gd name="T50" fmla="*/ 47 w 77"/>
                      <a:gd name="T51" fmla="*/ 87 h 143"/>
                      <a:gd name="T52" fmla="*/ 47 w 77"/>
                      <a:gd name="T53" fmla="*/ 83 h 143"/>
                      <a:gd name="T54" fmla="*/ 47 w 77"/>
                      <a:gd name="T55" fmla="*/ 79 h 143"/>
                      <a:gd name="T56" fmla="*/ 47 w 77"/>
                      <a:gd name="T57" fmla="*/ 75 h 143"/>
                      <a:gd name="T58" fmla="*/ 47 w 77"/>
                      <a:gd name="T59" fmla="*/ 71 h 143"/>
                      <a:gd name="T60" fmla="*/ 43 w 77"/>
                      <a:gd name="T61" fmla="*/ 71 h 143"/>
                      <a:gd name="T62" fmla="*/ 43 w 77"/>
                      <a:gd name="T63" fmla="*/ 67 h 143"/>
                      <a:gd name="T64" fmla="*/ 38 w 77"/>
                      <a:gd name="T65" fmla="*/ 71 h 143"/>
                      <a:gd name="T66" fmla="*/ 34 w 77"/>
                      <a:gd name="T67" fmla="*/ 71 h 143"/>
                      <a:gd name="T68" fmla="*/ 30 w 77"/>
                      <a:gd name="T69" fmla="*/ 71 h 143"/>
                      <a:gd name="T70" fmla="*/ 26 w 77"/>
                      <a:gd name="T71" fmla="*/ 71 h 143"/>
                      <a:gd name="T72" fmla="*/ 26 w 77"/>
                      <a:gd name="T73" fmla="*/ 67 h 143"/>
                      <a:gd name="T74" fmla="*/ 26 w 77"/>
                      <a:gd name="T75" fmla="*/ 63 h 143"/>
                      <a:gd name="T76" fmla="*/ 21 w 77"/>
                      <a:gd name="T77" fmla="*/ 63 h 143"/>
                      <a:gd name="T78" fmla="*/ 21 w 77"/>
                      <a:gd name="T79" fmla="*/ 59 h 143"/>
                      <a:gd name="T80" fmla="*/ 17 w 77"/>
                      <a:gd name="T81" fmla="*/ 59 h 143"/>
                      <a:gd name="T82" fmla="*/ 17 w 77"/>
                      <a:gd name="T83" fmla="*/ 55 h 143"/>
                      <a:gd name="T84" fmla="*/ 17 w 77"/>
                      <a:gd name="T85" fmla="*/ 51 h 143"/>
                      <a:gd name="T86" fmla="*/ 17 w 77"/>
                      <a:gd name="T87" fmla="*/ 47 h 143"/>
                      <a:gd name="T88" fmla="*/ 21 w 77"/>
                      <a:gd name="T89" fmla="*/ 47 h 143"/>
                      <a:gd name="T90" fmla="*/ 21 w 77"/>
                      <a:gd name="T91" fmla="*/ 44 h 143"/>
                      <a:gd name="T92" fmla="*/ 21 w 77"/>
                      <a:gd name="T93" fmla="*/ 40 h 143"/>
                      <a:gd name="T94" fmla="*/ 17 w 77"/>
                      <a:gd name="T95" fmla="*/ 36 h 143"/>
                      <a:gd name="T96" fmla="*/ 17 w 77"/>
                      <a:gd name="T97" fmla="*/ 32 h 143"/>
                      <a:gd name="T98" fmla="*/ 13 w 77"/>
                      <a:gd name="T99" fmla="*/ 32 h 143"/>
                      <a:gd name="T100" fmla="*/ 13 w 77"/>
                      <a:gd name="T101" fmla="*/ 28 h 143"/>
                      <a:gd name="T102" fmla="*/ 13 w 77"/>
                      <a:gd name="T103" fmla="*/ 24 h 143"/>
                      <a:gd name="T104" fmla="*/ 8 w 77"/>
                      <a:gd name="T105" fmla="*/ 24 h 143"/>
                      <a:gd name="T106" fmla="*/ 8 w 77"/>
                      <a:gd name="T107" fmla="*/ 20 h 143"/>
                      <a:gd name="T108" fmla="*/ 8 w 77"/>
                      <a:gd name="T109" fmla="*/ 16 h 143"/>
                      <a:gd name="T110" fmla="*/ 4 w 77"/>
                      <a:gd name="T111" fmla="*/ 16 h 143"/>
                      <a:gd name="T112" fmla="*/ 4 w 77"/>
                      <a:gd name="T113" fmla="*/ 12 h 143"/>
                      <a:gd name="T114" fmla="*/ 4 w 77"/>
                      <a:gd name="T115" fmla="*/ 8 h 143"/>
                      <a:gd name="T116" fmla="*/ 0 w 77"/>
                      <a:gd name="T117" fmla="*/ 8 h 143"/>
                      <a:gd name="T118" fmla="*/ 0 w 77"/>
                      <a:gd name="T119" fmla="*/ 4 h 143"/>
                      <a:gd name="T120" fmla="*/ 0 w 77"/>
                      <a:gd name="T121" fmla="*/ 0 h 143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0" t="0" r="r" b="b"/>
                    <a:pathLst>
                      <a:path w="77" h="143">
                        <a:moveTo>
                          <a:pt x="69" y="143"/>
                        </a:moveTo>
                        <a:lnTo>
                          <a:pt x="69" y="139"/>
                        </a:lnTo>
                        <a:lnTo>
                          <a:pt x="73" y="139"/>
                        </a:lnTo>
                        <a:lnTo>
                          <a:pt x="73" y="135"/>
                        </a:lnTo>
                        <a:lnTo>
                          <a:pt x="73" y="131"/>
                        </a:lnTo>
                        <a:lnTo>
                          <a:pt x="73" y="127"/>
                        </a:lnTo>
                        <a:lnTo>
                          <a:pt x="77" y="127"/>
                        </a:lnTo>
                        <a:lnTo>
                          <a:pt x="77" y="123"/>
                        </a:lnTo>
                        <a:lnTo>
                          <a:pt x="73" y="123"/>
                        </a:lnTo>
                        <a:lnTo>
                          <a:pt x="69" y="123"/>
                        </a:lnTo>
                        <a:lnTo>
                          <a:pt x="69" y="119"/>
                        </a:lnTo>
                        <a:lnTo>
                          <a:pt x="64" y="119"/>
                        </a:lnTo>
                        <a:lnTo>
                          <a:pt x="64" y="115"/>
                        </a:lnTo>
                        <a:lnTo>
                          <a:pt x="60" y="115"/>
                        </a:lnTo>
                        <a:lnTo>
                          <a:pt x="64" y="115"/>
                        </a:lnTo>
                        <a:lnTo>
                          <a:pt x="64" y="111"/>
                        </a:lnTo>
                        <a:lnTo>
                          <a:pt x="60" y="111"/>
                        </a:lnTo>
                        <a:lnTo>
                          <a:pt x="60" y="107"/>
                        </a:lnTo>
                        <a:lnTo>
                          <a:pt x="60" y="103"/>
                        </a:lnTo>
                        <a:lnTo>
                          <a:pt x="56" y="103"/>
                        </a:lnTo>
                        <a:lnTo>
                          <a:pt x="56" y="99"/>
                        </a:lnTo>
                        <a:lnTo>
                          <a:pt x="56" y="95"/>
                        </a:lnTo>
                        <a:lnTo>
                          <a:pt x="51" y="95"/>
                        </a:lnTo>
                        <a:lnTo>
                          <a:pt x="51" y="91"/>
                        </a:lnTo>
                        <a:lnTo>
                          <a:pt x="51" y="87"/>
                        </a:lnTo>
                        <a:lnTo>
                          <a:pt x="47" y="87"/>
                        </a:lnTo>
                        <a:lnTo>
                          <a:pt x="47" y="83"/>
                        </a:lnTo>
                        <a:lnTo>
                          <a:pt x="47" y="79"/>
                        </a:lnTo>
                        <a:lnTo>
                          <a:pt x="47" y="75"/>
                        </a:lnTo>
                        <a:lnTo>
                          <a:pt x="47" y="71"/>
                        </a:lnTo>
                        <a:lnTo>
                          <a:pt x="43" y="71"/>
                        </a:lnTo>
                        <a:lnTo>
                          <a:pt x="43" y="67"/>
                        </a:lnTo>
                        <a:lnTo>
                          <a:pt x="38" y="71"/>
                        </a:lnTo>
                        <a:lnTo>
                          <a:pt x="34" y="71"/>
                        </a:lnTo>
                        <a:lnTo>
                          <a:pt x="30" y="71"/>
                        </a:lnTo>
                        <a:lnTo>
                          <a:pt x="26" y="71"/>
                        </a:lnTo>
                        <a:lnTo>
                          <a:pt x="26" y="67"/>
                        </a:lnTo>
                        <a:lnTo>
                          <a:pt x="26" y="63"/>
                        </a:lnTo>
                        <a:lnTo>
                          <a:pt x="21" y="63"/>
                        </a:lnTo>
                        <a:lnTo>
                          <a:pt x="21" y="59"/>
                        </a:lnTo>
                        <a:lnTo>
                          <a:pt x="17" y="59"/>
                        </a:lnTo>
                        <a:lnTo>
                          <a:pt x="17" y="55"/>
                        </a:lnTo>
                        <a:lnTo>
                          <a:pt x="17" y="51"/>
                        </a:lnTo>
                        <a:lnTo>
                          <a:pt x="17" y="47"/>
                        </a:lnTo>
                        <a:lnTo>
                          <a:pt x="21" y="47"/>
                        </a:lnTo>
                        <a:lnTo>
                          <a:pt x="21" y="44"/>
                        </a:lnTo>
                        <a:lnTo>
                          <a:pt x="21" y="40"/>
                        </a:lnTo>
                        <a:lnTo>
                          <a:pt x="17" y="36"/>
                        </a:lnTo>
                        <a:lnTo>
                          <a:pt x="17" y="32"/>
                        </a:lnTo>
                        <a:lnTo>
                          <a:pt x="13" y="32"/>
                        </a:lnTo>
                        <a:lnTo>
                          <a:pt x="13" y="28"/>
                        </a:lnTo>
                        <a:lnTo>
                          <a:pt x="13" y="24"/>
                        </a:lnTo>
                        <a:lnTo>
                          <a:pt x="8" y="24"/>
                        </a:lnTo>
                        <a:lnTo>
                          <a:pt x="8" y="20"/>
                        </a:lnTo>
                        <a:lnTo>
                          <a:pt x="8" y="16"/>
                        </a:lnTo>
                        <a:lnTo>
                          <a:pt x="4" y="16"/>
                        </a:ln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62" name="Freeform 394"/>
                  <p:cNvSpPr>
                    <a:spLocks/>
                  </p:cNvSpPr>
                  <p:nvPr/>
                </p:nvSpPr>
                <p:spPr bwMode="auto">
                  <a:xfrm>
                    <a:off x="2974" y="2645"/>
                    <a:ext cx="5" cy="4"/>
                  </a:xfrm>
                  <a:custGeom>
                    <a:avLst/>
                    <a:gdLst>
                      <a:gd name="T0" fmla="*/ 0 w 5"/>
                      <a:gd name="T1" fmla="*/ 4 h 4"/>
                      <a:gd name="T2" fmla="*/ 5 w 5"/>
                      <a:gd name="T3" fmla="*/ 4 h 4"/>
                      <a:gd name="T4" fmla="*/ 0 w 5"/>
                      <a:gd name="T5" fmla="*/ 0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" h="4">
                        <a:moveTo>
                          <a:pt x="0" y="4"/>
                        </a:moveTo>
                        <a:lnTo>
                          <a:pt x="5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63" name="Freeform 395"/>
                  <p:cNvSpPr>
                    <a:spLocks/>
                  </p:cNvSpPr>
                  <p:nvPr/>
                </p:nvSpPr>
                <p:spPr bwMode="auto">
                  <a:xfrm>
                    <a:off x="2974" y="2637"/>
                    <a:ext cx="1" cy="12"/>
                  </a:xfrm>
                  <a:custGeom>
                    <a:avLst/>
                    <a:gdLst>
                      <a:gd name="T0" fmla="*/ 0 w 1"/>
                      <a:gd name="T1" fmla="*/ 0 h 12"/>
                      <a:gd name="T2" fmla="*/ 0 w 1"/>
                      <a:gd name="T3" fmla="*/ 4 h 12"/>
                      <a:gd name="T4" fmla="*/ 0 w 1"/>
                      <a:gd name="T5" fmla="*/ 8 h 12"/>
                      <a:gd name="T6" fmla="*/ 0 w 1"/>
                      <a:gd name="T7" fmla="*/ 12 h 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" h="12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64" name="Line 396"/>
                  <p:cNvSpPr>
                    <a:spLocks noChangeShapeType="1"/>
                  </p:cNvSpPr>
                  <p:nvPr/>
                </p:nvSpPr>
                <p:spPr bwMode="auto">
                  <a:xfrm>
                    <a:off x="2974" y="2649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65" name="Freeform 397"/>
                  <p:cNvSpPr>
                    <a:spLocks/>
                  </p:cNvSpPr>
                  <p:nvPr/>
                </p:nvSpPr>
                <p:spPr bwMode="auto">
                  <a:xfrm>
                    <a:off x="2974" y="2649"/>
                    <a:ext cx="5" cy="4"/>
                  </a:xfrm>
                  <a:custGeom>
                    <a:avLst/>
                    <a:gdLst>
                      <a:gd name="T0" fmla="*/ 5 w 5"/>
                      <a:gd name="T1" fmla="*/ 4 h 4"/>
                      <a:gd name="T2" fmla="*/ 0 w 5"/>
                      <a:gd name="T3" fmla="*/ 4 h 4"/>
                      <a:gd name="T4" fmla="*/ 0 w 5"/>
                      <a:gd name="T5" fmla="*/ 0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" h="4">
                        <a:moveTo>
                          <a:pt x="5" y="4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66" name="Line 3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9" y="2653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67" name="Line 399"/>
                  <p:cNvSpPr>
                    <a:spLocks noChangeShapeType="1"/>
                  </p:cNvSpPr>
                  <p:nvPr/>
                </p:nvSpPr>
                <p:spPr bwMode="auto">
                  <a:xfrm>
                    <a:off x="2974" y="2653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68" name="Line 4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9" y="2657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69" name="Line 4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83" y="2657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70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2974" y="2657"/>
                    <a:ext cx="5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71" name="Freeform 403"/>
                  <p:cNvSpPr>
                    <a:spLocks/>
                  </p:cNvSpPr>
                  <p:nvPr/>
                </p:nvSpPr>
                <p:spPr bwMode="auto">
                  <a:xfrm>
                    <a:off x="2979" y="2657"/>
                    <a:ext cx="4" cy="4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0 w 4"/>
                      <a:gd name="T3" fmla="*/ 4 h 4"/>
                      <a:gd name="T4" fmla="*/ 4 w 4"/>
                      <a:gd name="T5" fmla="*/ 4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72" name="Freeform 404"/>
                  <p:cNvSpPr>
                    <a:spLocks/>
                  </p:cNvSpPr>
                  <p:nvPr/>
                </p:nvSpPr>
                <p:spPr bwMode="auto">
                  <a:xfrm>
                    <a:off x="5005" y="2569"/>
                    <a:ext cx="47" cy="92"/>
                  </a:xfrm>
                  <a:custGeom>
                    <a:avLst/>
                    <a:gdLst>
                      <a:gd name="T0" fmla="*/ 0 w 47"/>
                      <a:gd name="T1" fmla="*/ 8 h 92"/>
                      <a:gd name="T2" fmla="*/ 4 w 47"/>
                      <a:gd name="T3" fmla="*/ 12 h 92"/>
                      <a:gd name="T4" fmla="*/ 4 w 47"/>
                      <a:gd name="T5" fmla="*/ 12 h 92"/>
                      <a:gd name="T6" fmla="*/ 9 w 47"/>
                      <a:gd name="T7" fmla="*/ 16 h 92"/>
                      <a:gd name="T8" fmla="*/ 4 w 47"/>
                      <a:gd name="T9" fmla="*/ 20 h 92"/>
                      <a:gd name="T10" fmla="*/ 9 w 47"/>
                      <a:gd name="T11" fmla="*/ 24 h 92"/>
                      <a:gd name="T12" fmla="*/ 13 w 47"/>
                      <a:gd name="T13" fmla="*/ 24 h 92"/>
                      <a:gd name="T14" fmla="*/ 17 w 47"/>
                      <a:gd name="T15" fmla="*/ 20 h 92"/>
                      <a:gd name="T16" fmla="*/ 21 w 47"/>
                      <a:gd name="T17" fmla="*/ 24 h 92"/>
                      <a:gd name="T18" fmla="*/ 21 w 47"/>
                      <a:gd name="T19" fmla="*/ 32 h 92"/>
                      <a:gd name="T20" fmla="*/ 26 w 47"/>
                      <a:gd name="T21" fmla="*/ 36 h 92"/>
                      <a:gd name="T22" fmla="*/ 26 w 47"/>
                      <a:gd name="T23" fmla="*/ 44 h 92"/>
                      <a:gd name="T24" fmla="*/ 30 w 47"/>
                      <a:gd name="T25" fmla="*/ 48 h 92"/>
                      <a:gd name="T26" fmla="*/ 34 w 47"/>
                      <a:gd name="T27" fmla="*/ 52 h 92"/>
                      <a:gd name="T28" fmla="*/ 30 w 47"/>
                      <a:gd name="T29" fmla="*/ 48 h 92"/>
                      <a:gd name="T30" fmla="*/ 21 w 47"/>
                      <a:gd name="T31" fmla="*/ 48 h 92"/>
                      <a:gd name="T32" fmla="*/ 26 w 47"/>
                      <a:gd name="T33" fmla="*/ 52 h 92"/>
                      <a:gd name="T34" fmla="*/ 30 w 47"/>
                      <a:gd name="T35" fmla="*/ 56 h 92"/>
                      <a:gd name="T36" fmla="*/ 30 w 47"/>
                      <a:gd name="T37" fmla="*/ 56 h 92"/>
                      <a:gd name="T38" fmla="*/ 34 w 47"/>
                      <a:gd name="T39" fmla="*/ 60 h 92"/>
                      <a:gd name="T40" fmla="*/ 43 w 47"/>
                      <a:gd name="T41" fmla="*/ 60 h 92"/>
                      <a:gd name="T42" fmla="*/ 47 w 47"/>
                      <a:gd name="T43" fmla="*/ 64 h 92"/>
                      <a:gd name="T44" fmla="*/ 43 w 47"/>
                      <a:gd name="T45" fmla="*/ 68 h 92"/>
                      <a:gd name="T46" fmla="*/ 39 w 47"/>
                      <a:gd name="T47" fmla="*/ 72 h 92"/>
                      <a:gd name="T48" fmla="*/ 39 w 47"/>
                      <a:gd name="T49" fmla="*/ 80 h 92"/>
                      <a:gd name="T50" fmla="*/ 30 w 47"/>
                      <a:gd name="T51" fmla="*/ 80 h 92"/>
                      <a:gd name="T52" fmla="*/ 26 w 47"/>
                      <a:gd name="T53" fmla="*/ 84 h 92"/>
                      <a:gd name="T54" fmla="*/ 21 w 47"/>
                      <a:gd name="T55" fmla="*/ 80 h 92"/>
                      <a:gd name="T56" fmla="*/ 26 w 47"/>
                      <a:gd name="T57" fmla="*/ 84 h 92"/>
                      <a:gd name="T58" fmla="*/ 30 w 47"/>
                      <a:gd name="T59" fmla="*/ 88 h 92"/>
                      <a:gd name="T60" fmla="*/ 34 w 47"/>
                      <a:gd name="T61" fmla="*/ 92 h 92"/>
                      <a:gd name="T62" fmla="*/ 39 w 47"/>
                      <a:gd name="T63" fmla="*/ 88 h 92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47" h="92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9" y="16"/>
                        </a:lnTo>
                        <a:lnTo>
                          <a:pt x="9" y="20"/>
                        </a:lnTo>
                        <a:lnTo>
                          <a:pt x="4" y="20"/>
                        </a:lnTo>
                        <a:lnTo>
                          <a:pt x="4" y="24"/>
                        </a:lnTo>
                        <a:lnTo>
                          <a:pt x="9" y="24"/>
                        </a:lnTo>
                        <a:lnTo>
                          <a:pt x="9" y="20"/>
                        </a:lnTo>
                        <a:lnTo>
                          <a:pt x="13" y="24"/>
                        </a:lnTo>
                        <a:lnTo>
                          <a:pt x="13" y="20"/>
                        </a:lnTo>
                        <a:lnTo>
                          <a:pt x="17" y="20"/>
                        </a:lnTo>
                        <a:lnTo>
                          <a:pt x="17" y="24"/>
                        </a:lnTo>
                        <a:lnTo>
                          <a:pt x="21" y="24"/>
                        </a:lnTo>
                        <a:lnTo>
                          <a:pt x="21" y="28"/>
                        </a:lnTo>
                        <a:lnTo>
                          <a:pt x="21" y="32"/>
                        </a:lnTo>
                        <a:lnTo>
                          <a:pt x="26" y="32"/>
                        </a:lnTo>
                        <a:lnTo>
                          <a:pt x="26" y="36"/>
                        </a:lnTo>
                        <a:lnTo>
                          <a:pt x="26" y="40"/>
                        </a:lnTo>
                        <a:lnTo>
                          <a:pt x="26" y="44"/>
                        </a:lnTo>
                        <a:lnTo>
                          <a:pt x="30" y="44"/>
                        </a:lnTo>
                        <a:lnTo>
                          <a:pt x="30" y="48"/>
                        </a:lnTo>
                        <a:lnTo>
                          <a:pt x="34" y="48"/>
                        </a:lnTo>
                        <a:lnTo>
                          <a:pt x="34" y="52"/>
                        </a:lnTo>
                        <a:lnTo>
                          <a:pt x="30" y="52"/>
                        </a:lnTo>
                        <a:lnTo>
                          <a:pt x="30" y="48"/>
                        </a:lnTo>
                        <a:lnTo>
                          <a:pt x="26" y="48"/>
                        </a:lnTo>
                        <a:lnTo>
                          <a:pt x="21" y="48"/>
                        </a:lnTo>
                        <a:lnTo>
                          <a:pt x="26" y="48"/>
                        </a:lnTo>
                        <a:lnTo>
                          <a:pt x="26" y="52"/>
                        </a:lnTo>
                        <a:lnTo>
                          <a:pt x="26" y="56"/>
                        </a:lnTo>
                        <a:lnTo>
                          <a:pt x="30" y="56"/>
                        </a:lnTo>
                        <a:lnTo>
                          <a:pt x="30" y="60"/>
                        </a:lnTo>
                        <a:lnTo>
                          <a:pt x="30" y="56"/>
                        </a:lnTo>
                        <a:lnTo>
                          <a:pt x="34" y="56"/>
                        </a:lnTo>
                        <a:lnTo>
                          <a:pt x="34" y="60"/>
                        </a:lnTo>
                        <a:lnTo>
                          <a:pt x="39" y="60"/>
                        </a:lnTo>
                        <a:lnTo>
                          <a:pt x="43" y="60"/>
                        </a:lnTo>
                        <a:lnTo>
                          <a:pt x="43" y="64"/>
                        </a:lnTo>
                        <a:lnTo>
                          <a:pt x="47" y="64"/>
                        </a:lnTo>
                        <a:lnTo>
                          <a:pt x="47" y="68"/>
                        </a:lnTo>
                        <a:lnTo>
                          <a:pt x="43" y="68"/>
                        </a:lnTo>
                        <a:lnTo>
                          <a:pt x="43" y="72"/>
                        </a:lnTo>
                        <a:lnTo>
                          <a:pt x="39" y="72"/>
                        </a:lnTo>
                        <a:lnTo>
                          <a:pt x="39" y="76"/>
                        </a:lnTo>
                        <a:lnTo>
                          <a:pt x="39" y="80"/>
                        </a:lnTo>
                        <a:lnTo>
                          <a:pt x="34" y="80"/>
                        </a:lnTo>
                        <a:lnTo>
                          <a:pt x="30" y="80"/>
                        </a:lnTo>
                        <a:lnTo>
                          <a:pt x="30" y="84"/>
                        </a:lnTo>
                        <a:lnTo>
                          <a:pt x="26" y="84"/>
                        </a:lnTo>
                        <a:lnTo>
                          <a:pt x="26" y="80"/>
                        </a:lnTo>
                        <a:lnTo>
                          <a:pt x="21" y="80"/>
                        </a:lnTo>
                        <a:lnTo>
                          <a:pt x="21" y="84"/>
                        </a:lnTo>
                        <a:lnTo>
                          <a:pt x="26" y="84"/>
                        </a:lnTo>
                        <a:lnTo>
                          <a:pt x="26" y="88"/>
                        </a:lnTo>
                        <a:lnTo>
                          <a:pt x="30" y="88"/>
                        </a:lnTo>
                        <a:lnTo>
                          <a:pt x="30" y="92"/>
                        </a:lnTo>
                        <a:lnTo>
                          <a:pt x="34" y="92"/>
                        </a:lnTo>
                        <a:lnTo>
                          <a:pt x="34" y="88"/>
                        </a:lnTo>
                        <a:lnTo>
                          <a:pt x="39" y="88"/>
                        </a:lnTo>
                        <a:lnTo>
                          <a:pt x="39" y="8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73" name="Freeform 405"/>
                  <p:cNvSpPr>
                    <a:spLocks/>
                  </p:cNvSpPr>
                  <p:nvPr/>
                </p:nvSpPr>
                <p:spPr bwMode="auto">
                  <a:xfrm>
                    <a:off x="5018" y="2653"/>
                    <a:ext cx="39" cy="24"/>
                  </a:xfrm>
                  <a:custGeom>
                    <a:avLst/>
                    <a:gdLst>
                      <a:gd name="T0" fmla="*/ 26 w 39"/>
                      <a:gd name="T1" fmla="*/ 0 h 24"/>
                      <a:gd name="T2" fmla="*/ 30 w 39"/>
                      <a:gd name="T3" fmla="*/ 0 h 24"/>
                      <a:gd name="T4" fmla="*/ 30 w 39"/>
                      <a:gd name="T5" fmla="*/ 4 h 24"/>
                      <a:gd name="T6" fmla="*/ 30 w 39"/>
                      <a:gd name="T7" fmla="*/ 8 h 24"/>
                      <a:gd name="T8" fmla="*/ 34 w 39"/>
                      <a:gd name="T9" fmla="*/ 8 h 24"/>
                      <a:gd name="T10" fmla="*/ 34 w 39"/>
                      <a:gd name="T11" fmla="*/ 12 h 24"/>
                      <a:gd name="T12" fmla="*/ 39 w 39"/>
                      <a:gd name="T13" fmla="*/ 12 h 24"/>
                      <a:gd name="T14" fmla="*/ 39 w 39"/>
                      <a:gd name="T15" fmla="*/ 16 h 24"/>
                      <a:gd name="T16" fmla="*/ 34 w 39"/>
                      <a:gd name="T17" fmla="*/ 16 h 24"/>
                      <a:gd name="T18" fmla="*/ 34 w 39"/>
                      <a:gd name="T19" fmla="*/ 20 h 24"/>
                      <a:gd name="T20" fmla="*/ 30 w 39"/>
                      <a:gd name="T21" fmla="*/ 20 h 24"/>
                      <a:gd name="T22" fmla="*/ 30 w 39"/>
                      <a:gd name="T23" fmla="*/ 24 h 24"/>
                      <a:gd name="T24" fmla="*/ 26 w 39"/>
                      <a:gd name="T25" fmla="*/ 24 h 24"/>
                      <a:gd name="T26" fmla="*/ 21 w 39"/>
                      <a:gd name="T27" fmla="*/ 24 h 24"/>
                      <a:gd name="T28" fmla="*/ 17 w 39"/>
                      <a:gd name="T29" fmla="*/ 20 h 24"/>
                      <a:gd name="T30" fmla="*/ 17 w 39"/>
                      <a:gd name="T31" fmla="*/ 16 h 24"/>
                      <a:gd name="T32" fmla="*/ 13 w 39"/>
                      <a:gd name="T33" fmla="*/ 16 h 24"/>
                      <a:gd name="T34" fmla="*/ 13 w 39"/>
                      <a:gd name="T35" fmla="*/ 12 h 24"/>
                      <a:gd name="T36" fmla="*/ 8 w 39"/>
                      <a:gd name="T37" fmla="*/ 12 h 24"/>
                      <a:gd name="T38" fmla="*/ 4 w 39"/>
                      <a:gd name="T39" fmla="*/ 12 h 24"/>
                      <a:gd name="T40" fmla="*/ 0 w 39"/>
                      <a:gd name="T41" fmla="*/ 16 h 2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39" h="24">
                        <a:moveTo>
                          <a:pt x="26" y="0"/>
                        </a:moveTo>
                        <a:lnTo>
                          <a:pt x="30" y="0"/>
                        </a:lnTo>
                        <a:lnTo>
                          <a:pt x="30" y="4"/>
                        </a:lnTo>
                        <a:lnTo>
                          <a:pt x="30" y="8"/>
                        </a:lnTo>
                        <a:lnTo>
                          <a:pt x="34" y="8"/>
                        </a:lnTo>
                        <a:lnTo>
                          <a:pt x="34" y="12"/>
                        </a:lnTo>
                        <a:lnTo>
                          <a:pt x="39" y="12"/>
                        </a:lnTo>
                        <a:lnTo>
                          <a:pt x="39" y="16"/>
                        </a:lnTo>
                        <a:lnTo>
                          <a:pt x="34" y="16"/>
                        </a:lnTo>
                        <a:lnTo>
                          <a:pt x="34" y="20"/>
                        </a:lnTo>
                        <a:lnTo>
                          <a:pt x="30" y="20"/>
                        </a:lnTo>
                        <a:lnTo>
                          <a:pt x="30" y="24"/>
                        </a:lnTo>
                        <a:lnTo>
                          <a:pt x="26" y="24"/>
                        </a:lnTo>
                        <a:lnTo>
                          <a:pt x="21" y="24"/>
                        </a:lnTo>
                        <a:lnTo>
                          <a:pt x="17" y="20"/>
                        </a:lnTo>
                        <a:lnTo>
                          <a:pt x="17" y="16"/>
                        </a:lnTo>
                        <a:lnTo>
                          <a:pt x="13" y="16"/>
                        </a:lnTo>
                        <a:lnTo>
                          <a:pt x="13" y="12"/>
                        </a:lnTo>
                        <a:lnTo>
                          <a:pt x="8" y="12"/>
                        </a:lnTo>
                        <a:lnTo>
                          <a:pt x="4" y="12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74" name="Freeform 406"/>
                  <p:cNvSpPr>
                    <a:spLocks/>
                  </p:cNvSpPr>
                  <p:nvPr/>
                </p:nvSpPr>
                <p:spPr bwMode="auto">
                  <a:xfrm>
                    <a:off x="2983" y="2661"/>
                    <a:ext cx="17" cy="39"/>
                  </a:xfrm>
                  <a:custGeom>
                    <a:avLst/>
                    <a:gdLst>
                      <a:gd name="T0" fmla="*/ 0 w 17"/>
                      <a:gd name="T1" fmla="*/ 0 h 39"/>
                      <a:gd name="T2" fmla="*/ 4 w 17"/>
                      <a:gd name="T3" fmla="*/ 0 h 39"/>
                      <a:gd name="T4" fmla="*/ 4 w 17"/>
                      <a:gd name="T5" fmla="*/ 4 h 39"/>
                      <a:gd name="T6" fmla="*/ 0 w 17"/>
                      <a:gd name="T7" fmla="*/ 4 h 39"/>
                      <a:gd name="T8" fmla="*/ 0 w 17"/>
                      <a:gd name="T9" fmla="*/ 8 h 39"/>
                      <a:gd name="T10" fmla="*/ 0 w 17"/>
                      <a:gd name="T11" fmla="*/ 12 h 39"/>
                      <a:gd name="T12" fmla="*/ 0 w 17"/>
                      <a:gd name="T13" fmla="*/ 16 h 39"/>
                      <a:gd name="T14" fmla="*/ 4 w 17"/>
                      <a:gd name="T15" fmla="*/ 16 h 39"/>
                      <a:gd name="T16" fmla="*/ 4 w 17"/>
                      <a:gd name="T17" fmla="*/ 20 h 39"/>
                      <a:gd name="T18" fmla="*/ 0 w 17"/>
                      <a:gd name="T19" fmla="*/ 20 h 39"/>
                      <a:gd name="T20" fmla="*/ 0 w 17"/>
                      <a:gd name="T21" fmla="*/ 23 h 39"/>
                      <a:gd name="T22" fmla="*/ 4 w 17"/>
                      <a:gd name="T23" fmla="*/ 23 h 39"/>
                      <a:gd name="T24" fmla="*/ 4 w 17"/>
                      <a:gd name="T25" fmla="*/ 27 h 39"/>
                      <a:gd name="T26" fmla="*/ 4 w 17"/>
                      <a:gd name="T27" fmla="*/ 31 h 39"/>
                      <a:gd name="T28" fmla="*/ 9 w 17"/>
                      <a:gd name="T29" fmla="*/ 31 h 39"/>
                      <a:gd name="T30" fmla="*/ 9 w 17"/>
                      <a:gd name="T31" fmla="*/ 35 h 39"/>
                      <a:gd name="T32" fmla="*/ 13 w 17"/>
                      <a:gd name="T33" fmla="*/ 35 h 39"/>
                      <a:gd name="T34" fmla="*/ 17 w 17"/>
                      <a:gd name="T35" fmla="*/ 35 h 39"/>
                      <a:gd name="T36" fmla="*/ 17 w 17"/>
                      <a:gd name="T37" fmla="*/ 39 h 3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7" h="39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  <a:lnTo>
                          <a:pt x="0" y="20"/>
                        </a:lnTo>
                        <a:lnTo>
                          <a:pt x="0" y="23"/>
                        </a:lnTo>
                        <a:lnTo>
                          <a:pt x="4" y="23"/>
                        </a:lnTo>
                        <a:lnTo>
                          <a:pt x="4" y="27"/>
                        </a:lnTo>
                        <a:lnTo>
                          <a:pt x="4" y="31"/>
                        </a:lnTo>
                        <a:lnTo>
                          <a:pt x="9" y="31"/>
                        </a:lnTo>
                        <a:lnTo>
                          <a:pt x="9" y="35"/>
                        </a:lnTo>
                        <a:lnTo>
                          <a:pt x="13" y="35"/>
                        </a:lnTo>
                        <a:lnTo>
                          <a:pt x="17" y="35"/>
                        </a:lnTo>
                        <a:lnTo>
                          <a:pt x="17" y="39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75" name="Line 407"/>
                  <p:cNvSpPr>
                    <a:spLocks noChangeShapeType="1"/>
                  </p:cNvSpPr>
                  <p:nvPr/>
                </p:nvSpPr>
                <p:spPr bwMode="auto">
                  <a:xfrm>
                    <a:off x="3000" y="2700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89" name="Group 408"/>
                <p:cNvGrpSpPr>
                  <a:grpSpLocks/>
                </p:cNvGrpSpPr>
                <p:nvPr/>
              </p:nvGrpSpPr>
              <p:grpSpPr bwMode="auto">
                <a:xfrm>
                  <a:off x="2970" y="2613"/>
                  <a:ext cx="2202" cy="1457"/>
                  <a:chOff x="2970" y="2613"/>
                  <a:chExt cx="2202" cy="1457"/>
                </a:xfrm>
              </p:grpSpPr>
              <p:sp>
                <p:nvSpPr>
                  <p:cNvPr id="21776" name="Line 4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00" y="2704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7" name="Line 4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00" y="2708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8" name="Freeform 411"/>
                  <p:cNvSpPr>
                    <a:spLocks/>
                  </p:cNvSpPr>
                  <p:nvPr/>
                </p:nvSpPr>
                <p:spPr bwMode="auto">
                  <a:xfrm>
                    <a:off x="5018" y="2669"/>
                    <a:ext cx="47" cy="43"/>
                  </a:xfrm>
                  <a:custGeom>
                    <a:avLst/>
                    <a:gdLst>
                      <a:gd name="T0" fmla="*/ 0 w 47"/>
                      <a:gd name="T1" fmla="*/ 0 h 43"/>
                      <a:gd name="T2" fmla="*/ 4 w 47"/>
                      <a:gd name="T3" fmla="*/ 4 h 43"/>
                      <a:gd name="T4" fmla="*/ 4 w 47"/>
                      <a:gd name="T5" fmla="*/ 8 h 43"/>
                      <a:gd name="T6" fmla="*/ 4 w 47"/>
                      <a:gd name="T7" fmla="*/ 12 h 43"/>
                      <a:gd name="T8" fmla="*/ 4 w 47"/>
                      <a:gd name="T9" fmla="*/ 15 h 43"/>
                      <a:gd name="T10" fmla="*/ 8 w 47"/>
                      <a:gd name="T11" fmla="*/ 15 h 43"/>
                      <a:gd name="T12" fmla="*/ 8 w 47"/>
                      <a:gd name="T13" fmla="*/ 19 h 43"/>
                      <a:gd name="T14" fmla="*/ 13 w 47"/>
                      <a:gd name="T15" fmla="*/ 19 h 43"/>
                      <a:gd name="T16" fmla="*/ 13 w 47"/>
                      <a:gd name="T17" fmla="*/ 15 h 43"/>
                      <a:gd name="T18" fmla="*/ 17 w 47"/>
                      <a:gd name="T19" fmla="*/ 15 h 43"/>
                      <a:gd name="T20" fmla="*/ 17 w 47"/>
                      <a:gd name="T21" fmla="*/ 12 h 43"/>
                      <a:gd name="T22" fmla="*/ 21 w 47"/>
                      <a:gd name="T23" fmla="*/ 12 h 43"/>
                      <a:gd name="T24" fmla="*/ 26 w 47"/>
                      <a:gd name="T25" fmla="*/ 12 h 43"/>
                      <a:gd name="T26" fmla="*/ 26 w 47"/>
                      <a:gd name="T27" fmla="*/ 15 h 43"/>
                      <a:gd name="T28" fmla="*/ 26 w 47"/>
                      <a:gd name="T29" fmla="*/ 12 h 43"/>
                      <a:gd name="T30" fmla="*/ 30 w 47"/>
                      <a:gd name="T31" fmla="*/ 12 h 43"/>
                      <a:gd name="T32" fmla="*/ 34 w 47"/>
                      <a:gd name="T33" fmla="*/ 12 h 43"/>
                      <a:gd name="T34" fmla="*/ 34 w 47"/>
                      <a:gd name="T35" fmla="*/ 15 h 43"/>
                      <a:gd name="T36" fmla="*/ 39 w 47"/>
                      <a:gd name="T37" fmla="*/ 15 h 43"/>
                      <a:gd name="T38" fmla="*/ 39 w 47"/>
                      <a:gd name="T39" fmla="*/ 19 h 43"/>
                      <a:gd name="T40" fmla="*/ 39 w 47"/>
                      <a:gd name="T41" fmla="*/ 23 h 43"/>
                      <a:gd name="T42" fmla="*/ 43 w 47"/>
                      <a:gd name="T43" fmla="*/ 23 h 43"/>
                      <a:gd name="T44" fmla="*/ 47 w 47"/>
                      <a:gd name="T45" fmla="*/ 23 h 43"/>
                      <a:gd name="T46" fmla="*/ 47 w 47"/>
                      <a:gd name="T47" fmla="*/ 27 h 43"/>
                      <a:gd name="T48" fmla="*/ 43 w 47"/>
                      <a:gd name="T49" fmla="*/ 27 h 43"/>
                      <a:gd name="T50" fmla="*/ 39 w 47"/>
                      <a:gd name="T51" fmla="*/ 27 h 43"/>
                      <a:gd name="T52" fmla="*/ 39 w 47"/>
                      <a:gd name="T53" fmla="*/ 31 h 43"/>
                      <a:gd name="T54" fmla="*/ 34 w 47"/>
                      <a:gd name="T55" fmla="*/ 31 h 43"/>
                      <a:gd name="T56" fmla="*/ 34 w 47"/>
                      <a:gd name="T57" fmla="*/ 35 h 43"/>
                      <a:gd name="T58" fmla="*/ 30 w 47"/>
                      <a:gd name="T59" fmla="*/ 35 h 43"/>
                      <a:gd name="T60" fmla="*/ 30 w 47"/>
                      <a:gd name="T61" fmla="*/ 39 h 43"/>
                      <a:gd name="T62" fmla="*/ 34 w 47"/>
                      <a:gd name="T63" fmla="*/ 39 h 43"/>
                      <a:gd name="T64" fmla="*/ 30 w 47"/>
                      <a:gd name="T65" fmla="*/ 39 h 43"/>
                      <a:gd name="T66" fmla="*/ 30 w 47"/>
                      <a:gd name="T67" fmla="*/ 43 h 43"/>
                      <a:gd name="T68" fmla="*/ 26 w 47"/>
                      <a:gd name="T69" fmla="*/ 39 h 43"/>
                      <a:gd name="T70" fmla="*/ 21 w 47"/>
                      <a:gd name="T71" fmla="*/ 39 h 43"/>
                      <a:gd name="T72" fmla="*/ 21 w 47"/>
                      <a:gd name="T73" fmla="*/ 35 h 43"/>
                      <a:gd name="T74" fmla="*/ 17 w 47"/>
                      <a:gd name="T75" fmla="*/ 35 h 43"/>
                      <a:gd name="T76" fmla="*/ 13 w 47"/>
                      <a:gd name="T77" fmla="*/ 35 h 43"/>
                      <a:gd name="T78" fmla="*/ 8 w 47"/>
                      <a:gd name="T79" fmla="*/ 35 h 43"/>
                      <a:gd name="T80" fmla="*/ 8 w 47"/>
                      <a:gd name="T81" fmla="*/ 31 h 43"/>
                      <a:gd name="T82" fmla="*/ 4 w 47"/>
                      <a:gd name="T83" fmla="*/ 31 h 43"/>
                      <a:gd name="T84" fmla="*/ 4 w 47"/>
                      <a:gd name="T85" fmla="*/ 35 h 4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47" h="43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4" y="15"/>
                        </a:lnTo>
                        <a:lnTo>
                          <a:pt x="8" y="15"/>
                        </a:lnTo>
                        <a:lnTo>
                          <a:pt x="8" y="19"/>
                        </a:lnTo>
                        <a:lnTo>
                          <a:pt x="13" y="19"/>
                        </a:lnTo>
                        <a:lnTo>
                          <a:pt x="13" y="15"/>
                        </a:lnTo>
                        <a:lnTo>
                          <a:pt x="17" y="15"/>
                        </a:lnTo>
                        <a:lnTo>
                          <a:pt x="17" y="12"/>
                        </a:lnTo>
                        <a:lnTo>
                          <a:pt x="21" y="12"/>
                        </a:lnTo>
                        <a:lnTo>
                          <a:pt x="26" y="12"/>
                        </a:lnTo>
                        <a:lnTo>
                          <a:pt x="26" y="15"/>
                        </a:lnTo>
                        <a:lnTo>
                          <a:pt x="26" y="12"/>
                        </a:lnTo>
                        <a:lnTo>
                          <a:pt x="30" y="12"/>
                        </a:lnTo>
                        <a:lnTo>
                          <a:pt x="34" y="12"/>
                        </a:lnTo>
                        <a:lnTo>
                          <a:pt x="34" y="15"/>
                        </a:lnTo>
                        <a:lnTo>
                          <a:pt x="39" y="15"/>
                        </a:lnTo>
                        <a:lnTo>
                          <a:pt x="39" y="19"/>
                        </a:lnTo>
                        <a:lnTo>
                          <a:pt x="39" y="23"/>
                        </a:lnTo>
                        <a:lnTo>
                          <a:pt x="43" y="23"/>
                        </a:lnTo>
                        <a:lnTo>
                          <a:pt x="47" y="23"/>
                        </a:lnTo>
                        <a:lnTo>
                          <a:pt x="47" y="27"/>
                        </a:lnTo>
                        <a:lnTo>
                          <a:pt x="43" y="27"/>
                        </a:lnTo>
                        <a:lnTo>
                          <a:pt x="39" y="27"/>
                        </a:lnTo>
                        <a:lnTo>
                          <a:pt x="39" y="31"/>
                        </a:lnTo>
                        <a:lnTo>
                          <a:pt x="34" y="31"/>
                        </a:lnTo>
                        <a:lnTo>
                          <a:pt x="34" y="35"/>
                        </a:lnTo>
                        <a:lnTo>
                          <a:pt x="30" y="35"/>
                        </a:lnTo>
                        <a:lnTo>
                          <a:pt x="30" y="39"/>
                        </a:lnTo>
                        <a:lnTo>
                          <a:pt x="34" y="39"/>
                        </a:lnTo>
                        <a:lnTo>
                          <a:pt x="30" y="39"/>
                        </a:lnTo>
                        <a:lnTo>
                          <a:pt x="30" y="43"/>
                        </a:lnTo>
                        <a:lnTo>
                          <a:pt x="26" y="39"/>
                        </a:lnTo>
                        <a:lnTo>
                          <a:pt x="21" y="39"/>
                        </a:lnTo>
                        <a:lnTo>
                          <a:pt x="21" y="35"/>
                        </a:lnTo>
                        <a:lnTo>
                          <a:pt x="17" y="35"/>
                        </a:lnTo>
                        <a:lnTo>
                          <a:pt x="13" y="35"/>
                        </a:lnTo>
                        <a:lnTo>
                          <a:pt x="8" y="35"/>
                        </a:lnTo>
                        <a:lnTo>
                          <a:pt x="8" y="31"/>
                        </a:lnTo>
                        <a:lnTo>
                          <a:pt x="4" y="31"/>
                        </a:lnTo>
                        <a:lnTo>
                          <a:pt x="4" y="35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9" name="Freeform 412"/>
                  <p:cNvSpPr>
                    <a:spLocks/>
                  </p:cNvSpPr>
                  <p:nvPr/>
                </p:nvSpPr>
                <p:spPr bwMode="auto">
                  <a:xfrm>
                    <a:off x="5052" y="2649"/>
                    <a:ext cx="13" cy="63"/>
                  </a:xfrm>
                  <a:custGeom>
                    <a:avLst/>
                    <a:gdLst>
                      <a:gd name="T0" fmla="*/ 0 w 13"/>
                      <a:gd name="T1" fmla="*/ 63 h 63"/>
                      <a:gd name="T2" fmla="*/ 0 w 13"/>
                      <a:gd name="T3" fmla="*/ 59 h 63"/>
                      <a:gd name="T4" fmla="*/ 0 w 13"/>
                      <a:gd name="T5" fmla="*/ 55 h 63"/>
                      <a:gd name="T6" fmla="*/ 5 w 13"/>
                      <a:gd name="T7" fmla="*/ 55 h 63"/>
                      <a:gd name="T8" fmla="*/ 5 w 13"/>
                      <a:gd name="T9" fmla="*/ 51 h 63"/>
                      <a:gd name="T10" fmla="*/ 9 w 13"/>
                      <a:gd name="T11" fmla="*/ 51 h 63"/>
                      <a:gd name="T12" fmla="*/ 9 w 13"/>
                      <a:gd name="T13" fmla="*/ 47 h 63"/>
                      <a:gd name="T14" fmla="*/ 13 w 13"/>
                      <a:gd name="T15" fmla="*/ 47 h 63"/>
                      <a:gd name="T16" fmla="*/ 13 w 13"/>
                      <a:gd name="T17" fmla="*/ 43 h 63"/>
                      <a:gd name="T18" fmla="*/ 13 w 13"/>
                      <a:gd name="T19" fmla="*/ 39 h 63"/>
                      <a:gd name="T20" fmla="*/ 13 w 13"/>
                      <a:gd name="T21" fmla="*/ 35 h 63"/>
                      <a:gd name="T22" fmla="*/ 13 w 13"/>
                      <a:gd name="T23" fmla="*/ 32 h 63"/>
                      <a:gd name="T24" fmla="*/ 9 w 13"/>
                      <a:gd name="T25" fmla="*/ 32 h 63"/>
                      <a:gd name="T26" fmla="*/ 9 w 13"/>
                      <a:gd name="T27" fmla="*/ 28 h 63"/>
                      <a:gd name="T28" fmla="*/ 9 w 13"/>
                      <a:gd name="T29" fmla="*/ 24 h 63"/>
                      <a:gd name="T30" fmla="*/ 9 w 13"/>
                      <a:gd name="T31" fmla="*/ 20 h 63"/>
                      <a:gd name="T32" fmla="*/ 9 w 13"/>
                      <a:gd name="T33" fmla="*/ 16 h 63"/>
                      <a:gd name="T34" fmla="*/ 5 w 13"/>
                      <a:gd name="T35" fmla="*/ 12 h 63"/>
                      <a:gd name="T36" fmla="*/ 5 w 13"/>
                      <a:gd name="T37" fmla="*/ 8 h 63"/>
                      <a:gd name="T38" fmla="*/ 5 w 13"/>
                      <a:gd name="T39" fmla="*/ 4 h 63"/>
                      <a:gd name="T40" fmla="*/ 5 w 13"/>
                      <a:gd name="T41" fmla="*/ 0 h 6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3" h="63">
                        <a:moveTo>
                          <a:pt x="0" y="63"/>
                        </a:moveTo>
                        <a:lnTo>
                          <a:pt x="0" y="59"/>
                        </a:lnTo>
                        <a:lnTo>
                          <a:pt x="0" y="55"/>
                        </a:lnTo>
                        <a:lnTo>
                          <a:pt x="5" y="55"/>
                        </a:lnTo>
                        <a:lnTo>
                          <a:pt x="5" y="51"/>
                        </a:lnTo>
                        <a:lnTo>
                          <a:pt x="9" y="51"/>
                        </a:lnTo>
                        <a:lnTo>
                          <a:pt x="9" y="47"/>
                        </a:lnTo>
                        <a:lnTo>
                          <a:pt x="13" y="47"/>
                        </a:lnTo>
                        <a:lnTo>
                          <a:pt x="13" y="43"/>
                        </a:lnTo>
                        <a:lnTo>
                          <a:pt x="13" y="39"/>
                        </a:lnTo>
                        <a:lnTo>
                          <a:pt x="13" y="35"/>
                        </a:lnTo>
                        <a:lnTo>
                          <a:pt x="13" y="32"/>
                        </a:lnTo>
                        <a:lnTo>
                          <a:pt x="9" y="32"/>
                        </a:lnTo>
                        <a:lnTo>
                          <a:pt x="9" y="28"/>
                        </a:lnTo>
                        <a:lnTo>
                          <a:pt x="9" y="24"/>
                        </a:lnTo>
                        <a:lnTo>
                          <a:pt x="9" y="20"/>
                        </a:lnTo>
                        <a:lnTo>
                          <a:pt x="9" y="16"/>
                        </a:lnTo>
                        <a:lnTo>
                          <a:pt x="5" y="12"/>
                        </a:ln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80" name="Freeform 413"/>
                  <p:cNvSpPr>
                    <a:spLocks/>
                  </p:cNvSpPr>
                  <p:nvPr/>
                </p:nvSpPr>
                <p:spPr bwMode="auto">
                  <a:xfrm>
                    <a:off x="2970" y="2613"/>
                    <a:ext cx="13" cy="107"/>
                  </a:xfrm>
                  <a:custGeom>
                    <a:avLst/>
                    <a:gdLst>
                      <a:gd name="T0" fmla="*/ 13 w 13"/>
                      <a:gd name="T1" fmla="*/ 107 h 107"/>
                      <a:gd name="T2" fmla="*/ 13 w 13"/>
                      <a:gd name="T3" fmla="*/ 103 h 107"/>
                      <a:gd name="T4" fmla="*/ 9 w 13"/>
                      <a:gd name="T5" fmla="*/ 103 h 107"/>
                      <a:gd name="T6" fmla="*/ 9 w 13"/>
                      <a:gd name="T7" fmla="*/ 99 h 107"/>
                      <a:gd name="T8" fmla="*/ 9 w 13"/>
                      <a:gd name="T9" fmla="*/ 95 h 107"/>
                      <a:gd name="T10" fmla="*/ 9 w 13"/>
                      <a:gd name="T11" fmla="*/ 91 h 107"/>
                      <a:gd name="T12" fmla="*/ 9 w 13"/>
                      <a:gd name="T13" fmla="*/ 87 h 107"/>
                      <a:gd name="T14" fmla="*/ 9 w 13"/>
                      <a:gd name="T15" fmla="*/ 83 h 107"/>
                      <a:gd name="T16" fmla="*/ 9 w 13"/>
                      <a:gd name="T17" fmla="*/ 79 h 107"/>
                      <a:gd name="T18" fmla="*/ 4 w 13"/>
                      <a:gd name="T19" fmla="*/ 79 h 107"/>
                      <a:gd name="T20" fmla="*/ 4 w 13"/>
                      <a:gd name="T21" fmla="*/ 75 h 107"/>
                      <a:gd name="T22" fmla="*/ 4 w 13"/>
                      <a:gd name="T23" fmla="*/ 71 h 107"/>
                      <a:gd name="T24" fmla="*/ 4 w 13"/>
                      <a:gd name="T25" fmla="*/ 68 h 107"/>
                      <a:gd name="T26" fmla="*/ 4 w 13"/>
                      <a:gd name="T27" fmla="*/ 64 h 107"/>
                      <a:gd name="T28" fmla="*/ 4 w 13"/>
                      <a:gd name="T29" fmla="*/ 60 h 107"/>
                      <a:gd name="T30" fmla="*/ 4 w 13"/>
                      <a:gd name="T31" fmla="*/ 56 h 107"/>
                      <a:gd name="T32" fmla="*/ 4 w 13"/>
                      <a:gd name="T33" fmla="*/ 52 h 107"/>
                      <a:gd name="T34" fmla="*/ 4 w 13"/>
                      <a:gd name="T35" fmla="*/ 48 h 107"/>
                      <a:gd name="T36" fmla="*/ 4 w 13"/>
                      <a:gd name="T37" fmla="*/ 44 h 107"/>
                      <a:gd name="T38" fmla="*/ 0 w 13"/>
                      <a:gd name="T39" fmla="*/ 44 h 107"/>
                      <a:gd name="T40" fmla="*/ 0 w 13"/>
                      <a:gd name="T41" fmla="*/ 40 h 107"/>
                      <a:gd name="T42" fmla="*/ 0 w 13"/>
                      <a:gd name="T43" fmla="*/ 36 h 107"/>
                      <a:gd name="T44" fmla="*/ 0 w 13"/>
                      <a:gd name="T45" fmla="*/ 32 h 107"/>
                      <a:gd name="T46" fmla="*/ 0 w 13"/>
                      <a:gd name="T47" fmla="*/ 28 h 107"/>
                      <a:gd name="T48" fmla="*/ 0 w 13"/>
                      <a:gd name="T49" fmla="*/ 24 h 107"/>
                      <a:gd name="T50" fmla="*/ 0 w 13"/>
                      <a:gd name="T51" fmla="*/ 20 h 107"/>
                      <a:gd name="T52" fmla="*/ 4 w 13"/>
                      <a:gd name="T53" fmla="*/ 20 h 107"/>
                      <a:gd name="T54" fmla="*/ 4 w 13"/>
                      <a:gd name="T55" fmla="*/ 16 h 107"/>
                      <a:gd name="T56" fmla="*/ 0 w 13"/>
                      <a:gd name="T57" fmla="*/ 16 h 107"/>
                      <a:gd name="T58" fmla="*/ 4 w 13"/>
                      <a:gd name="T59" fmla="*/ 16 h 107"/>
                      <a:gd name="T60" fmla="*/ 0 w 13"/>
                      <a:gd name="T61" fmla="*/ 12 h 107"/>
                      <a:gd name="T62" fmla="*/ 0 w 13"/>
                      <a:gd name="T63" fmla="*/ 8 h 107"/>
                      <a:gd name="T64" fmla="*/ 0 w 13"/>
                      <a:gd name="T65" fmla="*/ 4 h 107"/>
                      <a:gd name="T66" fmla="*/ 0 w 13"/>
                      <a:gd name="T67" fmla="*/ 0 h 107"/>
                      <a:gd name="T68" fmla="*/ 4 w 13"/>
                      <a:gd name="T69" fmla="*/ 0 h 10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13" h="107">
                        <a:moveTo>
                          <a:pt x="13" y="107"/>
                        </a:moveTo>
                        <a:lnTo>
                          <a:pt x="13" y="103"/>
                        </a:lnTo>
                        <a:lnTo>
                          <a:pt x="9" y="103"/>
                        </a:lnTo>
                        <a:lnTo>
                          <a:pt x="9" y="99"/>
                        </a:lnTo>
                        <a:lnTo>
                          <a:pt x="9" y="95"/>
                        </a:lnTo>
                        <a:lnTo>
                          <a:pt x="9" y="91"/>
                        </a:lnTo>
                        <a:lnTo>
                          <a:pt x="9" y="87"/>
                        </a:lnTo>
                        <a:lnTo>
                          <a:pt x="9" y="83"/>
                        </a:lnTo>
                        <a:lnTo>
                          <a:pt x="9" y="79"/>
                        </a:lnTo>
                        <a:lnTo>
                          <a:pt x="4" y="79"/>
                        </a:lnTo>
                        <a:lnTo>
                          <a:pt x="4" y="75"/>
                        </a:lnTo>
                        <a:lnTo>
                          <a:pt x="4" y="71"/>
                        </a:lnTo>
                        <a:lnTo>
                          <a:pt x="4" y="68"/>
                        </a:lnTo>
                        <a:lnTo>
                          <a:pt x="4" y="64"/>
                        </a:lnTo>
                        <a:lnTo>
                          <a:pt x="4" y="60"/>
                        </a:lnTo>
                        <a:lnTo>
                          <a:pt x="4" y="56"/>
                        </a:lnTo>
                        <a:lnTo>
                          <a:pt x="4" y="52"/>
                        </a:lnTo>
                        <a:lnTo>
                          <a:pt x="4" y="48"/>
                        </a:lnTo>
                        <a:lnTo>
                          <a:pt x="4" y="44"/>
                        </a:lnTo>
                        <a:lnTo>
                          <a:pt x="0" y="44"/>
                        </a:lnTo>
                        <a:lnTo>
                          <a:pt x="0" y="40"/>
                        </a:lnTo>
                        <a:lnTo>
                          <a:pt x="0" y="36"/>
                        </a:lnTo>
                        <a:lnTo>
                          <a:pt x="0" y="32"/>
                        </a:lnTo>
                        <a:lnTo>
                          <a:pt x="0" y="28"/>
                        </a:lnTo>
                        <a:lnTo>
                          <a:pt x="0" y="24"/>
                        </a:lnTo>
                        <a:lnTo>
                          <a:pt x="0" y="20"/>
                        </a:lnTo>
                        <a:lnTo>
                          <a:pt x="4" y="20"/>
                        </a:lnTo>
                        <a:lnTo>
                          <a:pt x="4" y="16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81" name="Freeform 414"/>
                  <p:cNvSpPr>
                    <a:spLocks/>
                  </p:cNvSpPr>
                  <p:nvPr/>
                </p:nvSpPr>
                <p:spPr bwMode="auto">
                  <a:xfrm>
                    <a:off x="2987" y="2657"/>
                    <a:ext cx="30" cy="87"/>
                  </a:xfrm>
                  <a:custGeom>
                    <a:avLst/>
                    <a:gdLst>
                      <a:gd name="T0" fmla="*/ 30 w 30"/>
                      <a:gd name="T1" fmla="*/ 87 h 87"/>
                      <a:gd name="T2" fmla="*/ 26 w 30"/>
                      <a:gd name="T3" fmla="*/ 87 h 87"/>
                      <a:gd name="T4" fmla="*/ 26 w 30"/>
                      <a:gd name="T5" fmla="*/ 83 h 87"/>
                      <a:gd name="T6" fmla="*/ 22 w 30"/>
                      <a:gd name="T7" fmla="*/ 83 h 87"/>
                      <a:gd name="T8" fmla="*/ 18 w 30"/>
                      <a:gd name="T9" fmla="*/ 83 h 87"/>
                      <a:gd name="T10" fmla="*/ 13 w 30"/>
                      <a:gd name="T11" fmla="*/ 83 h 87"/>
                      <a:gd name="T12" fmla="*/ 13 w 30"/>
                      <a:gd name="T13" fmla="*/ 79 h 87"/>
                      <a:gd name="T14" fmla="*/ 13 w 30"/>
                      <a:gd name="T15" fmla="*/ 75 h 87"/>
                      <a:gd name="T16" fmla="*/ 13 w 30"/>
                      <a:gd name="T17" fmla="*/ 71 h 87"/>
                      <a:gd name="T18" fmla="*/ 18 w 30"/>
                      <a:gd name="T19" fmla="*/ 67 h 87"/>
                      <a:gd name="T20" fmla="*/ 18 w 30"/>
                      <a:gd name="T21" fmla="*/ 63 h 87"/>
                      <a:gd name="T22" fmla="*/ 18 w 30"/>
                      <a:gd name="T23" fmla="*/ 59 h 87"/>
                      <a:gd name="T24" fmla="*/ 18 w 30"/>
                      <a:gd name="T25" fmla="*/ 55 h 87"/>
                      <a:gd name="T26" fmla="*/ 18 w 30"/>
                      <a:gd name="T27" fmla="*/ 51 h 87"/>
                      <a:gd name="T28" fmla="*/ 18 w 30"/>
                      <a:gd name="T29" fmla="*/ 47 h 87"/>
                      <a:gd name="T30" fmla="*/ 22 w 30"/>
                      <a:gd name="T31" fmla="*/ 47 h 87"/>
                      <a:gd name="T32" fmla="*/ 22 w 30"/>
                      <a:gd name="T33" fmla="*/ 51 h 87"/>
                      <a:gd name="T34" fmla="*/ 22 w 30"/>
                      <a:gd name="T35" fmla="*/ 55 h 87"/>
                      <a:gd name="T36" fmla="*/ 18 w 30"/>
                      <a:gd name="T37" fmla="*/ 55 h 87"/>
                      <a:gd name="T38" fmla="*/ 18 w 30"/>
                      <a:gd name="T39" fmla="*/ 59 h 87"/>
                      <a:gd name="T40" fmla="*/ 22 w 30"/>
                      <a:gd name="T41" fmla="*/ 59 h 87"/>
                      <a:gd name="T42" fmla="*/ 22 w 30"/>
                      <a:gd name="T43" fmla="*/ 63 h 87"/>
                      <a:gd name="T44" fmla="*/ 22 w 30"/>
                      <a:gd name="T45" fmla="*/ 59 h 87"/>
                      <a:gd name="T46" fmla="*/ 22 w 30"/>
                      <a:gd name="T47" fmla="*/ 55 h 87"/>
                      <a:gd name="T48" fmla="*/ 22 w 30"/>
                      <a:gd name="T49" fmla="*/ 51 h 87"/>
                      <a:gd name="T50" fmla="*/ 22 w 30"/>
                      <a:gd name="T51" fmla="*/ 47 h 87"/>
                      <a:gd name="T52" fmla="*/ 26 w 30"/>
                      <a:gd name="T53" fmla="*/ 47 h 87"/>
                      <a:gd name="T54" fmla="*/ 26 w 30"/>
                      <a:gd name="T55" fmla="*/ 43 h 87"/>
                      <a:gd name="T56" fmla="*/ 26 w 30"/>
                      <a:gd name="T57" fmla="*/ 39 h 87"/>
                      <a:gd name="T58" fmla="*/ 22 w 30"/>
                      <a:gd name="T59" fmla="*/ 39 h 87"/>
                      <a:gd name="T60" fmla="*/ 22 w 30"/>
                      <a:gd name="T61" fmla="*/ 35 h 87"/>
                      <a:gd name="T62" fmla="*/ 18 w 30"/>
                      <a:gd name="T63" fmla="*/ 35 h 87"/>
                      <a:gd name="T64" fmla="*/ 18 w 30"/>
                      <a:gd name="T65" fmla="*/ 31 h 87"/>
                      <a:gd name="T66" fmla="*/ 18 w 30"/>
                      <a:gd name="T67" fmla="*/ 27 h 87"/>
                      <a:gd name="T68" fmla="*/ 18 w 30"/>
                      <a:gd name="T69" fmla="*/ 24 h 87"/>
                      <a:gd name="T70" fmla="*/ 13 w 30"/>
                      <a:gd name="T71" fmla="*/ 20 h 87"/>
                      <a:gd name="T72" fmla="*/ 9 w 30"/>
                      <a:gd name="T73" fmla="*/ 20 h 87"/>
                      <a:gd name="T74" fmla="*/ 9 w 30"/>
                      <a:gd name="T75" fmla="*/ 16 h 87"/>
                      <a:gd name="T76" fmla="*/ 5 w 30"/>
                      <a:gd name="T77" fmla="*/ 16 h 87"/>
                      <a:gd name="T78" fmla="*/ 5 w 30"/>
                      <a:gd name="T79" fmla="*/ 12 h 87"/>
                      <a:gd name="T80" fmla="*/ 5 w 30"/>
                      <a:gd name="T81" fmla="*/ 8 h 87"/>
                      <a:gd name="T82" fmla="*/ 5 w 30"/>
                      <a:gd name="T83" fmla="*/ 4 h 87"/>
                      <a:gd name="T84" fmla="*/ 0 w 30"/>
                      <a:gd name="T85" fmla="*/ 0 h 8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0" h="87">
                        <a:moveTo>
                          <a:pt x="30" y="87"/>
                        </a:moveTo>
                        <a:lnTo>
                          <a:pt x="26" y="87"/>
                        </a:lnTo>
                        <a:lnTo>
                          <a:pt x="26" y="83"/>
                        </a:lnTo>
                        <a:lnTo>
                          <a:pt x="22" y="83"/>
                        </a:lnTo>
                        <a:lnTo>
                          <a:pt x="18" y="83"/>
                        </a:lnTo>
                        <a:lnTo>
                          <a:pt x="13" y="83"/>
                        </a:lnTo>
                        <a:lnTo>
                          <a:pt x="13" y="79"/>
                        </a:lnTo>
                        <a:lnTo>
                          <a:pt x="13" y="75"/>
                        </a:lnTo>
                        <a:lnTo>
                          <a:pt x="13" y="71"/>
                        </a:lnTo>
                        <a:lnTo>
                          <a:pt x="18" y="67"/>
                        </a:lnTo>
                        <a:lnTo>
                          <a:pt x="18" y="63"/>
                        </a:lnTo>
                        <a:lnTo>
                          <a:pt x="18" y="59"/>
                        </a:lnTo>
                        <a:lnTo>
                          <a:pt x="18" y="55"/>
                        </a:lnTo>
                        <a:lnTo>
                          <a:pt x="18" y="51"/>
                        </a:lnTo>
                        <a:lnTo>
                          <a:pt x="18" y="47"/>
                        </a:lnTo>
                        <a:lnTo>
                          <a:pt x="22" y="47"/>
                        </a:lnTo>
                        <a:lnTo>
                          <a:pt x="22" y="51"/>
                        </a:lnTo>
                        <a:lnTo>
                          <a:pt x="22" y="55"/>
                        </a:lnTo>
                        <a:lnTo>
                          <a:pt x="18" y="55"/>
                        </a:lnTo>
                        <a:lnTo>
                          <a:pt x="18" y="59"/>
                        </a:lnTo>
                        <a:lnTo>
                          <a:pt x="22" y="59"/>
                        </a:lnTo>
                        <a:lnTo>
                          <a:pt x="22" y="63"/>
                        </a:lnTo>
                        <a:lnTo>
                          <a:pt x="22" y="59"/>
                        </a:lnTo>
                        <a:lnTo>
                          <a:pt x="22" y="55"/>
                        </a:lnTo>
                        <a:lnTo>
                          <a:pt x="22" y="51"/>
                        </a:lnTo>
                        <a:lnTo>
                          <a:pt x="22" y="47"/>
                        </a:lnTo>
                        <a:lnTo>
                          <a:pt x="26" y="47"/>
                        </a:lnTo>
                        <a:lnTo>
                          <a:pt x="26" y="43"/>
                        </a:lnTo>
                        <a:lnTo>
                          <a:pt x="26" y="39"/>
                        </a:lnTo>
                        <a:lnTo>
                          <a:pt x="22" y="39"/>
                        </a:lnTo>
                        <a:lnTo>
                          <a:pt x="22" y="35"/>
                        </a:lnTo>
                        <a:lnTo>
                          <a:pt x="18" y="35"/>
                        </a:lnTo>
                        <a:lnTo>
                          <a:pt x="18" y="31"/>
                        </a:lnTo>
                        <a:lnTo>
                          <a:pt x="18" y="27"/>
                        </a:lnTo>
                        <a:lnTo>
                          <a:pt x="18" y="24"/>
                        </a:lnTo>
                        <a:lnTo>
                          <a:pt x="13" y="20"/>
                        </a:lnTo>
                        <a:lnTo>
                          <a:pt x="9" y="20"/>
                        </a:lnTo>
                        <a:lnTo>
                          <a:pt x="9" y="16"/>
                        </a:lnTo>
                        <a:lnTo>
                          <a:pt x="5" y="16"/>
                        </a:lnTo>
                        <a:lnTo>
                          <a:pt x="5" y="12"/>
                        </a:ln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82" name="Freeform 415"/>
                  <p:cNvSpPr>
                    <a:spLocks/>
                  </p:cNvSpPr>
                  <p:nvPr/>
                </p:nvSpPr>
                <p:spPr bwMode="auto">
                  <a:xfrm>
                    <a:off x="3017" y="2744"/>
                    <a:ext cx="26" cy="4"/>
                  </a:xfrm>
                  <a:custGeom>
                    <a:avLst/>
                    <a:gdLst>
                      <a:gd name="T0" fmla="*/ 26 w 26"/>
                      <a:gd name="T1" fmla="*/ 4 h 4"/>
                      <a:gd name="T2" fmla="*/ 26 w 26"/>
                      <a:gd name="T3" fmla="*/ 0 h 4"/>
                      <a:gd name="T4" fmla="*/ 22 w 26"/>
                      <a:gd name="T5" fmla="*/ 0 h 4"/>
                      <a:gd name="T6" fmla="*/ 18 w 26"/>
                      <a:gd name="T7" fmla="*/ 0 h 4"/>
                      <a:gd name="T8" fmla="*/ 13 w 26"/>
                      <a:gd name="T9" fmla="*/ 0 h 4"/>
                      <a:gd name="T10" fmla="*/ 9 w 26"/>
                      <a:gd name="T11" fmla="*/ 0 h 4"/>
                      <a:gd name="T12" fmla="*/ 5 w 26"/>
                      <a:gd name="T13" fmla="*/ 0 h 4"/>
                      <a:gd name="T14" fmla="*/ 0 w 26"/>
                      <a:gd name="T15" fmla="*/ 0 h 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6" h="4">
                        <a:moveTo>
                          <a:pt x="26" y="4"/>
                        </a:moveTo>
                        <a:lnTo>
                          <a:pt x="26" y="0"/>
                        </a:lnTo>
                        <a:lnTo>
                          <a:pt x="22" y="0"/>
                        </a:lnTo>
                        <a:lnTo>
                          <a:pt x="18" y="0"/>
                        </a:lnTo>
                        <a:lnTo>
                          <a:pt x="13" y="0"/>
                        </a:lnTo>
                        <a:lnTo>
                          <a:pt x="9" y="0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83" name="Freeform 416"/>
                  <p:cNvSpPr>
                    <a:spLocks/>
                  </p:cNvSpPr>
                  <p:nvPr/>
                </p:nvSpPr>
                <p:spPr bwMode="auto">
                  <a:xfrm>
                    <a:off x="2996" y="2712"/>
                    <a:ext cx="47" cy="36"/>
                  </a:xfrm>
                  <a:custGeom>
                    <a:avLst/>
                    <a:gdLst>
                      <a:gd name="T0" fmla="*/ 4 w 47"/>
                      <a:gd name="T1" fmla="*/ 0 h 36"/>
                      <a:gd name="T2" fmla="*/ 9 w 47"/>
                      <a:gd name="T3" fmla="*/ 0 h 36"/>
                      <a:gd name="T4" fmla="*/ 4 w 47"/>
                      <a:gd name="T5" fmla="*/ 0 h 36"/>
                      <a:gd name="T6" fmla="*/ 4 w 47"/>
                      <a:gd name="T7" fmla="*/ 4 h 36"/>
                      <a:gd name="T8" fmla="*/ 9 w 47"/>
                      <a:gd name="T9" fmla="*/ 4 h 36"/>
                      <a:gd name="T10" fmla="*/ 9 w 47"/>
                      <a:gd name="T11" fmla="*/ 8 h 36"/>
                      <a:gd name="T12" fmla="*/ 4 w 47"/>
                      <a:gd name="T13" fmla="*/ 8 h 36"/>
                      <a:gd name="T14" fmla="*/ 4 w 47"/>
                      <a:gd name="T15" fmla="*/ 12 h 36"/>
                      <a:gd name="T16" fmla="*/ 4 w 47"/>
                      <a:gd name="T17" fmla="*/ 16 h 36"/>
                      <a:gd name="T18" fmla="*/ 0 w 47"/>
                      <a:gd name="T19" fmla="*/ 16 h 36"/>
                      <a:gd name="T20" fmla="*/ 4 w 47"/>
                      <a:gd name="T21" fmla="*/ 20 h 36"/>
                      <a:gd name="T22" fmla="*/ 0 w 47"/>
                      <a:gd name="T23" fmla="*/ 20 h 36"/>
                      <a:gd name="T24" fmla="*/ 4 w 47"/>
                      <a:gd name="T25" fmla="*/ 20 h 36"/>
                      <a:gd name="T26" fmla="*/ 4 w 47"/>
                      <a:gd name="T27" fmla="*/ 24 h 36"/>
                      <a:gd name="T28" fmla="*/ 4 w 47"/>
                      <a:gd name="T29" fmla="*/ 28 h 36"/>
                      <a:gd name="T30" fmla="*/ 9 w 47"/>
                      <a:gd name="T31" fmla="*/ 28 h 36"/>
                      <a:gd name="T32" fmla="*/ 9 w 47"/>
                      <a:gd name="T33" fmla="*/ 32 h 36"/>
                      <a:gd name="T34" fmla="*/ 13 w 47"/>
                      <a:gd name="T35" fmla="*/ 32 h 36"/>
                      <a:gd name="T36" fmla="*/ 17 w 47"/>
                      <a:gd name="T37" fmla="*/ 32 h 36"/>
                      <a:gd name="T38" fmla="*/ 21 w 47"/>
                      <a:gd name="T39" fmla="*/ 32 h 36"/>
                      <a:gd name="T40" fmla="*/ 26 w 47"/>
                      <a:gd name="T41" fmla="*/ 32 h 36"/>
                      <a:gd name="T42" fmla="*/ 26 w 47"/>
                      <a:gd name="T43" fmla="*/ 36 h 36"/>
                      <a:gd name="T44" fmla="*/ 30 w 47"/>
                      <a:gd name="T45" fmla="*/ 36 h 36"/>
                      <a:gd name="T46" fmla="*/ 34 w 47"/>
                      <a:gd name="T47" fmla="*/ 36 h 36"/>
                      <a:gd name="T48" fmla="*/ 39 w 47"/>
                      <a:gd name="T49" fmla="*/ 32 h 36"/>
                      <a:gd name="T50" fmla="*/ 43 w 47"/>
                      <a:gd name="T51" fmla="*/ 32 h 36"/>
                      <a:gd name="T52" fmla="*/ 43 w 47"/>
                      <a:gd name="T53" fmla="*/ 36 h 36"/>
                      <a:gd name="T54" fmla="*/ 47 w 47"/>
                      <a:gd name="T55" fmla="*/ 36 h 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47" h="36">
                        <a:moveTo>
                          <a:pt x="4" y="0"/>
                        </a:moveTo>
                        <a:lnTo>
                          <a:pt x="9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0" y="16"/>
                        </a:lnTo>
                        <a:lnTo>
                          <a:pt x="4" y="20"/>
                        </a:lnTo>
                        <a:lnTo>
                          <a:pt x="0" y="20"/>
                        </a:lnTo>
                        <a:lnTo>
                          <a:pt x="4" y="20"/>
                        </a:lnTo>
                        <a:lnTo>
                          <a:pt x="4" y="24"/>
                        </a:lnTo>
                        <a:lnTo>
                          <a:pt x="4" y="28"/>
                        </a:lnTo>
                        <a:lnTo>
                          <a:pt x="9" y="28"/>
                        </a:lnTo>
                        <a:lnTo>
                          <a:pt x="9" y="32"/>
                        </a:lnTo>
                        <a:lnTo>
                          <a:pt x="13" y="32"/>
                        </a:lnTo>
                        <a:lnTo>
                          <a:pt x="17" y="32"/>
                        </a:lnTo>
                        <a:lnTo>
                          <a:pt x="21" y="32"/>
                        </a:lnTo>
                        <a:lnTo>
                          <a:pt x="26" y="32"/>
                        </a:lnTo>
                        <a:lnTo>
                          <a:pt x="26" y="36"/>
                        </a:lnTo>
                        <a:lnTo>
                          <a:pt x="30" y="36"/>
                        </a:lnTo>
                        <a:lnTo>
                          <a:pt x="34" y="36"/>
                        </a:lnTo>
                        <a:lnTo>
                          <a:pt x="39" y="32"/>
                        </a:lnTo>
                        <a:lnTo>
                          <a:pt x="43" y="32"/>
                        </a:lnTo>
                        <a:lnTo>
                          <a:pt x="43" y="36"/>
                        </a:lnTo>
                        <a:lnTo>
                          <a:pt x="47" y="3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84" name="Freeform 417"/>
                  <p:cNvSpPr>
                    <a:spLocks/>
                  </p:cNvSpPr>
                  <p:nvPr/>
                </p:nvSpPr>
                <p:spPr bwMode="auto">
                  <a:xfrm>
                    <a:off x="4996" y="2704"/>
                    <a:ext cx="56" cy="44"/>
                  </a:xfrm>
                  <a:custGeom>
                    <a:avLst/>
                    <a:gdLst>
                      <a:gd name="T0" fmla="*/ 26 w 56"/>
                      <a:gd name="T1" fmla="*/ 0 h 44"/>
                      <a:gd name="T2" fmla="*/ 22 w 56"/>
                      <a:gd name="T3" fmla="*/ 0 h 44"/>
                      <a:gd name="T4" fmla="*/ 22 w 56"/>
                      <a:gd name="T5" fmla="*/ 4 h 44"/>
                      <a:gd name="T6" fmla="*/ 22 w 56"/>
                      <a:gd name="T7" fmla="*/ 8 h 44"/>
                      <a:gd name="T8" fmla="*/ 18 w 56"/>
                      <a:gd name="T9" fmla="*/ 8 h 44"/>
                      <a:gd name="T10" fmla="*/ 13 w 56"/>
                      <a:gd name="T11" fmla="*/ 8 h 44"/>
                      <a:gd name="T12" fmla="*/ 9 w 56"/>
                      <a:gd name="T13" fmla="*/ 8 h 44"/>
                      <a:gd name="T14" fmla="*/ 5 w 56"/>
                      <a:gd name="T15" fmla="*/ 8 h 44"/>
                      <a:gd name="T16" fmla="*/ 0 w 56"/>
                      <a:gd name="T17" fmla="*/ 8 h 44"/>
                      <a:gd name="T18" fmla="*/ 0 w 56"/>
                      <a:gd name="T19" fmla="*/ 12 h 44"/>
                      <a:gd name="T20" fmla="*/ 5 w 56"/>
                      <a:gd name="T21" fmla="*/ 12 h 44"/>
                      <a:gd name="T22" fmla="*/ 5 w 56"/>
                      <a:gd name="T23" fmla="*/ 8 h 44"/>
                      <a:gd name="T24" fmla="*/ 9 w 56"/>
                      <a:gd name="T25" fmla="*/ 8 h 44"/>
                      <a:gd name="T26" fmla="*/ 13 w 56"/>
                      <a:gd name="T27" fmla="*/ 8 h 44"/>
                      <a:gd name="T28" fmla="*/ 18 w 56"/>
                      <a:gd name="T29" fmla="*/ 8 h 44"/>
                      <a:gd name="T30" fmla="*/ 22 w 56"/>
                      <a:gd name="T31" fmla="*/ 8 h 44"/>
                      <a:gd name="T32" fmla="*/ 22 w 56"/>
                      <a:gd name="T33" fmla="*/ 4 h 44"/>
                      <a:gd name="T34" fmla="*/ 26 w 56"/>
                      <a:gd name="T35" fmla="*/ 4 h 44"/>
                      <a:gd name="T36" fmla="*/ 30 w 56"/>
                      <a:gd name="T37" fmla="*/ 4 h 44"/>
                      <a:gd name="T38" fmla="*/ 35 w 56"/>
                      <a:gd name="T39" fmla="*/ 4 h 44"/>
                      <a:gd name="T40" fmla="*/ 39 w 56"/>
                      <a:gd name="T41" fmla="*/ 4 h 44"/>
                      <a:gd name="T42" fmla="*/ 39 w 56"/>
                      <a:gd name="T43" fmla="*/ 8 h 44"/>
                      <a:gd name="T44" fmla="*/ 39 w 56"/>
                      <a:gd name="T45" fmla="*/ 12 h 44"/>
                      <a:gd name="T46" fmla="*/ 43 w 56"/>
                      <a:gd name="T47" fmla="*/ 12 h 44"/>
                      <a:gd name="T48" fmla="*/ 43 w 56"/>
                      <a:gd name="T49" fmla="*/ 16 h 44"/>
                      <a:gd name="T50" fmla="*/ 43 w 56"/>
                      <a:gd name="T51" fmla="*/ 20 h 44"/>
                      <a:gd name="T52" fmla="*/ 48 w 56"/>
                      <a:gd name="T53" fmla="*/ 20 h 44"/>
                      <a:gd name="T54" fmla="*/ 52 w 56"/>
                      <a:gd name="T55" fmla="*/ 20 h 44"/>
                      <a:gd name="T56" fmla="*/ 56 w 56"/>
                      <a:gd name="T57" fmla="*/ 24 h 44"/>
                      <a:gd name="T58" fmla="*/ 56 w 56"/>
                      <a:gd name="T59" fmla="*/ 28 h 44"/>
                      <a:gd name="T60" fmla="*/ 56 w 56"/>
                      <a:gd name="T61" fmla="*/ 32 h 44"/>
                      <a:gd name="T62" fmla="*/ 52 w 56"/>
                      <a:gd name="T63" fmla="*/ 32 h 44"/>
                      <a:gd name="T64" fmla="*/ 48 w 56"/>
                      <a:gd name="T65" fmla="*/ 32 h 44"/>
                      <a:gd name="T66" fmla="*/ 48 w 56"/>
                      <a:gd name="T67" fmla="*/ 28 h 44"/>
                      <a:gd name="T68" fmla="*/ 48 w 56"/>
                      <a:gd name="T69" fmla="*/ 32 h 44"/>
                      <a:gd name="T70" fmla="*/ 48 w 56"/>
                      <a:gd name="T71" fmla="*/ 36 h 44"/>
                      <a:gd name="T72" fmla="*/ 43 w 56"/>
                      <a:gd name="T73" fmla="*/ 36 h 44"/>
                      <a:gd name="T74" fmla="*/ 43 w 56"/>
                      <a:gd name="T75" fmla="*/ 40 h 44"/>
                      <a:gd name="T76" fmla="*/ 43 w 56"/>
                      <a:gd name="T77" fmla="*/ 44 h 44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0" t="0" r="r" b="b"/>
                    <a:pathLst>
                      <a:path w="56" h="44">
                        <a:moveTo>
                          <a:pt x="26" y="0"/>
                        </a:moveTo>
                        <a:lnTo>
                          <a:pt x="22" y="0"/>
                        </a:lnTo>
                        <a:lnTo>
                          <a:pt x="22" y="4"/>
                        </a:lnTo>
                        <a:lnTo>
                          <a:pt x="22" y="8"/>
                        </a:lnTo>
                        <a:lnTo>
                          <a:pt x="18" y="8"/>
                        </a:lnTo>
                        <a:lnTo>
                          <a:pt x="13" y="8"/>
                        </a:lnTo>
                        <a:lnTo>
                          <a:pt x="9" y="8"/>
                        </a:lnTo>
                        <a:lnTo>
                          <a:pt x="5" y="8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5" y="12"/>
                        </a:lnTo>
                        <a:lnTo>
                          <a:pt x="5" y="8"/>
                        </a:lnTo>
                        <a:lnTo>
                          <a:pt x="9" y="8"/>
                        </a:lnTo>
                        <a:lnTo>
                          <a:pt x="13" y="8"/>
                        </a:lnTo>
                        <a:lnTo>
                          <a:pt x="18" y="8"/>
                        </a:lnTo>
                        <a:lnTo>
                          <a:pt x="22" y="8"/>
                        </a:lnTo>
                        <a:lnTo>
                          <a:pt x="22" y="4"/>
                        </a:lnTo>
                        <a:lnTo>
                          <a:pt x="26" y="4"/>
                        </a:lnTo>
                        <a:lnTo>
                          <a:pt x="30" y="4"/>
                        </a:lnTo>
                        <a:lnTo>
                          <a:pt x="35" y="4"/>
                        </a:lnTo>
                        <a:lnTo>
                          <a:pt x="39" y="4"/>
                        </a:lnTo>
                        <a:lnTo>
                          <a:pt x="39" y="8"/>
                        </a:lnTo>
                        <a:lnTo>
                          <a:pt x="39" y="12"/>
                        </a:lnTo>
                        <a:lnTo>
                          <a:pt x="43" y="12"/>
                        </a:lnTo>
                        <a:lnTo>
                          <a:pt x="43" y="16"/>
                        </a:lnTo>
                        <a:lnTo>
                          <a:pt x="43" y="20"/>
                        </a:lnTo>
                        <a:lnTo>
                          <a:pt x="48" y="20"/>
                        </a:lnTo>
                        <a:lnTo>
                          <a:pt x="52" y="20"/>
                        </a:lnTo>
                        <a:lnTo>
                          <a:pt x="56" y="24"/>
                        </a:lnTo>
                        <a:lnTo>
                          <a:pt x="56" y="28"/>
                        </a:lnTo>
                        <a:lnTo>
                          <a:pt x="56" y="32"/>
                        </a:lnTo>
                        <a:lnTo>
                          <a:pt x="52" y="32"/>
                        </a:lnTo>
                        <a:lnTo>
                          <a:pt x="48" y="32"/>
                        </a:lnTo>
                        <a:lnTo>
                          <a:pt x="48" y="28"/>
                        </a:lnTo>
                        <a:lnTo>
                          <a:pt x="48" y="32"/>
                        </a:lnTo>
                        <a:lnTo>
                          <a:pt x="48" y="36"/>
                        </a:lnTo>
                        <a:lnTo>
                          <a:pt x="43" y="36"/>
                        </a:lnTo>
                        <a:lnTo>
                          <a:pt x="43" y="40"/>
                        </a:lnTo>
                        <a:lnTo>
                          <a:pt x="43" y="4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85" name="Freeform 418"/>
                  <p:cNvSpPr>
                    <a:spLocks/>
                  </p:cNvSpPr>
                  <p:nvPr/>
                </p:nvSpPr>
                <p:spPr bwMode="auto">
                  <a:xfrm>
                    <a:off x="5052" y="2712"/>
                    <a:ext cx="47" cy="48"/>
                  </a:xfrm>
                  <a:custGeom>
                    <a:avLst/>
                    <a:gdLst>
                      <a:gd name="T0" fmla="*/ 39 w 47"/>
                      <a:gd name="T1" fmla="*/ 44 h 48"/>
                      <a:gd name="T2" fmla="*/ 39 w 47"/>
                      <a:gd name="T3" fmla="*/ 48 h 48"/>
                      <a:gd name="T4" fmla="*/ 39 w 47"/>
                      <a:gd name="T5" fmla="*/ 44 h 48"/>
                      <a:gd name="T6" fmla="*/ 39 w 47"/>
                      <a:gd name="T7" fmla="*/ 40 h 48"/>
                      <a:gd name="T8" fmla="*/ 39 w 47"/>
                      <a:gd name="T9" fmla="*/ 36 h 48"/>
                      <a:gd name="T10" fmla="*/ 39 w 47"/>
                      <a:gd name="T11" fmla="*/ 32 h 48"/>
                      <a:gd name="T12" fmla="*/ 39 w 47"/>
                      <a:gd name="T13" fmla="*/ 28 h 48"/>
                      <a:gd name="T14" fmla="*/ 39 w 47"/>
                      <a:gd name="T15" fmla="*/ 24 h 48"/>
                      <a:gd name="T16" fmla="*/ 43 w 47"/>
                      <a:gd name="T17" fmla="*/ 24 h 48"/>
                      <a:gd name="T18" fmla="*/ 43 w 47"/>
                      <a:gd name="T19" fmla="*/ 28 h 48"/>
                      <a:gd name="T20" fmla="*/ 47 w 47"/>
                      <a:gd name="T21" fmla="*/ 32 h 48"/>
                      <a:gd name="T22" fmla="*/ 47 w 47"/>
                      <a:gd name="T23" fmla="*/ 28 h 48"/>
                      <a:gd name="T24" fmla="*/ 47 w 47"/>
                      <a:gd name="T25" fmla="*/ 24 h 48"/>
                      <a:gd name="T26" fmla="*/ 47 w 47"/>
                      <a:gd name="T27" fmla="*/ 20 h 48"/>
                      <a:gd name="T28" fmla="*/ 43 w 47"/>
                      <a:gd name="T29" fmla="*/ 20 h 48"/>
                      <a:gd name="T30" fmla="*/ 43 w 47"/>
                      <a:gd name="T31" fmla="*/ 16 h 48"/>
                      <a:gd name="T32" fmla="*/ 43 w 47"/>
                      <a:gd name="T33" fmla="*/ 12 h 48"/>
                      <a:gd name="T34" fmla="*/ 43 w 47"/>
                      <a:gd name="T35" fmla="*/ 8 h 48"/>
                      <a:gd name="T36" fmla="*/ 43 w 47"/>
                      <a:gd name="T37" fmla="*/ 4 h 48"/>
                      <a:gd name="T38" fmla="*/ 39 w 47"/>
                      <a:gd name="T39" fmla="*/ 4 h 48"/>
                      <a:gd name="T40" fmla="*/ 39 w 47"/>
                      <a:gd name="T41" fmla="*/ 0 h 48"/>
                      <a:gd name="T42" fmla="*/ 39 w 47"/>
                      <a:gd name="T43" fmla="*/ 4 h 48"/>
                      <a:gd name="T44" fmla="*/ 35 w 47"/>
                      <a:gd name="T45" fmla="*/ 4 h 48"/>
                      <a:gd name="T46" fmla="*/ 35 w 47"/>
                      <a:gd name="T47" fmla="*/ 8 h 48"/>
                      <a:gd name="T48" fmla="*/ 35 w 47"/>
                      <a:gd name="T49" fmla="*/ 12 h 48"/>
                      <a:gd name="T50" fmla="*/ 35 w 47"/>
                      <a:gd name="T51" fmla="*/ 16 h 48"/>
                      <a:gd name="T52" fmla="*/ 30 w 47"/>
                      <a:gd name="T53" fmla="*/ 16 h 48"/>
                      <a:gd name="T54" fmla="*/ 30 w 47"/>
                      <a:gd name="T55" fmla="*/ 20 h 48"/>
                      <a:gd name="T56" fmla="*/ 30 w 47"/>
                      <a:gd name="T57" fmla="*/ 24 h 48"/>
                      <a:gd name="T58" fmla="*/ 26 w 47"/>
                      <a:gd name="T59" fmla="*/ 24 h 48"/>
                      <a:gd name="T60" fmla="*/ 22 w 47"/>
                      <a:gd name="T61" fmla="*/ 24 h 48"/>
                      <a:gd name="T62" fmla="*/ 17 w 47"/>
                      <a:gd name="T63" fmla="*/ 24 h 48"/>
                      <a:gd name="T64" fmla="*/ 17 w 47"/>
                      <a:gd name="T65" fmla="*/ 20 h 48"/>
                      <a:gd name="T66" fmla="*/ 13 w 47"/>
                      <a:gd name="T67" fmla="*/ 20 h 48"/>
                      <a:gd name="T68" fmla="*/ 13 w 47"/>
                      <a:gd name="T69" fmla="*/ 16 h 48"/>
                      <a:gd name="T70" fmla="*/ 9 w 47"/>
                      <a:gd name="T71" fmla="*/ 16 h 48"/>
                      <a:gd name="T72" fmla="*/ 9 w 47"/>
                      <a:gd name="T73" fmla="*/ 12 h 48"/>
                      <a:gd name="T74" fmla="*/ 5 w 47"/>
                      <a:gd name="T75" fmla="*/ 12 h 48"/>
                      <a:gd name="T76" fmla="*/ 5 w 47"/>
                      <a:gd name="T77" fmla="*/ 8 h 48"/>
                      <a:gd name="T78" fmla="*/ 5 w 47"/>
                      <a:gd name="T79" fmla="*/ 4 h 48"/>
                      <a:gd name="T80" fmla="*/ 0 w 47"/>
                      <a:gd name="T81" fmla="*/ 4 h 48"/>
                      <a:gd name="T82" fmla="*/ 0 w 47"/>
                      <a:gd name="T83" fmla="*/ 0 h 4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47" h="48">
                        <a:moveTo>
                          <a:pt x="39" y="44"/>
                        </a:moveTo>
                        <a:lnTo>
                          <a:pt x="39" y="48"/>
                        </a:lnTo>
                        <a:lnTo>
                          <a:pt x="39" y="44"/>
                        </a:lnTo>
                        <a:lnTo>
                          <a:pt x="39" y="40"/>
                        </a:lnTo>
                        <a:lnTo>
                          <a:pt x="39" y="36"/>
                        </a:lnTo>
                        <a:lnTo>
                          <a:pt x="39" y="32"/>
                        </a:lnTo>
                        <a:lnTo>
                          <a:pt x="39" y="28"/>
                        </a:lnTo>
                        <a:lnTo>
                          <a:pt x="39" y="24"/>
                        </a:lnTo>
                        <a:lnTo>
                          <a:pt x="43" y="24"/>
                        </a:lnTo>
                        <a:lnTo>
                          <a:pt x="43" y="28"/>
                        </a:lnTo>
                        <a:lnTo>
                          <a:pt x="47" y="32"/>
                        </a:lnTo>
                        <a:lnTo>
                          <a:pt x="47" y="28"/>
                        </a:lnTo>
                        <a:lnTo>
                          <a:pt x="47" y="24"/>
                        </a:lnTo>
                        <a:lnTo>
                          <a:pt x="47" y="20"/>
                        </a:lnTo>
                        <a:lnTo>
                          <a:pt x="43" y="20"/>
                        </a:lnTo>
                        <a:lnTo>
                          <a:pt x="43" y="16"/>
                        </a:lnTo>
                        <a:lnTo>
                          <a:pt x="43" y="12"/>
                        </a:lnTo>
                        <a:lnTo>
                          <a:pt x="43" y="8"/>
                        </a:lnTo>
                        <a:lnTo>
                          <a:pt x="43" y="4"/>
                        </a:lnTo>
                        <a:lnTo>
                          <a:pt x="39" y="4"/>
                        </a:lnTo>
                        <a:lnTo>
                          <a:pt x="39" y="0"/>
                        </a:lnTo>
                        <a:lnTo>
                          <a:pt x="39" y="4"/>
                        </a:lnTo>
                        <a:lnTo>
                          <a:pt x="35" y="4"/>
                        </a:lnTo>
                        <a:lnTo>
                          <a:pt x="35" y="8"/>
                        </a:lnTo>
                        <a:lnTo>
                          <a:pt x="35" y="12"/>
                        </a:lnTo>
                        <a:lnTo>
                          <a:pt x="35" y="16"/>
                        </a:lnTo>
                        <a:lnTo>
                          <a:pt x="30" y="16"/>
                        </a:lnTo>
                        <a:lnTo>
                          <a:pt x="30" y="20"/>
                        </a:lnTo>
                        <a:lnTo>
                          <a:pt x="30" y="24"/>
                        </a:lnTo>
                        <a:lnTo>
                          <a:pt x="26" y="24"/>
                        </a:lnTo>
                        <a:lnTo>
                          <a:pt x="22" y="24"/>
                        </a:lnTo>
                        <a:lnTo>
                          <a:pt x="17" y="24"/>
                        </a:lnTo>
                        <a:lnTo>
                          <a:pt x="17" y="20"/>
                        </a:lnTo>
                        <a:lnTo>
                          <a:pt x="13" y="20"/>
                        </a:lnTo>
                        <a:lnTo>
                          <a:pt x="13" y="16"/>
                        </a:lnTo>
                        <a:lnTo>
                          <a:pt x="9" y="16"/>
                        </a:lnTo>
                        <a:lnTo>
                          <a:pt x="9" y="12"/>
                        </a:lnTo>
                        <a:lnTo>
                          <a:pt x="5" y="12"/>
                        </a:ln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86" name="Freeform 419"/>
                  <p:cNvSpPr>
                    <a:spLocks/>
                  </p:cNvSpPr>
                  <p:nvPr/>
                </p:nvSpPr>
                <p:spPr bwMode="auto">
                  <a:xfrm>
                    <a:off x="5031" y="2736"/>
                    <a:ext cx="30" cy="24"/>
                  </a:xfrm>
                  <a:custGeom>
                    <a:avLst/>
                    <a:gdLst>
                      <a:gd name="T0" fmla="*/ 8 w 30"/>
                      <a:gd name="T1" fmla="*/ 12 h 24"/>
                      <a:gd name="T2" fmla="*/ 4 w 30"/>
                      <a:gd name="T3" fmla="*/ 16 h 24"/>
                      <a:gd name="T4" fmla="*/ 0 w 30"/>
                      <a:gd name="T5" fmla="*/ 20 h 24"/>
                      <a:gd name="T6" fmla="*/ 4 w 30"/>
                      <a:gd name="T7" fmla="*/ 20 h 24"/>
                      <a:gd name="T8" fmla="*/ 8 w 30"/>
                      <a:gd name="T9" fmla="*/ 20 h 24"/>
                      <a:gd name="T10" fmla="*/ 13 w 30"/>
                      <a:gd name="T11" fmla="*/ 20 h 24"/>
                      <a:gd name="T12" fmla="*/ 13 w 30"/>
                      <a:gd name="T13" fmla="*/ 24 h 24"/>
                      <a:gd name="T14" fmla="*/ 13 w 30"/>
                      <a:gd name="T15" fmla="*/ 20 h 24"/>
                      <a:gd name="T16" fmla="*/ 17 w 30"/>
                      <a:gd name="T17" fmla="*/ 20 h 24"/>
                      <a:gd name="T18" fmla="*/ 17 w 30"/>
                      <a:gd name="T19" fmla="*/ 16 h 24"/>
                      <a:gd name="T20" fmla="*/ 21 w 30"/>
                      <a:gd name="T21" fmla="*/ 16 h 24"/>
                      <a:gd name="T22" fmla="*/ 21 w 30"/>
                      <a:gd name="T23" fmla="*/ 20 h 24"/>
                      <a:gd name="T24" fmla="*/ 26 w 30"/>
                      <a:gd name="T25" fmla="*/ 20 h 24"/>
                      <a:gd name="T26" fmla="*/ 26 w 30"/>
                      <a:gd name="T27" fmla="*/ 24 h 24"/>
                      <a:gd name="T28" fmla="*/ 26 w 30"/>
                      <a:gd name="T29" fmla="*/ 20 h 24"/>
                      <a:gd name="T30" fmla="*/ 26 w 30"/>
                      <a:gd name="T31" fmla="*/ 16 h 24"/>
                      <a:gd name="T32" fmla="*/ 30 w 30"/>
                      <a:gd name="T33" fmla="*/ 16 h 24"/>
                      <a:gd name="T34" fmla="*/ 30 w 30"/>
                      <a:gd name="T35" fmla="*/ 12 h 24"/>
                      <a:gd name="T36" fmla="*/ 30 w 30"/>
                      <a:gd name="T37" fmla="*/ 8 h 24"/>
                      <a:gd name="T38" fmla="*/ 26 w 30"/>
                      <a:gd name="T39" fmla="*/ 8 h 24"/>
                      <a:gd name="T40" fmla="*/ 26 w 30"/>
                      <a:gd name="T41" fmla="*/ 4 h 24"/>
                      <a:gd name="T42" fmla="*/ 26 w 30"/>
                      <a:gd name="T43" fmla="*/ 0 h 24"/>
                      <a:gd name="T44" fmla="*/ 30 w 30"/>
                      <a:gd name="T45" fmla="*/ 0 h 2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30" h="24">
                        <a:moveTo>
                          <a:pt x="8" y="12"/>
                        </a:moveTo>
                        <a:lnTo>
                          <a:pt x="4" y="16"/>
                        </a:lnTo>
                        <a:lnTo>
                          <a:pt x="0" y="20"/>
                        </a:lnTo>
                        <a:lnTo>
                          <a:pt x="4" y="20"/>
                        </a:lnTo>
                        <a:lnTo>
                          <a:pt x="8" y="20"/>
                        </a:lnTo>
                        <a:lnTo>
                          <a:pt x="13" y="20"/>
                        </a:lnTo>
                        <a:lnTo>
                          <a:pt x="13" y="24"/>
                        </a:lnTo>
                        <a:lnTo>
                          <a:pt x="13" y="20"/>
                        </a:lnTo>
                        <a:lnTo>
                          <a:pt x="17" y="20"/>
                        </a:lnTo>
                        <a:lnTo>
                          <a:pt x="17" y="16"/>
                        </a:lnTo>
                        <a:lnTo>
                          <a:pt x="21" y="16"/>
                        </a:lnTo>
                        <a:lnTo>
                          <a:pt x="21" y="20"/>
                        </a:lnTo>
                        <a:lnTo>
                          <a:pt x="26" y="20"/>
                        </a:lnTo>
                        <a:lnTo>
                          <a:pt x="26" y="24"/>
                        </a:lnTo>
                        <a:lnTo>
                          <a:pt x="26" y="20"/>
                        </a:lnTo>
                        <a:lnTo>
                          <a:pt x="26" y="16"/>
                        </a:lnTo>
                        <a:lnTo>
                          <a:pt x="30" y="16"/>
                        </a:lnTo>
                        <a:lnTo>
                          <a:pt x="30" y="12"/>
                        </a:lnTo>
                        <a:lnTo>
                          <a:pt x="30" y="8"/>
                        </a:lnTo>
                        <a:lnTo>
                          <a:pt x="26" y="8"/>
                        </a:lnTo>
                        <a:lnTo>
                          <a:pt x="26" y="4"/>
                        </a:lnTo>
                        <a:lnTo>
                          <a:pt x="26" y="0"/>
                        </a:lnTo>
                        <a:lnTo>
                          <a:pt x="3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87" name="Freeform 420"/>
                  <p:cNvSpPr>
                    <a:spLocks/>
                  </p:cNvSpPr>
                  <p:nvPr/>
                </p:nvSpPr>
                <p:spPr bwMode="auto">
                  <a:xfrm>
                    <a:off x="5069" y="2613"/>
                    <a:ext cx="35" cy="147"/>
                  </a:xfrm>
                  <a:custGeom>
                    <a:avLst/>
                    <a:gdLst>
                      <a:gd name="T0" fmla="*/ 0 w 35"/>
                      <a:gd name="T1" fmla="*/ 0 h 147"/>
                      <a:gd name="T2" fmla="*/ 0 w 35"/>
                      <a:gd name="T3" fmla="*/ 4 h 147"/>
                      <a:gd name="T4" fmla="*/ 5 w 35"/>
                      <a:gd name="T5" fmla="*/ 4 h 147"/>
                      <a:gd name="T6" fmla="*/ 5 w 35"/>
                      <a:gd name="T7" fmla="*/ 8 h 147"/>
                      <a:gd name="T8" fmla="*/ 5 w 35"/>
                      <a:gd name="T9" fmla="*/ 12 h 147"/>
                      <a:gd name="T10" fmla="*/ 9 w 35"/>
                      <a:gd name="T11" fmla="*/ 16 h 147"/>
                      <a:gd name="T12" fmla="*/ 9 w 35"/>
                      <a:gd name="T13" fmla="*/ 20 h 147"/>
                      <a:gd name="T14" fmla="*/ 9 w 35"/>
                      <a:gd name="T15" fmla="*/ 24 h 147"/>
                      <a:gd name="T16" fmla="*/ 9 w 35"/>
                      <a:gd name="T17" fmla="*/ 28 h 147"/>
                      <a:gd name="T18" fmla="*/ 9 w 35"/>
                      <a:gd name="T19" fmla="*/ 32 h 147"/>
                      <a:gd name="T20" fmla="*/ 9 w 35"/>
                      <a:gd name="T21" fmla="*/ 36 h 147"/>
                      <a:gd name="T22" fmla="*/ 9 w 35"/>
                      <a:gd name="T23" fmla="*/ 40 h 147"/>
                      <a:gd name="T24" fmla="*/ 13 w 35"/>
                      <a:gd name="T25" fmla="*/ 44 h 147"/>
                      <a:gd name="T26" fmla="*/ 13 w 35"/>
                      <a:gd name="T27" fmla="*/ 48 h 147"/>
                      <a:gd name="T28" fmla="*/ 13 w 35"/>
                      <a:gd name="T29" fmla="*/ 52 h 147"/>
                      <a:gd name="T30" fmla="*/ 13 w 35"/>
                      <a:gd name="T31" fmla="*/ 56 h 147"/>
                      <a:gd name="T32" fmla="*/ 13 w 35"/>
                      <a:gd name="T33" fmla="*/ 60 h 147"/>
                      <a:gd name="T34" fmla="*/ 18 w 35"/>
                      <a:gd name="T35" fmla="*/ 60 h 147"/>
                      <a:gd name="T36" fmla="*/ 18 w 35"/>
                      <a:gd name="T37" fmla="*/ 64 h 147"/>
                      <a:gd name="T38" fmla="*/ 18 w 35"/>
                      <a:gd name="T39" fmla="*/ 68 h 147"/>
                      <a:gd name="T40" fmla="*/ 18 w 35"/>
                      <a:gd name="T41" fmla="*/ 71 h 147"/>
                      <a:gd name="T42" fmla="*/ 18 w 35"/>
                      <a:gd name="T43" fmla="*/ 75 h 147"/>
                      <a:gd name="T44" fmla="*/ 22 w 35"/>
                      <a:gd name="T45" fmla="*/ 75 h 147"/>
                      <a:gd name="T46" fmla="*/ 22 w 35"/>
                      <a:gd name="T47" fmla="*/ 79 h 147"/>
                      <a:gd name="T48" fmla="*/ 22 w 35"/>
                      <a:gd name="T49" fmla="*/ 83 h 147"/>
                      <a:gd name="T50" fmla="*/ 22 w 35"/>
                      <a:gd name="T51" fmla="*/ 87 h 147"/>
                      <a:gd name="T52" fmla="*/ 22 w 35"/>
                      <a:gd name="T53" fmla="*/ 91 h 147"/>
                      <a:gd name="T54" fmla="*/ 22 w 35"/>
                      <a:gd name="T55" fmla="*/ 95 h 147"/>
                      <a:gd name="T56" fmla="*/ 22 w 35"/>
                      <a:gd name="T57" fmla="*/ 99 h 147"/>
                      <a:gd name="T58" fmla="*/ 26 w 35"/>
                      <a:gd name="T59" fmla="*/ 99 h 147"/>
                      <a:gd name="T60" fmla="*/ 26 w 35"/>
                      <a:gd name="T61" fmla="*/ 103 h 147"/>
                      <a:gd name="T62" fmla="*/ 26 w 35"/>
                      <a:gd name="T63" fmla="*/ 107 h 147"/>
                      <a:gd name="T64" fmla="*/ 26 w 35"/>
                      <a:gd name="T65" fmla="*/ 111 h 147"/>
                      <a:gd name="T66" fmla="*/ 26 w 35"/>
                      <a:gd name="T67" fmla="*/ 115 h 147"/>
                      <a:gd name="T68" fmla="*/ 30 w 35"/>
                      <a:gd name="T69" fmla="*/ 115 h 147"/>
                      <a:gd name="T70" fmla="*/ 30 w 35"/>
                      <a:gd name="T71" fmla="*/ 119 h 147"/>
                      <a:gd name="T72" fmla="*/ 30 w 35"/>
                      <a:gd name="T73" fmla="*/ 123 h 147"/>
                      <a:gd name="T74" fmla="*/ 30 w 35"/>
                      <a:gd name="T75" fmla="*/ 127 h 147"/>
                      <a:gd name="T76" fmla="*/ 30 w 35"/>
                      <a:gd name="T77" fmla="*/ 131 h 147"/>
                      <a:gd name="T78" fmla="*/ 35 w 35"/>
                      <a:gd name="T79" fmla="*/ 131 h 147"/>
                      <a:gd name="T80" fmla="*/ 35 w 35"/>
                      <a:gd name="T81" fmla="*/ 135 h 147"/>
                      <a:gd name="T82" fmla="*/ 35 w 35"/>
                      <a:gd name="T83" fmla="*/ 139 h 147"/>
                      <a:gd name="T84" fmla="*/ 35 w 35"/>
                      <a:gd name="T85" fmla="*/ 143 h 147"/>
                      <a:gd name="T86" fmla="*/ 35 w 35"/>
                      <a:gd name="T87" fmla="*/ 147 h 14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35" h="147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5" y="12"/>
                        </a:lnTo>
                        <a:lnTo>
                          <a:pt x="9" y="16"/>
                        </a:lnTo>
                        <a:lnTo>
                          <a:pt x="9" y="20"/>
                        </a:lnTo>
                        <a:lnTo>
                          <a:pt x="9" y="24"/>
                        </a:lnTo>
                        <a:lnTo>
                          <a:pt x="9" y="28"/>
                        </a:lnTo>
                        <a:lnTo>
                          <a:pt x="9" y="32"/>
                        </a:lnTo>
                        <a:lnTo>
                          <a:pt x="9" y="36"/>
                        </a:lnTo>
                        <a:lnTo>
                          <a:pt x="9" y="40"/>
                        </a:lnTo>
                        <a:lnTo>
                          <a:pt x="13" y="44"/>
                        </a:lnTo>
                        <a:lnTo>
                          <a:pt x="13" y="48"/>
                        </a:lnTo>
                        <a:lnTo>
                          <a:pt x="13" y="52"/>
                        </a:lnTo>
                        <a:lnTo>
                          <a:pt x="13" y="56"/>
                        </a:lnTo>
                        <a:lnTo>
                          <a:pt x="13" y="60"/>
                        </a:lnTo>
                        <a:lnTo>
                          <a:pt x="18" y="60"/>
                        </a:lnTo>
                        <a:lnTo>
                          <a:pt x="18" y="64"/>
                        </a:lnTo>
                        <a:lnTo>
                          <a:pt x="18" y="68"/>
                        </a:lnTo>
                        <a:lnTo>
                          <a:pt x="18" y="71"/>
                        </a:lnTo>
                        <a:lnTo>
                          <a:pt x="18" y="75"/>
                        </a:lnTo>
                        <a:lnTo>
                          <a:pt x="22" y="75"/>
                        </a:lnTo>
                        <a:lnTo>
                          <a:pt x="22" y="79"/>
                        </a:lnTo>
                        <a:lnTo>
                          <a:pt x="22" y="83"/>
                        </a:lnTo>
                        <a:lnTo>
                          <a:pt x="22" y="87"/>
                        </a:lnTo>
                        <a:lnTo>
                          <a:pt x="22" y="91"/>
                        </a:lnTo>
                        <a:lnTo>
                          <a:pt x="22" y="95"/>
                        </a:lnTo>
                        <a:lnTo>
                          <a:pt x="22" y="99"/>
                        </a:lnTo>
                        <a:lnTo>
                          <a:pt x="26" y="99"/>
                        </a:lnTo>
                        <a:lnTo>
                          <a:pt x="26" y="103"/>
                        </a:lnTo>
                        <a:lnTo>
                          <a:pt x="26" y="107"/>
                        </a:lnTo>
                        <a:lnTo>
                          <a:pt x="26" y="111"/>
                        </a:lnTo>
                        <a:lnTo>
                          <a:pt x="26" y="115"/>
                        </a:lnTo>
                        <a:lnTo>
                          <a:pt x="30" y="115"/>
                        </a:lnTo>
                        <a:lnTo>
                          <a:pt x="30" y="119"/>
                        </a:lnTo>
                        <a:lnTo>
                          <a:pt x="30" y="123"/>
                        </a:lnTo>
                        <a:lnTo>
                          <a:pt x="30" y="127"/>
                        </a:lnTo>
                        <a:lnTo>
                          <a:pt x="30" y="131"/>
                        </a:lnTo>
                        <a:lnTo>
                          <a:pt x="35" y="131"/>
                        </a:lnTo>
                        <a:lnTo>
                          <a:pt x="35" y="135"/>
                        </a:lnTo>
                        <a:lnTo>
                          <a:pt x="35" y="139"/>
                        </a:lnTo>
                        <a:lnTo>
                          <a:pt x="35" y="143"/>
                        </a:lnTo>
                        <a:lnTo>
                          <a:pt x="35" y="14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88" name="Freeform 421"/>
                  <p:cNvSpPr>
                    <a:spLocks/>
                  </p:cNvSpPr>
                  <p:nvPr/>
                </p:nvSpPr>
                <p:spPr bwMode="auto">
                  <a:xfrm>
                    <a:off x="5078" y="2752"/>
                    <a:ext cx="13" cy="24"/>
                  </a:xfrm>
                  <a:custGeom>
                    <a:avLst/>
                    <a:gdLst>
                      <a:gd name="T0" fmla="*/ 4 w 13"/>
                      <a:gd name="T1" fmla="*/ 24 h 24"/>
                      <a:gd name="T2" fmla="*/ 4 w 13"/>
                      <a:gd name="T3" fmla="*/ 20 h 24"/>
                      <a:gd name="T4" fmla="*/ 0 w 13"/>
                      <a:gd name="T5" fmla="*/ 16 h 24"/>
                      <a:gd name="T6" fmla="*/ 0 w 13"/>
                      <a:gd name="T7" fmla="*/ 12 h 24"/>
                      <a:gd name="T8" fmla="*/ 4 w 13"/>
                      <a:gd name="T9" fmla="*/ 12 h 24"/>
                      <a:gd name="T10" fmla="*/ 0 w 13"/>
                      <a:gd name="T11" fmla="*/ 12 h 24"/>
                      <a:gd name="T12" fmla="*/ 0 w 13"/>
                      <a:gd name="T13" fmla="*/ 8 h 24"/>
                      <a:gd name="T14" fmla="*/ 0 w 13"/>
                      <a:gd name="T15" fmla="*/ 4 h 24"/>
                      <a:gd name="T16" fmla="*/ 4 w 13"/>
                      <a:gd name="T17" fmla="*/ 0 h 24"/>
                      <a:gd name="T18" fmla="*/ 9 w 13"/>
                      <a:gd name="T19" fmla="*/ 0 h 24"/>
                      <a:gd name="T20" fmla="*/ 9 w 13"/>
                      <a:gd name="T21" fmla="*/ 4 h 24"/>
                      <a:gd name="T22" fmla="*/ 13 w 13"/>
                      <a:gd name="T23" fmla="*/ 4 h 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" h="24">
                        <a:moveTo>
                          <a:pt x="4" y="24"/>
                        </a:moveTo>
                        <a:lnTo>
                          <a:pt x="4" y="20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4" y="0"/>
                        </a:ln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13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89" name="Freeform 422"/>
                  <p:cNvSpPr>
                    <a:spLocks/>
                  </p:cNvSpPr>
                  <p:nvPr/>
                </p:nvSpPr>
                <p:spPr bwMode="auto">
                  <a:xfrm>
                    <a:off x="5061" y="2736"/>
                    <a:ext cx="13" cy="44"/>
                  </a:xfrm>
                  <a:custGeom>
                    <a:avLst/>
                    <a:gdLst>
                      <a:gd name="T0" fmla="*/ 0 w 13"/>
                      <a:gd name="T1" fmla="*/ 0 h 44"/>
                      <a:gd name="T2" fmla="*/ 0 w 13"/>
                      <a:gd name="T3" fmla="*/ 4 h 44"/>
                      <a:gd name="T4" fmla="*/ 4 w 13"/>
                      <a:gd name="T5" fmla="*/ 4 h 44"/>
                      <a:gd name="T6" fmla="*/ 4 w 13"/>
                      <a:gd name="T7" fmla="*/ 8 h 44"/>
                      <a:gd name="T8" fmla="*/ 8 w 13"/>
                      <a:gd name="T9" fmla="*/ 8 h 44"/>
                      <a:gd name="T10" fmla="*/ 8 w 13"/>
                      <a:gd name="T11" fmla="*/ 12 h 44"/>
                      <a:gd name="T12" fmla="*/ 4 w 13"/>
                      <a:gd name="T13" fmla="*/ 16 h 44"/>
                      <a:gd name="T14" fmla="*/ 8 w 13"/>
                      <a:gd name="T15" fmla="*/ 20 h 44"/>
                      <a:gd name="T16" fmla="*/ 8 w 13"/>
                      <a:gd name="T17" fmla="*/ 24 h 44"/>
                      <a:gd name="T18" fmla="*/ 4 w 13"/>
                      <a:gd name="T19" fmla="*/ 24 h 44"/>
                      <a:gd name="T20" fmla="*/ 4 w 13"/>
                      <a:gd name="T21" fmla="*/ 28 h 44"/>
                      <a:gd name="T22" fmla="*/ 4 w 13"/>
                      <a:gd name="T23" fmla="*/ 32 h 44"/>
                      <a:gd name="T24" fmla="*/ 4 w 13"/>
                      <a:gd name="T25" fmla="*/ 36 h 44"/>
                      <a:gd name="T26" fmla="*/ 8 w 13"/>
                      <a:gd name="T27" fmla="*/ 36 h 44"/>
                      <a:gd name="T28" fmla="*/ 4 w 13"/>
                      <a:gd name="T29" fmla="*/ 36 h 44"/>
                      <a:gd name="T30" fmla="*/ 4 w 13"/>
                      <a:gd name="T31" fmla="*/ 40 h 44"/>
                      <a:gd name="T32" fmla="*/ 8 w 13"/>
                      <a:gd name="T33" fmla="*/ 40 h 44"/>
                      <a:gd name="T34" fmla="*/ 8 w 13"/>
                      <a:gd name="T35" fmla="*/ 44 h 44"/>
                      <a:gd name="T36" fmla="*/ 13 w 13"/>
                      <a:gd name="T37" fmla="*/ 44 h 4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" h="4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4" y="16"/>
                        </a:lnTo>
                        <a:lnTo>
                          <a:pt x="8" y="20"/>
                        </a:lnTo>
                        <a:lnTo>
                          <a:pt x="8" y="24"/>
                        </a:lnTo>
                        <a:lnTo>
                          <a:pt x="4" y="24"/>
                        </a:lnTo>
                        <a:lnTo>
                          <a:pt x="4" y="28"/>
                        </a:lnTo>
                        <a:lnTo>
                          <a:pt x="4" y="32"/>
                        </a:lnTo>
                        <a:lnTo>
                          <a:pt x="4" y="36"/>
                        </a:lnTo>
                        <a:lnTo>
                          <a:pt x="8" y="36"/>
                        </a:lnTo>
                        <a:lnTo>
                          <a:pt x="4" y="36"/>
                        </a:lnTo>
                        <a:lnTo>
                          <a:pt x="4" y="40"/>
                        </a:lnTo>
                        <a:lnTo>
                          <a:pt x="8" y="40"/>
                        </a:lnTo>
                        <a:lnTo>
                          <a:pt x="8" y="44"/>
                        </a:lnTo>
                        <a:lnTo>
                          <a:pt x="13" y="4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90" name="Freeform 423"/>
                  <p:cNvSpPr>
                    <a:spLocks/>
                  </p:cNvSpPr>
                  <p:nvPr/>
                </p:nvSpPr>
                <p:spPr bwMode="auto">
                  <a:xfrm>
                    <a:off x="5078" y="2776"/>
                    <a:ext cx="4" cy="4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0 w 4"/>
                      <a:gd name="T3" fmla="*/ 0 h 4"/>
                      <a:gd name="T4" fmla="*/ 4 w 4"/>
                      <a:gd name="T5" fmla="*/ 0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91" name="Freeform 424"/>
                  <p:cNvSpPr>
                    <a:spLocks/>
                  </p:cNvSpPr>
                  <p:nvPr/>
                </p:nvSpPr>
                <p:spPr bwMode="auto">
                  <a:xfrm>
                    <a:off x="5074" y="2780"/>
                    <a:ext cx="17" cy="32"/>
                  </a:xfrm>
                  <a:custGeom>
                    <a:avLst/>
                    <a:gdLst>
                      <a:gd name="T0" fmla="*/ 0 w 17"/>
                      <a:gd name="T1" fmla="*/ 0 h 32"/>
                      <a:gd name="T2" fmla="*/ 4 w 17"/>
                      <a:gd name="T3" fmla="*/ 0 h 32"/>
                      <a:gd name="T4" fmla="*/ 4 w 17"/>
                      <a:gd name="T5" fmla="*/ 4 h 32"/>
                      <a:gd name="T6" fmla="*/ 4 w 17"/>
                      <a:gd name="T7" fmla="*/ 8 h 32"/>
                      <a:gd name="T8" fmla="*/ 0 w 17"/>
                      <a:gd name="T9" fmla="*/ 8 h 32"/>
                      <a:gd name="T10" fmla="*/ 0 w 17"/>
                      <a:gd name="T11" fmla="*/ 12 h 32"/>
                      <a:gd name="T12" fmla="*/ 4 w 17"/>
                      <a:gd name="T13" fmla="*/ 12 h 32"/>
                      <a:gd name="T14" fmla="*/ 4 w 17"/>
                      <a:gd name="T15" fmla="*/ 16 h 32"/>
                      <a:gd name="T16" fmla="*/ 4 w 17"/>
                      <a:gd name="T17" fmla="*/ 20 h 32"/>
                      <a:gd name="T18" fmla="*/ 4 w 17"/>
                      <a:gd name="T19" fmla="*/ 24 h 32"/>
                      <a:gd name="T20" fmla="*/ 8 w 17"/>
                      <a:gd name="T21" fmla="*/ 24 h 32"/>
                      <a:gd name="T22" fmla="*/ 8 w 17"/>
                      <a:gd name="T23" fmla="*/ 28 h 32"/>
                      <a:gd name="T24" fmla="*/ 13 w 17"/>
                      <a:gd name="T25" fmla="*/ 32 h 32"/>
                      <a:gd name="T26" fmla="*/ 17 w 17"/>
                      <a:gd name="T27" fmla="*/ 32 h 32"/>
                      <a:gd name="T28" fmla="*/ 17 w 17"/>
                      <a:gd name="T29" fmla="*/ 28 h 32"/>
                      <a:gd name="T30" fmla="*/ 17 w 17"/>
                      <a:gd name="T31" fmla="*/ 24 h 32"/>
                      <a:gd name="T32" fmla="*/ 13 w 17"/>
                      <a:gd name="T33" fmla="*/ 24 h 32"/>
                      <a:gd name="T34" fmla="*/ 8 w 17"/>
                      <a:gd name="T35" fmla="*/ 24 h 32"/>
                      <a:gd name="T36" fmla="*/ 8 w 17"/>
                      <a:gd name="T37" fmla="*/ 20 h 32"/>
                      <a:gd name="T38" fmla="*/ 13 w 17"/>
                      <a:gd name="T39" fmla="*/ 20 h 32"/>
                      <a:gd name="T40" fmla="*/ 13 w 17"/>
                      <a:gd name="T41" fmla="*/ 16 h 32"/>
                      <a:gd name="T42" fmla="*/ 8 w 17"/>
                      <a:gd name="T43" fmla="*/ 16 h 32"/>
                      <a:gd name="T44" fmla="*/ 8 w 17"/>
                      <a:gd name="T45" fmla="*/ 12 h 32"/>
                      <a:gd name="T46" fmla="*/ 8 w 17"/>
                      <a:gd name="T47" fmla="*/ 8 h 32"/>
                      <a:gd name="T48" fmla="*/ 8 w 17"/>
                      <a:gd name="T49" fmla="*/ 4 h 32"/>
                      <a:gd name="T50" fmla="*/ 4 w 17"/>
                      <a:gd name="T51" fmla="*/ 4 h 32"/>
                      <a:gd name="T52" fmla="*/ 4 w 17"/>
                      <a:gd name="T53" fmla="*/ 0 h 3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17" h="32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  <a:lnTo>
                          <a:pt x="4" y="24"/>
                        </a:lnTo>
                        <a:lnTo>
                          <a:pt x="8" y="24"/>
                        </a:lnTo>
                        <a:lnTo>
                          <a:pt x="8" y="28"/>
                        </a:lnTo>
                        <a:lnTo>
                          <a:pt x="13" y="32"/>
                        </a:lnTo>
                        <a:lnTo>
                          <a:pt x="17" y="32"/>
                        </a:lnTo>
                        <a:lnTo>
                          <a:pt x="17" y="28"/>
                        </a:lnTo>
                        <a:lnTo>
                          <a:pt x="17" y="24"/>
                        </a:lnTo>
                        <a:lnTo>
                          <a:pt x="13" y="24"/>
                        </a:lnTo>
                        <a:lnTo>
                          <a:pt x="8" y="24"/>
                        </a:lnTo>
                        <a:lnTo>
                          <a:pt x="8" y="20"/>
                        </a:lnTo>
                        <a:lnTo>
                          <a:pt x="13" y="20"/>
                        </a:lnTo>
                        <a:lnTo>
                          <a:pt x="13" y="16"/>
                        </a:lnTo>
                        <a:lnTo>
                          <a:pt x="8" y="16"/>
                        </a:lnTo>
                        <a:lnTo>
                          <a:pt x="8" y="12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92" name="Freeform 425"/>
                  <p:cNvSpPr>
                    <a:spLocks/>
                  </p:cNvSpPr>
                  <p:nvPr/>
                </p:nvSpPr>
                <p:spPr bwMode="auto">
                  <a:xfrm>
                    <a:off x="5104" y="2760"/>
                    <a:ext cx="38" cy="87"/>
                  </a:xfrm>
                  <a:custGeom>
                    <a:avLst/>
                    <a:gdLst>
                      <a:gd name="T0" fmla="*/ 0 w 38"/>
                      <a:gd name="T1" fmla="*/ 0 h 87"/>
                      <a:gd name="T2" fmla="*/ 4 w 38"/>
                      <a:gd name="T3" fmla="*/ 0 h 87"/>
                      <a:gd name="T4" fmla="*/ 4 w 38"/>
                      <a:gd name="T5" fmla="*/ 4 h 87"/>
                      <a:gd name="T6" fmla="*/ 4 w 38"/>
                      <a:gd name="T7" fmla="*/ 8 h 87"/>
                      <a:gd name="T8" fmla="*/ 4 w 38"/>
                      <a:gd name="T9" fmla="*/ 12 h 87"/>
                      <a:gd name="T10" fmla="*/ 4 w 38"/>
                      <a:gd name="T11" fmla="*/ 16 h 87"/>
                      <a:gd name="T12" fmla="*/ 8 w 38"/>
                      <a:gd name="T13" fmla="*/ 16 h 87"/>
                      <a:gd name="T14" fmla="*/ 8 w 38"/>
                      <a:gd name="T15" fmla="*/ 20 h 87"/>
                      <a:gd name="T16" fmla="*/ 8 w 38"/>
                      <a:gd name="T17" fmla="*/ 24 h 87"/>
                      <a:gd name="T18" fmla="*/ 13 w 38"/>
                      <a:gd name="T19" fmla="*/ 24 h 87"/>
                      <a:gd name="T20" fmla="*/ 13 w 38"/>
                      <a:gd name="T21" fmla="*/ 28 h 87"/>
                      <a:gd name="T22" fmla="*/ 17 w 38"/>
                      <a:gd name="T23" fmla="*/ 28 h 87"/>
                      <a:gd name="T24" fmla="*/ 17 w 38"/>
                      <a:gd name="T25" fmla="*/ 32 h 87"/>
                      <a:gd name="T26" fmla="*/ 21 w 38"/>
                      <a:gd name="T27" fmla="*/ 32 h 87"/>
                      <a:gd name="T28" fmla="*/ 21 w 38"/>
                      <a:gd name="T29" fmla="*/ 36 h 87"/>
                      <a:gd name="T30" fmla="*/ 26 w 38"/>
                      <a:gd name="T31" fmla="*/ 40 h 87"/>
                      <a:gd name="T32" fmla="*/ 26 w 38"/>
                      <a:gd name="T33" fmla="*/ 44 h 87"/>
                      <a:gd name="T34" fmla="*/ 26 w 38"/>
                      <a:gd name="T35" fmla="*/ 48 h 87"/>
                      <a:gd name="T36" fmla="*/ 26 w 38"/>
                      <a:gd name="T37" fmla="*/ 52 h 87"/>
                      <a:gd name="T38" fmla="*/ 26 w 38"/>
                      <a:gd name="T39" fmla="*/ 55 h 87"/>
                      <a:gd name="T40" fmla="*/ 30 w 38"/>
                      <a:gd name="T41" fmla="*/ 55 h 87"/>
                      <a:gd name="T42" fmla="*/ 30 w 38"/>
                      <a:gd name="T43" fmla="*/ 59 h 87"/>
                      <a:gd name="T44" fmla="*/ 30 w 38"/>
                      <a:gd name="T45" fmla="*/ 63 h 87"/>
                      <a:gd name="T46" fmla="*/ 30 w 38"/>
                      <a:gd name="T47" fmla="*/ 67 h 87"/>
                      <a:gd name="T48" fmla="*/ 34 w 38"/>
                      <a:gd name="T49" fmla="*/ 67 h 87"/>
                      <a:gd name="T50" fmla="*/ 34 w 38"/>
                      <a:gd name="T51" fmla="*/ 71 h 87"/>
                      <a:gd name="T52" fmla="*/ 34 w 38"/>
                      <a:gd name="T53" fmla="*/ 75 h 87"/>
                      <a:gd name="T54" fmla="*/ 38 w 38"/>
                      <a:gd name="T55" fmla="*/ 75 h 87"/>
                      <a:gd name="T56" fmla="*/ 38 w 38"/>
                      <a:gd name="T57" fmla="*/ 79 h 87"/>
                      <a:gd name="T58" fmla="*/ 38 w 38"/>
                      <a:gd name="T59" fmla="*/ 83 h 87"/>
                      <a:gd name="T60" fmla="*/ 38 w 38"/>
                      <a:gd name="T61" fmla="*/ 87 h 87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38" h="87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8" y="16"/>
                        </a:lnTo>
                        <a:lnTo>
                          <a:pt x="8" y="20"/>
                        </a:lnTo>
                        <a:lnTo>
                          <a:pt x="8" y="24"/>
                        </a:lnTo>
                        <a:lnTo>
                          <a:pt x="13" y="24"/>
                        </a:lnTo>
                        <a:lnTo>
                          <a:pt x="13" y="28"/>
                        </a:lnTo>
                        <a:lnTo>
                          <a:pt x="17" y="28"/>
                        </a:lnTo>
                        <a:lnTo>
                          <a:pt x="17" y="32"/>
                        </a:lnTo>
                        <a:lnTo>
                          <a:pt x="21" y="32"/>
                        </a:lnTo>
                        <a:lnTo>
                          <a:pt x="21" y="36"/>
                        </a:lnTo>
                        <a:lnTo>
                          <a:pt x="26" y="40"/>
                        </a:lnTo>
                        <a:lnTo>
                          <a:pt x="26" y="44"/>
                        </a:lnTo>
                        <a:lnTo>
                          <a:pt x="26" y="48"/>
                        </a:lnTo>
                        <a:lnTo>
                          <a:pt x="26" y="52"/>
                        </a:lnTo>
                        <a:lnTo>
                          <a:pt x="26" y="55"/>
                        </a:lnTo>
                        <a:lnTo>
                          <a:pt x="30" y="55"/>
                        </a:lnTo>
                        <a:lnTo>
                          <a:pt x="30" y="59"/>
                        </a:lnTo>
                        <a:lnTo>
                          <a:pt x="30" y="63"/>
                        </a:lnTo>
                        <a:lnTo>
                          <a:pt x="30" y="67"/>
                        </a:lnTo>
                        <a:lnTo>
                          <a:pt x="34" y="67"/>
                        </a:lnTo>
                        <a:lnTo>
                          <a:pt x="34" y="71"/>
                        </a:lnTo>
                        <a:lnTo>
                          <a:pt x="34" y="75"/>
                        </a:lnTo>
                        <a:lnTo>
                          <a:pt x="38" y="75"/>
                        </a:lnTo>
                        <a:lnTo>
                          <a:pt x="38" y="79"/>
                        </a:lnTo>
                        <a:lnTo>
                          <a:pt x="38" y="83"/>
                        </a:lnTo>
                        <a:lnTo>
                          <a:pt x="38" y="8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93" name="Freeform 426"/>
                  <p:cNvSpPr>
                    <a:spLocks/>
                  </p:cNvSpPr>
                  <p:nvPr/>
                </p:nvSpPr>
                <p:spPr bwMode="auto">
                  <a:xfrm>
                    <a:off x="2983" y="2720"/>
                    <a:ext cx="43" cy="203"/>
                  </a:xfrm>
                  <a:custGeom>
                    <a:avLst/>
                    <a:gdLst>
                      <a:gd name="T0" fmla="*/ 43 w 43"/>
                      <a:gd name="T1" fmla="*/ 199 h 203"/>
                      <a:gd name="T2" fmla="*/ 39 w 43"/>
                      <a:gd name="T3" fmla="*/ 195 h 203"/>
                      <a:gd name="T4" fmla="*/ 39 w 43"/>
                      <a:gd name="T5" fmla="*/ 187 h 203"/>
                      <a:gd name="T6" fmla="*/ 39 w 43"/>
                      <a:gd name="T7" fmla="*/ 179 h 203"/>
                      <a:gd name="T8" fmla="*/ 39 w 43"/>
                      <a:gd name="T9" fmla="*/ 171 h 203"/>
                      <a:gd name="T10" fmla="*/ 34 w 43"/>
                      <a:gd name="T11" fmla="*/ 167 h 203"/>
                      <a:gd name="T12" fmla="*/ 34 w 43"/>
                      <a:gd name="T13" fmla="*/ 159 h 203"/>
                      <a:gd name="T14" fmla="*/ 30 w 43"/>
                      <a:gd name="T15" fmla="*/ 151 h 203"/>
                      <a:gd name="T16" fmla="*/ 30 w 43"/>
                      <a:gd name="T17" fmla="*/ 143 h 203"/>
                      <a:gd name="T18" fmla="*/ 30 w 43"/>
                      <a:gd name="T19" fmla="*/ 135 h 203"/>
                      <a:gd name="T20" fmla="*/ 26 w 43"/>
                      <a:gd name="T21" fmla="*/ 131 h 203"/>
                      <a:gd name="T22" fmla="*/ 26 w 43"/>
                      <a:gd name="T23" fmla="*/ 123 h 203"/>
                      <a:gd name="T24" fmla="*/ 26 w 43"/>
                      <a:gd name="T25" fmla="*/ 115 h 203"/>
                      <a:gd name="T26" fmla="*/ 26 w 43"/>
                      <a:gd name="T27" fmla="*/ 107 h 203"/>
                      <a:gd name="T28" fmla="*/ 22 w 43"/>
                      <a:gd name="T29" fmla="*/ 103 h 203"/>
                      <a:gd name="T30" fmla="*/ 22 w 43"/>
                      <a:gd name="T31" fmla="*/ 95 h 203"/>
                      <a:gd name="T32" fmla="*/ 22 w 43"/>
                      <a:gd name="T33" fmla="*/ 88 h 203"/>
                      <a:gd name="T34" fmla="*/ 17 w 43"/>
                      <a:gd name="T35" fmla="*/ 84 h 203"/>
                      <a:gd name="T36" fmla="*/ 17 w 43"/>
                      <a:gd name="T37" fmla="*/ 76 h 203"/>
                      <a:gd name="T38" fmla="*/ 13 w 43"/>
                      <a:gd name="T39" fmla="*/ 72 h 203"/>
                      <a:gd name="T40" fmla="*/ 13 w 43"/>
                      <a:gd name="T41" fmla="*/ 64 h 203"/>
                      <a:gd name="T42" fmla="*/ 9 w 43"/>
                      <a:gd name="T43" fmla="*/ 60 h 203"/>
                      <a:gd name="T44" fmla="*/ 9 w 43"/>
                      <a:gd name="T45" fmla="*/ 52 h 203"/>
                      <a:gd name="T46" fmla="*/ 9 w 43"/>
                      <a:gd name="T47" fmla="*/ 44 h 203"/>
                      <a:gd name="T48" fmla="*/ 4 w 43"/>
                      <a:gd name="T49" fmla="*/ 40 h 203"/>
                      <a:gd name="T50" fmla="*/ 4 w 43"/>
                      <a:gd name="T51" fmla="*/ 32 h 203"/>
                      <a:gd name="T52" fmla="*/ 4 w 43"/>
                      <a:gd name="T53" fmla="*/ 24 h 203"/>
                      <a:gd name="T54" fmla="*/ 4 w 43"/>
                      <a:gd name="T55" fmla="*/ 16 h 203"/>
                      <a:gd name="T56" fmla="*/ 0 w 43"/>
                      <a:gd name="T57" fmla="*/ 8 h 203"/>
                      <a:gd name="T58" fmla="*/ 4 w 43"/>
                      <a:gd name="T59" fmla="*/ 4 h 203"/>
                      <a:gd name="T60" fmla="*/ 4 w 43"/>
                      <a:gd name="T61" fmla="*/ 4 h 203"/>
                      <a:gd name="T62" fmla="*/ 9 w 43"/>
                      <a:gd name="T63" fmla="*/ 0 h 203"/>
                      <a:gd name="T64" fmla="*/ 0 w 43"/>
                      <a:gd name="T65" fmla="*/ 0 h 203"/>
                      <a:gd name="T66" fmla="*/ 0 w 43"/>
                      <a:gd name="T67" fmla="*/ 0 h 20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43" h="203">
                        <a:moveTo>
                          <a:pt x="43" y="203"/>
                        </a:moveTo>
                        <a:lnTo>
                          <a:pt x="43" y="199"/>
                        </a:lnTo>
                        <a:lnTo>
                          <a:pt x="43" y="195"/>
                        </a:lnTo>
                        <a:lnTo>
                          <a:pt x="39" y="195"/>
                        </a:lnTo>
                        <a:lnTo>
                          <a:pt x="39" y="191"/>
                        </a:lnTo>
                        <a:lnTo>
                          <a:pt x="39" y="187"/>
                        </a:lnTo>
                        <a:lnTo>
                          <a:pt x="39" y="183"/>
                        </a:lnTo>
                        <a:lnTo>
                          <a:pt x="39" y="179"/>
                        </a:lnTo>
                        <a:lnTo>
                          <a:pt x="39" y="175"/>
                        </a:lnTo>
                        <a:lnTo>
                          <a:pt x="39" y="171"/>
                        </a:lnTo>
                        <a:lnTo>
                          <a:pt x="34" y="171"/>
                        </a:lnTo>
                        <a:lnTo>
                          <a:pt x="34" y="167"/>
                        </a:lnTo>
                        <a:lnTo>
                          <a:pt x="34" y="163"/>
                        </a:lnTo>
                        <a:lnTo>
                          <a:pt x="34" y="159"/>
                        </a:lnTo>
                        <a:lnTo>
                          <a:pt x="34" y="155"/>
                        </a:lnTo>
                        <a:lnTo>
                          <a:pt x="30" y="151"/>
                        </a:lnTo>
                        <a:lnTo>
                          <a:pt x="30" y="147"/>
                        </a:lnTo>
                        <a:lnTo>
                          <a:pt x="30" y="143"/>
                        </a:lnTo>
                        <a:lnTo>
                          <a:pt x="30" y="139"/>
                        </a:lnTo>
                        <a:lnTo>
                          <a:pt x="30" y="135"/>
                        </a:lnTo>
                        <a:lnTo>
                          <a:pt x="30" y="131"/>
                        </a:lnTo>
                        <a:lnTo>
                          <a:pt x="26" y="131"/>
                        </a:lnTo>
                        <a:lnTo>
                          <a:pt x="26" y="127"/>
                        </a:lnTo>
                        <a:lnTo>
                          <a:pt x="26" y="123"/>
                        </a:lnTo>
                        <a:lnTo>
                          <a:pt x="26" y="119"/>
                        </a:lnTo>
                        <a:lnTo>
                          <a:pt x="26" y="115"/>
                        </a:lnTo>
                        <a:lnTo>
                          <a:pt x="26" y="111"/>
                        </a:lnTo>
                        <a:lnTo>
                          <a:pt x="26" y="107"/>
                        </a:lnTo>
                        <a:lnTo>
                          <a:pt x="22" y="107"/>
                        </a:lnTo>
                        <a:lnTo>
                          <a:pt x="22" y="103"/>
                        </a:lnTo>
                        <a:lnTo>
                          <a:pt x="22" y="99"/>
                        </a:lnTo>
                        <a:lnTo>
                          <a:pt x="22" y="95"/>
                        </a:lnTo>
                        <a:lnTo>
                          <a:pt x="22" y="92"/>
                        </a:lnTo>
                        <a:lnTo>
                          <a:pt x="22" y="88"/>
                        </a:lnTo>
                        <a:lnTo>
                          <a:pt x="17" y="88"/>
                        </a:lnTo>
                        <a:lnTo>
                          <a:pt x="17" y="84"/>
                        </a:lnTo>
                        <a:lnTo>
                          <a:pt x="17" y="80"/>
                        </a:lnTo>
                        <a:lnTo>
                          <a:pt x="17" y="76"/>
                        </a:lnTo>
                        <a:lnTo>
                          <a:pt x="17" y="72"/>
                        </a:lnTo>
                        <a:lnTo>
                          <a:pt x="13" y="72"/>
                        </a:lnTo>
                        <a:lnTo>
                          <a:pt x="13" y="68"/>
                        </a:lnTo>
                        <a:lnTo>
                          <a:pt x="13" y="64"/>
                        </a:lnTo>
                        <a:lnTo>
                          <a:pt x="13" y="60"/>
                        </a:lnTo>
                        <a:lnTo>
                          <a:pt x="9" y="60"/>
                        </a:lnTo>
                        <a:lnTo>
                          <a:pt x="9" y="56"/>
                        </a:lnTo>
                        <a:lnTo>
                          <a:pt x="9" y="52"/>
                        </a:lnTo>
                        <a:lnTo>
                          <a:pt x="9" y="48"/>
                        </a:lnTo>
                        <a:lnTo>
                          <a:pt x="9" y="44"/>
                        </a:lnTo>
                        <a:lnTo>
                          <a:pt x="9" y="40"/>
                        </a:lnTo>
                        <a:lnTo>
                          <a:pt x="4" y="40"/>
                        </a:lnTo>
                        <a:lnTo>
                          <a:pt x="4" y="36"/>
                        </a:lnTo>
                        <a:lnTo>
                          <a:pt x="4" y="32"/>
                        </a:lnTo>
                        <a:lnTo>
                          <a:pt x="4" y="28"/>
                        </a:lnTo>
                        <a:lnTo>
                          <a:pt x="4" y="24"/>
                        </a:lnTo>
                        <a:lnTo>
                          <a:pt x="4" y="20"/>
                        </a:lnTo>
                        <a:lnTo>
                          <a:pt x="4" y="16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9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9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94" name="Freeform 427"/>
                  <p:cNvSpPr>
                    <a:spLocks/>
                  </p:cNvSpPr>
                  <p:nvPr/>
                </p:nvSpPr>
                <p:spPr bwMode="auto">
                  <a:xfrm>
                    <a:off x="3030" y="2919"/>
                    <a:ext cx="1" cy="8"/>
                  </a:xfrm>
                  <a:custGeom>
                    <a:avLst/>
                    <a:gdLst>
                      <a:gd name="T0" fmla="*/ 0 w 1"/>
                      <a:gd name="T1" fmla="*/ 8 h 8"/>
                      <a:gd name="T2" fmla="*/ 0 w 1"/>
                      <a:gd name="T3" fmla="*/ 4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" h="8">
                        <a:moveTo>
                          <a:pt x="0" y="8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95" name="Freeform 428"/>
                  <p:cNvSpPr>
                    <a:spLocks/>
                  </p:cNvSpPr>
                  <p:nvPr/>
                </p:nvSpPr>
                <p:spPr bwMode="auto">
                  <a:xfrm>
                    <a:off x="3026" y="2919"/>
                    <a:ext cx="4" cy="16"/>
                  </a:xfrm>
                  <a:custGeom>
                    <a:avLst/>
                    <a:gdLst>
                      <a:gd name="T0" fmla="*/ 4 w 4"/>
                      <a:gd name="T1" fmla="*/ 0 h 16"/>
                      <a:gd name="T2" fmla="*/ 0 w 4"/>
                      <a:gd name="T3" fmla="*/ 0 h 16"/>
                      <a:gd name="T4" fmla="*/ 0 w 4"/>
                      <a:gd name="T5" fmla="*/ 4 h 16"/>
                      <a:gd name="T6" fmla="*/ 0 w 4"/>
                      <a:gd name="T7" fmla="*/ 8 h 16"/>
                      <a:gd name="T8" fmla="*/ 0 w 4"/>
                      <a:gd name="T9" fmla="*/ 12 h 16"/>
                      <a:gd name="T10" fmla="*/ 0 w 4"/>
                      <a:gd name="T11" fmla="*/ 16 h 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" h="16">
                        <a:moveTo>
                          <a:pt x="4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96" name="Freeform 429"/>
                  <p:cNvSpPr>
                    <a:spLocks/>
                  </p:cNvSpPr>
                  <p:nvPr/>
                </p:nvSpPr>
                <p:spPr bwMode="auto">
                  <a:xfrm>
                    <a:off x="3026" y="2923"/>
                    <a:ext cx="1" cy="12"/>
                  </a:xfrm>
                  <a:custGeom>
                    <a:avLst/>
                    <a:gdLst>
                      <a:gd name="T0" fmla="*/ 0 w 1"/>
                      <a:gd name="T1" fmla="*/ 12 h 12"/>
                      <a:gd name="T2" fmla="*/ 0 w 1"/>
                      <a:gd name="T3" fmla="*/ 8 h 12"/>
                      <a:gd name="T4" fmla="*/ 0 w 1"/>
                      <a:gd name="T5" fmla="*/ 4 h 12"/>
                      <a:gd name="T6" fmla="*/ 0 w 1"/>
                      <a:gd name="T7" fmla="*/ 0 h 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" h="12">
                        <a:moveTo>
                          <a:pt x="0" y="12"/>
                        </a:move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97" name="Freeform 430"/>
                  <p:cNvSpPr>
                    <a:spLocks/>
                  </p:cNvSpPr>
                  <p:nvPr/>
                </p:nvSpPr>
                <p:spPr bwMode="auto">
                  <a:xfrm>
                    <a:off x="3030" y="2927"/>
                    <a:ext cx="1" cy="8"/>
                  </a:xfrm>
                  <a:custGeom>
                    <a:avLst/>
                    <a:gdLst>
                      <a:gd name="T0" fmla="*/ 0 w 1"/>
                      <a:gd name="T1" fmla="*/ 8 h 8"/>
                      <a:gd name="T2" fmla="*/ 0 w 1"/>
                      <a:gd name="T3" fmla="*/ 4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" h="8">
                        <a:moveTo>
                          <a:pt x="0" y="8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98" name="Freeform 431"/>
                  <p:cNvSpPr>
                    <a:spLocks/>
                  </p:cNvSpPr>
                  <p:nvPr/>
                </p:nvSpPr>
                <p:spPr bwMode="auto">
                  <a:xfrm>
                    <a:off x="3035" y="2935"/>
                    <a:ext cx="17" cy="8"/>
                  </a:xfrm>
                  <a:custGeom>
                    <a:avLst/>
                    <a:gdLst>
                      <a:gd name="T0" fmla="*/ 0 w 17"/>
                      <a:gd name="T1" fmla="*/ 4 h 8"/>
                      <a:gd name="T2" fmla="*/ 4 w 17"/>
                      <a:gd name="T3" fmla="*/ 4 h 8"/>
                      <a:gd name="T4" fmla="*/ 4 w 17"/>
                      <a:gd name="T5" fmla="*/ 0 h 8"/>
                      <a:gd name="T6" fmla="*/ 8 w 17"/>
                      <a:gd name="T7" fmla="*/ 0 h 8"/>
                      <a:gd name="T8" fmla="*/ 8 w 17"/>
                      <a:gd name="T9" fmla="*/ 4 h 8"/>
                      <a:gd name="T10" fmla="*/ 12 w 17"/>
                      <a:gd name="T11" fmla="*/ 4 h 8"/>
                      <a:gd name="T12" fmla="*/ 12 w 17"/>
                      <a:gd name="T13" fmla="*/ 8 h 8"/>
                      <a:gd name="T14" fmla="*/ 17 w 17"/>
                      <a:gd name="T15" fmla="*/ 4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7" h="8">
                        <a:moveTo>
                          <a:pt x="0" y="4"/>
                        </a:move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8" y="4"/>
                        </a:lnTo>
                        <a:lnTo>
                          <a:pt x="12" y="4"/>
                        </a:lnTo>
                        <a:lnTo>
                          <a:pt x="12" y="8"/>
                        </a:lnTo>
                        <a:lnTo>
                          <a:pt x="17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99" name="Freeform 432"/>
                  <p:cNvSpPr>
                    <a:spLocks/>
                  </p:cNvSpPr>
                  <p:nvPr/>
                </p:nvSpPr>
                <p:spPr bwMode="auto">
                  <a:xfrm>
                    <a:off x="3026" y="2939"/>
                    <a:ext cx="9" cy="4"/>
                  </a:xfrm>
                  <a:custGeom>
                    <a:avLst/>
                    <a:gdLst>
                      <a:gd name="T0" fmla="*/ 0 w 9"/>
                      <a:gd name="T1" fmla="*/ 0 h 4"/>
                      <a:gd name="T2" fmla="*/ 4 w 9"/>
                      <a:gd name="T3" fmla="*/ 0 h 4"/>
                      <a:gd name="T4" fmla="*/ 4 w 9"/>
                      <a:gd name="T5" fmla="*/ 4 h 4"/>
                      <a:gd name="T6" fmla="*/ 4 w 9"/>
                      <a:gd name="T7" fmla="*/ 0 h 4"/>
                      <a:gd name="T8" fmla="*/ 9 w 9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" h="4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00" name="Freeform 433"/>
                  <p:cNvSpPr>
                    <a:spLocks/>
                  </p:cNvSpPr>
                  <p:nvPr/>
                </p:nvSpPr>
                <p:spPr bwMode="auto">
                  <a:xfrm>
                    <a:off x="3030" y="2927"/>
                    <a:ext cx="86" cy="16"/>
                  </a:xfrm>
                  <a:custGeom>
                    <a:avLst/>
                    <a:gdLst>
                      <a:gd name="T0" fmla="*/ 86 w 86"/>
                      <a:gd name="T1" fmla="*/ 4 h 16"/>
                      <a:gd name="T2" fmla="*/ 82 w 86"/>
                      <a:gd name="T3" fmla="*/ 4 h 16"/>
                      <a:gd name="T4" fmla="*/ 78 w 86"/>
                      <a:gd name="T5" fmla="*/ 4 h 16"/>
                      <a:gd name="T6" fmla="*/ 78 w 86"/>
                      <a:gd name="T7" fmla="*/ 8 h 16"/>
                      <a:gd name="T8" fmla="*/ 73 w 86"/>
                      <a:gd name="T9" fmla="*/ 8 h 16"/>
                      <a:gd name="T10" fmla="*/ 73 w 86"/>
                      <a:gd name="T11" fmla="*/ 12 h 16"/>
                      <a:gd name="T12" fmla="*/ 73 w 86"/>
                      <a:gd name="T13" fmla="*/ 16 h 16"/>
                      <a:gd name="T14" fmla="*/ 69 w 86"/>
                      <a:gd name="T15" fmla="*/ 16 h 16"/>
                      <a:gd name="T16" fmla="*/ 65 w 86"/>
                      <a:gd name="T17" fmla="*/ 16 h 16"/>
                      <a:gd name="T18" fmla="*/ 65 w 86"/>
                      <a:gd name="T19" fmla="*/ 12 h 16"/>
                      <a:gd name="T20" fmla="*/ 69 w 86"/>
                      <a:gd name="T21" fmla="*/ 12 h 16"/>
                      <a:gd name="T22" fmla="*/ 69 w 86"/>
                      <a:gd name="T23" fmla="*/ 8 h 16"/>
                      <a:gd name="T24" fmla="*/ 69 w 86"/>
                      <a:gd name="T25" fmla="*/ 4 h 16"/>
                      <a:gd name="T26" fmla="*/ 65 w 86"/>
                      <a:gd name="T27" fmla="*/ 4 h 16"/>
                      <a:gd name="T28" fmla="*/ 65 w 86"/>
                      <a:gd name="T29" fmla="*/ 8 h 16"/>
                      <a:gd name="T30" fmla="*/ 65 w 86"/>
                      <a:gd name="T31" fmla="*/ 4 h 16"/>
                      <a:gd name="T32" fmla="*/ 60 w 86"/>
                      <a:gd name="T33" fmla="*/ 4 h 16"/>
                      <a:gd name="T34" fmla="*/ 56 w 86"/>
                      <a:gd name="T35" fmla="*/ 4 h 16"/>
                      <a:gd name="T36" fmla="*/ 56 w 86"/>
                      <a:gd name="T37" fmla="*/ 8 h 16"/>
                      <a:gd name="T38" fmla="*/ 52 w 86"/>
                      <a:gd name="T39" fmla="*/ 8 h 16"/>
                      <a:gd name="T40" fmla="*/ 48 w 86"/>
                      <a:gd name="T41" fmla="*/ 8 h 16"/>
                      <a:gd name="T42" fmla="*/ 43 w 86"/>
                      <a:gd name="T43" fmla="*/ 8 h 16"/>
                      <a:gd name="T44" fmla="*/ 43 w 86"/>
                      <a:gd name="T45" fmla="*/ 4 h 16"/>
                      <a:gd name="T46" fmla="*/ 39 w 86"/>
                      <a:gd name="T47" fmla="*/ 4 h 16"/>
                      <a:gd name="T48" fmla="*/ 39 w 86"/>
                      <a:gd name="T49" fmla="*/ 0 h 16"/>
                      <a:gd name="T50" fmla="*/ 35 w 86"/>
                      <a:gd name="T51" fmla="*/ 0 h 16"/>
                      <a:gd name="T52" fmla="*/ 30 w 86"/>
                      <a:gd name="T53" fmla="*/ 0 h 16"/>
                      <a:gd name="T54" fmla="*/ 30 w 86"/>
                      <a:gd name="T55" fmla="*/ 4 h 16"/>
                      <a:gd name="T56" fmla="*/ 26 w 86"/>
                      <a:gd name="T57" fmla="*/ 4 h 16"/>
                      <a:gd name="T58" fmla="*/ 26 w 86"/>
                      <a:gd name="T59" fmla="*/ 8 h 16"/>
                      <a:gd name="T60" fmla="*/ 26 w 86"/>
                      <a:gd name="T61" fmla="*/ 12 h 16"/>
                      <a:gd name="T62" fmla="*/ 22 w 86"/>
                      <a:gd name="T63" fmla="*/ 12 h 16"/>
                      <a:gd name="T64" fmla="*/ 17 w 86"/>
                      <a:gd name="T65" fmla="*/ 12 h 16"/>
                      <a:gd name="T66" fmla="*/ 13 w 86"/>
                      <a:gd name="T67" fmla="*/ 8 h 16"/>
                      <a:gd name="T68" fmla="*/ 9 w 86"/>
                      <a:gd name="T69" fmla="*/ 8 h 16"/>
                      <a:gd name="T70" fmla="*/ 5 w 86"/>
                      <a:gd name="T71" fmla="*/ 8 h 16"/>
                      <a:gd name="T72" fmla="*/ 0 w 86"/>
                      <a:gd name="T73" fmla="*/ 8 h 1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86" h="16">
                        <a:moveTo>
                          <a:pt x="86" y="4"/>
                        </a:moveTo>
                        <a:lnTo>
                          <a:pt x="82" y="4"/>
                        </a:lnTo>
                        <a:lnTo>
                          <a:pt x="78" y="4"/>
                        </a:lnTo>
                        <a:lnTo>
                          <a:pt x="78" y="8"/>
                        </a:lnTo>
                        <a:lnTo>
                          <a:pt x="73" y="8"/>
                        </a:lnTo>
                        <a:lnTo>
                          <a:pt x="73" y="12"/>
                        </a:lnTo>
                        <a:lnTo>
                          <a:pt x="73" y="16"/>
                        </a:lnTo>
                        <a:lnTo>
                          <a:pt x="69" y="16"/>
                        </a:lnTo>
                        <a:lnTo>
                          <a:pt x="65" y="16"/>
                        </a:lnTo>
                        <a:lnTo>
                          <a:pt x="65" y="12"/>
                        </a:lnTo>
                        <a:lnTo>
                          <a:pt x="69" y="12"/>
                        </a:lnTo>
                        <a:lnTo>
                          <a:pt x="69" y="8"/>
                        </a:lnTo>
                        <a:lnTo>
                          <a:pt x="69" y="4"/>
                        </a:lnTo>
                        <a:lnTo>
                          <a:pt x="65" y="4"/>
                        </a:lnTo>
                        <a:lnTo>
                          <a:pt x="65" y="8"/>
                        </a:lnTo>
                        <a:lnTo>
                          <a:pt x="65" y="4"/>
                        </a:lnTo>
                        <a:lnTo>
                          <a:pt x="60" y="4"/>
                        </a:lnTo>
                        <a:lnTo>
                          <a:pt x="56" y="4"/>
                        </a:lnTo>
                        <a:lnTo>
                          <a:pt x="56" y="8"/>
                        </a:lnTo>
                        <a:lnTo>
                          <a:pt x="52" y="8"/>
                        </a:lnTo>
                        <a:lnTo>
                          <a:pt x="48" y="8"/>
                        </a:lnTo>
                        <a:lnTo>
                          <a:pt x="43" y="8"/>
                        </a:lnTo>
                        <a:lnTo>
                          <a:pt x="43" y="4"/>
                        </a:lnTo>
                        <a:lnTo>
                          <a:pt x="39" y="4"/>
                        </a:lnTo>
                        <a:lnTo>
                          <a:pt x="39" y="0"/>
                        </a:lnTo>
                        <a:lnTo>
                          <a:pt x="35" y="0"/>
                        </a:lnTo>
                        <a:lnTo>
                          <a:pt x="30" y="0"/>
                        </a:lnTo>
                        <a:lnTo>
                          <a:pt x="30" y="4"/>
                        </a:lnTo>
                        <a:lnTo>
                          <a:pt x="26" y="4"/>
                        </a:lnTo>
                        <a:lnTo>
                          <a:pt x="26" y="8"/>
                        </a:lnTo>
                        <a:lnTo>
                          <a:pt x="26" y="12"/>
                        </a:lnTo>
                        <a:lnTo>
                          <a:pt x="22" y="12"/>
                        </a:lnTo>
                        <a:lnTo>
                          <a:pt x="17" y="12"/>
                        </a:lnTo>
                        <a:lnTo>
                          <a:pt x="13" y="8"/>
                        </a:lnTo>
                        <a:lnTo>
                          <a:pt x="9" y="8"/>
                        </a:lnTo>
                        <a:lnTo>
                          <a:pt x="5" y="8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01" name="Freeform 434"/>
                  <p:cNvSpPr>
                    <a:spLocks/>
                  </p:cNvSpPr>
                  <p:nvPr/>
                </p:nvSpPr>
                <p:spPr bwMode="auto">
                  <a:xfrm>
                    <a:off x="3052" y="2927"/>
                    <a:ext cx="64" cy="19"/>
                  </a:xfrm>
                  <a:custGeom>
                    <a:avLst/>
                    <a:gdLst>
                      <a:gd name="T0" fmla="*/ 0 w 64"/>
                      <a:gd name="T1" fmla="*/ 12 h 19"/>
                      <a:gd name="T2" fmla="*/ 4 w 64"/>
                      <a:gd name="T3" fmla="*/ 12 h 19"/>
                      <a:gd name="T4" fmla="*/ 4 w 64"/>
                      <a:gd name="T5" fmla="*/ 8 h 19"/>
                      <a:gd name="T6" fmla="*/ 8 w 64"/>
                      <a:gd name="T7" fmla="*/ 8 h 19"/>
                      <a:gd name="T8" fmla="*/ 8 w 64"/>
                      <a:gd name="T9" fmla="*/ 4 h 19"/>
                      <a:gd name="T10" fmla="*/ 13 w 64"/>
                      <a:gd name="T11" fmla="*/ 0 h 19"/>
                      <a:gd name="T12" fmla="*/ 17 w 64"/>
                      <a:gd name="T13" fmla="*/ 0 h 19"/>
                      <a:gd name="T14" fmla="*/ 17 w 64"/>
                      <a:gd name="T15" fmla="*/ 4 h 19"/>
                      <a:gd name="T16" fmla="*/ 17 w 64"/>
                      <a:gd name="T17" fmla="*/ 8 h 19"/>
                      <a:gd name="T18" fmla="*/ 21 w 64"/>
                      <a:gd name="T19" fmla="*/ 8 h 19"/>
                      <a:gd name="T20" fmla="*/ 21 w 64"/>
                      <a:gd name="T21" fmla="*/ 12 h 19"/>
                      <a:gd name="T22" fmla="*/ 26 w 64"/>
                      <a:gd name="T23" fmla="*/ 12 h 19"/>
                      <a:gd name="T24" fmla="*/ 30 w 64"/>
                      <a:gd name="T25" fmla="*/ 8 h 19"/>
                      <a:gd name="T26" fmla="*/ 34 w 64"/>
                      <a:gd name="T27" fmla="*/ 8 h 19"/>
                      <a:gd name="T28" fmla="*/ 34 w 64"/>
                      <a:gd name="T29" fmla="*/ 4 h 19"/>
                      <a:gd name="T30" fmla="*/ 38 w 64"/>
                      <a:gd name="T31" fmla="*/ 4 h 19"/>
                      <a:gd name="T32" fmla="*/ 38 w 64"/>
                      <a:gd name="T33" fmla="*/ 8 h 19"/>
                      <a:gd name="T34" fmla="*/ 43 w 64"/>
                      <a:gd name="T35" fmla="*/ 8 h 19"/>
                      <a:gd name="T36" fmla="*/ 43 w 64"/>
                      <a:gd name="T37" fmla="*/ 4 h 19"/>
                      <a:gd name="T38" fmla="*/ 47 w 64"/>
                      <a:gd name="T39" fmla="*/ 4 h 19"/>
                      <a:gd name="T40" fmla="*/ 47 w 64"/>
                      <a:gd name="T41" fmla="*/ 8 h 19"/>
                      <a:gd name="T42" fmla="*/ 43 w 64"/>
                      <a:gd name="T43" fmla="*/ 8 h 19"/>
                      <a:gd name="T44" fmla="*/ 43 w 64"/>
                      <a:gd name="T45" fmla="*/ 12 h 19"/>
                      <a:gd name="T46" fmla="*/ 43 w 64"/>
                      <a:gd name="T47" fmla="*/ 16 h 19"/>
                      <a:gd name="T48" fmla="*/ 43 w 64"/>
                      <a:gd name="T49" fmla="*/ 19 h 19"/>
                      <a:gd name="T50" fmla="*/ 47 w 64"/>
                      <a:gd name="T51" fmla="*/ 19 h 19"/>
                      <a:gd name="T52" fmla="*/ 47 w 64"/>
                      <a:gd name="T53" fmla="*/ 16 h 19"/>
                      <a:gd name="T54" fmla="*/ 51 w 64"/>
                      <a:gd name="T55" fmla="*/ 16 h 19"/>
                      <a:gd name="T56" fmla="*/ 56 w 64"/>
                      <a:gd name="T57" fmla="*/ 12 h 19"/>
                      <a:gd name="T58" fmla="*/ 56 w 64"/>
                      <a:gd name="T59" fmla="*/ 8 h 19"/>
                      <a:gd name="T60" fmla="*/ 51 w 64"/>
                      <a:gd name="T61" fmla="*/ 8 h 19"/>
                      <a:gd name="T62" fmla="*/ 56 w 64"/>
                      <a:gd name="T63" fmla="*/ 8 h 19"/>
                      <a:gd name="T64" fmla="*/ 60 w 64"/>
                      <a:gd name="T65" fmla="*/ 8 h 19"/>
                      <a:gd name="T66" fmla="*/ 60 w 64"/>
                      <a:gd name="T67" fmla="*/ 4 h 19"/>
                      <a:gd name="T68" fmla="*/ 64 w 64"/>
                      <a:gd name="T69" fmla="*/ 4 h 19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64" h="19">
                        <a:moveTo>
                          <a:pt x="0" y="12"/>
                        </a:move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13" y="0"/>
                        </a:lnTo>
                        <a:lnTo>
                          <a:pt x="17" y="0"/>
                        </a:ln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21" y="8"/>
                        </a:lnTo>
                        <a:lnTo>
                          <a:pt x="21" y="12"/>
                        </a:lnTo>
                        <a:lnTo>
                          <a:pt x="26" y="12"/>
                        </a:lnTo>
                        <a:lnTo>
                          <a:pt x="30" y="8"/>
                        </a:lnTo>
                        <a:lnTo>
                          <a:pt x="34" y="8"/>
                        </a:lnTo>
                        <a:lnTo>
                          <a:pt x="34" y="4"/>
                        </a:lnTo>
                        <a:lnTo>
                          <a:pt x="38" y="4"/>
                        </a:lnTo>
                        <a:lnTo>
                          <a:pt x="38" y="8"/>
                        </a:lnTo>
                        <a:lnTo>
                          <a:pt x="43" y="8"/>
                        </a:lnTo>
                        <a:lnTo>
                          <a:pt x="43" y="4"/>
                        </a:lnTo>
                        <a:lnTo>
                          <a:pt x="47" y="4"/>
                        </a:lnTo>
                        <a:lnTo>
                          <a:pt x="47" y="8"/>
                        </a:lnTo>
                        <a:lnTo>
                          <a:pt x="43" y="8"/>
                        </a:lnTo>
                        <a:lnTo>
                          <a:pt x="43" y="12"/>
                        </a:lnTo>
                        <a:lnTo>
                          <a:pt x="43" y="16"/>
                        </a:lnTo>
                        <a:lnTo>
                          <a:pt x="43" y="19"/>
                        </a:lnTo>
                        <a:lnTo>
                          <a:pt x="47" y="19"/>
                        </a:lnTo>
                        <a:lnTo>
                          <a:pt x="47" y="16"/>
                        </a:lnTo>
                        <a:lnTo>
                          <a:pt x="51" y="16"/>
                        </a:lnTo>
                        <a:lnTo>
                          <a:pt x="56" y="12"/>
                        </a:lnTo>
                        <a:lnTo>
                          <a:pt x="56" y="8"/>
                        </a:lnTo>
                        <a:lnTo>
                          <a:pt x="51" y="8"/>
                        </a:lnTo>
                        <a:lnTo>
                          <a:pt x="56" y="8"/>
                        </a:lnTo>
                        <a:lnTo>
                          <a:pt x="60" y="8"/>
                        </a:lnTo>
                        <a:lnTo>
                          <a:pt x="60" y="4"/>
                        </a:lnTo>
                        <a:lnTo>
                          <a:pt x="64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02" name="Freeform 435"/>
                  <p:cNvSpPr>
                    <a:spLocks/>
                  </p:cNvSpPr>
                  <p:nvPr/>
                </p:nvSpPr>
                <p:spPr bwMode="auto">
                  <a:xfrm>
                    <a:off x="5142" y="2847"/>
                    <a:ext cx="18" cy="115"/>
                  </a:xfrm>
                  <a:custGeom>
                    <a:avLst/>
                    <a:gdLst>
                      <a:gd name="T0" fmla="*/ 0 w 18"/>
                      <a:gd name="T1" fmla="*/ 0 h 115"/>
                      <a:gd name="T2" fmla="*/ 5 w 18"/>
                      <a:gd name="T3" fmla="*/ 4 h 115"/>
                      <a:gd name="T4" fmla="*/ 5 w 18"/>
                      <a:gd name="T5" fmla="*/ 8 h 115"/>
                      <a:gd name="T6" fmla="*/ 5 w 18"/>
                      <a:gd name="T7" fmla="*/ 12 h 115"/>
                      <a:gd name="T8" fmla="*/ 9 w 18"/>
                      <a:gd name="T9" fmla="*/ 12 h 115"/>
                      <a:gd name="T10" fmla="*/ 9 w 18"/>
                      <a:gd name="T11" fmla="*/ 16 h 115"/>
                      <a:gd name="T12" fmla="*/ 9 w 18"/>
                      <a:gd name="T13" fmla="*/ 20 h 115"/>
                      <a:gd name="T14" fmla="*/ 9 w 18"/>
                      <a:gd name="T15" fmla="*/ 24 h 115"/>
                      <a:gd name="T16" fmla="*/ 9 w 18"/>
                      <a:gd name="T17" fmla="*/ 28 h 115"/>
                      <a:gd name="T18" fmla="*/ 13 w 18"/>
                      <a:gd name="T19" fmla="*/ 28 h 115"/>
                      <a:gd name="T20" fmla="*/ 13 w 18"/>
                      <a:gd name="T21" fmla="*/ 32 h 115"/>
                      <a:gd name="T22" fmla="*/ 13 w 18"/>
                      <a:gd name="T23" fmla="*/ 36 h 115"/>
                      <a:gd name="T24" fmla="*/ 13 w 18"/>
                      <a:gd name="T25" fmla="*/ 40 h 115"/>
                      <a:gd name="T26" fmla="*/ 13 w 18"/>
                      <a:gd name="T27" fmla="*/ 44 h 115"/>
                      <a:gd name="T28" fmla="*/ 13 w 18"/>
                      <a:gd name="T29" fmla="*/ 48 h 115"/>
                      <a:gd name="T30" fmla="*/ 13 w 18"/>
                      <a:gd name="T31" fmla="*/ 52 h 115"/>
                      <a:gd name="T32" fmla="*/ 13 w 18"/>
                      <a:gd name="T33" fmla="*/ 56 h 115"/>
                      <a:gd name="T34" fmla="*/ 9 w 18"/>
                      <a:gd name="T35" fmla="*/ 56 h 115"/>
                      <a:gd name="T36" fmla="*/ 9 w 18"/>
                      <a:gd name="T37" fmla="*/ 60 h 115"/>
                      <a:gd name="T38" fmla="*/ 13 w 18"/>
                      <a:gd name="T39" fmla="*/ 60 h 115"/>
                      <a:gd name="T40" fmla="*/ 13 w 18"/>
                      <a:gd name="T41" fmla="*/ 64 h 115"/>
                      <a:gd name="T42" fmla="*/ 13 w 18"/>
                      <a:gd name="T43" fmla="*/ 68 h 115"/>
                      <a:gd name="T44" fmla="*/ 13 w 18"/>
                      <a:gd name="T45" fmla="*/ 64 h 115"/>
                      <a:gd name="T46" fmla="*/ 18 w 18"/>
                      <a:gd name="T47" fmla="*/ 64 h 115"/>
                      <a:gd name="T48" fmla="*/ 13 w 18"/>
                      <a:gd name="T49" fmla="*/ 64 h 115"/>
                      <a:gd name="T50" fmla="*/ 18 w 18"/>
                      <a:gd name="T51" fmla="*/ 64 h 115"/>
                      <a:gd name="T52" fmla="*/ 18 w 18"/>
                      <a:gd name="T53" fmla="*/ 60 h 115"/>
                      <a:gd name="T54" fmla="*/ 18 w 18"/>
                      <a:gd name="T55" fmla="*/ 64 h 115"/>
                      <a:gd name="T56" fmla="*/ 18 w 18"/>
                      <a:gd name="T57" fmla="*/ 68 h 115"/>
                      <a:gd name="T58" fmla="*/ 18 w 18"/>
                      <a:gd name="T59" fmla="*/ 72 h 115"/>
                      <a:gd name="T60" fmla="*/ 13 w 18"/>
                      <a:gd name="T61" fmla="*/ 72 h 115"/>
                      <a:gd name="T62" fmla="*/ 13 w 18"/>
                      <a:gd name="T63" fmla="*/ 76 h 115"/>
                      <a:gd name="T64" fmla="*/ 13 w 18"/>
                      <a:gd name="T65" fmla="*/ 80 h 115"/>
                      <a:gd name="T66" fmla="*/ 13 w 18"/>
                      <a:gd name="T67" fmla="*/ 84 h 115"/>
                      <a:gd name="T68" fmla="*/ 13 w 18"/>
                      <a:gd name="T69" fmla="*/ 88 h 115"/>
                      <a:gd name="T70" fmla="*/ 13 w 18"/>
                      <a:gd name="T71" fmla="*/ 92 h 115"/>
                      <a:gd name="T72" fmla="*/ 13 w 18"/>
                      <a:gd name="T73" fmla="*/ 96 h 115"/>
                      <a:gd name="T74" fmla="*/ 9 w 18"/>
                      <a:gd name="T75" fmla="*/ 96 h 115"/>
                      <a:gd name="T76" fmla="*/ 9 w 18"/>
                      <a:gd name="T77" fmla="*/ 99 h 115"/>
                      <a:gd name="T78" fmla="*/ 9 w 18"/>
                      <a:gd name="T79" fmla="*/ 103 h 115"/>
                      <a:gd name="T80" fmla="*/ 9 w 18"/>
                      <a:gd name="T81" fmla="*/ 107 h 115"/>
                      <a:gd name="T82" fmla="*/ 13 w 18"/>
                      <a:gd name="T83" fmla="*/ 111 h 115"/>
                      <a:gd name="T84" fmla="*/ 13 w 18"/>
                      <a:gd name="T85" fmla="*/ 115 h 115"/>
                      <a:gd name="T86" fmla="*/ 9 w 18"/>
                      <a:gd name="T87" fmla="*/ 115 h 115"/>
                      <a:gd name="T88" fmla="*/ 9 w 18"/>
                      <a:gd name="T89" fmla="*/ 111 h 115"/>
                      <a:gd name="T90" fmla="*/ 5 w 18"/>
                      <a:gd name="T91" fmla="*/ 111 h 115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8" h="115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5" y="12"/>
                        </a:lnTo>
                        <a:lnTo>
                          <a:pt x="9" y="12"/>
                        </a:lnTo>
                        <a:lnTo>
                          <a:pt x="9" y="16"/>
                        </a:lnTo>
                        <a:lnTo>
                          <a:pt x="9" y="20"/>
                        </a:lnTo>
                        <a:lnTo>
                          <a:pt x="9" y="24"/>
                        </a:lnTo>
                        <a:lnTo>
                          <a:pt x="9" y="28"/>
                        </a:lnTo>
                        <a:lnTo>
                          <a:pt x="13" y="28"/>
                        </a:lnTo>
                        <a:lnTo>
                          <a:pt x="13" y="32"/>
                        </a:lnTo>
                        <a:lnTo>
                          <a:pt x="13" y="36"/>
                        </a:lnTo>
                        <a:lnTo>
                          <a:pt x="13" y="40"/>
                        </a:lnTo>
                        <a:lnTo>
                          <a:pt x="13" y="44"/>
                        </a:lnTo>
                        <a:lnTo>
                          <a:pt x="13" y="48"/>
                        </a:lnTo>
                        <a:lnTo>
                          <a:pt x="13" y="52"/>
                        </a:lnTo>
                        <a:lnTo>
                          <a:pt x="13" y="56"/>
                        </a:lnTo>
                        <a:lnTo>
                          <a:pt x="9" y="56"/>
                        </a:lnTo>
                        <a:lnTo>
                          <a:pt x="9" y="60"/>
                        </a:lnTo>
                        <a:lnTo>
                          <a:pt x="13" y="60"/>
                        </a:lnTo>
                        <a:lnTo>
                          <a:pt x="13" y="64"/>
                        </a:lnTo>
                        <a:lnTo>
                          <a:pt x="13" y="68"/>
                        </a:lnTo>
                        <a:lnTo>
                          <a:pt x="13" y="64"/>
                        </a:lnTo>
                        <a:lnTo>
                          <a:pt x="18" y="64"/>
                        </a:lnTo>
                        <a:lnTo>
                          <a:pt x="13" y="64"/>
                        </a:lnTo>
                        <a:lnTo>
                          <a:pt x="18" y="64"/>
                        </a:lnTo>
                        <a:lnTo>
                          <a:pt x="18" y="60"/>
                        </a:lnTo>
                        <a:lnTo>
                          <a:pt x="18" y="64"/>
                        </a:lnTo>
                        <a:lnTo>
                          <a:pt x="18" y="68"/>
                        </a:lnTo>
                        <a:lnTo>
                          <a:pt x="18" y="72"/>
                        </a:lnTo>
                        <a:lnTo>
                          <a:pt x="13" y="72"/>
                        </a:lnTo>
                        <a:lnTo>
                          <a:pt x="13" y="76"/>
                        </a:lnTo>
                        <a:lnTo>
                          <a:pt x="13" y="80"/>
                        </a:lnTo>
                        <a:lnTo>
                          <a:pt x="13" y="84"/>
                        </a:lnTo>
                        <a:lnTo>
                          <a:pt x="13" y="88"/>
                        </a:lnTo>
                        <a:lnTo>
                          <a:pt x="13" y="92"/>
                        </a:lnTo>
                        <a:lnTo>
                          <a:pt x="13" y="96"/>
                        </a:lnTo>
                        <a:lnTo>
                          <a:pt x="9" y="96"/>
                        </a:lnTo>
                        <a:lnTo>
                          <a:pt x="9" y="99"/>
                        </a:lnTo>
                        <a:lnTo>
                          <a:pt x="9" y="103"/>
                        </a:lnTo>
                        <a:lnTo>
                          <a:pt x="9" y="107"/>
                        </a:lnTo>
                        <a:lnTo>
                          <a:pt x="13" y="111"/>
                        </a:lnTo>
                        <a:lnTo>
                          <a:pt x="13" y="115"/>
                        </a:lnTo>
                        <a:lnTo>
                          <a:pt x="9" y="115"/>
                        </a:lnTo>
                        <a:lnTo>
                          <a:pt x="9" y="111"/>
                        </a:lnTo>
                        <a:lnTo>
                          <a:pt x="5" y="111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03" name="Freeform 436"/>
                  <p:cNvSpPr>
                    <a:spLocks/>
                  </p:cNvSpPr>
                  <p:nvPr/>
                </p:nvSpPr>
                <p:spPr bwMode="auto">
                  <a:xfrm>
                    <a:off x="5147" y="2958"/>
                    <a:ext cx="4" cy="36"/>
                  </a:xfrm>
                  <a:custGeom>
                    <a:avLst/>
                    <a:gdLst>
                      <a:gd name="T0" fmla="*/ 0 w 4"/>
                      <a:gd name="T1" fmla="*/ 0 h 36"/>
                      <a:gd name="T2" fmla="*/ 0 w 4"/>
                      <a:gd name="T3" fmla="*/ 4 h 36"/>
                      <a:gd name="T4" fmla="*/ 4 w 4"/>
                      <a:gd name="T5" fmla="*/ 4 h 36"/>
                      <a:gd name="T6" fmla="*/ 4 w 4"/>
                      <a:gd name="T7" fmla="*/ 8 h 36"/>
                      <a:gd name="T8" fmla="*/ 4 w 4"/>
                      <a:gd name="T9" fmla="*/ 12 h 36"/>
                      <a:gd name="T10" fmla="*/ 4 w 4"/>
                      <a:gd name="T11" fmla="*/ 16 h 36"/>
                      <a:gd name="T12" fmla="*/ 4 w 4"/>
                      <a:gd name="T13" fmla="*/ 20 h 36"/>
                      <a:gd name="T14" fmla="*/ 4 w 4"/>
                      <a:gd name="T15" fmla="*/ 24 h 36"/>
                      <a:gd name="T16" fmla="*/ 4 w 4"/>
                      <a:gd name="T17" fmla="*/ 28 h 36"/>
                      <a:gd name="T18" fmla="*/ 4 w 4"/>
                      <a:gd name="T19" fmla="*/ 32 h 36"/>
                      <a:gd name="T20" fmla="*/ 4 w 4"/>
                      <a:gd name="T21" fmla="*/ 36 h 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4" h="36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  <a:lnTo>
                          <a:pt x="4" y="24"/>
                        </a:lnTo>
                        <a:lnTo>
                          <a:pt x="4" y="28"/>
                        </a:lnTo>
                        <a:lnTo>
                          <a:pt x="4" y="32"/>
                        </a:lnTo>
                        <a:lnTo>
                          <a:pt x="4" y="3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04" name="Freeform 437"/>
                  <p:cNvSpPr>
                    <a:spLocks/>
                  </p:cNvSpPr>
                  <p:nvPr/>
                </p:nvSpPr>
                <p:spPr bwMode="auto">
                  <a:xfrm>
                    <a:off x="3005" y="2998"/>
                    <a:ext cx="8" cy="4"/>
                  </a:xfrm>
                  <a:custGeom>
                    <a:avLst/>
                    <a:gdLst>
                      <a:gd name="T0" fmla="*/ 8 w 8"/>
                      <a:gd name="T1" fmla="*/ 4 h 4"/>
                      <a:gd name="T2" fmla="*/ 4 w 8"/>
                      <a:gd name="T3" fmla="*/ 4 h 4"/>
                      <a:gd name="T4" fmla="*/ 0 w 8"/>
                      <a:gd name="T5" fmla="*/ 4 h 4"/>
                      <a:gd name="T6" fmla="*/ 0 w 8"/>
                      <a:gd name="T7" fmla="*/ 0 h 4"/>
                      <a:gd name="T8" fmla="*/ 4 w 8"/>
                      <a:gd name="T9" fmla="*/ 0 h 4"/>
                      <a:gd name="T10" fmla="*/ 4 w 8"/>
                      <a:gd name="T11" fmla="*/ 4 h 4"/>
                      <a:gd name="T12" fmla="*/ 8 w 8"/>
                      <a:gd name="T13" fmla="*/ 4 h 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" h="4">
                        <a:moveTo>
                          <a:pt x="8" y="4"/>
                        </a:move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8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05" name="Freeform 438"/>
                  <p:cNvSpPr>
                    <a:spLocks/>
                  </p:cNvSpPr>
                  <p:nvPr/>
                </p:nvSpPr>
                <p:spPr bwMode="auto">
                  <a:xfrm>
                    <a:off x="3022" y="3002"/>
                    <a:ext cx="1" cy="4"/>
                  </a:xfrm>
                  <a:custGeom>
                    <a:avLst/>
                    <a:gdLst>
                      <a:gd name="T0" fmla="*/ 0 w 1"/>
                      <a:gd name="T1" fmla="*/ 4 h 4"/>
                      <a:gd name="T2" fmla="*/ 0 w 1"/>
                      <a:gd name="T3" fmla="*/ 0 h 4"/>
                      <a:gd name="T4" fmla="*/ 0 w 1"/>
                      <a:gd name="T5" fmla="*/ 4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" h="4">
                        <a:moveTo>
                          <a:pt x="0" y="4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06" name="Freeform 439"/>
                  <p:cNvSpPr>
                    <a:spLocks/>
                  </p:cNvSpPr>
                  <p:nvPr/>
                </p:nvSpPr>
                <p:spPr bwMode="auto">
                  <a:xfrm>
                    <a:off x="3009" y="3002"/>
                    <a:ext cx="4" cy="4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0 w 4"/>
                      <a:gd name="T3" fmla="*/ 4 h 4"/>
                      <a:gd name="T4" fmla="*/ 4 w 4"/>
                      <a:gd name="T5" fmla="*/ 4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07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3013" y="3006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08" name="Freeform 441"/>
                  <p:cNvSpPr>
                    <a:spLocks/>
                  </p:cNvSpPr>
                  <p:nvPr/>
                </p:nvSpPr>
                <p:spPr bwMode="auto">
                  <a:xfrm>
                    <a:off x="3013" y="2939"/>
                    <a:ext cx="13" cy="71"/>
                  </a:xfrm>
                  <a:custGeom>
                    <a:avLst/>
                    <a:gdLst>
                      <a:gd name="T0" fmla="*/ 9 w 13"/>
                      <a:gd name="T1" fmla="*/ 71 h 71"/>
                      <a:gd name="T2" fmla="*/ 9 w 13"/>
                      <a:gd name="T3" fmla="*/ 67 h 71"/>
                      <a:gd name="T4" fmla="*/ 9 w 13"/>
                      <a:gd name="T5" fmla="*/ 63 h 71"/>
                      <a:gd name="T6" fmla="*/ 9 w 13"/>
                      <a:gd name="T7" fmla="*/ 59 h 71"/>
                      <a:gd name="T8" fmla="*/ 4 w 13"/>
                      <a:gd name="T9" fmla="*/ 59 h 71"/>
                      <a:gd name="T10" fmla="*/ 0 w 13"/>
                      <a:gd name="T11" fmla="*/ 59 h 71"/>
                      <a:gd name="T12" fmla="*/ 0 w 13"/>
                      <a:gd name="T13" fmla="*/ 63 h 71"/>
                      <a:gd name="T14" fmla="*/ 0 w 13"/>
                      <a:gd name="T15" fmla="*/ 59 h 71"/>
                      <a:gd name="T16" fmla="*/ 4 w 13"/>
                      <a:gd name="T17" fmla="*/ 59 h 71"/>
                      <a:gd name="T18" fmla="*/ 4 w 13"/>
                      <a:gd name="T19" fmla="*/ 55 h 71"/>
                      <a:gd name="T20" fmla="*/ 9 w 13"/>
                      <a:gd name="T21" fmla="*/ 51 h 71"/>
                      <a:gd name="T22" fmla="*/ 9 w 13"/>
                      <a:gd name="T23" fmla="*/ 47 h 71"/>
                      <a:gd name="T24" fmla="*/ 9 w 13"/>
                      <a:gd name="T25" fmla="*/ 43 h 71"/>
                      <a:gd name="T26" fmla="*/ 9 w 13"/>
                      <a:gd name="T27" fmla="*/ 39 h 71"/>
                      <a:gd name="T28" fmla="*/ 13 w 13"/>
                      <a:gd name="T29" fmla="*/ 39 h 71"/>
                      <a:gd name="T30" fmla="*/ 13 w 13"/>
                      <a:gd name="T31" fmla="*/ 35 h 71"/>
                      <a:gd name="T32" fmla="*/ 13 w 13"/>
                      <a:gd name="T33" fmla="*/ 31 h 71"/>
                      <a:gd name="T34" fmla="*/ 13 w 13"/>
                      <a:gd name="T35" fmla="*/ 27 h 71"/>
                      <a:gd name="T36" fmla="*/ 13 w 13"/>
                      <a:gd name="T37" fmla="*/ 23 h 71"/>
                      <a:gd name="T38" fmla="*/ 13 w 13"/>
                      <a:gd name="T39" fmla="*/ 19 h 71"/>
                      <a:gd name="T40" fmla="*/ 13 w 13"/>
                      <a:gd name="T41" fmla="*/ 15 h 71"/>
                      <a:gd name="T42" fmla="*/ 13 w 13"/>
                      <a:gd name="T43" fmla="*/ 11 h 71"/>
                      <a:gd name="T44" fmla="*/ 13 w 13"/>
                      <a:gd name="T45" fmla="*/ 7 h 71"/>
                      <a:gd name="T46" fmla="*/ 13 w 13"/>
                      <a:gd name="T47" fmla="*/ 4 h 71"/>
                      <a:gd name="T48" fmla="*/ 13 w 13"/>
                      <a:gd name="T49" fmla="*/ 0 h 7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13" h="71">
                        <a:moveTo>
                          <a:pt x="9" y="71"/>
                        </a:moveTo>
                        <a:lnTo>
                          <a:pt x="9" y="67"/>
                        </a:lnTo>
                        <a:lnTo>
                          <a:pt x="9" y="63"/>
                        </a:lnTo>
                        <a:lnTo>
                          <a:pt x="9" y="59"/>
                        </a:lnTo>
                        <a:lnTo>
                          <a:pt x="4" y="59"/>
                        </a:lnTo>
                        <a:lnTo>
                          <a:pt x="0" y="59"/>
                        </a:lnTo>
                        <a:lnTo>
                          <a:pt x="0" y="63"/>
                        </a:lnTo>
                        <a:lnTo>
                          <a:pt x="0" y="59"/>
                        </a:lnTo>
                        <a:lnTo>
                          <a:pt x="4" y="59"/>
                        </a:lnTo>
                        <a:lnTo>
                          <a:pt x="4" y="55"/>
                        </a:lnTo>
                        <a:lnTo>
                          <a:pt x="9" y="51"/>
                        </a:lnTo>
                        <a:lnTo>
                          <a:pt x="9" y="47"/>
                        </a:lnTo>
                        <a:lnTo>
                          <a:pt x="9" y="43"/>
                        </a:lnTo>
                        <a:lnTo>
                          <a:pt x="9" y="39"/>
                        </a:lnTo>
                        <a:lnTo>
                          <a:pt x="13" y="39"/>
                        </a:lnTo>
                        <a:lnTo>
                          <a:pt x="13" y="35"/>
                        </a:lnTo>
                        <a:lnTo>
                          <a:pt x="13" y="31"/>
                        </a:lnTo>
                        <a:lnTo>
                          <a:pt x="13" y="27"/>
                        </a:lnTo>
                        <a:lnTo>
                          <a:pt x="13" y="23"/>
                        </a:lnTo>
                        <a:lnTo>
                          <a:pt x="13" y="19"/>
                        </a:lnTo>
                        <a:lnTo>
                          <a:pt x="13" y="15"/>
                        </a:lnTo>
                        <a:lnTo>
                          <a:pt x="13" y="11"/>
                        </a:lnTo>
                        <a:lnTo>
                          <a:pt x="13" y="7"/>
                        </a:lnTo>
                        <a:lnTo>
                          <a:pt x="13" y="4"/>
                        </a:lnTo>
                        <a:lnTo>
                          <a:pt x="13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09" name="Freeform 442"/>
                  <p:cNvSpPr>
                    <a:spLocks/>
                  </p:cNvSpPr>
                  <p:nvPr/>
                </p:nvSpPr>
                <p:spPr bwMode="auto">
                  <a:xfrm>
                    <a:off x="3017" y="3002"/>
                    <a:ext cx="1" cy="8"/>
                  </a:xfrm>
                  <a:custGeom>
                    <a:avLst/>
                    <a:gdLst>
                      <a:gd name="T0" fmla="*/ 0 w 1"/>
                      <a:gd name="T1" fmla="*/ 8 h 8"/>
                      <a:gd name="T2" fmla="*/ 0 w 1"/>
                      <a:gd name="T3" fmla="*/ 4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" h="8">
                        <a:moveTo>
                          <a:pt x="0" y="8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10" name="Freeform 443"/>
                  <p:cNvSpPr>
                    <a:spLocks/>
                  </p:cNvSpPr>
                  <p:nvPr/>
                </p:nvSpPr>
                <p:spPr bwMode="auto">
                  <a:xfrm>
                    <a:off x="3017" y="3002"/>
                    <a:ext cx="5" cy="8"/>
                  </a:xfrm>
                  <a:custGeom>
                    <a:avLst/>
                    <a:gdLst>
                      <a:gd name="T0" fmla="*/ 0 w 5"/>
                      <a:gd name="T1" fmla="*/ 0 h 8"/>
                      <a:gd name="T2" fmla="*/ 5 w 5"/>
                      <a:gd name="T3" fmla="*/ 0 h 8"/>
                      <a:gd name="T4" fmla="*/ 5 w 5"/>
                      <a:gd name="T5" fmla="*/ 4 h 8"/>
                      <a:gd name="T6" fmla="*/ 0 w 5"/>
                      <a:gd name="T7" fmla="*/ 4 h 8"/>
                      <a:gd name="T8" fmla="*/ 0 w 5"/>
                      <a:gd name="T9" fmla="*/ 8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" h="8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5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11" name="Freeform 444"/>
                  <p:cNvSpPr>
                    <a:spLocks/>
                  </p:cNvSpPr>
                  <p:nvPr/>
                </p:nvSpPr>
                <p:spPr bwMode="auto">
                  <a:xfrm>
                    <a:off x="3013" y="3014"/>
                    <a:ext cx="4" cy="1"/>
                  </a:xfrm>
                  <a:custGeom>
                    <a:avLst/>
                    <a:gdLst>
                      <a:gd name="T0" fmla="*/ 4 w 4"/>
                      <a:gd name="T1" fmla="*/ 0 h 1"/>
                      <a:gd name="T2" fmla="*/ 0 w 4"/>
                      <a:gd name="T3" fmla="*/ 0 h 1"/>
                      <a:gd name="T4" fmla="*/ 4 w 4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12" name="Freeform 445"/>
                  <p:cNvSpPr>
                    <a:spLocks/>
                  </p:cNvSpPr>
                  <p:nvPr/>
                </p:nvSpPr>
                <p:spPr bwMode="auto">
                  <a:xfrm>
                    <a:off x="3017" y="3010"/>
                    <a:ext cx="5" cy="8"/>
                  </a:xfrm>
                  <a:custGeom>
                    <a:avLst/>
                    <a:gdLst>
                      <a:gd name="T0" fmla="*/ 0 w 5"/>
                      <a:gd name="T1" fmla="*/ 8 h 8"/>
                      <a:gd name="T2" fmla="*/ 0 w 5"/>
                      <a:gd name="T3" fmla="*/ 4 h 8"/>
                      <a:gd name="T4" fmla="*/ 5 w 5"/>
                      <a:gd name="T5" fmla="*/ 4 h 8"/>
                      <a:gd name="T6" fmla="*/ 5 w 5"/>
                      <a:gd name="T7" fmla="*/ 0 h 8"/>
                      <a:gd name="T8" fmla="*/ 0 w 5"/>
                      <a:gd name="T9" fmla="*/ 0 h 8"/>
                      <a:gd name="T10" fmla="*/ 0 w 5"/>
                      <a:gd name="T11" fmla="*/ 4 h 8"/>
                      <a:gd name="T12" fmla="*/ 0 w 5"/>
                      <a:gd name="T13" fmla="*/ 8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" h="8">
                        <a:moveTo>
                          <a:pt x="0" y="8"/>
                        </a:moveTo>
                        <a:lnTo>
                          <a:pt x="0" y="4"/>
                        </a:lnTo>
                        <a:lnTo>
                          <a:pt x="5" y="4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13" name="Freeform 446"/>
                  <p:cNvSpPr>
                    <a:spLocks/>
                  </p:cNvSpPr>
                  <p:nvPr/>
                </p:nvSpPr>
                <p:spPr bwMode="auto">
                  <a:xfrm>
                    <a:off x="3013" y="3018"/>
                    <a:ext cx="1" cy="4"/>
                  </a:xfrm>
                  <a:custGeom>
                    <a:avLst/>
                    <a:gdLst>
                      <a:gd name="T0" fmla="*/ 0 w 1"/>
                      <a:gd name="T1" fmla="*/ 4 h 4"/>
                      <a:gd name="T2" fmla="*/ 0 w 1"/>
                      <a:gd name="T3" fmla="*/ 0 h 4"/>
                      <a:gd name="T4" fmla="*/ 0 w 1"/>
                      <a:gd name="T5" fmla="*/ 4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" h="4">
                        <a:moveTo>
                          <a:pt x="0" y="4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14" name="Freeform 447"/>
                  <p:cNvSpPr>
                    <a:spLocks/>
                  </p:cNvSpPr>
                  <p:nvPr/>
                </p:nvSpPr>
                <p:spPr bwMode="auto">
                  <a:xfrm>
                    <a:off x="3017" y="3018"/>
                    <a:ext cx="1" cy="4"/>
                  </a:xfrm>
                  <a:custGeom>
                    <a:avLst/>
                    <a:gdLst>
                      <a:gd name="T0" fmla="*/ 0 w 1"/>
                      <a:gd name="T1" fmla="*/ 4 h 4"/>
                      <a:gd name="T2" fmla="*/ 0 w 1"/>
                      <a:gd name="T3" fmla="*/ 0 h 4"/>
                      <a:gd name="T4" fmla="*/ 0 w 1"/>
                      <a:gd name="T5" fmla="*/ 4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" h="4">
                        <a:moveTo>
                          <a:pt x="0" y="4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15" name="Freeform 448"/>
                  <p:cNvSpPr>
                    <a:spLocks/>
                  </p:cNvSpPr>
                  <p:nvPr/>
                </p:nvSpPr>
                <p:spPr bwMode="auto">
                  <a:xfrm>
                    <a:off x="3022" y="3010"/>
                    <a:ext cx="34" cy="56"/>
                  </a:xfrm>
                  <a:custGeom>
                    <a:avLst/>
                    <a:gdLst>
                      <a:gd name="T0" fmla="*/ 34 w 34"/>
                      <a:gd name="T1" fmla="*/ 56 h 56"/>
                      <a:gd name="T2" fmla="*/ 34 w 34"/>
                      <a:gd name="T3" fmla="*/ 52 h 56"/>
                      <a:gd name="T4" fmla="*/ 34 w 34"/>
                      <a:gd name="T5" fmla="*/ 48 h 56"/>
                      <a:gd name="T6" fmla="*/ 30 w 34"/>
                      <a:gd name="T7" fmla="*/ 44 h 56"/>
                      <a:gd name="T8" fmla="*/ 30 w 34"/>
                      <a:gd name="T9" fmla="*/ 40 h 56"/>
                      <a:gd name="T10" fmla="*/ 34 w 34"/>
                      <a:gd name="T11" fmla="*/ 40 h 56"/>
                      <a:gd name="T12" fmla="*/ 34 w 34"/>
                      <a:gd name="T13" fmla="*/ 44 h 56"/>
                      <a:gd name="T14" fmla="*/ 34 w 34"/>
                      <a:gd name="T15" fmla="*/ 40 h 56"/>
                      <a:gd name="T16" fmla="*/ 34 w 34"/>
                      <a:gd name="T17" fmla="*/ 36 h 56"/>
                      <a:gd name="T18" fmla="*/ 34 w 34"/>
                      <a:gd name="T19" fmla="*/ 32 h 56"/>
                      <a:gd name="T20" fmla="*/ 30 w 34"/>
                      <a:gd name="T21" fmla="*/ 32 h 56"/>
                      <a:gd name="T22" fmla="*/ 30 w 34"/>
                      <a:gd name="T23" fmla="*/ 28 h 56"/>
                      <a:gd name="T24" fmla="*/ 30 w 34"/>
                      <a:gd name="T25" fmla="*/ 24 h 56"/>
                      <a:gd name="T26" fmla="*/ 25 w 34"/>
                      <a:gd name="T27" fmla="*/ 20 h 56"/>
                      <a:gd name="T28" fmla="*/ 25 w 34"/>
                      <a:gd name="T29" fmla="*/ 16 h 56"/>
                      <a:gd name="T30" fmla="*/ 21 w 34"/>
                      <a:gd name="T31" fmla="*/ 16 h 56"/>
                      <a:gd name="T32" fmla="*/ 21 w 34"/>
                      <a:gd name="T33" fmla="*/ 12 h 56"/>
                      <a:gd name="T34" fmla="*/ 21 w 34"/>
                      <a:gd name="T35" fmla="*/ 8 h 56"/>
                      <a:gd name="T36" fmla="*/ 17 w 34"/>
                      <a:gd name="T37" fmla="*/ 8 h 56"/>
                      <a:gd name="T38" fmla="*/ 17 w 34"/>
                      <a:gd name="T39" fmla="*/ 4 h 56"/>
                      <a:gd name="T40" fmla="*/ 17 w 34"/>
                      <a:gd name="T41" fmla="*/ 0 h 56"/>
                      <a:gd name="T42" fmla="*/ 13 w 34"/>
                      <a:gd name="T43" fmla="*/ 0 h 56"/>
                      <a:gd name="T44" fmla="*/ 8 w 34"/>
                      <a:gd name="T45" fmla="*/ 0 h 56"/>
                      <a:gd name="T46" fmla="*/ 8 w 34"/>
                      <a:gd name="T47" fmla="*/ 4 h 56"/>
                      <a:gd name="T48" fmla="*/ 4 w 34"/>
                      <a:gd name="T49" fmla="*/ 4 h 56"/>
                      <a:gd name="T50" fmla="*/ 0 w 34"/>
                      <a:gd name="T51" fmla="*/ 4 h 56"/>
                      <a:gd name="T52" fmla="*/ 0 w 34"/>
                      <a:gd name="T53" fmla="*/ 0 h 5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34" h="56">
                        <a:moveTo>
                          <a:pt x="34" y="56"/>
                        </a:moveTo>
                        <a:lnTo>
                          <a:pt x="34" y="52"/>
                        </a:lnTo>
                        <a:lnTo>
                          <a:pt x="34" y="48"/>
                        </a:lnTo>
                        <a:lnTo>
                          <a:pt x="30" y="44"/>
                        </a:lnTo>
                        <a:lnTo>
                          <a:pt x="30" y="40"/>
                        </a:lnTo>
                        <a:lnTo>
                          <a:pt x="34" y="40"/>
                        </a:lnTo>
                        <a:lnTo>
                          <a:pt x="34" y="44"/>
                        </a:lnTo>
                        <a:lnTo>
                          <a:pt x="34" y="40"/>
                        </a:lnTo>
                        <a:lnTo>
                          <a:pt x="34" y="36"/>
                        </a:lnTo>
                        <a:lnTo>
                          <a:pt x="34" y="32"/>
                        </a:lnTo>
                        <a:lnTo>
                          <a:pt x="30" y="32"/>
                        </a:lnTo>
                        <a:lnTo>
                          <a:pt x="30" y="28"/>
                        </a:lnTo>
                        <a:lnTo>
                          <a:pt x="30" y="24"/>
                        </a:lnTo>
                        <a:lnTo>
                          <a:pt x="25" y="20"/>
                        </a:lnTo>
                        <a:lnTo>
                          <a:pt x="25" y="16"/>
                        </a:lnTo>
                        <a:lnTo>
                          <a:pt x="21" y="16"/>
                        </a:lnTo>
                        <a:lnTo>
                          <a:pt x="21" y="12"/>
                        </a:lnTo>
                        <a:lnTo>
                          <a:pt x="21" y="8"/>
                        </a:lnTo>
                        <a:lnTo>
                          <a:pt x="17" y="8"/>
                        </a:lnTo>
                        <a:lnTo>
                          <a:pt x="17" y="4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8" y="0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16" name="Freeform 449"/>
                  <p:cNvSpPr>
                    <a:spLocks/>
                  </p:cNvSpPr>
                  <p:nvPr/>
                </p:nvSpPr>
                <p:spPr bwMode="auto">
                  <a:xfrm>
                    <a:off x="3056" y="3066"/>
                    <a:ext cx="4" cy="15"/>
                  </a:xfrm>
                  <a:custGeom>
                    <a:avLst/>
                    <a:gdLst>
                      <a:gd name="T0" fmla="*/ 4 w 4"/>
                      <a:gd name="T1" fmla="*/ 15 h 15"/>
                      <a:gd name="T2" fmla="*/ 4 w 4"/>
                      <a:gd name="T3" fmla="*/ 11 h 15"/>
                      <a:gd name="T4" fmla="*/ 0 w 4"/>
                      <a:gd name="T5" fmla="*/ 11 h 15"/>
                      <a:gd name="T6" fmla="*/ 0 w 4"/>
                      <a:gd name="T7" fmla="*/ 8 h 15"/>
                      <a:gd name="T8" fmla="*/ 0 w 4"/>
                      <a:gd name="T9" fmla="*/ 4 h 15"/>
                      <a:gd name="T10" fmla="*/ 0 w 4"/>
                      <a:gd name="T11" fmla="*/ 0 h 1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" h="15">
                        <a:moveTo>
                          <a:pt x="4" y="15"/>
                        </a:moveTo>
                        <a:lnTo>
                          <a:pt x="4" y="11"/>
                        </a:lnTo>
                        <a:lnTo>
                          <a:pt x="0" y="11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17" name="Freeform 450"/>
                  <p:cNvSpPr>
                    <a:spLocks/>
                  </p:cNvSpPr>
                  <p:nvPr/>
                </p:nvSpPr>
                <p:spPr bwMode="auto">
                  <a:xfrm>
                    <a:off x="3009" y="3010"/>
                    <a:ext cx="26" cy="87"/>
                  </a:xfrm>
                  <a:custGeom>
                    <a:avLst/>
                    <a:gdLst>
                      <a:gd name="T0" fmla="*/ 4 w 26"/>
                      <a:gd name="T1" fmla="*/ 0 h 87"/>
                      <a:gd name="T2" fmla="*/ 4 w 26"/>
                      <a:gd name="T3" fmla="*/ 4 h 87"/>
                      <a:gd name="T4" fmla="*/ 4 w 26"/>
                      <a:gd name="T5" fmla="*/ 8 h 87"/>
                      <a:gd name="T6" fmla="*/ 0 w 26"/>
                      <a:gd name="T7" fmla="*/ 8 h 87"/>
                      <a:gd name="T8" fmla="*/ 0 w 26"/>
                      <a:gd name="T9" fmla="*/ 12 h 87"/>
                      <a:gd name="T10" fmla="*/ 0 w 26"/>
                      <a:gd name="T11" fmla="*/ 16 h 87"/>
                      <a:gd name="T12" fmla="*/ 0 w 26"/>
                      <a:gd name="T13" fmla="*/ 20 h 87"/>
                      <a:gd name="T14" fmla="*/ 0 w 26"/>
                      <a:gd name="T15" fmla="*/ 24 h 87"/>
                      <a:gd name="T16" fmla="*/ 4 w 26"/>
                      <a:gd name="T17" fmla="*/ 24 h 87"/>
                      <a:gd name="T18" fmla="*/ 4 w 26"/>
                      <a:gd name="T19" fmla="*/ 28 h 87"/>
                      <a:gd name="T20" fmla="*/ 4 w 26"/>
                      <a:gd name="T21" fmla="*/ 32 h 87"/>
                      <a:gd name="T22" fmla="*/ 4 w 26"/>
                      <a:gd name="T23" fmla="*/ 36 h 87"/>
                      <a:gd name="T24" fmla="*/ 8 w 26"/>
                      <a:gd name="T25" fmla="*/ 36 h 87"/>
                      <a:gd name="T26" fmla="*/ 8 w 26"/>
                      <a:gd name="T27" fmla="*/ 40 h 87"/>
                      <a:gd name="T28" fmla="*/ 8 w 26"/>
                      <a:gd name="T29" fmla="*/ 44 h 87"/>
                      <a:gd name="T30" fmla="*/ 8 w 26"/>
                      <a:gd name="T31" fmla="*/ 48 h 87"/>
                      <a:gd name="T32" fmla="*/ 13 w 26"/>
                      <a:gd name="T33" fmla="*/ 48 h 87"/>
                      <a:gd name="T34" fmla="*/ 13 w 26"/>
                      <a:gd name="T35" fmla="*/ 52 h 87"/>
                      <a:gd name="T36" fmla="*/ 13 w 26"/>
                      <a:gd name="T37" fmla="*/ 56 h 87"/>
                      <a:gd name="T38" fmla="*/ 17 w 26"/>
                      <a:gd name="T39" fmla="*/ 60 h 87"/>
                      <a:gd name="T40" fmla="*/ 17 w 26"/>
                      <a:gd name="T41" fmla="*/ 64 h 87"/>
                      <a:gd name="T42" fmla="*/ 17 w 26"/>
                      <a:gd name="T43" fmla="*/ 67 h 87"/>
                      <a:gd name="T44" fmla="*/ 21 w 26"/>
                      <a:gd name="T45" fmla="*/ 71 h 87"/>
                      <a:gd name="T46" fmla="*/ 21 w 26"/>
                      <a:gd name="T47" fmla="*/ 75 h 87"/>
                      <a:gd name="T48" fmla="*/ 21 w 26"/>
                      <a:gd name="T49" fmla="*/ 79 h 87"/>
                      <a:gd name="T50" fmla="*/ 21 w 26"/>
                      <a:gd name="T51" fmla="*/ 83 h 87"/>
                      <a:gd name="T52" fmla="*/ 21 w 26"/>
                      <a:gd name="T53" fmla="*/ 87 h 87"/>
                      <a:gd name="T54" fmla="*/ 26 w 26"/>
                      <a:gd name="T55" fmla="*/ 87 h 8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26" h="87">
                        <a:moveTo>
                          <a:pt x="4" y="0"/>
                        </a:move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4" y="24"/>
                        </a:lnTo>
                        <a:lnTo>
                          <a:pt x="4" y="28"/>
                        </a:lnTo>
                        <a:lnTo>
                          <a:pt x="4" y="32"/>
                        </a:lnTo>
                        <a:lnTo>
                          <a:pt x="4" y="36"/>
                        </a:lnTo>
                        <a:lnTo>
                          <a:pt x="8" y="36"/>
                        </a:lnTo>
                        <a:lnTo>
                          <a:pt x="8" y="40"/>
                        </a:lnTo>
                        <a:lnTo>
                          <a:pt x="8" y="44"/>
                        </a:lnTo>
                        <a:lnTo>
                          <a:pt x="8" y="48"/>
                        </a:lnTo>
                        <a:lnTo>
                          <a:pt x="13" y="48"/>
                        </a:lnTo>
                        <a:lnTo>
                          <a:pt x="13" y="52"/>
                        </a:lnTo>
                        <a:lnTo>
                          <a:pt x="13" y="56"/>
                        </a:lnTo>
                        <a:lnTo>
                          <a:pt x="17" y="60"/>
                        </a:lnTo>
                        <a:lnTo>
                          <a:pt x="17" y="64"/>
                        </a:lnTo>
                        <a:lnTo>
                          <a:pt x="17" y="67"/>
                        </a:lnTo>
                        <a:lnTo>
                          <a:pt x="21" y="71"/>
                        </a:lnTo>
                        <a:lnTo>
                          <a:pt x="21" y="75"/>
                        </a:lnTo>
                        <a:lnTo>
                          <a:pt x="21" y="79"/>
                        </a:lnTo>
                        <a:lnTo>
                          <a:pt x="21" y="83"/>
                        </a:lnTo>
                        <a:lnTo>
                          <a:pt x="21" y="87"/>
                        </a:lnTo>
                        <a:lnTo>
                          <a:pt x="26" y="8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18" name="Freeform 451"/>
                  <p:cNvSpPr>
                    <a:spLocks/>
                  </p:cNvSpPr>
                  <p:nvPr/>
                </p:nvSpPr>
                <p:spPr bwMode="auto">
                  <a:xfrm>
                    <a:off x="3043" y="3081"/>
                    <a:ext cx="17" cy="24"/>
                  </a:xfrm>
                  <a:custGeom>
                    <a:avLst/>
                    <a:gdLst>
                      <a:gd name="T0" fmla="*/ 17 w 17"/>
                      <a:gd name="T1" fmla="*/ 0 h 24"/>
                      <a:gd name="T2" fmla="*/ 17 w 17"/>
                      <a:gd name="T3" fmla="*/ 4 h 24"/>
                      <a:gd name="T4" fmla="*/ 17 w 17"/>
                      <a:gd name="T5" fmla="*/ 8 h 24"/>
                      <a:gd name="T6" fmla="*/ 13 w 17"/>
                      <a:gd name="T7" fmla="*/ 8 h 24"/>
                      <a:gd name="T8" fmla="*/ 13 w 17"/>
                      <a:gd name="T9" fmla="*/ 12 h 24"/>
                      <a:gd name="T10" fmla="*/ 9 w 17"/>
                      <a:gd name="T11" fmla="*/ 12 h 24"/>
                      <a:gd name="T12" fmla="*/ 4 w 17"/>
                      <a:gd name="T13" fmla="*/ 12 h 24"/>
                      <a:gd name="T14" fmla="*/ 4 w 17"/>
                      <a:gd name="T15" fmla="*/ 8 h 24"/>
                      <a:gd name="T16" fmla="*/ 4 w 17"/>
                      <a:gd name="T17" fmla="*/ 4 h 24"/>
                      <a:gd name="T18" fmla="*/ 4 w 17"/>
                      <a:gd name="T19" fmla="*/ 0 h 24"/>
                      <a:gd name="T20" fmla="*/ 4 w 17"/>
                      <a:gd name="T21" fmla="*/ 4 h 24"/>
                      <a:gd name="T22" fmla="*/ 0 w 17"/>
                      <a:gd name="T23" fmla="*/ 4 h 24"/>
                      <a:gd name="T24" fmla="*/ 0 w 17"/>
                      <a:gd name="T25" fmla="*/ 8 h 24"/>
                      <a:gd name="T26" fmla="*/ 4 w 17"/>
                      <a:gd name="T27" fmla="*/ 8 h 24"/>
                      <a:gd name="T28" fmla="*/ 0 w 17"/>
                      <a:gd name="T29" fmla="*/ 8 h 24"/>
                      <a:gd name="T30" fmla="*/ 0 w 17"/>
                      <a:gd name="T31" fmla="*/ 12 h 24"/>
                      <a:gd name="T32" fmla="*/ 4 w 17"/>
                      <a:gd name="T33" fmla="*/ 12 h 24"/>
                      <a:gd name="T34" fmla="*/ 4 w 17"/>
                      <a:gd name="T35" fmla="*/ 16 h 24"/>
                      <a:gd name="T36" fmla="*/ 9 w 17"/>
                      <a:gd name="T37" fmla="*/ 16 h 24"/>
                      <a:gd name="T38" fmla="*/ 9 w 17"/>
                      <a:gd name="T39" fmla="*/ 20 h 24"/>
                      <a:gd name="T40" fmla="*/ 9 w 17"/>
                      <a:gd name="T41" fmla="*/ 24 h 24"/>
                      <a:gd name="T42" fmla="*/ 13 w 17"/>
                      <a:gd name="T43" fmla="*/ 24 h 24"/>
                      <a:gd name="T44" fmla="*/ 9 w 17"/>
                      <a:gd name="T45" fmla="*/ 24 h 2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17" h="24">
                        <a:moveTo>
                          <a:pt x="17" y="0"/>
                        </a:move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9" y="12"/>
                        </a:ln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9" y="16"/>
                        </a:lnTo>
                        <a:lnTo>
                          <a:pt x="9" y="20"/>
                        </a:lnTo>
                        <a:lnTo>
                          <a:pt x="9" y="24"/>
                        </a:lnTo>
                        <a:lnTo>
                          <a:pt x="13" y="24"/>
                        </a:lnTo>
                        <a:lnTo>
                          <a:pt x="9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19" name="Freeform 452"/>
                  <p:cNvSpPr>
                    <a:spLocks/>
                  </p:cNvSpPr>
                  <p:nvPr/>
                </p:nvSpPr>
                <p:spPr bwMode="auto">
                  <a:xfrm>
                    <a:off x="3035" y="3097"/>
                    <a:ext cx="8" cy="8"/>
                  </a:xfrm>
                  <a:custGeom>
                    <a:avLst/>
                    <a:gdLst>
                      <a:gd name="T0" fmla="*/ 0 w 8"/>
                      <a:gd name="T1" fmla="*/ 0 h 8"/>
                      <a:gd name="T2" fmla="*/ 4 w 8"/>
                      <a:gd name="T3" fmla="*/ 0 h 8"/>
                      <a:gd name="T4" fmla="*/ 4 w 8"/>
                      <a:gd name="T5" fmla="*/ 4 h 8"/>
                      <a:gd name="T6" fmla="*/ 8 w 8"/>
                      <a:gd name="T7" fmla="*/ 4 h 8"/>
                      <a:gd name="T8" fmla="*/ 8 w 8"/>
                      <a:gd name="T9" fmla="*/ 8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" h="8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8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20" name="Freeform 453"/>
                  <p:cNvSpPr>
                    <a:spLocks/>
                  </p:cNvSpPr>
                  <p:nvPr/>
                </p:nvSpPr>
                <p:spPr bwMode="auto">
                  <a:xfrm>
                    <a:off x="5147" y="2994"/>
                    <a:ext cx="4" cy="115"/>
                  </a:xfrm>
                  <a:custGeom>
                    <a:avLst/>
                    <a:gdLst>
                      <a:gd name="T0" fmla="*/ 4 w 4"/>
                      <a:gd name="T1" fmla="*/ 0 h 115"/>
                      <a:gd name="T2" fmla="*/ 4 w 4"/>
                      <a:gd name="T3" fmla="*/ 4 h 115"/>
                      <a:gd name="T4" fmla="*/ 4 w 4"/>
                      <a:gd name="T5" fmla="*/ 8 h 115"/>
                      <a:gd name="T6" fmla="*/ 4 w 4"/>
                      <a:gd name="T7" fmla="*/ 12 h 115"/>
                      <a:gd name="T8" fmla="*/ 4 w 4"/>
                      <a:gd name="T9" fmla="*/ 16 h 115"/>
                      <a:gd name="T10" fmla="*/ 4 w 4"/>
                      <a:gd name="T11" fmla="*/ 20 h 115"/>
                      <a:gd name="T12" fmla="*/ 4 w 4"/>
                      <a:gd name="T13" fmla="*/ 24 h 115"/>
                      <a:gd name="T14" fmla="*/ 4 w 4"/>
                      <a:gd name="T15" fmla="*/ 28 h 115"/>
                      <a:gd name="T16" fmla="*/ 4 w 4"/>
                      <a:gd name="T17" fmla="*/ 32 h 115"/>
                      <a:gd name="T18" fmla="*/ 4 w 4"/>
                      <a:gd name="T19" fmla="*/ 36 h 115"/>
                      <a:gd name="T20" fmla="*/ 4 w 4"/>
                      <a:gd name="T21" fmla="*/ 40 h 115"/>
                      <a:gd name="T22" fmla="*/ 4 w 4"/>
                      <a:gd name="T23" fmla="*/ 44 h 115"/>
                      <a:gd name="T24" fmla="*/ 4 w 4"/>
                      <a:gd name="T25" fmla="*/ 48 h 115"/>
                      <a:gd name="T26" fmla="*/ 0 w 4"/>
                      <a:gd name="T27" fmla="*/ 48 h 115"/>
                      <a:gd name="T28" fmla="*/ 0 w 4"/>
                      <a:gd name="T29" fmla="*/ 52 h 115"/>
                      <a:gd name="T30" fmla="*/ 4 w 4"/>
                      <a:gd name="T31" fmla="*/ 52 h 115"/>
                      <a:gd name="T32" fmla="*/ 4 w 4"/>
                      <a:gd name="T33" fmla="*/ 56 h 115"/>
                      <a:gd name="T34" fmla="*/ 4 w 4"/>
                      <a:gd name="T35" fmla="*/ 60 h 115"/>
                      <a:gd name="T36" fmla="*/ 0 w 4"/>
                      <a:gd name="T37" fmla="*/ 64 h 115"/>
                      <a:gd name="T38" fmla="*/ 0 w 4"/>
                      <a:gd name="T39" fmla="*/ 68 h 115"/>
                      <a:gd name="T40" fmla="*/ 0 w 4"/>
                      <a:gd name="T41" fmla="*/ 72 h 115"/>
                      <a:gd name="T42" fmla="*/ 0 w 4"/>
                      <a:gd name="T43" fmla="*/ 76 h 115"/>
                      <a:gd name="T44" fmla="*/ 0 w 4"/>
                      <a:gd name="T45" fmla="*/ 80 h 115"/>
                      <a:gd name="T46" fmla="*/ 0 w 4"/>
                      <a:gd name="T47" fmla="*/ 83 h 115"/>
                      <a:gd name="T48" fmla="*/ 0 w 4"/>
                      <a:gd name="T49" fmla="*/ 87 h 115"/>
                      <a:gd name="T50" fmla="*/ 0 w 4"/>
                      <a:gd name="T51" fmla="*/ 91 h 115"/>
                      <a:gd name="T52" fmla="*/ 0 w 4"/>
                      <a:gd name="T53" fmla="*/ 95 h 115"/>
                      <a:gd name="T54" fmla="*/ 0 w 4"/>
                      <a:gd name="T55" fmla="*/ 99 h 115"/>
                      <a:gd name="T56" fmla="*/ 0 w 4"/>
                      <a:gd name="T57" fmla="*/ 103 h 115"/>
                      <a:gd name="T58" fmla="*/ 0 w 4"/>
                      <a:gd name="T59" fmla="*/ 107 h 115"/>
                      <a:gd name="T60" fmla="*/ 0 w 4"/>
                      <a:gd name="T61" fmla="*/ 111 h 115"/>
                      <a:gd name="T62" fmla="*/ 0 w 4"/>
                      <a:gd name="T63" fmla="*/ 115 h 11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4" h="115">
                        <a:moveTo>
                          <a:pt x="4" y="0"/>
                        </a:move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  <a:lnTo>
                          <a:pt x="4" y="24"/>
                        </a:lnTo>
                        <a:lnTo>
                          <a:pt x="4" y="28"/>
                        </a:lnTo>
                        <a:lnTo>
                          <a:pt x="4" y="32"/>
                        </a:lnTo>
                        <a:lnTo>
                          <a:pt x="4" y="36"/>
                        </a:lnTo>
                        <a:lnTo>
                          <a:pt x="4" y="40"/>
                        </a:lnTo>
                        <a:lnTo>
                          <a:pt x="4" y="44"/>
                        </a:lnTo>
                        <a:lnTo>
                          <a:pt x="4" y="48"/>
                        </a:lnTo>
                        <a:lnTo>
                          <a:pt x="0" y="48"/>
                        </a:lnTo>
                        <a:lnTo>
                          <a:pt x="0" y="52"/>
                        </a:lnTo>
                        <a:lnTo>
                          <a:pt x="4" y="52"/>
                        </a:lnTo>
                        <a:lnTo>
                          <a:pt x="4" y="56"/>
                        </a:lnTo>
                        <a:lnTo>
                          <a:pt x="4" y="60"/>
                        </a:lnTo>
                        <a:lnTo>
                          <a:pt x="0" y="64"/>
                        </a:lnTo>
                        <a:lnTo>
                          <a:pt x="0" y="68"/>
                        </a:lnTo>
                        <a:lnTo>
                          <a:pt x="0" y="72"/>
                        </a:lnTo>
                        <a:lnTo>
                          <a:pt x="0" y="76"/>
                        </a:lnTo>
                        <a:lnTo>
                          <a:pt x="0" y="80"/>
                        </a:lnTo>
                        <a:lnTo>
                          <a:pt x="0" y="83"/>
                        </a:lnTo>
                        <a:lnTo>
                          <a:pt x="0" y="87"/>
                        </a:lnTo>
                        <a:lnTo>
                          <a:pt x="0" y="91"/>
                        </a:lnTo>
                        <a:lnTo>
                          <a:pt x="0" y="95"/>
                        </a:lnTo>
                        <a:lnTo>
                          <a:pt x="0" y="99"/>
                        </a:lnTo>
                        <a:lnTo>
                          <a:pt x="0" y="103"/>
                        </a:lnTo>
                        <a:lnTo>
                          <a:pt x="0" y="107"/>
                        </a:lnTo>
                        <a:lnTo>
                          <a:pt x="0" y="111"/>
                        </a:lnTo>
                        <a:lnTo>
                          <a:pt x="0" y="115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21" name="Freeform 454"/>
                  <p:cNvSpPr>
                    <a:spLocks/>
                  </p:cNvSpPr>
                  <p:nvPr/>
                </p:nvSpPr>
                <p:spPr bwMode="auto">
                  <a:xfrm>
                    <a:off x="3043" y="3105"/>
                    <a:ext cx="9" cy="4"/>
                  </a:xfrm>
                  <a:custGeom>
                    <a:avLst/>
                    <a:gdLst>
                      <a:gd name="T0" fmla="*/ 0 w 9"/>
                      <a:gd name="T1" fmla="*/ 0 h 4"/>
                      <a:gd name="T2" fmla="*/ 4 w 9"/>
                      <a:gd name="T3" fmla="*/ 0 h 4"/>
                      <a:gd name="T4" fmla="*/ 4 w 9"/>
                      <a:gd name="T5" fmla="*/ 4 h 4"/>
                      <a:gd name="T6" fmla="*/ 4 w 9"/>
                      <a:gd name="T7" fmla="*/ 0 h 4"/>
                      <a:gd name="T8" fmla="*/ 9 w 9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" h="4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22" name="Freeform 455"/>
                  <p:cNvSpPr>
                    <a:spLocks/>
                  </p:cNvSpPr>
                  <p:nvPr/>
                </p:nvSpPr>
                <p:spPr bwMode="auto">
                  <a:xfrm>
                    <a:off x="5117" y="3113"/>
                    <a:ext cx="4" cy="4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0 w 4"/>
                      <a:gd name="T3" fmla="*/ 4 h 4"/>
                      <a:gd name="T4" fmla="*/ 4 w 4"/>
                      <a:gd name="T5" fmla="*/ 4 h 4"/>
                      <a:gd name="T6" fmla="*/ 0 w 4"/>
                      <a:gd name="T7" fmla="*/ 4 h 4"/>
                      <a:gd name="T8" fmla="*/ 4 w 4"/>
                      <a:gd name="T9" fmla="*/ 4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23" name="Freeform 456"/>
                  <p:cNvSpPr>
                    <a:spLocks/>
                  </p:cNvSpPr>
                  <p:nvPr/>
                </p:nvSpPr>
                <p:spPr bwMode="auto">
                  <a:xfrm>
                    <a:off x="5117" y="3105"/>
                    <a:ext cx="30" cy="16"/>
                  </a:xfrm>
                  <a:custGeom>
                    <a:avLst/>
                    <a:gdLst>
                      <a:gd name="T0" fmla="*/ 30 w 30"/>
                      <a:gd name="T1" fmla="*/ 4 h 16"/>
                      <a:gd name="T2" fmla="*/ 30 w 30"/>
                      <a:gd name="T3" fmla="*/ 8 h 16"/>
                      <a:gd name="T4" fmla="*/ 25 w 30"/>
                      <a:gd name="T5" fmla="*/ 8 h 16"/>
                      <a:gd name="T6" fmla="*/ 25 w 30"/>
                      <a:gd name="T7" fmla="*/ 4 h 16"/>
                      <a:gd name="T8" fmla="*/ 21 w 30"/>
                      <a:gd name="T9" fmla="*/ 4 h 16"/>
                      <a:gd name="T10" fmla="*/ 21 w 30"/>
                      <a:gd name="T11" fmla="*/ 8 h 16"/>
                      <a:gd name="T12" fmla="*/ 21 w 30"/>
                      <a:gd name="T13" fmla="*/ 12 h 16"/>
                      <a:gd name="T14" fmla="*/ 21 w 30"/>
                      <a:gd name="T15" fmla="*/ 16 h 16"/>
                      <a:gd name="T16" fmla="*/ 17 w 30"/>
                      <a:gd name="T17" fmla="*/ 16 h 16"/>
                      <a:gd name="T18" fmla="*/ 13 w 30"/>
                      <a:gd name="T19" fmla="*/ 12 h 16"/>
                      <a:gd name="T20" fmla="*/ 13 w 30"/>
                      <a:gd name="T21" fmla="*/ 8 h 16"/>
                      <a:gd name="T22" fmla="*/ 17 w 30"/>
                      <a:gd name="T23" fmla="*/ 8 h 16"/>
                      <a:gd name="T24" fmla="*/ 17 w 30"/>
                      <a:gd name="T25" fmla="*/ 4 h 16"/>
                      <a:gd name="T26" fmla="*/ 17 w 30"/>
                      <a:gd name="T27" fmla="*/ 0 h 16"/>
                      <a:gd name="T28" fmla="*/ 13 w 30"/>
                      <a:gd name="T29" fmla="*/ 4 h 16"/>
                      <a:gd name="T30" fmla="*/ 8 w 30"/>
                      <a:gd name="T31" fmla="*/ 4 h 16"/>
                      <a:gd name="T32" fmla="*/ 4 w 30"/>
                      <a:gd name="T33" fmla="*/ 4 h 16"/>
                      <a:gd name="T34" fmla="*/ 0 w 30"/>
                      <a:gd name="T35" fmla="*/ 4 h 16"/>
                      <a:gd name="T36" fmla="*/ 0 w 30"/>
                      <a:gd name="T37" fmla="*/ 8 h 1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30" h="16">
                        <a:moveTo>
                          <a:pt x="30" y="4"/>
                        </a:moveTo>
                        <a:lnTo>
                          <a:pt x="30" y="8"/>
                        </a:lnTo>
                        <a:lnTo>
                          <a:pt x="25" y="8"/>
                        </a:lnTo>
                        <a:lnTo>
                          <a:pt x="25" y="4"/>
                        </a:lnTo>
                        <a:lnTo>
                          <a:pt x="21" y="4"/>
                        </a:lnTo>
                        <a:lnTo>
                          <a:pt x="21" y="8"/>
                        </a:lnTo>
                        <a:lnTo>
                          <a:pt x="21" y="12"/>
                        </a:lnTo>
                        <a:lnTo>
                          <a:pt x="21" y="16"/>
                        </a:lnTo>
                        <a:lnTo>
                          <a:pt x="17" y="16"/>
                        </a:lnTo>
                        <a:lnTo>
                          <a:pt x="13" y="12"/>
                        </a:lnTo>
                        <a:lnTo>
                          <a:pt x="13" y="8"/>
                        </a:lnTo>
                        <a:lnTo>
                          <a:pt x="17" y="8"/>
                        </a:lnTo>
                        <a:lnTo>
                          <a:pt x="17" y="4"/>
                        </a:lnTo>
                        <a:lnTo>
                          <a:pt x="17" y="0"/>
                        </a:lnTo>
                        <a:lnTo>
                          <a:pt x="13" y="4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24" name="Freeform 457"/>
                  <p:cNvSpPr>
                    <a:spLocks/>
                  </p:cNvSpPr>
                  <p:nvPr/>
                </p:nvSpPr>
                <p:spPr bwMode="auto">
                  <a:xfrm>
                    <a:off x="5121" y="3117"/>
                    <a:ext cx="17" cy="12"/>
                  </a:xfrm>
                  <a:custGeom>
                    <a:avLst/>
                    <a:gdLst>
                      <a:gd name="T0" fmla="*/ 0 w 17"/>
                      <a:gd name="T1" fmla="*/ 0 h 12"/>
                      <a:gd name="T2" fmla="*/ 4 w 17"/>
                      <a:gd name="T3" fmla="*/ 0 h 12"/>
                      <a:gd name="T4" fmla="*/ 4 w 17"/>
                      <a:gd name="T5" fmla="*/ 4 h 12"/>
                      <a:gd name="T6" fmla="*/ 9 w 17"/>
                      <a:gd name="T7" fmla="*/ 4 h 12"/>
                      <a:gd name="T8" fmla="*/ 9 w 17"/>
                      <a:gd name="T9" fmla="*/ 8 h 12"/>
                      <a:gd name="T10" fmla="*/ 13 w 17"/>
                      <a:gd name="T11" fmla="*/ 8 h 12"/>
                      <a:gd name="T12" fmla="*/ 17 w 17"/>
                      <a:gd name="T13" fmla="*/ 8 h 12"/>
                      <a:gd name="T14" fmla="*/ 13 w 17"/>
                      <a:gd name="T15" fmla="*/ 8 h 12"/>
                      <a:gd name="T16" fmla="*/ 17 w 17"/>
                      <a:gd name="T17" fmla="*/ 8 h 12"/>
                      <a:gd name="T18" fmla="*/ 17 w 17"/>
                      <a:gd name="T19" fmla="*/ 12 h 1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7" h="12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13" y="8"/>
                        </a:lnTo>
                        <a:lnTo>
                          <a:pt x="17" y="8"/>
                        </a:lnTo>
                        <a:lnTo>
                          <a:pt x="13" y="8"/>
                        </a:lnTo>
                        <a:lnTo>
                          <a:pt x="17" y="8"/>
                        </a:lnTo>
                        <a:lnTo>
                          <a:pt x="17" y="1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25" name="Freeform 458"/>
                  <p:cNvSpPr>
                    <a:spLocks/>
                  </p:cNvSpPr>
                  <p:nvPr/>
                </p:nvSpPr>
                <p:spPr bwMode="auto">
                  <a:xfrm>
                    <a:off x="5138" y="3113"/>
                    <a:ext cx="13" cy="16"/>
                  </a:xfrm>
                  <a:custGeom>
                    <a:avLst/>
                    <a:gdLst>
                      <a:gd name="T0" fmla="*/ 0 w 13"/>
                      <a:gd name="T1" fmla="*/ 16 h 16"/>
                      <a:gd name="T2" fmla="*/ 0 w 13"/>
                      <a:gd name="T3" fmla="*/ 12 h 16"/>
                      <a:gd name="T4" fmla="*/ 0 w 13"/>
                      <a:gd name="T5" fmla="*/ 8 h 16"/>
                      <a:gd name="T6" fmla="*/ 0 w 13"/>
                      <a:gd name="T7" fmla="*/ 4 h 16"/>
                      <a:gd name="T8" fmla="*/ 4 w 13"/>
                      <a:gd name="T9" fmla="*/ 4 h 16"/>
                      <a:gd name="T10" fmla="*/ 0 w 13"/>
                      <a:gd name="T11" fmla="*/ 4 h 16"/>
                      <a:gd name="T12" fmla="*/ 0 w 13"/>
                      <a:gd name="T13" fmla="*/ 0 h 16"/>
                      <a:gd name="T14" fmla="*/ 4 w 13"/>
                      <a:gd name="T15" fmla="*/ 0 h 16"/>
                      <a:gd name="T16" fmla="*/ 4 w 13"/>
                      <a:gd name="T17" fmla="*/ 4 h 16"/>
                      <a:gd name="T18" fmla="*/ 4 w 13"/>
                      <a:gd name="T19" fmla="*/ 0 h 16"/>
                      <a:gd name="T20" fmla="*/ 9 w 13"/>
                      <a:gd name="T21" fmla="*/ 0 h 16"/>
                      <a:gd name="T22" fmla="*/ 13 w 13"/>
                      <a:gd name="T23" fmla="*/ 0 h 1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" h="16">
                        <a:moveTo>
                          <a:pt x="0" y="16"/>
                        </a:move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26" name="Freeform 459"/>
                  <p:cNvSpPr>
                    <a:spLocks/>
                  </p:cNvSpPr>
                  <p:nvPr/>
                </p:nvSpPr>
                <p:spPr bwMode="auto">
                  <a:xfrm>
                    <a:off x="5125" y="3129"/>
                    <a:ext cx="17" cy="16"/>
                  </a:xfrm>
                  <a:custGeom>
                    <a:avLst/>
                    <a:gdLst>
                      <a:gd name="T0" fmla="*/ 0 w 17"/>
                      <a:gd name="T1" fmla="*/ 16 h 16"/>
                      <a:gd name="T2" fmla="*/ 0 w 17"/>
                      <a:gd name="T3" fmla="*/ 12 h 16"/>
                      <a:gd name="T4" fmla="*/ 5 w 17"/>
                      <a:gd name="T5" fmla="*/ 12 h 16"/>
                      <a:gd name="T6" fmla="*/ 9 w 17"/>
                      <a:gd name="T7" fmla="*/ 12 h 16"/>
                      <a:gd name="T8" fmla="*/ 9 w 17"/>
                      <a:gd name="T9" fmla="*/ 8 h 16"/>
                      <a:gd name="T10" fmla="*/ 13 w 17"/>
                      <a:gd name="T11" fmla="*/ 8 h 16"/>
                      <a:gd name="T12" fmla="*/ 13 w 17"/>
                      <a:gd name="T13" fmla="*/ 12 h 16"/>
                      <a:gd name="T14" fmla="*/ 17 w 17"/>
                      <a:gd name="T15" fmla="*/ 12 h 16"/>
                      <a:gd name="T16" fmla="*/ 17 w 17"/>
                      <a:gd name="T17" fmla="*/ 8 h 16"/>
                      <a:gd name="T18" fmla="*/ 17 w 17"/>
                      <a:gd name="T19" fmla="*/ 4 h 16"/>
                      <a:gd name="T20" fmla="*/ 13 w 17"/>
                      <a:gd name="T21" fmla="*/ 4 h 16"/>
                      <a:gd name="T22" fmla="*/ 13 w 17"/>
                      <a:gd name="T23" fmla="*/ 0 h 1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" h="16">
                        <a:moveTo>
                          <a:pt x="0" y="16"/>
                        </a:moveTo>
                        <a:lnTo>
                          <a:pt x="0" y="12"/>
                        </a:lnTo>
                        <a:lnTo>
                          <a:pt x="5" y="12"/>
                        </a:ln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17" y="12"/>
                        </a:lnTo>
                        <a:lnTo>
                          <a:pt x="17" y="8"/>
                        </a:lnTo>
                        <a:lnTo>
                          <a:pt x="17" y="4"/>
                        </a:lnTo>
                        <a:lnTo>
                          <a:pt x="13" y="4"/>
                        </a:lnTo>
                        <a:lnTo>
                          <a:pt x="13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27" name="Freeform 460"/>
                  <p:cNvSpPr>
                    <a:spLocks/>
                  </p:cNvSpPr>
                  <p:nvPr/>
                </p:nvSpPr>
                <p:spPr bwMode="auto">
                  <a:xfrm>
                    <a:off x="5125" y="3129"/>
                    <a:ext cx="35" cy="36"/>
                  </a:xfrm>
                  <a:custGeom>
                    <a:avLst/>
                    <a:gdLst>
                      <a:gd name="T0" fmla="*/ 13 w 35"/>
                      <a:gd name="T1" fmla="*/ 0 h 36"/>
                      <a:gd name="T2" fmla="*/ 17 w 35"/>
                      <a:gd name="T3" fmla="*/ 0 h 36"/>
                      <a:gd name="T4" fmla="*/ 17 w 35"/>
                      <a:gd name="T5" fmla="*/ 4 h 36"/>
                      <a:gd name="T6" fmla="*/ 22 w 35"/>
                      <a:gd name="T7" fmla="*/ 4 h 36"/>
                      <a:gd name="T8" fmla="*/ 26 w 35"/>
                      <a:gd name="T9" fmla="*/ 4 h 36"/>
                      <a:gd name="T10" fmla="*/ 26 w 35"/>
                      <a:gd name="T11" fmla="*/ 8 h 36"/>
                      <a:gd name="T12" fmla="*/ 30 w 35"/>
                      <a:gd name="T13" fmla="*/ 8 h 36"/>
                      <a:gd name="T14" fmla="*/ 30 w 35"/>
                      <a:gd name="T15" fmla="*/ 12 h 36"/>
                      <a:gd name="T16" fmla="*/ 30 w 35"/>
                      <a:gd name="T17" fmla="*/ 16 h 36"/>
                      <a:gd name="T18" fmla="*/ 26 w 35"/>
                      <a:gd name="T19" fmla="*/ 16 h 36"/>
                      <a:gd name="T20" fmla="*/ 22 w 35"/>
                      <a:gd name="T21" fmla="*/ 16 h 36"/>
                      <a:gd name="T22" fmla="*/ 22 w 35"/>
                      <a:gd name="T23" fmla="*/ 20 h 36"/>
                      <a:gd name="T24" fmla="*/ 26 w 35"/>
                      <a:gd name="T25" fmla="*/ 20 h 36"/>
                      <a:gd name="T26" fmla="*/ 30 w 35"/>
                      <a:gd name="T27" fmla="*/ 20 h 36"/>
                      <a:gd name="T28" fmla="*/ 30 w 35"/>
                      <a:gd name="T29" fmla="*/ 24 h 36"/>
                      <a:gd name="T30" fmla="*/ 30 w 35"/>
                      <a:gd name="T31" fmla="*/ 28 h 36"/>
                      <a:gd name="T32" fmla="*/ 30 w 35"/>
                      <a:gd name="T33" fmla="*/ 32 h 36"/>
                      <a:gd name="T34" fmla="*/ 35 w 35"/>
                      <a:gd name="T35" fmla="*/ 32 h 36"/>
                      <a:gd name="T36" fmla="*/ 35 w 35"/>
                      <a:gd name="T37" fmla="*/ 36 h 36"/>
                      <a:gd name="T38" fmla="*/ 30 w 35"/>
                      <a:gd name="T39" fmla="*/ 36 h 36"/>
                      <a:gd name="T40" fmla="*/ 26 w 35"/>
                      <a:gd name="T41" fmla="*/ 36 h 36"/>
                      <a:gd name="T42" fmla="*/ 22 w 35"/>
                      <a:gd name="T43" fmla="*/ 36 h 36"/>
                      <a:gd name="T44" fmla="*/ 22 w 35"/>
                      <a:gd name="T45" fmla="*/ 32 h 36"/>
                      <a:gd name="T46" fmla="*/ 22 w 35"/>
                      <a:gd name="T47" fmla="*/ 28 h 36"/>
                      <a:gd name="T48" fmla="*/ 17 w 35"/>
                      <a:gd name="T49" fmla="*/ 28 h 36"/>
                      <a:gd name="T50" fmla="*/ 17 w 35"/>
                      <a:gd name="T51" fmla="*/ 24 h 36"/>
                      <a:gd name="T52" fmla="*/ 22 w 35"/>
                      <a:gd name="T53" fmla="*/ 24 h 36"/>
                      <a:gd name="T54" fmla="*/ 22 w 35"/>
                      <a:gd name="T55" fmla="*/ 20 h 36"/>
                      <a:gd name="T56" fmla="*/ 17 w 35"/>
                      <a:gd name="T57" fmla="*/ 20 h 36"/>
                      <a:gd name="T58" fmla="*/ 17 w 35"/>
                      <a:gd name="T59" fmla="*/ 24 h 36"/>
                      <a:gd name="T60" fmla="*/ 17 w 35"/>
                      <a:gd name="T61" fmla="*/ 28 h 36"/>
                      <a:gd name="T62" fmla="*/ 17 w 35"/>
                      <a:gd name="T63" fmla="*/ 32 h 36"/>
                      <a:gd name="T64" fmla="*/ 17 w 35"/>
                      <a:gd name="T65" fmla="*/ 36 h 36"/>
                      <a:gd name="T66" fmla="*/ 13 w 35"/>
                      <a:gd name="T67" fmla="*/ 32 h 36"/>
                      <a:gd name="T68" fmla="*/ 9 w 35"/>
                      <a:gd name="T69" fmla="*/ 32 h 36"/>
                      <a:gd name="T70" fmla="*/ 5 w 35"/>
                      <a:gd name="T71" fmla="*/ 32 h 36"/>
                      <a:gd name="T72" fmla="*/ 5 w 35"/>
                      <a:gd name="T73" fmla="*/ 28 h 36"/>
                      <a:gd name="T74" fmla="*/ 5 w 35"/>
                      <a:gd name="T75" fmla="*/ 24 h 36"/>
                      <a:gd name="T76" fmla="*/ 5 w 35"/>
                      <a:gd name="T77" fmla="*/ 20 h 36"/>
                      <a:gd name="T78" fmla="*/ 5 w 35"/>
                      <a:gd name="T79" fmla="*/ 16 h 36"/>
                      <a:gd name="T80" fmla="*/ 0 w 35"/>
                      <a:gd name="T81" fmla="*/ 16 h 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35" h="36">
                        <a:moveTo>
                          <a:pt x="13" y="0"/>
                        </a:moveTo>
                        <a:lnTo>
                          <a:pt x="17" y="0"/>
                        </a:lnTo>
                        <a:lnTo>
                          <a:pt x="17" y="4"/>
                        </a:lnTo>
                        <a:lnTo>
                          <a:pt x="22" y="4"/>
                        </a:lnTo>
                        <a:lnTo>
                          <a:pt x="26" y="4"/>
                        </a:lnTo>
                        <a:lnTo>
                          <a:pt x="26" y="8"/>
                        </a:lnTo>
                        <a:lnTo>
                          <a:pt x="30" y="8"/>
                        </a:lnTo>
                        <a:lnTo>
                          <a:pt x="30" y="12"/>
                        </a:lnTo>
                        <a:lnTo>
                          <a:pt x="30" y="16"/>
                        </a:lnTo>
                        <a:lnTo>
                          <a:pt x="26" y="16"/>
                        </a:lnTo>
                        <a:lnTo>
                          <a:pt x="22" y="16"/>
                        </a:lnTo>
                        <a:lnTo>
                          <a:pt x="22" y="20"/>
                        </a:lnTo>
                        <a:lnTo>
                          <a:pt x="26" y="20"/>
                        </a:lnTo>
                        <a:lnTo>
                          <a:pt x="30" y="20"/>
                        </a:lnTo>
                        <a:lnTo>
                          <a:pt x="30" y="24"/>
                        </a:lnTo>
                        <a:lnTo>
                          <a:pt x="30" y="28"/>
                        </a:lnTo>
                        <a:lnTo>
                          <a:pt x="30" y="32"/>
                        </a:lnTo>
                        <a:lnTo>
                          <a:pt x="35" y="32"/>
                        </a:lnTo>
                        <a:lnTo>
                          <a:pt x="35" y="36"/>
                        </a:lnTo>
                        <a:lnTo>
                          <a:pt x="30" y="36"/>
                        </a:lnTo>
                        <a:lnTo>
                          <a:pt x="26" y="36"/>
                        </a:lnTo>
                        <a:lnTo>
                          <a:pt x="22" y="36"/>
                        </a:lnTo>
                        <a:lnTo>
                          <a:pt x="22" y="32"/>
                        </a:lnTo>
                        <a:lnTo>
                          <a:pt x="22" y="28"/>
                        </a:lnTo>
                        <a:lnTo>
                          <a:pt x="17" y="28"/>
                        </a:lnTo>
                        <a:lnTo>
                          <a:pt x="17" y="24"/>
                        </a:lnTo>
                        <a:lnTo>
                          <a:pt x="22" y="24"/>
                        </a:lnTo>
                        <a:lnTo>
                          <a:pt x="22" y="20"/>
                        </a:lnTo>
                        <a:lnTo>
                          <a:pt x="17" y="20"/>
                        </a:lnTo>
                        <a:lnTo>
                          <a:pt x="17" y="24"/>
                        </a:lnTo>
                        <a:lnTo>
                          <a:pt x="17" y="28"/>
                        </a:lnTo>
                        <a:lnTo>
                          <a:pt x="17" y="32"/>
                        </a:lnTo>
                        <a:lnTo>
                          <a:pt x="17" y="36"/>
                        </a:lnTo>
                        <a:lnTo>
                          <a:pt x="13" y="32"/>
                        </a:lnTo>
                        <a:lnTo>
                          <a:pt x="9" y="32"/>
                        </a:lnTo>
                        <a:lnTo>
                          <a:pt x="5" y="32"/>
                        </a:lnTo>
                        <a:lnTo>
                          <a:pt x="5" y="28"/>
                        </a:lnTo>
                        <a:lnTo>
                          <a:pt x="5" y="24"/>
                        </a:lnTo>
                        <a:lnTo>
                          <a:pt x="5" y="20"/>
                        </a:lnTo>
                        <a:lnTo>
                          <a:pt x="5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28" name="Freeform 461"/>
                  <p:cNvSpPr>
                    <a:spLocks/>
                  </p:cNvSpPr>
                  <p:nvPr/>
                </p:nvSpPr>
                <p:spPr bwMode="auto">
                  <a:xfrm>
                    <a:off x="5151" y="3113"/>
                    <a:ext cx="21" cy="72"/>
                  </a:xfrm>
                  <a:custGeom>
                    <a:avLst/>
                    <a:gdLst>
                      <a:gd name="T0" fmla="*/ 0 w 21"/>
                      <a:gd name="T1" fmla="*/ 0 h 72"/>
                      <a:gd name="T2" fmla="*/ 0 w 21"/>
                      <a:gd name="T3" fmla="*/ 4 h 72"/>
                      <a:gd name="T4" fmla="*/ 0 w 21"/>
                      <a:gd name="T5" fmla="*/ 8 h 72"/>
                      <a:gd name="T6" fmla="*/ 0 w 21"/>
                      <a:gd name="T7" fmla="*/ 12 h 72"/>
                      <a:gd name="T8" fmla="*/ 4 w 21"/>
                      <a:gd name="T9" fmla="*/ 12 h 72"/>
                      <a:gd name="T10" fmla="*/ 4 w 21"/>
                      <a:gd name="T11" fmla="*/ 16 h 72"/>
                      <a:gd name="T12" fmla="*/ 4 w 21"/>
                      <a:gd name="T13" fmla="*/ 20 h 72"/>
                      <a:gd name="T14" fmla="*/ 4 w 21"/>
                      <a:gd name="T15" fmla="*/ 24 h 72"/>
                      <a:gd name="T16" fmla="*/ 9 w 21"/>
                      <a:gd name="T17" fmla="*/ 28 h 72"/>
                      <a:gd name="T18" fmla="*/ 9 w 21"/>
                      <a:gd name="T19" fmla="*/ 32 h 72"/>
                      <a:gd name="T20" fmla="*/ 9 w 21"/>
                      <a:gd name="T21" fmla="*/ 36 h 72"/>
                      <a:gd name="T22" fmla="*/ 9 w 21"/>
                      <a:gd name="T23" fmla="*/ 40 h 72"/>
                      <a:gd name="T24" fmla="*/ 9 w 21"/>
                      <a:gd name="T25" fmla="*/ 44 h 72"/>
                      <a:gd name="T26" fmla="*/ 9 w 21"/>
                      <a:gd name="T27" fmla="*/ 48 h 72"/>
                      <a:gd name="T28" fmla="*/ 13 w 21"/>
                      <a:gd name="T29" fmla="*/ 48 h 72"/>
                      <a:gd name="T30" fmla="*/ 13 w 21"/>
                      <a:gd name="T31" fmla="*/ 52 h 72"/>
                      <a:gd name="T32" fmla="*/ 17 w 21"/>
                      <a:gd name="T33" fmla="*/ 52 h 72"/>
                      <a:gd name="T34" fmla="*/ 17 w 21"/>
                      <a:gd name="T35" fmla="*/ 56 h 72"/>
                      <a:gd name="T36" fmla="*/ 17 w 21"/>
                      <a:gd name="T37" fmla="*/ 60 h 72"/>
                      <a:gd name="T38" fmla="*/ 21 w 21"/>
                      <a:gd name="T39" fmla="*/ 64 h 72"/>
                      <a:gd name="T40" fmla="*/ 17 w 21"/>
                      <a:gd name="T41" fmla="*/ 64 h 72"/>
                      <a:gd name="T42" fmla="*/ 17 w 21"/>
                      <a:gd name="T43" fmla="*/ 68 h 72"/>
                      <a:gd name="T44" fmla="*/ 17 w 21"/>
                      <a:gd name="T45" fmla="*/ 72 h 7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1" h="72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  <a:lnTo>
                          <a:pt x="4" y="24"/>
                        </a:lnTo>
                        <a:lnTo>
                          <a:pt x="9" y="28"/>
                        </a:lnTo>
                        <a:lnTo>
                          <a:pt x="9" y="32"/>
                        </a:lnTo>
                        <a:lnTo>
                          <a:pt x="9" y="36"/>
                        </a:lnTo>
                        <a:lnTo>
                          <a:pt x="9" y="40"/>
                        </a:lnTo>
                        <a:lnTo>
                          <a:pt x="9" y="44"/>
                        </a:lnTo>
                        <a:lnTo>
                          <a:pt x="9" y="48"/>
                        </a:lnTo>
                        <a:lnTo>
                          <a:pt x="13" y="48"/>
                        </a:lnTo>
                        <a:lnTo>
                          <a:pt x="13" y="52"/>
                        </a:lnTo>
                        <a:lnTo>
                          <a:pt x="17" y="52"/>
                        </a:lnTo>
                        <a:lnTo>
                          <a:pt x="17" y="56"/>
                        </a:lnTo>
                        <a:lnTo>
                          <a:pt x="17" y="60"/>
                        </a:lnTo>
                        <a:lnTo>
                          <a:pt x="21" y="64"/>
                        </a:lnTo>
                        <a:lnTo>
                          <a:pt x="17" y="64"/>
                        </a:lnTo>
                        <a:lnTo>
                          <a:pt x="17" y="68"/>
                        </a:lnTo>
                        <a:lnTo>
                          <a:pt x="17" y="7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29" name="Freeform 462"/>
                  <p:cNvSpPr>
                    <a:spLocks/>
                  </p:cNvSpPr>
                  <p:nvPr/>
                </p:nvSpPr>
                <p:spPr bwMode="auto">
                  <a:xfrm>
                    <a:off x="5147" y="3181"/>
                    <a:ext cx="21" cy="16"/>
                  </a:xfrm>
                  <a:custGeom>
                    <a:avLst/>
                    <a:gdLst>
                      <a:gd name="T0" fmla="*/ 21 w 21"/>
                      <a:gd name="T1" fmla="*/ 4 h 16"/>
                      <a:gd name="T2" fmla="*/ 17 w 21"/>
                      <a:gd name="T3" fmla="*/ 4 h 16"/>
                      <a:gd name="T4" fmla="*/ 17 w 21"/>
                      <a:gd name="T5" fmla="*/ 8 h 16"/>
                      <a:gd name="T6" fmla="*/ 13 w 21"/>
                      <a:gd name="T7" fmla="*/ 8 h 16"/>
                      <a:gd name="T8" fmla="*/ 13 w 21"/>
                      <a:gd name="T9" fmla="*/ 12 h 16"/>
                      <a:gd name="T10" fmla="*/ 13 w 21"/>
                      <a:gd name="T11" fmla="*/ 8 h 16"/>
                      <a:gd name="T12" fmla="*/ 8 w 21"/>
                      <a:gd name="T13" fmla="*/ 8 h 16"/>
                      <a:gd name="T14" fmla="*/ 8 w 21"/>
                      <a:gd name="T15" fmla="*/ 4 h 16"/>
                      <a:gd name="T16" fmla="*/ 4 w 21"/>
                      <a:gd name="T17" fmla="*/ 4 h 16"/>
                      <a:gd name="T18" fmla="*/ 4 w 21"/>
                      <a:gd name="T19" fmla="*/ 0 h 16"/>
                      <a:gd name="T20" fmla="*/ 4 w 21"/>
                      <a:gd name="T21" fmla="*/ 4 h 16"/>
                      <a:gd name="T22" fmla="*/ 0 w 21"/>
                      <a:gd name="T23" fmla="*/ 4 h 16"/>
                      <a:gd name="T24" fmla="*/ 4 w 21"/>
                      <a:gd name="T25" fmla="*/ 4 h 16"/>
                      <a:gd name="T26" fmla="*/ 4 w 21"/>
                      <a:gd name="T27" fmla="*/ 8 h 16"/>
                      <a:gd name="T28" fmla="*/ 8 w 21"/>
                      <a:gd name="T29" fmla="*/ 8 h 16"/>
                      <a:gd name="T30" fmla="*/ 4 w 21"/>
                      <a:gd name="T31" fmla="*/ 8 h 16"/>
                      <a:gd name="T32" fmla="*/ 4 w 21"/>
                      <a:gd name="T33" fmla="*/ 12 h 16"/>
                      <a:gd name="T34" fmla="*/ 8 w 21"/>
                      <a:gd name="T35" fmla="*/ 12 h 16"/>
                      <a:gd name="T36" fmla="*/ 8 w 21"/>
                      <a:gd name="T37" fmla="*/ 16 h 1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1" h="16">
                        <a:moveTo>
                          <a:pt x="21" y="4"/>
                        </a:move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13" y="8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8" y="12"/>
                        </a:lnTo>
                        <a:lnTo>
                          <a:pt x="8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30" name="Freeform 463"/>
                  <p:cNvSpPr>
                    <a:spLocks/>
                  </p:cNvSpPr>
                  <p:nvPr/>
                </p:nvSpPr>
                <p:spPr bwMode="auto">
                  <a:xfrm>
                    <a:off x="5155" y="3185"/>
                    <a:ext cx="13" cy="12"/>
                  </a:xfrm>
                  <a:custGeom>
                    <a:avLst/>
                    <a:gdLst>
                      <a:gd name="T0" fmla="*/ 0 w 13"/>
                      <a:gd name="T1" fmla="*/ 12 h 12"/>
                      <a:gd name="T2" fmla="*/ 5 w 13"/>
                      <a:gd name="T3" fmla="*/ 12 h 12"/>
                      <a:gd name="T4" fmla="*/ 5 w 13"/>
                      <a:gd name="T5" fmla="*/ 8 h 12"/>
                      <a:gd name="T6" fmla="*/ 9 w 13"/>
                      <a:gd name="T7" fmla="*/ 8 h 12"/>
                      <a:gd name="T8" fmla="*/ 9 w 13"/>
                      <a:gd name="T9" fmla="*/ 4 h 12"/>
                      <a:gd name="T10" fmla="*/ 13 w 13"/>
                      <a:gd name="T11" fmla="*/ 0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3" h="12">
                        <a:moveTo>
                          <a:pt x="0" y="12"/>
                        </a:moveTo>
                        <a:lnTo>
                          <a:pt x="5" y="12"/>
                        </a:lnTo>
                        <a:lnTo>
                          <a:pt x="5" y="8"/>
                        </a:lnTo>
                        <a:lnTo>
                          <a:pt x="9" y="8"/>
                        </a:lnTo>
                        <a:lnTo>
                          <a:pt x="9" y="4"/>
                        </a:lnTo>
                        <a:lnTo>
                          <a:pt x="13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31" name="Freeform 464"/>
                  <p:cNvSpPr>
                    <a:spLocks/>
                  </p:cNvSpPr>
                  <p:nvPr/>
                </p:nvSpPr>
                <p:spPr bwMode="auto">
                  <a:xfrm>
                    <a:off x="3000" y="3002"/>
                    <a:ext cx="56" cy="206"/>
                  </a:xfrm>
                  <a:custGeom>
                    <a:avLst/>
                    <a:gdLst>
                      <a:gd name="T0" fmla="*/ 56 w 56"/>
                      <a:gd name="T1" fmla="*/ 203 h 206"/>
                      <a:gd name="T2" fmla="*/ 52 w 56"/>
                      <a:gd name="T3" fmla="*/ 199 h 206"/>
                      <a:gd name="T4" fmla="*/ 52 w 56"/>
                      <a:gd name="T5" fmla="*/ 191 h 206"/>
                      <a:gd name="T6" fmla="*/ 52 w 56"/>
                      <a:gd name="T7" fmla="*/ 183 h 206"/>
                      <a:gd name="T8" fmla="*/ 47 w 56"/>
                      <a:gd name="T9" fmla="*/ 179 h 206"/>
                      <a:gd name="T10" fmla="*/ 47 w 56"/>
                      <a:gd name="T11" fmla="*/ 171 h 206"/>
                      <a:gd name="T12" fmla="*/ 47 w 56"/>
                      <a:gd name="T13" fmla="*/ 163 h 206"/>
                      <a:gd name="T14" fmla="*/ 43 w 56"/>
                      <a:gd name="T15" fmla="*/ 159 h 206"/>
                      <a:gd name="T16" fmla="*/ 43 w 56"/>
                      <a:gd name="T17" fmla="*/ 151 h 206"/>
                      <a:gd name="T18" fmla="*/ 39 w 56"/>
                      <a:gd name="T19" fmla="*/ 147 h 206"/>
                      <a:gd name="T20" fmla="*/ 39 w 56"/>
                      <a:gd name="T21" fmla="*/ 139 h 206"/>
                      <a:gd name="T22" fmla="*/ 39 w 56"/>
                      <a:gd name="T23" fmla="*/ 131 h 206"/>
                      <a:gd name="T24" fmla="*/ 39 w 56"/>
                      <a:gd name="T25" fmla="*/ 123 h 206"/>
                      <a:gd name="T26" fmla="*/ 35 w 56"/>
                      <a:gd name="T27" fmla="*/ 119 h 206"/>
                      <a:gd name="T28" fmla="*/ 35 w 56"/>
                      <a:gd name="T29" fmla="*/ 111 h 206"/>
                      <a:gd name="T30" fmla="*/ 30 w 56"/>
                      <a:gd name="T31" fmla="*/ 103 h 206"/>
                      <a:gd name="T32" fmla="*/ 30 w 56"/>
                      <a:gd name="T33" fmla="*/ 95 h 206"/>
                      <a:gd name="T34" fmla="*/ 26 w 56"/>
                      <a:gd name="T35" fmla="*/ 87 h 206"/>
                      <a:gd name="T36" fmla="*/ 22 w 56"/>
                      <a:gd name="T37" fmla="*/ 83 h 206"/>
                      <a:gd name="T38" fmla="*/ 22 w 56"/>
                      <a:gd name="T39" fmla="*/ 75 h 206"/>
                      <a:gd name="T40" fmla="*/ 17 w 56"/>
                      <a:gd name="T41" fmla="*/ 72 h 206"/>
                      <a:gd name="T42" fmla="*/ 17 w 56"/>
                      <a:gd name="T43" fmla="*/ 64 h 206"/>
                      <a:gd name="T44" fmla="*/ 13 w 56"/>
                      <a:gd name="T45" fmla="*/ 60 h 206"/>
                      <a:gd name="T46" fmla="*/ 13 w 56"/>
                      <a:gd name="T47" fmla="*/ 52 h 206"/>
                      <a:gd name="T48" fmla="*/ 9 w 56"/>
                      <a:gd name="T49" fmla="*/ 48 h 206"/>
                      <a:gd name="T50" fmla="*/ 9 w 56"/>
                      <a:gd name="T51" fmla="*/ 40 h 206"/>
                      <a:gd name="T52" fmla="*/ 5 w 56"/>
                      <a:gd name="T53" fmla="*/ 32 h 206"/>
                      <a:gd name="T54" fmla="*/ 5 w 56"/>
                      <a:gd name="T55" fmla="*/ 24 h 206"/>
                      <a:gd name="T56" fmla="*/ 5 w 56"/>
                      <a:gd name="T57" fmla="*/ 16 h 206"/>
                      <a:gd name="T58" fmla="*/ 0 w 56"/>
                      <a:gd name="T59" fmla="*/ 12 h 206"/>
                      <a:gd name="T60" fmla="*/ 0 w 56"/>
                      <a:gd name="T61" fmla="*/ 4 h 206"/>
                      <a:gd name="T62" fmla="*/ 5 w 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56" h="206">
                        <a:moveTo>
                          <a:pt x="56" y="206"/>
                        </a:moveTo>
                        <a:lnTo>
                          <a:pt x="56" y="203"/>
                        </a:lnTo>
                        <a:lnTo>
                          <a:pt x="52" y="203"/>
                        </a:lnTo>
                        <a:lnTo>
                          <a:pt x="52" y="199"/>
                        </a:lnTo>
                        <a:lnTo>
                          <a:pt x="52" y="195"/>
                        </a:lnTo>
                        <a:lnTo>
                          <a:pt x="52" y="191"/>
                        </a:lnTo>
                        <a:lnTo>
                          <a:pt x="52" y="187"/>
                        </a:lnTo>
                        <a:lnTo>
                          <a:pt x="52" y="183"/>
                        </a:lnTo>
                        <a:lnTo>
                          <a:pt x="47" y="183"/>
                        </a:lnTo>
                        <a:lnTo>
                          <a:pt x="47" y="179"/>
                        </a:lnTo>
                        <a:lnTo>
                          <a:pt x="47" y="175"/>
                        </a:lnTo>
                        <a:lnTo>
                          <a:pt x="47" y="171"/>
                        </a:lnTo>
                        <a:lnTo>
                          <a:pt x="47" y="167"/>
                        </a:lnTo>
                        <a:lnTo>
                          <a:pt x="47" y="163"/>
                        </a:lnTo>
                        <a:lnTo>
                          <a:pt x="47" y="159"/>
                        </a:lnTo>
                        <a:lnTo>
                          <a:pt x="43" y="159"/>
                        </a:lnTo>
                        <a:lnTo>
                          <a:pt x="43" y="155"/>
                        </a:lnTo>
                        <a:lnTo>
                          <a:pt x="43" y="151"/>
                        </a:lnTo>
                        <a:lnTo>
                          <a:pt x="43" y="147"/>
                        </a:lnTo>
                        <a:lnTo>
                          <a:pt x="39" y="147"/>
                        </a:lnTo>
                        <a:lnTo>
                          <a:pt x="39" y="143"/>
                        </a:lnTo>
                        <a:lnTo>
                          <a:pt x="39" y="139"/>
                        </a:lnTo>
                        <a:lnTo>
                          <a:pt x="39" y="135"/>
                        </a:lnTo>
                        <a:lnTo>
                          <a:pt x="39" y="131"/>
                        </a:lnTo>
                        <a:lnTo>
                          <a:pt x="39" y="127"/>
                        </a:lnTo>
                        <a:lnTo>
                          <a:pt x="39" y="123"/>
                        </a:lnTo>
                        <a:lnTo>
                          <a:pt x="35" y="123"/>
                        </a:lnTo>
                        <a:lnTo>
                          <a:pt x="35" y="119"/>
                        </a:lnTo>
                        <a:lnTo>
                          <a:pt x="35" y="115"/>
                        </a:lnTo>
                        <a:lnTo>
                          <a:pt x="35" y="111"/>
                        </a:lnTo>
                        <a:lnTo>
                          <a:pt x="30" y="107"/>
                        </a:lnTo>
                        <a:lnTo>
                          <a:pt x="30" y="103"/>
                        </a:lnTo>
                        <a:lnTo>
                          <a:pt x="30" y="99"/>
                        </a:lnTo>
                        <a:lnTo>
                          <a:pt x="30" y="95"/>
                        </a:lnTo>
                        <a:lnTo>
                          <a:pt x="26" y="91"/>
                        </a:lnTo>
                        <a:lnTo>
                          <a:pt x="26" y="87"/>
                        </a:lnTo>
                        <a:lnTo>
                          <a:pt x="26" y="83"/>
                        </a:lnTo>
                        <a:lnTo>
                          <a:pt x="22" y="83"/>
                        </a:lnTo>
                        <a:lnTo>
                          <a:pt x="22" y="79"/>
                        </a:lnTo>
                        <a:lnTo>
                          <a:pt x="22" y="75"/>
                        </a:lnTo>
                        <a:lnTo>
                          <a:pt x="22" y="72"/>
                        </a:lnTo>
                        <a:lnTo>
                          <a:pt x="17" y="72"/>
                        </a:lnTo>
                        <a:lnTo>
                          <a:pt x="17" y="68"/>
                        </a:lnTo>
                        <a:lnTo>
                          <a:pt x="17" y="64"/>
                        </a:lnTo>
                        <a:lnTo>
                          <a:pt x="17" y="60"/>
                        </a:lnTo>
                        <a:lnTo>
                          <a:pt x="13" y="60"/>
                        </a:lnTo>
                        <a:lnTo>
                          <a:pt x="13" y="56"/>
                        </a:lnTo>
                        <a:lnTo>
                          <a:pt x="13" y="52"/>
                        </a:lnTo>
                        <a:lnTo>
                          <a:pt x="13" y="48"/>
                        </a:lnTo>
                        <a:lnTo>
                          <a:pt x="9" y="48"/>
                        </a:lnTo>
                        <a:lnTo>
                          <a:pt x="9" y="44"/>
                        </a:lnTo>
                        <a:lnTo>
                          <a:pt x="9" y="40"/>
                        </a:lnTo>
                        <a:lnTo>
                          <a:pt x="9" y="36"/>
                        </a:lnTo>
                        <a:lnTo>
                          <a:pt x="5" y="32"/>
                        </a:lnTo>
                        <a:lnTo>
                          <a:pt x="5" y="28"/>
                        </a:lnTo>
                        <a:lnTo>
                          <a:pt x="5" y="24"/>
                        </a:lnTo>
                        <a:lnTo>
                          <a:pt x="5" y="20"/>
                        </a:lnTo>
                        <a:lnTo>
                          <a:pt x="5" y="16"/>
                        </a:lnTo>
                        <a:lnTo>
                          <a:pt x="5" y="12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32" name="Freeform 465"/>
                  <p:cNvSpPr>
                    <a:spLocks/>
                  </p:cNvSpPr>
                  <p:nvPr/>
                </p:nvSpPr>
                <p:spPr bwMode="auto">
                  <a:xfrm>
                    <a:off x="3060" y="3220"/>
                    <a:ext cx="9" cy="1"/>
                  </a:xfrm>
                  <a:custGeom>
                    <a:avLst/>
                    <a:gdLst>
                      <a:gd name="T0" fmla="*/ 0 w 9"/>
                      <a:gd name="T1" fmla="*/ 0 h 1"/>
                      <a:gd name="T2" fmla="*/ 5 w 9"/>
                      <a:gd name="T3" fmla="*/ 0 h 1"/>
                      <a:gd name="T4" fmla="*/ 9 w 9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" h="1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33" name="Freeform 466"/>
                  <p:cNvSpPr>
                    <a:spLocks/>
                  </p:cNvSpPr>
                  <p:nvPr/>
                </p:nvSpPr>
                <p:spPr bwMode="auto">
                  <a:xfrm>
                    <a:off x="5155" y="3185"/>
                    <a:ext cx="13" cy="35"/>
                  </a:xfrm>
                  <a:custGeom>
                    <a:avLst/>
                    <a:gdLst>
                      <a:gd name="T0" fmla="*/ 13 w 13"/>
                      <a:gd name="T1" fmla="*/ 0 h 35"/>
                      <a:gd name="T2" fmla="*/ 13 w 13"/>
                      <a:gd name="T3" fmla="*/ 4 h 35"/>
                      <a:gd name="T4" fmla="*/ 9 w 13"/>
                      <a:gd name="T5" fmla="*/ 4 h 35"/>
                      <a:gd name="T6" fmla="*/ 9 w 13"/>
                      <a:gd name="T7" fmla="*/ 8 h 35"/>
                      <a:gd name="T8" fmla="*/ 9 w 13"/>
                      <a:gd name="T9" fmla="*/ 12 h 35"/>
                      <a:gd name="T10" fmla="*/ 9 w 13"/>
                      <a:gd name="T11" fmla="*/ 16 h 35"/>
                      <a:gd name="T12" fmla="*/ 5 w 13"/>
                      <a:gd name="T13" fmla="*/ 16 h 35"/>
                      <a:gd name="T14" fmla="*/ 5 w 13"/>
                      <a:gd name="T15" fmla="*/ 20 h 35"/>
                      <a:gd name="T16" fmla="*/ 5 w 13"/>
                      <a:gd name="T17" fmla="*/ 23 h 35"/>
                      <a:gd name="T18" fmla="*/ 5 w 13"/>
                      <a:gd name="T19" fmla="*/ 27 h 35"/>
                      <a:gd name="T20" fmla="*/ 0 w 13"/>
                      <a:gd name="T21" fmla="*/ 27 h 35"/>
                      <a:gd name="T22" fmla="*/ 0 w 13"/>
                      <a:gd name="T23" fmla="*/ 31 h 35"/>
                      <a:gd name="T24" fmla="*/ 0 w 13"/>
                      <a:gd name="T25" fmla="*/ 35 h 3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3" h="35">
                        <a:moveTo>
                          <a:pt x="13" y="0"/>
                        </a:moveTo>
                        <a:lnTo>
                          <a:pt x="13" y="4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9" y="12"/>
                        </a:lnTo>
                        <a:lnTo>
                          <a:pt x="9" y="16"/>
                        </a:lnTo>
                        <a:lnTo>
                          <a:pt x="5" y="16"/>
                        </a:lnTo>
                        <a:lnTo>
                          <a:pt x="5" y="20"/>
                        </a:lnTo>
                        <a:lnTo>
                          <a:pt x="5" y="23"/>
                        </a:lnTo>
                        <a:lnTo>
                          <a:pt x="5" y="27"/>
                        </a:lnTo>
                        <a:lnTo>
                          <a:pt x="0" y="27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34" name="Freeform 467"/>
                  <p:cNvSpPr>
                    <a:spLocks/>
                  </p:cNvSpPr>
                  <p:nvPr/>
                </p:nvSpPr>
                <p:spPr bwMode="auto">
                  <a:xfrm>
                    <a:off x="5130" y="3205"/>
                    <a:ext cx="25" cy="15"/>
                  </a:xfrm>
                  <a:custGeom>
                    <a:avLst/>
                    <a:gdLst>
                      <a:gd name="T0" fmla="*/ 25 w 25"/>
                      <a:gd name="T1" fmla="*/ 15 h 15"/>
                      <a:gd name="T2" fmla="*/ 21 w 25"/>
                      <a:gd name="T3" fmla="*/ 15 h 15"/>
                      <a:gd name="T4" fmla="*/ 21 w 25"/>
                      <a:gd name="T5" fmla="*/ 11 h 15"/>
                      <a:gd name="T6" fmla="*/ 21 w 25"/>
                      <a:gd name="T7" fmla="*/ 7 h 15"/>
                      <a:gd name="T8" fmla="*/ 25 w 25"/>
                      <a:gd name="T9" fmla="*/ 7 h 15"/>
                      <a:gd name="T10" fmla="*/ 25 w 25"/>
                      <a:gd name="T11" fmla="*/ 3 h 15"/>
                      <a:gd name="T12" fmla="*/ 21 w 25"/>
                      <a:gd name="T13" fmla="*/ 3 h 15"/>
                      <a:gd name="T14" fmla="*/ 21 w 25"/>
                      <a:gd name="T15" fmla="*/ 0 h 15"/>
                      <a:gd name="T16" fmla="*/ 17 w 25"/>
                      <a:gd name="T17" fmla="*/ 0 h 15"/>
                      <a:gd name="T18" fmla="*/ 12 w 25"/>
                      <a:gd name="T19" fmla="*/ 0 h 15"/>
                      <a:gd name="T20" fmla="*/ 8 w 25"/>
                      <a:gd name="T21" fmla="*/ 0 h 15"/>
                      <a:gd name="T22" fmla="*/ 4 w 25"/>
                      <a:gd name="T23" fmla="*/ 0 h 15"/>
                      <a:gd name="T24" fmla="*/ 0 w 25"/>
                      <a:gd name="T25" fmla="*/ 0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25" h="15">
                        <a:moveTo>
                          <a:pt x="25" y="15"/>
                        </a:moveTo>
                        <a:lnTo>
                          <a:pt x="21" y="15"/>
                        </a:lnTo>
                        <a:lnTo>
                          <a:pt x="21" y="11"/>
                        </a:lnTo>
                        <a:lnTo>
                          <a:pt x="21" y="7"/>
                        </a:lnTo>
                        <a:lnTo>
                          <a:pt x="25" y="7"/>
                        </a:lnTo>
                        <a:lnTo>
                          <a:pt x="25" y="3"/>
                        </a:lnTo>
                        <a:lnTo>
                          <a:pt x="21" y="3"/>
                        </a:lnTo>
                        <a:lnTo>
                          <a:pt x="21" y="0"/>
                        </a:lnTo>
                        <a:lnTo>
                          <a:pt x="17" y="0"/>
                        </a:lnTo>
                        <a:lnTo>
                          <a:pt x="12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35" name="Freeform 468"/>
                  <p:cNvSpPr>
                    <a:spLocks/>
                  </p:cNvSpPr>
                  <p:nvPr/>
                </p:nvSpPr>
                <p:spPr bwMode="auto">
                  <a:xfrm>
                    <a:off x="3056" y="3220"/>
                    <a:ext cx="4" cy="4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0 w 4"/>
                      <a:gd name="T3" fmla="*/ 0 h 4"/>
                      <a:gd name="T4" fmla="*/ 4 w 4"/>
                      <a:gd name="T5" fmla="*/ 0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36" name="Freeform 469"/>
                  <p:cNvSpPr>
                    <a:spLocks/>
                  </p:cNvSpPr>
                  <p:nvPr/>
                </p:nvSpPr>
                <p:spPr bwMode="auto">
                  <a:xfrm>
                    <a:off x="3056" y="3208"/>
                    <a:ext cx="1" cy="16"/>
                  </a:xfrm>
                  <a:custGeom>
                    <a:avLst/>
                    <a:gdLst>
                      <a:gd name="T0" fmla="*/ 0 w 1"/>
                      <a:gd name="T1" fmla="*/ 16 h 16"/>
                      <a:gd name="T2" fmla="*/ 0 w 1"/>
                      <a:gd name="T3" fmla="*/ 12 h 16"/>
                      <a:gd name="T4" fmla="*/ 0 w 1"/>
                      <a:gd name="T5" fmla="*/ 8 h 16"/>
                      <a:gd name="T6" fmla="*/ 0 w 1"/>
                      <a:gd name="T7" fmla="*/ 4 h 16"/>
                      <a:gd name="T8" fmla="*/ 0 w 1"/>
                      <a:gd name="T9" fmla="*/ 0 h 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" h="16">
                        <a:moveTo>
                          <a:pt x="0" y="16"/>
                        </a:move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37" name="Freeform 470"/>
                  <p:cNvSpPr>
                    <a:spLocks/>
                  </p:cNvSpPr>
                  <p:nvPr/>
                </p:nvSpPr>
                <p:spPr bwMode="auto">
                  <a:xfrm>
                    <a:off x="5130" y="3205"/>
                    <a:ext cx="25" cy="23"/>
                  </a:xfrm>
                  <a:custGeom>
                    <a:avLst/>
                    <a:gdLst>
                      <a:gd name="T0" fmla="*/ 0 w 25"/>
                      <a:gd name="T1" fmla="*/ 0 h 23"/>
                      <a:gd name="T2" fmla="*/ 0 w 25"/>
                      <a:gd name="T3" fmla="*/ 3 h 23"/>
                      <a:gd name="T4" fmla="*/ 4 w 25"/>
                      <a:gd name="T5" fmla="*/ 3 h 23"/>
                      <a:gd name="T6" fmla="*/ 4 w 25"/>
                      <a:gd name="T7" fmla="*/ 7 h 23"/>
                      <a:gd name="T8" fmla="*/ 8 w 25"/>
                      <a:gd name="T9" fmla="*/ 7 h 23"/>
                      <a:gd name="T10" fmla="*/ 8 w 25"/>
                      <a:gd name="T11" fmla="*/ 11 h 23"/>
                      <a:gd name="T12" fmla="*/ 8 w 25"/>
                      <a:gd name="T13" fmla="*/ 15 h 23"/>
                      <a:gd name="T14" fmla="*/ 12 w 25"/>
                      <a:gd name="T15" fmla="*/ 15 h 23"/>
                      <a:gd name="T16" fmla="*/ 17 w 25"/>
                      <a:gd name="T17" fmla="*/ 15 h 23"/>
                      <a:gd name="T18" fmla="*/ 12 w 25"/>
                      <a:gd name="T19" fmla="*/ 15 h 23"/>
                      <a:gd name="T20" fmla="*/ 8 w 25"/>
                      <a:gd name="T21" fmla="*/ 15 h 23"/>
                      <a:gd name="T22" fmla="*/ 8 w 25"/>
                      <a:gd name="T23" fmla="*/ 19 h 23"/>
                      <a:gd name="T24" fmla="*/ 8 w 25"/>
                      <a:gd name="T25" fmla="*/ 23 h 23"/>
                      <a:gd name="T26" fmla="*/ 12 w 25"/>
                      <a:gd name="T27" fmla="*/ 23 h 23"/>
                      <a:gd name="T28" fmla="*/ 17 w 25"/>
                      <a:gd name="T29" fmla="*/ 23 h 23"/>
                      <a:gd name="T30" fmla="*/ 21 w 25"/>
                      <a:gd name="T31" fmla="*/ 23 h 23"/>
                      <a:gd name="T32" fmla="*/ 21 w 25"/>
                      <a:gd name="T33" fmla="*/ 19 h 23"/>
                      <a:gd name="T34" fmla="*/ 25 w 25"/>
                      <a:gd name="T35" fmla="*/ 19 h 2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5" h="23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4" y="3"/>
                        </a:lnTo>
                        <a:lnTo>
                          <a:pt x="4" y="7"/>
                        </a:lnTo>
                        <a:lnTo>
                          <a:pt x="8" y="7"/>
                        </a:lnTo>
                        <a:lnTo>
                          <a:pt x="8" y="11"/>
                        </a:lnTo>
                        <a:lnTo>
                          <a:pt x="8" y="15"/>
                        </a:lnTo>
                        <a:lnTo>
                          <a:pt x="12" y="15"/>
                        </a:lnTo>
                        <a:lnTo>
                          <a:pt x="17" y="15"/>
                        </a:lnTo>
                        <a:lnTo>
                          <a:pt x="12" y="15"/>
                        </a:lnTo>
                        <a:lnTo>
                          <a:pt x="8" y="15"/>
                        </a:lnTo>
                        <a:lnTo>
                          <a:pt x="8" y="19"/>
                        </a:lnTo>
                        <a:lnTo>
                          <a:pt x="8" y="23"/>
                        </a:lnTo>
                        <a:lnTo>
                          <a:pt x="12" y="23"/>
                        </a:lnTo>
                        <a:lnTo>
                          <a:pt x="17" y="23"/>
                        </a:lnTo>
                        <a:lnTo>
                          <a:pt x="21" y="23"/>
                        </a:lnTo>
                        <a:lnTo>
                          <a:pt x="21" y="19"/>
                        </a:lnTo>
                        <a:lnTo>
                          <a:pt x="25" y="19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38" name="Freeform 471"/>
                  <p:cNvSpPr>
                    <a:spLocks/>
                  </p:cNvSpPr>
                  <p:nvPr/>
                </p:nvSpPr>
                <p:spPr bwMode="auto">
                  <a:xfrm>
                    <a:off x="5155" y="3224"/>
                    <a:ext cx="5" cy="20"/>
                  </a:xfrm>
                  <a:custGeom>
                    <a:avLst/>
                    <a:gdLst>
                      <a:gd name="T0" fmla="*/ 0 w 5"/>
                      <a:gd name="T1" fmla="*/ 0 h 20"/>
                      <a:gd name="T2" fmla="*/ 5 w 5"/>
                      <a:gd name="T3" fmla="*/ 0 h 20"/>
                      <a:gd name="T4" fmla="*/ 5 w 5"/>
                      <a:gd name="T5" fmla="*/ 4 h 20"/>
                      <a:gd name="T6" fmla="*/ 0 w 5"/>
                      <a:gd name="T7" fmla="*/ 4 h 20"/>
                      <a:gd name="T8" fmla="*/ 0 w 5"/>
                      <a:gd name="T9" fmla="*/ 8 h 20"/>
                      <a:gd name="T10" fmla="*/ 0 w 5"/>
                      <a:gd name="T11" fmla="*/ 12 h 20"/>
                      <a:gd name="T12" fmla="*/ 0 w 5"/>
                      <a:gd name="T13" fmla="*/ 16 h 20"/>
                      <a:gd name="T14" fmla="*/ 0 w 5"/>
                      <a:gd name="T15" fmla="*/ 20 h 2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" h="20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5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39" name="Freeform 472"/>
                  <p:cNvSpPr>
                    <a:spLocks/>
                  </p:cNvSpPr>
                  <p:nvPr/>
                </p:nvSpPr>
                <p:spPr bwMode="auto">
                  <a:xfrm>
                    <a:off x="3056" y="3220"/>
                    <a:ext cx="17" cy="24"/>
                  </a:xfrm>
                  <a:custGeom>
                    <a:avLst/>
                    <a:gdLst>
                      <a:gd name="T0" fmla="*/ 0 w 17"/>
                      <a:gd name="T1" fmla="*/ 4 h 24"/>
                      <a:gd name="T2" fmla="*/ 0 w 17"/>
                      <a:gd name="T3" fmla="*/ 8 h 24"/>
                      <a:gd name="T4" fmla="*/ 0 w 17"/>
                      <a:gd name="T5" fmla="*/ 4 h 24"/>
                      <a:gd name="T6" fmla="*/ 4 w 17"/>
                      <a:gd name="T7" fmla="*/ 4 h 24"/>
                      <a:gd name="T8" fmla="*/ 4 w 17"/>
                      <a:gd name="T9" fmla="*/ 0 h 24"/>
                      <a:gd name="T10" fmla="*/ 9 w 17"/>
                      <a:gd name="T11" fmla="*/ 0 h 24"/>
                      <a:gd name="T12" fmla="*/ 13 w 17"/>
                      <a:gd name="T13" fmla="*/ 0 h 24"/>
                      <a:gd name="T14" fmla="*/ 13 w 17"/>
                      <a:gd name="T15" fmla="*/ 4 h 24"/>
                      <a:gd name="T16" fmla="*/ 17 w 17"/>
                      <a:gd name="T17" fmla="*/ 4 h 24"/>
                      <a:gd name="T18" fmla="*/ 17 w 17"/>
                      <a:gd name="T19" fmla="*/ 8 h 24"/>
                      <a:gd name="T20" fmla="*/ 13 w 17"/>
                      <a:gd name="T21" fmla="*/ 8 h 24"/>
                      <a:gd name="T22" fmla="*/ 13 w 17"/>
                      <a:gd name="T23" fmla="*/ 12 h 24"/>
                      <a:gd name="T24" fmla="*/ 13 w 17"/>
                      <a:gd name="T25" fmla="*/ 16 h 24"/>
                      <a:gd name="T26" fmla="*/ 13 w 17"/>
                      <a:gd name="T27" fmla="*/ 20 h 24"/>
                      <a:gd name="T28" fmla="*/ 9 w 17"/>
                      <a:gd name="T29" fmla="*/ 20 h 24"/>
                      <a:gd name="T30" fmla="*/ 9 w 17"/>
                      <a:gd name="T31" fmla="*/ 24 h 24"/>
                      <a:gd name="T32" fmla="*/ 13 w 17"/>
                      <a:gd name="T33" fmla="*/ 24 h 2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7" h="24">
                        <a:moveTo>
                          <a:pt x="0" y="4"/>
                        </a:move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3" y="4"/>
                        </a:ln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13" y="16"/>
                        </a:lnTo>
                        <a:lnTo>
                          <a:pt x="13" y="20"/>
                        </a:lnTo>
                        <a:lnTo>
                          <a:pt x="9" y="20"/>
                        </a:lnTo>
                        <a:lnTo>
                          <a:pt x="9" y="24"/>
                        </a:lnTo>
                        <a:lnTo>
                          <a:pt x="13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40" name="Freeform 473"/>
                  <p:cNvSpPr>
                    <a:spLocks/>
                  </p:cNvSpPr>
                  <p:nvPr/>
                </p:nvSpPr>
                <p:spPr bwMode="auto">
                  <a:xfrm>
                    <a:off x="5142" y="3236"/>
                    <a:ext cx="13" cy="8"/>
                  </a:xfrm>
                  <a:custGeom>
                    <a:avLst/>
                    <a:gdLst>
                      <a:gd name="T0" fmla="*/ 13 w 13"/>
                      <a:gd name="T1" fmla="*/ 8 h 8"/>
                      <a:gd name="T2" fmla="*/ 9 w 13"/>
                      <a:gd name="T3" fmla="*/ 8 h 8"/>
                      <a:gd name="T4" fmla="*/ 9 w 13"/>
                      <a:gd name="T5" fmla="*/ 4 h 8"/>
                      <a:gd name="T6" fmla="*/ 9 w 13"/>
                      <a:gd name="T7" fmla="*/ 0 h 8"/>
                      <a:gd name="T8" fmla="*/ 5 w 13"/>
                      <a:gd name="T9" fmla="*/ 0 h 8"/>
                      <a:gd name="T10" fmla="*/ 0 w 13"/>
                      <a:gd name="T11" fmla="*/ 0 h 8"/>
                      <a:gd name="T12" fmla="*/ 5 w 13"/>
                      <a:gd name="T13" fmla="*/ 0 h 8"/>
                      <a:gd name="T14" fmla="*/ 5 w 13"/>
                      <a:gd name="T15" fmla="*/ 4 h 8"/>
                      <a:gd name="T16" fmla="*/ 5 w 13"/>
                      <a:gd name="T17" fmla="*/ 8 h 8"/>
                      <a:gd name="T18" fmla="*/ 9 w 13"/>
                      <a:gd name="T19" fmla="*/ 8 h 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3" h="8">
                        <a:moveTo>
                          <a:pt x="13" y="8"/>
                        </a:moveTo>
                        <a:lnTo>
                          <a:pt x="9" y="8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9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41" name="Freeform 474"/>
                  <p:cNvSpPr>
                    <a:spLocks/>
                  </p:cNvSpPr>
                  <p:nvPr/>
                </p:nvSpPr>
                <p:spPr bwMode="auto">
                  <a:xfrm>
                    <a:off x="3069" y="3220"/>
                    <a:ext cx="73" cy="36"/>
                  </a:xfrm>
                  <a:custGeom>
                    <a:avLst/>
                    <a:gdLst>
                      <a:gd name="T0" fmla="*/ 73 w 73"/>
                      <a:gd name="T1" fmla="*/ 36 h 36"/>
                      <a:gd name="T2" fmla="*/ 69 w 73"/>
                      <a:gd name="T3" fmla="*/ 36 h 36"/>
                      <a:gd name="T4" fmla="*/ 64 w 73"/>
                      <a:gd name="T5" fmla="*/ 36 h 36"/>
                      <a:gd name="T6" fmla="*/ 60 w 73"/>
                      <a:gd name="T7" fmla="*/ 36 h 36"/>
                      <a:gd name="T8" fmla="*/ 60 w 73"/>
                      <a:gd name="T9" fmla="*/ 32 h 36"/>
                      <a:gd name="T10" fmla="*/ 56 w 73"/>
                      <a:gd name="T11" fmla="*/ 32 h 36"/>
                      <a:gd name="T12" fmla="*/ 56 w 73"/>
                      <a:gd name="T13" fmla="*/ 28 h 36"/>
                      <a:gd name="T14" fmla="*/ 51 w 73"/>
                      <a:gd name="T15" fmla="*/ 28 h 36"/>
                      <a:gd name="T16" fmla="*/ 47 w 73"/>
                      <a:gd name="T17" fmla="*/ 28 h 36"/>
                      <a:gd name="T18" fmla="*/ 43 w 73"/>
                      <a:gd name="T19" fmla="*/ 28 h 36"/>
                      <a:gd name="T20" fmla="*/ 39 w 73"/>
                      <a:gd name="T21" fmla="*/ 28 h 36"/>
                      <a:gd name="T22" fmla="*/ 39 w 73"/>
                      <a:gd name="T23" fmla="*/ 32 h 36"/>
                      <a:gd name="T24" fmla="*/ 34 w 73"/>
                      <a:gd name="T25" fmla="*/ 32 h 36"/>
                      <a:gd name="T26" fmla="*/ 30 w 73"/>
                      <a:gd name="T27" fmla="*/ 32 h 36"/>
                      <a:gd name="T28" fmla="*/ 26 w 73"/>
                      <a:gd name="T29" fmla="*/ 32 h 36"/>
                      <a:gd name="T30" fmla="*/ 21 w 73"/>
                      <a:gd name="T31" fmla="*/ 32 h 36"/>
                      <a:gd name="T32" fmla="*/ 17 w 73"/>
                      <a:gd name="T33" fmla="*/ 32 h 36"/>
                      <a:gd name="T34" fmla="*/ 17 w 73"/>
                      <a:gd name="T35" fmla="*/ 28 h 36"/>
                      <a:gd name="T36" fmla="*/ 17 w 73"/>
                      <a:gd name="T37" fmla="*/ 24 h 36"/>
                      <a:gd name="T38" fmla="*/ 13 w 73"/>
                      <a:gd name="T39" fmla="*/ 24 h 36"/>
                      <a:gd name="T40" fmla="*/ 9 w 73"/>
                      <a:gd name="T41" fmla="*/ 24 h 36"/>
                      <a:gd name="T42" fmla="*/ 4 w 73"/>
                      <a:gd name="T43" fmla="*/ 24 h 36"/>
                      <a:gd name="T44" fmla="*/ 0 w 73"/>
                      <a:gd name="T45" fmla="*/ 24 h 36"/>
                      <a:gd name="T46" fmla="*/ 0 w 73"/>
                      <a:gd name="T47" fmla="*/ 20 h 36"/>
                      <a:gd name="T48" fmla="*/ 0 w 73"/>
                      <a:gd name="T49" fmla="*/ 16 h 36"/>
                      <a:gd name="T50" fmla="*/ 0 w 73"/>
                      <a:gd name="T51" fmla="*/ 12 h 36"/>
                      <a:gd name="T52" fmla="*/ 4 w 73"/>
                      <a:gd name="T53" fmla="*/ 12 h 36"/>
                      <a:gd name="T54" fmla="*/ 4 w 73"/>
                      <a:gd name="T55" fmla="*/ 8 h 36"/>
                      <a:gd name="T56" fmla="*/ 4 w 73"/>
                      <a:gd name="T57" fmla="*/ 4 h 36"/>
                      <a:gd name="T58" fmla="*/ 4 w 73"/>
                      <a:gd name="T59" fmla="*/ 0 h 36"/>
                      <a:gd name="T60" fmla="*/ 0 w 73"/>
                      <a:gd name="T61" fmla="*/ 0 h 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73" h="36">
                        <a:moveTo>
                          <a:pt x="73" y="36"/>
                        </a:moveTo>
                        <a:lnTo>
                          <a:pt x="69" y="36"/>
                        </a:lnTo>
                        <a:lnTo>
                          <a:pt x="64" y="36"/>
                        </a:lnTo>
                        <a:lnTo>
                          <a:pt x="60" y="36"/>
                        </a:lnTo>
                        <a:lnTo>
                          <a:pt x="60" y="32"/>
                        </a:lnTo>
                        <a:lnTo>
                          <a:pt x="56" y="32"/>
                        </a:lnTo>
                        <a:lnTo>
                          <a:pt x="56" y="28"/>
                        </a:lnTo>
                        <a:lnTo>
                          <a:pt x="51" y="28"/>
                        </a:lnTo>
                        <a:lnTo>
                          <a:pt x="47" y="28"/>
                        </a:lnTo>
                        <a:lnTo>
                          <a:pt x="43" y="28"/>
                        </a:lnTo>
                        <a:lnTo>
                          <a:pt x="39" y="28"/>
                        </a:lnTo>
                        <a:lnTo>
                          <a:pt x="39" y="32"/>
                        </a:lnTo>
                        <a:lnTo>
                          <a:pt x="34" y="32"/>
                        </a:lnTo>
                        <a:lnTo>
                          <a:pt x="30" y="32"/>
                        </a:lnTo>
                        <a:lnTo>
                          <a:pt x="26" y="32"/>
                        </a:lnTo>
                        <a:lnTo>
                          <a:pt x="21" y="32"/>
                        </a:lnTo>
                        <a:lnTo>
                          <a:pt x="17" y="32"/>
                        </a:lnTo>
                        <a:lnTo>
                          <a:pt x="17" y="28"/>
                        </a:lnTo>
                        <a:lnTo>
                          <a:pt x="17" y="24"/>
                        </a:lnTo>
                        <a:lnTo>
                          <a:pt x="13" y="24"/>
                        </a:lnTo>
                        <a:lnTo>
                          <a:pt x="9" y="24"/>
                        </a:lnTo>
                        <a:lnTo>
                          <a:pt x="4" y="24"/>
                        </a:lnTo>
                        <a:lnTo>
                          <a:pt x="0" y="24"/>
                        </a:lnTo>
                        <a:lnTo>
                          <a:pt x="0" y="20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42" name="Freeform 475"/>
                  <p:cNvSpPr>
                    <a:spLocks/>
                  </p:cNvSpPr>
                  <p:nvPr/>
                </p:nvSpPr>
                <p:spPr bwMode="auto">
                  <a:xfrm>
                    <a:off x="3069" y="3244"/>
                    <a:ext cx="73" cy="16"/>
                  </a:xfrm>
                  <a:custGeom>
                    <a:avLst/>
                    <a:gdLst>
                      <a:gd name="T0" fmla="*/ 0 w 73"/>
                      <a:gd name="T1" fmla="*/ 0 h 16"/>
                      <a:gd name="T2" fmla="*/ 0 w 73"/>
                      <a:gd name="T3" fmla="*/ 4 h 16"/>
                      <a:gd name="T4" fmla="*/ 4 w 73"/>
                      <a:gd name="T5" fmla="*/ 4 h 16"/>
                      <a:gd name="T6" fmla="*/ 9 w 73"/>
                      <a:gd name="T7" fmla="*/ 4 h 16"/>
                      <a:gd name="T8" fmla="*/ 9 w 73"/>
                      <a:gd name="T9" fmla="*/ 0 h 16"/>
                      <a:gd name="T10" fmla="*/ 13 w 73"/>
                      <a:gd name="T11" fmla="*/ 0 h 16"/>
                      <a:gd name="T12" fmla="*/ 17 w 73"/>
                      <a:gd name="T13" fmla="*/ 4 h 16"/>
                      <a:gd name="T14" fmla="*/ 17 w 73"/>
                      <a:gd name="T15" fmla="*/ 8 h 16"/>
                      <a:gd name="T16" fmla="*/ 21 w 73"/>
                      <a:gd name="T17" fmla="*/ 8 h 16"/>
                      <a:gd name="T18" fmla="*/ 26 w 73"/>
                      <a:gd name="T19" fmla="*/ 8 h 16"/>
                      <a:gd name="T20" fmla="*/ 30 w 73"/>
                      <a:gd name="T21" fmla="*/ 8 h 16"/>
                      <a:gd name="T22" fmla="*/ 34 w 73"/>
                      <a:gd name="T23" fmla="*/ 8 h 16"/>
                      <a:gd name="T24" fmla="*/ 39 w 73"/>
                      <a:gd name="T25" fmla="*/ 8 h 16"/>
                      <a:gd name="T26" fmla="*/ 43 w 73"/>
                      <a:gd name="T27" fmla="*/ 8 h 16"/>
                      <a:gd name="T28" fmla="*/ 43 w 73"/>
                      <a:gd name="T29" fmla="*/ 4 h 16"/>
                      <a:gd name="T30" fmla="*/ 47 w 73"/>
                      <a:gd name="T31" fmla="*/ 8 h 16"/>
                      <a:gd name="T32" fmla="*/ 51 w 73"/>
                      <a:gd name="T33" fmla="*/ 8 h 16"/>
                      <a:gd name="T34" fmla="*/ 56 w 73"/>
                      <a:gd name="T35" fmla="*/ 8 h 16"/>
                      <a:gd name="T36" fmla="*/ 56 w 73"/>
                      <a:gd name="T37" fmla="*/ 12 h 16"/>
                      <a:gd name="T38" fmla="*/ 60 w 73"/>
                      <a:gd name="T39" fmla="*/ 12 h 16"/>
                      <a:gd name="T40" fmla="*/ 64 w 73"/>
                      <a:gd name="T41" fmla="*/ 12 h 16"/>
                      <a:gd name="T42" fmla="*/ 64 w 73"/>
                      <a:gd name="T43" fmla="*/ 16 h 16"/>
                      <a:gd name="T44" fmla="*/ 69 w 73"/>
                      <a:gd name="T45" fmla="*/ 16 h 16"/>
                      <a:gd name="T46" fmla="*/ 73 w 73"/>
                      <a:gd name="T47" fmla="*/ 12 h 1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3" h="16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21" y="8"/>
                        </a:lnTo>
                        <a:lnTo>
                          <a:pt x="26" y="8"/>
                        </a:lnTo>
                        <a:lnTo>
                          <a:pt x="30" y="8"/>
                        </a:lnTo>
                        <a:lnTo>
                          <a:pt x="34" y="8"/>
                        </a:lnTo>
                        <a:lnTo>
                          <a:pt x="39" y="8"/>
                        </a:lnTo>
                        <a:lnTo>
                          <a:pt x="43" y="8"/>
                        </a:lnTo>
                        <a:lnTo>
                          <a:pt x="43" y="4"/>
                        </a:lnTo>
                        <a:lnTo>
                          <a:pt x="47" y="8"/>
                        </a:lnTo>
                        <a:lnTo>
                          <a:pt x="51" y="8"/>
                        </a:lnTo>
                        <a:lnTo>
                          <a:pt x="56" y="8"/>
                        </a:lnTo>
                        <a:lnTo>
                          <a:pt x="56" y="12"/>
                        </a:lnTo>
                        <a:lnTo>
                          <a:pt x="60" y="12"/>
                        </a:lnTo>
                        <a:lnTo>
                          <a:pt x="64" y="12"/>
                        </a:lnTo>
                        <a:lnTo>
                          <a:pt x="64" y="16"/>
                        </a:lnTo>
                        <a:lnTo>
                          <a:pt x="69" y="16"/>
                        </a:lnTo>
                        <a:lnTo>
                          <a:pt x="73" y="1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43" name="Freeform 476"/>
                  <p:cNvSpPr>
                    <a:spLocks/>
                  </p:cNvSpPr>
                  <p:nvPr/>
                </p:nvSpPr>
                <p:spPr bwMode="auto">
                  <a:xfrm>
                    <a:off x="3035" y="3224"/>
                    <a:ext cx="21" cy="36"/>
                  </a:xfrm>
                  <a:custGeom>
                    <a:avLst/>
                    <a:gdLst>
                      <a:gd name="T0" fmla="*/ 0 w 21"/>
                      <a:gd name="T1" fmla="*/ 36 h 36"/>
                      <a:gd name="T2" fmla="*/ 0 w 21"/>
                      <a:gd name="T3" fmla="*/ 32 h 36"/>
                      <a:gd name="T4" fmla="*/ 4 w 21"/>
                      <a:gd name="T5" fmla="*/ 32 h 36"/>
                      <a:gd name="T6" fmla="*/ 4 w 21"/>
                      <a:gd name="T7" fmla="*/ 28 h 36"/>
                      <a:gd name="T8" fmla="*/ 8 w 21"/>
                      <a:gd name="T9" fmla="*/ 28 h 36"/>
                      <a:gd name="T10" fmla="*/ 8 w 21"/>
                      <a:gd name="T11" fmla="*/ 24 h 36"/>
                      <a:gd name="T12" fmla="*/ 8 w 21"/>
                      <a:gd name="T13" fmla="*/ 20 h 36"/>
                      <a:gd name="T14" fmla="*/ 8 w 21"/>
                      <a:gd name="T15" fmla="*/ 16 h 36"/>
                      <a:gd name="T16" fmla="*/ 4 w 21"/>
                      <a:gd name="T17" fmla="*/ 16 h 36"/>
                      <a:gd name="T18" fmla="*/ 4 w 21"/>
                      <a:gd name="T19" fmla="*/ 12 h 36"/>
                      <a:gd name="T20" fmla="*/ 8 w 21"/>
                      <a:gd name="T21" fmla="*/ 12 h 36"/>
                      <a:gd name="T22" fmla="*/ 12 w 21"/>
                      <a:gd name="T23" fmla="*/ 12 h 36"/>
                      <a:gd name="T24" fmla="*/ 12 w 21"/>
                      <a:gd name="T25" fmla="*/ 8 h 36"/>
                      <a:gd name="T26" fmla="*/ 17 w 21"/>
                      <a:gd name="T27" fmla="*/ 8 h 36"/>
                      <a:gd name="T28" fmla="*/ 17 w 21"/>
                      <a:gd name="T29" fmla="*/ 4 h 36"/>
                      <a:gd name="T30" fmla="*/ 21 w 21"/>
                      <a:gd name="T31" fmla="*/ 0 h 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1" h="36">
                        <a:moveTo>
                          <a:pt x="0" y="36"/>
                        </a:moveTo>
                        <a:lnTo>
                          <a:pt x="0" y="32"/>
                        </a:lnTo>
                        <a:lnTo>
                          <a:pt x="4" y="32"/>
                        </a:lnTo>
                        <a:lnTo>
                          <a:pt x="4" y="28"/>
                        </a:lnTo>
                        <a:lnTo>
                          <a:pt x="8" y="28"/>
                        </a:lnTo>
                        <a:lnTo>
                          <a:pt x="8" y="24"/>
                        </a:lnTo>
                        <a:lnTo>
                          <a:pt x="8" y="20"/>
                        </a:lnTo>
                        <a:lnTo>
                          <a:pt x="8" y="16"/>
                        </a:lnTo>
                        <a:lnTo>
                          <a:pt x="4" y="16"/>
                        </a:lnTo>
                        <a:lnTo>
                          <a:pt x="4" y="12"/>
                        </a:lnTo>
                        <a:lnTo>
                          <a:pt x="8" y="12"/>
                        </a:lnTo>
                        <a:lnTo>
                          <a:pt x="12" y="12"/>
                        </a:lnTo>
                        <a:lnTo>
                          <a:pt x="12" y="8"/>
                        </a:lnTo>
                        <a:lnTo>
                          <a:pt x="17" y="8"/>
                        </a:lnTo>
                        <a:lnTo>
                          <a:pt x="17" y="4"/>
                        </a:lnTo>
                        <a:lnTo>
                          <a:pt x="21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44" name="Freeform 477"/>
                  <p:cNvSpPr>
                    <a:spLocks/>
                  </p:cNvSpPr>
                  <p:nvPr/>
                </p:nvSpPr>
                <p:spPr bwMode="auto">
                  <a:xfrm>
                    <a:off x="5117" y="3260"/>
                    <a:ext cx="13" cy="20"/>
                  </a:xfrm>
                  <a:custGeom>
                    <a:avLst/>
                    <a:gdLst>
                      <a:gd name="T0" fmla="*/ 8 w 13"/>
                      <a:gd name="T1" fmla="*/ 20 h 20"/>
                      <a:gd name="T2" fmla="*/ 13 w 13"/>
                      <a:gd name="T3" fmla="*/ 16 h 20"/>
                      <a:gd name="T4" fmla="*/ 13 w 13"/>
                      <a:gd name="T5" fmla="*/ 12 h 20"/>
                      <a:gd name="T6" fmla="*/ 8 w 13"/>
                      <a:gd name="T7" fmla="*/ 12 h 20"/>
                      <a:gd name="T8" fmla="*/ 8 w 13"/>
                      <a:gd name="T9" fmla="*/ 8 h 20"/>
                      <a:gd name="T10" fmla="*/ 8 w 13"/>
                      <a:gd name="T11" fmla="*/ 4 h 20"/>
                      <a:gd name="T12" fmla="*/ 4 w 13"/>
                      <a:gd name="T13" fmla="*/ 4 h 20"/>
                      <a:gd name="T14" fmla="*/ 4 w 13"/>
                      <a:gd name="T15" fmla="*/ 0 h 20"/>
                      <a:gd name="T16" fmla="*/ 0 w 13"/>
                      <a:gd name="T17" fmla="*/ 4 h 20"/>
                      <a:gd name="T18" fmla="*/ 0 w 13"/>
                      <a:gd name="T19" fmla="*/ 8 h 20"/>
                      <a:gd name="T20" fmla="*/ 0 w 13"/>
                      <a:gd name="T21" fmla="*/ 12 h 20"/>
                      <a:gd name="T22" fmla="*/ 0 w 13"/>
                      <a:gd name="T23" fmla="*/ 16 h 20"/>
                      <a:gd name="T24" fmla="*/ 4 w 13"/>
                      <a:gd name="T25" fmla="*/ 16 h 20"/>
                      <a:gd name="T26" fmla="*/ 8 w 13"/>
                      <a:gd name="T27" fmla="*/ 16 h 20"/>
                      <a:gd name="T28" fmla="*/ 8 w 13"/>
                      <a:gd name="T29" fmla="*/ 20 h 2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3" h="20">
                        <a:moveTo>
                          <a:pt x="8" y="20"/>
                        </a:moveTo>
                        <a:lnTo>
                          <a:pt x="13" y="16"/>
                        </a:lnTo>
                        <a:lnTo>
                          <a:pt x="13" y="12"/>
                        </a:lnTo>
                        <a:lnTo>
                          <a:pt x="8" y="12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8" y="16"/>
                        </a:lnTo>
                        <a:lnTo>
                          <a:pt x="8" y="2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45" name="Freeform 478"/>
                  <p:cNvSpPr>
                    <a:spLocks/>
                  </p:cNvSpPr>
                  <p:nvPr/>
                </p:nvSpPr>
                <p:spPr bwMode="auto">
                  <a:xfrm>
                    <a:off x="5134" y="3244"/>
                    <a:ext cx="17" cy="56"/>
                  </a:xfrm>
                  <a:custGeom>
                    <a:avLst/>
                    <a:gdLst>
                      <a:gd name="T0" fmla="*/ 17 w 17"/>
                      <a:gd name="T1" fmla="*/ 0 h 56"/>
                      <a:gd name="T2" fmla="*/ 17 w 17"/>
                      <a:gd name="T3" fmla="*/ 4 h 56"/>
                      <a:gd name="T4" fmla="*/ 17 w 17"/>
                      <a:gd name="T5" fmla="*/ 8 h 56"/>
                      <a:gd name="T6" fmla="*/ 13 w 17"/>
                      <a:gd name="T7" fmla="*/ 8 h 56"/>
                      <a:gd name="T8" fmla="*/ 13 w 17"/>
                      <a:gd name="T9" fmla="*/ 12 h 56"/>
                      <a:gd name="T10" fmla="*/ 13 w 17"/>
                      <a:gd name="T11" fmla="*/ 16 h 56"/>
                      <a:gd name="T12" fmla="*/ 8 w 17"/>
                      <a:gd name="T13" fmla="*/ 16 h 56"/>
                      <a:gd name="T14" fmla="*/ 8 w 17"/>
                      <a:gd name="T15" fmla="*/ 20 h 56"/>
                      <a:gd name="T16" fmla="*/ 8 w 17"/>
                      <a:gd name="T17" fmla="*/ 24 h 56"/>
                      <a:gd name="T18" fmla="*/ 8 w 17"/>
                      <a:gd name="T19" fmla="*/ 28 h 56"/>
                      <a:gd name="T20" fmla="*/ 8 w 17"/>
                      <a:gd name="T21" fmla="*/ 32 h 56"/>
                      <a:gd name="T22" fmla="*/ 4 w 17"/>
                      <a:gd name="T23" fmla="*/ 32 h 56"/>
                      <a:gd name="T24" fmla="*/ 4 w 17"/>
                      <a:gd name="T25" fmla="*/ 36 h 56"/>
                      <a:gd name="T26" fmla="*/ 4 w 17"/>
                      <a:gd name="T27" fmla="*/ 40 h 56"/>
                      <a:gd name="T28" fmla="*/ 0 w 17"/>
                      <a:gd name="T29" fmla="*/ 40 h 56"/>
                      <a:gd name="T30" fmla="*/ 0 w 17"/>
                      <a:gd name="T31" fmla="*/ 44 h 56"/>
                      <a:gd name="T32" fmla="*/ 0 w 17"/>
                      <a:gd name="T33" fmla="*/ 48 h 56"/>
                      <a:gd name="T34" fmla="*/ 0 w 17"/>
                      <a:gd name="T35" fmla="*/ 52 h 56"/>
                      <a:gd name="T36" fmla="*/ 0 w 17"/>
                      <a:gd name="T37" fmla="*/ 56 h 5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7" h="56">
                        <a:moveTo>
                          <a:pt x="17" y="0"/>
                        </a:move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13" y="16"/>
                        </a:lnTo>
                        <a:lnTo>
                          <a:pt x="8" y="16"/>
                        </a:lnTo>
                        <a:lnTo>
                          <a:pt x="8" y="20"/>
                        </a:lnTo>
                        <a:lnTo>
                          <a:pt x="8" y="24"/>
                        </a:lnTo>
                        <a:lnTo>
                          <a:pt x="8" y="28"/>
                        </a:lnTo>
                        <a:lnTo>
                          <a:pt x="8" y="32"/>
                        </a:lnTo>
                        <a:lnTo>
                          <a:pt x="4" y="32"/>
                        </a:lnTo>
                        <a:lnTo>
                          <a:pt x="4" y="36"/>
                        </a:lnTo>
                        <a:lnTo>
                          <a:pt x="4" y="40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0" y="48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46" name="Freeform 479"/>
                  <p:cNvSpPr>
                    <a:spLocks/>
                  </p:cNvSpPr>
                  <p:nvPr/>
                </p:nvSpPr>
                <p:spPr bwMode="auto">
                  <a:xfrm>
                    <a:off x="5125" y="3280"/>
                    <a:ext cx="9" cy="20"/>
                  </a:xfrm>
                  <a:custGeom>
                    <a:avLst/>
                    <a:gdLst>
                      <a:gd name="T0" fmla="*/ 9 w 9"/>
                      <a:gd name="T1" fmla="*/ 20 h 20"/>
                      <a:gd name="T2" fmla="*/ 5 w 9"/>
                      <a:gd name="T3" fmla="*/ 20 h 20"/>
                      <a:gd name="T4" fmla="*/ 5 w 9"/>
                      <a:gd name="T5" fmla="*/ 16 h 20"/>
                      <a:gd name="T6" fmla="*/ 0 w 9"/>
                      <a:gd name="T7" fmla="*/ 16 h 20"/>
                      <a:gd name="T8" fmla="*/ 0 w 9"/>
                      <a:gd name="T9" fmla="*/ 12 h 20"/>
                      <a:gd name="T10" fmla="*/ 0 w 9"/>
                      <a:gd name="T11" fmla="*/ 8 h 20"/>
                      <a:gd name="T12" fmla="*/ 0 w 9"/>
                      <a:gd name="T13" fmla="*/ 4 h 20"/>
                      <a:gd name="T14" fmla="*/ 5 w 9"/>
                      <a:gd name="T15" fmla="*/ 4 h 20"/>
                      <a:gd name="T16" fmla="*/ 5 w 9"/>
                      <a:gd name="T17" fmla="*/ 0 h 20"/>
                      <a:gd name="T18" fmla="*/ 0 w 9"/>
                      <a:gd name="T19" fmla="*/ 0 h 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9" h="20">
                        <a:moveTo>
                          <a:pt x="9" y="20"/>
                        </a:moveTo>
                        <a:lnTo>
                          <a:pt x="5" y="20"/>
                        </a:lnTo>
                        <a:lnTo>
                          <a:pt x="5" y="16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5" y="4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47" name="Freeform 480"/>
                  <p:cNvSpPr>
                    <a:spLocks/>
                  </p:cNvSpPr>
                  <p:nvPr/>
                </p:nvSpPr>
                <p:spPr bwMode="auto">
                  <a:xfrm>
                    <a:off x="5121" y="3280"/>
                    <a:ext cx="9" cy="28"/>
                  </a:xfrm>
                  <a:custGeom>
                    <a:avLst/>
                    <a:gdLst>
                      <a:gd name="T0" fmla="*/ 4 w 9"/>
                      <a:gd name="T1" fmla="*/ 0 h 28"/>
                      <a:gd name="T2" fmla="*/ 4 w 9"/>
                      <a:gd name="T3" fmla="*/ 4 h 28"/>
                      <a:gd name="T4" fmla="*/ 4 w 9"/>
                      <a:gd name="T5" fmla="*/ 8 h 28"/>
                      <a:gd name="T6" fmla="*/ 4 w 9"/>
                      <a:gd name="T7" fmla="*/ 12 h 28"/>
                      <a:gd name="T8" fmla="*/ 4 w 9"/>
                      <a:gd name="T9" fmla="*/ 16 h 28"/>
                      <a:gd name="T10" fmla="*/ 4 w 9"/>
                      <a:gd name="T11" fmla="*/ 20 h 28"/>
                      <a:gd name="T12" fmla="*/ 9 w 9"/>
                      <a:gd name="T13" fmla="*/ 20 h 28"/>
                      <a:gd name="T14" fmla="*/ 9 w 9"/>
                      <a:gd name="T15" fmla="*/ 24 h 28"/>
                      <a:gd name="T16" fmla="*/ 4 w 9"/>
                      <a:gd name="T17" fmla="*/ 28 h 28"/>
                      <a:gd name="T18" fmla="*/ 4 w 9"/>
                      <a:gd name="T19" fmla="*/ 24 h 28"/>
                      <a:gd name="T20" fmla="*/ 4 w 9"/>
                      <a:gd name="T21" fmla="*/ 20 h 28"/>
                      <a:gd name="T22" fmla="*/ 0 w 9"/>
                      <a:gd name="T23" fmla="*/ 20 h 28"/>
                      <a:gd name="T24" fmla="*/ 0 w 9"/>
                      <a:gd name="T25" fmla="*/ 24 h 28"/>
                      <a:gd name="T26" fmla="*/ 4 w 9"/>
                      <a:gd name="T27" fmla="*/ 24 h 28"/>
                      <a:gd name="T28" fmla="*/ 4 w 9"/>
                      <a:gd name="T29" fmla="*/ 28 h 28"/>
                      <a:gd name="T30" fmla="*/ 0 w 9"/>
                      <a:gd name="T31" fmla="*/ 28 h 2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9" h="28">
                        <a:moveTo>
                          <a:pt x="4" y="0"/>
                        </a:move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  <a:lnTo>
                          <a:pt x="9" y="20"/>
                        </a:lnTo>
                        <a:lnTo>
                          <a:pt x="9" y="24"/>
                        </a:lnTo>
                        <a:lnTo>
                          <a:pt x="4" y="28"/>
                        </a:lnTo>
                        <a:lnTo>
                          <a:pt x="4" y="24"/>
                        </a:lnTo>
                        <a:lnTo>
                          <a:pt x="4" y="20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4" y="24"/>
                        </a:lnTo>
                        <a:lnTo>
                          <a:pt x="4" y="28"/>
                        </a:lnTo>
                        <a:lnTo>
                          <a:pt x="0" y="2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48" name="Freeform 481"/>
                  <p:cNvSpPr>
                    <a:spLocks/>
                  </p:cNvSpPr>
                  <p:nvPr/>
                </p:nvSpPr>
                <p:spPr bwMode="auto">
                  <a:xfrm>
                    <a:off x="5130" y="3300"/>
                    <a:ext cx="4" cy="16"/>
                  </a:xfrm>
                  <a:custGeom>
                    <a:avLst/>
                    <a:gdLst>
                      <a:gd name="T0" fmla="*/ 0 w 4"/>
                      <a:gd name="T1" fmla="*/ 16 h 16"/>
                      <a:gd name="T2" fmla="*/ 0 w 4"/>
                      <a:gd name="T3" fmla="*/ 12 h 16"/>
                      <a:gd name="T4" fmla="*/ 0 w 4"/>
                      <a:gd name="T5" fmla="*/ 8 h 16"/>
                      <a:gd name="T6" fmla="*/ 4 w 4"/>
                      <a:gd name="T7" fmla="*/ 8 h 16"/>
                      <a:gd name="T8" fmla="*/ 4 w 4"/>
                      <a:gd name="T9" fmla="*/ 4 h 16"/>
                      <a:gd name="T10" fmla="*/ 4 w 4"/>
                      <a:gd name="T11" fmla="*/ 0 h 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" h="16">
                        <a:moveTo>
                          <a:pt x="0" y="16"/>
                        </a:move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49" name="Freeform 482"/>
                  <p:cNvSpPr>
                    <a:spLocks/>
                  </p:cNvSpPr>
                  <p:nvPr/>
                </p:nvSpPr>
                <p:spPr bwMode="auto">
                  <a:xfrm>
                    <a:off x="5121" y="3308"/>
                    <a:ext cx="9" cy="8"/>
                  </a:xfrm>
                  <a:custGeom>
                    <a:avLst/>
                    <a:gdLst>
                      <a:gd name="T0" fmla="*/ 0 w 9"/>
                      <a:gd name="T1" fmla="*/ 0 h 8"/>
                      <a:gd name="T2" fmla="*/ 0 w 9"/>
                      <a:gd name="T3" fmla="*/ 4 h 8"/>
                      <a:gd name="T4" fmla="*/ 4 w 9"/>
                      <a:gd name="T5" fmla="*/ 4 h 8"/>
                      <a:gd name="T6" fmla="*/ 4 w 9"/>
                      <a:gd name="T7" fmla="*/ 8 h 8"/>
                      <a:gd name="T8" fmla="*/ 9 w 9"/>
                      <a:gd name="T9" fmla="*/ 8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9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50" name="Freeform 483"/>
                  <p:cNvSpPr>
                    <a:spLocks/>
                  </p:cNvSpPr>
                  <p:nvPr/>
                </p:nvSpPr>
                <p:spPr bwMode="auto">
                  <a:xfrm>
                    <a:off x="5121" y="3300"/>
                    <a:ext cx="17" cy="39"/>
                  </a:xfrm>
                  <a:custGeom>
                    <a:avLst/>
                    <a:gdLst>
                      <a:gd name="T0" fmla="*/ 13 w 17"/>
                      <a:gd name="T1" fmla="*/ 0 h 39"/>
                      <a:gd name="T2" fmla="*/ 17 w 17"/>
                      <a:gd name="T3" fmla="*/ 0 h 39"/>
                      <a:gd name="T4" fmla="*/ 17 w 17"/>
                      <a:gd name="T5" fmla="*/ 4 h 39"/>
                      <a:gd name="T6" fmla="*/ 13 w 17"/>
                      <a:gd name="T7" fmla="*/ 4 h 39"/>
                      <a:gd name="T8" fmla="*/ 13 w 17"/>
                      <a:gd name="T9" fmla="*/ 8 h 39"/>
                      <a:gd name="T10" fmla="*/ 13 w 17"/>
                      <a:gd name="T11" fmla="*/ 12 h 39"/>
                      <a:gd name="T12" fmla="*/ 13 w 17"/>
                      <a:gd name="T13" fmla="*/ 16 h 39"/>
                      <a:gd name="T14" fmla="*/ 13 w 17"/>
                      <a:gd name="T15" fmla="*/ 20 h 39"/>
                      <a:gd name="T16" fmla="*/ 13 w 17"/>
                      <a:gd name="T17" fmla="*/ 24 h 39"/>
                      <a:gd name="T18" fmla="*/ 13 w 17"/>
                      <a:gd name="T19" fmla="*/ 28 h 39"/>
                      <a:gd name="T20" fmla="*/ 9 w 17"/>
                      <a:gd name="T21" fmla="*/ 28 h 39"/>
                      <a:gd name="T22" fmla="*/ 9 w 17"/>
                      <a:gd name="T23" fmla="*/ 32 h 39"/>
                      <a:gd name="T24" fmla="*/ 4 w 17"/>
                      <a:gd name="T25" fmla="*/ 32 h 39"/>
                      <a:gd name="T26" fmla="*/ 4 w 17"/>
                      <a:gd name="T27" fmla="*/ 36 h 39"/>
                      <a:gd name="T28" fmla="*/ 0 w 17"/>
                      <a:gd name="T29" fmla="*/ 36 h 39"/>
                      <a:gd name="T30" fmla="*/ 0 w 17"/>
                      <a:gd name="T31" fmla="*/ 39 h 39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7" h="39">
                        <a:moveTo>
                          <a:pt x="13" y="0"/>
                        </a:moveTo>
                        <a:lnTo>
                          <a:pt x="17" y="0"/>
                        </a:lnTo>
                        <a:lnTo>
                          <a:pt x="17" y="4"/>
                        </a:lnTo>
                        <a:lnTo>
                          <a:pt x="13" y="4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13" y="16"/>
                        </a:lnTo>
                        <a:lnTo>
                          <a:pt x="13" y="20"/>
                        </a:lnTo>
                        <a:lnTo>
                          <a:pt x="13" y="24"/>
                        </a:lnTo>
                        <a:lnTo>
                          <a:pt x="13" y="28"/>
                        </a:lnTo>
                        <a:lnTo>
                          <a:pt x="9" y="28"/>
                        </a:lnTo>
                        <a:lnTo>
                          <a:pt x="9" y="32"/>
                        </a:lnTo>
                        <a:lnTo>
                          <a:pt x="4" y="32"/>
                        </a:lnTo>
                        <a:lnTo>
                          <a:pt x="4" y="36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51" name="Freeform 484"/>
                  <p:cNvSpPr>
                    <a:spLocks/>
                  </p:cNvSpPr>
                  <p:nvPr/>
                </p:nvSpPr>
                <p:spPr bwMode="auto">
                  <a:xfrm>
                    <a:off x="5099" y="3328"/>
                    <a:ext cx="22" cy="11"/>
                  </a:xfrm>
                  <a:custGeom>
                    <a:avLst/>
                    <a:gdLst>
                      <a:gd name="T0" fmla="*/ 22 w 22"/>
                      <a:gd name="T1" fmla="*/ 11 h 11"/>
                      <a:gd name="T2" fmla="*/ 18 w 22"/>
                      <a:gd name="T3" fmla="*/ 11 h 11"/>
                      <a:gd name="T4" fmla="*/ 18 w 22"/>
                      <a:gd name="T5" fmla="*/ 8 h 11"/>
                      <a:gd name="T6" fmla="*/ 18 w 22"/>
                      <a:gd name="T7" fmla="*/ 4 h 11"/>
                      <a:gd name="T8" fmla="*/ 13 w 22"/>
                      <a:gd name="T9" fmla="*/ 4 h 11"/>
                      <a:gd name="T10" fmla="*/ 13 w 22"/>
                      <a:gd name="T11" fmla="*/ 0 h 11"/>
                      <a:gd name="T12" fmla="*/ 9 w 22"/>
                      <a:gd name="T13" fmla="*/ 0 h 11"/>
                      <a:gd name="T14" fmla="*/ 5 w 22"/>
                      <a:gd name="T15" fmla="*/ 0 h 11"/>
                      <a:gd name="T16" fmla="*/ 5 w 22"/>
                      <a:gd name="T17" fmla="*/ 4 h 11"/>
                      <a:gd name="T18" fmla="*/ 5 w 22"/>
                      <a:gd name="T19" fmla="*/ 8 h 11"/>
                      <a:gd name="T20" fmla="*/ 5 w 22"/>
                      <a:gd name="T21" fmla="*/ 11 h 11"/>
                      <a:gd name="T22" fmla="*/ 0 w 22"/>
                      <a:gd name="T23" fmla="*/ 11 h 1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22" h="11">
                        <a:moveTo>
                          <a:pt x="22" y="11"/>
                        </a:moveTo>
                        <a:lnTo>
                          <a:pt x="18" y="11"/>
                        </a:lnTo>
                        <a:lnTo>
                          <a:pt x="18" y="8"/>
                        </a:lnTo>
                        <a:lnTo>
                          <a:pt x="18" y="4"/>
                        </a:lnTo>
                        <a:lnTo>
                          <a:pt x="13" y="4"/>
                        </a:lnTo>
                        <a:lnTo>
                          <a:pt x="13" y="0"/>
                        </a:lnTo>
                        <a:lnTo>
                          <a:pt x="9" y="0"/>
                        </a:lnTo>
                        <a:lnTo>
                          <a:pt x="5" y="0"/>
                        </a:ln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5" y="11"/>
                        </a:lnTo>
                        <a:lnTo>
                          <a:pt x="0" y="11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52" name="Freeform 485"/>
                  <p:cNvSpPr>
                    <a:spLocks/>
                  </p:cNvSpPr>
                  <p:nvPr/>
                </p:nvSpPr>
                <p:spPr bwMode="auto">
                  <a:xfrm>
                    <a:off x="5099" y="3339"/>
                    <a:ext cx="18" cy="8"/>
                  </a:xfrm>
                  <a:custGeom>
                    <a:avLst/>
                    <a:gdLst>
                      <a:gd name="T0" fmla="*/ 0 w 18"/>
                      <a:gd name="T1" fmla="*/ 0 h 8"/>
                      <a:gd name="T2" fmla="*/ 5 w 18"/>
                      <a:gd name="T3" fmla="*/ 0 h 8"/>
                      <a:gd name="T4" fmla="*/ 5 w 18"/>
                      <a:gd name="T5" fmla="*/ 4 h 8"/>
                      <a:gd name="T6" fmla="*/ 9 w 18"/>
                      <a:gd name="T7" fmla="*/ 4 h 8"/>
                      <a:gd name="T8" fmla="*/ 9 w 18"/>
                      <a:gd name="T9" fmla="*/ 8 h 8"/>
                      <a:gd name="T10" fmla="*/ 13 w 18"/>
                      <a:gd name="T11" fmla="*/ 4 h 8"/>
                      <a:gd name="T12" fmla="*/ 18 w 18"/>
                      <a:gd name="T13" fmla="*/ 4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8" h="8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5" y="4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13" y="4"/>
                        </a:lnTo>
                        <a:lnTo>
                          <a:pt x="18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53" name="Freeform 486"/>
                  <p:cNvSpPr>
                    <a:spLocks/>
                  </p:cNvSpPr>
                  <p:nvPr/>
                </p:nvSpPr>
                <p:spPr bwMode="auto">
                  <a:xfrm>
                    <a:off x="5112" y="3343"/>
                    <a:ext cx="18" cy="28"/>
                  </a:xfrm>
                  <a:custGeom>
                    <a:avLst/>
                    <a:gdLst>
                      <a:gd name="T0" fmla="*/ 5 w 18"/>
                      <a:gd name="T1" fmla="*/ 0 h 28"/>
                      <a:gd name="T2" fmla="*/ 9 w 18"/>
                      <a:gd name="T3" fmla="*/ 0 h 28"/>
                      <a:gd name="T4" fmla="*/ 9 w 18"/>
                      <a:gd name="T5" fmla="*/ 4 h 28"/>
                      <a:gd name="T6" fmla="*/ 9 w 18"/>
                      <a:gd name="T7" fmla="*/ 8 h 28"/>
                      <a:gd name="T8" fmla="*/ 9 w 18"/>
                      <a:gd name="T9" fmla="*/ 12 h 28"/>
                      <a:gd name="T10" fmla="*/ 13 w 18"/>
                      <a:gd name="T11" fmla="*/ 12 h 28"/>
                      <a:gd name="T12" fmla="*/ 18 w 18"/>
                      <a:gd name="T13" fmla="*/ 12 h 28"/>
                      <a:gd name="T14" fmla="*/ 18 w 18"/>
                      <a:gd name="T15" fmla="*/ 16 h 28"/>
                      <a:gd name="T16" fmla="*/ 13 w 18"/>
                      <a:gd name="T17" fmla="*/ 16 h 28"/>
                      <a:gd name="T18" fmla="*/ 9 w 18"/>
                      <a:gd name="T19" fmla="*/ 20 h 28"/>
                      <a:gd name="T20" fmla="*/ 5 w 18"/>
                      <a:gd name="T21" fmla="*/ 24 h 28"/>
                      <a:gd name="T22" fmla="*/ 5 w 18"/>
                      <a:gd name="T23" fmla="*/ 28 h 28"/>
                      <a:gd name="T24" fmla="*/ 0 w 18"/>
                      <a:gd name="T25" fmla="*/ 28 h 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" h="28">
                        <a:moveTo>
                          <a:pt x="5" y="0"/>
                        </a:move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9" y="12"/>
                        </a:lnTo>
                        <a:lnTo>
                          <a:pt x="13" y="12"/>
                        </a:lnTo>
                        <a:lnTo>
                          <a:pt x="18" y="12"/>
                        </a:lnTo>
                        <a:lnTo>
                          <a:pt x="18" y="16"/>
                        </a:lnTo>
                        <a:lnTo>
                          <a:pt x="13" y="16"/>
                        </a:lnTo>
                        <a:lnTo>
                          <a:pt x="9" y="20"/>
                        </a:lnTo>
                        <a:lnTo>
                          <a:pt x="5" y="24"/>
                        </a:lnTo>
                        <a:lnTo>
                          <a:pt x="5" y="28"/>
                        </a:lnTo>
                        <a:lnTo>
                          <a:pt x="0" y="2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54" name="Freeform 487"/>
                  <p:cNvSpPr>
                    <a:spLocks/>
                  </p:cNvSpPr>
                  <p:nvPr/>
                </p:nvSpPr>
                <p:spPr bwMode="auto">
                  <a:xfrm>
                    <a:off x="5108" y="3371"/>
                    <a:ext cx="4" cy="20"/>
                  </a:xfrm>
                  <a:custGeom>
                    <a:avLst/>
                    <a:gdLst>
                      <a:gd name="T0" fmla="*/ 4 w 4"/>
                      <a:gd name="T1" fmla="*/ 0 h 20"/>
                      <a:gd name="T2" fmla="*/ 0 w 4"/>
                      <a:gd name="T3" fmla="*/ 0 h 20"/>
                      <a:gd name="T4" fmla="*/ 0 w 4"/>
                      <a:gd name="T5" fmla="*/ 4 h 20"/>
                      <a:gd name="T6" fmla="*/ 4 w 4"/>
                      <a:gd name="T7" fmla="*/ 4 h 20"/>
                      <a:gd name="T8" fmla="*/ 4 w 4"/>
                      <a:gd name="T9" fmla="*/ 8 h 20"/>
                      <a:gd name="T10" fmla="*/ 0 w 4"/>
                      <a:gd name="T11" fmla="*/ 8 h 20"/>
                      <a:gd name="T12" fmla="*/ 0 w 4"/>
                      <a:gd name="T13" fmla="*/ 12 h 20"/>
                      <a:gd name="T14" fmla="*/ 0 w 4"/>
                      <a:gd name="T15" fmla="*/ 16 h 20"/>
                      <a:gd name="T16" fmla="*/ 0 w 4"/>
                      <a:gd name="T17" fmla="*/ 20 h 2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" h="20">
                        <a:moveTo>
                          <a:pt x="4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55" name="Freeform 488"/>
                  <p:cNvSpPr>
                    <a:spLocks/>
                  </p:cNvSpPr>
                  <p:nvPr/>
                </p:nvSpPr>
                <p:spPr bwMode="auto">
                  <a:xfrm>
                    <a:off x="5104" y="3391"/>
                    <a:ext cx="8" cy="32"/>
                  </a:xfrm>
                  <a:custGeom>
                    <a:avLst/>
                    <a:gdLst>
                      <a:gd name="T0" fmla="*/ 4 w 8"/>
                      <a:gd name="T1" fmla="*/ 0 h 32"/>
                      <a:gd name="T2" fmla="*/ 4 w 8"/>
                      <a:gd name="T3" fmla="*/ 4 h 32"/>
                      <a:gd name="T4" fmla="*/ 4 w 8"/>
                      <a:gd name="T5" fmla="*/ 8 h 32"/>
                      <a:gd name="T6" fmla="*/ 4 w 8"/>
                      <a:gd name="T7" fmla="*/ 12 h 32"/>
                      <a:gd name="T8" fmla="*/ 0 w 8"/>
                      <a:gd name="T9" fmla="*/ 12 h 32"/>
                      <a:gd name="T10" fmla="*/ 0 w 8"/>
                      <a:gd name="T11" fmla="*/ 16 h 32"/>
                      <a:gd name="T12" fmla="*/ 0 w 8"/>
                      <a:gd name="T13" fmla="*/ 20 h 32"/>
                      <a:gd name="T14" fmla="*/ 4 w 8"/>
                      <a:gd name="T15" fmla="*/ 20 h 32"/>
                      <a:gd name="T16" fmla="*/ 4 w 8"/>
                      <a:gd name="T17" fmla="*/ 24 h 32"/>
                      <a:gd name="T18" fmla="*/ 8 w 8"/>
                      <a:gd name="T19" fmla="*/ 24 h 32"/>
                      <a:gd name="T20" fmla="*/ 8 w 8"/>
                      <a:gd name="T21" fmla="*/ 28 h 32"/>
                      <a:gd name="T22" fmla="*/ 4 w 8"/>
                      <a:gd name="T23" fmla="*/ 28 h 32"/>
                      <a:gd name="T24" fmla="*/ 4 w 8"/>
                      <a:gd name="T25" fmla="*/ 32 h 32"/>
                      <a:gd name="T26" fmla="*/ 8 w 8"/>
                      <a:gd name="T27" fmla="*/ 32 h 3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8" h="32">
                        <a:moveTo>
                          <a:pt x="4" y="0"/>
                        </a:move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  <a:lnTo>
                          <a:pt x="4" y="20"/>
                        </a:lnTo>
                        <a:lnTo>
                          <a:pt x="4" y="24"/>
                        </a:lnTo>
                        <a:lnTo>
                          <a:pt x="8" y="24"/>
                        </a:lnTo>
                        <a:lnTo>
                          <a:pt x="8" y="28"/>
                        </a:lnTo>
                        <a:lnTo>
                          <a:pt x="4" y="28"/>
                        </a:lnTo>
                        <a:lnTo>
                          <a:pt x="4" y="32"/>
                        </a:lnTo>
                        <a:lnTo>
                          <a:pt x="8" y="3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56" name="Freeform 489"/>
                  <p:cNvSpPr>
                    <a:spLocks/>
                  </p:cNvSpPr>
                  <p:nvPr/>
                </p:nvSpPr>
                <p:spPr bwMode="auto">
                  <a:xfrm>
                    <a:off x="5104" y="3423"/>
                    <a:ext cx="4" cy="4"/>
                  </a:xfrm>
                  <a:custGeom>
                    <a:avLst/>
                    <a:gdLst>
                      <a:gd name="T0" fmla="*/ 4 w 4"/>
                      <a:gd name="T1" fmla="*/ 4 h 4"/>
                      <a:gd name="T2" fmla="*/ 4 w 4"/>
                      <a:gd name="T3" fmla="*/ 0 h 4"/>
                      <a:gd name="T4" fmla="*/ 4 w 4"/>
                      <a:gd name="T5" fmla="*/ 4 h 4"/>
                      <a:gd name="T6" fmla="*/ 0 w 4"/>
                      <a:gd name="T7" fmla="*/ 4 h 4"/>
                      <a:gd name="T8" fmla="*/ 4 w 4"/>
                      <a:gd name="T9" fmla="*/ 4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57" name="Freeform 490"/>
                  <p:cNvSpPr>
                    <a:spLocks/>
                  </p:cNvSpPr>
                  <p:nvPr/>
                </p:nvSpPr>
                <p:spPr bwMode="auto">
                  <a:xfrm>
                    <a:off x="3082" y="3359"/>
                    <a:ext cx="21" cy="72"/>
                  </a:xfrm>
                  <a:custGeom>
                    <a:avLst/>
                    <a:gdLst>
                      <a:gd name="T0" fmla="*/ 21 w 21"/>
                      <a:gd name="T1" fmla="*/ 72 h 72"/>
                      <a:gd name="T2" fmla="*/ 21 w 21"/>
                      <a:gd name="T3" fmla="*/ 68 h 72"/>
                      <a:gd name="T4" fmla="*/ 17 w 21"/>
                      <a:gd name="T5" fmla="*/ 68 h 72"/>
                      <a:gd name="T6" fmla="*/ 21 w 21"/>
                      <a:gd name="T7" fmla="*/ 68 h 72"/>
                      <a:gd name="T8" fmla="*/ 21 w 21"/>
                      <a:gd name="T9" fmla="*/ 64 h 72"/>
                      <a:gd name="T10" fmla="*/ 21 w 21"/>
                      <a:gd name="T11" fmla="*/ 60 h 72"/>
                      <a:gd name="T12" fmla="*/ 21 w 21"/>
                      <a:gd name="T13" fmla="*/ 56 h 72"/>
                      <a:gd name="T14" fmla="*/ 21 w 21"/>
                      <a:gd name="T15" fmla="*/ 52 h 72"/>
                      <a:gd name="T16" fmla="*/ 17 w 21"/>
                      <a:gd name="T17" fmla="*/ 52 h 72"/>
                      <a:gd name="T18" fmla="*/ 17 w 21"/>
                      <a:gd name="T19" fmla="*/ 48 h 72"/>
                      <a:gd name="T20" fmla="*/ 17 w 21"/>
                      <a:gd name="T21" fmla="*/ 44 h 72"/>
                      <a:gd name="T22" fmla="*/ 13 w 21"/>
                      <a:gd name="T23" fmla="*/ 40 h 72"/>
                      <a:gd name="T24" fmla="*/ 13 w 21"/>
                      <a:gd name="T25" fmla="*/ 36 h 72"/>
                      <a:gd name="T26" fmla="*/ 13 w 21"/>
                      <a:gd name="T27" fmla="*/ 32 h 72"/>
                      <a:gd name="T28" fmla="*/ 13 w 21"/>
                      <a:gd name="T29" fmla="*/ 28 h 72"/>
                      <a:gd name="T30" fmla="*/ 13 w 21"/>
                      <a:gd name="T31" fmla="*/ 24 h 72"/>
                      <a:gd name="T32" fmla="*/ 8 w 21"/>
                      <a:gd name="T33" fmla="*/ 24 h 72"/>
                      <a:gd name="T34" fmla="*/ 8 w 21"/>
                      <a:gd name="T35" fmla="*/ 20 h 72"/>
                      <a:gd name="T36" fmla="*/ 8 w 21"/>
                      <a:gd name="T37" fmla="*/ 16 h 72"/>
                      <a:gd name="T38" fmla="*/ 8 w 21"/>
                      <a:gd name="T39" fmla="*/ 12 h 72"/>
                      <a:gd name="T40" fmla="*/ 4 w 21"/>
                      <a:gd name="T41" fmla="*/ 12 h 72"/>
                      <a:gd name="T42" fmla="*/ 8 w 21"/>
                      <a:gd name="T43" fmla="*/ 8 h 72"/>
                      <a:gd name="T44" fmla="*/ 8 w 21"/>
                      <a:gd name="T45" fmla="*/ 4 h 72"/>
                      <a:gd name="T46" fmla="*/ 4 w 21"/>
                      <a:gd name="T47" fmla="*/ 4 h 72"/>
                      <a:gd name="T48" fmla="*/ 0 w 21"/>
                      <a:gd name="T49" fmla="*/ 0 h 7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21" h="72">
                        <a:moveTo>
                          <a:pt x="21" y="72"/>
                        </a:moveTo>
                        <a:lnTo>
                          <a:pt x="21" y="68"/>
                        </a:lnTo>
                        <a:lnTo>
                          <a:pt x="17" y="68"/>
                        </a:lnTo>
                        <a:lnTo>
                          <a:pt x="21" y="68"/>
                        </a:lnTo>
                        <a:lnTo>
                          <a:pt x="21" y="64"/>
                        </a:lnTo>
                        <a:lnTo>
                          <a:pt x="21" y="60"/>
                        </a:lnTo>
                        <a:lnTo>
                          <a:pt x="21" y="56"/>
                        </a:lnTo>
                        <a:lnTo>
                          <a:pt x="21" y="52"/>
                        </a:lnTo>
                        <a:lnTo>
                          <a:pt x="17" y="52"/>
                        </a:lnTo>
                        <a:lnTo>
                          <a:pt x="17" y="48"/>
                        </a:lnTo>
                        <a:lnTo>
                          <a:pt x="17" y="44"/>
                        </a:lnTo>
                        <a:lnTo>
                          <a:pt x="13" y="40"/>
                        </a:lnTo>
                        <a:lnTo>
                          <a:pt x="13" y="36"/>
                        </a:lnTo>
                        <a:lnTo>
                          <a:pt x="13" y="32"/>
                        </a:lnTo>
                        <a:lnTo>
                          <a:pt x="13" y="28"/>
                        </a:lnTo>
                        <a:lnTo>
                          <a:pt x="13" y="24"/>
                        </a:lnTo>
                        <a:lnTo>
                          <a:pt x="8" y="24"/>
                        </a:lnTo>
                        <a:lnTo>
                          <a:pt x="8" y="20"/>
                        </a:lnTo>
                        <a:lnTo>
                          <a:pt x="8" y="16"/>
                        </a:lnTo>
                        <a:lnTo>
                          <a:pt x="8" y="12"/>
                        </a:lnTo>
                        <a:lnTo>
                          <a:pt x="4" y="12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58" name="Freeform 491"/>
                  <p:cNvSpPr>
                    <a:spLocks/>
                  </p:cNvSpPr>
                  <p:nvPr/>
                </p:nvSpPr>
                <p:spPr bwMode="auto">
                  <a:xfrm>
                    <a:off x="5091" y="3419"/>
                    <a:ext cx="21" cy="12"/>
                  </a:xfrm>
                  <a:custGeom>
                    <a:avLst/>
                    <a:gdLst>
                      <a:gd name="T0" fmla="*/ 21 w 21"/>
                      <a:gd name="T1" fmla="*/ 4 h 12"/>
                      <a:gd name="T2" fmla="*/ 17 w 21"/>
                      <a:gd name="T3" fmla="*/ 4 h 12"/>
                      <a:gd name="T4" fmla="*/ 13 w 21"/>
                      <a:gd name="T5" fmla="*/ 4 h 12"/>
                      <a:gd name="T6" fmla="*/ 13 w 21"/>
                      <a:gd name="T7" fmla="*/ 0 h 12"/>
                      <a:gd name="T8" fmla="*/ 8 w 21"/>
                      <a:gd name="T9" fmla="*/ 0 h 12"/>
                      <a:gd name="T10" fmla="*/ 8 w 21"/>
                      <a:gd name="T11" fmla="*/ 4 h 12"/>
                      <a:gd name="T12" fmla="*/ 4 w 21"/>
                      <a:gd name="T13" fmla="*/ 4 h 12"/>
                      <a:gd name="T14" fmla="*/ 0 w 21"/>
                      <a:gd name="T15" fmla="*/ 4 h 12"/>
                      <a:gd name="T16" fmla="*/ 0 w 21"/>
                      <a:gd name="T17" fmla="*/ 8 h 12"/>
                      <a:gd name="T18" fmla="*/ 0 w 21"/>
                      <a:gd name="T19" fmla="*/ 12 h 12"/>
                      <a:gd name="T20" fmla="*/ 0 w 21"/>
                      <a:gd name="T21" fmla="*/ 8 h 12"/>
                      <a:gd name="T22" fmla="*/ 4 w 21"/>
                      <a:gd name="T23" fmla="*/ 8 h 12"/>
                      <a:gd name="T24" fmla="*/ 8 w 21"/>
                      <a:gd name="T25" fmla="*/ 8 h 12"/>
                      <a:gd name="T26" fmla="*/ 8 w 21"/>
                      <a:gd name="T27" fmla="*/ 4 h 12"/>
                      <a:gd name="T28" fmla="*/ 13 w 21"/>
                      <a:gd name="T29" fmla="*/ 4 h 12"/>
                      <a:gd name="T30" fmla="*/ 13 w 21"/>
                      <a:gd name="T31" fmla="*/ 8 h 12"/>
                      <a:gd name="T32" fmla="*/ 17 w 21"/>
                      <a:gd name="T33" fmla="*/ 8 h 12"/>
                      <a:gd name="T34" fmla="*/ 21 w 21"/>
                      <a:gd name="T35" fmla="*/ 8 h 1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1" h="12">
                        <a:moveTo>
                          <a:pt x="21" y="4"/>
                        </a:moveTo>
                        <a:lnTo>
                          <a:pt x="17" y="4"/>
                        </a:lnTo>
                        <a:lnTo>
                          <a:pt x="13" y="4"/>
                        </a:lnTo>
                        <a:lnTo>
                          <a:pt x="13" y="0"/>
                        </a:lnTo>
                        <a:lnTo>
                          <a:pt x="8" y="0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13" y="4"/>
                        </a:lnTo>
                        <a:lnTo>
                          <a:pt x="13" y="8"/>
                        </a:lnTo>
                        <a:lnTo>
                          <a:pt x="17" y="8"/>
                        </a:lnTo>
                        <a:lnTo>
                          <a:pt x="21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59" name="Freeform 492"/>
                  <p:cNvSpPr>
                    <a:spLocks/>
                  </p:cNvSpPr>
                  <p:nvPr/>
                </p:nvSpPr>
                <p:spPr bwMode="auto">
                  <a:xfrm>
                    <a:off x="3103" y="3431"/>
                    <a:ext cx="9" cy="4"/>
                  </a:xfrm>
                  <a:custGeom>
                    <a:avLst/>
                    <a:gdLst>
                      <a:gd name="T0" fmla="*/ 9 w 9"/>
                      <a:gd name="T1" fmla="*/ 4 h 4"/>
                      <a:gd name="T2" fmla="*/ 9 w 9"/>
                      <a:gd name="T3" fmla="*/ 0 h 4"/>
                      <a:gd name="T4" fmla="*/ 5 w 9"/>
                      <a:gd name="T5" fmla="*/ 0 h 4"/>
                      <a:gd name="T6" fmla="*/ 0 w 9"/>
                      <a:gd name="T7" fmla="*/ 0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" h="4">
                        <a:moveTo>
                          <a:pt x="9" y="4"/>
                        </a:moveTo>
                        <a:lnTo>
                          <a:pt x="9" y="0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60" name="Freeform 493"/>
                  <p:cNvSpPr>
                    <a:spLocks/>
                  </p:cNvSpPr>
                  <p:nvPr/>
                </p:nvSpPr>
                <p:spPr bwMode="auto">
                  <a:xfrm>
                    <a:off x="3073" y="3359"/>
                    <a:ext cx="22" cy="80"/>
                  </a:xfrm>
                  <a:custGeom>
                    <a:avLst/>
                    <a:gdLst>
                      <a:gd name="T0" fmla="*/ 9 w 22"/>
                      <a:gd name="T1" fmla="*/ 0 h 80"/>
                      <a:gd name="T2" fmla="*/ 9 w 22"/>
                      <a:gd name="T3" fmla="*/ 4 h 80"/>
                      <a:gd name="T4" fmla="*/ 13 w 22"/>
                      <a:gd name="T5" fmla="*/ 8 h 80"/>
                      <a:gd name="T6" fmla="*/ 13 w 22"/>
                      <a:gd name="T7" fmla="*/ 12 h 80"/>
                      <a:gd name="T8" fmla="*/ 13 w 22"/>
                      <a:gd name="T9" fmla="*/ 16 h 80"/>
                      <a:gd name="T10" fmla="*/ 13 w 22"/>
                      <a:gd name="T11" fmla="*/ 20 h 80"/>
                      <a:gd name="T12" fmla="*/ 17 w 22"/>
                      <a:gd name="T13" fmla="*/ 20 h 80"/>
                      <a:gd name="T14" fmla="*/ 17 w 22"/>
                      <a:gd name="T15" fmla="*/ 24 h 80"/>
                      <a:gd name="T16" fmla="*/ 17 w 22"/>
                      <a:gd name="T17" fmla="*/ 28 h 80"/>
                      <a:gd name="T18" fmla="*/ 17 w 22"/>
                      <a:gd name="T19" fmla="*/ 32 h 80"/>
                      <a:gd name="T20" fmla="*/ 22 w 22"/>
                      <a:gd name="T21" fmla="*/ 32 h 80"/>
                      <a:gd name="T22" fmla="*/ 22 w 22"/>
                      <a:gd name="T23" fmla="*/ 36 h 80"/>
                      <a:gd name="T24" fmla="*/ 22 w 22"/>
                      <a:gd name="T25" fmla="*/ 40 h 80"/>
                      <a:gd name="T26" fmla="*/ 22 w 22"/>
                      <a:gd name="T27" fmla="*/ 44 h 80"/>
                      <a:gd name="T28" fmla="*/ 22 w 22"/>
                      <a:gd name="T29" fmla="*/ 48 h 80"/>
                      <a:gd name="T30" fmla="*/ 22 w 22"/>
                      <a:gd name="T31" fmla="*/ 52 h 80"/>
                      <a:gd name="T32" fmla="*/ 22 w 22"/>
                      <a:gd name="T33" fmla="*/ 56 h 80"/>
                      <a:gd name="T34" fmla="*/ 17 w 22"/>
                      <a:gd name="T35" fmla="*/ 56 h 80"/>
                      <a:gd name="T36" fmla="*/ 22 w 22"/>
                      <a:gd name="T37" fmla="*/ 56 h 80"/>
                      <a:gd name="T38" fmla="*/ 22 w 22"/>
                      <a:gd name="T39" fmla="*/ 60 h 80"/>
                      <a:gd name="T40" fmla="*/ 17 w 22"/>
                      <a:gd name="T41" fmla="*/ 60 h 80"/>
                      <a:gd name="T42" fmla="*/ 13 w 22"/>
                      <a:gd name="T43" fmla="*/ 60 h 80"/>
                      <a:gd name="T44" fmla="*/ 13 w 22"/>
                      <a:gd name="T45" fmla="*/ 56 h 80"/>
                      <a:gd name="T46" fmla="*/ 9 w 22"/>
                      <a:gd name="T47" fmla="*/ 56 h 80"/>
                      <a:gd name="T48" fmla="*/ 5 w 22"/>
                      <a:gd name="T49" fmla="*/ 56 h 80"/>
                      <a:gd name="T50" fmla="*/ 0 w 22"/>
                      <a:gd name="T51" fmla="*/ 56 h 80"/>
                      <a:gd name="T52" fmla="*/ 0 w 22"/>
                      <a:gd name="T53" fmla="*/ 60 h 80"/>
                      <a:gd name="T54" fmla="*/ 0 w 22"/>
                      <a:gd name="T55" fmla="*/ 64 h 80"/>
                      <a:gd name="T56" fmla="*/ 0 w 22"/>
                      <a:gd name="T57" fmla="*/ 68 h 80"/>
                      <a:gd name="T58" fmla="*/ 5 w 22"/>
                      <a:gd name="T59" fmla="*/ 68 h 80"/>
                      <a:gd name="T60" fmla="*/ 5 w 22"/>
                      <a:gd name="T61" fmla="*/ 72 h 80"/>
                      <a:gd name="T62" fmla="*/ 5 w 22"/>
                      <a:gd name="T63" fmla="*/ 76 h 80"/>
                      <a:gd name="T64" fmla="*/ 9 w 22"/>
                      <a:gd name="T65" fmla="*/ 76 h 80"/>
                      <a:gd name="T66" fmla="*/ 9 w 22"/>
                      <a:gd name="T67" fmla="*/ 80 h 8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22" h="80">
                        <a:moveTo>
                          <a:pt x="9" y="0"/>
                        </a:moveTo>
                        <a:lnTo>
                          <a:pt x="9" y="4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13" y="16"/>
                        </a:lnTo>
                        <a:lnTo>
                          <a:pt x="13" y="20"/>
                        </a:lnTo>
                        <a:lnTo>
                          <a:pt x="17" y="20"/>
                        </a:lnTo>
                        <a:lnTo>
                          <a:pt x="17" y="24"/>
                        </a:lnTo>
                        <a:lnTo>
                          <a:pt x="17" y="28"/>
                        </a:lnTo>
                        <a:lnTo>
                          <a:pt x="17" y="32"/>
                        </a:lnTo>
                        <a:lnTo>
                          <a:pt x="22" y="32"/>
                        </a:lnTo>
                        <a:lnTo>
                          <a:pt x="22" y="36"/>
                        </a:lnTo>
                        <a:lnTo>
                          <a:pt x="22" y="40"/>
                        </a:lnTo>
                        <a:lnTo>
                          <a:pt x="22" y="44"/>
                        </a:lnTo>
                        <a:lnTo>
                          <a:pt x="22" y="48"/>
                        </a:lnTo>
                        <a:lnTo>
                          <a:pt x="22" y="52"/>
                        </a:lnTo>
                        <a:lnTo>
                          <a:pt x="22" y="56"/>
                        </a:lnTo>
                        <a:lnTo>
                          <a:pt x="17" y="56"/>
                        </a:lnTo>
                        <a:lnTo>
                          <a:pt x="22" y="56"/>
                        </a:lnTo>
                        <a:lnTo>
                          <a:pt x="22" y="60"/>
                        </a:lnTo>
                        <a:lnTo>
                          <a:pt x="17" y="60"/>
                        </a:lnTo>
                        <a:lnTo>
                          <a:pt x="13" y="60"/>
                        </a:lnTo>
                        <a:lnTo>
                          <a:pt x="13" y="56"/>
                        </a:lnTo>
                        <a:lnTo>
                          <a:pt x="9" y="56"/>
                        </a:lnTo>
                        <a:lnTo>
                          <a:pt x="5" y="56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0" y="68"/>
                        </a:lnTo>
                        <a:lnTo>
                          <a:pt x="5" y="68"/>
                        </a:lnTo>
                        <a:lnTo>
                          <a:pt x="5" y="72"/>
                        </a:lnTo>
                        <a:lnTo>
                          <a:pt x="5" y="76"/>
                        </a:lnTo>
                        <a:lnTo>
                          <a:pt x="9" y="76"/>
                        </a:lnTo>
                        <a:lnTo>
                          <a:pt x="9" y="8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61" name="Freeform 494"/>
                  <p:cNvSpPr>
                    <a:spLocks/>
                  </p:cNvSpPr>
                  <p:nvPr/>
                </p:nvSpPr>
                <p:spPr bwMode="auto">
                  <a:xfrm>
                    <a:off x="3082" y="3435"/>
                    <a:ext cx="4" cy="4"/>
                  </a:xfrm>
                  <a:custGeom>
                    <a:avLst/>
                    <a:gdLst>
                      <a:gd name="T0" fmla="*/ 4 w 4"/>
                      <a:gd name="T1" fmla="*/ 4 h 4"/>
                      <a:gd name="T2" fmla="*/ 4 w 4"/>
                      <a:gd name="T3" fmla="*/ 0 h 4"/>
                      <a:gd name="T4" fmla="*/ 0 w 4"/>
                      <a:gd name="T5" fmla="*/ 0 h 4"/>
                      <a:gd name="T6" fmla="*/ 0 w 4"/>
                      <a:gd name="T7" fmla="*/ 4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62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3082" y="3439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63" name="Freeform 496"/>
                  <p:cNvSpPr>
                    <a:spLocks/>
                  </p:cNvSpPr>
                  <p:nvPr/>
                </p:nvSpPr>
                <p:spPr bwMode="auto">
                  <a:xfrm>
                    <a:off x="3133" y="3451"/>
                    <a:ext cx="13" cy="4"/>
                  </a:xfrm>
                  <a:custGeom>
                    <a:avLst/>
                    <a:gdLst>
                      <a:gd name="T0" fmla="*/ 0 w 13"/>
                      <a:gd name="T1" fmla="*/ 0 h 4"/>
                      <a:gd name="T2" fmla="*/ 5 w 13"/>
                      <a:gd name="T3" fmla="*/ 0 h 4"/>
                      <a:gd name="T4" fmla="*/ 9 w 13"/>
                      <a:gd name="T5" fmla="*/ 4 h 4"/>
                      <a:gd name="T6" fmla="*/ 9 w 13"/>
                      <a:gd name="T7" fmla="*/ 0 h 4"/>
                      <a:gd name="T8" fmla="*/ 13 w 13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3" h="4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64" name="Freeform 497"/>
                  <p:cNvSpPr>
                    <a:spLocks/>
                  </p:cNvSpPr>
                  <p:nvPr/>
                </p:nvSpPr>
                <p:spPr bwMode="auto">
                  <a:xfrm>
                    <a:off x="3022" y="3252"/>
                    <a:ext cx="60" cy="211"/>
                  </a:xfrm>
                  <a:custGeom>
                    <a:avLst/>
                    <a:gdLst>
                      <a:gd name="T0" fmla="*/ 60 w 60"/>
                      <a:gd name="T1" fmla="*/ 207 h 211"/>
                      <a:gd name="T2" fmla="*/ 60 w 60"/>
                      <a:gd name="T3" fmla="*/ 199 h 211"/>
                      <a:gd name="T4" fmla="*/ 56 w 60"/>
                      <a:gd name="T5" fmla="*/ 195 h 211"/>
                      <a:gd name="T6" fmla="*/ 51 w 60"/>
                      <a:gd name="T7" fmla="*/ 187 h 211"/>
                      <a:gd name="T8" fmla="*/ 51 w 60"/>
                      <a:gd name="T9" fmla="*/ 179 h 211"/>
                      <a:gd name="T10" fmla="*/ 47 w 60"/>
                      <a:gd name="T11" fmla="*/ 175 h 211"/>
                      <a:gd name="T12" fmla="*/ 47 w 60"/>
                      <a:gd name="T13" fmla="*/ 167 h 211"/>
                      <a:gd name="T14" fmla="*/ 43 w 60"/>
                      <a:gd name="T15" fmla="*/ 163 h 211"/>
                      <a:gd name="T16" fmla="*/ 43 w 60"/>
                      <a:gd name="T17" fmla="*/ 155 h 211"/>
                      <a:gd name="T18" fmla="*/ 38 w 60"/>
                      <a:gd name="T19" fmla="*/ 151 h 211"/>
                      <a:gd name="T20" fmla="*/ 34 w 60"/>
                      <a:gd name="T21" fmla="*/ 143 h 211"/>
                      <a:gd name="T22" fmla="*/ 34 w 60"/>
                      <a:gd name="T23" fmla="*/ 135 h 211"/>
                      <a:gd name="T24" fmla="*/ 34 w 60"/>
                      <a:gd name="T25" fmla="*/ 127 h 211"/>
                      <a:gd name="T26" fmla="*/ 30 w 60"/>
                      <a:gd name="T27" fmla="*/ 123 h 211"/>
                      <a:gd name="T28" fmla="*/ 30 w 60"/>
                      <a:gd name="T29" fmla="*/ 115 h 211"/>
                      <a:gd name="T30" fmla="*/ 25 w 60"/>
                      <a:gd name="T31" fmla="*/ 111 h 211"/>
                      <a:gd name="T32" fmla="*/ 30 w 60"/>
                      <a:gd name="T33" fmla="*/ 107 h 211"/>
                      <a:gd name="T34" fmla="*/ 30 w 60"/>
                      <a:gd name="T35" fmla="*/ 99 h 211"/>
                      <a:gd name="T36" fmla="*/ 25 w 60"/>
                      <a:gd name="T37" fmla="*/ 91 h 211"/>
                      <a:gd name="T38" fmla="*/ 25 w 60"/>
                      <a:gd name="T39" fmla="*/ 84 h 211"/>
                      <a:gd name="T40" fmla="*/ 21 w 60"/>
                      <a:gd name="T41" fmla="*/ 76 h 211"/>
                      <a:gd name="T42" fmla="*/ 21 w 60"/>
                      <a:gd name="T43" fmla="*/ 68 h 211"/>
                      <a:gd name="T44" fmla="*/ 17 w 60"/>
                      <a:gd name="T45" fmla="*/ 60 h 211"/>
                      <a:gd name="T46" fmla="*/ 17 w 60"/>
                      <a:gd name="T47" fmla="*/ 52 h 211"/>
                      <a:gd name="T48" fmla="*/ 13 w 60"/>
                      <a:gd name="T49" fmla="*/ 44 h 211"/>
                      <a:gd name="T50" fmla="*/ 8 w 60"/>
                      <a:gd name="T51" fmla="*/ 40 h 211"/>
                      <a:gd name="T52" fmla="*/ 8 w 60"/>
                      <a:gd name="T53" fmla="*/ 32 h 211"/>
                      <a:gd name="T54" fmla="*/ 8 w 60"/>
                      <a:gd name="T55" fmla="*/ 24 h 211"/>
                      <a:gd name="T56" fmla="*/ 4 w 60"/>
                      <a:gd name="T57" fmla="*/ 20 h 211"/>
                      <a:gd name="T58" fmla="*/ 4 w 60"/>
                      <a:gd name="T59" fmla="*/ 12 h 211"/>
                      <a:gd name="T60" fmla="*/ 4 w 60"/>
                      <a:gd name="T61" fmla="*/ 12 h 211"/>
                      <a:gd name="T62" fmla="*/ 4 w 60"/>
                      <a:gd name="T63" fmla="*/ 4 h 211"/>
                      <a:gd name="T64" fmla="*/ 8 w 60"/>
                      <a:gd name="T65" fmla="*/ 0 h 211"/>
                      <a:gd name="T66" fmla="*/ 8 w 60"/>
                      <a:gd name="T67" fmla="*/ 8 h 21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60" h="211">
                        <a:moveTo>
                          <a:pt x="60" y="211"/>
                        </a:moveTo>
                        <a:lnTo>
                          <a:pt x="60" y="207"/>
                        </a:lnTo>
                        <a:lnTo>
                          <a:pt x="60" y="203"/>
                        </a:lnTo>
                        <a:lnTo>
                          <a:pt x="60" y="199"/>
                        </a:lnTo>
                        <a:lnTo>
                          <a:pt x="56" y="199"/>
                        </a:lnTo>
                        <a:lnTo>
                          <a:pt x="56" y="195"/>
                        </a:lnTo>
                        <a:lnTo>
                          <a:pt x="56" y="191"/>
                        </a:lnTo>
                        <a:lnTo>
                          <a:pt x="51" y="187"/>
                        </a:lnTo>
                        <a:lnTo>
                          <a:pt x="51" y="183"/>
                        </a:lnTo>
                        <a:lnTo>
                          <a:pt x="51" y="179"/>
                        </a:lnTo>
                        <a:lnTo>
                          <a:pt x="47" y="179"/>
                        </a:lnTo>
                        <a:lnTo>
                          <a:pt x="47" y="175"/>
                        </a:lnTo>
                        <a:lnTo>
                          <a:pt x="47" y="171"/>
                        </a:lnTo>
                        <a:lnTo>
                          <a:pt x="47" y="167"/>
                        </a:lnTo>
                        <a:lnTo>
                          <a:pt x="43" y="167"/>
                        </a:lnTo>
                        <a:lnTo>
                          <a:pt x="43" y="163"/>
                        </a:lnTo>
                        <a:lnTo>
                          <a:pt x="43" y="159"/>
                        </a:lnTo>
                        <a:lnTo>
                          <a:pt x="43" y="155"/>
                        </a:lnTo>
                        <a:lnTo>
                          <a:pt x="38" y="155"/>
                        </a:lnTo>
                        <a:lnTo>
                          <a:pt x="38" y="151"/>
                        </a:lnTo>
                        <a:lnTo>
                          <a:pt x="38" y="147"/>
                        </a:lnTo>
                        <a:lnTo>
                          <a:pt x="34" y="143"/>
                        </a:lnTo>
                        <a:lnTo>
                          <a:pt x="34" y="139"/>
                        </a:lnTo>
                        <a:lnTo>
                          <a:pt x="34" y="135"/>
                        </a:lnTo>
                        <a:lnTo>
                          <a:pt x="34" y="131"/>
                        </a:lnTo>
                        <a:lnTo>
                          <a:pt x="34" y="127"/>
                        </a:lnTo>
                        <a:lnTo>
                          <a:pt x="30" y="127"/>
                        </a:lnTo>
                        <a:lnTo>
                          <a:pt x="30" y="123"/>
                        </a:lnTo>
                        <a:lnTo>
                          <a:pt x="30" y="119"/>
                        </a:lnTo>
                        <a:lnTo>
                          <a:pt x="30" y="115"/>
                        </a:lnTo>
                        <a:lnTo>
                          <a:pt x="30" y="111"/>
                        </a:lnTo>
                        <a:lnTo>
                          <a:pt x="25" y="111"/>
                        </a:lnTo>
                        <a:lnTo>
                          <a:pt x="25" y="107"/>
                        </a:lnTo>
                        <a:lnTo>
                          <a:pt x="30" y="107"/>
                        </a:lnTo>
                        <a:lnTo>
                          <a:pt x="30" y="103"/>
                        </a:lnTo>
                        <a:lnTo>
                          <a:pt x="30" y="99"/>
                        </a:lnTo>
                        <a:lnTo>
                          <a:pt x="25" y="95"/>
                        </a:lnTo>
                        <a:lnTo>
                          <a:pt x="25" y="91"/>
                        </a:lnTo>
                        <a:lnTo>
                          <a:pt x="25" y="87"/>
                        </a:lnTo>
                        <a:lnTo>
                          <a:pt x="25" y="84"/>
                        </a:lnTo>
                        <a:lnTo>
                          <a:pt x="25" y="80"/>
                        </a:lnTo>
                        <a:lnTo>
                          <a:pt x="21" y="76"/>
                        </a:lnTo>
                        <a:lnTo>
                          <a:pt x="21" y="72"/>
                        </a:lnTo>
                        <a:lnTo>
                          <a:pt x="21" y="68"/>
                        </a:lnTo>
                        <a:lnTo>
                          <a:pt x="21" y="64"/>
                        </a:lnTo>
                        <a:lnTo>
                          <a:pt x="17" y="60"/>
                        </a:lnTo>
                        <a:lnTo>
                          <a:pt x="17" y="56"/>
                        </a:lnTo>
                        <a:lnTo>
                          <a:pt x="17" y="52"/>
                        </a:lnTo>
                        <a:lnTo>
                          <a:pt x="13" y="48"/>
                        </a:lnTo>
                        <a:lnTo>
                          <a:pt x="13" y="44"/>
                        </a:lnTo>
                        <a:lnTo>
                          <a:pt x="13" y="40"/>
                        </a:lnTo>
                        <a:lnTo>
                          <a:pt x="8" y="40"/>
                        </a:lnTo>
                        <a:lnTo>
                          <a:pt x="8" y="36"/>
                        </a:lnTo>
                        <a:lnTo>
                          <a:pt x="8" y="32"/>
                        </a:lnTo>
                        <a:lnTo>
                          <a:pt x="8" y="28"/>
                        </a:lnTo>
                        <a:lnTo>
                          <a:pt x="8" y="24"/>
                        </a:lnTo>
                        <a:lnTo>
                          <a:pt x="4" y="24"/>
                        </a:lnTo>
                        <a:lnTo>
                          <a:pt x="4" y="20"/>
                        </a:lnTo>
                        <a:lnTo>
                          <a:pt x="4" y="16"/>
                        </a:lnTo>
                        <a:lnTo>
                          <a:pt x="4" y="12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8" y="4"/>
                        </a:lnTo>
                        <a:lnTo>
                          <a:pt x="8" y="8"/>
                        </a:lnTo>
                        <a:lnTo>
                          <a:pt x="13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65" name="Freeform 498"/>
                  <p:cNvSpPr>
                    <a:spLocks/>
                  </p:cNvSpPr>
                  <p:nvPr/>
                </p:nvSpPr>
                <p:spPr bwMode="auto">
                  <a:xfrm>
                    <a:off x="5087" y="3427"/>
                    <a:ext cx="25" cy="40"/>
                  </a:xfrm>
                  <a:custGeom>
                    <a:avLst/>
                    <a:gdLst>
                      <a:gd name="T0" fmla="*/ 25 w 25"/>
                      <a:gd name="T1" fmla="*/ 0 h 40"/>
                      <a:gd name="T2" fmla="*/ 25 w 25"/>
                      <a:gd name="T3" fmla="*/ 4 h 40"/>
                      <a:gd name="T4" fmla="*/ 21 w 25"/>
                      <a:gd name="T5" fmla="*/ 4 h 40"/>
                      <a:gd name="T6" fmla="*/ 21 w 25"/>
                      <a:gd name="T7" fmla="*/ 8 h 40"/>
                      <a:gd name="T8" fmla="*/ 17 w 25"/>
                      <a:gd name="T9" fmla="*/ 8 h 40"/>
                      <a:gd name="T10" fmla="*/ 17 w 25"/>
                      <a:gd name="T11" fmla="*/ 12 h 40"/>
                      <a:gd name="T12" fmla="*/ 12 w 25"/>
                      <a:gd name="T13" fmla="*/ 12 h 40"/>
                      <a:gd name="T14" fmla="*/ 12 w 25"/>
                      <a:gd name="T15" fmla="*/ 16 h 40"/>
                      <a:gd name="T16" fmla="*/ 8 w 25"/>
                      <a:gd name="T17" fmla="*/ 20 h 40"/>
                      <a:gd name="T18" fmla="*/ 8 w 25"/>
                      <a:gd name="T19" fmla="*/ 24 h 40"/>
                      <a:gd name="T20" fmla="*/ 4 w 25"/>
                      <a:gd name="T21" fmla="*/ 24 h 40"/>
                      <a:gd name="T22" fmla="*/ 4 w 25"/>
                      <a:gd name="T23" fmla="*/ 28 h 40"/>
                      <a:gd name="T24" fmla="*/ 4 w 25"/>
                      <a:gd name="T25" fmla="*/ 32 h 40"/>
                      <a:gd name="T26" fmla="*/ 0 w 25"/>
                      <a:gd name="T27" fmla="*/ 32 h 40"/>
                      <a:gd name="T28" fmla="*/ 0 w 25"/>
                      <a:gd name="T29" fmla="*/ 36 h 40"/>
                      <a:gd name="T30" fmla="*/ 0 w 25"/>
                      <a:gd name="T31" fmla="*/ 40 h 4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" h="40">
                        <a:moveTo>
                          <a:pt x="25" y="0"/>
                        </a:moveTo>
                        <a:lnTo>
                          <a:pt x="25" y="4"/>
                        </a:lnTo>
                        <a:lnTo>
                          <a:pt x="21" y="4"/>
                        </a:lnTo>
                        <a:lnTo>
                          <a:pt x="21" y="8"/>
                        </a:lnTo>
                        <a:lnTo>
                          <a:pt x="17" y="8"/>
                        </a:lnTo>
                        <a:lnTo>
                          <a:pt x="17" y="12"/>
                        </a:lnTo>
                        <a:lnTo>
                          <a:pt x="12" y="12"/>
                        </a:lnTo>
                        <a:lnTo>
                          <a:pt x="12" y="16"/>
                        </a:lnTo>
                        <a:lnTo>
                          <a:pt x="8" y="20"/>
                        </a:lnTo>
                        <a:lnTo>
                          <a:pt x="8" y="24"/>
                        </a:lnTo>
                        <a:lnTo>
                          <a:pt x="4" y="24"/>
                        </a:lnTo>
                        <a:lnTo>
                          <a:pt x="4" y="28"/>
                        </a:lnTo>
                        <a:lnTo>
                          <a:pt x="4" y="32"/>
                        </a:lnTo>
                        <a:lnTo>
                          <a:pt x="0" y="32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66" name="Freeform 499"/>
                  <p:cNvSpPr>
                    <a:spLocks/>
                  </p:cNvSpPr>
                  <p:nvPr/>
                </p:nvSpPr>
                <p:spPr bwMode="auto">
                  <a:xfrm>
                    <a:off x="3082" y="3439"/>
                    <a:ext cx="8" cy="35"/>
                  </a:xfrm>
                  <a:custGeom>
                    <a:avLst/>
                    <a:gdLst>
                      <a:gd name="T0" fmla="*/ 0 w 8"/>
                      <a:gd name="T1" fmla="*/ 0 h 35"/>
                      <a:gd name="T2" fmla="*/ 0 w 8"/>
                      <a:gd name="T3" fmla="*/ 4 h 35"/>
                      <a:gd name="T4" fmla="*/ 0 w 8"/>
                      <a:gd name="T5" fmla="*/ 8 h 35"/>
                      <a:gd name="T6" fmla="*/ 4 w 8"/>
                      <a:gd name="T7" fmla="*/ 12 h 35"/>
                      <a:gd name="T8" fmla="*/ 4 w 8"/>
                      <a:gd name="T9" fmla="*/ 16 h 35"/>
                      <a:gd name="T10" fmla="*/ 4 w 8"/>
                      <a:gd name="T11" fmla="*/ 20 h 35"/>
                      <a:gd name="T12" fmla="*/ 8 w 8"/>
                      <a:gd name="T13" fmla="*/ 24 h 35"/>
                      <a:gd name="T14" fmla="*/ 8 w 8"/>
                      <a:gd name="T15" fmla="*/ 28 h 35"/>
                      <a:gd name="T16" fmla="*/ 8 w 8"/>
                      <a:gd name="T17" fmla="*/ 31 h 35"/>
                      <a:gd name="T18" fmla="*/ 8 w 8"/>
                      <a:gd name="T19" fmla="*/ 35 h 3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8" h="35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  <a:lnTo>
                          <a:pt x="8" y="24"/>
                        </a:lnTo>
                        <a:lnTo>
                          <a:pt x="8" y="28"/>
                        </a:lnTo>
                        <a:lnTo>
                          <a:pt x="8" y="31"/>
                        </a:lnTo>
                        <a:lnTo>
                          <a:pt x="8" y="35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67" name="Freeform 500"/>
                  <p:cNvSpPr>
                    <a:spLocks/>
                  </p:cNvSpPr>
                  <p:nvPr/>
                </p:nvSpPr>
                <p:spPr bwMode="auto">
                  <a:xfrm>
                    <a:off x="5087" y="3467"/>
                    <a:ext cx="1" cy="7"/>
                  </a:xfrm>
                  <a:custGeom>
                    <a:avLst/>
                    <a:gdLst>
                      <a:gd name="T0" fmla="*/ 0 w 1"/>
                      <a:gd name="T1" fmla="*/ 0 h 7"/>
                      <a:gd name="T2" fmla="*/ 0 w 1"/>
                      <a:gd name="T3" fmla="*/ 3 h 7"/>
                      <a:gd name="T4" fmla="*/ 0 w 1"/>
                      <a:gd name="T5" fmla="*/ 7 h 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" h="7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68" name="Freeform 501"/>
                  <p:cNvSpPr>
                    <a:spLocks/>
                  </p:cNvSpPr>
                  <p:nvPr/>
                </p:nvSpPr>
                <p:spPr bwMode="auto">
                  <a:xfrm>
                    <a:off x="5074" y="3470"/>
                    <a:ext cx="13" cy="4"/>
                  </a:xfrm>
                  <a:custGeom>
                    <a:avLst/>
                    <a:gdLst>
                      <a:gd name="T0" fmla="*/ 13 w 13"/>
                      <a:gd name="T1" fmla="*/ 4 h 4"/>
                      <a:gd name="T2" fmla="*/ 8 w 13"/>
                      <a:gd name="T3" fmla="*/ 4 h 4"/>
                      <a:gd name="T4" fmla="*/ 8 w 13"/>
                      <a:gd name="T5" fmla="*/ 0 h 4"/>
                      <a:gd name="T6" fmla="*/ 4 w 13"/>
                      <a:gd name="T7" fmla="*/ 0 h 4"/>
                      <a:gd name="T8" fmla="*/ 0 w 13"/>
                      <a:gd name="T9" fmla="*/ 0 h 4"/>
                      <a:gd name="T10" fmla="*/ 0 w 13"/>
                      <a:gd name="T11" fmla="*/ 4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3" h="4">
                        <a:moveTo>
                          <a:pt x="13" y="4"/>
                        </a:moveTo>
                        <a:lnTo>
                          <a:pt x="8" y="4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69" name="Freeform 502"/>
                  <p:cNvSpPr>
                    <a:spLocks/>
                  </p:cNvSpPr>
                  <p:nvPr/>
                </p:nvSpPr>
                <p:spPr bwMode="auto">
                  <a:xfrm>
                    <a:off x="3082" y="3463"/>
                    <a:ext cx="8" cy="11"/>
                  </a:xfrm>
                  <a:custGeom>
                    <a:avLst/>
                    <a:gdLst>
                      <a:gd name="T0" fmla="*/ 8 w 8"/>
                      <a:gd name="T1" fmla="*/ 11 h 11"/>
                      <a:gd name="T2" fmla="*/ 4 w 8"/>
                      <a:gd name="T3" fmla="*/ 11 h 11"/>
                      <a:gd name="T4" fmla="*/ 4 w 8"/>
                      <a:gd name="T5" fmla="*/ 7 h 11"/>
                      <a:gd name="T6" fmla="*/ 4 w 8"/>
                      <a:gd name="T7" fmla="*/ 4 h 11"/>
                      <a:gd name="T8" fmla="*/ 0 w 8"/>
                      <a:gd name="T9" fmla="*/ 0 h 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" h="11">
                        <a:moveTo>
                          <a:pt x="8" y="11"/>
                        </a:moveTo>
                        <a:lnTo>
                          <a:pt x="4" y="11"/>
                        </a:lnTo>
                        <a:lnTo>
                          <a:pt x="4" y="7"/>
                        </a:lnTo>
                        <a:lnTo>
                          <a:pt x="4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70" name="Freeform 503"/>
                  <p:cNvSpPr>
                    <a:spLocks/>
                  </p:cNvSpPr>
                  <p:nvPr/>
                </p:nvSpPr>
                <p:spPr bwMode="auto">
                  <a:xfrm>
                    <a:off x="5074" y="3474"/>
                    <a:ext cx="13" cy="1"/>
                  </a:xfrm>
                  <a:custGeom>
                    <a:avLst/>
                    <a:gdLst>
                      <a:gd name="T0" fmla="*/ 0 w 13"/>
                      <a:gd name="T1" fmla="*/ 0 h 1"/>
                      <a:gd name="T2" fmla="*/ 4 w 13"/>
                      <a:gd name="T3" fmla="*/ 0 h 1"/>
                      <a:gd name="T4" fmla="*/ 8 w 13"/>
                      <a:gd name="T5" fmla="*/ 0 h 1"/>
                      <a:gd name="T6" fmla="*/ 13 w 13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3" h="1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13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71" name="Freeform 504"/>
                  <p:cNvSpPr>
                    <a:spLocks/>
                  </p:cNvSpPr>
                  <p:nvPr/>
                </p:nvSpPr>
                <p:spPr bwMode="auto">
                  <a:xfrm>
                    <a:off x="3078" y="3419"/>
                    <a:ext cx="55" cy="59"/>
                  </a:xfrm>
                  <a:custGeom>
                    <a:avLst/>
                    <a:gdLst>
                      <a:gd name="T0" fmla="*/ 12 w 55"/>
                      <a:gd name="T1" fmla="*/ 59 h 59"/>
                      <a:gd name="T2" fmla="*/ 12 w 55"/>
                      <a:gd name="T3" fmla="*/ 55 h 59"/>
                      <a:gd name="T4" fmla="*/ 17 w 55"/>
                      <a:gd name="T5" fmla="*/ 55 h 59"/>
                      <a:gd name="T6" fmla="*/ 17 w 55"/>
                      <a:gd name="T7" fmla="*/ 51 h 59"/>
                      <a:gd name="T8" fmla="*/ 17 w 55"/>
                      <a:gd name="T9" fmla="*/ 48 h 59"/>
                      <a:gd name="T10" fmla="*/ 12 w 55"/>
                      <a:gd name="T11" fmla="*/ 48 h 59"/>
                      <a:gd name="T12" fmla="*/ 17 w 55"/>
                      <a:gd name="T13" fmla="*/ 44 h 59"/>
                      <a:gd name="T14" fmla="*/ 12 w 55"/>
                      <a:gd name="T15" fmla="*/ 44 h 59"/>
                      <a:gd name="T16" fmla="*/ 12 w 55"/>
                      <a:gd name="T17" fmla="*/ 40 h 59"/>
                      <a:gd name="T18" fmla="*/ 12 w 55"/>
                      <a:gd name="T19" fmla="*/ 36 h 59"/>
                      <a:gd name="T20" fmla="*/ 12 w 55"/>
                      <a:gd name="T21" fmla="*/ 32 h 59"/>
                      <a:gd name="T22" fmla="*/ 8 w 55"/>
                      <a:gd name="T23" fmla="*/ 32 h 59"/>
                      <a:gd name="T24" fmla="*/ 8 w 55"/>
                      <a:gd name="T25" fmla="*/ 28 h 59"/>
                      <a:gd name="T26" fmla="*/ 8 w 55"/>
                      <a:gd name="T27" fmla="*/ 24 h 59"/>
                      <a:gd name="T28" fmla="*/ 8 w 55"/>
                      <a:gd name="T29" fmla="*/ 20 h 59"/>
                      <a:gd name="T30" fmla="*/ 8 w 55"/>
                      <a:gd name="T31" fmla="*/ 16 h 59"/>
                      <a:gd name="T32" fmla="*/ 8 w 55"/>
                      <a:gd name="T33" fmla="*/ 12 h 59"/>
                      <a:gd name="T34" fmla="*/ 4 w 55"/>
                      <a:gd name="T35" fmla="*/ 12 h 59"/>
                      <a:gd name="T36" fmla="*/ 4 w 55"/>
                      <a:gd name="T37" fmla="*/ 8 h 59"/>
                      <a:gd name="T38" fmla="*/ 0 w 55"/>
                      <a:gd name="T39" fmla="*/ 8 h 59"/>
                      <a:gd name="T40" fmla="*/ 0 w 55"/>
                      <a:gd name="T41" fmla="*/ 4 h 59"/>
                      <a:gd name="T42" fmla="*/ 0 w 55"/>
                      <a:gd name="T43" fmla="*/ 0 h 59"/>
                      <a:gd name="T44" fmla="*/ 4 w 55"/>
                      <a:gd name="T45" fmla="*/ 0 h 59"/>
                      <a:gd name="T46" fmla="*/ 4 w 55"/>
                      <a:gd name="T47" fmla="*/ 4 h 59"/>
                      <a:gd name="T48" fmla="*/ 8 w 55"/>
                      <a:gd name="T49" fmla="*/ 4 h 59"/>
                      <a:gd name="T50" fmla="*/ 8 w 55"/>
                      <a:gd name="T51" fmla="*/ 8 h 59"/>
                      <a:gd name="T52" fmla="*/ 8 w 55"/>
                      <a:gd name="T53" fmla="*/ 12 h 59"/>
                      <a:gd name="T54" fmla="*/ 12 w 55"/>
                      <a:gd name="T55" fmla="*/ 12 h 59"/>
                      <a:gd name="T56" fmla="*/ 17 w 55"/>
                      <a:gd name="T57" fmla="*/ 12 h 59"/>
                      <a:gd name="T58" fmla="*/ 21 w 55"/>
                      <a:gd name="T59" fmla="*/ 12 h 59"/>
                      <a:gd name="T60" fmla="*/ 25 w 55"/>
                      <a:gd name="T61" fmla="*/ 12 h 59"/>
                      <a:gd name="T62" fmla="*/ 25 w 55"/>
                      <a:gd name="T63" fmla="*/ 16 h 59"/>
                      <a:gd name="T64" fmla="*/ 30 w 55"/>
                      <a:gd name="T65" fmla="*/ 16 h 59"/>
                      <a:gd name="T66" fmla="*/ 30 w 55"/>
                      <a:gd name="T67" fmla="*/ 20 h 59"/>
                      <a:gd name="T68" fmla="*/ 25 w 55"/>
                      <a:gd name="T69" fmla="*/ 24 h 59"/>
                      <a:gd name="T70" fmla="*/ 30 w 55"/>
                      <a:gd name="T71" fmla="*/ 24 h 59"/>
                      <a:gd name="T72" fmla="*/ 25 w 55"/>
                      <a:gd name="T73" fmla="*/ 24 h 59"/>
                      <a:gd name="T74" fmla="*/ 21 w 55"/>
                      <a:gd name="T75" fmla="*/ 24 h 59"/>
                      <a:gd name="T76" fmla="*/ 21 w 55"/>
                      <a:gd name="T77" fmla="*/ 28 h 59"/>
                      <a:gd name="T78" fmla="*/ 21 w 55"/>
                      <a:gd name="T79" fmla="*/ 32 h 59"/>
                      <a:gd name="T80" fmla="*/ 21 w 55"/>
                      <a:gd name="T81" fmla="*/ 28 h 59"/>
                      <a:gd name="T82" fmla="*/ 25 w 55"/>
                      <a:gd name="T83" fmla="*/ 28 h 59"/>
                      <a:gd name="T84" fmla="*/ 30 w 55"/>
                      <a:gd name="T85" fmla="*/ 28 h 59"/>
                      <a:gd name="T86" fmla="*/ 30 w 55"/>
                      <a:gd name="T87" fmla="*/ 32 h 59"/>
                      <a:gd name="T88" fmla="*/ 30 w 55"/>
                      <a:gd name="T89" fmla="*/ 36 h 59"/>
                      <a:gd name="T90" fmla="*/ 34 w 55"/>
                      <a:gd name="T91" fmla="*/ 36 h 59"/>
                      <a:gd name="T92" fmla="*/ 34 w 55"/>
                      <a:gd name="T93" fmla="*/ 32 h 59"/>
                      <a:gd name="T94" fmla="*/ 34 w 55"/>
                      <a:gd name="T95" fmla="*/ 28 h 59"/>
                      <a:gd name="T96" fmla="*/ 38 w 55"/>
                      <a:gd name="T97" fmla="*/ 28 h 59"/>
                      <a:gd name="T98" fmla="*/ 42 w 55"/>
                      <a:gd name="T99" fmla="*/ 28 h 59"/>
                      <a:gd name="T100" fmla="*/ 47 w 55"/>
                      <a:gd name="T101" fmla="*/ 28 h 59"/>
                      <a:gd name="T102" fmla="*/ 51 w 55"/>
                      <a:gd name="T103" fmla="*/ 28 h 59"/>
                      <a:gd name="T104" fmla="*/ 55 w 55"/>
                      <a:gd name="T105" fmla="*/ 28 h 59"/>
                      <a:gd name="T106" fmla="*/ 55 w 55"/>
                      <a:gd name="T107" fmla="*/ 32 h 59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55" h="59">
                        <a:moveTo>
                          <a:pt x="12" y="59"/>
                        </a:moveTo>
                        <a:lnTo>
                          <a:pt x="12" y="55"/>
                        </a:lnTo>
                        <a:lnTo>
                          <a:pt x="17" y="55"/>
                        </a:lnTo>
                        <a:lnTo>
                          <a:pt x="17" y="51"/>
                        </a:lnTo>
                        <a:lnTo>
                          <a:pt x="17" y="48"/>
                        </a:lnTo>
                        <a:lnTo>
                          <a:pt x="12" y="48"/>
                        </a:lnTo>
                        <a:lnTo>
                          <a:pt x="17" y="44"/>
                        </a:lnTo>
                        <a:lnTo>
                          <a:pt x="12" y="44"/>
                        </a:lnTo>
                        <a:lnTo>
                          <a:pt x="12" y="40"/>
                        </a:lnTo>
                        <a:lnTo>
                          <a:pt x="12" y="36"/>
                        </a:lnTo>
                        <a:lnTo>
                          <a:pt x="12" y="32"/>
                        </a:lnTo>
                        <a:lnTo>
                          <a:pt x="8" y="32"/>
                        </a:lnTo>
                        <a:lnTo>
                          <a:pt x="8" y="28"/>
                        </a:lnTo>
                        <a:lnTo>
                          <a:pt x="8" y="24"/>
                        </a:lnTo>
                        <a:lnTo>
                          <a:pt x="8" y="20"/>
                        </a:lnTo>
                        <a:lnTo>
                          <a:pt x="8" y="16"/>
                        </a:lnTo>
                        <a:lnTo>
                          <a:pt x="8" y="12"/>
                        </a:ln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12" y="12"/>
                        </a:lnTo>
                        <a:lnTo>
                          <a:pt x="17" y="12"/>
                        </a:lnTo>
                        <a:lnTo>
                          <a:pt x="21" y="12"/>
                        </a:lnTo>
                        <a:lnTo>
                          <a:pt x="25" y="12"/>
                        </a:lnTo>
                        <a:lnTo>
                          <a:pt x="25" y="16"/>
                        </a:lnTo>
                        <a:lnTo>
                          <a:pt x="30" y="16"/>
                        </a:lnTo>
                        <a:lnTo>
                          <a:pt x="30" y="20"/>
                        </a:lnTo>
                        <a:lnTo>
                          <a:pt x="25" y="24"/>
                        </a:lnTo>
                        <a:lnTo>
                          <a:pt x="30" y="24"/>
                        </a:lnTo>
                        <a:lnTo>
                          <a:pt x="25" y="24"/>
                        </a:lnTo>
                        <a:lnTo>
                          <a:pt x="21" y="24"/>
                        </a:lnTo>
                        <a:lnTo>
                          <a:pt x="21" y="28"/>
                        </a:lnTo>
                        <a:lnTo>
                          <a:pt x="21" y="32"/>
                        </a:lnTo>
                        <a:lnTo>
                          <a:pt x="21" y="28"/>
                        </a:lnTo>
                        <a:lnTo>
                          <a:pt x="25" y="28"/>
                        </a:lnTo>
                        <a:lnTo>
                          <a:pt x="30" y="28"/>
                        </a:lnTo>
                        <a:lnTo>
                          <a:pt x="30" y="32"/>
                        </a:lnTo>
                        <a:lnTo>
                          <a:pt x="30" y="36"/>
                        </a:lnTo>
                        <a:lnTo>
                          <a:pt x="34" y="36"/>
                        </a:lnTo>
                        <a:lnTo>
                          <a:pt x="34" y="32"/>
                        </a:lnTo>
                        <a:lnTo>
                          <a:pt x="34" y="28"/>
                        </a:lnTo>
                        <a:lnTo>
                          <a:pt x="38" y="28"/>
                        </a:lnTo>
                        <a:lnTo>
                          <a:pt x="42" y="28"/>
                        </a:lnTo>
                        <a:lnTo>
                          <a:pt x="47" y="28"/>
                        </a:lnTo>
                        <a:lnTo>
                          <a:pt x="51" y="28"/>
                        </a:lnTo>
                        <a:lnTo>
                          <a:pt x="55" y="28"/>
                        </a:lnTo>
                        <a:lnTo>
                          <a:pt x="55" y="3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72" name="Freeform 505"/>
                  <p:cNvSpPr>
                    <a:spLocks/>
                  </p:cNvSpPr>
                  <p:nvPr/>
                </p:nvSpPr>
                <p:spPr bwMode="auto">
                  <a:xfrm>
                    <a:off x="3112" y="3435"/>
                    <a:ext cx="51" cy="43"/>
                  </a:xfrm>
                  <a:custGeom>
                    <a:avLst/>
                    <a:gdLst>
                      <a:gd name="T0" fmla="*/ 51 w 51"/>
                      <a:gd name="T1" fmla="*/ 43 h 43"/>
                      <a:gd name="T2" fmla="*/ 51 w 51"/>
                      <a:gd name="T3" fmla="*/ 39 h 43"/>
                      <a:gd name="T4" fmla="*/ 47 w 51"/>
                      <a:gd name="T5" fmla="*/ 39 h 43"/>
                      <a:gd name="T6" fmla="*/ 47 w 51"/>
                      <a:gd name="T7" fmla="*/ 35 h 43"/>
                      <a:gd name="T8" fmla="*/ 47 w 51"/>
                      <a:gd name="T9" fmla="*/ 32 h 43"/>
                      <a:gd name="T10" fmla="*/ 47 w 51"/>
                      <a:gd name="T11" fmla="*/ 28 h 43"/>
                      <a:gd name="T12" fmla="*/ 43 w 51"/>
                      <a:gd name="T13" fmla="*/ 28 h 43"/>
                      <a:gd name="T14" fmla="*/ 43 w 51"/>
                      <a:gd name="T15" fmla="*/ 24 h 43"/>
                      <a:gd name="T16" fmla="*/ 43 w 51"/>
                      <a:gd name="T17" fmla="*/ 20 h 43"/>
                      <a:gd name="T18" fmla="*/ 43 w 51"/>
                      <a:gd name="T19" fmla="*/ 16 h 43"/>
                      <a:gd name="T20" fmla="*/ 38 w 51"/>
                      <a:gd name="T21" fmla="*/ 16 h 43"/>
                      <a:gd name="T22" fmla="*/ 38 w 51"/>
                      <a:gd name="T23" fmla="*/ 12 h 43"/>
                      <a:gd name="T24" fmla="*/ 34 w 51"/>
                      <a:gd name="T25" fmla="*/ 12 h 43"/>
                      <a:gd name="T26" fmla="*/ 30 w 51"/>
                      <a:gd name="T27" fmla="*/ 12 h 43"/>
                      <a:gd name="T28" fmla="*/ 30 w 51"/>
                      <a:gd name="T29" fmla="*/ 16 h 43"/>
                      <a:gd name="T30" fmla="*/ 26 w 51"/>
                      <a:gd name="T31" fmla="*/ 16 h 43"/>
                      <a:gd name="T32" fmla="*/ 21 w 51"/>
                      <a:gd name="T33" fmla="*/ 16 h 43"/>
                      <a:gd name="T34" fmla="*/ 21 w 51"/>
                      <a:gd name="T35" fmla="*/ 12 h 43"/>
                      <a:gd name="T36" fmla="*/ 17 w 51"/>
                      <a:gd name="T37" fmla="*/ 12 h 43"/>
                      <a:gd name="T38" fmla="*/ 17 w 51"/>
                      <a:gd name="T39" fmla="*/ 8 h 43"/>
                      <a:gd name="T40" fmla="*/ 21 w 51"/>
                      <a:gd name="T41" fmla="*/ 8 h 43"/>
                      <a:gd name="T42" fmla="*/ 26 w 51"/>
                      <a:gd name="T43" fmla="*/ 8 h 43"/>
                      <a:gd name="T44" fmla="*/ 21 w 51"/>
                      <a:gd name="T45" fmla="*/ 8 h 43"/>
                      <a:gd name="T46" fmla="*/ 17 w 51"/>
                      <a:gd name="T47" fmla="*/ 8 h 43"/>
                      <a:gd name="T48" fmla="*/ 13 w 51"/>
                      <a:gd name="T49" fmla="*/ 8 h 43"/>
                      <a:gd name="T50" fmla="*/ 13 w 51"/>
                      <a:gd name="T51" fmla="*/ 12 h 43"/>
                      <a:gd name="T52" fmla="*/ 8 w 51"/>
                      <a:gd name="T53" fmla="*/ 12 h 43"/>
                      <a:gd name="T54" fmla="*/ 4 w 51"/>
                      <a:gd name="T55" fmla="*/ 12 h 43"/>
                      <a:gd name="T56" fmla="*/ 4 w 51"/>
                      <a:gd name="T57" fmla="*/ 8 h 43"/>
                      <a:gd name="T58" fmla="*/ 0 w 51"/>
                      <a:gd name="T59" fmla="*/ 4 h 43"/>
                      <a:gd name="T60" fmla="*/ 4 w 51"/>
                      <a:gd name="T61" fmla="*/ 4 h 43"/>
                      <a:gd name="T62" fmla="*/ 4 w 51"/>
                      <a:gd name="T63" fmla="*/ 0 h 43"/>
                      <a:gd name="T64" fmla="*/ 0 w 51"/>
                      <a:gd name="T65" fmla="*/ 0 h 4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51" h="43">
                        <a:moveTo>
                          <a:pt x="51" y="43"/>
                        </a:moveTo>
                        <a:lnTo>
                          <a:pt x="51" y="39"/>
                        </a:lnTo>
                        <a:lnTo>
                          <a:pt x="47" y="39"/>
                        </a:lnTo>
                        <a:lnTo>
                          <a:pt x="47" y="35"/>
                        </a:lnTo>
                        <a:lnTo>
                          <a:pt x="47" y="32"/>
                        </a:lnTo>
                        <a:lnTo>
                          <a:pt x="47" y="28"/>
                        </a:lnTo>
                        <a:lnTo>
                          <a:pt x="43" y="28"/>
                        </a:lnTo>
                        <a:lnTo>
                          <a:pt x="43" y="24"/>
                        </a:lnTo>
                        <a:lnTo>
                          <a:pt x="43" y="20"/>
                        </a:lnTo>
                        <a:lnTo>
                          <a:pt x="43" y="16"/>
                        </a:lnTo>
                        <a:lnTo>
                          <a:pt x="38" y="16"/>
                        </a:lnTo>
                        <a:lnTo>
                          <a:pt x="38" y="12"/>
                        </a:lnTo>
                        <a:lnTo>
                          <a:pt x="34" y="12"/>
                        </a:lnTo>
                        <a:lnTo>
                          <a:pt x="30" y="12"/>
                        </a:lnTo>
                        <a:lnTo>
                          <a:pt x="30" y="16"/>
                        </a:lnTo>
                        <a:lnTo>
                          <a:pt x="26" y="16"/>
                        </a:lnTo>
                        <a:lnTo>
                          <a:pt x="21" y="16"/>
                        </a:lnTo>
                        <a:lnTo>
                          <a:pt x="21" y="12"/>
                        </a:lnTo>
                        <a:lnTo>
                          <a:pt x="17" y="12"/>
                        </a:lnTo>
                        <a:lnTo>
                          <a:pt x="17" y="8"/>
                        </a:lnTo>
                        <a:lnTo>
                          <a:pt x="21" y="8"/>
                        </a:lnTo>
                        <a:lnTo>
                          <a:pt x="26" y="8"/>
                        </a:lnTo>
                        <a:lnTo>
                          <a:pt x="21" y="8"/>
                        </a:lnTo>
                        <a:lnTo>
                          <a:pt x="17" y="8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8" y="12"/>
                        </a:ln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73" name="Freeform 506"/>
                  <p:cNvSpPr>
                    <a:spLocks/>
                  </p:cNvSpPr>
                  <p:nvPr/>
                </p:nvSpPr>
                <p:spPr bwMode="auto">
                  <a:xfrm>
                    <a:off x="5082" y="3474"/>
                    <a:ext cx="5" cy="16"/>
                  </a:xfrm>
                  <a:custGeom>
                    <a:avLst/>
                    <a:gdLst>
                      <a:gd name="T0" fmla="*/ 5 w 5"/>
                      <a:gd name="T1" fmla="*/ 0 h 16"/>
                      <a:gd name="T2" fmla="*/ 5 w 5"/>
                      <a:gd name="T3" fmla="*/ 4 h 16"/>
                      <a:gd name="T4" fmla="*/ 5 w 5"/>
                      <a:gd name="T5" fmla="*/ 8 h 16"/>
                      <a:gd name="T6" fmla="*/ 5 w 5"/>
                      <a:gd name="T7" fmla="*/ 12 h 16"/>
                      <a:gd name="T8" fmla="*/ 0 w 5"/>
                      <a:gd name="T9" fmla="*/ 12 h 16"/>
                      <a:gd name="T10" fmla="*/ 0 w 5"/>
                      <a:gd name="T11" fmla="*/ 16 h 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" h="16">
                        <a:moveTo>
                          <a:pt x="5" y="0"/>
                        </a:move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5" y="12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74" name="Freeform 507"/>
                  <p:cNvSpPr>
                    <a:spLocks/>
                  </p:cNvSpPr>
                  <p:nvPr/>
                </p:nvSpPr>
                <p:spPr bwMode="auto">
                  <a:xfrm>
                    <a:off x="5065" y="3486"/>
                    <a:ext cx="17" cy="4"/>
                  </a:xfrm>
                  <a:custGeom>
                    <a:avLst/>
                    <a:gdLst>
                      <a:gd name="T0" fmla="*/ 17 w 17"/>
                      <a:gd name="T1" fmla="*/ 4 h 4"/>
                      <a:gd name="T2" fmla="*/ 13 w 17"/>
                      <a:gd name="T3" fmla="*/ 4 h 4"/>
                      <a:gd name="T4" fmla="*/ 17 w 17"/>
                      <a:gd name="T5" fmla="*/ 0 h 4"/>
                      <a:gd name="T6" fmla="*/ 13 w 17"/>
                      <a:gd name="T7" fmla="*/ 0 h 4"/>
                      <a:gd name="T8" fmla="*/ 9 w 17"/>
                      <a:gd name="T9" fmla="*/ 0 h 4"/>
                      <a:gd name="T10" fmla="*/ 4 w 17"/>
                      <a:gd name="T11" fmla="*/ 0 h 4"/>
                      <a:gd name="T12" fmla="*/ 0 w 17"/>
                      <a:gd name="T13" fmla="*/ 0 h 4"/>
                      <a:gd name="T14" fmla="*/ 0 w 17"/>
                      <a:gd name="T15" fmla="*/ 4 h 4"/>
                      <a:gd name="T16" fmla="*/ 4 w 17"/>
                      <a:gd name="T17" fmla="*/ 4 h 4"/>
                      <a:gd name="T18" fmla="*/ 9 w 17"/>
                      <a:gd name="T19" fmla="*/ 4 h 4"/>
                      <a:gd name="T20" fmla="*/ 13 w 17"/>
                      <a:gd name="T21" fmla="*/ 4 h 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7" h="4">
                        <a:moveTo>
                          <a:pt x="17" y="4"/>
                        </a:moveTo>
                        <a:lnTo>
                          <a:pt x="13" y="4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9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9" y="4"/>
                        </a:lnTo>
                        <a:lnTo>
                          <a:pt x="13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75" name="Freeform 508"/>
                  <p:cNvSpPr>
                    <a:spLocks/>
                  </p:cNvSpPr>
                  <p:nvPr/>
                </p:nvSpPr>
                <p:spPr bwMode="auto">
                  <a:xfrm>
                    <a:off x="3133" y="3451"/>
                    <a:ext cx="30" cy="51"/>
                  </a:xfrm>
                  <a:custGeom>
                    <a:avLst/>
                    <a:gdLst>
                      <a:gd name="T0" fmla="*/ 13 w 30"/>
                      <a:gd name="T1" fmla="*/ 0 h 51"/>
                      <a:gd name="T2" fmla="*/ 17 w 30"/>
                      <a:gd name="T3" fmla="*/ 0 h 51"/>
                      <a:gd name="T4" fmla="*/ 17 w 30"/>
                      <a:gd name="T5" fmla="*/ 4 h 51"/>
                      <a:gd name="T6" fmla="*/ 17 w 30"/>
                      <a:gd name="T7" fmla="*/ 8 h 51"/>
                      <a:gd name="T8" fmla="*/ 22 w 30"/>
                      <a:gd name="T9" fmla="*/ 12 h 51"/>
                      <a:gd name="T10" fmla="*/ 22 w 30"/>
                      <a:gd name="T11" fmla="*/ 16 h 51"/>
                      <a:gd name="T12" fmla="*/ 22 w 30"/>
                      <a:gd name="T13" fmla="*/ 19 h 51"/>
                      <a:gd name="T14" fmla="*/ 26 w 30"/>
                      <a:gd name="T15" fmla="*/ 19 h 51"/>
                      <a:gd name="T16" fmla="*/ 26 w 30"/>
                      <a:gd name="T17" fmla="*/ 23 h 51"/>
                      <a:gd name="T18" fmla="*/ 30 w 30"/>
                      <a:gd name="T19" fmla="*/ 23 h 51"/>
                      <a:gd name="T20" fmla="*/ 30 w 30"/>
                      <a:gd name="T21" fmla="*/ 27 h 51"/>
                      <a:gd name="T22" fmla="*/ 30 w 30"/>
                      <a:gd name="T23" fmla="*/ 31 h 51"/>
                      <a:gd name="T24" fmla="*/ 26 w 30"/>
                      <a:gd name="T25" fmla="*/ 31 h 51"/>
                      <a:gd name="T26" fmla="*/ 26 w 30"/>
                      <a:gd name="T27" fmla="*/ 35 h 51"/>
                      <a:gd name="T28" fmla="*/ 26 w 30"/>
                      <a:gd name="T29" fmla="*/ 39 h 51"/>
                      <a:gd name="T30" fmla="*/ 30 w 30"/>
                      <a:gd name="T31" fmla="*/ 39 h 51"/>
                      <a:gd name="T32" fmla="*/ 30 w 30"/>
                      <a:gd name="T33" fmla="*/ 43 h 51"/>
                      <a:gd name="T34" fmla="*/ 26 w 30"/>
                      <a:gd name="T35" fmla="*/ 43 h 51"/>
                      <a:gd name="T36" fmla="*/ 26 w 30"/>
                      <a:gd name="T37" fmla="*/ 47 h 51"/>
                      <a:gd name="T38" fmla="*/ 22 w 30"/>
                      <a:gd name="T39" fmla="*/ 47 h 51"/>
                      <a:gd name="T40" fmla="*/ 17 w 30"/>
                      <a:gd name="T41" fmla="*/ 47 h 51"/>
                      <a:gd name="T42" fmla="*/ 17 w 30"/>
                      <a:gd name="T43" fmla="*/ 51 h 51"/>
                      <a:gd name="T44" fmla="*/ 13 w 30"/>
                      <a:gd name="T45" fmla="*/ 51 h 51"/>
                      <a:gd name="T46" fmla="*/ 13 w 30"/>
                      <a:gd name="T47" fmla="*/ 47 h 51"/>
                      <a:gd name="T48" fmla="*/ 9 w 30"/>
                      <a:gd name="T49" fmla="*/ 47 h 51"/>
                      <a:gd name="T50" fmla="*/ 5 w 30"/>
                      <a:gd name="T51" fmla="*/ 47 h 51"/>
                      <a:gd name="T52" fmla="*/ 0 w 30"/>
                      <a:gd name="T53" fmla="*/ 47 h 51"/>
                      <a:gd name="T54" fmla="*/ 0 w 30"/>
                      <a:gd name="T55" fmla="*/ 43 h 5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0" h="51">
                        <a:moveTo>
                          <a:pt x="13" y="0"/>
                        </a:moveTo>
                        <a:lnTo>
                          <a:pt x="17" y="0"/>
                        </a:ln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22" y="12"/>
                        </a:lnTo>
                        <a:lnTo>
                          <a:pt x="22" y="16"/>
                        </a:lnTo>
                        <a:lnTo>
                          <a:pt x="22" y="19"/>
                        </a:lnTo>
                        <a:lnTo>
                          <a:pt x="26" y="19"/>
                        </a:lnTo>
                        <a:lnTo>
                          <a:pt x="26" y="23"/>
                        </a:lnTo>
                        <a:lnTo>
                          <a:pt x="30" y="23"/>
                        </a:lnTo>
                        <a:lnTo>
                          <a:pt x="30" y="27"/>
                        </a:lnTo>
                        <a:lnTo>
                          <a:pt x="30" y="31"/>
                        </a:lnTo>
                        <a:lnTo>
                          <a:pt x="26" y="31"/>
                        </a:lnTo>
                        <a:lnTo>
                          <a:pt x="26" y="35"/>
                        </a:lnTo>
                        <a:lnTo>
                          <a:pt x="26" y="39"/>
                        </a:lnTo>
                        <a:lnTo>
                          <a:pt x="30" y="39"/>
                        </a:lnTo>
                        <a:lnTo>
                          <a:pt x="30" y="43"/>
                        </a:lnTo>
                        <a:lnTo>
                          <a:pt x="26" y="43"/>
                        </a:lnTo>
                        <a:lnTo>
                          <a:pt x="26" y="47"/>
                        </a:lnTo>
                        <a:lnTo>
                          <a:pt x="22" y="47"/>
                        </a:lnTo>
                        <a:lnTo>
                          <a:pt x="17" y="47"/>
                        </a:lnTo>
                        <a:lnTo>
                          <a:pt x="17" y="51"/>
                        </a:lnTo>
                        <a:lnTo>
                          <a:pt x="13" y="51"/>
                        </a:lnTo>
                        <a:lnTo>
                          <a:pt x="13" y="47"/>
                        </a:lnTo>
                        <a:lnTo>
                          <a:pt x="9" y="47"/>
                        </a:lnTo>
                        <a:lnTo>
                          <a:pt x="5" y="47"/>
                        </a:lnTo>
                        <a:lnTo>
                          <a:pt x="0" y="47"/>
                        </a:lnTo>
                        <a:lnTo>
                          <a:pt x="0" y="43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76" name="Freeform 509"/>
                  <p:cNvSpPr>
                    <a:spLocks/>
                  </p:cNvSpPr>
                  <p:nvPr/>
                </p:nvSpPr>
                <p:spPr bwMode="auto">
                  <a:xfrm>
                    <a:off x="3129" y="3478"/>
                    <a:ext cx="34" cy="36"/>
                  </a:xfrm>
                  <a:custGeom>
                    <a:avLst/>
                    <a:gdLst>
                      <a:gd name="T0" fmla="*/ 4 w 34"/>
                      <a:gd name="T1" fmla="*/ 16 h 36"/>
                      <a:gd name="T2" fmla="*/ 0 w 34"/>
                      <a:gd name="T3" fmla="*/ 20 h 36"/>
                      <a:gd name="T4" fmla="*/ 0 w 34"/>
                      <a:gd name="T5" fmla="*/ 24 h 36"/>
                      <a:gd name="T6" fmla="*/ 0 w 34"/>
                      <a:gd name="T7" fmla="*/ 28 h 36"/>
                      <a:gd name="T8" fmla="*/ 4 w 34"/>
                      <a:gd name="T9" fmla="*/ 28 h 36"/>
                      <a:gd name="T10" fmla="*/ 9 w 34"/>
                      <a:gd name="T11" fmla="*/ 28 h 36"/>
                      <a:gd name="T12" fmla="*/ 9 w 34"/>
                      <a:gd name="T13" fmla="*/ 32 h 36"/>
                      <a:gd name="T14" fmla="*/ 13 w 34"/>
                      <a:gd name="T15" fmla="*/ 32 h 36"/>
                      <a:gd name="T16" fmla="*/ 17 w 34"/>
                      <a:gd name="T17" fmla="*/ 32 h 36"/>
                      <a:gd name="T18" fmla="*/ 21 w 34"/>
                      <a:gd name="T19" fmla="*/ 32 h 36"/>
                      <a:gd name="T20" fmla="*/ 21 w 34"/>
                      <a:gd name="T21" fmla="*/ 28 h 36"/>
                      <a:gd name="T22" fmla="*/ 21 w 34"/>
                      <a:gd name="T23" fmla="*/ 24 h 36"/>
                      <a:gd name="T24" fmla="*/ 26 w 34"/>
                      <a:gd name="T25" fmla="*/ 28 h 36"/>
                      <a:gd name="T26" fmla="*/ 26 w 34"/>
                      <a:gd name="T27" fmla="*/ 24 h 36"/>
                      <a:gd name="T28" fmla="*/ 30 w 34"/>
                      <a:gd name="T29" fmla="*/ 24 h 36"/>
                      <a:gd name="T30" fmla="*/ 30 w 34"/>
                      <a:gd name="T31" fmla="*/ 28 h 36"/>
                      <a:gd name="T32" fmla="*/ 30 w 34"/>
                      <a:gd name="T33" fmla="*/ 32 h 36"/>
                      <a:gd name="T34" fmla="*/ 30 w 34"/>
                      <a:gd name="T35" fmla="*/ 36 h 36"/>
                      <a:gd name="T36" fmla="*/ 34 w 34"/>
                      <a:gd name="T37" fmla="*/ 36 h 36"/>
                      <a:gd name="T38" fmla="*/ 34 w 34"/>
                      <a:gd name="T39" fmla="*/ 32 h 36"/>
                      <a:gd name="T40" fmla="*/ 34 w 34"/>
                      <a:gd name="T41" fmla="*/ 28 h 36"/>
                      <a:gd name="T42" fmla="*/ 34 w 34"/>
                      <a:gd name="T43" fmla="*/ 24 h 36"/>
                      <a:gd name="T44" fmla="*/ 34 w 34"/>
                      <a:gd name="T45" fmla="*/ 20 h 36"/>
                      <a:gd name="T46" fmla="*/ 30 w 34"/>
                      <a:gd name="T47" fmla="*/ 20 h 36"/>
                      <a:gd name="T48" fmla="*/ 34 w 34"/>
                      <a:gd name="T49" fmla="*/ 20 h 36"/>
                      <a:gd name="T50" fmla="*/ 34 w 34"/>
                      <a:gd name="T51" fmla="*/ 16 h 36"/>
                      <a:gd name="T52" fmla="*/ 34 w 34"/>
                      <a:gd name="T53" fmla="*/ 12 h 36"/>
                      <a:gd name="T54" fmla="*/ 34 w 34"/>
                      <a:gd name="T55" fmla="*/ 8 h 36"/>
                      <a:gd name="T56" fmla="*/ 30 w 34"/>
                      <a:gd name="T57" fmla="*/ 8 h 36"/>
                      <a:gd name="T58" fmla="*/ 34 w 34"/>
                      <a:gd name="T59" fmla="*/ 8 h 36"/>
                      <a:gd name="T60" fmla="*/ 34 w 34"/>
                      <a:gd name="T61" fmla="*/ 4 h 36"/>
                      <a:gd name="T62" fmla="*/ 34 w 34"/>
                      <a:gd name="T63" fmla="*/ 0 h 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34" h="36">
                        <a:moveTo>
                          <a:pt x="4" y="16"/>
                        </a:move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  <a:lnTo>
                          <a:pt x="4" y="28"/>
                        </a:lnTo>
                        <a:lnTo>
                          <a:pt x="9" y="28"/>
                        </a:lnTo>
                        <a:lnTo>
                          <a:pt x="9" y="32"/>
                        </a:lnTo>
                        <a:lnTo>
                          <a:pt x="13" y="32"/>
                        </a:lnTo>
                        <a:lnTo>
                          <a:pt x="17" y="32"/>
                        </a:lnTo>
                        <a:lnTo>
                          <a:pt x="21" y="32"/>
                        </a:lnTo>
                        <a:lnTo>
                          <a:pt x="21" y="28"/>
                        </a:lnTo>
                        <a:lnTo>
                          <a:pt x="21" y="24"/>
                        </a:lnTo>
                        <a:lnTo>
                          <a:pt x="26" y="28"/>
                        </a:lnTo>
                        <a:lnTo>
                          <a:pt x="26" y="24"/>
                        </a:lnTo>
                        <a:lnTo>
                          <a:pt x="30" y="24"/>
                        </a:lnTo>
                        <a:lnTo>
                          <a:pt x="30" y="28"/>
                        </a:lnTo>
                        <a:lnTo>
                          <a:pt x="30" y="32"/>
                        </a:lnTo>
                        <a:lnTo>
                          <a:pt x="30" y="36"/>
                        </a:lnTo>
                        <a:lnTo>
                          <a:pt x="34" y="36"/>
                        </a:lnTo>
                        <a:lnTo>
                          <a:pt x="34" y="32"/>
                        </a:lnTo>
                        <a:lnTo>
                          <a:pt x="34" y="28"/>
                        </a:lnTo>
                        <a:lnTo>
                          <a:pt x="34" y="24"/>
                        </a:lnTo>
                        <a:lnTo>
                          <a:pt x="34" y="20"/>
                        </a:lnTo>
                        <a:lnTo>
                          <a:pt x="30" y="20"/>
                        </a:lnTo>
                        <a:lnTo>
                          <a:pt x="34" y="20"/>
                        </a:lnTo>
                        <a:lnTo>
                          <a:pt x="34" y="16"/>
                        </a:lnTo>
                        <a:lnTo>
                          <a:pt x="34" y="12"/>
                        </a:lnTo>
                        <a:lnTo>
                          <a:pt x="34" y="8"/>
                        </a:lnTo>
                        <a:lnTo>
                          <a:pt x="30" y="8"/>
                        </a:lnTo>
                        <a:lnTo>
                          <a:pt x="34" y="8"/>
                        </a:lnTo>
                        <a:lnTo>
                          <a:pt x="34" y="4"/>
                        </a:lnTo>
                        <a:lnTo>
                          <a:pt x="3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77" name="Freeform 510"/>
                  <p:cNvSpPr>
                    <a:spLocks/>
                  </p:cNvSpPr>
                  <p:nvPr/>
                </p:nvSpPr>
                <p:spPr bwMode="auto">
                  <a:xfrm>
                    <a:off x="5048" y="3490"/>
                    <a:ext cx="34" cy="28"/>
                  </a:xfrm>
                  <a:custGeom>
                    <a:avLst/>
                    <a:gdLst>
                      <a:gd name="T0" fmla="*/ 30 w 34"/>
                      <a:gd name="T1" fmla="*/ 0 h 28"/>
                      <a:gd name="T2" fmla="*/ 34 w 34"/>
                      <a:gd name="T3" fmla="*/ 0 h 28"/>
                      <a:gd name="T4" fmla="*/ 30 w 34"/>
                      <a:gd name="T5" fmla="*/ 0 h 28"/>
                      <a:gd name="T6" fmla="*/ 30 w 34"/>
                      <a:gd name="T7" fmla="*/ 4 h 28"/>
                      <a:gd name="T8" fmla="*/ 26 w 34"/>
                      <a:gd name="T9" fmla="*/ 4 h 28"/>
                      <a:gd name="T10" fmla="*/ 21 w 34"/>
                      <a:gd name="T11" fmla="*/ 8 h 28"/>
                      <a:gd name="T12" fmla="*/ 21 w 34"/>
                      <a:gd name="T13" fmla="*/ 12 h 28"/>
                      <a:gd name="T14" fmla="*/ 17 w 34"/>
                      <a:gd name="T15" fmla="*/ 16 h 28"/>
                      <a:gd name="T16" fmla="*/ 17 w 34"/>
                      <a:gd name="T17" fmla="*/ 20 h 28"/>
                      <a:gd name="T18" fmla="*/ 13 w 34"/>
                      <a:gd name="T19" fmla="*/ 20 h 28"/>
                      <a:gd name="T20" fmla="*/ 13 w 34"/>
                      <a:gd name="T21" fmla="*/ 24 h 28"/>
                      <a:gd name="T22" fmla="*/ 13 w 34"/>
                      <a:gd name="T23" fmla="*/ 28 h 28"/>
                      <a:gd name="T24" fmla="*/ 9 w 34"/>
                      <a:gd name="T25" fmla="*/ 28 h 28"/>
                      <a:gd name="T26" fmla="*/ 4 w 34"/>
                      <a:gd name="T27" fmla="*/ 28 h 28"/>
                      <a:gd name="T28" fmla="*/ 4 w 34"/>
                      <a:gd name="T29" fmla="*/ 24 h 28"/>
                      <a:gd name="T30" fmla="*/ 4 w 34"/>
                      <a:gd name="T31" fmla="*/ 20 h 28"/>
                      <a:gd name="T32" fmla="*/ 0 w 34"/>
                      <a:gd name="T33" fmla="*/ 24 h 28"/>
                      <a:gd name="T34" fmla="*/ 0 w 34"/>
                      <a:gd name="T35" fmla="*/ 28 h 2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34" h="28">
                        <a:moveTo>
                          <a:pt x="30" y="0"/>
                        </a:moveTo>
                        <a:lnTo>
                          <a:pt x="34" y="0"/>
                        </a:lnTo>
                        <a:lnTo>
                          <a:pt x="30" y="0"/>
                        </a:lnTo>
                        <a:lnTo>
                          <a:pt x="30" y="4"/>
                        </a:lnTo>
                        <a:lnTo>
                          <a:pt x="26" y="4"/>
                        </a:lnTo>
                        <a:lnTo>
                          <a:pt x="21" y="8"/>
                        </a:lnTo>
                        <a:lnTo>
                          <a:pt x="21" y="12"/>
                        </a:lnTo>
                        <a:lnTo>
                          <a:pt x="17" y="16"/>
                        </a:lnTo>
                        <a:lnTo>
                          <a:pt x="17" y="20"/>
                        </a:lnTo>
                        <a:lnTo>
                          <a:pt x="13" y="20"/>
                        </a:lnTo>
                        <a:lnTo>
                          <a:pt x="13" y="24"/>
                        </a:lnTo>
                        <a:lnTo>
                          <a:pt x="13" y="28"/>
                        </a:lnTo>
                        <a:lnTo>
                          <a:pt x="9" y="28"/>
                        </a:lnTo>
                        <a:lnTo>
                          <a:pt x="4" y="28"/>
                        </a:lnTo>
                        <a:lnTo>
                          <a:pt x="4" y="24"/>
                        </a:lnTo>
                        <a:lnTo>
                          <a:pt x="4" y="20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78" name="Freeform 511"/>
                  <p:cNvSpPr>
                    <a:spLocks/>
                  </p:cNvSpPr>
                  <p:nvPr/>
                </p:nvSpPr>
                <p:spPr bwMode="auto">
                  <a:xfrm>
                    <a:off x="5048" y="3518"/>
                    <a:ext cx="13" cy="44"/>
                  </a:xfrm>
                  <a:custGeom>
                    <a:avLst/>
                    <a:gdLst>
                      <a:gd name="T0" fmla="*/ 0 w 13"/>
                      <a:gd name="T1" fmla="*/ 0 h 44"/>
                      <a:gd name="T2" fmla="*/ 0 w 13"/>
                      <a:gd name="T3" fmla="*/ 4 h 44"/>
                      <a:gd name="T4" fmla="*/ 0 w 13"/>
                      <a:gd name="T5" fmla="*/ 0 h 44"/>
                      <a:gd name="T6" fmla="*/ 4 w 13"/>
                      <a:gd name="T7" fmla="*/ 0 h 44"/>
                      <a:gd name="T8" fmla="*/ 9 w 13"/>
                      <a:gd name="T9" fmla="*/ 4 h 44"/>
                      <a:gd name="T10" fmla="*/ 9 w 13"/>
                      <a:gd name="T11" fmla="*/ 8 h 44"/>
                      <a:gd name="T12" fmla="*/ 9 w 13"/>
                      <a:gd name="T13" fmla="*/ 12 h 44"/>
                      <a:gd name="T14" fmla="*/ 9 w 13"/>
                      <a:gd name="T15" fmla="*/ 16 h 44"/>
                      <a:gd name="T16" fmla="*/ 9 w 13"/>
                      <a:gd name="T17" fmla="*/ 20 h 44"/>
                      <a:gd name="T18" fmla="*/ 9 w 13"/>
                      <a:gd name="T19" fmla="*/ 24 h 44"/>
                      <a:gd name="T20" fmla="*/ 9 w 13"/>
                      <a:gd name="T21" fmla="*/ 28 h 44"/>
                      <a:gd name="T22" fmla="*/ 9 w 13"/>
                      <a:gd name="T23" fmla="*/ 24 h 44"/>
                      <a:gd name="T24" fmla="*/ 13 w 13"/>
                      <a:gd name="T25" fmla="*/ 24 h 44"/>
                      <a:gd name="T26" fmla="*/ 13 w 13"/>
                      <a:gd name="T27" fmla="*/ 20 h 44"/>
                      <a:gd name="T28" fmla="*/ 13 w 13"/>
                      <a:gd name="T29" fmla="*/ 24 h 44"/>
                      <a:gd name="T30" fmla="*/ 13 w 13"/>
                      <a:gd name="T31" fmla="*/ 28 h 44"/>
                      <a:gd name="T32" fmla="*/ 13 w 13"/>
                      <a:gd name="T33" fmla="*/ 32 h 44"/>
                      <a:gd name="T34" fmla="*/ 9 w 13"/>
                      <a:gd name="T35" fmla="*/ 36 h 44"/>
                      <a:gd name="T36" fmla="*/ 9 w 13"/>
                      <a:gd name="T37" fmla="*/ 40 h 44"/>
                      <a:gd name="T38" fmla="*/ 9 w 13"/>
                      <a:gd name="T39" fmla="*/ 44 h 44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13" h="4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9" y="12"/>
                        </a:lnTo>
                        <a:lnTo>
                          <a:pt x="9" y="16"/>
                        </a:lnTo>
                        <a:lnTo>
                          <a:pt x="9" y="20"/>
                        </a:lnTo>
                        <a:lnTo>
                          <a:pt x="9" y="24"/>
                        </a:lnTo>
                        <a:lnTo>
                          <a:pt x="9" y="28"/>
                        </a:lnTo>
                        <a:lnTo>
                          <a:pt x="9" y="24"/>
                        </a:lnTo>
                        <a:lnTo>
                          <a:pt x="13" y="24"/>
                        </a:lnTo>
                        <a:lnTo>
                          <a:pt x="13" y="20"/>
                        </a:lnTo>
                        <a:lnTo>
                          <a:pt x="13" y="24"/>
                        </a:lnTo>
                        <a:lnTo>
                          <a:pt x="13" y="28"/>
                        </a:lnTo>
                        <a:lnTo>
                          <a:pt x="13" y="32"/>
                        </a:lnTo>
                        <a:lnTo>
                          <a:pt x="9" y="36"/>
                        </a:lnTo>
                        <a:lnTo>
                          <a:pt x="9" y="40"/>
                        </a:lnTo>
                        <a:lnTo>
                          <a:pt x="9" y="4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79" name="Freeform 512"/>
                  <p:cNvSpPr>
                    <a:spLocks/>
                  </p:cNvSpPr>
                  <p:nvPr/>
                </p:nvSpPr>
                <p:spPr bwMode="auto">
                  <a:xfrm>
                    <a:off x="3155" y="3574"/>
                    <a:ext cx="17" cy="24"/>
                  </a:xfrm>
                  <a:custGeom>
                    <a:avLst/>
                    <a:gdLst>
                      <a:gd name="T0" fmla="*/ 0 w 17"/>
                      <a:gd name="T1" fmla="*/ 24 h 24"/>
                      <a:gd name="T2" fmla="*/ 4 w 17"/>
                      <a:gd name="T3" fmla="*/ 24 h 24"/>
                      <a:gd name="T4" fmla="*/ 4 w 17"/>
                      <a:gd name="T5" fmla="*/ 20 h 24"/>
                      <a:gd name="T6" fmla="*/ 8 w 17"/>
                      <a:gd name="T7" fmla="*/ 20 h 24"/>
                      <a:gd name="T8" fmla="*/ 8 w 17"/>
                      <a:gd name="T9" fmla="*/ 16 h 24"/>
                      <a:gd name="T10" fmla="*/ 13 w 17"/>
                      <a:gd name="T11" fmla="*/ 16 h 24"/>
                      <a:gd name="T12" fmla="*/ 13 w 17"/>
                      <a:gd name="T13" fmla="*/ 12 h 24"/>
                      <a:gd name="T14" fmla="*/ 13 w 17"/>
                      <a:gd name="T15" fmla="*/ 8 h 24"/>
                      <a:gd name="T16" fmla="*/ 17 w 17"/>
                      <a:gd name="T17" fmla="*/ 4 h 24"/>
                      <a:gd name="T18" fmla="*/ 17 w 17"/>
                      <a:gd name="T19" fmla="*/ 0 h 2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7" h="24">
                        <a:moveTo>
                          <a:pt x="0" y="24"/>
                        </a:moveTo>
                        <a:lnTo>
                          <a:pt x="4" y="24"/>
                        </a:lnTo>
                        <a:lnTo>
                          <a:pt x="4" y="20"/>
                        </a:lnTo>
                        <a:lnTo>
                          <a:pt x="8" y="20"/>
                        </a:lnTo>
                        <a:lnTo>
                          <a:pt x="8" y="16"/>
                        </a:lnTo>
                        <a:lnTo>
                          <a:pt x="13" y="16"/>
                        </a:lnTo>
                        <a:lnTo>
                          <a:pt x="13" y="12"/>
                        </a:lnTo>
                        <a:lnTo>
                          <a:pt x="13" y="8"/>
                        </a:lnTo>
                        <a:lnTo>
                          <a:pt x="17" y="4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80" name="Freeform 513"/>
                  <p:cNvSpPr>
                    <a:spLocks/>
                  </p:cNvSpPr>
                  <p:nvPr/>
                </p:nvSpPr>
                <p:spPr bwMode="auto">
                  <a:xfrm>
                    <a:off x="3155" y="3558"/>
                    <a:ext cx="103" cy="43"/>
                  </a:xfrm>
                  <a:custGeom>
                    <a:avLst/>
                    <a:gdLst>
                      <a:gd name="T0" fmla="*/ 0 w 103"/>
                      <a:gd name="T1" fmla="*/ 36 h 43"/>
                      <a:gd name="T2" fmla="*/ 4 w 103"/>
                      <a:gd name="T3" fmla="*/ 36 h 43"/>
                      <a:gd name="T4" fmla="*/ 4 w 103"/>
                      <a:gd name="T5" fmla="*/ 32 h 43"/>
                      <a:gd name="T6" fmla="*/ 8 w 103"/>
                      <a:gd name="T7" fmla="*/ 32 h 43"/>
                      <a:gd name="T8" fmla="*/ 8 w 103"/>
                      <a:gd name="T9" fmla="*/ 28 h 43"/>
                      <a:gd name="T10" fmla="*/ 13 w 103"/>
                      <a:gd name="T11" fmla="*/ 28 h 43"/>
                      <a:gd name="T12" fmla="*/ 13 w 103"/>
                      <a:gd name="T13" fmla="*/ 24 h 43"/>
                      <a:gd name="T14" fmla="*/ 13 w 103"/>
                      <a:gd name="T15" fmla="*/ 20 h 43"/>
                      <a:gd name="T16" fmla="*/ 17 w 103"/>
                      <a:gd name="T17" fmla="*/ 20 h 43"/>
                      <a:gd name="T18" fmla="*/ 17 w 103"/>
                      <a:gd name="T19" fmla="*/ 16 h 43"/>
                      <a:gd name="T20" fmla="*/ 17 w 103"/>
                      <a:gd name="T21" fmla="*/ 12 h 43"/>
                      <a:gd name="T22" fmla="*/ 21 w 103"/>
                      <a:gd name="T23" fmla="*/ 12 h 43"/>
                      <a:gd name="T24" fmla="*/ 26 w 103"/>
                      <a:gd name="T25" fmla="*/ 12 h 43"/>
                      <a:gd name="T26" fmla="*/ 26 w 103"/>
                      <a:gd name="T27" fmla="*/ 8 h 43"/>
                      <a:gd name="T28" fmla="*/ 26 w 103"/>
                      <a:gd name="T29" fmla="*/ 4 h 43"/>
                      <a:gd name="T30" fmla="*/ 30 w 103"/>
                      <a:gd name="T31" fmla="*/ 4 h 43"/>
                      <a:gd name="T32" fmla="*/ 34 w 103"/>
                      <a:gd name="T33" fmla="*/ 4 h 43"/>
                      <a:gd name="T34" fmla="*/ 38 w 103"/>
                      <a:gd name="T35" fmla="*/ 4 h 43"/>
                      <a:gd name="T36" fmla="*/ 43 w 103"/>
                      <a:gd name="T37" fmla="*/ 4 h 43"/>
                      <a:gd name="T38" fmla="*/ 47 w 103"/>
                      <a:gd name="T39" fmla="*/ 4 h 43"/>
                      <a:gd name="T40" fmla="*/ 47 w 103"/>
                      <a:gd name="T41" fmla="*/ 0 h 43"/>
                      <a:gd name="T42" fmla="*/ 51 w 103"/>
                      <a:gd name="T43" fmla="*/ 0 h 43"/>
                      <a:gd name="T44" fmla="*/ 56 w 103"/>
                      <a:gd name="T45" fmla="*/ 4 h 43"/>
                      <a:gd name="T46" fmla="*/ 60 w 103"/>
                      <a:gd name="T47" fmla="*/ 4 h 43"/>
                      <a:gd name="T48" fmla="*/ 64 w 103"/>
                      <a:gd name="T49" fmla="*/ 8 h 43"/>
                      <a:gd name="T50" fmla="*/ 68 w 103"/>
                      <a:gd name="T51" fmla="*/ 8 h 43"/>
                      <a:gd name="T52" fmla="*/ 68 w 103"/>
                      <a:gd name="T53" fmla="*/ 12 h 43"/>
                      <a:gd name="T54" fmla="*/ 68 w 103"/>
                      <a:gd name="T55" fmla="*/ 16 h 43"/>
                      <a:gd name="T56" fmla="*/ 68 w 103"/>
                      <a:gd name="T57" fmla="*/ 20 h 43"/>
                      <a:gd name="T58" fmla="*/ 68 w 103"/>
                      <a:gd name="T59" fmla="*/ 24 h 43"/>
                      <a:gd name="T60" fmla="*/ 68 w 103"/>
                      <a:gd name="T61" fmla="*/ 28 h 43"/>
                      <a:gd name="T62" fmla="*/ 68 w 103"/>
                      <a:gd name="T63" fmla="*/ 32 h 43"/>
                      <a:gd name="T64" fmla="*/ 73 w 103"/>
                      <a:gd name="T65" fmla="*/ 32 h 43"/>
                      <a:gd name="T66" fmla="*/ 73 w 103"/>
                      <a:gd name="T67" fmla="*/ 36 h 43"/>
                      <a:gd name="T68" fmla="*/ 77 w 103"/>
                      <a:gd name="T69" fmla="*/ 36 h 43"/>
                      <a:gd name="T70" fmla="*/ 77 w 103"/>
                      <a:gd name="T71" fmla="*/ 40 h 43"/>
                      <a:gd name="T72" fmla="*/ 81 w 103"/>
                      <a:gd name="T73" fmla="*/ 40 h 43"/>
                      <a:gd name="T74" fmla="*/ 86 w 103"/>
                      <a:gd name="T75" fmla="*/ 40 h 43"/>
                      <a:gd name="T76" fmla="*/ 86 w 103"/>
                      <a:gd name="T77" fmla="*/ 43 h 43"/>
                      <a:gd name="T78" fmla="*/ 90 w 103"/>
                      <a:gd name="T79" fmla="*/ 43 h 43"/>
                      <a:gd name="T80" fmla="*/ 90 w 103"/>
                      <a:gd name="T81" fmla="*/ 40 h 43"/>
                      <a:gd name="T82" fmla="*/ 94 w 103"/>
                      <a:gd name="T83" fmla="*/ 40 h 43"/>
                      <a:gd name="T84" fmla="*/ 94 w 103"/>
                      <a:gd name="T85" fmla="*/ 36 h 43"/>
                      <a:gd name="T86" fmla="*/ 94 w 103"/>
                      <a:gd name="T87" fmla="*/ 32 h 43"/>
                      <a:gd name="T88" fmla="*/ 99 w 103"/>
                      <a:gd name="T89" fmla="*/ 32 h 43"/>
                      <a:gd name="T90" fmla="*/ 99 w 103"/>
                      <a:gd name="T91" fmla="*/ 28 h 43"/>
                      <a:gd name="T92" fmla="*/ 99 w 103"/>
                      <a:gd name="T93" fmla="*/ 24 h 43"/>
                      <a:gd name="T94" fmla="*/ 99 w 103"/>
                      <a:gd name="T95" fmla="*/ 20 h 43"/>
                      <a:gd name="T96" fmla="*/ 103 w 103"/>
                      <a:gd name="T97" fmla="*/ 20 h 43"/>
                      <a:gd name="T98" fmla="*/ 103 w 103"/>
                      <a:gd name="T99" fmla="*/ 16 h 43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103" h="43">
                        <a:moveTo>
                          <a:pt x="0" y="36"/>
                        </a:moveTo>
                        <a:lnTo>
                          <a:pt x="4" y="36"/>
                        </a:lnTo>
                        <a:lnTo>
                          <a:pt x="4" y="32"/>
                        </a:lnTo>
                        <a:lnTo>
                          <a:pt x="8" y="32"/>
                        </a:lnTo>
                        <a:lnTo>
                          <a:pt x="8" y="28"/>
                        </a:lnTo>
                        <a:lnTo>
                          <a:pt x="13" y="28"/>
                        </a:lnTo>
                        <a:lnTo>
                          <a:pt x="13" y="24"/>
                        </a:lnTo>
                        <a:lnTo>
                          <a:pt x="13" y="20"/>
                        </a:lnTo>
                        <a:lnTo>
                          <a:pt x="17" y="20"/>
                        </a:lnTo>
                        <a:lnTo>
                          <a:pt x="17" y="16"/>
                        </a:lnTo>
                        <a:lnTo>
                          <a:pt x="17" y="12"/>
                        </a:lnTo>
                        <a:lnTo>
                          <a:pt x="21" y="12"/>
                        </a:lnTo>
                        <a:lnTo>
                          <a:pt x="26" y="12"/>
                        </a:lnTo>
                        <a:lnTo>
                          <a:pt x="26" y="8"/>
                        </a:lnTo>
                        <a:lnTo>
                          <a:pt x="26" y="4"/>
                        </a:lnTo>
                        <a:lnTo>
                          <a:pt x="30" y="4"/>
                        </a:lnTo>
                        <a:lnTo>
                          <a:pt x="34" y="4"/>
                        </a:lnTo>
                        <a:lnTo>
                          <a:pt x="38" y="4"/>
                        </a:lnTo>
                        <a:lnTo>
                          <a:pt x="43" y="4"/>
                        </a:lnTo>
                        <a:lnTo>
                          <a:pt x="47" y="4"/>
                        </a:lnTo>
                        <a:lnTo>
                          <a:pt x="47" y="0"/>
                        </a:lnTo>
                        <a:lnTo>
                          <a:pt x="51" y="0"/>
                        </a:lnTo>
                        <a:lnTo>
                          <a:pt x="56" y="4"/>
                        </a:lnTo>
                        <a:lnTo>
                          <a:pt x="60" y="4"/>
                        </a:lnTo>
                        <a:lnTo>
                          <a:pt x="64" y="8"/>
                        </a:lnTo>
                        <a:lnTo>
                          <a:pt x="68" y="8"/>
                        </a:lnTo>
                        <a:lnTo>
                          <a:pt x="68" y="12"/>
                        </a:lnTo>
                        <a:lnTo>
                          <a:pt x="68" y="16"/>
                        </a:lnTo>
                        <a:lnTo>
                          <a:pt x="68" y="20"/>
                        </a:lnTo>
                        <a:lnTo>
                          <a:pt x="68" y="24"/>
                        </a:lnTo>
                        <a:lnTo>
                          <a:pt x="68" y="28"/>
                        </a:lnTo>
                        <a:lnTo>
                          <a:pt x="68" y="32"/>
                        </a:lnTo>
                        <a:lnTo>
                          <a:pt x="73" y="32"/>
                        </a:lnTo>
                        <a:lnTo>
                          <a:pt x="73" y="36"/>
                        </a:lnTo>
                        <a:lnTo>
                          <a:pt x="77" y="36"/>
                        </a:lnTo>
                        <a:lnTo>
                          <a:pt x="77" y="40"/>
                        </a:lnTo>
                        <a:lnTo>
                          <a:pt x="81" y="40"/>
                        </a:lnTo>
                        <a:lnTo>
                          <a:pt x="86" y="40"/>
                        </a:lnTo>
                        <a:lnTo>
                          <a:pt x="86" y="43"/>
                        </a:lnTo>
                        <a:lnTo>
                          <a:pt x="90" y="43"/>
                        </a:lnTo>
                        <a:lnTo>
                          <a:pt x="90" y="40"/>
                        </a:lnTo>
                        <a:lnTo>
                          <a:pt x="94" y="40"/>
                        </a:lnTo>
                        <a:lnTo>
                          <a:pt x="94" y="36"/>
                        </a:lnTo>
                        <a:lnTo>
                          <a:pt x="94" y="32"/>
                        </a:lnTo>
                        <a:lnTo>
                          <a:pt x="99" y="32"/>
                        </a:lnTo>
                        <a:lnTo>
                          <a:pt x="99" y="28"/>
                        </a:lnTo>
                        <a:lnTo>
                          <a:pt x="99" y="24"/>
                        </a:lnTo>
                        <a:lnTo>
                          <a:pt x="99" y="20"/>
                        </a:lnTo>
                        <a:lnTo>
                          <a:pt x="103" y="20"/>
                        </a:lnTo>
                        <a:lnTo>
                          <a:pt x="103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81" name="Freeform 514"/>
                  <p:cNvSpPr>
                    <a:spLocks/>
                  </p:cNvSpPr>
                  <p:nvPr/>
                </p:nvSpPr>
                <p:spPr bwMode="auto">
                  <a:xfrm>
                    <a:off x="3172" y="3558"/>
                    <a:ext cx="64" cy="43"/>
                  </a:xfrm>
                  <a:custGeom>
                    <a:avLst/>
                    <a:gdLst>
                      <a:gd name="T0" fmla="*/ 0 w 64"/>
                      <a:gd name="T1" fmla="*/ 16 h 43"/>
                      <a:gd name="T2" fmla="*/ 4 w 64"/>
                      <a:gd name="T3" fmla="*/ 16 h 43"/>
                      <a:gd name="T4" fmla="*/ 4 w 64"/>
                      <a:gd name="T5" fmla="*/ 12 h 43"/>
                      <a:gd name="T6" fmla="*/ 9 w 64"/>
                      <a:gd name="T7" fmla="*/ 12 h 43"/>
                      <a:gd name="T8" fmla="*/ 13 w 64"/>
                      <a:gd name="T9" fmla="*/ 12 h 43"/>
                      <a:gd name="T10" fmla="*/ 13 w 64"/>
                      <a:gd name="T11" fmla="*/ 8 h 43"/>
                      <a:gd name="T12" fmla="*/ 13 w 64"/>
                      <a:gd name="T13" fmla="*/ 4 h 43"/>
                      <a:gd name="T14" fmla="*/ 17 w 64"/>
                      <a:gd name="T15" fmla="*/ 4 h 43"/>
                      <a:gd name="T16" fmla="*/ 21 w 64"/>
                      <a:gd name="T17" fmla="*/ 4 h 43"/>
                      <a:gd name="T18" fmla="*/ 26 w 64"/>
                      <a:gd name="T19" fmla="*/ 4 h 43"/>
                      <a:gd name="T20" fmla="*/ 30 w 64"/>
                      <a:gd name="T21" fmla="*/ 4 h 43"/>
                      <a:gd name="T22" fmla="*/ 30 w 64"/>
                      <a:gd name="T23" fmla="*/ 0 h 43"/>
                      <a:gd name="T24" fmla="*/ 34 w 64"/>
                      <a:gd name="T25" fmla="*/ 0 h 43"/>
                      <a:gd name="T26" fmla="*/ 34 w 64"/>
                      <a:gd name="T27" fmla="*/ 4 h 43"/>
                      <a:gd name="T28" fmla="*/ 39 w 64"/>
                      <a:gd name="T29" fmla="*/ 4 h 43"/>
                      <a:gd name="T30" fmla="*/ 39 w 64"/>
                      <a:gd name="T31" fmla="*/ 8 h 43"/>
                      <a:gd name="T32" fmla="*/ 43 w 64"/>
                      <a:gd name="T33" fmla="*/ 8 h 43"/>
                      <a:gd name="T34" fmla="*/ 47 w 64"/>
                      <a:gd name="T35" fmla="*/ 8 h 43"/>
                      <a:gd name="T36" fmla="*/ 47 w 64"/>
                      <a:gd name="T37" fmla="*/ 12 h 43"/>
                      <a:gd name="T38" fmla="*/ 51 w 64"/>
                      <a:gd name="T39" fmla="*/ 16 h 43"/>
                      <a:gd name="T40" fmla="*/ 51 w 64"/>
                      <a:gd name="T41" fmla="*/ 20 h 43"/>
                      <a:gd name="T42" fmla="*/ 51 w 64"/>
                      <a:gd name="T43" fmla="*/ 24 h 43"/>
                      <a:gd name="T44" fmla="*/ 51 w 64"/>
                      <a:gd name="T45" fmla="*/ 28 h 43"/>
                      <a:gd name="T46" fmla="*/ 51 w 64"/>
                      <a:gd name="T47" fmla="*/ 32 h 43"/>
                      <a:gd name="T48" fmla="*/ 51 w 64"/>
                      <a:gd name="T49" fmla="*/ 36 h 43"/>
                      <a:gd name="T50" fmla="*/ 56 w 64"/>
                      <a:gd name="T51" fmla="*/ 36 h 43"/>
                      <a:gd name="T52" fmla="*/ 60 w 64"/>
                      <a:gd name="T53" fmla="*/ 36 h 43"/>
                      <a:gd name="T54" fmla="*/ 60 w 64"/>
                      <a:gd name="T55" fmla="*/ 40 h 43"/>
                      <a:gd name="T56" fmla="*/ 64 w 64"/>
                      <a:gd name="T57" fmla="*/ 40 h 43"/>
                      <a:gd name="T58" fmla="*/ 64 w 64"/>
                      <a:gd name="T59" fmla="*/ 43 h 43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64" h="43">
                        <a:moveTo>
                          <a:pt x="0" y="16"/>
                        </a:moveTo>
                        <a:lnTo>
                          <a:pt x="4" y="16"/>
                        </a:lnTo>
                        <a:lnTo>
                          <a:pt x="4" y="12"/>
                        </a:lnTo>
                        <a:lnTo>
                          <a:pt x="9" y="12"/>
                        </a:lnTo>
                        <a:lnTo>
                          <a:pt x="13" y="12"/>
                        </a:lnTo>
                        <a:lnTo>
                          <a:pt x="13" y="8"/>
                        </a:lnTo>
                        <a:lnTo>
                          <a:pt x="13" y="4"/>
                        </a:lnTo>
                        <a:lnTo>
                          <a:pt x="17" y="4"/>
                        </a:lnTo>
                        <a:lnTo>
                          <a:pt x="21" y="4"/>
                        </a:lnTo>
                        <a:lnTo>
                          <a:pt x="26" y="4"/>
                        </a:lnTo>
                        <a:lnTo>
                          <a:pt x="30" y="4"/>
                        </a:lnTo>
                        <a:lnTo>
                          <a:pt x="30" y="0"/>
                        </a:lnTo>
                        <a:lnTo>
                          <a:pt x="34" y="0"/>
                        </a:lnTo>
                        <a:lnTo>
                          <a:pt x="34" y="4"/>
                        </a:lnTo>
                        <a:lnTo>
                          <a:pt x="39" y="4"/>
                        </a:lnTo>
                        <a:lnTo>
                          <a:pt x="39" y="8"/>
                        </a:lnTo>
                        <a:lnTo>
                          <a:pt x="43" y="8"/>
                        </a:lnTo>
                        <a:lnTo>
                          <a:pt x="47" y="8"/>
                        </a:lnTo>
                        <a:lnTo>
                          <a:pt x="47" y="12"/>
                        </a:lnTo>
                        <a:lnTo>
                          <a:pt x="51" y="16"/>
                        </a:lnTo>
                        <a:lnTo>
                          <a:pt x="51" y="20"/>
                        </a:lnTo>
                        <a:lnTo>
                          <a:pt x="51" y="24"/>
                        </a:lnTo>
                        <a:lnTo>
                          <a:pt x="51" y="28"/>
                        </a:lnTo>
                        <a:lnTo>
                          <a:pt x="51" y="32"/>
                        </a:lnTo>
                        <a:lnTo>
                          <a:pt x="51" y="36"/>
                        </a:lnTo>
                        <a:lnTo>
                          <a:pt x="56" y="36"/>
                        </a:lnTo>
                        <a:lnTo>
                          <a:pt x="60" y="36"/>
                        </a:lnTo>
                        <a:lnTo>
                          <a:pt x="60" y="40"/>
                        </a:lnTo>
                        <a:lnTo>
                          <a:pt x="64" y="40"/>
                        </a:lnTo>
                        <a:lnTo>
                          <a:pt x="64" y="43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82" name="Freeform 515"/>
                  <p:cNvSpPr>
                    <a:spLocks/>
                  </p:cNvSpPr>
                  <p:nvPr/>
                </p:nvSpPr>
                <p:spPr bwMode="auto">
                  <a:xfrm>
                    <a:off x="3236" y="3574"/>
                    <a:ext cx="22" cy="27"/>
                  </a:xfrm>
                  <a:custGeom>
                    <a:avLst/>
                    <a:gdLst>
                      <a:gd name="T0" fmla="*/ 0 w 22"/>
                      <a:gd name="T1" fmla="*/ 27 h 27"/>
                      <a:gd name="T2" fmla="*/ 5 w 22"/>
                      <a:gd name="T3" fmla="*/ 27 h 27"/>
                      <a:gd name="T4" fmla="*/ 9 w 22"/>
                      <a:gd name="T5" fmla="*/ 27 h 27"/>
                      <a:gd name="T6" fmla="*/ 13 w 22"/>
                      <a:gd name="T7" fmla="*/ 27 h 27"/>
                      <a:gd name="T8" fmla="*/ 13 w 22"/>
                      <a:gd name="T9" fmla="*/ 24 h 27"/>
                      <a:gd name="T10" fmla="*/ 13 w 22"/>
                      <a:gd name="T11" fmla="*/ 20 h 27"/>
                      <a:gd name="T12" fmla="*/ 18 w 22"/>
                      <a:gd name="T13" fmla="*/ 20 h 27"/>
                      <a:gd name="T14" fmla="*/ 18 w 22"/>
                      <a:gd name="T15" fmla="*/ 16 h 27"/>
                      <a:gd name="T16" fmla="*/ 18 w 22"/>
                      <a:gd name="T17" fmla="*/ 12 h 27"/>
                      <a:gd name="T18" fmla="*/ 18 w 22"/>
                      <a:gd name="T19" fmla="*/ 8 h 27"/>
                      <a:gd name="T20" fmla="*/ 22 w 22"/>
                      <a:gd name="T21" fmla="*/ 8 h 27"/>
                      <a:gd name="T22" fmla="*/ 22 w 22"/>
                      <a:gd name="T23" fmla="*/ 4 h 27"/>
                      <a:gd name="T24" fmla="*/ 22 w 22"/>
                      <a:gd name="T25" fmla="*/ 0 h 2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22" h="27">
                        <a:moveTo>
                          <a:pt x="0" y="27"/>
                        </a:moveTo>
                        <a:lnTo>
                          <a:pt x="5" y="27"/>
                        </a:lnTo>
                        <a:lnTo>
                          <a:pt x="9" y="27"/>
                        </a:lnTo>
                        <a:lnTo>
                          <a:pt x="13" y="27"/>
                        </a:lnTo>
                        <a:lnTo>
                          <a:pt x="13" y="24"/>
                        </a:lnTo>
                        <a:lnTo>
                          <a:pt x="13" y="20"/>
                        </a:lnTo>
                        <a:lnTo>
                          <a:pt x="18" y="20"/>
                        </a:lnTo>
                        <a:lnTo>
                          <a:pt x="18" y="16"/>
                        </a:lnTo>
                        <a:lnTo>
                          <a:pt x="18" y="12"/>
                        </a:lnTo>
                        <a:lnTo>
                          <a:pt x="18" y="8"/>
                        </a:lnTo>
                        <a:lnTo>
                          <a:pt x="22" y="8"/>
                        </a:lnTo>
                        <a:lnTo>
                          <a:pt x="22" y="4"/>
                        </a:lnTo>
                        <a:lnTo>
                          <a:pt x="22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83" name="Freeform 516"/>
                  <p:cNvSpPr>
                    <a:spLocks/>
                  </p:cNvSpPr>
                  <p:nvPr/>
                </p:nvSpPr>
                <p:spPr bwMode="auto">
                  <a:xfrm>
                    <a:off x="5035" y="3562"/>
                    <a:ext cx="22" cy="43"/>
                  </a:xfrm>
                  <a:custGeom>
                    <a:avLst/>
                    <a:gdLst>
                      <a:gd name="T0" fmla="*/ 22 w 22"/>
                      <a:gd name="T1" fmla="*/ 0 h 43"/>
                      <a:gd name="T2" fmla="*/ 17 w 22"/>
                      <a:gd name="T3" fmla="*/ 0 h 43"/>
                      <a:gd name="T4" fmla="*/ 22 w 22"/>
                      <a:gd name="T5" fmla="*/ 0 h 43"/>
                      <a:gd name="T6" fmla="*/ 22 w 22"/>
                      <a:gd name="T7" fmla="*/ 4 h 43"/>
                      <a:gd name="T8" fmla="*/ 17 w 22"/>
                      <a:gd name="T9" fmla="*/ 4 h 43"/>
                      <a:gd name="T10" fmla="*/ 17 w 22"/>
                      <a:gd name="T11" fmla="*/ 8 h 43"/>
                      <a:gd name="T12" fmla="*/ 13 w 22"/>
                      <a:gd name="T13" fmla="*/ 8 h 43"/>
                      <a:gd name="T14" fmla="*/ 13 w 22"/>
                      <a:gd name="T15" fmla="*/ 12 h 43"/>
                      <a:gd name="T16" fmla="*/ 13 w 22"/>
                      <a:gd name="T17" fmla="*/ 16 h 43"/>
                      <a:gd name="T18" fmla="*/ 9 w 22"/>
                      <a:gd name="T19" fmla="*/ 16 h 43"/>
                      <a:gd name="T20" fmla="*/ 9 w 22"/>
                      <a:gd name="T21" fmla="*/ 20 h 43"/>
                      <a:gd name="T22" fmla="*/ 9 w 22"/>
                      <a:gd name="T23" fmla="*/ 24 h 43"/>
                      <a:gd name="T24" fmla="*/ 13 w 22"/>
                      <a:gd name="T25" fmla="*/ 24 h 43"/>
                      <a:gd name="T26" fmla="*/ 13 w 22"/>
                      <a:gd name="T27" fmla="*/ 28 h 43"/>
                      <a:gd name="T28" fmla="*/ 13 w 22"/>
                      <a:gd name="T29" fmla="*/ 32 h 43"/>
                      <a:gd name="T30" fmla="*/ 9 w 22"/>
                      <a:gd name="T31" fmla="*/ 32 h 43"/>
                      <a:gd name="T32" fmla="*/ 9 w 22"/>
                      <a:gd name="T33" fmla="*/ 36 h 43"/>
                      <a:gd name="T34" fmla="*/ 4 w 22"/>
                      <a:gd name="T35" fmla="*/ 36 h 43"/>
                      <a:gd name="T36" fmla="*/ 4 w 22"/>
                      <a:gd name="T37" fmla="*/ 39 h 43"/>
                      <a:gd name="T38" fmla="*/ 0 w 22"/>
                      <a:gd name="T39" fmla="*/ 39 h 43"/>
                      <a:gd name="T40" fmla="*/ 0 w 22"/>
                      <a:gd name="T41" fmla="*/ 43 h 4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22" h="43">
                        <a:moveTo>
                          <a:pt x="22" y="0"/>
                        </a:moveTo>
                        <a:lnTo>
                          <a:pt x="17" y="0"/>
                        </a:lnTo>
                        <a:lnTo>
                          <a:pt x="22" y="0"/>
                        </a:lnTo>
                        <a:lnTo>
                          <a:pt x="22" y="4"/>
                        </a:ln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13" y="16"/>
                        </a:lnTo>
                        <a:lnTo>
                          <a:pt x="9" y="16"/>
                        </a:lnTo>
                        <a:lnTo>
                          <a:pt x="9" y="20"/>
                        </a:lnTo>
                        <a:lnTo>
                          <a:pt x="9" y="24"/>
                        </a:lnTo>
                        <a:lnTo>
                          <a:pt x="13" y="24"/>
                        </a:lnTo>
                        <a:lnTo>
                          <a:pt x="13" y="28"/>
                        </a:lnTo>
                        <a:lnTo>
                          <a:pt x="13" y="32"/>
                        </a:lnTo>
                        <a:lnTo>
                          <a:pt x="9" y="32"/>
                        </a:lnTo>
                        <a:lnTo>
                          <a:pt x="9" y="36"/>
                        </a:lnTo>
                        <a:lnTo>
                          <a:pt x="4" y="36"/>
                        </a:lnTo>
                        <a:lnTo>
                          <a:pt x="4" y="39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84" name="Freeform 517"/>
                  <p:cNvSpPr>
                    <a:spLocks/>
                  </p:cNvSpPr>
                  <p:nvPr/>
                </p:nvSpPr>
                <p:spPr bwMode="auto">
                  <a:xfrm>
                    <a:off x="5018" y="3590"/>
                    <a:ext cx="17" cy="15"/>
                  </a:xfrm>
                  <a:custGeom>
                    <a:avLst/>
                    <a:gdLst>
                      <a:gd name="T0" fmla="*/ 17 w 17"/>
                      <a:gd name="T1" fmla="*/ 15 h 15"/>
                      <a:gd name="T2" fmla="*/ 17 w 17"/>
                      <a:gd name="T3" fmla="*/ 11 h 15"/>
                      <a:gd name="T4" fmla="*/ 17 w 17"/>
                      <a:gd name="T5" fmla="*/ 8 h 15"/>
                      <a:gd name="T6" fmla="*/ 13 w 17"/>
                      <a:gd name="T7" fmla="*/ 8 h 15"/>
                      <a:gd name="T8" fmla="*/ 8 w 17"/>
                      <a:gd name="T9" fmla="*/ 8 h 15"/>
                      <a:gd name="T10" fmla="*/ 8 w 17"/>
                      <a:gd name="T11" fmla="*/ 4 h 15"/>
                      <a:gd name="T12" fmla="*/ 4 w 17"/>
                      <a:gd name="T13" fmla="*/ 4 h 15"/>
                      <a:gd name="T14" fmla="*/ 4 w 17"/>
                      <a:gd name="T15" fmla="*/ 0 h 15"/>
                      <a:gd name="T16" fmla="*/ 0 w 17"/>
                      <a:gd name="T17" fmla="*/ 0 h 15"/>
                      <a:gd name="T18" fmla="*/ 0 w 17"/>
                      <a:gd name="T19" fmla="*/ 4 h 15"/>
                      <a:gd name="T20" fmla="*/ 0 w 17"/>
                      <a:gd name="T21" fmla="*/ 8 h 15"/>
                      <a:gd name="T22" fmla="*/ 4 w 17"/>
                      <a:gd name="T23" fmla="*/ 8 h 15"/>
                      <a:gd name="T24" fmla="*/ 8 w 17"/>
                      <a:gd name="T25" fmla="*/ 8 h 15"/>
                      <a:gd name="T26" fmla="*/ 8 w 17"/>
                      <a:gd name="T27" fmla="*/ 11 h 15"/>
                      <a:gd name="T28" fmla="*/ 13 w 17"/>
                      <a:gd name="T29" fmla="*/ 8 h 15"/>
                      <a:gd name="T30" fmla="*/ 13 w 17"/>
                      <a:gd name="T31" fmla="*/ 11 h 15"/>
                      <a:gd name="T32" fmla="*/ 17 w 17"/>
                      <a:gd name="T33" fmla="*/ 11 h 15"/>
                      <a:gd name="T34" fmla="*/ 17 w 17"/>
                      <a:gd name="T35" fmla="*/ 15 h 1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17" h="15">
                        <a:moveTo>
                          <a:pt x="17" y="15"/>
                        </a:moveTo>
                        <a:lnTo>
                          <a:pt x="17" y="11"/>
                        </a:lnTo>
                        <a:lnTo>
                          <a:pt x="17" y="8"/>
                        </a:lnTo>
                        <a:lnTo>
                          <a:pt x="13" y="8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8" y="11"/>
                        </a:lnTo>
                        <a:lnTo>
                          <a:pt x="13" y="8"/>
                        </a:lnTo>
                        <a:lnTo>
                          <a:pt x="13" y="11"/>
                        </a:lnTo>
                        <a:lnTo>
                          <a:pt x="17" y="11"/>
                        </a:lnTo>
                        <a:lnTo>
                          <a:pt x="17" y="15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85" name="Freeform 518"/>
                  <p:cNvSpPr>
                    <a:spLocks/>
                  </p:cNvSpPr>
                  <p:nvPr/>
                </p:nvSpPr>
                <p:spPr bwMode="auto">
                  <a:xfrm>
                    <a:off x="3146" y="3594"/>
                    <a:ext cx="9" cy="15"/>
                  </a:xfrm>
                  <a:custGeom>
                    <a:avLst/>
                    <a:gdLst>
                      <a:gd name="T0" fmla="*/ 0 w 9"/>
                      <a:gd name="T1" fmla="*/ 15 h 15"/>
                      <a:gd name="T2" fmla="*/ 4 w 9"/>
                      <a:gd name="T3" fmla="*/ 15 h 15"/>
                      <a:gd name="T4" fmla="*/ 0 w 9"/>
                      <a:gd name="T5" fmla="*/ 15 h 15"/>
                      <a:gd name="T6" fmla="*/ 0 w 9"/>
                      <a:gd name="T7" fmla="*/ 11 h 15"/>
                      <a:gd name="T8" fmla="*/ 0 w 9"/>
                      <a:gd name="T9" fmla="*/ 7 h 15"/>
                      <a:gd name="T10" fmla="*/ 0 w 9"/>
                      <a:gd name="T11" fmla="*/ 4 h 15"/>
                      <a:gd name="T12" fmla="*/ 4 w 9"/>
                      <a:gd name="T13" fmla="*/ 4 h 15"/>
                      <a:gd name="T14" fmla="*/ 9 w 9"/>
                      <a:gd name="T15" fmla="*/ 4 h 15"/>
                      <a:gd name="T16" fmla="*/ 9 w 9"/>
                      <a:gd name="T17" fmla="*/ 0 h 1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" h="15">
                        <a:moveTo>
                          <a:pt x="0" y="15"/>
                        </a:moveTo>
                        <a:lnTo>
                          <a:pt x="4" y="15"/>
                        </a:lnTo>
                        <a:lnTo>
                          <a:pt x="0" y="15"/>
                        </a:lnTo>
                        <a:lnTo>
                          <a:pt x="0" y="11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86" name="Freeform 519"/>
                  <p:cNvSpPr>
                    <a:spLocks/>
                  </p:cNvSpPr>
                  <p:nvPr/>
                </p:nvSpPr>
                <p:spPr bwMode="auto">
                  <a:xfrm>
                    <a:off x="3090" y="3478"/>
                    <a:ext cx="56" cy="131"/>
                  </a:xfrm>
                  <a:custGeom>
                    <a:avLst/>
                    <a:gdLst>
                      <a:gd name="T0" fmla="*/ 56 w 56"/>
                      <a:gd name="T1" fmla="*/ 131 h 131"/>
                      <a:gd name="T2" fmla="*/ 56 w 56"/>
                      <a:gd name="T3" fmla="*/ 127 h 131"/>
                      <a:gd name="T4" fmla="*/ 56 w 56"/>
                      <a:gd name="T5" fmla="*/ 123 h 131"/>
                      <a:gd name="T6" fmla="*/ 56 w 56"/>
                      <a:gd name="T7" fmla="*/ 120 h 131"/>
                      <a:gd name="T8" fmla="*/ 52 w 56"/>
                      <a:gd name="T9" fmla="*/ 120 h 131"/>
                      <a:gd name="T10" fmla="*/ 52 w 56"/>
                      <a:gd name="T11" fmla="*/ 116 h 131"/>
                      <a:gd name="T12" fmla="*/ 52 w 56"/>
                      <a:gd name="T13" fmla="*/ 112 h 131"/>
                      <a:gd name="T14" fmla="*/ 52 w 56"/>
                      <a:gd name="T15" fmla="*/ 108 h 131"/>
                      <a:gd name="T16" fmla="*/ 48 w 56"/>
                      <a:gd name="T17" fmla="*/ 108 h 131"/>
                      <a:gd name="T18" fmla="*/ 48 w 56"/>
                      <a:gd name="T19" fmla="*/ 104 h 131"/>
                      <a:gd name="T20" fmla="*/ 48 w 56"/>
                      <a:gd name="T21" fmla="*/ 100 h 131"/>
                      <a:gd name="T22" fmla="*/ 48 w 56"/>
                      <a:gd name="T23" fmla="*/ 96 h 131"/>
                      <a:gd name="T24" fmla="*/ 43 w 56"/>
                      <a:gd name="T25" fmla="*/ 96 h 131"/>
                      <a:gd name="T26" fmla="*/ 43 w 56"/>
                      <a:gd name="T27" fmla="*/ 92 h 131"/>
                      <a:gd name="T28" fmla="*/ 43 w 56"/>
                      <a:gd name="T29" fmla="*/ 88 h 131"/>
                      <a:gd name="T30" fmla="*/ 39 w 56"/>
                      <a:gd name="T31" fmla="*/ 88 h 131"/>
                      <a:gd name="T32" fmla="*/ 39 w 56"/>
                      <a:gd name="T33" fmla="*/ 84 h 131"/>
                      <a:gd name="T34" fmla="*/ 39 w 56"/>
                      <a:gd name="T35" fmla="*/ 80 h 131"/>
                      <a:gd name="T36" fmla="*/ 35 w 56"/>
                      <a:gd name="T37" fmla="*/ 80 h 131"/>
                      <a:gd name="T38" fmla="*/ 35 w 56"/>
                      <a:gd name="T39" fmla="*/ 76 h 131"/>
                      <a:gd name="T40" fmla="*/ 35 w 56"/>
                      <a:gd name="T41" fmla="*/ 72 h 131"/>
                      <a:gd name="T42" fmla="*/ 35 w 56"/>
                      <a:gd name="T43" fmla="*/ 68 h 131"/>
                      <a:gd name="T44" fmla="*/ 30 w 56"/>
                      <a:gd name="T45" fmla="*/ 68 h 131"/>
                      <a:gd name="T46" fmla="*/ 30 w 56"/>
                      <a:gd name="T47" fmla="*/ 64 h 131"/>
                      <a:gd name="T48" fmla="*/ 30 w 56"/>
                      <a:gd name="T49" fmla="*/ 60 h 131"/>
                      <a:gd name="T50" fmla="*/ 30 w 56"/>
                      <a:gd name="T51" fmla="*/ 56 h 131"/>
                      <a:gd name="T52" fmla="*/ 26 w 56"/>
                      <a:gd name="T53" fmla="*/ 56 h 131"/>
                      <a:gd name="T54" fmla="*/ 26 w 56"/>
                      <a:gd name="T55" fmla="*/ 52 h 131"/>
                      <a:gd name="T56" fmla="*/ 26 w 56"/>
                      <a:gd name="T57" fmla="*/ 48 h 131"/>
                      <a:gd name="T58" fmla="*/ 22 w 56"/>
                      <a:gd name="T59" fmla="*/ 44 h 131"/>
                      <a:gd name="T60" fmla="*/ 22 w 56"/>
                      <a:gd name="T61" fmla="*/ 40 h 131"/>
                      <a:gd name="T62" fmla="*/ 22 w 56"/>
                      <a:gd name="T63" fmla="*/ 36 h 131"/>
                      <a:gd name="T64" fmla="*/ 18 w 56"/>
                      <a:gd name="T65" fmla="*/ 36 h 131"/>
                      <a:gd name="T66" fmla="*/ 18 w 56"/>
                      <a:gd name="T67" fmla="*/ 32 h 131"/>
                      <a:gd name="T68" fmla="*/ 18 w 56"/>
                      <a:gd name="T69" fmla="*/ 28 h 131"/>
                      <a:gd name="T70" fmla="*/ 13 w 56"/>
                      <a:gd name="T71" fmla="*/ 28 h 131"/>
                      <a:gd name="T72" fmla="*/ 13 w 56"/>
                      <a:gd name="T73" fmla="*/ 24 h 131"/>
                      <a:gd name="T74" fmla="*/ 13 w 56"/>
                      <a:gd name="T75" fmla="*/ 20 h 131"/>
                      <a:gd name="T76" fmla="*/ 9 w 56"/>
                      <a:gd name="T77" fmla="*/ 20 h 131"/>
                      <a:gd name="T78" fmla="*/ 9 w 56"/>
                      <a:gd name="T79" fmla="*/ 16 h 131"/>
                      <a:gd name="T80" fmla="*/ 5 w 56"/>
                      <a:gd name="T81" fmla="*/ 16 h 131"/>
                      <a:gd name="T82" fmla="*/ 5 w 56"/>
                      <a:gd name="T83" fmla="*/ 12 h 131"/>
                      <a:gd name="T84" fmla="*/ 5 w 56"/>
                      <a:gd name="T85" fmla="*/ 8 h 131"/>
                      <a:gd name="T86" fmla="*/ 0 w 56"/>
                      <a:gd name="T87" fmla="*/ 8 h 131"/>
                      <a:gd name="T88" fmla="*/ 0 w 56"/>
                      <a:gd name="T89" fmla="*/ 4 h 131"/>
                      <a:gd name="T90" fmla="*/ 0 w 56"/>
                      <a:gd name="T91" fmla="*/ 0 h 131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56" h="131">
                        <a:moveTo>
                          <a:pt x="56" y="131"/>
                        </a:moveTo>
                        <a:lnTo>
                          <a:pt x="56" y="127"/>
                        </a:lnTo>
                        <a:lnTo>
                          <a:pt x="56" y="123"/>
                        </a:lnTo>
                        <a:lnTo>
                          <a:pt x="56" y="120"/>
                        </a:lnTo>
                        <a:lnTo>
                          <a:pt x="52" y="120"/>
                        </a:lnTo>
                        <a:lnTo>
                          <a:pt x="52" y="116"/>
                        </a:lnTo>
                        <a:lnTo>
                          <a:pt x="52" y="112"/>
                        </a:lnTo>
                        <a:lnTo>
                          <a:pt x="52" y="108"/>
                        </a:lnTo>
                        <a:lnTo>
                          <a:pt x="48" y="108"/>
                        </a:lnTo>
                        <a:lnTo>
                          <a:pt x="48" y="104"/>
                        </a:lnTo>
                        <a:lnTo>
                          <a:pt x="48" y="100"/>
                        </a:lnTo>
                        <a:lnTo>
                          <a:pt x="48" y="96"/>
                        </a:lnTo>
                        <a:lnTo>
                          <a:pt x="43" y="96"/>
                        </a:lnTo>
                        <a:lnTo>
                          <a:pt x="43" y="92"/>
                        </a:lnTo>
                        <a:lnTo>
                          <a:pt x="43" y="88"/>
                        </a:lnTo>
                        <a:lnTo>
                          <a:pt x="39" y="88"/>
                        </a:lnTo>
                        <a:lnTo>
                          <a:pt x="39" y="84"/>
                        </a:lnTo>
                        <a:lnTo>
                          <a:pt x="39" y="80"/>
                        </a:lnTo>
                        <a:lnTo>
                          <a:pt x="35" y="80"/>
                        </a:lnTo>
                        <a:lnTo>
                          <a:pt x="35" y="76"/>
                        </a:lnTo>
                        <a:lnTo>
                          <a:pt x="35" y="72"/>
                        </a:lnTo>
                        <a:lnTo>
                          <a:pt x="35" y="68"/>
                        </a:lnTo>
                        <a:lnTo>
                          <a:pt x="30" y="68"/>
                        </a:lnTo>
                        <a:lnTo>
                          <a:pt x="30" y="64"/>
                        </a:lnTo>
                        <a:lnTo>
                          <a:pt x="30" y="60"/>
                        </a:lnTo>
                        <a:lnTo>
                          <a:pt x="30" y="56"/>
                        </a:lnTo>
                        <a:lnTo>
                          <a:pt x="26" y="56"/>
                        </a:lnTo>
                        <a:lnTo>
                          <a:pt x="26" y="52"/>
                        </a:lnTo>
                        <a:lnTo>
                          <a:pt x="26" y="48"/>
                        </a:lnTo>
                        <a:lnTo>
                          <a:pt x="22" y="44"/>
                        </a:lnTo>
                        <a:lnTo>
                          <a:pt x="22" y="40"/>
                        </a:lnTo>
                        <a:lnTo>
                          <a:pt x="22" y="36"/>
                        </a:lnTo>
                        <a:lnTo>
                          <a:pt x="18" y="36"/>
                        </a:lnTo>
                        <a:lnTo>
                          <a:pt x="18" y="32"/>
                        </a:lnTo>
                        <a:lnTo>
                          <a:pt x="18" y="28"/>
                        </a:lnTo>
                        <a:lnTo>
                          <a:pt x="13" y="28"/>
                        </a:lnTo>
                        <a:lnTo>
                          <a:pt x="13" y="24"/>
                        </a:lnTo>
                        <a:lnTo>
                          <a:pt x="13" y="20"/>
                        </a:lnTo>
                        <a:lnTo>
                          <a:pt x="9" y="20"/>
                        </a:lnTo>
                        <a:lnTo>
                          <a:pt x="9" y="16"/>
                        </a:lnTo>
                        <a:lnTo>
                          <a:pt x="5" y="16"/>
                        </a:lnTo>
                        <a:lnTo>
                          <a:pt x="5" y="12"/>
                        </a:lnTo>
                        <a:lnTo>
                          <a:pt x="5" y="8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87" name="Freeform 520"/>
                  <p:cNvSpPr>
                    <a:spLocks/>
                  </p:cNvSpPr>
                  <p:nvPr/>
                </p:nvSpPr>
                <p:spPr bwMode="auto">
                  <a:xfrm>
                    <a:off x="3146" y="3609"/>
                    <a:ext cx="9" cy="12"/>
                  </a:xfrm>
                  <a:custGeom>
                    <a:avLst/>
                    <a:gdLst>
                      <a:gd name="T0" fmla="*/ 4 w 9"/>
                      <a:gd name="T1" fmla="*/ 12 h 12"/>
                      <a:gd name="T2" fmla="*/ 9 w 9"/>
                      <a:gd name="T3" fmla="*/ 12 h 12"/>
                      <a:gd name="T4" fmla="*/ 9 w 9"/>
                      <a:gd name="T5" fmla="*/ 8 h 12"/>
                      <a:gd name="T6" fmla="*/ 4 w 9"/>
                      <a:gd name="T7" fmla="*/ 8 h 12"/>
                      <a:gd name="T8" fmla="*/ 4 w 9"/>
                      <a:gd name="T9" fmla="*/ 4 h 12"/>
                      <a:gd name="T10" fmla="*/ 4 w 9"/>
                      <a:gd name="T11" fmla="*/ 0 h 12"/>
                      <a:gd name="T12" fmla="*/ 0 w 9"/>
                      <a:gd name="T13" fmla="*/ 0 h 1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" h="12">
                        <a:moveTo>
                          <a:pt x="4" y="12"/>
                        </a:move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88" name="Freeform 521"/>
                  <p:cNvSpPr>
                    <a:spLocks/>
                  </p:cNvSpPr>
                  <p:nvPr/>
                </p:nvSpPr>
                <p:spPr bwMode="auto">
                  <a:xfrm>
                    <a:off x="3146" y="3609"/>
                    <a:ext cx="4" cy="12"/>
                  </a:xfrm>
                  <a:custGeom>
                    <a:avLst/>
                    <a:gdLst>
                      <a:gd name="T0" fmla="*/ 4 w 4"/>
                      <a:gd name="T1" fmla="*/ 12 h 12"/>
                      <a:gd name="T2" fmla="*/ 4 w 4"/>
                      <a:gd name="T3" fmla="*/ 8 h 12"/>
                      <a:gd name="T4" fmla="*/ 4 w 4"/>
                      <a:gd name="T5" fmla="*/ 4 h 12"/>
                      <a:gd name="T6" fmla="*/ 0 w 4"/>
                      <a:gd name="T7" fmla="*/ 4 h 12"/>
                      <a:gd name="T8" fmla="*/ 0 w 4"/>
                      <a:gd name="T9" fmla="*/ 0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12">
                        <a:moveTo>
                          <a:pt x="4" y="12"/>
                        </a:move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89" name="Freeform 522"/>
                  <p:cNvSpPr>
                    <a:spLocks/>
                  </p:cNvSpPr>
                  <p:nvPr/>
                </p:nvSpPr>
                <p:spPr bwMode="auto">
                  <a:xfrm>
                    <a:off x="5022" y="3605"/>
                    <a:ext cx="13" cy="16"/>
                  </a:xfrm>
                  <a:custGeom>
                    <a:avLst/>
                    <a:gdLst>
                      <a:gd name="T0" fmla="*/ 13 w 13"/>
                      <a:gd name="T1" fmla="*/ 0 h 16"/>
                      <a:gd name="T2" fmla="*/ 9 w 13"/>
                      <a:gd name="T3" fmla="*/ 0 h 16"/>
                      <a:gd name="T4" fmla="*/ 9 w 13"/>
                      <a:gd name="T5" fmla="*/ 4 h 16"/>
                      <a:gd name="T6" fmla="*/ 4 w 13"/>
                      <a:gd name="T7" fmla="*/ 4 h 16"/>
                      <a:gd name="T8" fmla="*/ 4 w 13"/>
                      <a:gd name="T9" fmla="*/ 8 h 16"/>
                      <a:gd name="T10" fmla="*/ 0 w 13"/>
                      <a:gd name="T11" fmla="*/ 8 h 16"/>
                      <a:gd name="T12" fmla="*/ 0 w 13"/>
                      <a:gd name="T13" fmla="*/ 12 h 16"/>
                      <a:gd name="T14" fmla="*/ 0 w 13"/>
                      <a:gd name="T15" fmla="*/ 16 h 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3" h="16">
                        <a:moveTo>
                          <a:pt x="13" y="0"/>
                        </a:move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90" name="Freeform 523"/>
                  <p:cNvSpPr>
                    <a:spLocks/>
                  </p:cNvSpPr>
                  <p:nvPr/>
                </p:nvSpPr>
                <p:spPr bwMode="auto">
                  <a:xfrm>
                    <a:off x="5009" y="3617"/>
                    <a:ext cx="13" cy="8"/>
                  </a:xfrm>
                  <a:custGeom>
                    <a:avLst/>
                    <a:gdLst>
                      <a:gd name="T0" fmla="*/ 13 w 13"/>
                      <a:gd name="T1" fmla="*/ 4 h 8"/>
                      <a:gd name="T2" fmla="*/ 13 w 13"/>
                      <a:gd name="T3" fmla="*/ 0 h 8"/>
                      <a:gd name="T4" fmla="*/ 9 w 13"/>
                      <a:gd name="T5" fmla="*/ 0 h 8"/>
                      <a:gd name="T6" fmla="*/ 5 w 13"/>
                      <a:gd name="T7" fmla="*/ 0 h 8"/>
                      <a:gd name="T8" fmla="*/ 0 w 13"/>
                      <a:gd name="T9" fmla="*/ 0 h 8"/>
                      <a:gd name="T10" fmla="*/ 0 w 13"/>
                      <a:gd name="T11" fmla="*/ 4 h 8"/>
                      <a:gd name="T12" fmla="*/ 5 w 13"/>
                      <a:gd name="T13" fmla="*/ 4 h 8"/>
                      <a:gd name="T14" fmla="*/ 5 w 13"/>
                      <a:gd name="T15" fmla="*/ 8 h 8"/>
                      <a:gd name="T16" fmla="*/ 9 w 13"/>
                      <a:gd name="T17" fmla="*/ 8 h 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" h="8">
                        <a:moveTo>
                          <a:pt x="13" y="4"/>
                        </a:moveTo>
                        <a:lnTo>
                          <a:pt x="13" y="0"/>
                        </a:lnTo>
                        <a:lnTo>
                          <a:pt x="9" y="0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9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91" name="Freeform 524"/>
                  <p:cNvSpPr>
                    <a:spLocks/>
                  </p:cNvSpPr>
                  <p:nvPr/>
                </p:nvSpPr>
                <p:spPr bwMode="auto">
                  <a:xfrm>
                    <a:off x="3150" y="3598"/>
                    <a:ext cx="5" cy="27"/>
                  </a:xfrm>
                  <a:custGeom>
                    <a:avLst/>
                    <a:gdLst>
                      <a:gd name="T0" fmla="*/ 0 w 5"/>
                      <a:gd name="T1" fmla="*/ 23 h 27"/>
                      <a:gd name="T2" fmla="*/ 5 w 5"/>
                      <a:gd name="T3" fmla="*/ 23 h 27"/>
                      <a:gd name="T4" fmla="*/ 5 w 5"/>
                      <a:gd name="T5" fmla="*/ 27 h 27"/>
                      <a:gd name="T6" fmla="*/ 5 w 5"/>
                      <a:gd name="T7" fmla="*/ 23 h 27"/>
                      <a:gd name="T8" fmla="*/ 5 w 5"/>
                      <a:gd name="T9" fmla="*/ 19 h 27"/>
                      <a:gd name="T10" fmla="*/ 5 w 5"/>
                      <a:gd name="T11" fmla="*/ 15 h 27"/>
                      <a:gd name="T12" fmla="*/ 0 w 5"/>
                      <a:gd name="T13" fmla="*/ 15 h 27"/>
                      <a:gd name="T14" fmla="*/ 0 w 5"/>
                      <a:gd name="T15" fmla="*/ 11 h 27"/>
                      <a:gd name="T16" fmla="*/ 0 w 5"/>
                      <a:gd name="T17" fmla="*/ 7 h 27"/>
                      <a:gd name="T18" fmla="*/ 0 w 5"/>
                      <a:gd name="T19" fmla="*/ 3 h 27"/>
                      <a:gd name="T20" fmla="*/ 5 w 5"/>
                      <a:gd name="T21" fmla="*/ 0 h 2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5" h="27">
                        <a:moveTo>
                          <a:pt x="0" y="23"/>
                        </a:moveTo>
                        <a:lnTo>
                          <a:pt x="5" y="23"/>
                        </a:lnTo>
                        <a:lnTo>
                          <a:pt x="5" y="27"/>
                        </a:lnTo>
                        <a:lnTo>
                          <a:pt x="5" y="23"/>
                        </a:lnTo>
                        <a:lnTo>
                          <a:pt x="5" y="19"/>
                        </a:lnTo>
                        <a:lnTo>
                          <a:pt x="5" y="15"/>
                        </a:lnTo>
                        <a:lnTo>
                          <a:pt x="0" y="15"/>
                        </a:lnTo>
                        <a:lnTo>
                          <a:pt x="0" y="11"/>
                        </a:lnTo>
                        <a:lnTo>
                          <a:pt x="0" y="7"/>
                        </a:lnTo>
                        <a:lnTo>
                          <a:pt x="0" y="3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92" name="Freeform 525"/>
                  <p:cNvSpPr>
                    <a:spLocks/>
                  </p:cNvSpPr>
                  <p:nvPr/>
                </p:nvSpPr>
                <p:spPr bwMode="auto">
                  <a:xfrm>
                    <a:off x="5001" y="3625"/>
                    <a:ext cx="17" cy="32"/>
                  </a:xfrm>
                  <a:custGeom>
                    <a:avLst/>
                    <a:gdLst>
                      <a:gd name="T0" fmla="*/ 17 w 17"/>
                      <a:gd name="T1" fmla="*/ 0 h 32"/>
                      <a:gd name="T2" fmla="*/ 17 w 17"/>
                      <a:gd name="T3" fmla="*/ 4 h 32"/>
                      <a:gd name="T4" fmla="*/ 13 w 17"/>
                      <a:gd name="T5" fmla="*/ 4 h 32"/>
                      <a:gd name="T6" fmla="*/ 13 w 17"/>
                      <a:gd name="T7" fmla="*/ 8 h 32"/>
                      <a:gd name="T8" fmla="*/ 8 w 17"/>
                      <a:gd name="T9" fmla="*/ 8 h 32"/>
                      <a:gd name="T10" fmla="*/ 8 w 17"/>
                      <a:gd name="T11" fmla="*/ 12 h 32"/>
                      <a:gd name="T12" fmla="*/ 13 w 17"/>
                      <a:gd name="T13" fmla="*/ 12 h 32"/>
                      <a:gd name="T14" fmla="*/ 8 w 17"/>
                      <a:gd name="T15" fmla="*/ 12 h 32"/>
                      <a:gd name="T16" fmla="*/ 8 w 17"/>
                      <a:gd name="T17" fmla="*/ 16 h 32"/>
                      <a:gd name="T18" fmla="*/ 4 w 17"/>
                      <a:gd name="T19" fmla="*/ 20 h 32"/>
                      <a:gd name="T20" fmla="*/ 4 w 17"/>
                      <a:gd name="T21" fmla="*/ 24 h 32"/>
                      <a:gd name="T22" fmla="*/ 4 w 17"/>
                      <a:gd name="T23" fmla="*/ 28 h 32"/>
                      <a:gd name="T24" fmla="*/ 0 w 17"/>
                      <a:gd name="T25" fmla="*/ 28 h 32"/>
                      <a:gd name="T26" fmla="*/ 0 w 17"/>
                      <a:gd name="T27" fmla="*/ 32 h 3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17" h="32">
                        <a:moveTo>
                          <a:pt x="17" y="0"/>
                        </a:moveTo>
                        <a:lnTo>
                          <a:pt x="17" y="4"/>
                        </a:lnTo>
                        <a:lnTo>
                          <a:pt x="13" y="4"/>
                        </a:lnTo>
                        <a:lnTo>
                          <a:pt x="13" y="8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13" y="12"/>
                        </a:lnTo>
                        <a:lnTo>
                          <a:pt x="8" y="12"/>
                        </a:lnTo>
                        <a:lnTo>
                          <a:pt x="8" y="16"/>
                        </a:lnTo>
                        <a:lnTo>
                          <a:pt x="4" y="20"/>
                        </a:lnTo>
                        <a:lnTo>
                          <a:pt x="4" y="24"/>
                        </a:lnTo>
                        <a:lnTo>
                          <a:pt x="4" y="28"/>
                        </a:lnTo>
                        <a:lnTo>
                          <a:pt x="0" y="28"/>
                        </a:lnTo>
                        <a:lnTo>
                          <a:pt x="0" y="3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93" name="Freeform 526"/>
                  <p:cNvSpPr>
                    <a:spLocks/>
                  </p:cNvSpPr>
                  <p:nvPr/>
                </p:nvSpPr>
                <p:spPr bwMode="auto">
                  <a:xfrm>
                    <a:off x="4992" y="3657"/>
                    <a:ext cx="9" cy="16"/>
                  </a:xfrm>
                  <a:custGeom>
                    <a:avLst/>
                    <a:gdLst>
                      <a:gd name="T0" fmla="*/ 9 w 9"/>
                      <a:gd name="T1" fmla="*/ 0 h 16"/>
                      <a:gd name="T2" fmla="*/ 4 w 9"/>
                      <a:gd name="T3" fmla="*/ 8 h 16"/>
                      <a:gd name="T4" fmla="*/ 0 w 9"/>
                      <a:gd name="T5" fmla="*/ 8 h 16"/>
                      <a:gd name="T6" fmla="*/ 0 w 9"/>
                      <a:gd name="T7" fmla="*/ 12 h 16"/>
                      <a:gd name="T8" fmla="*/ 0 w 9"/>
                      <a:gd name="T9" fmla="*/ 16 h 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" h="16">
                        <a:moveTo>
                          <a:pt x="9" y="0"/>
                        </a:moveTo>
                        <a:lnTo>
                          <a:pt x="4" y="8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94" name="Freeform 527"/>
                  <p:cNvSpPr>
                    <a:spLocks/>
                  </p:cNvSpPr>
                  <p:nvPr/>
                </p:nvSpPr>
                <p:spPr bwMode="auto">
                  <a:xfrm>
                    <a:off x="4949" y="3657"/>
                    <a:ext cx="43" cy="16"/>
                  </a:xfrm>
                  <a:custGeom>
                    <a:avLst/>
                    <a:gdLst>
                      <a:gd name="T0" fmla="*/ 0 w 43"/>
                      <a:gd name="T1" fmla="*/ 0 h 16"/>
                      <a:gd name="T2" fmla="*/ 0 w 43"/>
                      <a:gd name="T3" fmla="*/ 4 h 16"/>
                      <a:gd name="T4" fmla="*/ 5 w 43"/>
                      <a:gd name="T5" fmla="*/ 4 h 16"/>
                      <a:gd name="T6" fmla="*/ 5 w 43"/>
                      <a:gd name="T7" fmla="*/ 8 h 16"/>
                      <a:gd name="T8" fmla="*/ 9 w 43"/>
                      <a:gd name="T9" fmla="*/ 8 h 16"/>
                      <a:gd name="T10" fmla="*/ 9 w 43"/>
                      <a:gd name="T11" fmla="*/ 12 h 16"/>
                      <a:gd name="T12" fmla="*/ 13 w 43"/>
                      <a:gd name="T13" fmla="*/ 12 h 16"/>
                      <a:gd name="T14" fmla="*/ 17 w 43"/>
                      <a:gd name="T15" fmla="*/ 12 h 16"/>
                      <a:gd name="T16" fmla="*/ 22 w 43"/>
                      <a:gd name="T17" fmla="*/ 12 h 16"/>
                      <a:gd name="T18" fmla="*/ 22 w 43"/>
                      <a:gd name="T19" fmla="*/ 16 h 16"/>
                      <a:gd name="T20" fmla="*/ 26 w 43"/>
                      <a:gd name="T21" fmla="*/ 16 h 16"/>
                      <a:gd name="T22" fmla="*/ 30 w 43"/>
                      <a:gd name="T23" fmla="*/ 16 h 16"/>
                      <a:gd name="T24" fmla="*/ 35 w 43"/>
                      <a:gd name="T25" fmla="*/ 16 h 16"/>
                      <a:gd name="T26" fmla="*/ 39 w 43"/>
                      <a:gd name="T27" fmla="*/ 16 h 16"/>
                      <a:gd name="T28" fmla="*/ 43 w 43"/>
                      <a:gd name="T29" fmla="*/ 16 h 1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43" h="16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9" y="8"/>
                        </a:lnTo>
                        <a:lnTo>
                          <a:pt x="9" y="12"/>
                        </a:lnTo>
                        <a:lnTo>
                          <a:pt x="13" y="12"/>
                        </a:lnTo>
                        <a:lnTo>
                          <a:pt x="17" y="12"/>
                        </a:lnTo>
                        <a:lnTo>
                          <a:pt x="22" y="12"/>
                        </a:lnTo>
                        <a:lnTo>
                          <a:pt x="22" y="16"/>
                        </a:lnTo>
                        <a:lnTo>
                          <a:pt x="26" y="16"/>
                        </a:lnTo>
                        <a:lnTo>
                          <a:pt x="30" y="16"/>
                        </a:lnTo>
                        <a:lnTo>
                          <a:pt x="35" y="16"/>
                        </a:lnTo>
                        <a:lnTo>
                          <a:pt x="39" y="16"/>
                        </a:lnTo>
                        <a:lnTo>
                          <a:pt x="43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95" name="Freeform 528"/>
                  <p:cNvSpPr>
                    <a:spLocks/>
                  </p:cNvSpPr>
                  <p:nvPr/>
                </p:nvSpPr>
                <p:spPr bwMode="auto">
                  <a:xfrm>
                    <a:off x="4949" y="3657"/>
                    <a:ext cx="39" cy="20"/>
                  </a:xfrm>
                  <a:custGeom>
                    <a:avLst/>
                    <a:gdLst>
                      <a:gd name="T0" fmla="*/ 39 w 39"/>
                      <a:gd name="T1" fmla="*/ 20 h 20"/>
                      <a:gd name="T2" fmla="*/ 39 w 39"/>
                      <a:gd name="T3" fmla="*/ 16 h 20"/>
                      <a:gd name="T4" fmla="*/ 35 w 39"/>
                      <a:gd name="T5" fmla="*/ 16 h 20"/>
                      <a:gd name="T6" fmla="*/ 30 w 39"/>
                      <a:gd name="T7" fmla="*/ 16 h 20"/>
                      <a:gd name="T8" fmla="*/ 26 w 39"/>
                      <a:gd name="T9" fmla="*/ 16 h 20"/>
                      <a:gd name="T10" fmla="*/ 22 w 39"/>
                      <a:gd name="T11" fmla="*/ 16 h 20"/>
                      <a:gd name="T12" fmla="*/ 17 w 39"/>
                      <a:gd name="T13" fmla="*/ 16 h 20"/>
                      <a:gd name="T14" fmla="*/ 13 w 39"/>
                      <a:gd name="T15" fmla="*/ 16 h 20"/>
                      <a:gd name="T16" fmla="*/ 13 w 39"/>
                      <a:gd name="T17" fmla="*/ 12 h 20"/>
                      <a:gd name="T18" fmla="*/ 9 w 39"/>
                      <a:gd name="T19" fmla="*/ 12 h 20"/>
                      <a:gd name="T20" fmla="*/ 9 w 39"/>
                      <a:gd name="T21" fmla="*/ 8 h 20"/>
                      <a:gd name="T22" fmla="*/ 5 w 39"/>
                      <a:gd name="T23" fmla="*/ 8 h 20"/>
                      <a:gd name="T24" fmla="*/ 0 w 39"/>
                      <a:gd name="T25" fmla="*/ 4 h 20"/>
                      <a:gd name="T26" fmla="*/ 0 w 39"/>
                      <a:gd name="T27" fmla="*/ 0 h 2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39" h="20">
                        <a:moveTo>
                          <a:pt x="39" y="20"/>
                        </a:moveTo>
                        <a:lnTo>
                          <a:pt x="39" y="16"/>
                        </a:lnTo>
                        <a:lnTo>
                          <a:pt x="35" y="16"/>
                        </a:lnTo>
                        <a:lnTo>
                          <a:pt x="30" y="16"/>
                        </a:lnTo>
                        <a:lnTo>
                          <a:pt x="26" y="16"/>
                        </a:lnTo>
                        <a:lnTo>
                          <a:pt x="22" y="16"/>
                        </a:lnTo>
                        <a:lnTo>
                          <a:pt x="17" y="16"/>
                        </a:lnTo>
                        <a:lnTo>
                          <a:pt x="13" y="16"/>
                        </a:lnTo>
                        <a:lnTo>
                          <a:pt x="13" y="12"/>
                        </a:ln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5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96" name="Freeform 529"/>
                  <p:cNvSpPr>
                    <a:spLocks/>
                  </p:cNvSpPr>
                  <p:nvPr/>
                </p:nvSpPr>
                <p:spPr bwMode="auto">
                  <a:xfrm>
                    <a:off x="4893" y="3721"/>
                    <a:ext cx="22" cy="23"/>
                  </a:xfrm>
                  <a:custGeom>
                    <a:avLst/>
                    <a:gdLst>
                      <a:gd name="T0" fmla="*/ 0 w 22"/>
                      <a:gd name="T1" fmla="*/ 8 h 23"/>
                      <a:gd name="T2" fmla="*/ 5 w 22"/>
                      <a:gd name="T3" fmla="*/ 8 h 23"/>
                      <a:gd name="T4" fmla="*/ 5 w 22"/>
                      <a:gd name="T5" fmla="*/ 4 h 23"/>
                      <a:gd name="T6" fmla="*/ 5 w 22"/>
                      <a:gd name="T7" fmla="*/ 8 h 23"/>
                      <a:gd name="T8" fmla="*/ 9 w 22"/>
                      <a:gd name="T9" fmla="*/ 8 h 23"/>
                      <a:gd name="T10" fmla="*/ 13 w 22"/>
                      <a:gd name="T11" fmla="*/ 8 h 23"/>
                      <a:gd name="T12" fmla="*/ 13 w 22"/>
                      <a:gd name="T13" fmla="*/ 11 h 23"/>
                      <a:gd name="T14" fmla="*/ 18 w 22"/>
                      <a:gd name="T15" fmla="*/ 11 h 23"/>
                      <a:gd name="T16" fmla="*/ 18 w 22"/>
                      <a:gd name="T17" fmla="*/ 8 h 23"/>
                      <a:gd name="T18" fmla="*/ 22 w 22"/>
                      <a:gd name="T19" fmla="*/ 8 h 23"/>
                      <a:gd name="T20" fmla="*/ 18 w 22"/>
                      <a:gd name="T21" fmla="*/ 8 h 23"/>
                      <a:gd name="T22" fmla="*/ 13 w 22"/>
                      <a:gd name="T23" fmla="*/ 8 h 23"/>
                      <a:gd name="T24" fmla="*/ 13 w 22"/>
                      <a:gd name="T25" fmla="*/ 4 h 23"/>
                      <a:gd name="T26" fmla="*/ 13 w 22"/>
                      <a:gd name="T27" fmla="*/ 0 h 23"/>
                      <a:gd name="T28" fmla="*/ 18 w 22"/>
                      <a:gd name="T29" fmla="*/ 4 h 23"/>
                      <a:gd name="T30" fmla="*/ 18 w 22"/>
                      <a:gd name="T31" fmla="*/ 8 h 23"/>
                      <a:gd name="T32" fmla="*/ 22 w 22"/>
                      <a:gd name="T33" fmla="*/ 8 h 23"/>
                      <a:gd name="T34" fmla="*/ 22 w 22"/>
                      <a:gd name="T35" fmla="*/ 11 h 23"/>
                      <a:gd name="T36" fmla="*/ 22 w 22"/>
                      <a:gd name="T37" fmla="*/ 15 h 23"/>
                      <a:gd name="T38" fmla="*/ 18 w 22"/>
                      <a:gd name="T39" fmla="*/ 15 h 23"/>
                      <a:gd name="T40" fmla="*/ 18 w 22"/>
                      <a:gd name="T41" fmla="*/ 19 h 23"/>
                      <a:gd name="T42" fmla="*/ 22 w 22"/>
                      <a:gd name="T43" fmla="*/ 19 h 23"/>
                      <a:gd name="T44" fmla="*/ 18 w 22"/>
                      <a:gd name="T45" fmla="*/ 19 h 23"/>
                      <a:gd name="T46" fmla="*/ 18 w 22"/>
                      <a:gd name="T47" fmla="*/ 23 h 2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22" h="23">
                        <a:moveTo>
                          <a:pt x="0" y="8"/>
                        </a:move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9" y="8"/>
                        </a:lnTo>
                        <a:lnTo>
                          <a:pt x="13" y="8"/>
                        </a:lnTo>
                        <a:lnTo>
                          <a:pt x="13" y="11"/>
                        </a:lnTo>
                        <a:lnTo>
                          <a:pt x="18" y="11"/>
                        </a:lnTo>
                        <a:lnTo>
                          <a:pt x="18" y="8"/>
                        </a:lnTo>
                        <a:lnTo>
                          <a:pt x="22" y="8"/>
                        </a:lnTo>
                        <a:lnTo>
                          <a:pt x="18" y="8"/>
                        </a:lnTo>
                        <a:lnTo>
                          <a:pt x="13" y="8"/>
                        </a:lnTo>
                        <a:lnTo>
                          <a:pt x="13" y="4"/>
                        </a:lnTo>
                        <a:lnTo>
                          <a:pt x="13" y="0"/>
                        </a:lnTo>
                        <a:lnTo>
                          <a:pt x="18" y="4"/>
                        </a:lnTo>
                        <a:lnTo>
                          <a:pt x="18" y="8"/>
                        </a:lnTo>
                        <a:lnTo>
                          <a:pt x="22" y="8"/>
                        </a:lnTo>
                        <a:lnTo>
                          <a:pt x="22" y="11"/>
                        </a:lnTo>
                        <a:lnTo>
                          <a:pt x="22" y="15"/>
                        </a:lnTo>
                        <a:lnTo>
                          <a:pt x="18" y="15"/>
                        </a:lnTo>
                        <a:lnTo>
                          <a:pt x="18" y="19"/>
                        </a:lnTo>
                        <a:lnTo>
                          <a:pt x="22" y="19"/>
                        </a:lnTo>
                        <a:lnTo>
                          <a:pt x="18" y="19"/>
                        </a:lnTo>
                        <a:lnTo>
                          <a:pt x="18" y="23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97" name="Freeform 530"/>
                  <p:cNvSpPr>
                    <a:spLocks/>
                  </p:cNvSpPr>
                  <p:nvPr/>
                </p:nvSpPr>
                <p:spPr bwMode="auto">
                  <a:xfrm>
                    <a:off x="4906" y="3677"/>
                    <a:ext cx="82" cy="71"/>
                  </a:xfrm>
                  <a:custGeom>
                    <a:avLst/>
                    <a:gdLst>
                      <a:gd name="T0" fmla="*/ 82 w 82"/>
                      <a:gd name="T1" fmla="*/ 0 h 71"/>
                      <a:gd name="T2" fmla="*/ 82 w 82"/>
                      <a:gd name="T3" fmla="*/ 4 h 71"/>
                      <a:gd name="T4" fmla="*/ 78 w 82"/>
                      <a:gd name="T5" fmla="*/ 8 h 71"/>
                      <a:gd name="T6" fmla="*/ 78 w 82"/>
                      <a:gd name="T7" fmla="*/ 12 h 71"/>
                      <a:gd name="T8" fmla="*/ 73 w 82"/>
                      <a:gd name="T9" fmla="*/ 12 h 71"/>
                      <a:gd name="T10" fmla="*/ 73 w 82"/>
                      <a:gd name="T11" fmla="*/ 16 h 71"/>
                      <a:gd name="T12" fmla="*/ 73 w 82"/>
                      <a:gd name="T13" fmla="*/ 20 h 71"/>
                      <a:gd name="T14" fmla="*/ 69 w 82"/>
                      <a:gd name="T15" fmla="*/ 20 h 71"/>
                      <a:gd name="T16" fmla="*/ 69 w 82"/>
                      <a:gd name="T17" fmla="*/ 24 h 71"/>
                      <a:gd name="T18" fmla="*/ 65 w 82"/>
                      <a:gd name="T19" fmla="*/ 24 h 71"/>
                      <a:gd name="T20" fmla="*/ 65 w 82"/>
                      <a:gd name="T21" fmla="*/ 28 h 71"/>
                      <a:gd name="T22" fmla="*/ 60 w 82"/>
                      <a:gd name="T23" fmla="*/ 28 h 71"/>
                      <a:gd name="T24" fmla="*/ 60 w 82"/>
                      <a:gd name="T25" fmla="*/ 32 h 71"/>
                      <a:gd name="T26" fmla="*/ 56 w 82"/>
                      <a:gd name="T27" fmla="*/ 32 h 71"/>
                      <a:gd name="T28" fmla="*/ 52 w 82"/>
                      <a:gd name="T29" fmla="*/ 36 h 71"/>
                      <a:gd name="T30" fmla="*/ 48 w 82"/>
                      <a:gd name="T31" fmla="*/ 36 h 71"/>
                      <a:gd name="T32" fmla="*/ 48 w 82"/>
                      <a:gd name="T33" fmla="*/ 40 h 71"/>
                      <a:gd name="T34" fmla="*/ 43 w 82"/>
                      <a:gd name="T35" fmla="*/ 40 h 71"/>
                      <a:gd name="T36" fmla="*/ 39 w 82"/>
                      <a:gd name="T37" fmla="*/ 40 h 71"/>
                      <a:gd name="T38" fmla="*/ 39 w 82"/>
                      <a:gd name="T39" fmla="*/ 44 h 71"/>
                      <a:gd name="T40" fmla="*/ 35 w 82"/>
                      <a:gd name="T41" fmla="*/ 44 h 71"/>
                      <a:gd name="T42" fmla="*/ 35 w 82"/>
                      <a:gd name="T43" fmla="*/ 48 h 71"/>
                      <a:gd name="T44" fmla="*/ 30 w 82"/>
                      <a:gd name="T45" fmla="*/ 52 h 71"/>
                      <a:gd name="T46" fmla="*/ 30 w 82"/>
                      <a:gd name="T47" fmla="*/ 55 h 71"/>
                      <a:gd name="T48" fmla="*/ 26 w 82"/>
                      <a:gd name="T49" fmla="*/ 55 h 71"/>
                      <a:gd name="T50" fmla="*/ 26 w 82"/>
                      <a:gd name="T51" fmla="*/ 59 h 71"/>
                      <a:gd name="T52" fmla="*/ 22 w 82"/>
                      <a:gd name="T53" fmla="*/ 59 h 71"/>
                      <a:gd name="T54" fmla="*/ 22 w 82"/>
                      <a:gd name="T55" fmla="*/ 63 h 71"/>
                      <a:gd name="T56" fmla="*/ 17 w 82"/>
                      <a:gd name="T57" fmla="*/ 63 h 71"/>
                      <a:gd name="T58" fmla="*/ 17 w 82"/>
                      <a:gd name="T59" fmla="*/ 67 h 71"/>
                      <a:gd name="T60" fmla="*/ 13 w 82"/>
                      <a:gd name="T61" fmla="*/ 67 h 71"/>
                      <a:gd name="T62" fmla="*/ 9 w 82"/>
                      <a:gd name="T63" fmla="*/ 67 h 71"/>
                      <a:gd name="T64" fmla="*/ 5 w 82"/>
                      <a:gd name="T65" fmla="*/ 67 h 71"/>
                      <a:gd name="T66" fmla="*/ 5 w 82"/>
                      <a:gd name="T67" fmla="*/ 71 h 71"/>
                      <a:gd name="T68" fmla="*/ 0 w 82"/>
                      <a:gd name="T69" fmla="*/ 71 h 71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82" h="71">
                        <a:moveTo>
                          <a:pt x="82" y="0"/>
                        </a:moveTo>
                        <a:lnTo>
                          <a:pt x="82" y="4"/>
                        </a:lnTo>
                        <a:lnTo>
                          <a:pt x="78" y="8"/>
                        </a:lnTo>
                        <a:lnTo>
                          <a:pt x="78" y="12"/>
                        </a:lnTo>
                        <a:lnTo>
                          <a:pt x="73" y="12"/>
                        </a:lnTo>
                        <a:lnTo>
                          <a:pt x="73" y="16"/>
                        </a:lnTo>
                        <a:lnTo>
                          <a:pt x="73" y="20"/>
                        </a:lnTo>
                        <a:lnTo>
                          <a:pt x="69" y="20"/>
                        </a:lnTo>
                        <a:lnTo>
                          <a:pt x="69" y="24"/>
                        </a:lnTo>
                        <a:lnTo>
                          <a:pt x="65" y="24"/>
                        </a:lnTo>
                        <a:lnTo>
                          <a:pt x="65" y="28"/>
                        </a:lnTo>
                        <a:lnTo>
                          <a:pt x="60" y="28"/>
                        </a:lnTo>
                        <a:lnTo>
                          <a:pt x="60" y="32"/>
                        </a:lnTo>
                        <a:lnTo>
                          <a:pt x="56" y="32"/>
                        </a:lnTo>
                        <a:lnTo>
                          <a:pt x="52" y="36"/>
                        </a:lnTo>
                        <a:lnTo>
                          <a:pt x="48" y="36"/>
                        </a:lnTo>
                        <a:lnTo>
                          <a:pt x="48" y="40"/>
                        </a:lnTo>
                        <a:lnTo>
                          <a:pt x="43" y="40"/>
                        </a:lnTo>
                        <a:lnTo>
                          <a:pt x="39" y="40"/>
                        </a:lnTo>
                        <a:lnTo>
                          <a:pt x="39" y="44"/>
                        </a:lnTo>
                        <a:lnTo>
                          <a:pt x="35" y="44"/>
                        </a:lnTo>
                        <a:lnTo>
                          <a:pt x="35" y="48"/>
                        </a:lnTo>
                        <a:lnTo>
                          <a:pt x="30" y="52"/>
                        </a:lnTo>
                        <a:lnTo>
                          <a:pt x="30" y="55"/>
                        </a:lnTo>
                        <a:lnTo>
                          <a:pt x="26" y="55"/>
                        </a:lnTo>
                        <a:lnTo>
                          <a:pt x="26" y="59"/>
                        </a:lnTo>
                        <a:lnTo>
                          <a:pt x="22" y="59"/>
                        </a:lnTo>
                        <a:lnTo>
                          <a:pt x="22" y="63"/>
                        </a:lnTo>
                        <a:lnTo>
                          <a:pt x="17" y="63"/>
                        </a:lnTo>
                        <a:lnTo>
                          <a:pt x="17" y="67"/>
                        </a:lnTo>
                        <a:lnTo>
                          <a:pt x="13" y="67"/>
                        </a:lnTo>
                        <a:lnTo>
                          <a:pt x="9" y="67"/>
                        </a:lnTo>
                        <a:lnTo>
                          <a:pt x="5" y="67"/>
                        </a:lnTo>
                        <a:lnTo>
                          <a:pt x="5" y="71"/>
                        </a:lnTo>
                        <a:lnTo>
                          <a:pt x="0" y="71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98" name="Freeform 531"/>
                  <p:cNvSpPr>
                    <a:spLocks/>
                  </p:cNvSpPr>
                  <p:nvPr/>
                </p:nvSpPr>
                <p:spPr bwMode="auto">
                  <a:xfrm>
                    <a:off x="4906" y="3744"/>
                    <a:ext cx="5" cy="4"/>
                  </a:xfrm>
                  <a:custGeom>
                    <a:avLst/>
                    <a:gdLst>
                      <a:gd name="T0" fmla="*/ 5 w 5"/>
                      <a:gd name="T1" fmla="*/ 0 h 4"/>
                      <a:gd name="T2" fmla="*/ 0 w 5"/>
                      <a:gd name="T3" fmla="*/ 0 h 4"/>
                      <a:gd name="T4" fmla="*/ 0 w 5"/>
                      <a:gd name="T5" fmla="*/ 4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" h="4">
                        <a:moveTo>
                          <a:pt x="5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99" name="Freeform 532"/>
                  <p:cNvSpPr>
                    <a:spLocks/>
                  </p:cNvSpPr>
                  <p:nvPr/>
                </p:nvSpPr>
                <p:spPr bwMode="auto">
                  <a:xfrm>
                    <a:off x="4893" y="3729"/>
                    <a:ext cx="22" cy="19"/>
                  </a:xfrm>
                  <a:custGeom>
                    <a:avLst/>
                    <a:gdLst>
                      <a:gd name="T0" fmla="*/ 13 w 22"/>
                      <a:gd name="T1" fmla="*/ 19 h 19"/>
                      <a:gd name="T2" fmla="*/ 13 w 22"/>
                      <a:gd name="T3" fmla="*/ 15 h 19"/>
                      <a:gd name="T4" fmla="*/ 18 w 22"/>
                      <a:gd name="T5" fmla="*/ 15 h 19"/>
                      <a:gd name="T6" fmla="*/ 18 w 22"/>
                      <a:gd name="T7" fmla="*/ 11 h 19"/>
                      <a:gd name="T8" fmla="*/ 18 w 22"/>
                      <a:gd name="T9" fmla="*/ 7 h 19"/>
                      <a:gd name="T10" fmla="*/ 22 w 22"/>
                      <a:gd name="T11" fmla="*/ 7 h 19"/>
                      <a:gd name="T12" fmla="*/ 22 w 22"/>
                      <a:gd name="T13" fmla="*/ 3 h 19"/>
                      <a:gd name="T14" fmla="*/ 18 w 22"/>
                      <a:gd name="T15" fmla="*/ 3 h 19"/>
                      <a:gd name="T16" fmla="*/ 22 w 22"/>
                      <a:gd name="T17" fmla="*/ 3 h 19"/>
                      <a:gd name="T18" fmla="*/ 18 w 22"/>
                      <a:gd name="T19" fmla="*/ 0 h 19"/>
                      <a:gd name="T20" fmla="*/ 18 w 22"/>
                      <a:gd name="T21" fmla="*/ 3 h 19"/>
                      <a:gd name="T22" fmla="*/ 13 w 22"/>
                      <a:gd name="T23" fmla="*/ 3 h 19"/>
                      <a:gd name="T24" fmla="*/ 9 w 22"/>
                      <a:gd name="T25" fmla="*/ 3 h 19"/>
                      <a:gd name="T26" fmla="*/ 9 w 22"/>
                      <a:gd name="T27" fmla="*/ 0 h 19"/>
                      <a:gd name="T28" fmla="*/ 5 w 22"/>
                      <a:gd name="T29" fmla="*/ 0 h 19"/>
                      <a:gd name="T30" fmla="*/ 0 w 22"/>
                      <a:gd name="T31" fmla="*/ 0 h 19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2" h="19">
                        <a:moveTo>
                          <a:pt x="13" y="19"/>
                        </a:moveTo>
                        <a:lnTo>
                          <a:pt x="13" y="15"/>
                        </a:lnTo>
                        <a:lnTo>
                          <a:pt x="18" y="15"/>
                        </a:lnTo>
                        <a:lnTo>
                          <a:pt x="18" y="11"/>
                        </a:lnTo>
                        <a:lnTo>
                          <a:pt x="18" y="7"/>
                        </a:lnTo>
                        <a:lnTo>
                          <a:pt x="22" y="7"/>
                        </a:lnTo>
                        <a:lnTo>
                          <a:pt x="22" y="3"/>
                        </a:lnTo>
                        <a:lnTo>
                          <a:pt x="18" y="3"/>
                        </a:lnTo>
                        <a:lnTo>
                          <a:pt x="22" y="3"/>
                        </a:lnTo>
                        <a:lnTo>
                          <a:pt x="18" y="0"/>
                        </a:lnTo>
                        <a:lnTo>
                          <a:pt x="18" y="3"/>
                        </a:lnTo>
                        <a:lnTo>
                          <a:pt x="13" y="3"/>
                        </a:lnTo>
                        <a:lnTo>
                          <a:pt x="9" y="3"/>
                        </a:lnTo>
                        <a:lnTo>
                          <a:pt x="9" y="0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00" name="Freeform 533"/>
                  <p:cNvSpPr>
                    <a:spLocks/>
                  </p:cNvSpPr>
                  <p:nvPr/>
                </p:nvSpPr>
                <p:spPr bwMode="auto">
                  <a:xfrm>
                    <a:off x="3150" y="3621"/>
                    <a:ext cx="39" cy="135"/>
                  </a:xfrm>
                  <a:custGeom>
                    <a:avLst/>
                    <a:gdLst>
                      <a:gd name="T0" fmla="*/ 39 w 39"/>
                      <a:gd name="T1" fmla="*/ 135 h 135"/>
                      <a:gd name="T2" fmla="*/ 35 w 39"/>
                      <a:gd name="T3" fmla="*/ 131 h 135"/>
                      <a:gd name="T4" fmla="*/ 35 w 39"/>
                      <a:gd name="T5" fmla="*/ 127 h 135"/>
                      <a:gd name="T6" fmla="*/ 31 w 39"/>
                      <a:gd name="T7" fmla="*/ 127 h 135"/>
                      <a:gd name="T8" fmla="*/ 31 w 39"/>
                      <a:gd name="T9" fmla="*/ 123 h 135"/>
                      <a:gd name="T10" fmla="*/ 26 w 39"/>
                      <a:gd name="T11" fmla="*/ 123 h 135"/>
                      <a:gd name="T12" fmla="*/ 26 w 39"/>
                      <a:gd name="T13" fmla="*/ 119 h 135"/>
                      <a:gd name="T14" fmla="*/ 26 w 39"/>
                      <a:gd name="T15" fmla="*/ 115 h 135"/>
                      <a:gd name="T16" fmla="*/ 22 w 39"/>
                      <a:gd name="T17" fmla="*/ 115 h 135"/>
                      <a:gd name="T18" fmla="*/ 18 w 39"/>
                      <a:gd name="T19" fmla="*/ 115 h 135"/>
                      <a:gd name="T20" fmla="*/ 18 w 39"/>
                      <a:gd name="T21" fmla="*/ 111 h 135"/>
                      <a:gd name="T22" fmla="*/ 18 w 39"/>
                      <a:gd name="T23" fmla="*/ 108 h 135"/>
                      <a:gd name="T24" fmla="*/ 13 w 39"/>
                      <a:gd name="T25" fmla="*/ 108 h 135"/>
                      <a:gd name="T26" fmla="*/ 13 w 39"/>
                      <a:gd name="T27" fmla="*/ 104 h 135"/>
                      <a:gd name="T28" fmla="*/ 13 w 39"/>
                      <a:gd name="T29" fmla="*/ 100 h 135"/>
                      <a:gd name="T30" fmla="*/ 13 w 39"/>
                      <a:gd name="T31" fmla="*/ 96 h 135"/>
                      <a:gd name="T32" fmla="*/ 13 w 39"/>
                      <a:gd name="T33" fmla="*/ 92 h 135"/>
                      <a:gd name="T34" fmla="*/ 13 w 39"/>
                      <a:gd name="T35" fmla="*/ 88 h 135"/>
                      <a:gd name="T36" fmla="*/ 18 w 39"/>
                      <a:gd name="T37" fmla="*/ 88 h 135"/>
                      <a:gd name="T38" fmla="*/ 18 w 39"/>
                      <a:gd name="T39" fmla="*/ 92 h 135"/>
                      <a:gd name="T40" fmla="*/ 22 w 39"/>
                      <a:gd name="T41" fmla="*/ 92 h 135"/>
                      <a:gd name="T42" fmla="*/ 22 w 39"/>
                      <a:gd name="T43" fmla="*/ 88 h 135"/>
                      <a:gd name="T44" fmla="*/ 22 w 39"/>
                      <a:gd name="T45" fmla="*/ 84 h 135"/>
                      <a:gd name="T46" fmla="*/ 22 w 39"/>
                      <a:gd name="T47" fmla="*/ 80 h 135"/>
                      <a:gd name="T48" fmla="*/ 22 w 39"/>
                      <a:gd name="T49" fmla="*/ 76 h 135"/>
                      <a:gd name="T50" fmla="*/ 22 w 39"/>
                      <a:gd name="T51" fmla="*/ 72 h 135"/>
                      <a:gd name="T52" fmla="*/ 22 w 39"/>
                      <a:gd name="T53" fmla="*/ 68 h 135"/>
                      <a:gd name="T54" fmla="*/ 18 w 39"/>
                      <a:gd name="T55" fmla="*/ 68 h 135"/>
                      <a:gd name="T56" fmla="*/ 18 w 39"/>
                      <a:gd name="T57" fmla="*/ 64 h 135"/>
                      <a:gd name="T58" fmla="*/ 18 w 39"/>
                      <a:gd name="T59" fmla="*/ 60 h 135"/>
                      <a:gd name="T60" fmla="*/ 13 w 39"/>
                      <a:gd name="T61" fmla="*/ 60 h 135"/>
                      <a:gd name="T62" fmla="*/ 13 w 39"/>
                      <a:gd name="T63" fmla="*/ 56 h 135"/>
                      <a:gd name="T64" fmla="*/ 18 w 39"/>
                      <a:gd name="T65" fmla="*/ 56 h 135"/>
                      <a:gd name="T66" fmla="*/ 18 w 39"/>
                      <a:gd name="T67" fmla="*/ 52 h 135"/>
                      <a:gd name="T68" fmla="*/ 18 w 39"/>
                      <a:gd name="T69" fmla="*/ 48 h 135"/>
                      <a:gd name="T70" fmla="*/ 18 w 39"/>
                      <a:gd name="T71" fmla="*/ 44 h 135"/>
                      <a:gd name="T72" fmla="*/ 13 w 39"/>
                      <a:gd name="T73" fmla="*/ 44 h 135"/>
                      <a:gd name="T74" fmla="*/ 13 w 39"/>
                      <a:gd name="T75" fmla="*/ 40 h 135"/>
                      <a:gd name="T76" fmla="*/ 13 w 39"/>
                      <a:gd name="T77" fmla="*/ 36 h 135"/>
                      <a:gd name="T78" fmla="*/ 9 w 39"/>
                      <a:gd name="T79" fmla="*/ 36 h 135"/>
                      <a:gd name="T80" fmla="*/ 9 w 39"/>
                      <a:gd name="T81" fmla="*/ 32 h 135"/>
                      <a:gd name="T82" fmla="*/ 9 w 39"/>
                      <a:gd name="T83" fmla="*/ 28 h 135"/>
                      <a:gd name="T84" fmla="*/ 9 w 39"/>
                      <a:gd name="T85" fmla="*/ 24 h 135"/>
                      <a:gd name="T86" fmla="*/ 5 w 39"/>
                      <a:gd name="T87" fmla="*/ 24 h 135"/>
                      <a:gd name="T88" fmla="*/ 5 w 39"/>
                      <a:gd name="T89" fmla="*/ 20 h 135"/>
                      <a:gd name="T90" fmla="*/ 5 w 39"/>
                      <a:gd name="T91" fmla="*/ 16 h 135"/>
                      <a:gd name="T92" fmla="*/ 5 w 39"/>
                      <a:gd name="T93" fmla="*/ 12 h 135"/>
                      <a:gd name="T94" fmla="*/ 0 w 39"/>
                      <a:gd name="T95" fmla="*/ 12 h 135"/>
                      <a:gd name="T96" fmla="*/ 0 w 39"/>
                      <a:gd name="T97" fmla="*/ 8 h 135"/>
                      <a:gd name="T98" fmla="*/ 5 w 39"/>
                      <a:gd name="T99" fmla="*/ 8 h 135"/>
                      <a:gd name="T100" fmla="*/ 0 w 39"/>
                      <a:gd name="T101" fmla="*/ 8 h 135"/>
                      <a:gd name="T102" fmla="*/ 0 w 39"/>
                      <a:gd name="T103" fmla="*/ 4 h 135"/>
                      <a:gd name="T104" fmla="*/ 0 w 39"/>
                      <a:gd name="T105" fmla="*/ 0 h 135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39" h="135">
                        <a:moveTo>
                          <a:pt x="39" y="135"/>
                        </a:moveTo>
                        <a:lnTo>
                          <a:pt x="35" y="131"/>
                        </a:lnTo>
                        <a:lnTo>
                          <a:pt x="35" y="127"/>
                        </a:lnTo>
                        <a:lnTo>
                          <a:pt x="31" y="127"/>
                        </a:lnTo>
                        <a:lnTo>
                          <a:pt x="31" y="123"/>
                        </a:lnTo>
                        <a:lnTo>
                          <a:pt x="26" y="123"/>
                        </a:lnTo>
                        <a:lnTo>
                          <a:pt x="26" y="119"/>
                        </a:lnTo>
                        <a:lnTo>
                          <a:pt x="26" y="115"/>
                        </a:lnTo>
                        <a:lnTo>
                          <a:pt x="22" y="115"/>
                        </a:lnTo>
                        <a:lnTo>
                          <a:pt x="18" y="115"/>
                        </a:lnTo>
                        <a:lnTo>
                          <a:pt x="18" y="111"/>
                        </a:lnTo>
                        <a:lnTo>
                          <a:pt x="18" y="108"/>
                        </a:lnTo>
                        <a:lnTo>
                          <a:pt x="13" y="108"/>
                        </a:lnTo>
                        <a:lnTo>
                          <a:pt x="13" y="104"/>
                        </a:lnTo>
                        <a:lnTo>
                          <a:pt x="13" y="100"/>
                        </a:lnTo>
                        <a:lnTo>
                          <a:pt x="13" y="96"/>
                        </a:lnTo>
                        <a:lnTo>
                          <a:pt x="13" y="92"/>
                        </a:lnTo>
                        <a:lnTo>
                          <a:pt x="13" y="88"/>
                        </a:lnTo>
                        <a:lnTo>
                          <a:pt x="18" y="88"/>
                        </a:lnTo>
                        <a:lnTo>
                          <a:pt x="18" y="92"/>
                        </a:lnTo>
                        <a:lnTo>
                          <a:pt x="22" y="92"/>
                        </a:lnTo>
                        <a:lnTo>
                          <a:pt x="22" y="88"/>
                        </a:lnTo>
                        <a:lnTo>
                          <a:pt x="22" y="84"/>
                        </a:lnTo>
                        <a:lnTo>
                          <a:pt x="22" y="80"/>
                        </a:lnTo>
                        <a:lnTo>
                          <a:pt x="22" y="76"/>
                        </a:lnTo>
                        <a:lnTo>
                          <a:pt x="22" y="72"/>
                        </a:lnTo>
                        <a:lnTo>
                          <a:pt x="22" y="68"/>
                        </a:lnTo>
                        <a:lnTo>
                          <a:pt x="18" y="68"/>
                        </a:lnTo>
                        <a:lnTo>
                          <a:pt x="18" y="64"/>
                        </a:lnTo>
                        <a:lnTo>
                          <a:pt x="18" y="60"/>
                        </a:lnTo>
                        <a:lnTo>
                          <a:pt x="13" y="60"/>
                        </a:lnTo>
                        <a:lnTo>
                          <a:pt x="13" y="56"/>
                        </a:lnTo>
                        <a:lnTo>
                          <a:pt x="18" y="56"/>
                        </a:lnTo>
                        <a:lnTo>
                          <a:pt x="18" y="52"/>
                        </a:lnTo>
                        <a:lnTo>
                          <a:pt x="18" y="48"/>
                        </a:lnTo>
                        <a:lnTo>
                          <a:pt x="18" y="44"/>
                        </a:lnTo>
                        <a:lnTo>
                          <a:pt x="13" y="44"/>
                        </a:lnTo>
                        <a:lnTo>
                          <a:pt x="13" y="40"/>
                        </a:lnTo>
                        <a:lnTo>
                          <a:pt x="13" y="36"/>
                        </a:lnTo>
                        <a:lnTo>
                          <a:pt x="9" y="36"/>
                        </a:lnTo>
                        <a:lnTo>
                          <a:pt x="9" y="32"/>
                        </a:lnTo>
                        <a:lnTo>
                          <a:pt x="9" y="28"/>
                        </a:lnTo>
                        <a:lnTo>
                          <a:pt x="9" y="24"/>
                        </a:lnTo>
                        <a:lnTo>
                          <a:pt x="5" y="24"/>
                        </a:lnTo>
                        <a:lnTo>
                          <a:pt x="5" y="20"/>
                        </a:lnTo>
                        <a:lnTo>
                          <a:pt x="5" y="16"/>
                        </a:lnTo>
                        <a:lnTo>
                          <a:pt x="5" y="12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5" y="8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01" name="Freeform 534"/>
                  <p:cNvSpPr>
                    <a:spLocks/>
                  </p:cNvSpPr>
                  <p:nvPr/>
                </p:nvSpPr>
                <p:spPr bwMode="auto">
                  <a:xfrm>
                    <a:off x="3189" y="3744"/>
                    <a:ext cx="26" cy="12"/>
                  </a:xfrm>
                  <a:custGeom>
                    <a:avLst/>
                    <a:gdLst>
                      <a:gd name="T0" fmla="*/ 26 w 26"/>
                      <a:gd name="T1" fmla="*/ 12 h 12"/>
                      <a:gd name="T2" fmla="*/ 26 w 26"/>
                      <a:gd name="T3" fmla="*/ 8 h 12"/>
                      <a:gd name="T4" fmla="*/ 22 w 26"/>
                      <a:gd name="T5" fmla="*/ 8 h 12"/>
                      <a:gd name="T6" fmla="*/ 22 w 26"/>
                      <a:gd name="T7" fmla="*/ 4 h 12"/>
                      <a:gd name="T8" fmla="*/ 17 w 26"/>
                      <a:gd name="T9" fmla="*/ 4 h 12"/>
                      <a:gd name="T10" fmla="*/ 17 w 26"/>
                      <a:gd name="T11" fmla="*/ 0 h 12"/>
                      <a:gd name="T12" fmla="*/ 13 w 26"/>
                      <a:gd name="T13" fmla="*/ 0 h 12"/>
                      <a:gd name="T14" fmla="*/ 13 w 26"/>
                      <a:gd name="T15" fmla="*/ 4 h 12"/>
                      <a:gd name="T16" fmla="*/ 9 w 26"/>
                      <a:gd name="T17" fmla="*/ 4 h 12"/>
                      <a:gd name="T18" fmla="*/ 9 w 26"/>
                      <a:gd name="T19" fmla="*/ 8 h 12"/>
                      <a:gd name="T20" fmla="*/ 4 w 26"/>
                      <a:gd name="T21" fmla="*/ 8 h 12"/>
                      <a:gd name="T22" fmla="*/ 4 w 26"/>
                      <a:gd name="T23" fmla="*/ 12 h 12"/>
                      <a:gd name="T24" fmla="*/ 0 w 26"/>
                      <a:gd name="T25" fmla="*/ 12 h 1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26" h="12">
                        <a:moveTo>
                          <a:pt x="26" y="12"/>
                        </a:moveTo>
                        <a:lnTo>
                          <a:pt x="26" y="8"/>
                        </a:lnTo>
                        <a:lnTo>
                          <a:pt x="22" y="8"/>
                        </a:lnTo>
                        <a:lnTo>
                          <a:pt x="22" y="4"/>
                        </a:lnTo>
                        <a:lnTo>
                          <a:pt x="17" y="4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13" y="4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0" y="1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02" name="Freeform 535"/>
                  <p:cNvSpPr>
                    <a:spLocks/>
                  </p:cNvSpPr>
                  <p:nvPr/>
                </p:nvSpPr>
                <p:spPr bwMode="auto">
                  <a:xfrm>
                    <a:off x="3185" y="3756"/>
                    <a:ext cx="8" cy="4"/>
                  </a:xfrm>
                  <a:custGeom>
                    <a:avLst/>
                    <a:gdLst>
                      <a:gd name="T0" fmla="*/ 0 w 8"/>
                      <a:gd name="T1" fmla="*/ 0 h 4"/>
                      <a:gd name="T2" fmla="*/ 4 w 8"/>
                      <a:gd name="T3" fmla="*/ 0 h 4"/>
                      <a:gd name="T4" fmla="*/ 4 w 8"/>
                      <a:gd name="T5" fmla="*/ 4 h 4"/>
                      <a:gd name="T6" fmla="*/ 8 w 8"/>
                      <a:gd name="T7" fmla="*/ 4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8" h="4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8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03" name="Freeform 536"/>
                  <p:cNvSpPr>
                    <a:spLocks/>
                  </p:cNvSpPr>
                  <p:nvPr/>
                </p:nvSpPr>
                <p:spPr bwMode="auto">
                  <a:xfrm>
                    <a:off x="4889" y="3748"/>
                    <a:ext cx="17" cy="12"/>
                  </a:xfrm>
                  <a:custGeom>
                    <a:avLst/>
                    <a:gdLst>
                      <a:gd name="T0" fmla="*/ 17 w 17"/>
                      <a:gd name="T1" fmla="*/ 0 h 12"/>
                      <a:gd name="T2" fmla="*/ 13 w 17"/>
                      <a:gd name="T3" fmla="*/ 0 h 12"/>
                      <a:gd name="T4" fmla="*/ 9 w 17"/>
                      <a:gd name="T5" fmla="*/ 0 h 12"/>
                      <a:gd name="T6" fmla="*/ 9 w 17"/>
                      <a:gd name="T7" fmla="*/ 4 h 12"/>
                      <a:gd name="T8" fmla="*/ 4 w 17"/>
                      <a:gd name="T9" fmla="*/ 4 h 12"/>
                      <a:gd name="T10" fmla="*/ 4 w 17"/>
                      <a:gd name="T11" fmla="*/ 8 h 12"/>
                      <a:gd name="T12" fmla="*/ 0 w 17"/>
                      <a:gd name="T13" fmla="*/ 8 h 12"/>
                      <a:gd name="T14" fmla="*/ 0 w 17"/>
                      <a:gd name="T15" fmla="*/ 12 h 1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7" h="12">
                        <a:moveTo>
                          <a:pt x="17" y="0"/>
                        </a:moveTo>
                        <a:lnTo>
                          <a:pt x="13" y="0"/>
                        </a:ln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04" name="Freeform 537"/>
                  <p:cNvSpPr>
                    <a:spLocks/>
                  </p:cNvSpPr>
                  <p:nvPr/>
                </p:nvSpPr>
                <p:spPr bwMode="auto">
                  <a:xfrm>
                    <a:off x="4868" y="3748"/>
                    <a:ext cx="21" cy="16"/>
                  </a:xfrm>
                  <a:custGeom>
                    <a:avLst/>
                    <a:gdLst>
                      <a:gd name="T0" fmla="*/ 21 w 21"/>
                      <a:gd name="T1" fmla="*/ 12 h 16"/>
                      <a:gd name="T2" fmla="*/ 17 w 21"/>
                      <a:gd name="T3" fmla="*/ 12 h 16"/>
                      <a:gd name="T4" fmla="*/ 13 w 21"/>
                      <a:gd name="T5" fmla="*/ 12 h 16"/>
                      <a:gd name="T6" fmla="*/ 13 w 21"/>
                      <a:gd name="T7" fmla="*/ 8 h 16"/>
                      <a:gd name="T8" fmla="*/ 8 w 21"/>
                      <a:gd name="T9" fmla="*/ 8 h 16"/>
                      <a:gd name="T10" fmla="*/ 8 w 21"/>
                      <a:gd name="T11" fmla="*/ 4 h 16"/>
                      <a:gd name="T12" fmla="*/ 4 w 21"/>
                      <a:gd name="T13" fmla="*/ 4 h 16"/>
                      <a:gd name="T14" fmla="*/ 4 w 21"/>
                      <a:gd name="T15" fmla="*/ 0 h 16"/>
                      <a:gd name="T16" fmla="*/ 0 w 21"/>
                      <a:gd name="T17" fmla="*/ 0 h 16"/>
                      <a:gd name="T18" fmla="*/ 0 w 21"/>
                      <a:gd name="T19" fmla="*/ 4 h 16"/>
                      <a:gd name="T20" fmla="*/ 4 w 21"/>
                      <a:gd name="T21" fmla="*/ 4 h 16"/>
                      <a:gd name="T22" fmla="*/ 4 w 21"/>
                      <a:gd name="T23" fmla="*/ 8 h 16"/>
                      <a:gd name="T24" fmla="*/ 8 w 21"/>
                      <a:gd name="T25" fmla="*/ 8 h 16"/>
                      <a:gd name="T26" fmla="*/ 8 w 21"/>
                      <a:gd name="T27" fmla="*/ 12 h 16"/>
                      <a:gd name="T28" fmla="*/ 13 w 21"/>
                      <a:gd name="T29" fmla="*/ 12 h 16"/>
                      <a:gd name="T30" fmla="*/ 17 w 21"/>
                      <a:gd name="T31" fmla="*/ 12 h 16"/>
                      <a:gd name="T32" fmla="*/ 21 w 21"/>
                      <a:gd name="T33" fmla="*/ 12 h 16"/>
                      <a:gd name="T34" fmla="*/ 21 w 21"/>
                      <a:gd name="T35" fmla="*/ 16 h 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1" h="16">
                        <a:moveTo>
                          <a:pt x="21" y="12"/>
                        </a:moveTo>
                        <a:lnTo>
                          <a:pt x="17" y="12"/>
                        </a:lnTo>
                        <a:lnTo>
                          <a:pt x="13" y="12"/>
                        </a:lnTo>
                        <a:lnTo>
                          <a:pt x="13" y="8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13" y="12"/>
                        </a:lnTo>
                        <a:lnTo>
                          <a:pt x="17" y="12"/>
                        </a:lnTo>
                        <a:lnTo>
                          <a:pt x="21" y="12"/>
                        </a:lnTo>
                        <a:lnTo>
                          <a:pt x="21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05" name="Freeform 538"/>
                  <p:cNvSpPr>
                    <a:spLocks/>
                  </p:cNvSpPr>
                  <p:nvPr/>
                </p:nvSpPr>
                <p:spPr bwMode="auto">
                  <a:xfrm>
                    <a:off x="3193" y="3748"/>
                    <a:ext cx="26" cy="16"/>
                  </a:xfrm>
                  <a:custGeom>
                    <a:avLst/>
                    <a:gdLst>
                      <a:gd name="T0" fmla="*/ 0 w 26"/>
                      <a:gd name="T1" fmla="*/ 12 h 16"/>
                      <a:gd name="T2" fmla="*/ 0 w 26"/>
                      <a:gd name="T3" fmla="*/ 8 h 16"/>
                      <a:gd name="T4" fmla="*/ 5 w 26"/>
                      <a:gd name="T5" fmla="*/ 8 h 16"/>
                      <a:gd name="T6" fmla="*/ 5 w 26"/>
                      <a:gd name="T7" fmla="*/ 4 h 16"/>
                      <a:gd name="T8" fmla="*/ 9 w 26"/>
                      <a:gd name="T9" fmla="*/ 4 h 16"/>
                      <a:gd name="T10" fmla="*/ 9 w 26"/>
                      <a:gd name="T11" fmla="*/ 0 h 16"/>
                      <a:gd name="T12" fmla="*/ 13 w 26"/>
                      <a:gd name="T13" fmla="*/ 0 h 16"/>
                      <a:gd name="T14" fmla="*/ 13 w 26"/>
                      <a:gd name="T15" fmla="*/ 4 h 16"/>
                      <a:gd name="T16" fmla="*/ 18 w 26"/>
                      <a:gd name="T17" fmla="*/ 4 h 16"/>
                      <a:gd name="T18" fmla="*/ 22 w 26"/>
                      <a:gd name="T19" fmla="*/ 8 h 16"/>
                      <a:gd name="T20" fmla="*/ 22 w 26"/>
                      <a:gd name="T21" fmla="*/ 12 h 16"/>
                      <a:gd name="T22" fmla="*/ 22 w 26"/>
                      <a:gd name="T23" fmla="*/ 16 h 16"/>
                      <a:gd name="T24" fmla="*/ 26 w 26"/>
                      <a:gd name="T25" fmla="*/ 16 h 1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26" h="16">
                        <a:moveTo>
                          <a:pt x="0" y="12"/>
                        </a:moveTo>
                        <a:lnTo>
                          <a:pt x="0" y="8"/>
                        </a:ln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3" y="4"/>
                        </a:lnTo>
                        <a:lnTo>
                          <a:pt x="18" y="4"/>
                        </a:lnTo>
                        <a:lnTo>
                          <a:pt x="22" y="8"/>
                        </a:lnTo>
                        <a:lnTo>
                          <a:pt x="22" y="12"/>
                        </a:lnTo>
                        <a:lnTo>
                          <a:pt x="22" y="16"/>
                        </a:lnTo>
                        <a:lnTo>
                          <a:pt x="26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06" name="Freeform 539"/>
                  <p:cNvSpPr>
                    <a:spLocks/>
                  </p:cNvSpPr>
                  <p:nvPr/>
                </p:nvSpPr>
                <p:spPr bwMode="auto">
                  <a:xfrm>
                    <a:off x="3215" y="3756"/>
                    <a:ext cx="13" cy="8"/>
                  </a:xfrm>
                  <a:custGeom>
                    <a:avLst/>
                    <a:gdLst>
                      <a:gd name="T0" fmla="*/ 13 w 13"/>
                      <a:gd name="T1" fmla="*/ 8 h 8"/>
                      <a:gd name="T2" fmla="*/ 8 w 13"/>
                      <a:gd name="T3" fmla="*/ 8 h 8"/>
                      <a:gd name="T4" fmla="*/ 4 w 13"/>
                      <a:gd name="T5" fmla="*/ 8 h 8"/>
                      <a:gd name="T6" fmla="*/ 4 w 13"/>
                      <a:gd name="T7" fmla="*/ 4 h 8"/>
                      <a:gd name="T8" fmla="*/ 4 w 13"/>
                      <a:gd name="T9" fmla="*/ 0 h 8"/>
                      <a:gd name="T10" fmla="*/ 0 w 13"/>
                      <a:gd name="T11" fmla="*/ 0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3" h="8">
                        <a:moveTo>
                          <a:pt x="13" y="8"/>
                        </a:moveTo>
                        <a:lnTo>
                          <a:pt x="8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07" name="Freeform 540"/>
                  <p:cNvSpPr>
                    <a:spLocks/>
                  </p:cNvSpPr>
                  <p:nvPr/>
                </p:nvSpPr>
                <p:spPr bwMode="auto">
                  <a:xfrm>
                    <a:off x="3215" y="3764"/>
                    <a:ext cx="4" cy="8"/>
                  </a:xfrm>
                  <a:custGeom>
                    <a:avLst/>
                    <a:gdLst>
                      <a:gd name="T0" fmla="*/ 4 w 4"/>
                      <a:gd name="T1" fmla="*/ 0 h 8"/>
                      <a:gd name="T2" fmla="*/ 4 w 4"/>
                      <a:gd name="T3" fmla="*/ 4 h 8"/>
                      <a:gd name="T4" fmla="*/ 4 w 4"/>
                      <a:gd name="T5" fmla="*/ 8 h 8"/>
                      <a:gd name="T6" fmla="*/ 0 w 4"/>
                      <a:gd name="T7" fmla="*/ 8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8">
                        <a:moveTo>
                          <a:pt x="4" y="0"/>
                        </a:move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08" name="Freeform 541"/>
                  <p:cNvSpPr>
                    <a:spLocks/>
                  </p:cNvSpPr>
                  <p:nvPr/>
                </p:nvSpPr>
                <p:spPr bwMode="auto">
                  <a:xfrm>
                    <a:off x="3228" y="3764"/>
                    <a:ext cx="26" cy="12"/>
                  </a:xfrm>
                  <a:custGeom>
                    <a:avLst/>
                    <a:gdLst>
                      <a:gd name="T0" fmla="*/ 26 w 26"/>
                      <a:gd name="T1" fmla="*/ 12 h 12"/>
                      <a:gd name="T2" fmla="*/ 21 w 26"/>
                      <a:gd name="T3" fmla="*/ 12 h 12"/>
                      <a:gd name="T4" fmla="*/ 21 w 26"/>
                      <a:gd name="T5" fmla="*/ 8 h 12"/>
                      <a:gd name="T6" fmla="*/ 17 w 26"/>
                      <a:gd name="T7" fmla="*/ 8 h 12"/>
                      <a:gd name="T8" fmla="*/ 17 w 26"/>
                      <a:gd name="T9" fmla="*/ 4 h 12"/>
                      <a:gd name="T10" fmla="*/ 13 w 26"/>
                      <a:gd name="T11" fmla="*/ 4 h 12"/>
                      <a:gd name="T12" fmla="*/ 8 w 26"/>
                      <a:gd name="T13" fmla="*/ 4 h 12"/>
                      <a:gd name="T14" fmla="*/ 4 w 26"/>
                      <a:gd name="T15" fmla="*/ 4 h 12"/>
                      <a:gd name="T16" fmla="*/ 4 w 26"/>
                      <a:gd name="T17" fmla="*/ 0 h 12"/>
                      <a:gd name="T18" fmla="*/ 0 w 26"/>
                      <a:gd name="T19" fmla="*/ 0 h 1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" h="12">
                        <a:moveTo>
                          <a:pt x="26" y="12"/>
                        </a:moveTo>
                        <a:lnTo>
                          <a:pt x="21" y="12"/>
                        </a:lnTo>
                        <a:lnTo>
                          <a:pt x="21" y="8"/>
                        </a:lnTo>
                        <a:lnTo>
                          <a:pt x="17" y="8"/>
                        </a:lnTo>
                        <a:lnTo>
                          <a:pt x="17" y="4"/>
                        </a:lnTo>
                        <a:lnTo>
                          <a:pt x="13" y="4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09" name="Freeform 542"/>
                  <p:cNvSpPr>
                    <a:spLocks/>
                  </p:cNvSpPr>
                  <p:nvPr/>
                </p:nvSpPr>
                <p:spPr bwMode="auto">
                  <a:xfrm>
                    <a:off x="3254" y="3776"/>
                    <a:ext cx="17" cy="12"/>
                  </a:xfrm>
                  <a:custGeom>
                    <a:avLst/>
                    <a:gdLst>
                      <a:gd name="T0" fmla="*/ 17 w 17"/>
                      <a:gd name="T1" fmla="*/ 8 h 12"/>
                      <a:gd name="T2" fmla="*/ 17 w 17"/>
                      <a:gd name="T3" fmla="*/ 12 h 12"/>
                      <a:gd name="T4" fmla="*/ 12 w 17"/>
                      <a:gd name="T5" fmla="*/ 12 h 12"/>
                      <a:gd name="T6" fmla="*/ 8 w 17"/>
                      <a:gd name="T7" fmla="*/ 12 h 12"/>
                      <a:gd name="T8" fmla="*/ 8 w 17"/>
                      <a:gd name="T9" fmla="*/ 8 h 12"/>
                      <a:gd name="T10" fmla="*/ 8 w 17"/>
                      <a:gd name="T11" fmla="*/ 4 h 12"/>
                      <a:gd name="T12" fmla="*/ 4 w 17"/>
                      <a:gd name="T13" fmla="*/ 4 h 12"/>
                      <a:gd name="T14" fmla="*/ 4 w 17"/>
                      <a:gd name="T15" fmla="*/ 0 h 12"/>
                      <a:gd name="T16" fmla="*/ 0 w 17"/>
                      <a:gd name="T17" fmla="*/ 0 h 1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7" h="12">
                        <a:moveTo>
                          <a:pt x="17" y="8"/>
                        </a:moveTo>
                        <a:lnTo>
                          <a:pt x="17" y="12"/>
                        </a:lnTo>
                        <a:lnTo>
                          <a:pt x="12" y="12"/>
                        </a:lnTo>
                        <a:lnTo>
                          <a:pt x="8" y="12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10" name="Line 543"/>
                  <p:cNvSpPr>
                    <a:spLocks noChangeShapeType="1"/>
                  </p:cNvSpPr>
                  <p:nvPr/>
                </p:nvSpPr>
                <p:spPr bwMode="auto">
                  <a:xfrm>
                    <a:off x="3271" y="3784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11" name="Freeform 544"/>
                  <p:cNvSpPr>
                    <a:spLocks/>
                  </p:cNvSpPr>
                  <p:nvPr/>
                </p:nvSpPr>
                <p:spPr bwMode="auto">
                  <a:xfrm>
                    <a:off x="3215" y="3768"/>
                    <a:ext cx="56" cy="20"/>
                  </a:xfrm>
                  <a:custGeom>
                    <a:avLst/>
                    <a:gdLst>
                      <a:gd name="T0" fmla="*/ 0 w 56"/>
                      <a:gd name="T1" fmla="*/ 8 h 20"/>
                      <a:gd name="T2" fmla="*/ 4 w 56"/>
                      <a:gd name="T3" fmla="*/ 8 h 20"/>
                      <a:gd name="T4" fmla="*/ 8 w 56"/>
                      <a:gd name="T5" fmla="*/ 8 h 20"/>
                      <a:gd name="T6" fmla="*/ 13 w 56"/>
                      <a:gd name="T7" fmla="*/ 4 h 20"/>
                      <a:gd name="T8" fmla="*/ 13 w 56"/>
                      <a:gd name="T9" fmla="*/ 0 h 20"/>
                      <a:gd name="T10" fmla="*/ 8 w 56"/>
                      <a:gd name="T11" fmla="*/ 0 h 20"/>
                      <a:gd name="T12" fmla="*/ 13 w 56"/>
                      <a:gd name="T13" fmla="*/ 0 h 20"/>
                      <a:gd name="T14" fmla="*/ 17 w 56"/>
                      <a:gd name="T15" fmla="*/ 0 h 20"/>
                      <a:gd name="T16" fmla="*/ 17 w 56"/>
                      <a:gd name="T17" fmla="*/ 4 h 20"/>
                      <a:gd name="T18" fmla="*/ 21 w 56"/>
                      <a:gd name="T19" fmla="*/ 4 h 20"/>
                      <a:gd name="T20" fmla="*/ 26 w 56"/>
                      <a:gd name="T21" fmla="*/ 4 h 20"/>
                      <a:gd name="T22" fmla="*/ 30 w 56"/>
                      <a:gd name="T23" fmla="*/ 4 h 20"/>
                      <a:gd name="T24" fmla="*/ 30 w 56"/>
                      <a:gd name="T25" fmla="*/ 8 h 20"/>
                      <a:gd name="T26" fmla="*/ 34 w 56"/>
                      <a:gd name="T27" fmla="*/ 8 h 20"/>
                      <a:gd name="T28" fmla="*/ 39 w 56"/>
                      <a:gd name="T29" fmla="*/ 8 h 20"/>
                      <a:gd name="T30" fmla="*/ 39 w 56"/>
                      <a:gd name="T31" fmla="*/ 12 h 20"/>
                      <a:gd name="T32" fmla="*/ 43 w 56"/>
                      <a:gd name="T33" fmla="*/ 12 h 20"/>
                      <a:gd name="T34" fmla="*/ 43 w 56"/>
                      <a:gd name="T35" fmla="*/ 16 h 20"/>
                      <a:gd name="T36" fmla="*/ 47 w 56"/>
                      <a:gd name="T37" fmla="*/ 16 h 20"/>
                      <a:gd name="T38" fmla="*/ 47 w 56"/>
                      <a:gd name="T39" fmla="*/ 20 h 20"/>
                      <a:gd name="T40" fmla="*/ 51 w 56"/>
                      <a:gd name="T41" fmla="*/ 20 h 20"/>
                      <a:gd name="T42" fmla="*/ 56 w 56"/>
                      <a:gd name="T43" fmla="*/ 20 h 2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56" h="20">
                        <a:moveTo>
                          <a:pt x="0" y="8"/>
                        </a:move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13" y="4"/>
                        </a:lnTo>
                        <a:lnTo>
                          <a:pt x="13" y="0"/>
                        </a:lnTo>
                        <a:lnTo>
                          <a:pt x="8" y="0"/>
                        </a:lnTo>
                        <a:lnTo>
                          <a:pt x="13" y="0"/>
                        </a:lnTo>
                        <a:lnTo>
                          <a:pt x="17" y="0"/>
                        </a:lnTo>
                        <a:lnTo>
                          <a:pt x="17" y="4"/>
                        </a:lnTo>
                        <a:lnTo>
                          <a:pt x="21" y="4"/>
                        </a:lnTo>
                        <a:lnTo>
                          <a:pt x="26" y="4"/>
                        </a:lnTo>
                        <a:lnTo>
                          <a:pt x="30" y="4"/>
                        </a:lnTo>
                        <a:lnTo>
                          <a:pt x="30" y="8"/>
                        </a:lnTo>
                        <a:lnTo>
                          <a:pt x="34" y="8"/>
                        </a:lnTo>
                        <a:lnTo>
                          <a:pt x="39" y="8"/>
                        </a:lnTo>
                        <a:lnTo>
                          <a:pt x="39" y="12"/>
                        </a:lnTo>
                        <a:lnTo>
                          <a:pt x="43" y="12"/>
                        </a:lnTo>
                        <a:lnTo>
                          <a:pt x="43" y="16"/>
                        </a:lnTo>
                        <a:lnTo>
                          <a:pt x="47" y="16"/>
                        </a:lnTo>
                        <a:lnTo>
                          <a:pt x="47" y="20"/>
                        </a:lnTo>
                        <a:lnTo>
                          <a:pt x="51" y="20"/>
                        </a:lnTo>
                        <a:lnTo>
                          <a:pt x="56" y="2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12" name="Freeform 545"/>
                  <p:cNvSpPr>
                    <a:spLocks/>
                  </p:cNvSpPr>
                  <p:nvPr/>
                </p:nvSpPr>
                <p:spPr bwMode="auto">
                  <a:xfrm>
                    <a:off x="3215" y="3776"/>
                    <a:ext cx="4" cy="12"/>
                  </a:xfrm>
                  <a:custGeom>
                    <a:avLst/>
                    <a:gdLst>
                      <a:gd name="T0" fmla="*/ 0 w 4"/>
                      <a:gd name="T1" fmla="*/ 0 h 12"/>
                      <a:gd name="T2" fmla="*/ 0 w 4"/>
                      <a:gd name="T3" fmla="*/ 4 h 12"/>
                      <a:gd name="T4" fmla="*/ 0 w 4"/>
                      <a:gd name="T5" fmla="*/ 8 h 12"/>
                      <a:gd name="T6" fmla="*/ 4 w 4"/>
                      <a:gd name="T7" fmla="*/ 8 h 12"/>
                      <a:gd name="T8" fmla="*/ 0 w 4"/>
                      <a:gd name="T9" fmla="*/ 8 h 12"/>
                      <a:gd name="T10" fmla="*/ 0 w 4"/>
                      <a:gd name="T11" fmla="*/ 12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" h="12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13" name="Freeform 546"/>
                  <p:cNvSpPr>
                    <a:spLocks/>
                  </p:cNvSpPr>
                  <p:nvPr/>
                </p:nvSpPr>
                <p:spPr bwMode="auto">
                  <a:xfrm>
                    <a:off x="3202" y="3772"/>
                    <a:ext cx="13" cy="16"/>
                  </a:xfrm>
                  <a:custGeom>
                    <a:avLst/>
                    <a:gdLst>
                      <a:gd name="T0" fmla="*/ 13 w 13"/>
                      <a:gd name="T1" fmla="*/ 0 h 16"/>
                      <a:gd name="T2" fmla="*/ 13 w 13"/>
                      <a:gd name="T3" fmla="*/ 4 h 16"/>
                      <a:gd name="T4" fmla="*/ 9 w 13"/>
                      <a:gd name="T5" fmla="*/ 4 h 16"/>
                      <a:gd name="T6" fmla="*/ 9 w 13"/>
                      <a:gd name="T7" fmla="*/ 8 h 16"/>
                      <a:gd name="T8" fmla="*/ 9 w 13"/>
                      <a:gd name="T9" fmla="*/ 4 h 16"/>
                      <a:gd name="T10" fmla="*/ 4 w 13"/>
                      <a:gd name="T11" fmla="*/ 4 h 16"/>
                      <a:gd name="T12" fmla="*/ 0 w 13"/>
                      <a:gd name="T13" fmla="*/ 4 h 16"/>
                      <a:gd name="T14" fmla="*/ 4 w 13"/>
                      <a:gd name="T15" fmla="*/ 4 h 16"/>
                      <a:gd name="T16" fmla="*/ 4 w 13"/>
                      <a:gd name="T17" fmla="*/ 8 h 16"/>
                      <a:gd name="T18" fmla="*/ 4 w 13"/>
                      <a:gd name="T19" fmla="*/ 12 h 16"/>
                      <a:gd name="T20" fmla="*/ 4 w 13"/>
                      <a:gd name="T21" fmla="*/ 16 h 16"/>
                      <a:gd name="T22" fmla="*/ 9 w 13"/>
                      <a:gd name="T23" fmla="*/ 16 h 16"/>
                      <a:gd name="T24" fmla="*/ 13 w 13"/>
                      <a:gd name="T25" fmla="*/ 16 h 1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3" h="16">
                        <a:moveTo>
                          <a:pt x="13" y="0"/>
                        </a:moveTo>
                        <a:lnTo>
                          <a:pt x="13" y="4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9" y="4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9" y="16"/>
                        </a:lnTo>
                        <a:lnTo>
                          <a:pt x="13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14" name="Freeform 547"/>
                  <p:cNvSpPr>
                    <a:spLocks/>
                  </p:cNvSpPr>
                  <p:nvPr/>
                </p:nvSpPr>
                <p:spPr bwMode="auto">
                  <a:xfrm>
                    <a:off x="4859" y="3764"/>
                    <a:ext cx="34" cy="28"/>
                  </a:xfrm>
                  <a:custGeom>
                    <a:avLst/>
                    <a:gdLst>
                      <a:gd name="T0" fmla="*/ 30 w 34"/>
                      <a:gd name="T1" fmla="*/ 0 h 28"/>
                      <a:gd name="T2" fmla="*/ 34 w 34"/>
                      <a:gd name="T3" fmla="*/ 0 h 28"/>
                      <a:gd name="T4" fmla="*/ 34 w 34"/>
                      <a:gd name="T5" fmla="*/ 4 h 28"/>
                      <a:gd name="T6" fmla="*/ 30 w 34"/>
                      <a:gd name="T7" fmla="*/ 8 h 28"/>
                      <a:gd name="T8" fmla="*/ 26 w 34"/>
                      <a:gd name="T9" fmla="*/ 8 h 28"/>
                      <a:gd name="T10" fmla="*/ 26 w 34"/>
                      <a:gd name="T11" fmla="*/ 12 h 28"/>
                      <a:gd name="T12" fmla="*/ 22 w 34"/>
                      <a:gd name="T13" fmla="*/ 12 h 28"/>
                      <a:gd name="T14" fmla="*/ 17 w 34"/>
                      <a:gd name="T15" fmla="*/ 16 h 28"/>
                      <a:gd name="T16" fmla="*/ 17 w 34"/>
                      <a:gd name="T17" fmla="*/ 20 h 28"/>
                      <a:gd name="T18" fmla="*/ 13 w 34"/>
                      <a:gd name="T19" fmla="*/ 20 h 28"/>
                      <a:gd name="T20" fmla="*/ 13 w 34"/>
                      <a:gd name="T21" fmla="*/ 24 h 28"/>
                      <a:gd name="T22" fmla="*/ 9 w 34"/>
                      <a:gd name="T23" fmla="*/ 24 h 28"/>
                      <a:gd name="T24" fmla="*/ 4 w 34"/>
                      <a:gd name="T25" fmla="*/ 24 h 28"/>
                      <a:gd name="T26" fmla="*/ 0 w 34"/>
                      <a:gd name="T27" fmla="*/ 24 h 28"/>
                      <a:gd name="T28" fmla="*/ 0 w 34"/>
                      <a:gd name="T29" fmla="*/ 28 h 2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34" h="28">
                        <a:moveTo>
                          <a:pt x="30" y="0"/>
                        </a:moveTo>
                        <a:lnTo>
                          <a:pt x="34" y="0"/>
                        </a:lnTo>
                        <a:lnTo>
                          <a:pt x="34" y="4"/>
                        </a:lnTo>
                        <a:lnTo>
                          <a:pt x="30" y="8"/>
                        </a:lnTo>
                        <a:lnTo>
                          <a:pt x="26" y="8"/>
                        </a:lnTo>
                        <a:lnTo>
                          <a:pt x="26" y="12"/>
                        </a:lnTo>
                        <a:lnTo>
                          <a:pt x="22" y="12"/>
                        </a:lnTo>
                        <a:lnTo>
                          <a:pt x="17" y="16"/>
                        </a:lnTo>
                        <a:lnTo>
                          <a:pt x="17" y="20"/>
                        </a:lnTo>
                        <a:lnTo>
                          <a:pt x="13" y="20"/>
                        </a:lnTo>
                        <a:lnTo>
                          <a:pt x="13" y="24"/>
                        </a:lnTo>
                        <a:lnTo>
                          <a:pt x="9" y="24"/>
                        </a:lnTo>
                        <a:lnTo>
                          <a:pt x="4" y="24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15" name="Freeform 548"/>
                  <p:cNvSpPr>
                    <a:spLocks/>
                  </p:cNvSpPr>
                  <p:nvPr/>
                </p:nvSpPr>
                <p:spPr bwMode="auto">
                  <a:xfrm>
                    <a:off x="4743" y="3792"/>
                    <a:ext cx="116" cy="83"/>
                  </a:xfrm>
                  <a:custGeom>
                    <a:avLst/>
                    <a:gdLst>
                      <a:gd name="T0" fmla="*/ 116 w 116"/>
                      <a:gd name="T1" fmla="*/ 0 h 83"/>
                      <a:gd name="T2" fmla="*/ 112 w 116"/>
                      <a:gd name="T3" fmla="*/ 0 h 83"/>
                      <a:gd name="T4" fmla="*/ 112 w 116"/>
                      <a:gd name="T5" fmla="*/ 4 h 83"/>
                      <a:gd name="T6" fmla="*/ 107 w 116"/>
                      <a:gd name="T7" fmla="*/ 4 h 83"/>
                      <a:gd name="T8" fmla="*/ 107 w 116"/>
                      <a:gd name="T9" fmla="*/ 8 h 83"/>
                      <a:gd name="T10" fmla="*/ 103 w 116"/>
                      <a:gd name="T11" fmla="*/ 8 h 83"/>
                      <a:gd name="T12" fmla="*/ 99 w 116"/>
                      <a:gd name="T13" fmla="*/ 8 h 83"/>
                      <a:gd name="T14" fmla="*/ 95 w 116"/>
                      <a:gd name="T15" fmla="*/ 12 h 83"/>
                      <a:gd name="T16" fmla="*/ 95 w 116"/>
                      <a:gd name="T17" fmla="*/ 16 h 83"/>
                      <a:gd name="T18" fmla="*/ 90 w 116"/>
                      <a:gd name="T19" fmla="*/ 16 h 83"/>
                      <a:gd name="T20" fmla="*/ 95 w 116"/>
                      <a:gd name="T21" fmla="*/ 20 h 83"/>
                      <a:gd name="T22" fmla="*/ 90 w 116"/>
                      <a:gd name="T23" fmla="*/ 20 h 83"/>
                      <a:gd name="T24" fmla="*/ 90 w 116"/>
                      <a:gd name="T25" fmla="*/ 24 h 83"/>
                      <a:gd name="T26" fmla="*/ 86 w 116"/>
                      <a:gd name="T27" fmla="*/ 24 h 83"/>
                      <a:gd name="T28" fmla="*/ 82 w 116"/>
                      <a:gd name="T29" fmla="*/ 24 h 83"/>
                      <a:gd name="T30" fmla="*/ 82 w 116"/>
                      <a:gd name="T31" fmla="*/ 28 h 83"/>
                      <a:gd name="T32" fmla="*/ 77 w 116"/>
                      <a:gd name="T33" fmla="*/ 28 h 83"/>
                      <a:gd name="T34" fmla="*/ 73 w 116"/>
                      <a:gd name="T35" fmla="*/ 28 h 83"/>
                      <a:gd name="T36" fmla="*/ 69 w 116"/>
                      <a:gd name="T37" fmla="*/ 28 h 83"/>
                      <a:gd name="T38" fmla="*/ 65 w 116"/>
                      <a:gd name="T39" fmla="*/ 28 h 83"/>
                      <a:gd name="T40" fmla="*/ 60 w 116"/>
                      <a:gd name="T41" fmla="*/ 28 h 83"/>
                      <a:gd name="T42" fmla="*/ 60 w 116"/>
                      <a:gd name="T43" fmla="*/ 32 h 83"/>
                      <a:gd name="T44" fmla="*/ 56 w 116"/>
                      <a:gd name="T45" fmla="*/ 32 h 83"/>
                      <a:gd name="T46" fmla="*/ 52 w 116"/>
                      <a:gd name="T47" fmla="*/ 32 h 83"/>
                      <a:gd name="T48" fmla="*/ 47 w 116"/>
                      <a:gd name="T49" fmla="*/ 32 h 83"/>
                      <a:gd name="T50" fmla="*/ 47 w 116"/>
                      <a:gd name="T51" fmla="*/ 36 h 83"/>
                      <a:gd name="T52" fmla="*/ 43 w 116"/>
                      <a:gd name="T53" fmla="*/ 36 h 83"/>
                      <a:gd name="T54" fmla="*/ 39 w 116"/>
                      <a:gd name="T55" fmla="*/ 36 h 83"/>
                      <a:gd name="T56" fmla="*/ 35 w 116"/>
                      <a:gd name="T57" fmla="*/ 36 h 83"/>
                      <a:gd name="T58" fmla="*/ 30 w 116"/>
                      <a:gd name="T59" fmla="*/ 36 h 83"/>
                      <a:gd name="T60" fmla="*/ 30 w 116"/>
                      <a:gd name="T61" fmla="*/ 40 h 83"/>
                      <a:gd name="T62" fmla="*/ 35 w 116"/>
                      <a:gd name="T63" fmla="*/ 40 h 83"/>
                      <a:gd name="T64" fmla="*/ 35 w 116"/>
                      <a:gd name="T65" fmla="*/ 36 h 83"/>
                      <a:gd name="T66" fmla="*/ 35 w 116"/>
                      <a:gd name="T67" fmla="*/ 40 h 83"/>
                      <a:gd name="T68" fmla="*/ 30 w 116"/>
                      <a:gd name="T69" fmla="*/ 40 h 83"/>
                      <a:gd name="T70" fmla="*/ 30 w 116"/>
                      <a:gd name="T71" fmla="*/ 44 h 83"/>
                      <a:gd name="T72" fmla="*/ 26 w 116"/>
                      <a:gd name="T73" fmla="*/ 44 h 83"/>
                      <a:gd name="T74" fmla="*/ 26 w 116"/>
                      <a:gd name="T75" fmla="*/ 48 h 83"/>
                      <a:gd name="T76" fmla="*/ 26 w 116"/>
                      <a:gd name="T77" fmla="*/ 52 h 83"/>
                      <a:gd name="T78" fmla="*/ 30 w 116"/>
                      <a:gd name="T79" fmla="*/ 52 h 83"/>
                      <a:gd name="T80" fmla="*/ 30 w 116"/>
                      <a:gd name="T81" fmla="*/ 56 h 83"/>
                      <a:gd name="T82" fmla="*/ 26 w 116"/>
                      <a:gd name="T83" fmla="*/ 56 h 83"/>
                      <a:gd name="T84" fmla="*/ 26 w 116"/>
                      <a:gd name="T85" fmla="*/ 60 h 83"/>
                      <a:gd name="T86" fmla="*/ 22 w 116"/>
                      <a:gd name="T87" fmla="*/ 60 h 83"/>
                      <a:gd name="T88" fmla="*/ 22 w 116"/>
                      <a:gd name="T89" fmla="*/ 64 h 83"/>
                      <a:gd name="T90" fmla="*/ 17 w 116"/>
                      <a:gd name="T91" fmla="*/ 64 h 83"/>
                      <a:gd name="T92" fmla="*/ 13 w 116"/>
                      <a:gd name="T93" fmla="*/ 64 h 83"/>
                      <a:gd name="T94" fmla="*/ 13 w 116"/>
                      <a:gd name="T95" fmla="*/ 68 h 83"/>
                      <a:gd name="T96" fmla="*/ 9 w 116"/>
                      <a:gd name="T97" fmla="*/ 68 h 83"/>
                      <a:gd name="T98" fmla="*/ 13 w 116"/>
                      <a:gd name="T99" fmla="*/ 71 h 83"/>
                      <a:gd name="T100" fmla="*/ 9 w 116"/>
                      <a:gd name="T101" fmla="*/ 71 h 83"/>
                      <a:gd name="T102" fmla="*/ 9 w 116"/>
                      <a:gd name="T103" fmla="*/ 68 h 83"/>
                      <a:gd name="T104" fmla="*/ 9 w 116"/>
                      <a:gd name="T105" fmla="*/ 64 h 83"/>
                      <a:gd name="T106" fmla="*/ 9 w 116"/>
                      <a:gd name="T107" fmla="*/ 68 h 83"/>
                      <a:gd name="T108" fmla="*/ 9 w 116"/>
                      <a:gd name="T109" fmla="*/ 71 h 83"/>
                      <a:gd name="T110" fmla="*/ 13 w 116"/>
                      <a:gd name="T111" fmla="*/ 71 h 83"/>
                      <a:gd name="T112" fmla="*/ 13 w 116"/>
                      <a:gd name="T113" fmla="*/ 75 h 83"/>
                      <a:gd name="T114" fmla="*/ 9 w 116"/>
                      <a:gd name="T115" fmla="*/ 75 h 83"/>
                      <a:gd name="T116" fmla="*/ 9 w 116"/>
                      <a:gd name="T117" fmla="*/ 79 h 83"/>
                      <a:gd name="T118" fmla="*/ 4 w 116"/>
                      <a:gd name="T119" fmla="*/ 79 h 83"/>
                      <a:gd name="T120" fmla="*/ 0 w 116"/>
                      <a:gd name="T121" fmla="*/ 83 h 83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0" t="0" r="r" b="b"/>
                    <a:pathLst>
                      <a:path w="116" h="83">
                        <a:moveTo>
                          <a:pt x="116" y="0"/>
                        </a:moveTo>
                        <a:lnTo>
                          <a:pt x="112" y="0"/>
                        </a:lnTo>
                        <a:lnTo>
                          <a:pt x="112" y="4"/>
                        </a:lnTo>
                        <a:lnTo>
                          <a:pt x="107" y="4"/>
                        </a:lnTo>
                        <a:lnTo>
                          <a:pt x="107" y="8"/>
                        </a:lnTo>
                        <a:lnTo>
                          <a:pt x="103" y="8"/>
                        </a:lnTo>
                        <a:lnTo>
                          <a:pt x="99" y="8"/>
                        </a:lnTo>
                        <a:lnTo>
                          <a:pt x="95" y="12"/>
                        </a:lnTo>
                        <a:lnTo>
                          <a:pt x="95" y="16"/>
                        </a:lnTo>
                        <a:lnTo>
                          <a:pt x="90" y="16"/>
                        </a:lnTo>
                        <a:lnTo>
                          <a:pt x="95" y="20"/>
                        </a:lnTo>
                        <a:lnTo>
                          <a:pt x="90" y="20"/>
                        </a:lnTo>
                        <a:lnTo>
                          <a:pt x="90" y="24"/>
                        </a:lnTo>
                        <a:lnTo>
                          <a:pt x="86" y="24"/>
                        </a:lnTo>
                        <a:lnTo>
                          <a:pt x="82" y="24"/>
                        </a:lnTo>
                        <a:lnTo>
                          <a:pt x="82" y="28"/>
                        </a:lnTo>
                        <a:lnTo>
                          <a:pt x="77" y="28"/>
                        </a:lnTo>
                        <a:lnTo>
                          <a:pt x="73" y="28"/>
                        </a:lnTo>
                        <a:lnTo>
                          <a:pt x="69" y="28"/>
                        </a:lnTo>
                        <a:lnTo>
                          <a:pt x="65" y="28"/>
                        </a:lnTo>
                        <a:lnTo>
                          <a:pt x="60" y="28"/>
                        </a:lnTo>
                        <a:lnTo>
                          <a:pt x="60" y="32"/>
                        </a:lnTo>
                        <a:lnTo>
                          <a:pt x="56" y="32"/>
                        </a:lnTo>
                        <a:lnTo>
                          <a:pt x="52" y="32"/>
                        </a:lnTo>
                        <a:lnTo>
                          <a:pt x="47" y="32"/>
                        </a:lnTo>
                        <a:lnTo>
                          <a:pt x="47" y="36"/>
                        </a:lnTo>
                        <a:lnTo>
                          <a:pt x="43" y="36"/>
                        </a:lnTo>
                        <a:lnTo>
                          <a:pt x="39" y="36"/>
                        </a:lnTo>
                        <a:lnTo>
                          <a:pt x="35" y="36"/>
                        </a:lnTo>
                        <a:lnTo>
                          <a:pt x="30" y="36"/>
                        </a:lnTo>
                        <a:lnTo>
                          <a:pt x="30" y="40"/>
                        </a:lnTo>
                        <a:lnTo>
                          <a:pt x="35" y="40"/>
                        </a:lnTo>
                        <a:lnTo>
                          <a:pt x="35" y="36"/>
                        </a:lnTo>
                        <a:lnTo>
                          <a:pt x="35" y="40"/>
                        </a:lnTo>
                        <a:lnTo>
                          <a:pt x="30" y="40"/>
                        </a:lnTo>
                        <a:lnTo>
                          <a:pt x="30" y="44"/>
                        </a:lnTo>
                        <a:lnTo>
                          <a:pt x="26" y="44"/>
                        </a:lnTo>
                        <a:lnTo>
                          <a:pt x="26" y="48"/>
                        </a:lnTo>
                        <a:lnTo>
                          <a:pt x="26" y="52"/>
                        </a:lnTo>
                        <a:lnTo>
                          <a:pt x="30" y="52"/>
                        </a:lnTo>
                        <a:lnTo>
                          <a:pt x="30" y="56"/>
                        </a:lnTo>
                        <a:lnTo>
                          <a:pt x="26" y="56"/>
                        </a:lnTo>
                        <a:lnTo>
                          <a:pt x="26" y="60"/>
                        </a:lnTo>
                        <a:lnTo>
                          <a:pt x="22" y="60"/>
                        </a:lnTo>
                        <a:lnTo>
                          <a:pt x="22" y="64"/>
                        </a:lnTo>
                        <a:lnTo>
                          <a:pt x="17" y="64"/>
                        </a:lnTo>
                        <a:lnTo>
                          <a:pt x="13" y="64"/>
                        </a:lnTo>
                        <a:lnTo>
                          <a:pt x="13" y="68"/>
                        </a:lnTo>
                        <a:lnTo>
                          <a:pt x="9" y="68"/>
                        </a:lnTo>
                        <a:lnTo>
                          <a:pt x="13" y="71"/>
                        </a:lnTo>
                        <a:lnTo>
                          <a:pt x="9" y="71"/>
                        </a:lnTo>
                        <a:lnTo>
                          <a:pt x="9" y="68"/>
                        </a:lnTo>
                        <a:lnTo>
                          <a:pt x="9" y="64"/>
                        </a:lnTo>
                        <a:lnTo>
                          <a:pt x="9" y="68"/>
                        </a:lnTo>
                        <a:lnTo>
                          <a:pt x="9" y="71"/>
                        </a:lnTo>
                        <a:lnTo>
                          <a:pt x="13" y="71"/>
                        </a:lnTo>
                        <a:lnTo>
                          <a:pt x="13" y="75"/>
                        </a:lnTo>
                        <a:lnTo>
                          <a:pt x="9" y="75"/>
                        </a:lnTo>
                        <a:lnTo>
                          <a:pt x="9" y="79"/>
                        </a:lnTo>
                        <a:lnTo>
                          <a:pt x="4" y="79"/>
                        </a:lnTo>
                        <a:lnTo>
                          <a:pt x="0" y="83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16" name="Freeform 549"/>
                  <p:cNvSpPr>
                    <a:spLocks/>
                  </p:cNvSpPr>
                  <p:nvPr/>
                </p:nvSpPr>
                <p:spPr bwMode="auto">
                  <a:xfrm>
                    <a:off x="3258" y="3871"/>
                    <a:ext cx="4" cy="8"/>
                  </a:xfrm>
                  <a:custGeom>
                    <a:avLst/>
                    <a:gdLst>
                      <a:gd name="T0" fmla="*/ 4 w 4"/>
                      <a:gd name="T1" fmla="*/ 0 h 8"/>
                      <a:gd name="T2" fmla="*/ 0 w 4"/>
                      <a:gd name="T3" fmla="*/ 0 h 8"/>
                      <a:gd name="T4" fmla="*/ 0 w 4"/>
                      <a:gd name="T5" fmla="*/ 4 h 8"/>
                      <a:gd name="T6" fmla="*/ 0 w 4"/>
                      <a:gd name="T7" fmla="*/ 8 h 8"/>
                      <a:gd name="T8" fmla="*/ 4 w 4"/>
                      <a:gd name="T9" fmla="*/ 8 h 8"/>
                      <a:gd name="T10" fmla="*/ 4 w 4"/>
                      <a:gd name="T11" fmla="*/ 4 h 8"/>
                      <a:gd name="T12" fmla="*/ 4 w 4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" h="8">
                        <a:moveTo>
                          <a:pt x="4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17" name="Freeform 550"/>
                  <p:cNvSpPr>
                    <a:spLocks/>
                  </p:cNvSpPr>
                  <p:nvPr/>
                </p:nvSpPr>
                <p:spPr bwMode="auto">
                  <a:xfrm>
                    <a:off x="3249" y="3875"/>
                    <a:ext cx="9" cy="12"/>
                  </a:xfrm>
                  <a:custGeom>
                    <a:avLst/>
                    <a:gdLst>
                      <a:gd name="T0" fmla="*/ 0 w 9"/>
                      <a:gd name="T1" fmla="*/ 8 h 12"/>
                      <a:gd name="T2" fmla="*/ 0 w 9"/>
                      <a:gd name="T3" fmla="*/ 4 h 12"/>
                      <a:gd name="T4" fmla="*/ 0 w 9"/>
                      <a:gd name="T5" fmla="*/ 0 h 12"/>
                      <a:gd name="T6" fmla="*/ 5 w 9"/>
                      <a:gd name="T7" fmla="*/ 0 h 12"/>
                      <a:gd name="T8" fmla="*/ 9 w 9"/>
                      <a:gd name="T9" fmla="*/ 0 h 12"/>
                      <a:gd name="T10" fmla="*/ 9 w 9"/>
                      <a:gd name="T11" fmla="*/ 4 h 12"/>
                      <a:gd name="T12" fmla="*/ 5 w 9"/>
                      <a:gd name="T13" fmla="*/ 4 h 12"/>
                      <a:gd name="T14" fmla="*/ 5 w 9"/>
                      <a:gd name="T15" fmla="*/ 8 h 12"/>
                      <a:gd name="T16" fmla="*/ 9 w 9"/>
                      <a:gd name="T17" fmla="*/ 8 h 12"/>
                      <a:gd name="T18" fmla="*/ 5 w 9"/>
                      <a:gd name="T19" fmla="*/ 8 h 12"/>
                      <a:gd name="T20" fmla="*/ 5 w 9"/>
                      <a:gd name="T21" fmla="*/ 12 h 12"/>
                      <a:gd name="T22" fmla="*/ 0 w 9"/>
                      <a:gd name="T23" fmla="*/ 12 h 12"/>
                      <a:gd name="T24" fmla="*/ 0 w 9"/>
                      <a:gd name="T25" fmla="*/ 8 h 1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9" h="12">
                        <a:moveTo>
                          <a:pt x="0" y="8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9" y="8"/>
                        </a:lnTo>
                        <a:lnTo>
                          <a:pt x="5" y="8"/>
                        </a:lnTo>
                        <a:lnTo>
                          <a:pt x="5" y="12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18" name="Freeform 551"/>
                  <p:cNvSpPr>
                    <a:spLocks/>
                  </p:cNvSpPr>
                  <p:nvPr/>
                </p:nvSpPr>
                <p:spPr bwMode="auto">
                  <a:xfrm>
                    <a:off x="3254" y="3891"/>
                    <a:ext cx="4" cy="8"/>
                  </a:xfrm>
                  <a:custGeom>
                    <a:avLst/>
                    <a:gdLst>
                      <a:gd name="T0" fmla="*/ 4 w 4"/>
                      <a:gd name="T1" fmla="*/ 0 h 8"/>
                      <a:gd name="T2" fmla="*/ 4 w 4"/>
                      <a:gd name="T3" fmla="*/ 4 h 8"/>
                      <a:gd name="T4" fmla="*/ 0 w 4"/>
                      <a:gd name="T5" fmla="*/ 4 h 8"/>
                      <a:gd name="T6" fmla="*/ 0 w 4"/>
                      <a:gd name="T7" fmla="*/ 8 h 8"/>
                      <a:gd name="T8" fmla="*/ 0 w 4"/>
                      <a:gd name="T9" fmla="*/ 4 h 8"/>
                      <a:gd name="T10" fmla="*/ 0 w 4"/>
                      <a:gd name="T11" fmla="*/ 0 h 8"/>
                      <a:gd name="T12" fmla="*/ 4 w 4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" h="8">
                        <a:moveTo>
                          <a:pt x="4" y="0"/>
                        </a:move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19" name="Freeform 552"/>
                  <p:cNvSpPr>
                    <a:spLocks/>
                  </p:cNvSpPr>
                  <p:nvPr/>
                </p:nvSpPr>
                <p:spPr bwMode="auto">
                  <a:xfrm>
                    <a:off x="3241" y="3863"/>
                    <a:ext cx="30" cy="36"/>
                  </a:xfrm>
                  <a:custGeom>
                    <a:avLst/>
                    <a:gdLst>
                      <a:gd name="T0" fmla="*/ 4 w 30"/>
                      <a:gd name="T1" fmla="*/ 36 h 36"/>
                      <a:gd name="T2" fmla="*/ 0 w 30"/>
                      <a:gd name="T3" fmla="*/ 32 h 36"/>
                      <a:gd name="T4" fmla="*/ 4 w 30"/>
                      <a:gd name="T5" fmla="*/ 32 h 36"/>
                      <a:gd name="T6" fmla="*/ 4 w 30"/>
                      <a:gd name="T7" fmla="*/ 28 h 36"/>
                      <a:gd name="T8" fmla="*/ 4 w 30"/>
                      <a:gd name="T9" fmla="*/ 24 h 36"/>
                      <a:gd name="T10" fmla="*/ 0 w 30"/>
                      <a:gd name="T11" fmla="*/ 20 h 36"/>
                      <a:gd name="T12" fmla="*/ 0 w 30"/>
                      <a:gd name="T13" fmla="*/ 16 h 36"/>
                      <a:gd name="T14" fmla="*/ 0 w 30"/>
                      <a:gd name="T15" fmla="*/ 12 h 36"/>
                      <a:gd name="T16" fmla="*/ 4 w 30"/>
                      <a:gd name="T17" fmla="*/ 12 h 36"/>
                      <a:gd name="T18" fmla="*/ 4 w 30"/>
                      <a:gd name="T19" fmla="*/ 8 h 36"/>
                      <a:gd name="T20" fmla="*/ 8 w 30"/>
                      <a:gd name="T21" fmla="*/ 8 h 36"/>
                      <a:gd name="T22" fmla="*/ 13 w 30"/>
                      <a:gd name="T23" fmla="*/ 8 h 36"/>
                      <a:gd name="T24" fmla="*/ 13 w 30"/>
                      <a:gd name="T25" fmla="*/ 4 h 36"/>
                      <a:gd name="T26" fmla="*/ 17 w 30"/>
                      <a:gd name="T27" fmla="*/ 4 h 36"/>
                      <a:gd name="T28" fmla="*/ 21 w 30"/>
                      <a:gd name="T29" fmla="*/ 4 h 36"/>
                      <a:gd name="T30" fmla="*/ 21 w 30"/>
                      <a:gd name="T31" fmla="*/ 0 h 36"/>
                      <a:gd name="T32" fmla="*/ 25 w 30"/>
                      <a:gd name="T33" fmla="*/ 0 h 36"/>
                      <a:gd name="T34" fmla="*/ 25 w 30"/>
                      <a:gd name="T35" fmla="*/ 4 h 36"/>
                      <a:gd name="T36" fmla="*/ 21 w 30"/>
                      <a:gd name="T37" fmla="*/ 4 h 36"/>
                      <a:gd name="T38" fmla="*/ 21 w 30"/>
                      <a:gd name="T39" fmla="*/ 8 h 36"/>
                      <a:gd name="T40" fmla="*/ 21 w 30"/>
                      <a:gd name="T41" fmla="*/ 12 h 36"/>
                      <a:gd name="T42" fmla="*/ 25 w 30"/>
                      <a:gd name="T43" fmla="*/ 16 h 36"/>
                      <a:gd name="T44" fmla="*/ 25 w 30"/>
                      <a:gd name="T45" fmla="*/ 20 h 36"/>
                      <a:gd name="T46" fmla="*/ 30 w 30"/>
                      <a:gd name="T47" fmla="*/ 20 h 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0" h="36">
                        <a:moveTo>
                          <a:pt x="4" y="36"/>
                        </a:moveTo>
                        <a:lnTo>
                          <a:pt x="0" y="32"/>
                        </a:lnTo>
                        <a:lnTo>
                          <a:pt x="4" y="32"/>
                        </a:lnTo>
                        <a:lnTo>
                          <a:pt x="4" y="28"/>
                        </a:lnTo>
                        <a:lnTo>
                          <a:pt x="4" y="24"/>
                        </a:lnTo>
                        <a:lnTo>
                          <a:pt x="0" y="20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13" y="8"/>
                        </a:lnTo>
                        <a:lnTo>
                          <a:pt x="13" y="4"/>
                        </a:lnTo>
                        <a:lnTo>
                          <a:pt x="17" y="4"/>
                        </a:lnTo>
                        <a:lnTo>
                          <a:pt x="21" y="4"/>
                        </a:lnTo>
                        <a:lnTo>
                          <a:pt x="21" y="0"/>
                        </a:lnTo>
                        <a:lnTo>
                          <a:pt x="25" y="0"/>
                        </a:lnTo>
                        <a:lnTo>
                          <a:pt x="25" y="4"/>
                        </a:lnTo>
                        <a:lnTo>
                          <a:pt x="21" y="4"/>
                        </a:lnTo>
                        <a:lnTo>
                          <a:pt x="21" y="8"/>
                        </a:lnTo>
                        <a:lnTo>
                          <a:pt x="21" y="12"/>
                        </a:lnTo>
                        <a:lnTo>
                          <a:pt x="25" y="16"/>
                        </a:lnTo>
                        <a:lnTo>
                          <a:pt x="25" y="20"/>
                        </a:lnTo>
                        <a:lnTo>
                          <a:pt x="30" y="2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20" name="Line 5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41" y="3903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21" name="Freeform 554"/>
                  <p:cNvSpPr>
                    <a:spLocks/>
                  </p:cNvSpPr>
                  <p:nvPr/>
                </p:nvSpPr>
                <p:spPr bwMode="auto">
                  <a:xfrm>
                    <a:off x="4687" y="3875"/>
                    <a:ext cx="56" cy="32"/>
                  </a:xfrm>
                  <a:custGeom>
                    <a:avLst/>
                    <a:gdLst>
                      <a:gd name="T0" fmla="*/ 56 w 56"/>
                      <a:gd name="T1" fmla="*/ 0 h 32"/>
                      <a:gd name="T2" fmla="*/ 52 w 56"/>
                      <a:gd name="T3" fmla="*/ 0 h 32"/>
                      <a:gd name="T4" fmla="*/ 48 w 56"/>
                      <a:gd name="T5" fmla="*/ 0 h 32"/>
                      <a:gd name="T6" fmla="*/ 48 w 56"/>
                      <a:gd name="T7" fmla="*/ 4 h 32"/>
                      <a:gd name="T8" fmla="*/ 43 w 56"/>
                      <a:gd name="T9" fmla="*/ 4 h 32"/>
                      <a:gd name="T10" fmla="*/ 39 w 56"/>
                      <a:gd name="T11" fmla="*/ 4 h 32"/>
                      <a:gd name="T12" fmla="*/ 35 w 56"/>
                      <a:gd name="T13" fmla="*/ 4 h 32"/>
                      <a:gd name="T14" fmla="*/ 35 w 56"/>
                      <a:gd name="T15" fmla="*/ 8 h 32"/>
                      <a:gd name="T16" fmla="*/ 30 w 56"/>
                      <a:gd name="T17" fmla="*/ 8 h 32"/>
                      <a:gd name="T18" fmla="*/ 26 w 56"/>
                      <a:gd name="T19" fmla="*/ 8 h 32"/>
                      <a:gd name="T20" fmla="*/ 26 w 56"/>
                      <a:gd name="T21" fmla="*/ 12 h 32"/>
                      <a:gd name="T22" fmla="*/ 22 w 56"/>
                      <a:gd name="T23" fmla="*/ 12 h 32"/>
                      <a:gd name="T24" fmla="*/ 18 w 56"/>
                      <a:gd name="T25" fmla="*/ 12 h 32"/>
                      <a:gd name="T26" fmla="*/ 18 w 56"/>
                      <a:gd name="T27" fmla="*/ 16 h 32"/>
                      <a:gd name="T28" fmla="*/ 13 w 56"/>
                      <a:gd name="T29" fmla="*/ 16 h 32"/>
                      <a:gd name="T30" fmla="*/ 13 w 56"/>
                      <a:gd name="T31" fmla="*/ 20 h 32"/>
                      <a:gd name="T32" fmla="*/ 9 w 56"/>
                      <a:gd name="T33" fmla="*/ 20 h 32"/>
                      <a:gd name="T34" fmla="*/ 9 w 56"/>
                      <a:gd name="T35" fmla="*/ 24 h 32"/>
                      <a:gd name="T36" fmla="*/ 9 w 56"/>
                      <a:gd name="T37" fmla="*/ 28 h 32"/>
                      <a:gd name="T38" fmla="*/ 5 w 56"/>
                      <a:gd name="T39" fmla="*/ 28 h 32"/>
                      <a:gd name="T40" fmla="*/ 5 w 56"/>
                      <a:gd name="T41" fmla="*/ 32 h 32"/>
                      <a:gd name="T42" fmla="*/ 0 w 56"/>
                      <a:gd name="T43" fmla="*/ 32 h 3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56" h="32">
                        <a:moveTo>
                          <a:pt x="56" y="0"/>
                        </a:moveTo>
                        <a:lnTo>
                          <a:pt x="52" y="0"/>
                        </a:lnTo>
                        <a:lnTo>
                          <a:pt x="48" y="0"/>
                        </a:lnTo>
                        <a:lnTo>
                          <a:pt x="48" y="4"/>
                        </a:lnTo>
                        <a:lnTo>
                          <a:pt x="43" y="4"/>
                        </a:lnTo>
                        <a:lnTo>
                          <a:pt x="39" y="4"/>
                        </a:lnTo>
                        <a:lnTo>
                          <a:pt x="35" y="4"/>
                        </a:lnTo>
                        <a:lnTo>
                          <a:pt x="35" y="8"/>
                        </a:lnTo>
                        <a:lnTo>
                          <a:pt x="30" y="8"/>
                        </a:lnTo>
                        <a:lnTo>
                          <a:pt x="26" y="8"/>
                        </a:lnTo>
                        <a:lnTo>
                          <a:pt x="26" y="12"/>
                        </a:lnTo>
                        <a:lnTo>
                          <a:pt x="22" y="12"/>
                        </a:lnTo>
                        <a:lnTo>
                          <a:pt x="18" y="12"/>
                        </a:lnTo>
                        <a:lnTo>
                          <a:pt x="18" y="16"/>
                        </a:lnTo>
                        <a:lnTo>
                          <a:pt x="13" y="16"/>
                        </a:lnTo>
                        <a:lnTo>
                          <a:pt x="13" y="20"/>
                        </a:lnTo>
                        <a:lnTo>
                          <a:pt x="9" y="20"/>
                        </a:lnTo>
                        <a:lnTo>
                          <a:pt x="9" y="24"/>
                        </a:lnTo>
                        <a:lnTo>
                          <a:pt x="9" y="28"/>
                        </a:lnTo>
                        <a:lnTo>
                          <a:pt x="5" y="28"/>
                        </a:lnTo>
                        <a:lnTo>
                          <a:pt x="5" y="32"/>
                        </a:lnTo>
                        <a:lnTo>
                          <a:pt x="0" y="3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22" name="Freeform 555"/>
                  <p:cNvSpPr>
                    <a:spLocks/>
                  </p:cNvSpPr>
                  <p:nvPr/>
                </p:nvSpPr>
                <p:spPr bwMode="auto">
                  <a:xfrm>
                    <a:off x="3185" y="3752"/>
                    <a:ext cx="47" cy="155"/>
                  </a:xfrm>
                  <a:custGeom>
                    <a:avLst/>
                    <a:gdLst>
                      <a:gd name="T0" fmla="*/ 43 w 47"/>
                      <a:gd name="T1" fmla="*/ 155 h 155"/>
                      <a:gd name="T2" fmla="*/ 43 w 47"/>
                      <a:gd name="T3" fmla="*/ 151 h 155"/>
                      <a:gd name="T4" fmla="*/ 43 w 47"/>
                      <a:gd name="T5" fmla="*/ 147 h 155"/>
                      <a:gd name="T6" fmla="*/ 43 w 47"/>
                      <a:gd name="T7" fmla="*/ 143 h 155"/>
                      <a:gd name="T8" fmla="*/ 47 w 47"/>
                      <a:gd name="T9" fmla="*/ 143 h 155"/>
                      <a:gd name="T10" fmla="*/ 47 w 47"/>
                      <a:gd name="T11" fmla="*/ 139 h 155"/>
                      <a:gd name="T12" fmla="*/ 47 w 47"/>
                      <a:gd name="T13" fmla="*/ 135 h 155"/>
                      <a:gd name="T14" fmla="*/ 47 w 47"/>
                      <a:gd name="T15" fmla="*/ 131 h 155"/>
                      <a:gd name="T16" fmla="*/ 47 w 47"/>
                      <a:gd name="T17" fmla="*/ 127 h 155"/>
                      <a:gd name="T18" fmla="*/ 43 w 47"/>
                      <a:gd name="T19" fmla="*/ 127 h 155"/>
                      <a:gd name="T20" fmla="*/ 43 w 47"/>
                      <a:gd name="T21" fmla="*/ 123 h 155"/>
                      <a:gd name="T22" fmla="*/ 38 w 47"/>
                      <a:gd name="T23" fmla="*/ 119 h 155"/>
                      <a:gd name="T24" fmla="*/ 38 w 47"/>
                      <a:gd name="T25" fmla="*/ 115 h 155"/>
                      <a:gd name="T26" fmla="*/ 34 w 47"/>
                      <a:gd name="T27" fmla="*/ 115 h 155"/>
                      <a:gd name="T28" fmla="*/ 38 w 47"/>
                      <a:gd name="T29" fmla="*/ 111 h 155"/>
                      <a:gd name="T30" fmla="*/ 38 w 47"/>
                      <a:gd name="T31" fmla="*/ 108 h 155"/>
                      <a:gd name="T32" fmla="*/ 38 w 47"/>
                      <a:gd name="T33" fmla="*/ 104 h 155"/>
                      <a:gd name="T34" fmla="*/ 34 w 47"/>
                      <a:gd name="T35" fmla="*/ 104 h 155"/>
                      <a:gd name="T36" fmla="*/ 34 w 47"/>
                      <a:gd name="T37" fmla="*/ 100 h 155"/>
                      <a:gd name="T38" fmla="*/ 34 w 47"/>
                      <a:gd name="T39" fmla="*/ 96 h 155"/>
                      <a:gd name="T40" fmla="*/ 34 w 47"/>
                      <a:gd name="T41" fmla="*/ 92 h 155"/>
                      <a:gd name="T42" fmla="*/ 30 w 47"/>
                      <a:gd name="T43" fmla="*/ 92 h 155"/>
                      <a:gd name="T44" fmla="*/ 34 w 47"/>
                      <a:gd name="T45" fmla="*/ 92 h 155"/>
                      <a:gd name="T46" fmla="*/ 38 w 47"/>
                      <a:gd name="T47" fmla="*/ 92 h 155"/>
                      <a:gd name="T48" fmla="*/ 38 w 47"/>
                      <a:gd name="T49" fmla="*/ 88 h 155"/>
                      <a:gd name="T50" fmla="*/ 43 w 47"/>
                      <a:gd name="T51" fmla="*/ 88 h 155"/>
                      <a:gd name="T52" fmla="*/ 38 w 47"/>
                      <a:gd name="T53" fmla="*/ 88 h 155"/>
                      <a:gd name="T54" fmla="*/ 34 w 47"/>
                      <a:gd name="T55" fmla="*/ 88 h 155"/>
                      <a:gd name="T56" fmla="*/ 30 w 47"/>
                      <a:gd name="T57" fmla="*/ 88 h 155"/>
                      <a:gd name="T58" fmla="*/ 26 w 47"/>
                      <a:gd name="T59" fmla="*/ 84 h 155"/>
                      <a:gd name="T60" fmla="*/ 26 w 47"/>
                      <a:gd name="T61" fmla="*/ 80 h 155"/>
                      <a:gd name="T62" fmla="*/ 21 w 47"/>
                      <a:gd name="T63" fmla="*/ 76 h 155"/>
                      <a:gd name="T64" fmla="*/ 21 w 47"/>
                      <a:gd name="T65" fmla="*/ 72 h 155"/>
                      <a:gd name="T66" fmla="*/ 17 w 47"/>
                      <a:gd name="T67" fmla="*/ 72 h 155"/>
                      <a:gd name="T68" fmla="*/ 17 w 47"/>
                      <a:gd name="T69" fmla="*/ 68 h 155"/>
                      <a:gd name="T70" fmla="*/ 17 w 47"/>
                      <a:gd name="T71" fmla="*/ 64 h 155"/>
                      <a:gd name="T72" fmla="*/ 17 w 47"/>
                      <a:gd name="T73" fmla="*/ 60 h 155"/>
                      <a:gd name="T74" fmla="*/ 17 w 47"/>
                      <a:gd name="T75" fmla="*/ 56 h 155"/>
                      <a:gd name="T76" fmla="*/ 13 w 47"/>
                      <a:gd name="T77" fmla="*/ 56 h 155"/>
                      <a:gd name="T78" fmla="*/ 13 w 47"/>
                      <a:gd name="T79" fmla="*/ 52 h 155"/>
                      <a:gd name="T80" fmla="*/ 13 w 47"/>
                      <a:gd name="T81" fmla="*/ 48 h 155"/>
                      <a:gd name="T82" fmla="*/ 13 w 47"/>
                      <a:gd name="T83" fmla="*/ 44 h 155"/>
                      <a:gd name="T84" fmla="*/ 13 w 47"/>
                      <a:gd name="T85" fmla="*/ 40 h 155"/>
                      <a:gd name="T86" fmla="*/ 8 w 47"/>
                      <a:gd name="T87" fmla="*/ 40 h 155"/>
                      <a:gd name="T88" fmla="*/ 8 w 47"/>
                      <a:gd name="T89" fmla="*/ 36 h 155"/>
                      <a:gd name="T90" fmla="*/ 8 w 47"/>
                      <a:gd name="T91" fmla="*/ 32 h 155"/>
                      <a:gd name="T92" fmla="*/ 4 w 47"/>
                      <a:gd name="T93" fmla="*/ 32 h 155"/>
                      <a:gd name="T94" fmla="*/ 4 w 47"/>
                      <a:gd name="T95" fmla="*/ 28 h 155"/>
                      <a:gd name="T96" fmla="*/ 4 w 47"/>
                      <a:gd name="T97" fmla="*/ 24 h 155"/>
                      <a:gd name="T98" fmla="*/ 4 w 47"/>
                      <a:gd name="T99" fmla="*/ 20 h 155"/>
                      <a:gd name="T100" fmla="*/ 0 w 47"/>
                      <a:gd name="T101" fmla="*/ 20 h 155"/>
                      <a:gd name="T102" fmla="*/ 0 w 47"/>
                      <a:gd name="T103" fmla="*/ 16 h 155"/>
                      <a:gd name="T104" fmla="*/ 0 w 47"/>
                      <a:gd name="T105" fmla="*/ 12 h 155"/>
                      <a:gd name="T106" fmla="*/ 0 w 47"/>
                      <a:gd name="T107" fmla="*/ 8 h 155"/>
                      <a:gd name="T108" fmla="*/ 0 w 47"/>
                      <a:gd name="T109" fmla="*/ 4 h 155"/>
                      <a:gd name="T110" fmla="*/ 0 w 47"/>
                      <a:gd name="T111" fmla="*/ 0 h 155"/>
                      <a:gd name="T112" fmla="*/ 0 w 47"/>
                      <a:gd name="T113" fmla="*/ 4 h 155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47" h="155">
                        <a:moveTo>
                          <a:pt x="43" y="155"/>
                        </a:moveTo>
                        <a:lnTo>
                          <a:pt x="43" y="151"/>
                        </a:lnTo>
                        <a:lnTo>
                          <a:pt x="43" y="147"/>
                        </a:lnTo>
                        <a:lnTo>
                          <a:pt x="43" y="143"/>
                        </a:lnTo>
                        <a:lnTo>
                          <a:pt x="47" y="143"/>
                        </a:lnTo>
                        <a:lnTo>
                          <a:pt x="47" y="139"/>
                        </a:lnTo>
                        <a:lnTo>
                          <a:pt x="47" y="135"/>
                        </a:lnTo>
                        <a:lnTo>
                          <a:pt x="47" y="131"/>
                        </a:lnTo>
                        <a:lnTo>
                          <a:pt x="47" y="127"/>
                        </a:lnTo>
                        <a:lnTo>
                          <a:pt x="43" y="127"/>
                        </a:lnTo>
                        <a:lnTo>
                          <a:pt x="43" y="123"/>
                        </a:lnTo>
                        <a:lnTo>
                          <a:pt x="38" y="119"/>
                        </a:lnTo>
                        <a:lnTo>
                          <a:pt x="38" y="115"/>
                        </a:lnTo>
                        <a:lnTo>
                          <a:pt x="34" y="115"/>
                        </a:lnTo>
                        <a:lnTo>
                          <a:pt x="38" y="111"/>
                        </a:lnTo>
                        <a:lnTo>
                          <a:pt x="38" y="108"/>
                        </a:lnTo>
                        <a:lnTo>
                          <a:pt x="38" y="104"/>
                        </a:lnTo>
                        <a:lnTo>
                          <a:pt x="34" y="104"/>
                        </a:lnTo>
                        <a:lnTo>
                          <a:pt x="34" y="100"/>
                        </a:lnTo>
                        <a:lnTo>
                          <a:pt x="34" y="96"/>
                        </a:lnTo>
                        <a:lnTo>
                          <a:pt x="34" y="92"/>
                        </a:lnTo>
                        <a:lnTo>
                          <a:pt x="30" y="92"/>
                        </a:lnTo>
                        <a:lnTo>
                          <a:pt x="34" y="92"/>
                        </a:lnTo>
                        <a:lnTo>
                          <a:pt x="38" y="92"/>
                        </a:lnTo>
                        <a:lnTo>
                          <a:pt x="38" y="88"/>
                        </a:lnTo>
                        <a:lnTo>
                          <a:pt x="43" y="88"/>
                        </a:lnTo>
                        <a:lnTo>
                          <a:pt x="38" y="88"/>
                        </a:lnTo>
                        <a:lnTo>
                          <a:pt x="34" y="88"/>
                        </a:lnTo>
                        <a:lnTo>
                          <a:pt x="30" y="88"/>
                        </a:lnTo>
                        <a:lnTo>
                          <a:pt x="26" y="84"/>
                        </a:lnTo>
                        <a:lnTo>
                          <a:pt x="26" y="80"/>
                        </a:lnTo>
                        <a:lnTo>
                          <a:pt x="21" y="76"/>
                        </a:lnTo>
                        <a:lnTo>
                          <a:pt x="21" y="72"/>
                        </a:lnTo>
                        <a:lnTo>
                          <a:pt x="17" y="72"/>
                        </a:lnTo>
                        <a:lnTo>
                          <a:pt x="17" y="68"/>
                        </a:lnTo>
                        <a:lnTo>
                          <a:pt x="17" y="64"/>
                        </a:lnTo>
                        <a:lnTo>
                          <a:pt x="17" y="60"/>
                        </a:lnTo>
                        <a:lnTo>
                          <a:pt x="17" y="56"/>
                        </a:lnTo>
                        <a:lnTo>
                          <a:pt x="13" y="56"/>
                        </a:lnTo>
                        <a:lnTo>
                          <a:pt x="13" y="52"/>
                        </a:lnTo>
                        <a:lnTo>
                          <a:pt x="13" y="48"/>
                        </a:lnTo>
                        <a:lnTo>
                          <a:pt x="13" y="44"/>
                        </a:lnTo>
                        <a:lnTo>
                          <a:pt x="13" y="40"/>
                        </a:lnTo>
                        <a:lnTo>
                          <a:pt x="8" y="40"/>
                        </a:lnTo>
                        <a:lnTo>
                          <a:pt x="8" y="36"/>
                        </a:lnTo>
                        <a:lnTo>
                          <a:pt x="8" y="32"/>
                        </a:lnTo>
                        <a:lnTo>
                          <a:pt x="4" y="32"/>
                        </a:lnTo>
                        <a:lnTo>
                          <a:pt x="4" y="28"/>
                        </a:lnTo>
                        <a:lnTo>
                          <a:pt x="4" y="24"/>
                        </a:lnTo>
                        <a:lnTo>
                          <a:pt x="4" y="20"/>
                        </a:lnTo>
                        <a:lnTo>
                          <a:pt x="0" y="20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23" name="Freeform 556"/>
                  <p:cNvSpPr>
                    <a:spLocks/>
                  </p:cNvSpPr>
                  <p:nvPr/>
                </p:nvSpPr>
                <p:spPr bwMode="auto">
                  <a:xfrm>
                    <a:off x="3236" y="3899"/>
                    <a:ext cx="9" cy="8"/>
                  </a:xfrm>
                  <a:custGeom>
                    <a:avLst/>
                    <a:gdLst>
                      <a:gd name="T0" fmla="*/ 0 w 9"/>
                      <a:gd name="T1" fmla="*/ 8 h 8"/>
                      <a:gd name="T2" fmla="*/ 5 w 9"/>
                      <a:gd name="T3" fmla="*/ 8 h 8"/>
                      <a:gd name="T4" fmla="*/ 5 w 9"/>
                      <a:gd name="T5" fmla="*/ 4 h 8"/>
                      <a:gd name="T6" fmla="*/ 5 w 9"/>
                      <a:gd name="T7" fmla="*/ 0 h 8"/>
                      <a:gd name="T8" fmla="*/ 9 w 9"/>
                      <a:gd name="T9" fmla="*/ 0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0" y="8"/>
                        </a:move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5" y="0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24" name="Line 557"/>
                  <p:cNvSpPr>
                    <a:spLocks noChangeShapeType="1"/>
                  </p:cNvSpPr>
                  <p:nvPr/>
                </p:nvSpPr>
                <p:spPr bwMode="auto">
                  <a:xfrm>
                    <a:off x="3228" y="3907"/>
                    <a:ext cx="4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25" name="Freeform 558"/>
                  <p:cNvSpPr>
                    <a:spLocks/>
                  </p:cNvSpPr>
                  <p:nvPr/>
                </p:nvSpPr>
                <p:spPr bwMode="auto">
                  <a:xfrm>
                    <a:off x="3232" y="3907"/>
                    <a:ext cx="4" cy="4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4 w 4"/>
                      <a:gd name="T3" fmla="*/ 4 h 4"/>
                      <a:gd name="T4" fmla="*/ 4 w 4"/>
                      <a:gd name="T5" fmla="*/ 0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lnTo>
                          <a:pt x="4" y="4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26" name="Line 5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6" y="3907"/>
                    <a:ext cx="5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27" name="Freeform 560"/>
                  <p:cNvSpPr>
                    <a:spLocks/>
                  </p:cNvSpPr>
                  <p:nvPr/>
                </p:nvSpPr>
                <p:spPr bwMode="auto">
                  <a:xfrm>
                    <a:off x="4670" y="3903"/>
                    <a:ext cx="17" cy="8"/>
                  </a:xfrm>
                  <a:custGeom>
                    <a:avLst/>
                    <a:gdLst>
                      <a:gd name="T0" fmla="*/ 17 w 17"/>
                      <a:gd name="T1" fmla="*/ 4 h 8"/>
                      <a:gd name="T2" fmla="*/ 13 w 17"/>
                      <a:gd name="T3" fmla="*/ 4 h 8"/>
                      <a:gd name="T4" fmla="*/ 9 w 17"/>
                      <a:gd name="T5" fmla="*/ 4 h 8"/>
                      <a:gd name="T6" fmla="*/ 9 w 17"/>
                      <a:gd name="T7" fmla="*/ 0 h 8"/>
                      <a:gd name="T8" fmla="*/ 4 w 17"/>
                      <a:gd name="T9" fmla="*/ 0 h 8"/>
                      <a:gd name="T10" fmla="*/ 0 w 17"/>
                      <a:gd name="T11" fmla="*/ 0 h 8"/>
                      <a:gd name="T12" fmla="*/ 4 w 17"/>
                      <a:gd name="T13" fmla="*/ 0 h 8"/>
                      <a:gd name="T14" fmla="*/ 4 w 17"/>
                      <a:gd name="T15" fmla="*/ 4 h 8"/>
                      <a:gd name="T16" fmla="*/ 0 w 17"/>
                      <a:gd name="T17" fmla="*/ 4 h 8"/>
                      <a:gd name="T18" fmla="*/ 0 w 17"/>
                      <a:gd name="T19" fmla="*/ 8 h 8"/>
                      <a:gd name="T20" fmla="*/ 4 w 17"/>
                      <a:gd name="T21" fmla="*/ 8 h 8"/>
                      <a:gd name="T22" fmla="*/ 4 w 17"/>
                      <a:gd name="T23" fmla="*/ 4 h 8"/>
                      <a:gd name="T24" fmla="*/ 9 w 17"/>
                      <a:gd name="T25" fmla="*/ 4 h 8"/>
                      <a:gd name="T26" fmla="*/ 9 w 17"/>
                      <a:gd name="T27" fmla="*/ 8 h 8"/>
                      <a:gd name="T28" fmla="*/ 13 w 17"/>
                      <a:gd name="T29" fmla="*/ 8 h 8"/>
                      <a:gd name="T30" fmla="*/ 13 w 17"/>
                      <a:gd name="T31" fmla="*/ 4 h 8"/>
                      <a:gd name="T32" fmla="*/ 17 w 17"/>
                      <a:gd name="T33" fmla="*/ 4 h 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7" h="8">
                        <a:moveTo>
                          <a:pt x="17" y="4"/>
                        </a:moveTo>
                        <a:lnTo>
                          <a:pt x="13" y="4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13" y="8"/>
                        </a:lnTo>
                        <a:lnTo>
                          <a:pt x="13" y="4"/>
                        </a:lnTo>
                        <a:lnTo>
                          <a:pt x="17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28" name="Line 5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2" y="3911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29" name="Line 562"/>
                  <p:cNvSpPr>
                    <a:spLocks noChangeShapeType="1"/>
                  </p:cNvSpPr>
                  <p:nvPr/>
                </p:nvSpPr>
                <p:spPr bwMode="auto">
                  <a:xfrm>
                    <a:off x="3228" y="3907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30" name="Freeform 563"/>
                  <p:cNvSpPr>
                    <a:spLocks/>
                  </p:cNvSpPr>
                  <p:nvPr/>
                </p:nvSpPr>
                <p:spPr bwMode="auto">
                  <a:xfrm>
                    <a:off x="3241" y="3883"/>
                    <a:ext cx="30" cy="28"/>
                  </a:xfrm>
                  <a:custGeom>
                    <a:avLst/>
                    <a:gdLst>
                      <a:gd name="T0" fmla="*/ 30 w 30"/>
                      <a:gd name="T1" fmla="*/ 0 h 28"/>
                      <a:gd name="T2" fmla="*/ 30 w 30"/>
                      <a:gd name="T3" fmla="*/ 4 h 28"/>
                      <a:gd name="T4" fmla="*/ 30 w 30"/>
                      <a:gd name="T5" fmla="*/ 0 h 28"/>
                      <a:gd name="T6" fmla="*/ 25 w 30"/>
                      <a:gd name="T7" fmla="*/ 0 h 28"/>
                      <a:gd name="T8" fmla="*/ 21 w 30"/>
                      <a:gd name="T9" fmla="*/ 0 h 28"/>
                      <a:gd name="T10" fmla="*/ 21 w 30"/>
                      <a:gd name="T11" fmla="*/ 4 h 28"/>
                      <a:gd name="T12" fmla="*/ 17 w 30"/>
                      <a:gd name="T13" fmla="*/ 4 h 28"/>
                      <a:gd name="T14" fmla="*/ 21 w 30"/>
                      <a:gd name="T15" fmla="*/ 4 h 28"/>
                      <a:gd name="T16" fmla="*/ 21 w 30"/>
                      <a:gd name="T17" fmla="*/ 8 h 28"/>
                      <a:gd name="T18" fmla="*/ 21 w 30"/>
                      <a:gd name="T19" fmla="*/ 4 h 28"/>
                      <a:gd name="T20" fmla="*/ 25 w 30"/>
                      <a:gd name="T21" fmla="*/ 8 h 28"/>
                      <a:gd name="T22" fmla="*/ 30 w 30"/>
                      <a:gd name="T23" fmla="*/ 8 h 28"/>
                      <a:gd name="T24" fmla="*/ 30 w 30"/>
                      <a:gd name="T25" fmla="*/ 12 h 28"/>
                      <a:gd name="T26" fmla="*/ 25 w 30"/>
                      <a:gd name="T27" fmla="*/ 12 h 28"/>
                      <a:gd name="T28" fmla="*/ 21 w 30"/>
                      <a:gd name="T29" fmla="*/ 12 h 28"/>
                      <a:gd name="T30" fmla="*/ 17 w 30"/>
                      <a:gd name="T31" fmla="*/ 12 h 28"/>
                      <a:gd name="T32" fmla="*/ 17 w 30"/>
                      <a:gd name="T33" fmla="*/ 16 h 28"/>
                      <a:gd name="T34" fmla="*/ 21 w 30"/>
                      <a:gd name="T35" fmla="*/ 16 h 28"/>
                      <a:gd name="T36" fmla="*/ 21 w 30"/>
                      <a:gd name="T37" fmla="*/ 20 h 28"/>
                      <a:gd name="T38" fmla="*/ 17 w 30"/>
                      <a:gd name="T39" fmla="*/ 20 h 28"/>
                      <a:gd name="T40" fmla="*/ 17 w 30"/>
                      <a:gd name="T41" fmla="*/ 24 h 28"/>
                      <a:gd name="T42" fmla="*/ 13 w 30"/>
                      <a:gd name="T43" fmla="*/ 24 h 28"/>
                      <a:gd name="T44" fmla="*/ 13 w 30"/>
                      <a:gd name="T45" fmla="*/ 28 h 28"/>
                      <a:gd name="T46" fmla="*/ 13 w 30"/>
                      <a:gd name="T47" fmla="*/ 24 h 28"/>
                      <a:gd name="T48" fmla="*/ 13 w 30"/>
                      <a:gd name="T49" fmla="*/ 20 h 28"/>
                      <a:gd name="T50" fmla="*/ 13 w 30"/>
                      <a:gd name="T51" fmla="*/ 16 h 28"/>
                      <a:gd name="T52" fmla="*/ 8 w 30"/>
                      <a:gd name="T53" fmla="*/ 16 h 28"/>
                      <a:gd name="T54" fmla="*/ 8 w 30"/>
                      <a:gd name="T55" fmla="*/ 20 h 28"/>
                      <a:gd name="T56" fmla="*/ 8 w 30"/>
                      <a:gd name="T57" fmla="*/ 24 h 28"/>
                      <a:gd name="T58" fmla="*/ 4 w 30"/>
                      <a:gd name="T59" fmla="*/ 24 h 28"/>
                      <a:gd name="T60" fmla="*/ 4 w 30"/>
                      <a:gd name="T61" fmla="*/ 20 h 28"/>
                      <a:gd name="T62" fmla="*/ 0 w 30"/>
                      <a:gd name="T63" fmla="*/ 20 h 2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30" h="28">
                        <a:moveTo>
                          <a:pt x="30" y="0"/>
                        </a:moveTo>
                        <a:lnTo>
                          <a:pt x="30" y="4"/>
                        </a:lnTo>
                        <a:lnTo>
                          <a:pt x="30" y="0"/>
                        </a:lnTo>
                        <a:lnTo>
                          <a:pt x="25" y="0"/>
                        </a:lnTo>
                        <a:lnTo>
                          <a:pt x="21" y="0"/>
                        </a:lnTo>
                        <a:lnTo>
                          <a:pt x="21" y="4"/>
                        </a:lnTo>
                        <a:lnTo>
                          <a:pt x="17" y="4"/>
                        </a:lnTo>
                        <a:lnTo>
                          <a:pt x="21" y="4"/>
                        </a:lnTo>
                        <a:lnTo>
                          <a:pt x="21" y="8"/>
                        </a:lnTo>
                        <a:lnTo>
                          <a:pt x="21" y="4"/>
                        </a:lnTo>
                        <a:lnTo>
                          <a:pt x="25" y="8"/>
                        </a:lnTo>
                        <a:lnTo>
                          <a:pt x="30" y="8"/>
                        </a:lnTo>
                        <a:lnTo>
                          <a:pt x="30" y="12"/>
                        </a:lnTo>
                        <a:lnTo>
                          <a:pt x="25" y="12"/>
                        </a:lnTo>
                        <a:lnTo>
                          <a:pt x="21" y="12"/>
                        </a:lnTo>
                        <a:lnTo>
                          <a:pt x="17" y="12"/>
                        </a:lnTo>
                        <a:lnTo>
                          <a:pt x="17" y="16"/>
                        </a:lnTo>
                        <a:lnTo>
                          <a:pt x="21" y="16"/>
                        </a:lnTo>
                        <a:lnTo>
                          <a:pt x="21" y="20"/>
                        </a:lnTo>
                        <a:lnTo>
                          <a:pt x="17" y="20"/>
                        </a:lnTo>
                        <a:lnTo>
                          <a:pt x="17" y="24"/>
                        </a:lnTo>
                        <a:lnTo>
                          <a:pt x="13" y="24"/>
                        </a:lnTo>
                        <a:lnTo>
                          <a:pt x="13" y="28"/>
                        </a:lnTo>
                        <a:lnTo>
                          <a:pt x="13" y="24"/>
                        </a:lnTo>
                        <a:lnTo>
                          <a:pt x="13" y="20"/>
                        </a:lnTo>
                        <a:lnTo>
                          <a:pt x="13" y="16"/>
                        </a:lnTo>
                        <a:lnTo>
                          <a:pt x="8" y="16"/>
                        </a:lnTo>
                        <a:lnTo>
                          <a:pt x="8" y="20"/>
                        </a:lnTo>
                        <a:lnTo>
                          <a:pt x="8" y="24"/>
                        </a:lnTo>
                        <a:lnTo>
                          <a:pt x="4" y="24"/>
                        </a:lnTo>
                        <a:lnTo>
                          <a:pt x="4" y="20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31" name="Line 5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28" y="3911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32" name="Line 565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3911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33" name="Line 566"/>
                  <p:cNvSpPr>
                    <a:spLocks noChangeShapeType="1"/>
                  </p:cNvSpPr>
                  <p:nvPr/>
                </p:nvSpPr>
                <p:spPr bwMode="auto">
                  <a:xfrm>
                    <a:off x="3236" y="3911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34" name="Freeform 567"/>
                  <p:cNvSpPr>
                    <a:spLocks/>
                  </p:cNvSpPr>
                  <p:nvPr/>
                </p:nvSpPr>
                <p:spPr bwMode="auto">
                  <a:xfrm>
                    <a:off x="3232" y="3911"/>
                    <a:ext cx="4" cy="4"/>
                  </a:xfrm>
                  <a:custGeom>
                    <a:avLst/>
                    <a:gdLst>
                      <a:gd name="T0" fmla="*/ 4 w 4"/>
                      <a:gd name="T1" fmla="*/ 4 h 4"/>
                      <a:gd name="T2" fmla="*/ 0 w 4"/>
                      <a:gd name="T3" fmla="*/ 4 h 4"/>
                      <a:gd name="T4" fmla="*/ 0 w 4"/>
                      <a:gd name="T5" fmla="*/ 0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4" y="4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35" name="Line 568"/>
                  <p:cNvSpPr>
                    <a:spLocks noChangeShapeType="1"/>
                  </p:cNvSpPr>
                  <p:nvPr/>
                </p:nvSpPr>
                <p:spPr bwMode="auto">
                  <a:xfrm>
                    <a:off x="3236" y="3915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36" name="Line 569"/>
                  <p:cNvSpPr>
                    <a:spLocks noChangeShapeType="1"/>
                  </p:cNvSpPr>
                  <p:nvPr/>
                </p:nvSpPr>
                <p:spPr bwMode="auto">
                  <a:xfrm>
                    <a:off x="3236" y="3915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37" name="Freeform 570"/>
                  <p:cNvSpPr>
                    <a:spLocks/>
                  </p:cNvSpPr>
                  <p:nvPr/>
                </p:nvSpPr>
                <p:spPr bwMode="auto">
                  <a:xfrm>
                    <a:off x="3236" y="3919"/>
                    <a:ext cx="5" cy="4"/>
                  </a:xfrm>
                  <a:custGeom>
                    <a:avLst/>
                    <a:gdLst>
                      <a:gd name="T0" fmla="*/ 0 w 5"/>
                      <a:gd name="T1" fmla="*/ 0 h 4"/>
                      <a:gd name="T2" fmla="*/ 0 w 5"/>
                      <a:gd name="T3" fmla="*/ 4 h 4"/>
                      <a:gd name="T4" fmla="*/ 5 w 5"/>
                      <a:gd name="T5" fmla="*/ 4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5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38" name="Line 571"/>
                  <p:cNvSpPr>
                    <a:spLocks noChangeShapeType="1"/>
                  </p:cNvSpPr>
                  <p:nvPr/>
                </p:nvSpPr>
                <p:spPr bwMode="auto">
                  <a:xfrm>
                    <a:off x="3241" y="3923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39" name="Freeform 572"/>
                  <p:cNvSpPr>
                    <a:spLocks/>
                  </p:cNvSpPr>
                  <p:nvPr/>
                </p:nvSpPr>
                <p:spPr bwMode="auto">
                  <a:xfrm>
                    <a:off x="3236" y="3919"/>
                    <a:ext cx="9" cy="16"/>
                  </a:xfrm>
                  <a:custGeom>
                    <a:avLst/>
                    <a:gdLst>
                      <a:gd name="T0" fmla="*/ 0 w 9"/>
                      <a:gd name="T1" fmla="*/ 0 h 16"/>
                      <a:gd name="T2" fmla="*/ 5 w 9"/>
                      <a:gd name="T3" fmla="*/ 0 h 16"/>
                      <a:gd name="T4" fmla="*/ 5 w 9"/>
                      <a:gd name="T5" fmla="*/ 4 h 16"/>
                      <a:gd name="T6" fmla="*/ 5 w 9"/>
                      <a:gd name="T7" fmla="*/ 8 h 16"/>
                      <a:gd name="T8" fmla="*/ 9 w 9"/>
                      <a:gd name="T9" fmla="*/ 8 h 16"/>
                      <a:gd name="T10" fmla="*/ 9 w 9"/>
                      <a:gd name="T11" fmla="*/ 12 h 16"/>
                      <a:gd name="T12" fmla="*/ 9 w 9"/>
                      <a:gd name="T13" fmla="*/ 16 h 16"/>
                      <a:gd name="T14" fmla="*/ 5 w 9"/>
                      <a:gd name="T15" fmla="*/ 16 h 16"/>
                      <a:gd name="T16" fmla="*/ 5 w 9"/>
                      <a:gd name="T17" fmla="*/ 12 h 16"/>
                      <a:gd name="T18" fmla="*/ 5 w 9"/>
                      <a:gd name="T19" fmla="*/ 8 h 1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9" h="16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5" y="4"/>
                        </a:lnTo>
                        <a:lnTo>
                          <a:pt x="5" y="8"/>
                        </a:lnTo>
                        <a:lnTo>
                          <a:pt x="9" y="8"/>
                        </a:lnTo>
                        <a:lnTo>
                          <a:pt x="9" y="12"/>
                        </a:lnTo>
                        <a:lnTo>
                          <a:pt x="9" y="16"/>
                        </a:lnTo>
                        <a:lnTo>
                          <a:pt x="5" y="16"/>
                        </a:lnTo>
                        <a:lnTo>
                          <a:pt x="5" y="12"/>
                        </a:lnTo>
                        <a:lnTo>
                          <a:pt x="5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40" name="Freeform 573"/>
                  <p:cNvSpPr>
                    <a:spLocks/>
                  </p:cNvSpPr>
                  <p:nvPr/>
                </p:nvSpPr>
                <p:spPr bwMode="auto">
                  <a:xfrm>
                    <a:off x="4644" y="3907"/>
                    <a:ext cx="43" cy="28"/>
                  </a:xfrm>
                  <a:custGeom>
                    <a:avLst/>
                    <a:gdLst>
                      <a:gd name="T0" fmla="*/ 43 w 43"/>
                      <a:gd name="T1" fmla="*/ 0 h 28"/>
                      <a:gd name="T2" fmla="*/ 43 w 43"/>
                      <a:gd name="T3" fmla="*/ 4 h 28"/>
                      <a:gd name="T4" fmla="*/ 43 w 43"/>
                      <a:gd name="T5" fmla="*/ 8 h 28"/>
                      <a:gd name="T6" fmla="*/ 39 w 43"/>
                      <a:gd name="T7" fmla="*/ 8 h 28"/>
                      <a:gd name="T8" fmla="*/ 39 w 43"/>
                      <a:gd name="T9" fmla="*/ 12 h 28"/>
                      <a:gd name="T10" fmla="*/ 35 w 43"/>
                      <a:gd name="T11" fmla="*/ 12 h 28"/>
                      <a:gd name="T12" fmla="*/ 30 w 43"/>
                      <a:gd name="T13" fmla="*/ 16 h 28"/>
                      <a:gd name="T14" fmla="*/ 30 w 43"/>
                      <a:gd name="T15" fmla="*/ 20 h 28"/>
                      <a:gd name="T16" fmla="*/ 26 w 43"/>
                      <a:gd name="T17" fmla="*/ 20 h 28"/>
                      <a:gd name="T18" fmla="*/ 26 w 43"/>
                      <a:gd name="T19" fmla="*/ 24 h 28"/>
                      <a:gd name="T20" fmla="*/ 22 w 43"/>
                      <a:gd name="T21" fmla="*/ 24 h 28"/>
                      <a:gd name="T22" fmla="*/ 22 w 43"/>
                      <a:gd name="T23" fmla="*/ 28 h 28"/>
                      <a:gd name="T24" fmla="*/ 18 w 43"/>
                      <a:gd name="T25" fmla="*/ 28 h 28"/>
                      <a:gd name="T26" fmla="*/ 13 w 43"/>
                      <a:gd name="T27" fmla="*/ 28 h 28"/>
                      <a:gd name="T28" fmla="*/ 9 w 43"/>
                      <a:gd name="T29" fmla="*/ 28 h 28"/>
                      <a:gd name="T30" fmla="*/ 5 w 43"/>
                      <a:gd name="T31" fmla="*/ 28 h 28"/>
                      <a:gd name="T32" fmla="*/ 0 w 43"/>
                      <a:gd name="T33" fmla="*/ 28 h 2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3" h="28">
                        <a:moveTo>
                          <a:pt x="43" y="0"/>
                        </a:moveTo>
                        <a:lnTo>
                          <a:pt x="43" y="4"/>
                        </a:lnTo>
                        <a:lnTo>
                          <a:pt x="43" y="8"/>
                        </a:lnTo>
                        <a:lnTo>
                          <a:pt x="39" y="8"/>
                        </a:lnTo>
                        <a:lnTo>
                          <a:pt x="39" y="12"/>
                        </a:lnTo>
                        <a:lnTo>
                          <a:pt x="35" y="12"/>
                        </a:lnTo>
                        <a:lnTo>
                          <a:pt x="30" y="16"/>
                        </a:lnTo>
                        <a:lnTo>
                          <a:pt x="30" y="20"/>
                        </a:lnTo>
                        <a:lnTo>
                          <a:pt x="26" y="20"/>
                        </a:lnTo>
                        <a:lnTo>
                          <a:pt x="26" y="24"/>
                        </a:lnTo>
                        <a:lnTo>
                          <a:pt x="22" y="24"/>
                        </a:lnTo>
                        <a:lnTo>
                          <a:pt x="22" y="28"/>
                        </a:lnTo>
                        <a:lnTo>
                          <a:pt x="18" y="28"/>
                        </a:lnTo>
                        <a:lnTo>
                          <a:pt x="13" y="28"/>
                        </a:lnTo>
                        <a:lnTo>
                          <a:pt x="9" y="28"/>
                        </a:lnTo>
                        <a:lnTo>
                          <a:pt x="5" y="28"/>
                        </a:lnTo>
                        <a:lnTo>
                          <a:pt x="0" y="2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41" name="Line 574"/>
                  <p:cNvSpPr>
                    <a:spLocks noChangeShapeType="1"/>
                  </p:cNvSpPr>
                  <p:nvPr/>
                </p:nvSpPr>
                <p:spPr bwMode="auto">
                  <a:xfrm>
                    <a:off x="3249" y="3955"/>
                    <a:ext cx="5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42" name="Freeform 575"/>
                  <p:cNvSpPr>
                    <a:spLocks/>
                  </p:cNvSpPr>
                  <p:nvPr/>
                </p:nvSpPr>
                <p:spPr bwMode="auto">
                  <a:xfrm>
                    <a:off x="3228" y="3907"/>
                    <a:ext cx="21" cy="48"/>
                  </a:xfrm>
                  <a:custGeom>
                    <a:avLst/>
                    <a:gdLst>
                      <a:gd name="T0" fmla="*/ 21 w 21"/>
                      <a:gd name="T1" fmla="*/ 48 h 48"/>
                      <a:gd name="T2" fmla="*/ 17 w 21"/>
                      <a:gd name="T3" fmla="*/ 48 h 48"/>
                      <a:gd name="T4" fmla="*/ 17 w 21"/>
                      <a:gd name="T5" fmla="*/ 44 h 48"/>
                      <a:gd name="T6" fmla="*/ 17 w 21"/>
                      <a:gd name="T7" fmla="*/ 40 h 48"/>
                      <a:gd name="T8" fmla="*/ 17 w 21"/>
                      <a:gd name="T9" fmla="*/ 36 h 48"/>
                      <a:gd name="T10" fmla="*/ 13 w 21"/>
                      <a:gd name="T11" fmla="*/ 36 h 48"/>
                      <a:gd name="T12" fmla="*/ 13 w 21"/>
                      <a:gd name="T13" fmla="*/ 32 h 48"/>
                      <a:gd name="T14" fmla="*/ 13 w 21"/>
                      <a:gd name="T15" fmla="*/ 28 h 48"/>
                      <a:gd name="T16" fmla="*/ 8 w 21"/>
                      <a:gd name="T17" fmla="*/ 28 h 48"/>
                      <a:gd name="T18" fmla="*/ 8 w 21"/>
                      <a:gd name="T19" fmla="*/ 24 h 48"/>
                      <a:gd name="T20" fmla="*/ 4 w 21"/>
                      <a:gd name="T21" fmla="*/ 24 h 48"/>
                      <a:gd name="T22" fmla="*/ 4 w 21"/>
                      <a:gd name="T23" fmla="*/ 20 h 48"/>
                      <a:gd name="T24" fmla="*/ 4 w 21"/>
                      <a:gd name="T25" fmla="*/ 16 h 48"/>
                      <a:gd name="T26" fmla="*/ 0 w 21"/>
                      <a:gd name="T27" fmla="*/ 12 h 48"/>
                      <a:gd name="T28" fmla="*/ 0 w 21"/>
                      <a:gd name="T29" fmla="*/ 8 h 48"/>
                      <a:gd name="T30" fmla="*/ 0 w 21"/>
                      <a:gd name="T31" fmla="*/ 4 h 48"/>
                      <a:gd name="T32" fmla="*/ 0 w 21"/>
                      <a:gd name="T33" fmla="*/ 0 h 4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1" h="48">
                        <a:moveTo>
                          <a:pt x="21" y="48"/>
                        </a:moveTo>
                        <a:lnTo>
                          <a:pt x="17" y="48"/>
                        </a:lnTo>
                        <a:lnTo>
                          <a:pt x="17" y="44"/>
                        </a:lnTo>
                        <a:lnTo>
                          <a:pt x="17" y="40"/>
                        </a:lnTo>
                        <a:lnTo>
                          <a:pt x="17" y="36"/>
                        </a:lnTo>
                        <a:lnTo>
                          <a:pt x="13" y="36"/>
                        </a:lnTo>
                        <a:lnTo>
                          <a:pt x="13" y="32"/>
                        </a:lnTo>
                        <a:lnTo>
                          <a:pt x="13" y="28"/>
                        </a:lnTo>
                        <a:lnTo>
                          <a:pt x="8" y="28"/>
                        </a:lnTo>
                        <a:lnTo>
                          <a:pt x="8" y="24"/>
                        </a:lnTo>
                        <a:lnTo>
                          <a:pt x="4" y="24"/>
                        </a:lnTo>
                        <a:lnTo>
                          <a:pt x="4" y="20"/>
                        </a:lnTo>
                        <a:lnTo>
                          <a:pt x="4" y="16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43" name="Line 576"/>
                  <p:cNvSpPr>
                    <a:spLocks noChangeShapeType="1"/>
                  </p:cNvSpPr>
                  <p:nvPr/>
                </p:nvSpPr>
                <p:spPr bwMode="auto">
                  <a:xfrm>
                    <a:off x="3254" y="3955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44" name="Rectangle 577"/>
                  <p:cNvSpPr>
                    <a:spLocks noChangeArrowheads="1"/>
                  </p:cNvSpPr>
                  <p:nvPr/>
                </p:nvSpPr>
                <p:spPr bwMode="auto">
                  <a:xfrm>
                    <a:off x="3262" y="3951"/>
                    <a:ext cx="4" cy="4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45" name="Line 5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49" y="3955"/>
                    <a:ext cx="5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46" name="Line 5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58" y="3955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47" name="Line 580"/>
                  <p:cNvSpPr>
                    <a:spLocks noChangeShapeType="1"/>
                  </p:cNvSpPr>
                  <p:nvPr/>
                </p:nvSpPr>
                <p:spPr bwMode="auto">
                  <a:xfrm>
                    <a:off x="3258" y="3955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48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3254" y="3955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49" name="Freeform 582"/>
                  <p:cNvSpPr>
                    <a:spLocks/>
                  </p:cNvSpPr>
                  <p:nvPr/>
                </p:nvSpPr>
                <p:spPr bwMode="auto">
                  <a:xfrm>
                    <a:off x="3262" y="3955"/>
                    <a:ext cx="9" cy="4"/>
                  </a:xfrm>
                  <a:custGeom>
                    <a:avLst/>
                    <a:gdLst>
                      <a:gd name="T0" fmla="*/ 9 w 9"/>
                      <a:gd name="T1" fmla="*/ 4 h 4"/>
                      <a:gd name="T2" fmla="*/ 9 w 9"/>
                      <a:gd name="T3" fmla="*/ 0 h 4"/>
                      <a:gd name="T4" fmla="*/ 4 w 9"/>
                      <a:gd name="T5" fmla="*/ 0 h 4"/>
                      <a:gd name="T6" fmla="*/ 4 w 9"/>
                      <a:gd name="T7" fmla="*/ 4 h 4"/>
                      <a:gd name="T8" fmla="*/ 0 w 9"/>
                      <a:gd name="T9" fmla="*/ 4 h 4"/>
                      <a:gd name="T10" fmla="*/ 0 w 9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9" h="4">
                        <a:moveTo>
                          <a:pt x="9" y="4"/>
                        </a:moveTo>
                        <a:lnTo>
                          <a:pt x="9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50" name="Line 583"/>
                  <p:cNvSpPr>
                    <a:spLocks noChangeShapeType="1"/>
                  </p:cNvSpPr>
                  <p:nvPr/>
                </p:nvSpPr>
                <p:spPr bwMode="auto">
                  <a:xfrm>
                    <a:off x="3254" y="3959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51" name="Freeform 584"/>
                  <p:cNvSpPr>
                    <a:spLocks/>
                  </p:cNvSpPr>
                  <p:nvPr/>
                </p:nvSpPr>
                <p:spPr bwMode="auto">
                  <a:xfrm>
                    <a:off x="3249" y="3959"/>
                    <a:ext cx="5" cy="4"/>
                  </a:xfrm>
                  <a:custGeom>
                    <a:avLst/>
                    <a:gdLst>
                      <a:gd name="T0" fmla="*/ 5 w 5"/>
                      <a:gd name="T1" fmla="*/ 0 h 4"/>
                      <a:gd name="T2" fmla="*/ 5 w 5"/>
                      <a:gd name="T3" fmla="*/ 4 h 4"/>
                      <a:gd name="T4" fmla="*/ 0 w 5"/>
                      <a:gd name="T5" fmla="*/ 4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" h="4">
                        <a:moveTo>
                          <a:pt x="5" y="0"/>
                        </a:moveTo>
                        <a:lnTo>
                          <a:pt x="5" y="4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52" name="Freeform 585"/>
                  <p:cNvSpPr>
                    <a:spLocks/>
                  </p:cNvSpPr>
                  <p:nvPr/>
                </p:nvSpPr>
                <p:spPr bwMode="auto">
                  <a:xfrm>
                    <a:off x="3249" y="3955"/>
                    <a:ext cx="1" cy="8"/>
                  </a:xfrm>
                  <a:custGeom>
                    <a:avLst/>
                    <a:gdLst>
                      <a:gd name="T0" fmla="*/ 0 w 1"/>
                      <a:gd name="T1" fmla="*/ 8 h 8"/>
                      <a:gd name="T2" fmla="*/ 0 w 1"/>
                      <a:gd name="T3" fmla="*/ 4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" h="8">
                        <a:moveTo>
                          <a:pt x="0" y="8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53" name="Line 5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54" y="3959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54" name="Freeform 587"/>
                  <p:cNvSpPr>
                    <a:spLocks/>
                  </p:cNvSpPr>
                  <p:nvPr/>
                </p:nvSpPr>
                <p:spPr bwMode="auto">
                  <a:xfrm>
                    <a:off x="3258" y="3943"/>
                    <a:ext cx="30" cy="20"/>
                  </a:xfrm>
                  <a:custGeom>
                    <a:avLst/>
                    <a:gdLst>
                      <a:gd name="T0" fmla="*/ 0 w 30"/>
                      <a:gd name="T1" fmla="*/ 12 h 20"/>
                      <a:gd name="T2" fmla="*/ 0 w 30"/>
                      <a:gd name="T3" fmla="*/ 8 h 20"/>
                      <a:gd name="T4" fmla="*/ 0 w 30"/>
                      <a:gd name="T5" fmla="*/ 4 h 20"/>
                      <a:gd name="T6" fmla="*/ 4 w 30"/>
                      <a:gd name="T7" fmla="*/ 4 h 20"/>
                      <a:gd name="T8" fmla="*/ 0 w 30"/>
                      <a:gd name="T9" fmla="*/ 4 h 20"/>
                      <a:gd name="T10" fmla="*/ 0 w 30"/>
                      <a:gd name="T11" fmla="*/ 0 h 20"/>
                      <a:gd name="T12" fmla="*/ 4 w 30"/>
                      <a:gd name="T13" fmla="*/ 0 h 20"/>
                      <a:gd name="T14" fmla="*/ 8 w 30"/>
                      <a:gd name="T15" fmla="*/ 0 h 20"/>
                      <a:gd name="T16" fmla="*/ 8 w 30"/>
                      <a:gd name="T17" fmla="*/ 4 h 20"/>
                      <a:gd name="T18" fmla="*/ 13 w 30"/>
                      <a:gd name="T19" fmla="*/ 4 h 20"/>
                      <a:gd name="T20" fmla="*/ 13 w 30"/>
                      <a:gd name="T21" fmla="*/ 8 h 20"/>
                      <a:gd name="T22" fmla="*/ 8 w 30"/>
                      <a:gd name="T23" fmla="*/ 8 h 20"/>
                      <a:gd name="T24" fmla="*/ 13 w 30"/>
                      <a:gd name="T25" fmla="*/ 8 h 20"/>
                      <a:gd name="T26" fmla="*/ 17 w 30"/>
                      <a:gd name="T27" fmla="*/ 12 h 20"/>
                      <a:gd name="T28" fmla="*/ 21 w 30"/>
                      <a:gd name="T29" fmla="*/ 8 h 20"/>
                      <a:gd name="T30" fmla="*/ 26 w 30"/>
                      <a:gd name="T31" fmla="*/ 8 h 20"/>
                      <a:gd name="T32" fmla="*/ 30 w 30"/>
                      <a:gd name="T33" fmla="*/ 8 h 20"/>
                      <a:gd name="T34" fmla="*/ 26 w 30"/>
                      <a:gd name="T35" fmla="*/ 8 h 20"/>
                      <a:gd name="T36" fmla="*/ 21 w 30"/>
                      <a:gd name="T37" fmla="*/ 12 h 20"/>
                      <a:gd name="T38" fmla="*/ 17 w 30"/>
                      <a:gd name="T39" fmla="*/ 12 h 20"/>
                      <a:gd name="T40" fmla="*/ 17 w 30"/>
                      <a:gd name="T41" fmla="*/ 16 h 20"/>
                      <a:gd name="T42" fmla="*/ 21 w 30"/>
                      <a:gd name="T43" fmla="*/ 16 h 20"/>
                      <a:gd name="T44" fmla="*/ 21 w 30"/>
                      <a:gd name="T45" fmla="*/ 12 h 20"/>
                      <a:gd name="T46" fmla="*/ 26 w 30"/>
                      <a:gd name="T47" fmla="*/ 12 h 20"/>
                      <a:gd name="T48" fmla="*/ 26 w 30"/>
                      <a:gd name="T49" fmla="*/ 16 h 20"/>
                      <a:gd name="T50" fmla="*/ 26 w 30"/>
                      <a:gd name="T51" fmla="*/ 20 h 20"/>
                      <a:gd name="T52" fmla="*/ 21 w 30"/>
                      <a:gd name="T53" fmla="*/ 20 h 20"/>
                      <a:gd name="T54" fmla="*/ 21 w 30"/>
                      <a:gd name="T55" fmla="*/ 16 h 20"/>
                      <a:gd name="T56" fmla="*/ 17 w 30"/>
                      <a:gd name="T57" fmla="*/ 16 h 20"/>
                      <a:gd name="T58" fmla="*/ 17 w 30"/>
                      <a:gd name="T59" fmla="*/ 12 h 20"/>
                      <a:gd name="T60" fmla="*/ 17 w 30"/>
                      <a:gd name="T61" fmla="*/ 16 h 20"/>
                      <a:gd name="T62" fmla="*/ 13 w 30"/>
                      <a:gd name="T63" fmla="*/ 16 h 2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30" h="20">
                        <a:moveTo>
                          <a:pt x="0" y="12"/>
                        </a:move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8" y="4"/>
                        </a:lnTo>
                        <a:lnTo>
                          <a:pt x="13" y="4"/>
                        </a:lnTo>
                        <a:lnTo>
                          <a:pt x="13" y="8"/>
                        </a:lnTo>
                        <a:lnTo>
                          <a:pt x="8" y="8"/>
                        </a:lnTo>
                        <a:lnTo>
                          <a:pt x="13" y="8"/>
                        </a:lnTo>
                        <a:lnTo>
                          <a:pt x="17" y="12"/>
                        </a:lnTo>
                        <a:lnTo>
                          <a:pt x="21" y="8"/>
                        </a:lnTo>
                        <a:lnTo>
                          <a:pt x="26" y="8"/>
                        </a:lnTo>
                        <a:lnTo>
                          <a:pt x="30" y="8"/>
                        </a:lnTo>
                        <a:lnTo>
                          <a:pt x="26" y="8"/>
                        </a:lnTo>
                        <a:lnTo>
                          <a:pt x="21" y="12"/>
                        </a:lnTo>
                        <a:lnTo>
                          <a:pt x="17" y="12"/>
                        </a:lnTo>
                        <a:lnTo>
                          <a:pt x="17" y="16"/>
                        </a:lnTo>
                        <a:lnTo>
                          <a:pt x="21" y="16"/>
                        </a:lnTo>
                        <a:lnTo>
                          <a:pt x="21" y="12"/>
                        </a:lnTo>
                        <a:lnTo>
                          <a:pt x="26" y="12"/>
                        </a:lnTo>
                        <a:lnTo>
                          <a:pt x="26" y="16"/>
                        </a:lnTo>
                        <a:lnTo>
                          <a:pt x="26" y="20"/>
                        </a:lnTo>
                        <a:lnTo>
                          <a:pt x="21" y="20"/>
                        </a:lnTo>
                        <a:lnTo>
                          <a:pt x="21" y="16"/>
                        </a:lnTo>
                        <a:lnTo>
                          <a:pt x="17" y="16"/>
                        </a:lnTo>
                        <a:lnTo>
                          <a:pt x="17" y="12"/>
                        </a:lnTo>
                        <a:lnTo>
                          <a:pt x="17" y="16"/>
                        </a:lnTo>
                        <a:lnTo>
                          <a:pt x="13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55" name="Line 588"/>
                  <p:cNvSpPr>
                    <a:spLocks noChangeShapeType="1"/>
                  </p:cNvSpPr>
                  <p:nvPr/>
                </p:nvSpPr>
                <p:spPr bwMode="auto">
                  <a:xfrm>
                    <a:off x="3249" y="3963"/>
                    <a:ext cx="5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56" name="Freeform 589"/>
                  <p:cNvSpPr>
                    <a:spLocks/>
                  </p:cNvSpPr>
                  <p:nvPr/>
                </p:nvSpPr>
                <p:spPr bwMode="auto">
                  <a:xfrm>
                    <a:off x="4490" y="3935"/>
                    <a:ext cx="154" cy="67"/>
                  </a:xfrm>
                  <a:custGeom>
                    <a:avLst/>
                    <a:gdLst>
                      <a:gd name="T0" fmla="*/ 154 w 154"/>
                      <a:gd name="T1" fmla="*/ 0 h 67"/>
                      <a:gd name="T2" fmla="*/ 154 w 154"/>
                      <a:gd name="T3" fmla="*/ 4 h 67"/>
                      <a:gd name="T4" fmla="*/ 150 w 154"/>
                      <a:gd name="T5" fmla="*/ 4 h 67"/>
                      <a:gd name="T6" fmla="*/ 150 w 154"/>
                      <a:gd name="T7" fmla="*/ 8 h 67"/>
                      <a:gd name="T8" fmla="*/ 146 w 154"/>
                      <a:gd name="T9" fmla="*/ 8 h 67"/>
                      <a:gd name="T10" fmla="*/ 146 w 154"/>
                      <a:gd name="T11" fmla="*/ 12 h 67"/>
                      <a:gd name="T12" fmla="*/ 142 w 154"/>
                      <a:gd name="T13" fmla="*/ 12 h 67"/>
                      <a:gd name="T14" fmla="*/ 142 w 154"/>
                      <a:gd name="T15" fmla="*/ 16 h 67"/>
                      <a:gd name="T16" fmla="*/ 137 w 154"/>
                      <a:gd name="T17" fmla="*/ 16 h 67"/>
                      <a:gd name="T18" fmla="*/ 133 w 154"/>
                      <a:gd name="T19" fmla="*/ 16 h 67"/>
                      <a:gd name="T20" fmla="*/ 129 w 154"/>
                      <a:gd name="T21" fmla="*/ 16 h 67"/>
                      <a:gd name="T22" fmla="*/ 129 w 154"/>
                      <a:gd name="T23" fmla="*/ 20 h 67"/>
                      <a:gd name="T24" fmla="*/ 124 w 154"/>
                      <a:gd name="T25" fmla="*/ 20 h 67"/>
                      <a:gd name="T26" fmla="*/ 120 w 154"/>
                      <a:gd name="T27" fmla="*/ 20 h 67"/>
                      <a:gd name="T28" fmla="*/ 116 w 154"/>
                      <a:gd name="T29" fmla="*/ 24 h 67"/>
                      <a:gd name="T30" fmla="*/ 111 w 154"/>
                      <a:gd name="T31" fmla="*/ 24 h 67"/>
                      <a:gd name="T32" fmla="*/ 111 w 154"/>
                      <a:gd name="T33" fmla="*/ 20 h 67"/>
                      <a:gd name="T34" fmla="*/ 111 w 154"/>
                      <a:gd name="T35" fmla="*/ 24 h 67"/>
                      <a:gd name="T36" fmla="*/ 111 w 154"/>
                      <a:gd name="T37" fmla="*/ 28 h 67"/>
                      <a:gd name="T38" fmla="*/ 107 w 154"/>
                      <a:gd name="T39" fmla="*/ 28 h 67"/>
                      <a:gd name="T40" fmla="*/ 111 w 154"/>
                      <a:gd name="T41" fmla="*/ 28 h 67"/>
                      <a:gd name="T42" fmla="*/ 107 w 154"/>
                      <a:gd name="T43" fmla="*/ 28 h 67"/>
                      <a:gd name="T44" fmla="*/ 107 w 154"/>
                      <a:gd name="T45" fmla="*/ 32 h 67"/>
                      <a:gd name="T46" fmla="*/ 107 w 154"/>
                      <a:gd name="T47" fmla="*/ 36 h 67"/>
                      <a:gd name="T48" fmla="*/ 103 w 154"/>
                      <a:gd name="T49" fmla="*/ 36 h 67"/>
                      <a:gd name="T50" fmla="*/ 103 w 154"/>
                      <a:gd name="T51" fmla="*/ 40 h 67"/>
                      <a:gd name="T52" fmla="*/ 99 w 154"/>
                      <a:gd name="T53" fmla="*/ 40 h 67"/>
                      <a:gd name="T54" fmla="*/ 99 w 154"/>
                      <a:gd name="T55" fmla="*/ 44 h 67"/>
                      <a:gd name="T56" fmla="*/ 99 w 154"/>
                      <a:gd name="T57" fmla="*/ 48 h 67"/>
                      <a:gd name="T58" fmla="*/ 94 w 154"/>
                      <a:gd name="T59" fmla="*/ 48 h 67"/>
                      <a:gd name="T60" fmla="*/ 90 w 154"/>
                      <a:gd name="T61" fmla="*/ 48 h 67"/>
                      <a:gd name="T62" fmla="*/ 86 w 154"/>
                      <a:gd name="T63" fmla="*/ 48 h 67"/>
                      <a:gd name="T64" fmla="*/ 81 w 154"/>
                      <a:gd name="T65" fmla="*/ 48 h 67"/>
                      <a:gd name="T66" fmla="*/ 77 w 154"/>
                      <a:gd name="T67" fmla="*/ 48 h 67"/>
                      <a:gd name="T68" fmla="*/ 73 w 154"/>
                      <a:gd name="T69" fmla="*/ 52 h 67"/>
                      <a:gd name="T70" fmla="*/ 69 w 154"/>
                      <a:gd name="T71" fmla="*/ 52 h 67"/>
                      <a:gd name="T72" fmla="*/ 64 w 154"/>
                      <a:gd name="T73" fmla="*/ 52 h 67"/>
                      <a:gd name="T74" fmla="*/ 60 w 154"/>
                      <a:gd name="T75" fmla="*/ 52 h 67"/>
                      <a:gd name="T76" fmla="*/ 56 w 154"/>
                      <a:gd name="T77" fmla="*/ 52 h 67"/>
                      <a:gd name="T78" fmla="*/ 56 w 154"/>
                      <a:gd name="T79" fmla="*/ 56 h 67"/>
                      <a:gd name="T80" fmla="*/ 51 w 154"/>
                      <a:gd name="T81" fmla="*/ 56 h 67"/>
                      <a:gd name="T82" fmla="*/ 47 w 154"/>
                      <a:gd name="T83" fmla="*/ 56 h 67"/>
                      <a:gd name="T84" fmla="*/ 43 w 154"/>
                      <a:gd name="T85" fmla="*/ 56 h 67"/>
                      <a:gd name="T86" fmla="*/ 43 w 154"/>
                      <a:gd name="T87" fmla="*/ 59 h 67"/>
                      <a:gd name="T88" fmla="*/ 39 w 154"/>
                      <a:gd name="T89" fmla="*/ 59 h 67"/>
                      <a:gd name="T90" fmla="*/ 34 w 154"/>
                      <a:gd name="T91" fmla="*/ 59 h 67"/>
                      <a:gd name="T92" fmla="*/ 34 w 154"/>
                      <a:gd name="T93" fmla="*/ 63 h 67"/>
                      <a:gd name="T94" fmla="*/ 30 w 154"/>
                      <a:gd name="T95" fmla="*/ 63 h 67"/>
                      <a:gd name="T96" fmla="*/ 26 w 154"/>
                      <a:gd name="T97" fmla="*/ 63 h 67"/>
                      <a:gd name="T98" fmla="*/ 21 w 154"/>
                      <a:gd name="T99" fmla="*/ 63 h 67"/>
                      <a:gd name="T100" fmla="*/ 17 w 154"/>
                      <a:gd name="T101" fmla="*/ 63 h 67"/>
                      <a:gd name="T102" fmla="*/ 13 w 154"/>
                      <a:gd name="T103" fmla="*/ 63 h 67"/>
                      <a:gd name="T104" fmla="*/ 8 w 154"/>
                      <a:gd name="T105" fmla="*/ 63 h 67"/>
                      <a:gd name="T106" fmla="*/ 0 w 154"/>
                      <a:gd name="T107" fmla="*/ 67 h 67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154" h="67">
                        <a:moveTo>
                          <a:pt x="154" y="0"/>
                        </a:moveTo>
                        <a:lnTo>
                          <a:pt x="154" y="4"/>
                        </a:lnTo>
                        <a:lnTo>
                          <a:pt x="150" y="4"/>
                        </a:lnTo>
                        <a:lnTo>
                          <a:pt x="150" y="8"/>
                        </a:lnTo>
                        <a:lnTo>
                          <a:pt x="146" y="8"/>
                        </a:lnTo>
                        <a:lnTo>
                          <a:pt x="146" y="12"/>
                        </a:lnTo>
                        <a:lnTo>
                          <a:pt x="142" y="12"/>
                        </a:lnTo>
                        <a:lnTo>
                          <a:pt x="142" y="16"/>
                        </a:lnTo>
                        <a:lnTo>
                          <a:pt x="137" y="16"/>
                        </a:lnTo>
                        <a:lnTo>
                          <a:pt x="133" y="16"/>
                        </a:lnTo>
                        <a:lnTo>
                          <a:pt x="129" y="16"/>
                        </a:lnTo>
                        <a:lnTo>
                          <a:pt x="129" y="20"/>
                        </a:lnTo>
                        <a:lnTo>
                          <a:pt x="124" y="20"/>
                        </a:lnTo>
                        <a:lnTo>
                          <a:pt x="120" y="20"/>
                        </a:lnTo>
                        <a:lnTo>
                          <a:pt x="116" y="24"/>
                        </a:lnTo>
                        <a:lnTo>
                          <a:pt x="111" y="24"/>
                        </a:lnTo>
                        <a:lnTo>
                          <a:pt x="111" y="20"/>
                        </a:lnTo>
                        <a:lnTo>
                          <a:pt x="111" y="24"/>
                        </a:lnTo>
                        <a:lnTo>
                          <a:pt x="111" y="28"/>
                        </a:lnTo>
                        <a:lnTo>
                          <a:pt x="107" y="28"/>
                        </a:lnTo>
                        <a:lnTo>
                          <a:pt x="111" y="28"/>
                        </a:lnTo>
                        <a:lnTo>
                          <a:pt x="107" y="28"/>
                        </a:lnTo>
                        <a:lnTo>
                          <a:pt x="107" y="32"/>
                        </a:lnTo>
                        <a:lnTo>
                          <a:pt x="107" y="36"/>
                        </a:lnTo>
                        <a:lnTo>
                          <a:pt x="103" y="36"/>
                        </a:lnTo>
                        <a:lnTo>
                          <a:pt x="103" y="40"/>
                        </a:lnTo>
                        <a:lnTo>
                          <a:pt x="99" y="40"/>
                        </a:lnTo>
                        <a:lnTo>
                          <a:pt x="99" y="44"/>
                        </a:lnTo>
                        <a:lnTo>
                          <a:pt x="99" y="48"/>
                        </a:lnTo>
                        <a:lnTo>
                          <a:pt x="94" y="48"/>
                        </a:lnTo>
                        <a:lnTo>
                          <a:pt x="90" y="48"/>
                        </a:lnTo>
                        <a:lnTo>
                          <a:pt x="86" y="48"/>
                        </a:lnTo>
                        <a:lnTo>
                          <a:pt x="81" y="48"/>
                        </a:lnTo>
                        <a:lnTo>
                          <a:pt x="77" y="48"/>
                        </a:lnTo>
                        <a:lnTo>
                          <a:pt x="73" y="52"/>
                        </a:lnTo>
                        <a:lnTo>
                          <a:pt x="69" y="52"/>
                        </a:lnTo>
                        <a:lnTo>
                          <a:pt x="64" y="52"/>
                        </a:lnTo>
                        <a:lnTo>
                          <a:pt x="60" y="52"/>
                        </a:lnTo>
                        <a:lnTo>
                          <a:pt x="56" y="52"/>
                        </a:lnTo>
                        <a:lnTo>
                          <a:pt x="56" y="56"/>
                        </a:lnTo>
                        <a:lnTo>
                          <a:pt x="51" y="56"/>
                        </a:lnTo>
                        <a:lnTo>
                          <a:pt x="47" y="56"/>
                        </a:lnTo>
                        <a:lnTo>
                          <a:pt x="43" y="56"/>
                        </a:lnTo>
                        <a:lnTo>
                          <a:pt x="43" y="59"/>
                        </a:lnTo>
                        <a:lnTo>
                          <a:pt x="39" y="59"/>
                        </a:lnTo>
                        <a:lnTo>
                          <a:pt x="34" y="59"/>
                        </a:lnTo>
                        <a:lnTo>
                          <a:pt x="34" y="63"/>
                        </a:lnTo>
                        <a:lnTo>
                          <a:pt x="30" y="63"/>
                        </a:lnTo>
                        <a:lnTo>
                          <a:pt x="26" y="63"/>
                        </a:lnTo>
                        <a:lnTo>
                          <a:pt x="21" y="63"/>
                        </a:lnTo>
                        <a:lnTo>
                          <a:pt x="17" y="63"/>
                        </a:lnTo>
                        <a:lnTo>
                          <a:pt x="13" y="63"/>
                        </a:lnTo>
                        <a:lnTo>
                          <a:pt x="8" y="63"/>
                        </a:lnTo>
                        <a:lnTo>
                          <a:pt x="0" y="6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57" name="Freeform 590"/>
                  <p:cNvSpPr>
                    <a:spLocks/>
                  </p:cNvSpPr>
                  <p:nvPr/>
                </p:nvSpPr>
                <p:spPr bwMode="auto">
                  <a:xfrm>
                    <a:off x="3284" y="3998"/>
                    <a:ext cx="4" cy="12"/>
                  </a:xfrm>
                  <a:custGeom>
                    <a:avLst/>
                    <a:gdLst>
                      <a:gd name="T0" fmla="*/ 4 w 4"/>
                      <a:gd name="T1" fmla="*/ 8 h 12"/>
                      <a:gd name="T2" fmla="*/ 4 w 4"/>
                      <a:gd name="T3" fmla="*/ 4 h 12"/>
                      <a:gd name="T4" fmla="*/ 0 w 4"/>
                      <a:gd name="T5" fmla="*/ 4 h 12"/>
                      <a:gd name="T6" fmla="*/ 0 w 4"/>
                      <a:gd name="T7" fmla="*/ 0 h 12"/>
                      <a:gd name="T8" fmla="*/ 4 w 4"/>
                      <a:gd name="T9" fmla="*/ 0 h 12"/>
                      <a:gd name="T10" fmla="*/ 4 w 4"/>
                      <a:gd name="T11" fmla="*/ 4 h 12"/>
                      <a:gd name="T12" fmla="*/ 4 w 4"/>
                      <a:gd name="T13" fmla="*/ 8 h 12"/>
                      <a:gd name="T14" fmla="*/ 4 w 4"/>
                      <a:gd name="T15" fmla="*/ 12 h 1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" h="12">
                        <a:moveTo>
                          <a:pt x="4" y="8"/>
                        </a:move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58" name="Freeform 591"/>
                  <p:cNvSpPr>
                    <a:spLocks/>
                  </p:cNvSpPr>
                  <p:nvPr/>
                </p:nvSpPr>
                <p:spPr bwMode="auto">
                  <a:xfrm>
                    <a:off x="3249" y="3963"/>
                    <a:ext cx="30" cy="47"/>
                  </a:xfrm>
                  <a:custGeom>
                    <a:avLst/>
                    <a:gdLst>
                      <a:gd name="T0" fmla="*/ 30 w 30"/>
                      <a:gd name="T1" fmla="*/ 47 h 47"/>
                      <a:gd name="T2" fmla="*/ 30 w 30"/>
                      <a:gd name="T3" fmla="*/ 43 h 47"/>
                      <a:gd name="T4" fmla="*/ 26 w 30"/>
                      <a:gd name="T5" fmla="*/ 39 h 47"/>
                      <a:gd name="T6" fmla="*/ 22 w 30"/>
                      <a:gd name="T7" fmla="*/ 35 h 47"/>
                      <a:gd name="T8" fmla="*/ 17 w 30"/>
                      <a:gd name="T9" fmla="*/ 35 h 47"/>
                      <a:gd name="T10" fmla="*/ 17 w 30"/>
                      <a:gd name="T11" fmla="*/ 31 h 47"/>
                      <a:gd name="T12" fmla="*/ 13 w 30"/>
                      <a:gd name="T13" fmla="*/ 31 h 47"/>
                      <a:gd name="T14" fmla="*/ 13 w 30"/>
                      <a:gd name="T15" fmla="*/ 28 h 47"/>
                      <a:gd name="T16" fmla="*/ 9 w 30"/>
                      <a:gd name="T17" fmla="*/ 28 h 47"/>
                      <a:gd name="T18" fmla="*/ 9 w 30"/>
                      <a:gd name="T19" fmla="*/ 24 h 47"/>
                      <a:gd name="T20" fmla="*/ 9 w 30"/>
                      <a:gd name="T21" fmla="*/ 20 h 47"/>
                      <a:gd name="T22" fmla="*/ 9 w 30"/>
                      <a:gd name="T23" fmla="*/ 16 h 47"/>
                      <a:gd name="T24" fmla="*/ 9 w 30"/>
                      <a:gd name="T25" fmla="*/ 12 h 47"/>
                      <a:gd name="T26" fmla="*/ 9 w 30"/>
                      <a:gd name="T27" fmla="*/ 8 h 47"/>
                      <a:gd name="T28" fmla="*/ 5 w 30"/>
                      <a:gd name="T29" fmla="*/ 8 h 47"/>
                      <a:gd name="T30" fmla="*/ 5 w 30"/>
                      <a:gd name="T31" fmla="*/ 4 h 47"/>
                      <a:gd name="T32" fmla="*/ 5 w 30"/>
                      <a:gd name="T33" fmla="*/ 0 h 47"/>
                      <a:gd name="T34" fmla="*/ 0 w 30"/>
                      <a:gd name="T35" fmla="*/ 0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30" h="47">
                        <a:moveTo>
                          <a:pt x="30" y="47"/>
                        </a:moveTo>
                        <a:lnTo>
                          <a:pt x="30" y="43"/>
                        </a:lnTo>
                        <a:lnTo>
                          <a:pt x="26" y="39"/>
                        </a:lnTo>
                        <a:lnTo>
                          <a:pt x="22" y="35"/>
                        </a:lnTo>
                        <a:lnTo>
                          <a:pt x="17" y="35"/>
                        </a:lnTo>
                        <a:lnTo>
                          <a:pt x="17" y="31"/>
                        </a:lnTo>
                        <a:lnTo>
                          <a:pt x="13" y="31"/>
                        </a:lnTo>
                        <a:lnTo>
                          <a:pt x="13" y="28"/>
                        </a:lnTo>
                        <a:lnTo>
                          <a:pt x="9" y="28"/>
                        </a:lnTo>
                        <a:lnTo>
                          <a:pt x="9" y="24"/>
                        </a:lnTo>
                        <a:lnTo>
                          <a:pt x="9" y="20"/>
                        </a:lnTo>
                        <a:lnTo>
                          <a:pt x="9" y="16"/>
                        </a:ln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5" y="8"/>
                        </a:lnTo>
                        <a:lnTo>
                          <a:pt x="5" y="4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59" name="Line 5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84" y="4006"/>
                    <a:ext cx="4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60" name="Line 593"/>
                  <p:cNvSpPr>
                    <a:spLocks noChangeShapeType="1"/>
                  </p:cNvSpPr>
                  <p:nvPr/>
                </p:nvSpPr>
                <p:spPr bwMode="auto">
                  <a:xfrm>
                    <a:off x="3279" y="4010"/>
                    <a:ext cx="5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61" name="Freeform 594"/>
                  <p:cNvSpPr>
                    <a:spLocks/>
                  </p:cNvSpPr>
                  <p:nvPr/>
                </p:nvSpPr>
                <p:spPr bwMode="auto">
                  <a:xfrm>
                    <a:off x="3284" y="4010"/>
                    <a:ext cx="8" cy="8"/>
                  </a:xfrm>
                  <a:custGeom>
                    <a:avLst/>
                    <a:gdLst>
                      <a:gd name="T0" fmla="*/ 0 w 8"/>
                      <a:gd name="T1" fmla="*/ 0 h 8"/>
                      <a:gd name="T2" fmla="*/ 4 w 8"/>
                      <a:gd name="T3" fmla="*/ 0 h 8"/>
                      <a:gd name="T4" fmla="*/ 4 w 8"/>
                      <a:gd name="T5" fmla="*/ 4 h 8"/>
                      <a:gd name="T6" fmla="*/ 4 w 8"/>
                      <a:gd name="T7" fmla="*/ 8 h 8"/>
                      <a:gd name="T8" fmla="*/ 8 w 8"/>
                      <a:gd name="T9" fmla="*/ 8 h 8"/>
                      <a:gd name="T10" fmla="*/ 8 w 8"/>
                      <a:gd name="T11" fmla="*/ 4 h 8"/>
                      <a:gd name="T12" fmla="*/ 4 w 8"/>
                      <a:gd name="T13" fmla="*/ 4 h 8"/>
                      <a:gd name="T14" fmla="*/ 4 w 8"/>
                      <a:gd name="T15" fmla="*/ 0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8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62" name="Freeform 595"/>
                  <p:cNvSpPr>
                    <a:spLocks/>
                  </p:cNvSpPr>
                  <p:nvPr/>
                </p:nvSpPr>
                <p:spPr bwMode="auto">
                  <a:xfrm>
                    <a:off x="4443" y="4002"/>
                    <a:ext cx="47" cy="20"/>
                  </a:xfrm>
                  <a:custGeom>
                    <a:avLst/>
                    <a:gdLst>
                      <a:gd name="T0" fmla="*/ 47 w 47"/>
                      <a:gd name="T1" fmla="*/ 0 h 20"/>
                      <a:gd name="T2" fmla="*/ 47 w 47"/>
                      <a:gd name="T3" fmla="*/ 4 h 20"/>
                      <a:gd name="T4" fmla="*/ 43 w 47"/>
                      <a:gd name="T5" fmla="*/ 4 h 20"/>
                      <a:gd name="T6" fmla="*/ 43 w 47"/>
                      <a:gd name="T7" fmla="*/ 8 h 20"/>
                      <a:gd name="T8" fmla="*/ 38 w 47"/>
                      <a:gd name="T9" fmla="*/ 8 h 20"/>
                      <a:gd name="T10" fmla="*/ 38 w 47"/>
                      <a:gd name="T11" fmla="*/ 12 h 20"/>
                      <a:gd name="T12" fmla="*/ 34 w 47"/>
                      <a:gd name="T13" fmla="*/ 12 h 20"/>
                      <a:gd name="T14" fmla="*/ 30 w 47"/>
                      <a:gd name="T15" fmla="*/ 12 h 20"/>
                      <a:gd name="T16" fmla="*/ 30 w 47"/>
                      <a:gd name="T17" fmla="*/ 16 h 20"/>
                      <a:gd name="T18" fmla="*/ 25 w 47"/>
                      <a:gd name="T19" fmla="*/ 16 h 20"/>
                      <a:gd name="T20" fmla="*/ 21 w 47"/>
                      <a:gd name="T21" fmla="*/ 16 h 20"/>
                      <a:gd name="T22" fmla="*/ 17 w 47"/>
                      <a:gd name="T23" fmla="*/ 16 h 20"/>
                      <a:gd name="T24" fmla="*/ 13 w 47"/>
                      <a:gd name="T25" fmla="*/ 16 h 20"/>
                      <a:gd name="T26" fmla="*/ 8 w 47"/>
                      <a:gd name="T27" fmla="*/ 16 h 20"/>
                      <a:gd name="T28" fmla="*/ 4 w 47"/>
                      <a:gd name="T29" fmla="*/ 16 h 20"/>
                      <a:gd name="T30" fmla="*/ 4 w 47"/>
                      <a:gd name="T31" fmla="*/ 20 h 20"/>
                      <a:gd name="T32" fmla="*/ 0 w 47"/>
                      <a:gd name="T33" fmla="*/ 20 h 2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20">
                        <a:moveTo>
                          <a:pt x="47" y="0"/>
                        </a:moveTo>
                        <a:lnTo>
                          <a:pt x="47" y="4"/>
                        </a:lnTo>
                        <a:lnTo>
                          <a:pt x="43" y="4"/>
                        </a:lnTo>
                        <a:lnTo>
                          <a:pt x="43" y="8"/>
                        </a:lnTo>
                        <a:lnTo>
                          <a:pt x="38" y="8"/>
                        </a:lnTo>
                        <a:lnTo>
                          <a:pt x="38" y="12"/>
                        </a:lnTo>
                        <a:lnTo>
                          <a:pt x="34" y="12"/>
                        </a:lnTo>
                        <a:lnTo>
                          <a:pt x="30" y="12"/>
                        </a:lnTo>
                        <a:lnTo>
                          <a:pt x="30" y="16"/>
                        </a:lnTo>
                        <a:lnTo>
                          <a:pt x="25" y="16"/>
                        </a:lnTo>
                        <a:lnTo>
                          <a:pt x="21" y="16"/>
                        </a:lnTo>
                        <a:lnTo>
                          <a:pt x="17" y="16"/>
                        </a:lnTo>
                        <a:lnTo>
                          <a:pt x="13" y="16"/>
                        </a:lnTo>
                        <a:lnTo>
                          <a:pt x="8" y="16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63" name="Freeform 596"/>
                  <p:cNvSpPr>
                    <a:spLocks/>
                  </p:cNvSpPr>
                  <p:nvPr/>
                </p:nvSpPr>
                <p:spPr bwMode="auto">
                  <a:xfrm>
                    <a:off x="4434" y="3998"/>
                    <a:ext cx="22" cy="24"/>
                  </a:xfrm>
                  <a:custGeom>
                    <a:avLst/>
                    <a:gdLst>
                      <a:gd name="T0" fmla="*/ 9 w 22"/>
                      <a:gd name="T1" fmla="*/ 24 h 24"/>
                      <a:gd name="T2" fmla="*/ 9 w 22"/>
                      <a:gd name="T3" fmla="*/ 20 h 24"/>
                      <a:gd name="T4" fmla="*/ 13 w 22"/>
                      <a:gd name="T5" fmla="*/ 20 h 24"/>
                      <a:gd name="T6" fmla="*/ 17 w 22"/>
                      <a:gd name="T7" fmla="*/ 20 h 24"/>
                      <a:gd name="T8" fmla="*/ 17 w 22"/>
                      <a:gd name="T9" fmla="*/ 16 h 24"/>
                      <a:gd name="T10" fmla="*/ 22 w 22"/>
                      <a:gd name="T11" fmla="*/ 16 h 24"/>
                      <a:gd name="T12" fmla="*/ 22 w 22"/>
                      <a:gd name="T13" fmla="*/ 12 h 24"/>
                      <a:gd name="T14" fmla="*/ 22 w 22"/>
                      <a:gd name="T15" fmla="*/ 8 h 24"/>
                      <a:gd name="T16" fmla="*/ 22 w 22"/>
                      <a:gd name="T17" fmla="*/ 4 h 24"/>
                      <a:gd name="T18" fmla="*/ 22 w 22"/>
                      <a:gd name="T19" fmla="*/ 0 h 24"/>
                      <a:gd name="T20" fmla="*/ 17 w 22"/>
                      <a:gd name="T21" fmla="*/ 0 h 24"/>
                      <a:gd name="T22" fmla="*/ 13 w 22"/>
                      <a:gd name="T23" fmla="*/ 0 h 24"/>
                      <a:gd name="T24" fmla="*/ 9 w 22"/>
                      <a:gd name="T25" fmla="*/ 0 h 24"/>
                      <a:gd name="T26" fmla="*/ 9 w 22"/>
                      <a:gd name="T27" fmla="*/ 4 h 24"/>
                      <a:gd name="T28" fmla="*/ 4 w 22"/>
                      <a:gd name="T29" fmla="*/ 4 h 24"/>
                      <a:gd name="T30" fmla="*/ 4 w 22"/>
                      <a:gd name="T31" fmla="*/ 8 h 24"/>
                      <a:gd name="T32" fmla="*/ 4 w 22"/>
                      <a:gd name="T33" fmla="*/ 12 h 24"/>
                      <a:gd name="T34" fmla="*/ 0 w 22"/>
                      <a:gd name="T35" fmla="*/ 12 h 24"/>
                      <a:gd name="T36" fmla="*/ 0 w 22"/>
                      <a:gd name="T37" fmla="*/ 16 h 24"/>
                      <a:gd name="T38" fmla="*/ 0 w 22"/>
                      <a:gd name="T39" fmla="*/ 20 h 24"/>
                      <a:gd name="T40" fmla="*/ 0 w 22"/>
                      <a:gd name="T41" fmla="*/ 24 h 24"/>
                      <a:gd name="T42" fmla="*/ 4 w 22"/>
                      <a:gd name="T43" fmla="*/ 24 h 2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" h="24">
                        <a:moveTo>
                          <a:pt x="9" y="24"/>
                        </a:moveTo>
                        <a:lnTo>
                          <a:pt x="9" y="20"/>
                        </a:lnTo>
                        <a:lnTo>
                          <a:pt x="13" y="20"/>
                        </a:lnTo>
                        <a:lnTo>
                          <a:pt x="17" y="20"/>
                        </a:lnTo>
                        <a:lnTo>
                          <a:pt x="17" y="16"/>
                        </a:lnTo>
                        <a:lnTo>
                          <a:pt x="22" y="16"/>
                        </a:lnTo>
                        <a:lnTo>
                          <a:pt x="22" y="12"/>
                        </a:lnTo>
                        <a:lnTo>
                          <a:pt x="22" y="8"/>
                        </a:lnTo>
                        <a:lnTo>
                          <a:pt x="22" y="4"/>
                        </a:lnTo>
                        <a:lnTo>
                          <a:pt x="22" y="0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4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64" name="Line 5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01" y="4026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65" name="Line 598"/>
                  <p:cNvSpPr>
                    <a:spLocks noChangeShapeType="1"/>
                  </p:cNvSpPr>
                  <p:nvPr/>
                </p:nvSpPr>
                <p:spPr bwMode="auto">
                  <a:xfrm>
                    <a:off x="3301" y="4030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66" name="Freeform 599"/>
                  <p:cNvSpPr>
                    <a:spLocks/>
                  </p:cNvSpPr>
                  <p:nvPr/>
                </p:nvSpPr>
                <p:spPr bwMode="auto">
                  <a:xfrm>
                    <a:off x="3292" y="4030"/>
                    <a:ext cx="9" cy="1"/>
                  </a:xfrm>
                  <a:custGeom>
                    <a:avLst/>
                    <a:gdLst>
                      <a:gd name="T0" fmla="*/ 0 w 9"/>
                      <a:gd name="T1" fmla="*/ 0 h 1"/>
                      <a:gd name="T2" fmla="*/ 4 w 9"/>
                      <a:gd name="T3" fmla="*/ 0 h 1"/>
                      <a:gd name="T4" fmla="*/ 9 w 9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" h="1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67" name="Freeform 600"/>
                  <p:cNvSpPr>
                    <a:spLocks/>
                  </p:cNvSpPr>
                  <p:nvPr/>
                </p:nvSpPr>
                <p:spPr bwMode="auto">
                  <a:xfrm>
                    <a:off x="3284" y="4010"/>
                    <a:ext cx="8" cy="20"/>
                  </a:xfrm>
                  <a:custGeom>
                    <a:avLst/>
                    <a:gdLst>
                      <a:gd name="T0" fmla="*/ 8 w 8"/>
                      <a:gd name="T1" fmla="*/ 20 h 20"/>
                      <a:gd name="T2" fmla="*/ 8 w 8"/>
                      <a:gd name="T3" fmla="*/ 16 h 20"/>
                      <a:gd name="T4" fmla="*/ 8 w 8"/>
                      <a:gd name="T5" fmla="*/ 12 h 20"/>
                      <a:gd name="T6" fmla="*/ 4 w 8"/>
                      <a:gd name="T7" fmla="*/ 12 h 20"/>
                      <a:gd name="T8" fmla="*/ 4 w 8"/>
                      <a:gd name="T9" fmla="*/ 8 h 20"/>
                      <a:gd name="T10" fmla="*/ 0 w 8"/>
                      <a:gd name="T11" fmla="*/ 4 h 20"/>
                      <a:gd name="T12" fmla="*/ 0 w 8"/>
                      <a:gd name="T13" fmla="*/ 0 h 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" h="20">
                        <a:moveTo>
                          <a:pt x="8" y="20"/>
                        </a:moveTo>
                        <a:lnTo>
                          <a:pt x="8" y="16"/>
                        </a:lnTo>
                        <a:lnTo>
                          <a:pt x="8" y="12"/>
                        </a:ln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68" name="Line 6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96" y="4030"/>
                    <a:ext cx="5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69" name="Line 602"/>
                  <p:cNvSpPr>
                    <a:spLocks noChangeShapeType="1"/>
                  </p:cNvSpPr>
                  <p:nvPr/>
                </p:nvSpPr>
                <p:spPr bwMode="auto">
                  <a:xfrm>
                    <a:off x="3292" y="4030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70" name="Freeform 603"/>
                  <p:cNvSpPr>
                    <a:spLocks/>
                  </p:cNvSpPr>
                  <p:nvPr/>
                </p:nvSpPr>
                <p:spPr bwMode="auto">
                  <a:xfrm>
                    <a:off x="3301" y="4018"/>
                    <a:ext cx="21" cy="20"/>
                  </a:xfrm>
                  <a:custGeom>
                    <a:avLst/>
                    <a:gdLst>
                      <a:gd name="T0" fmla="*/ 0 w 21"/>
                      <a:gd name="T1" fmla="*/ 8 h 20"/>
                      <a:gd name="T2" fmla="*/ 4 w 21"/>
                      <a:gd name="T3" fmla="*/ 8 h 20"/>
                      <a:gd name="T4" fmla="*/ 8 w 21"/>
                      <a:gd name="T5" fmla="*/ 8 h 20"/>
                      <a:gd name="T6" fmla="*/ 8 w 21"/>
                      <a:gd name="T7" fmla="*/ 12 h 20"/>
                      <a:gd name="T8" fmla="*/ 8 w 21"/>
                      <a:gd name="T9" fmla="*/ 8 h 20"/>
                      <a:gd name="T10" fmla="*/ 4 w 21"/>
                      <a:gd name="T11" fmla="*/ 8 h 20"/>
                      <a:gd name="T12" fmla="*/ 4 w 21"/>
                      <a:gd name="T13" fmla="*/ 4 h 20"/>
                      <a:gd name="T14" fmla="*/ 8 w 21"/>
                      <a:gd name="T15" fmla="*/ 4 h 20"/>
                      <a:gd name="T16" fmla="*/ 8 w 21"/>
                      <a:gd name="T17" fmla="*/ 8 h 20"/>
                      <a:gd name="T18" fmla="*/ 13 w 21"/>
                      <a:gd name="T19" fmla="*/ 8 h 20"/>
                      <a:gd name="T20" fmla="*/ 13 w 21"/>
                      <a:gd name="T21" fmla="*/ 4 h 20"/>
                      <a:gd name="T22" fmla="*/ 17 w 21"/>
                      <a:gd name="T23" fmla="*/ 4 h 20"/>
                      <a:gd name="T24" fmla="*/ 13 w 21"/>
                      <a:gd name="T25" fmla="*/ 0 h 20"/>
                      <a:gd name="T26" fmla="*/ 17 w 21"/>
                      <a:gd name="T27" fmla="*/ 0 h 20"/>
                      <a:gd name="T28" fmla="*/ 21 w 21"/>
                      <a:gd name="T29" fmla="*/ 0 h 20"/>
                      <a:gd name="T30" fmla="*/ 21 w 21"/>
                      <a:gd name="T31" fmla="*/ 4 h 20"/>
                      <a:gd name="T32" fmla="*/ 17 w 21"/>
                      <a:gd name="T33" fmla="*/ 4 h 20"/>
                      <a:gd name="T34" fmla="*/ 17 w 21"/>
                      <a:gd name="T35" fmla="*/ 8 h 20"/>
                      <a:gd name="T36" fmla="*/ 21 w 21"/>
                      <a:gd name="T37" fmla="*/ 8 h 20"/>
                      <a:gd name="T38" fmla="*/ 21 w 21"/>
                      <a:gd name="T39" fmla="*/ 12 h 20"/>
                      <a:gd name="T40" fmla="*/ 17 w 21"/>
                      <a:gd name="T41" fmla="*/ 12 h 20"/>
                      <a:gd name="T42" fmla="*/ 17 w 21"/>
                      <a:gd name="T43" fmla="*/ 16 h 20"/>
                      <a:gd name="T44" fmla="*/ 17 w 21"/>
                      <a:gd name="T45" fmla="*/ 12 h 20"/>
                      <a:gd name="T46" fmla="*/ 13 w 21"/>
                      <a:gd name="T47" fmla="*/ 12 h 20"/>
                      <a:gd name="T48" fmla="*/ 13 w 21"/>
                      <a:gd name="T49" fmla="*/ 16 h 20"/>
                      <a:gd name="T50" fmla="*/ 17 w 21"/>
                      <a:gd name="T51" fmla="*/ 16 h 20"/>
                      <a:gd name="T52" fmla="*/ 17 w 21"/>
                      <a:gd name="T53" fmla="*/ 20 h 20"/>
                      <a:gd name="T54" fmla="*/ 13 w 21"/>
                      <a:gd name="T55" fmla="*/ 20 h 20"/>
                      <a:gd name="T56" fmla="*/ 13 w 21"/>
                      <a:gd name="T57" fmla="*/ 16 h 20"/>
                      <a:gd name="T58" fmla="*/ 13 w 21"/>
                      <a:gd name="T59" fmla="*/ 12 h 20"/>
                      <a:gd name="T60" fmla="*/ 8 w 21"/>
                      <a:gd name="T61" fmla="*/ 12 h 20"/>
                      <a:gd name="T62" fmla="*/ 4 w 21"/>
                      <a:gd name="T63" fmla="*/ 12 h 2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21" h="20">
                        <a:moveTo>
                          <a:pt x="0" y="8"/>
                        </a:move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8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8" y="8"/>
                        </a:lnTo>
                        <a:lnTo>
                          <a:pt x="13" y="8"/>
                        </a:lnTo>
                        <a:lnTo>
                          <a:pt x="13" y="4"/>
                        </a:lnTo>
                        <a:lnTo>
                          <a:pt x="17" y="4"/>
                        </a:lnTo>
                        <a:lnTo>
                          <a:pt x="13" y="0"/>
                        </a:lnTo>
                        <a:lnTo>
                          <a:pt x="17" y="0"/>
                        </a:lnTo>
                        <a:lnTo>
                          <a:pt x="21" y="0"/>
                        </a:lnTo>
                        <a:lnTo>
                          <a:pt x="21" y="4"/>
                        </a:ln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21" y="8"/>
                        </a:lnTo>
                        <a:lnTo>
                          <a:pt x="21" y="12"/>
                        </a:lnTo>
                        <a:lnTo>
                          <a:pt x="17" y="12"/>
                        </a:lnTo>
                        <a:lnTo>
                          <a:pt x="17" y="16"/>
                        </a:lnTo>
                        <a:lnTo>
                          <a:pt x="17" y="12"/>
                        </a:lnTo>
                        <a:lnTo>
                          <a:pt x="13" y="12"/>
                        </a:lnTo>
                        <a:lnTo>
                          <a:pt x="13" y="16"/>
                        </a:lnTo>
                        <a:lnTo>
                          <a:pt x="17" y="16"/>
                        </a:lnTo>
                        <a:lnTo>
                          <a:pt x="17" y="20"/>
                        </a:lnTo>
                        <a:lnTo>
                          <a:pt x="13" y="20"/>
                        </a:lnTo>
                        <a:lnTo>
                          <a:pt x="13" y="16"/>
                        </a:lnTo>
                        <a:lnTo>
                          <a:pt x="13" y="12"/>
                        </a:lnTo>
                        <a:lnTo>
                          <a:pt x="8" y="12"/>
                        </a:lnTo>
                        <a:lnTo>
                          <a:pt x="4" y="1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71" name="Freeform 604"/>
                  <p:cNvSpPr>
                    <a:spLocks/>
                  </p:cNvSpPr>
                  <p:nvPr/>
                </p:nvSpPr>
                <p:spPr bwMode="auto">
                  <a:xfrm>
                    <a:off x="4400" y="4022"/>
                    <a:ext cx="38" cy="16"/>
                  </a:xfrm>
                  <a:custGeom>
                    <a:avLst/>
                    <a:gdLst>
                      <a:gd name="T0" fmla="*/ 38 w 38"/>
                      <a:gd name="T1" fmla="*/ 0 h 16"/>
                      <a:gd name="T2" fmla="*/ 34 w 38"/>
                      <a:gd name="T3" fmla="*/ 0 h 16"/>
                      <a:gd name="T4" fmla="*/ 34 w 38"/>
                      <a:gd name="T5" fmla="*/ 4 h 16"/>
                      <a:gd name="T6" fmla="*/ 30 w 38"/>
                      <a:gd name="T7" fmla="*/ 4 h 16"/>
                      <a:gd name="T8" fmla="*/ 25 w 38"/>
                      <a:gd name="T9" fmla="*/ 8 h 16"/>
                      <a:gd name="T10" fmla="*/ 25 w 38"/>
                      <a:gd name="T11" fmla="*/ 12 h 16"/>
                      <a:gd name="T12" fmla="*/ 21 w 38"/>
                      <a:gd name="T13" fmla="*/ 12 h 16"/>
                      <a:gd name="T14" fmla="*/ 17 w 38"/>
                      <a:gd name="T15" fmla="*/ 12 h 16"/>
                      <a:gd name="T16" fmla="*/ 17 w 38"/>
                      <a:gd name="T17" fmla="*/ 16 h 16"/>
                      <a:gd name="T18" fmla="*/ 17 w 38"/>
                      <a:gd name="T19" fmla="*/ 12 h 16"/>
                      <a:gd name="T20" fmla="*/ 17 w 38"/>
                      <a:gd name="T21" fmla="*/ 16 h 16"/>
                      <a:gd name="T22" fmla="*/ 17 w 38"/>
                      <a:gd name="T23" fmla="*/ 12 h 16"/>
                      <a:gd name="T24" fmla="*/ 13 w 38"/>
                      <a:gd name="T25" fmla="*/ 12 h 16"/>
                      <a:gd name="T26" fmla="*/ 8 w 38"/>
                      <a:gd name="T27" fmla="*/ 16 h 16"/>
                      <a:gd name="T28" fmla="*/ 4 w 38"/>
                      <a:gd name="T29" fmla="*/ 16 h 16"/>
                      <a:gd name="T30" fmla="*/ 0 w 38"/>
                      <a:gd name="T31" fmla="*/ 16 h 1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38" h="16">
                        <a:moveTo>
                          <a:pt x="38" y="0"/>
                        </a:moveTo>
                        <a:lnTo>
                          <a:pt x="34" y="0"/>
                        </a:lnTo>
                        <a:lnTo>
                          <a:pt x="34" y="4"/>
                        </a:lnTo>
                        <a:lnTo>
                          <a:pt x="30" y="4"/>
                        </a:lnTo>
                        <a:lnTo>
                          <a:pt x="25" y="8"/>
                        </a:lnTo>
                        <a:lnTo>
                          <a:pt x="25" y="12"/>
                        </a:lnTo>
                        <a:lnTo>
                          <a:pt x="21" y="12"/>
                        </a:lnTo>
                        <a:lnTo>
                          <a:pt x="17" y="12"/>
                        </a:lnTo>
                        <a:lnTo>
                          <a:pt x="17" y="16"/>
                        </a:lnTo>
                        <a:lnTo>
                          <a:pt x="17" y="12"/>
                        </a:lnTo>
                        <a:lnTo>
                          <a:pt x="17" y="16"/>
                        </a:lnTo>
                        <a:lnTo>
                          <a:pt x="17" y="12"/>
                        </a:lnTo>
                        <a:lnTo>
                          <a:pt x="13" y="12"/>
                        </a:lnTo>
                        <a:lnTo>
                          <a:pt x="8" y="16"/>
                        </a:lnTo>
                        <a:lnTo>
                          <a:pt x="4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72" name="Freeform 605"/>
                  <p:cNvSpPr>
                    <a:spLocks/>
                  </p:cNvSpPr>
                  <p:nvPr/>
                </p:nvSpPr>
                <p:spPr bwMode="auto">
                  <a:xfrm>
                    <a:off x="4258" y="4038"/>
                    <a:ext cx="4" cy="4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4 w 4"/>
                      <a:gd name="T3" fmla="*/ 0 h 4"/>
                      <a:gd name="T4" fmla="*/ 4 w 4"/>
                      <a:gd name="T5" fmla="*/ 4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73" name="Freeform 606"/>
                  <p:cNvSpPr>
                    <a:spLocks/>
                  </p:cNvSpPr>
                  <p:nvPr/>
                </p:nvSpPr>
                <p:spPr bwMode="auto">
                  <a:xfrm>
                    <a:off x="4387" y="4038"/>
                    <a:ext cx="13" cy="8"/>
                  </a:xfrm>
                  <a:custGeom>
                    <a:avLst/>
                    <a:gdLst>
                      <a:gd name="T0" fmla="*/ 13 w 13"/>
                      <a:gd name="T1" fmla="*/ 0 h 8"/>
                      <a:gd name="T2" fmla="*/ 13 w 13"/>
                      <a:gd name="T3" fmla="*/ 4 h 8"/>
                      <a:gd name="T4" fmla="*/ 8 w 13"/>
                      <a:gd name="T5" fmla="*/ 4 h 8"/>
                      <a:gd name="T6" fmla="*/ 8 w 13"/>
                      <a:gd name="T7" fmla="*/ 8 h 8"/>
                      <a:gd name="T8" fmla="*/ 4 w 13"/>
                      <a:gd name="T9" fmla="*/ 8 h 8"/>
                      <a:gd name="T10" fmla="*/ 0 w 13"/>
                      <a:gd name="T11" fmla="*/ 8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3" h="8">
                        <a:moveTo>
                          <a:pt x="13" y="0"/>
                        </a:moveTo>
                        <a:lnTo>
                          <a:pt x="13" y="4"/>
                        </a:lnTo>
                        <a:lnTo>
                          <a:pt x="8" y="4"/>
                        </a:lnTo>
                        <a:lnTo>
                          <a:pt x="8" y="8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74" name="Freeform 607"/>
                  <p:cNvSpPr>
                    <a:spLocks/>
                  </p:cNvSpPr>
                  <p:nvPr/>
                </p:nvSpPr>
                <p:spPr bwMode="auto">
                  <a:xfrm>
                    <a:off x="4301" y="4054"/>
                    <a:ext cx="17" cy="12"/>
                  </a:xfrm>
                  <a:custGeom>
                    <a:avLst/>
                    <a:gdLst>
                      <a:gd name="T0" fmla="*/ 0 w 17"/>
                      <a:gd name="T1" fmla="*/ 12 h 12"/>
                      <a:gd name="T2" fmla="*/ 4 w 17"/>
                      <a:gd name="T3" fmla="*/ 12 h 12"/>
                      <a:gd name="T4" fmla="*/ 9 w 17"/>
                      <a:gd name="T5" fmla="*/ 12 h 12"/>
                      <a:gd name="T6" fmla="*/ 13 w 17"/>
                      <a:gd name="T7" fmla="*/ 12 h 12"/>
                      <a:gd name="T8" fmla="*/ 17 w 17"/>
                      <a:gd name="T9" fmla="*/ 12 h 12"/>
                      <a:gd name="T10" fmla="*/ 17 w 17"/>
                      <a:gd name="T11" fmla="*/ 8 h 12"/>
                      <a:gd name="T12" fmla="*/ 17 w 17"/>
                      <a:gd name="T13" fmla="*/ 4 h 12"/>
                      <a:gd name="T14" fmla="*/ 17 w 17"/>
                      <a:gd name="T15" fmla="*/ 0 h 12"/>
                      <a:gd name="T16" fmla="*/ 17 w 17"/>
                      <a:gd name="T17" fmla="*/ 4 h 12"/>
                      <a:gd name="T18" fmla="*/ 13 w 17"/>
                      <a:gd name="T19" fmla="*/ 4 h 12"/>
                      <a:gd name="T20" fmla="*/ 13 w 17"/>
                      <a:gd name="T21" fmla="*/ 8 h 12"/>
                      <a:gd name="T22" fmla="*/ 9 w 17"/>
                      <a:gd name="T23" fmla="*/ 8 h 12"/>
                      <a:gd name="T24" fmla="*/ 9 w 17"/>
                      <a:gd name="T25" fmla="*/ 12 h 12"/>
                      <a:gd name="T26" fmla="*/ 9 w 17"/>
                      <a:gd name="T27" fmla="*/ 8 h 12"/>
                      <a:gd name="T28" fmla="*/ 4 w 17"/>
                      <a:gd name="T29" fmla="*/ 8 h 12"/>
                      <a:gd name="T30" fmla="*/ 4 w 17"/>
                      <a:gd name="T31" fmla="*/ 12 h 12"/>
                      <a:gd name="T32" fmla="*/ 0 w 17"/>
                      <a:gd name="T33" fmla="*/ 12 h 1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7" h="12">
                        <a:moveTo>
                          <a:pt x="0" y="12"/>
                        </a:moveTo>
                        <a:lnTo>
                          <a:pt x="4" y="12"/>
                        </a:lnTo>
                        <a:lnTo>
                          <a:pt x="9" y="12"/>
                        </a:lnTo>
                        <a:lnTo>
                          <a:pt x="13" y="12"/>
                        </a:lnTo>
                        <a:lnTo>
                          <a:pt x="17" y="12"/>
                        </a:lnTo>
                        <a:lnTo>
                          <a:pt x="17" y="8"/>
                        </a:lnTo>
                        <a:lnTo>
                          <a:pt x="17" y="4"/>
                        </a:lnTo>
                        <a:lnTo>
                          <a:pt x="17" y="0"/>
                        </a:lnTo>
                        <a:lnTo>
                          <a:pt x="17" y="4"/>
                        </a:lnTo>
                        <a:lnTo>
                          <a:pt x="13" y="4"/>
                        </a:lnTo>
                        <a:lnTo>
                          <a:pt x="13" y="8"/>
                        </a:lnTo>
                        <a:lnTo>
                          <a:pt x="9" y="8"/>
                        </a:ln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0" y="1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75" name="Freeform 608"/>
                  <p:cNvSpPr>
                    <a:spLocks/>
                  </p:cNvSpPr>
                  <p:nvPr/>
                </p:nvSpPr>
                <p:spPr bwMode="auto">
                  <a:xfrm>
                    <a:off x="4301" y="4046"/>
                    <a:ext cx="86" cy="24"/>
                  </a:xfrm>
                  <a:custGeom>
                    <a:avLst/>
                    <a:gdLst>
                      <a:gd name="T0" fmla="*/ 86 w 86"/>
                      <a:gd name="T1" fmla="*/ 0 h 24"/>
                      <a:gd name="T2" fmla="*/ 77 w 86"/>
                      <a:gd name="T3" fmla="*/ 4 h 24"/>
                      <a:gd name="T4" fmla="*/ 77 w 86"/>
                      <a:gd name="T5" fmla="*/ 8 h 24"/>
                      <a:gd name="T6" fmla="*/ 77 w 86"/>
                      <a:gd name="T7" fmla="*/ 12 h 24"/>
                      <a:gd name="T8" fmla="*/ 73 w 86"/>
                      <a:gd name="T9" fmla="*/ 12 h 24"/>
                      <a:gd name="T10" fmla="*/ 69 w 86"/>
                      <a:gd name="T11" fmla="*/ 12 h 24"/>
                      <a:gd name="T12" fmla="*/ 64 w 86"/>
                      <a:gd name="T13" fmla="*/ 12 h 24"/>
                      <a:gd name="T14" fmla="*/ 60 w 86"/>
                      <a:gd name="T15" fmla="*/ 12 h 24"/>
                      <a:gd name="T16" fmla="*/ 56 w 86"/>
                      <a:gd name="T17" fmla="*/ 12 h 24"/>
                      <a:gd name="T18" fmla="*/ 52 w 86"/>
                      <a:gd name="T19" fmla="*/ 12 h 24"/>
                      <a:gd name="T20" fmla="*/ 47 w 86"/>
                      <a:gd name="T21" fmla="*/ 12 h 24"/>
                      <a:gd name="T22" fmla="*/ 47 w 86"/>
                      <a:gd name="T23" fmla="*/ 16 h 24"/>
                      <a:gd name="T24" fmla="*/ 43 w 86"/>
                      <a:gd name="T25" fmla="*/ 16 h 24"/>
                      <a:gd name="T26" fmla="*/ 39 w 86"/>
                      <a:gd name="T27" fmla="*/ 16 h 24"/>
                      <a:gd name="T28" fmla="*/ 34 w 86"/>
                      <a:gd name="T29" fmla="*/ 16 h 24"/>
                      <a:gd name="T30" fmla="*/ 34 w 86"/>
                      <a:gd name="T31" fmla="*/ 20 h 24"/>
                      <a:gd name="T32" fmla="*/ 30 w 86"/>
                      <a:gd name="T33" fmla="*/ 20 h 24"/>
                      <a:gd name="T34" fmla="*/ 26 w 86"/>
                      <a:gd name="T35" fmla="*/ 20 h 24"/>
                      <a:gd name="T36" fmla="*/ 21 w 86"/>
                      <a:gd name="T37" fmla="*/ 20 h 24"/>
                      <a:gd name="T38" fmla="*/ 17 w 86"/>
                      <a:gd name="T39" fmla="*/ 20 h 24"/>
                      <a:gd name="T40" fmla="*/ 13 w 86"/>
                      <a:gd name="T41" fmla="*/ 20 h 24"/>
                      <a:gd name="T42" fmla="*/ 9 w 86"/>
                      <a:gd name="T43" fmla="*/ 20 h 24"/>
                      <a:gd name="T44" fmla="*/ 4 w 86"/>
                      <a:gd name="T45" fmla="*/ 20 h 24"/>
                      <a:gd name="T46" fmla="*/ 4 w 86"/>
                      <a:gd name="T47" fmla="*/ 24 h 24"/>
                      <a:gd name="T48" fmla="*/ 0 w 86"/>
                      <a:gd name="T49" fmla="*/ 20 h 2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86" h="24">
                        <a:moveTo>
                          <a:pt x="86" y="0"/>
                        </a:moveTo>
                        <a:lnTo>
                          <a:pt x="77" y="4"/>
                        </a:lnTo>
                        <a:lnTo>
                          <a:pt x="77" y="8"/>
                        </a:lnTo>
                        <a:lnTo>
                          <a:pt x="77" y="12"/>
                        </a:lnTo>
                        <a:lnTo>
                          <a:pt x="73" y="12"/>
                        </a:lnTo>
                        <a:lnTo>
                          <a:pt x="69" y="12"/>
                        </a:lnTo>
                        <a:lnTo>
                          <a:pt x="64" y="12"/>
                        </a:lnTo>
                        <a:lnTo>
                          <a:pt x="60" y="12"/>
                        </a:lnTo>
                        <a:lnTo>
                          <a:pt x="56" y="12"/>
                        </a:lnTo>
                        <a:lnTo>
                          <a:pt x="52" y="12"/>
                        </a:lnTo>
                        <a:lnTo>
                          <a:pt x="47" y="12"/>
                        </a:lnTo>
                        <a:lnTo>
                          <a:pt x="47" y="16"/>
                        </a:lnTo>
                        <a:lnTo>
                          <a:pt x="43" y="16"/>
                        </a:lnTo>
                        <a:lnTo>
                          <a:pt x="39" y="16"/>
                        </a:lnTo>
                        <a:lnTo>
                          <a:pt x="34" y="16"/>
                        </a:lnTo>
                        <a:lnTo>
                          <a:pt x="34" y="20"/>
                        </a:lnTo>
                        <a:lnTo>
                          <a:pt x="30" y="20"/>
                        </a:lnTo>
                        <a:lnTo>
                          <a:pt x="26" y="20"/>
                        </a:lnTo>
                        <a:lnTo>
                          <a:pt x="21" y="20"/>
                        </a:lnTo>
                        <a:lnTo>
                          <a:pt x="17" y="20"/>
                        </a:lnTo>
                        <a:lnTo>
                          <a:pt x="13" y="20"/>
                        </a:lnTo>
                        <a:lnTo>
                          <a:pt x="9" y="20"/>
                        </a:lnTo>
                        <a:lnTo>
                          <a:pt x="4" y="20"/>
                        </a:lnTo>
                        <a:lnTo>
                          <a:pt x="4" y="24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90" name="Group 609"/>
                <p:cNvGrpSpPr>
                  <a:grpSpLocks/>
                </p:cNvGrpSpPr>
                <p:nvPr/>
              </p:nvGrpSpPr>
              <p:grpSpPr bwMode="auto">
                <a:xfrm>
                  <a:off x="3258" y="3451"/>
                  <a:ext cx="1117" cy="805"/>
                  <a:chOff x="3258" y="3451"/>
                  <a:chExt cx="1117" cy="805"/>
                </a:xfrm>
              </p:grpSpPr>
              <p:sp>
                <p:nvSpPr>
                  <p:cNvPr id="21576" name="Freeform 610"/>
                  <p:cNvSpPr>
                    <a:spLocks/>
                  </p:cNvSpPr>
                  <p:nvPr/>
                </p:nvSpPr>
                <p:spPr bwMode="auto">
                  <a:xfrm>
                    <a:off x="4258" y="4042"/>
                    <a:ext cx="9" cy="28"/>
                  </a:xfrm>
                  <a:custGeom>
                    <a:avLst/>
                    <a:gdLst>
                      <a:gd name="T0" fmla="*/ 4 w 9"/>
                      <a:gd name="T1" fmla="*/ 0 h 28"/>
                      <a:gd name="T2" fmla="*/ 4 w 9"/>
                      <a:gd name="T3" fmla="*/ 4 h 28"/>
                      <a:gd name="T4" fmla="*/ 9 w 9"/>
                      <a:gd name="T5" fmla="*/ 8 h 28"/>
                      <a:gd name="T6" fmla="*/ 9 w 9"/>
                      <a:gd name="T7" fmla="*/ 12 h 28"/>
                      <a:gd name="T8" fmla="*/ 9 w 9"/>
                      <a:gd name="T9" fmla="*/ 16 h 28"/>
                      <a:gd name="T10" fmla="*/ 9 w 9"/>
                      <a:gd name="T11" fmla="*/ 20 h 28"/>
                      <a:gd name="T12" fmla="*/ 9 w 9"/>
                      <a:gd name="T13" fmla="*/ 24 h 28"/>
                      <a:gd name="T14" fmla="*/ 4 w 9"/>
                      <a:gd name="T15" fmla="*/ 24 h 28"/>
                      <a:gd name="T16" fmla="*/ 0 w 9"/>
                      <a:gd name="T17" fmla="*/ 28 h 2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" h="28">
                        <a:moveTo>
                          <a:pt x="4" y="0"/>
                        </a:moveTo>
                        <a:lnTo>
                          <a:pt x="4" y="4"/>
                        </a:lnTo>
                        <a:lnTo>
                          <a:pt x="9" y="8"/>
                        </a:lnTo>
                        <a:lnTo>
                          <a:pt x="9" y="12"/>
                        </a:lnTo>
                        <a:lnTo>
                          <a:pt x="9" y="16"/>
                        </a:lnTo>
                        <a:lnTo>
                          <a:pt x="9" y="20"/>
                        </a:lnTo>
                        <a:lnTo>
                          <a:pt x="9" y="24"/>
                        </a:lnTo>
                        <a:lnTo>
                          <a:pt x="4" y="24"/>
                        </a:lnTo>
                        <a:lnTo>
                          <a:pt x="0" y="2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77" name="Line 6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1" y="4066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78" name="Line 612"/>
                  <p:cNvSpPr>
                    <a:spLocks noChangeShapeType="1"/>
                  </p:cNvSpPr>
                  <p:nvPr/>
                </p:nvSpPr>
                <p:spPr bwMode="auto">
                  <a:xfrm>
                    <a:off x="3326" y="4070"/>
                    <a:ext cx="5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79" name="Freeform 613"/>
                  <p:cNvSpPr>
                    <a:spLocks/>
                  </p:cNvSpPr>
                  <p:nvPr/>
                </p:nvSpPr>
                <p:spPr bwMode="auto">
                  <a:xfrm>
                    <a:off x="4258" y="4038"/>
                    <a:ext cx="9" cy="32"/>
                  </a:xfrm>
                  <a:custGeom>
                    <a:avLst/>
                    <a:gdLst>
                      <a:gd name="T0" fmla="*/ 4 w 9"/>
                      <a:gd name="T1" fmla="*/ 32 h 32"/>
                      <a:gd name="T2" fmla="*/ 4 w 9"/>
                      <a:gd name="T3" fmla="*/ 28 h 32"/>
                      <a:gd name="T4" fmla="*/ 9 w 9"/>
                      <a:gd name="T5" fmla="*/ 28 h 32"/>
                      <a:gd name="T6" fmla="*/ 9 w 9"/>
                      <a:gd name="T7" fmla="*/ 24 h 32"/>
                      <a:gd name="T8" fmla="*/ 9 w 9"/>
                      <a:gd name="T9" fmla="*/ 20 h 32"/>
                      <a:gd name="T10" fmla="*/ 9 w 9"/>
                      <a:gd name="T11" fmla="*/ 16 h 32"/>
                      <a:gd name="T12" fmla="*/ 9 w 9"/>
                      <a:gd name="T13" fmla="*/ 12 h 32"/>
                      <a:gd name="T14" fmla="*/ 9 w 9"/>
                      <a:gd name="T15" fmla="*/ 8 h 32"/>
                      <a:gd name="T16" fmla="*/ 4 w 9"/>
                      <a:gd name="T17" fmla="*/ 8 h 32"/>
                      <a:gd name="T18" fmla="*/ 4 w 9"/>
                      <a:gd name="T19" fmla="*/ 4 h 32"/>
                      <a:gd name="T20" fmla="*/ 4 w 9"/>
                      <a:gd name="T21" fmla="*/ 0 h 32"/>
                      <a:gd name="T22" fmla="*/ 0 w 9"/>
                      <a:gd name="T23" fmla="*/ 0 h 3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9" h="32">
                        <a:moveTo>
                          <a:pt x="4" y="32"/>
                        </a:moveTo>
                        <a:lnTo>
                          <a:pt x="4" y="28"/>
                        </a:lnTo>
                        <a:lnTo>
                          <a:pt x="9" y="28"/>
                        </a:lnTo>
                        <a:lnTo>
                          <a:pt x="9" y="24"/>
                        </a:lnTo>
                        <a:lnTo>
                          <a:pt x="9" y="20"/>
                        </a:lnTo>
                        <a:lnTo>
                          <a:pt x="9" y="16"/>
                        </a:ln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80" name="Freeform 614"/>
                  <p:cNvSpPr>
                    <a:spLocks/>
                  </p:cNvSpPr>
                  <p:nvPr/>
                </p:nvSpPr>
                <p:spPr bwMode="auto">
                  <a:xfrm>
                    <a:off x="3292" y="4030"/>
                    <a:ext cx="30" cy="40"/>
                  </a:xfrm>
                  <a:custGeom>
                    <a:avLst/>
                    <a:gdLst>
                      <a:gd name="T0" fmla="*/ 30 w 30"/>
                      <a:gd name="T1" fmla="*/ 40 h 40"/>
                      <a:gd name="T2" fmla="*/ 30 w 30"/>
                      <a:gd name="T3" fmla="*/ 36 h 40"/>
                      <a:gd name="T4" fmla="*/ 26 w 30"/>
                      <a:gd name="T5" fmla="*/ 36 h 40"/>
                      <a:gd name="T6" fmla="*/ 26 w 30"/>
                      <a:gd name="T7" fmla="*/ 32 h 40"/>
                      <a:gd name="T8" fmla="*/ 22 w 30"/>
                      <a:gd name="T9" fmla="*/ 32 h 40"/>
                      <a:gd name="T10" fmla="*/ 22 w 30"/>
                      <a:gd name="T11" fmla="*/ 28 h 40"/>
                      <a:gd name="T12" fmla="*/ 17 w 30"/>
                      <a:gd name="T13" fmla="*/ 28 h 40"/>
                      <a:gd name="T14" fmla="*/ 17 w 30"/>
                      <a:gd name="T15" fmla="*/ 24 h 40"/>
                      <a:gd name="T16" fmla="*/ 13 w 30"/>
                      <a:gd name="T17" fmla="*/ 24 h 40"/>
                      <a:gd name="T18" fmla="*/ 13 w 30"/>
                      <a:gd name="T19" fmla="*/ 20 h 40"/>
                      <a:gd name="T20" fmla="*/ 9 w 30"/>
                      <a:gd name="T21" fmla="*/ 20 h 40"/>
                      <a:gd name="T22" fmla="*/ 9 w 30"/>
                      <a:gd name="T23" fmla="*/ 16 h 40"/>
                      <a:gd name="T24" fmla="*/ 4 w 30"/>
                      <a:gd name="T25" fmla="*/ 16 h 40"/>
                      <a:gd name="T26" fmla="*/ 4 w 30"/>
                      <a:gd name="T27" fmla="*/ 12 h 40"/>
                      <a:gd name="T28" fmla="*/ 4 w 30"/>
                      <a:gd name="T29" fmla="*/ 8 h 40"/>
                      <a:gd name="T30" fmla="*/ 4 w 30"/>
                      <a:gd name="T31" fmla="*/ 4 h 40"/>
                      <a:gd name="T32" fmla="*/ 4 w 30"/>
                      <a:gd name="T33" fmla="*/ 0 h 40"/>
                      <a:gd name="T34" fmla="*/ 0 w 30"/>
                      <a:gd name="T35" fmla="*/ 0 h 4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30" h="40">
                        <a:moveTo>
                          <a:pt x="30" y="40"/>
                        </a:moveTo>
                        <a:lnTo>
                          <a:pt x="30" y="36"/>
                        </a:lnTo>
                        <a:lnTo>
                          <a:pt x="26" y="36"/>
                        </a:lnTo>
                        <a:lnTo>
                          <a:pt x="26" y="32"/>
                        </a:lnTo>
                        <a:lnTo>
                          <a:pt x="22" y="32"/>
                        </a:lnTo>
                        <a:lnTo>
                          <a:pt x="22" y="28"/>
                        </a:lnTo>
                        <a:lnTo>
                          <a:pt x="17" y="28"/>
                        </a:lnTo>
                        <a:lnTo>
                          <a:pt x="17" y="24"/>
                        </a:lnTo>
                        <a:lnTo>
                          <a:pt x="13" y="24"/>
                        </a:lnTo>
                        <a:lnTo>
                          <a:pt x="13" y="20"/>
                        </a:lnTo>
                        <a:lnTo>
                          <a:pt x="9" y="20"/>
                        </a:lnTo>
                        <a:lnTo>
                          <a:pt x="9" y="16"/>
                        </a:lnTo>
                        <a:lnTo>
                          <a:pt x="4" y="16"/>
                        </a:ln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81" name="Line 615"/>
                  <p:cNvSpPr>
                    <a:spLocks noChangeShapeType="1"/>
                  </p:cNvSpPr>
                  <p:nvPr/>
                </p:nvSpPr>
                <p:spPr bwMode="auto">
                  <a:xfrm>
                    <a:off x="3322" y="4070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82" name="Freeform 616"/>
                  <p:cNvSpPr>
                    <a:spLocks/>
                  </p:cNvSpPr>
                  <p:nvPr/>
                </p:nvSpPr>
                <p:spPr bwMode="auto">
                  <a:xfrm>
                    <a:off x="3326" y="4070"/>
                    <a:ext cx="5" cy="4"/>
                  </a:xfrm>
                  <a:custGeom>
                    <a:avLst/>
                    <a:gdLst>
                      <a:gd name="T0" fmla="*/ 5 w 5"/>
                      <a:gd name="T1" fmla="*/ 0 h 4"/>
                      <a:gd name="T2" fmla="*/ 0 w 5"/>
                      <a:gd name="T3" fmla="*/ 0 h 4"/>
                      <a:gd name="T4" fmla="*/ 0 w 5"/>
                      <a:gd name="T5" fmla="*/ 4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" h="4">
                        <a:moveTo>
                          <a:pt x="5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83" name="Line 6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2" y="4070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84" name="Line 618"/>
                  <p:cNvSpPr>
                    <a:spLocks noChangeShapeType="1"/>
                  </p:cNvSpPr>
                  <p:nvPr/>
                </p:nvSpPr>
                <p:spPr bwMode="auto">
                  <a:xfrm>
                    <a:off x="3322" y="4070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85" name="Line 6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1" y="4070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86" name="Line 620"/>
                  <p:cNvSpPr>
                    <a:spLocks noChangeShapeType="1"/>
                  </p:cNvSpPr>
                  <p:nvPr/>
                </p:nvSpPr>
                <p:spPr bwMode="auto">
                  <a:xfrm>
                    <a:off x="3322" y="4074"/>
                    <a:ext cx="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87" name="Freeform 621"/>
                  <p:cNvSpPr>
                    <a:spLocks/>
                  </p:cNvSpPr>
                  <p:nvPr/>
                </p:nvSpPr>
                <p:spPr bwMode="auto">
                  <a:xfrm>
                    <a:off x="4262" y="4066"/>
                    <a:ext cx="39" cy="8"/>
                  </a:xfrm>
                  <a:custGeom>
                    <a:avLst/>
                    <a:gdLst>
                      <a:gd name="T0" fmla="*/ 39 w 39"/>
                      <a:gd name="T1" fmla="*/ 0 h 8"/>
                      <a:gd name="T2" fmla="*/ 39 w 39"/>
                      <a:gd name="T3" fmla="*/ 4 h 8"/>
                      <a:gd name="T4" fmla="*/ 35 w 39"/>
                      <a:gd name="T5" fmla="*/ 4 h 8"/>
                      <a:gd name="T6" fmla="*/ 35 w 39"/>
                      <a:gd name="T7" fmla="*/ 0 h 8"/>
                      <a:gd name="T8" fmla="*/ 30 w 39"/>
                      <a:gd name="T9" fmla="*/ 0 h 8"/>
                      <a:gd name="T10" fmla="*/ 26 w 39"/>
                      <a:gd name="T11" fmla="*/ 0 h 8"/>
                      <a:gd name="T12" fmla="*/ 22 w 39"/>
                      <a:gd name="T13" fmla="*/ 0 h 8"/>
                      <a:gd name="T14" fmla="*/ 18 w 39"/>
                      <a:gd name="T15" fmla="*/ 4 h 8"/>
                      <a:gd name="T16" fmla="*/ 13 w 39"/>
                      <a:gd name="T17" fmla="*/ 4 h 8"/>
                      <a:gd name="T18" fmla="*/ 9 w 39"/>
                      <a:gd name="T19" fmla="*/ 4 h 8"/>
                      <a:gd name="T20" fmla="*/ 9 w 39"/>
                      <a:gd name="T21" fmla="*/ 8 h 8"/>
                      <a:gd name="T22" fmla="*/ 5 w 39"/>
                      <a:gd name="T23" fmla="*/ 8 h 8"/>
                      <a:gd name="T24" fmla="*/ 0 w 39"/>
                      <a:gd name="T25" fmla="*/ 8 h 8"/>
                      <a:gd name="T26" fmla="*/ 0 w 39"/>
                      <a:gd name="T27" fmla="*/ 4 h 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39" h="8">
                        <a:moveTo>
                          <a:pt x="39" y="0"/>
                        </a:moveTo>
                        <a:lnTo>
                          <a:pt x="39" y="4"/>
                        </a:lnTo>
                        <a:lnTo>
                          <a:pt x="35" y="4"/>
                        </a:lnTo>
                        <a:lnTo>
                          <a:pt x="35" y="0"/>
                        </a:lnTo>
                        <a:lnTo>
                          <a:pt x="30" y="0"/>
                        </a:lnTo>
                        <a:lnTo>
                          <a:pt x="26" y="0"/>
                        </a:lnTo>
                        <a:lnTo>
                          <a:pt x="22" y="0"/>
                        </a:lnTo>
                        <a:lnTo>
                          <a:pt x="18" y="4"/>
                        </a:lnTo>
                        <a:lnTo>
                          <a:pt x="13" y="4"/>
                        </a:lnTo>
                        <a:lnTo>
                          <a:pt x="9" y="4"/>
                        </a:lnTo>
                        <a:lnTo>
                          <a:pt x="9" y="8"/>
                        </a:lnTo>
                        <a:lnTo>
                          <a:pt x="5" y="8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88" name="Freeform 622"/>
                  <p:cNvSpPr>
                    <a:spLocks/>
                  </p:cNvSpPr>
                  <p:nvPr/>
                </p:nvSpPr>
                <p:spPr bwMode="auto">
                  <a:xfrm>
                    <a:off x="4258" y="4070"/>
                    <a:ext cx="4" cy="4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0 w 4"/>
                      <a:gd name="T3" fmla="*/ 4 h 4"/>
                      <a:gd name="T4" fmla="*/ 4 w 4"/>
                      <a:gd name="T5" fmla="*/ 4 h 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89" name="Freeform 623"/>
                  <p:cNvSpPr>
                    <a:spLocks/>
                  </p:cNvSpPr>
                  <p:nvPr/>
                </p:nvSpPr>
                <p:spPr bwMode="auto">
                  <a:xfrm>
                    <a:off x="3331" y="4054"/>
                    <a:ext cx="13" cy="28"/>
                  </a:xfrm>
                  <a:custGeom>
                    <a:avLst/>
                    <a:gdLst>
                      <a:gd name="T0" fmla="*/ 0 w 13"/>
                      <a:gd name="T1" fmla="*/ 12 h 28"/>
                      <a:gd name="T2" fmla="*/ 0 w 13"/>
                      <a:gd name="T3" fmla="*/ 8 h 28"/>
                      <a:gd name="T4" fmla="*/ 0 w 13"/>
                      <a:gd name="T5" fmla="*/ 4 h 28"/>
                      <a:gd name="T6" fmla="*/ 4 w 13"/>
                      <a:gd name="T7" fmla="*/ 4 h 28"/>
                      <a:gd name="T8" fmla="*/ 4 w 13"/>
                      <a:gd name="T9" fmla="*/ 0 h 28"/>
                      <a:gd name="T10" fmla="*/ 8 w 13"/>
                      <a:gd name="T11" fmla="*/ 0 h 28"/>
                      <a:gd name="T12" fmla="*/ 8 w 13"/>
                      <a:gd name="T13" fmla="*/ 4 h 28"/>
                      <a:gd name="T14" fmla="*/ 4 w 13"/>
                      <a:gd name="T15" fmla="*/ 4 h 28"/>
                      <a:gd name="T16" fmla="*/ 0 w 13"/>
                      <a:gd name="T17" fmla="*/ 4 h 28"/>
                      <a:gd name="T18" fmla="*/ 4 w 13"/>
                      <a:gd name="T19" fmla="*/ 8 h 28"/>
                      <a:gd name="T20" fmla="*/ 8 w 13"/>
                      <a:gd name="T21" fmla="*/ 8 h 28"/>
                      <a:gd name="T22" fmla="*/ 8 w 13"/>
                      <a:gd name="T23" fmla="*/ 12 h 28"/>
                      <a:gd name="T24" fmla="*/ 4 w 13"/>
                      <a:gd name="T25" fmla="*/ 12 h 28"/>
                      <a:gd name="T26" fmla="*/ 8 w 13"/>
                      <a:gd name="T27" fmla="*/ 12 h 28"/>
                      <a:gd name="T28" fmla="*/ 8 w 13"/>
                      <a:gd name="T29" fmla="*/ 16 h 28"/>
                      <a:gd name="T30" fmla="*/ 8 w 13"/>
                      <a:gd name="T31" fmla="*/ 20 h 28"/>
                      <a:gd name="T32" fmla="*/ 8 w 13"/>
                      <a:gd name="T33" fmla="*/ 24 h 28"/>
                      <a:gd name="T34" fmla="*/ 8 w 13"/>
                      <a:gd name="T35" fmla="*/ 20 h 28"/>
                      <a:gd name="T36" fmla="*/ 13 w 13"/>
                      <a:gd name="T37" fmla="*/ 20 h 28"/>
                      <a:gd name="T38" fmla="*/ 13 w 13"/>
                      <a:gd name="T39" fmla="*/ 16 h 28"/>
                      <a:gd name="T40" fmla="*/ 13 w 13"/>
                      <a:gd name="T41" fmla="*/ 20 h 28"/>
                      <a:gd name="T42" fmla="*/ 13 w 13"/>
                      <a:gd name="T43" fmla="*/ 24 h 28"/>
                      <a:gd name="T44" fmla="*/ 8 w 13"/>
                      <a:gd name="T45" fmla="*/ 24 h 28"/>
                      <a:gd name="T46" fmla="*/ 8 w 13"/>
                      <a:gd name="T47" fmla="*/ 28 h 28"/>
                      <a:gd name="T48" fmla="*/ 8 w 13"/>
                      <a:gd name="T49" fmla="*/ 24 h 28"/>
                      <a:gd name="T50" fmla="*/ 4 w 13"/>
                      <a:gd name="T51" fmla="*/ 24 h 28"/>
                      <a:gd name="T52" fmla="*/ 4 w 13"/>
                      <a:gd name="T53" fmla="*/ 20 h 28"/>
                      <a:gd name="T54" fmla="*/ 0 w 13"/>
                      <a:gd name="T55" fmla="*/ 20 h 28"/>
                      <a:gd name="T56" fmla="*/ 4 w 13"/>
                      <a:gd name="T57" fmla="*/ 20 h 28"/>
                      <a:gd name="T58" fmla="*/ 0 w 13"/>
                      <a:gd name="T59" fmla="*/ 20 h 2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13" h="28">
                        <a:moveTo>
                          <a:pt x="0" y="12"/>
                        </a:move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4" y="12"/>
                        </a:lnTo>
                        <a:lnTo>
                          <a:pt x="8" y="12"/>
                        </a:lnTo>
                        <a:lnTo>
                          <a:pt x="8" y="16"/>
                        </a:lnTo>
                        <a:lnTo>
                          <a:pt x="8" y="20"/>
                        </a:lnTo>
                        <a:lnTo>
                          <a:pt x="8" y="24"/>
                        </a:lnTo>
                        <a:lnTo>
                          <a:pt x="8" y="20"/>
                        </a:lnTo>
                        <a:lnTo>
                          <a:pt x="13" y="20"/>
                        </a:lnTo>
                        <a:lnTo>
                          <a:pt x="13" y="16"/>
                        </a:lnTo>
                        <a:lnTo>
                          <a:pt x="13" y="20"/>
                        </a:lnTo>
                        <a:lnTo>
                          <a:pt x="13" y="24"/>
                        </a:lnTo>
                        <a:lnTo>
                          <a:pt x="8" y="24"/>
                        </a:lnTo>
                        <a:lnTo>
                          <a:pt x="8" y="28"/>
                        </a:lnTo>
                        <a:lnTo>
                          <a:pt x="8" y="24"/>
                        </a:lnTo>
                        <a:lnTo>
                          <a:pt x="4" y="24"/>
                        </a:lnTo>
                        <a:lnTo>
                          <a:pt x="4" y="20"/>
                        </a:lnTo>
                        <a:lnTo>
                          <a:pt x="0" y="20"/>
                        </a:lnTo>
                        <a:lnTo>
                          <a:pt x="4" y="20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90" name="Freeform 624"/>
                  <p:cNvSpPr>
                    <a:spLocks/>
                  </p:cNvSpPr>
                  <p:nvPr/>
                </p:nvSpPr>
                <p:spPr bwMode="auto">
                  <a:xfrm>
                    <a:off x="4176" y="4078"/>
                    <a:ext cx="48" cy="20"/>
                  </a:xfrm>
                  <a:custGeom>
                    <a:avLst/>
                    <a:gdLst>
                      <a:gd name="T0" fmla="*/ 26 w 48"/>
                      <a:gd name="T1" fmla="*/ 12 h 20"/>
                      <a:gd name="T2" fmla="*/ 31 w 48"/>
                      <a:gd name="T3" fmla="*/ 12 h 20"/>
                      <a:gd name="T4" fmla="*/ 31 w 48"/>
                      <a:gd name="T5" fmla="*/ 8 h 20"/>
                      <a:gd name="T6" fmla="*/ 31 w 48"/>
                      <a:gd name="T7" fmla="*/ 4 h 20"/>
                      <a:gd name="T8" fmla="*/ 35 w 48"/>
                      <a:gd name="T9" fmla="*/ 4 h 20"/>
                      <a:gd name="T10" fmla="*/ 35 w 48"/>
                      <a:gd name="T11" fmla="*/ 0 h 20"/>
                      <a:gd name="T12" fmla="*/ 35 w 48"/>
                      <a:gd name="T13" fmla="*/ 4 h 20"/>
                      <a:gd name="T14" fmla="*/ 39 w 48"/>
                      <a:gd name="T15" fmla="*/ 4 h 20"/>
                      <a:gd name="T16" fmla="*/ 39 w 48"/>
                      <a:gd name="T17" fmla="*/ 0 h 20"/>
                      <a:gd name="T18" fmla="*/ 43 w 48"/>
                      <a:gd name="T19" fmla="*/ 0 h 20"/>
                      <a:gd name="T20" fmla="*/ 43 w 48"/>
                      <a:gd name="T21" fmla="*/ 4 h 20"/>
                      <a:gd name="T22" fmla="*/ 48 w 48"/>
                      <a:gd name="T23" fmla="*/ 4 h 20"/>
                      <a:gd name="T24" fmla="*/ 43 w 48"/>
                      <a:gd name="T25" fmla="*/ 8 h 20"/>
                      <a:gd name="T26" fmla="*/ 39 w 48"/>
                      <a:gd name="T27" fmla="*/ 8 h 20"/>
                      <a:gd name="T28" fmla="*/ 39 w 48"/>
                      <a:gd name="T29" fmla="*/ 12 h 20"/>
                      <a:gd name="T30" fmla="*/ 43 w 48"/>
                      <a:gd name="T31" fmla="*/ 12 h 20"/>
                      <a:gd name="T32" fmla="*/ 39 w 48"/>
                      <a:gd name="T33" fmla="*/ 12 h 20"/>
                      <a:gd name="T34" fmla="*/ 35 w 48"/>
                      <a:gd name="T35" fmla="*/ 12 h 20"/>
                      <a:gd name="T36" fmla="*/ 31 w 48"/>
                      <a:gd name="T37" fmla="*/ 12 h 20"/>
                      <a:gd name="T38" fmla="*/ 31 w 48"/>
                      <a:gd name="T39" fmla="*/ 16 h 20"/>
                      <a:gd name="T40" fmla="*/ 26 w 48"/>
                      <a:gd name="T41" fmla="*/ 16 h 20"/>
                      <a:gd name="T42" fmla="*/ 22 w 48"/>
                      <a:gd name="T43" fmla="*/ 16 h 20"/>
                      <a:gd name="T44" fmla="*/ 18 w 48"/>
                      <a:gd name="T45" fmla="*/ 16 h 20"/>
                      <a:gd name="T46" fmla="*/ 13 w 48"/>
                      <a:gd name="T47" fmla="*/ 16 h 20"/>
                      <a:gd name="T48" fmla="*/ 13 w 48"/>
                      <a:gd name="T49" fmla="*/ 12 h 20"/>
                      <a:gd name="T50" fmla="*/ 9 w 48"/>
                      <a:gd name="T51" fmla="*/ 12 h 20"/>
                      <a:gd name="T52" fmla="*/ 9 w 48"/>
                      <a:gd name="T53" fmla="*/ 16 h 20"/>
                      <a:gd name="T54" fmla="*/ 5 w 48"/>
                      <a:gd name="T55" fmla="*/ 16 h 20"/>
                      <a:gd name="T56" fmla="*/ 0 w 48"/>
                      <a:gd name="T57" fmla="*/ 16 h 20"/>
                      <a:gd name="T58" fmla="*/ 0 w 48"/>
                      <a:gd name="T59" fmla="*/ 20 h 20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48" h="20">
                        <a:moveTo>
                          <a:pt x="26" y="12"/>
                        </a:moveTo>
                        <a:lnTo>
                          <a:pt x="31" y="12"/>
                        </a:lnTo>
                        <a:lnTo>
                          <a:pt x="31" y="8"/>
                        </a:lnTo>
                        <a:lnTo>
                          <a:pt x="31" y="4"/>
                        </a:lnTo>
                        <a:lnTo>
                          <a:pt x="35" y="4"/>
                        </a:lnTo>
                        <a:lnTo>
                          <a:pt x="35" y="0"/>
                        </a:lnTo>
                        <a:lnTo>
                          <a:pt x="35" y="4"/>
                        </a:lnTo>
                        <a:lnTo>
                          <a:pt x="39" y="4"/>
                        </a:lnTo>
                        <a:lnTo>
                          <a:pt x="39" y="0"/>
                        </a:lnTo>
                        <a:lnTo>
                          <a:pt x="43" y="0"/>
                        </a:lnTo>
                        <a:lnTo>
                          <a:pt x="43" y="4"/>
                        </a:lnTo>
                        <a:lnTo>
                          <a:pt x="48" y="4"/>
                        </a:lnTo>
                        <a:lnTo>
                          <a:pt x="43" y="8"/>
                        </a:lnTo>
                        <a:lnTo>
                          <a:pt x="39" y="8"/>
                        </a:lnTo>
                        <a:lnTo>
                          <a:pt x="39" y="12"/>
                        </a:lnTo>
                        <a:lnTo>
                          <a:pt x="43" y="12"/>
                        </a:lnTo>
                        <a:lnTo>
                          <a:pt x="39" y="12"/>
                        </a:lnTo>
                        <a:lnTo>
                          <a:pt x="35" y="12"/>
                        </a:lnTo>
                        <a:lnTo>
                          <a:pt x="31" y="12"/>
                        </a:lnTo>
                        <a:lnTo>
                          <a:pt x="31" y="16"/>
                        </a:lnTo>
                        <a:lnTo>
                          <a:pt x="26" y="16"/>
                        </a:lnTo>
                        <a:lnTo>
                          <a:pt x="22" y="16"/>
                        </a:lnTo>
                        <a:lnTo>
                          <a:pt x="18" y="16"/>
                        </a:lnTo>
                        <a:lnTo>
                          <a:pt x="13" y="16"/>
                        </a:lnTo>
                        <a:lnTo>
                          <a:pt x="13" y="12"/>
                        </a:lnTo>
                        <a:lnTo>
                          <a:pt x="9" y="12"/>
                        </a:lnTo>
                        <a:lnTo>
                          <a:pt x="9" y="16"/>
                        </a:lnTo>
                        <a:lnTo>
                          <a:pt x="5" y="16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91" name="Freeform 625"/>
                  <p:cNvSpPr>
                    <a:spLocks/>
                  </p:cNvSpPr>
                  <p:nvPr/>
                </p:nvSpPr>
                <p:spPr bwMode="auto">
                  <a:xfrm>
                    <a:off x="4176" y="4074"/>
                    <a:ext cx="86" cy="28"/>
                  </a:xfrm>
                  <a:custGeom>
                    <a:avLst/>
                    <a:gdLst>
                      <a:gd name="T0" fmla="*/ 0 w 86"/>
                      <a:gd name="T1" fmla="*/ 28 h 28"/>
                      <a:gd name="T2" fmla="*/ 0 w 86"/>
                      <a:gd name="T3" fmla="*/ 24 h 28"/>
                      <a:gd name="T4" fmla="*/ 5 w 86"/>
                      <a:gd name="T5" fmla="*/ 24 h 28"/>
                      <a:gd name="T6" fmla="*/ 9 w 86"/>
                      <a:gd name="T7" fmla="*/ 24 h 28"/>
                      <a:gd name="T8" fmla="*/ 9 w 86"/>
                      <a:gd name="T9" fmla="*/ 20 h 28"/>
                      <a:gd name="T10" fmla="*/ 13 w 86"/>
                      <a:gd name="T11" fmla="*/ 20 h 28"/>
                      <a:gd name="T12" fmla="*/ 18 w 86"/>
                      <a:gd name="T13" fmla="*/ 20 h 28"/>
                      <a:gd name="T14" fmla="*/ 22 w 86"/>
                      <a:gd name="T15" fmla="*/ 20 h 28"/>
                      <a:gd name="T16" fmla="*/ 26 w 86"/>
                      <a:gd name="T17" fmla="*/ 20 h 28"/>
                      <a:gd name="T18" fmla="*/ 31 w 86"/>
                      <a:gd name="T19" fmla="*/ 20 h 28"/>
                      <a:gd name="T20" fmla="*/ 35 w 86"/>
                      <a:gd name="T21" fmla="*/ 20 h 28"/>
                      <a:gd name="T22" fmla="*/ 35 w 86"/>
                      <a:gd name="T23" fmla="*/ 16 h 28"/>
                      <a:gd name="T24" fmla="*/ 39 w 86"/>
                      <a:gd name="T25" fmla="*/ 16 h 28"/>
                      <a:gd name="T26" fmla="*/ 39 w 86"/>
                      <a:gd name="T27" fmla="*/ 20 h 28"/>
                      <a:gd name="T28" fmla="*/ 43 w 86"/>
                      <a:gd name="T29" fmla="*/ 20 h 28"/>
                      <a:gd name="T30" fmla="*/ 43 w 86"/>
                      <a:gd name="T31" fmla="*/ 16 h 28"/>
                      <a:gd name="T32" fmla="*/ 48 w 86"/>
                      <a:gd name="T33" fmla="*/ 16 h 28"/>
                      <a:gd name="T34" fmla="*/ 52 w 86"/>
                      <a:gd name="T35" fmla="*/ 16 h 28"/>
                      <a:gd name="T36" fmla="*/ 52 w 86"/>
                      <a:gd name="T37" fmla="*/ 12 h 28"/>
                      <a:gd name="T38" fmla="*/ 56 w 86"/>
                      <a:gd name="T39" fmla="*/ 12 h 28"/>
                      <a:gd name="T40" fmla="*/ 56 w 86"/>
                      <a:gd name="T41" fmla="*/ 8 h 28"/>
                      <a:gd name="T42" fmla="*/ 61 w 86"/>
                      <a:gd name="T43" fmla="*/ 8 h 28"/>
                      <a:gd name="T44" fmla="*/ 65 w 86"/>
                      <a:gd name="T45" fmla="*/ 8 h 28"/>
                      <a:gd name="T46" fmla="*/ 65 w 86"/>
                      <a:gd name="T47" fmla="*/ 4 h 28"/>
                      <a:gd name="T48" fmla="*/ 69 w 86"/>
                      <a:gd name="T49" fmla="*/ 4 h 28"/>
                      <a:gd name="T50" fmla="*/ 73 w 86"/>
                      <a:gd name="T51" fmla="*/ 4 h 28"/>
                      <a:gd name="T52" fmla="*/ 78 w 86"/>
                      <a:gd name="T53" fmla="*/ 4 h 28"/>
                      <a:gd name="T54" fmla="*/ 82 w 86"/>
                      <a:gd name="T55" fmla="*/ 4 h 28"/>
                      <a:gd name="T56" fmla="*/ 82 w 86"/>
                      <a:gd name="T57" fmla="*/ 0 h 28"/>
                      <a:gd name="T58" fmla="*/ 86 w 86"/>
                      <a:gd name="T59" fmla="*/ 0 h 2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86" h="28">
                        <a:moveTo>
                          <a:pt x="0" y="28"/>
                        </a:moveTo>
                        <a:lnTo>
                          <a:pt x="0" y="24"/>
                        </a:lnTo>
                        <a:lnTo>
                          <a:pt x="5" y="24"/>
                        </a:lnTo>
                        <a:lnTo>
                          <a:pt x="9" y="24"/>
                        </a:lnTo>
                        <a:lnTo>
                          <a:pt x="9" y="20"/>
                        </a:lnTo>
                        <a:lnTo>
                          <a:pt x="13" y="20"/>
                        </a:lnTo>
                        <a:lnTo>
                          <a:pt x="18" y="20"/>
                        </a:lnTo>
                        <a:lnTo>
                          <a:pt x="22" y="20"/>
                        </a:lnTo>
                        <a:lnTo>
                          <a:pt x="26" y="20"/>
                        </a:lnTo>
                        <a:lnTo>
                          <a:pt x="31" y="20"/>
                        </a:lnTo>
                        <a:lnTo>
                          <a:pt x="35" y="20"/>
                        </a:lnTo>
                        <a:lnTo>
                          <a:pt x="35" y="16"/>
                        </a:lnTo>
                        <a:lnTo>
                          <a:pt x="39" y="16"/>
                        </a:lnTo>
                        <a:lnTo>
                          <a:pt x="39" y="20"/>
                        </a:lnTo>
                        <a:lnTo>
                          <a:pt x="43" y="20"/>
                        </a:lnTo>
                        <a:lnTo>
                          <a:pt x="43" y="16"/>
                        </a:lnTo>
                        <a:lnTo>
                          <a:pt x="48" y="16"/>
                        </a:lnTo>
                        <a:lnTo>
                          <a:pt x="52" y="16"/>
                        </a:lnTo>
                        <a:lnTo>
                          <a:pt x="52" y="12"/>
                        </a:lnTo>
                        <a:lnTo>
                          <a:pt x="56" y="12"/>
                        </a:lnTo>
                        <a:lnTo>
                          <a:pt x="56" y="8"/>
                        </a:lnTo>
                        <a:lnTo>
                          <a:pt x="61" y="8"/>
                        </a:lnTo>
                        <a:lnTo>
                          <a:pt x="65" y="8"/>
                        </a:lnTo>
                        <a:lnTo>
                          <a:pt x="65" y="4"/>
                        </a:lnTo>
                        <a:lnTo>
                          <a:pt x="69" y="4"/>
                        </a:lnTo>
                        <a:lnTo>
                          <a:pt x="73" y="4"/>
                        </a:lnTo>
                        <a:lnTo>
                          <a:pt x="78" y="4"/>
                        </a:lnTo>
                        <a:lnTo>
                          <a:pt x="82" y="4"/>
                        </a:lnTo>
                        <a:lnTo>
                          <a:pt x="82" y="0"/>
                        </a:lnTo>
                        <a:lnTo>
                          <a:pt x="86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92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4098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93" name="Freeform 627"/>
                  <p:cNvSpPr>
                    <a:spLocks/>
                  </p:cNvSpPr>
                  <p:nvPr/>
                </p:nvSpPr>
                <p:spPr bwMode="auto">
                  <a:xfrm>
                    <a:off x="4164" y="4070"/>
                    <a:ext cx="38" cy="32"/>
                  </a:xfrm>
                  <a:custGeom>
                    <a:avLst/>
                    <a:gdLst>
                      <a:gd name="T0" fmla="*/ 12 w 38"/>
                      <a:gd name="T1" fmla="*/ 32 h 32"/>
                      <a:gd name="T2" fmla="*/ 12 w 38"/>
                      <a:gd name="T3" fmla="*/ 28 h 32"/>
                      <a:gd name="T4" fmla="*/ 8 w 38"/>
                      <a:gd name="T5" fmla="*/ 28 h 32"/>
                      <a:gd name="T6" fmla="*/ 8 w 38"/>
                      <a:gd name="T7" fmla="*/ 24 h 32"/>
                      <a:gd name="T8" fmla="*/ 8 w 38"/>
                      <a:gd name="T9" fmla="*/ 20 h 32"/>
                      <a:gd name="T10" fmla="*/ 8 w 38"/>
                      <a:gd name="T11" fmla="*/ 16 h 32"/>
                      <a:gd name="T12" fmla="*/ 8 w 38"/>
                      <a:gd name="T13" fmla="*/ 12 h 32"/>
                      <a:gd name="T14" fmla="*/ 4 w 38"/>
                      <a:gd name="T15" fmla="*/ 12 h 32"/>
                      <a:gd name="T16" fmla="*/ 4 w 38"/>
                      <a:gd name="T17" fmla="*/ 8 h 32"/>
                      <a:gd name="T18" fmla="*/ 0 w 38"/>
                      <a:gd name="T19" fmla="*/ 8 h 32"/>
                      <a:gd name="T20" fmla="*/ 4 w 38"/>
                      <a:gd name="T21" fmla="*/ 8 h 32"/>
                      <a:gd name="T22" fmla="*/ 4 w 38"/>
                      <a:gd name="T23" fmla="*/ 4 h 32"/>
                      <a:gd name="T24" fmla="*/ 4 w 38"/>
                      <a:gd name="T25" fmla="*/ 0 h 32"/>
                      <a:gd name="T26" fmla="*/ 8 w 38"/>
                      <a:gd name="T27" fmla="*/ 0 h 32"/>
                      <a:gd name="T28" fmla="*/ 8 w 38"/>
                      <a:gd name="T29" fmla="*/ 4 h 32"/>
                      <a:gd name="T30" fmla="*/ 12 w 38"/>
                      <a:gd name="T31" fmla="*/ 4 h 32"/>
                      <a:gd name="T32" fmla="*/ 12 w 38"/>
                      <a:gd name="T33" fmla="*/ 8 h 32"/>
                      <a:gd name="T34" fmla="*/ 8 w 38"/>
                      <a:gd name="T35" fmla="*/ 8 h 32"/>
                      <a:gd name="T36" fmla="*/ 12 w 38"/>
                      <a:gd name="T37" fmla="*/ 12 h 32"/>
                      <a:gd name="T38" fmla="*/ 12 w 38"/>
                      <a:gd name="T39" fmla="*/ 8 h 32"/>
                      <a:gd name="T40" fmla="*/ 17 w 38"/>
                      <a:gd name="T41" fmla="*/ 8 h 32"/>
                      <a:gd name="T42" fmla="*/ 17 w 38"/>
                      <a:gd name="T43" fmla="*/ 12 h 32"/>
                      <a:gd name="T44" fmla="*/ 17 w 38"/>
                      <a:gd name="T45" fmla="*/ 8 h 32"/>
                      <a:gd name="T46" fmla="*/ 21 w 38"/>
                      <a:gd name="T47" fmla="*/ 8 h 32"/>
                      <a:gd name="T48" fmla="*/ 21 w 38"/>
                      <a:gd name="T49" fmla="*/ 12 h 32"/>
                      <a:gd name="T50" fmla="*/ 21 w 38"/>
                      <a:gd name="T51" fmla="*/ 8 h 32"/>
                      <a:gd name="T52" fmla="*/ 25 w 38"/>
                      <a:gd name="T53" fmla="*/ 8 h 32"/>
                      <a:gd name="T54" fmla="*/ 25 w 38"/>
                      <a:gd name="T55" fmla="*/ 4 h 32"/>
                      <a:gd name="T56" fmla="*/ 25 w 38"/>
                      <a:gd name="T57" fmla="*/ 0 h 32"/>
                      <a:gd name="T58" fmla="*/ 30 w 38"/>
                      <a:gd name="T59" fmla="*/ 0 h 32"/>
                      <a:gd name="T60" fmla="*/ 30 w 38"/>
                      <a:gd name="T61" fmla="*/ 4 h 32"/>
                      <a:gd name="T62" fmla="*/ 30 w 38"/>
                      <a:gd name="T63" fmla="*/ 8 h 32"/>
                      <a:gd name="T64" fmla="*/ 34 w 38"/>
                      <a:gd name="T65" fmla="*/ 8 h 32"/>
                      <a:gd name="T66" fmla="*/ 34 w 38"/>
                      <a:gd name="T67" fmla="*/ 12 h 32"/>
                      <a:gd name="T68" fmla="*/ 34 w 38"/>
                      <a:gd name="T69" fmla="*/ 16 h 32"/>
                      <a:gd name="T70" fmla="*/ 30 w 38"/>
                      <a:gd name="T71" fmla="*/ 16 h 32"/>
                      <a:gd name="T72" fmla="*/ 30 w 38"/>
                      <a:gd name="T73" fmla="*/ 20 h 32"/>
                      <a:gd name="T74" fmla="*/ 25 w 38"/>
                      <a:gd name="T75" fmla="*/ 20 h 32"/>
                      <a:gd name="T76" fmla="*/ 30 w 38"/>
                      <a:gd name="T77" fmla="*/ 20 h 32"/>
                      <a:gd name="T78" fmla="*/ 34 w 38"/>
                      <a:gd name="T79" fmla="*/ 20 h 32"/>
                      <a:gd name="T80" fmla="*/ 38 w 38"/>
                      <a:gd name="T81" fmla="*/ 20 h 32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38" h="32">
                        <a:moveTo>
                          <a:pt x="12" y="32"/>
                        </a:moveTo>
                        <a:lnTo>
                          <a:pt x="12" y="28"/>
                        </a:lnTo>
                        <a:lnTo>
                          <a:pt x="8" y="28"/>
                        </a:lnTo>
                        <a:lnTo>
                          <a:pt x="8" y="24"/>
                        </a:lnTo>
                        <a:lnTo>
                          <a:pt x="8" y="20"/>
                        </a:lnTo>
                        <a:lnTo>
                          <a:pt x="8" y="16"/>
                        </a:lnTo>
                        <a:lnTo>
                          <a:pt x="8" y="12"/>
                        </a:lnTo>
                        <a:lnTo>
                          <a:pt x="4" y="12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8" y="4"/>
                        </a:lnTo>
                        <a:lnTo>
                          <a:pt x="12" y="4"/>
                        </a:lnTo>
                        <a:lnTo>
                          <a:pt x="12" y="8"/>
                        </a:lnTo>
                        <a:lnTo>
                          <a:pt x="8" y="8"/>
                        </a:lnTo>
                        <a:lnTo>
                          <a:pt x="12" y="12"/>
                        </a:lnTo>
                        <a:lnTo>
                          <a:pt x="12" y="8"/>
                        </a:lnTo>
                        <a:lnTo>
                          <a:pt x="17" y="8"/>
                        </a:lnTo>
                        <a:lnTo>
                          <a:pt x="17" y="12"/>
                        </a:lnTo>
                        <a:lnTo>
                          <a:pt x="17" y="8"/>
                        </a:lnTo>
                        <a:lnTo>
                          <a:pt x="21" y="8"/>
                        </a:lnTo>
                        <a:lnTo>
                          <a:pt x="21" y="12"/>
                        </a:lnTo>
                        <a:lnTo>
                          <a:pt x="21" y="8"/>
                        </a:lnTo>
                        <a:lnTo>
                          <a:pt x="25" y="8"/>
                        </a:lnTo>
                        <a:lnTo>
                          <a:pt x="25" y="4"/>
                        </a:lnTo>
                        <a:lnTo>
                          <a:pt x="25" y="0"/>
                        </a:lnTo>
                        <a:lnTo>
                          <a:pt x="30" y="0"/>
                        </a:lnTo>
                        <a:lnTo>
                          <a:pt x="30" y="4"/>
                        </a:lnTo>
                        <a:lnTo>
                          <a:pt x="30" y="8"/>
                        </a:lnTo>
                        <a:lnTo>
                          <a:pt x="34" y="8"/>
                        </a:lnTo>
                        <a:lnTo>
                          <a:pt x="34" y="12"/>
                        </a:lnTo>
                        <a:lnTo>
                          <a:pt x="34" y="16"/>
                        </a:lnTo>
                        <a:lnTo>
                          <a:pt x="30" y="16"/>
                        </a:lnTo>
                        <a:lnTo>
                          <a:pt x="30" y="20"/>
                        </a:lnTo>
                        <a:lnTo>
                          <a:pt x="25" y="20"/>
                        </a:lnTo>
                        <a:lnTo>
                          <a:pt x="30" y="20"/>
                        </a:lnTo>
                        <a:lnTo>
                          <a:pt x="34" y="20"/>
                        </a:lnTo>
                        <a:lnTo>
                          <a:pt x="38" y="2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94" name="Freeform 628"/>
                  <p:cNvSpPr>
                    <a:spLocks/>
                  </p:cNvSpPr>
                  <p:nvPr/>
                </p:nvSpPr>
                <p:spPr bwMode="auto">
                  <a:xfrm>
                    <a:off x="4129" y="4106"/>
                    <a:ext cx="5" cy="4"/>
                  </a:xfrm>
                  <a:custGeom>
                    <a:avLst/>
                    <a:gdLst>
                      <a:gd name="T0" fmla="*/ 0 w 5"/>
                      <a:gd name="T1" fmla="*/ 0 h 4"/>
                      <a:gd name="T2" fmla="*/ 5 w 5"/>
                      <a:gd name="T3" fmla="*/ 0 h 4"/>
                      <a:gd name="T4" fmla="*/ 0 w 5"/>
                      <a:gd name="T5" fmla="*/ 0 h 4"/>
                      <a:gd name="T6" fmla="*/ 0 w 5"/>
                      <a:gd name="T7" fmla="*/ 4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" h="4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95" name="Freeform 629"/>
                  <p:cNvSpPr>
                    <a:spLocks/>
                  </p:cNvSpPr>
                  <p:nvPr/>
                </p:nvSpPr>
                <p:spPr bwMode="auto">
                  <a:xfrm>
                    <a:off x="4129" y="4110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4 h 4"/>
                      <a:gd name="T4" fmla="*/ 0 w 1"/>
                      <a:gd name="T5" fmla="*/ 0 h 4"/>
                      <a:gd name="T6" fmla="*/ 0 w 1"/>
                      <a:gd name="T7" fmla="*/ 4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96" name="Freeform 630"/>
                  <p:cNvSpPr>
                    <a:spLocks/>
                  </p:cNvSpPr>
                  <p:nvPr/>
                </p:nvSpPr>
                <p:spPr bwMode="auto">
                  <a:xfrm>
                    <a:off x="4121" y="4106"/>
                    <a:ext cx="8" cy="8"/>
                  </a:xfrm>
                  <a:custGeom>
                    <a:avLst/>
                    <a:gdLst>
                      <a:gd name="T0" fmla="*/ 8 w 8"/>
                      <a:gd name="T1" fmla="*/ 8 h 8"/>
                      <a:gd name="T2" fmla="*/ 4 w 8"/>
                      <a:gd name="T3" fmla="*/ 8 h 8"/>
                      <a:gd name="T4" fmla="*/ 0 w 8"/>
                      <a:gd name="T5" fmla="*/ 8 h 8"/>
                      <a:gd name="T6" fmla="*/ 0 w 8"/>
                      <a:gd name="T7" fmla="*/ 4 h 8"/>
                      <a:gd name="T8" fmla="*/ 0 w 8"/>
                      <a:gd name="T9" fmla="*/ 8 h 8"/>
                      <a:gd name="T10" fmla="*/ 4 w 8"/>
                      <a:gd name="T11" fmla="*/ 8 h 8"/>
                      <a:gd name="T12" fmla="*/ 4 w 8"/>
                      <a:gd name="T13" fmla="*/ 4 h 8"/>
                      <a:gd name="T14" fmla="*/ 4 w 8"/>
                      <a:gd name="T15" fmla="*/ 0 h 8"/>
                      <a:gd name="T16" fmla="*/ 8 w 8"/>
                      <a:gd name="T17" fmla="*/ 0 h 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8" h="8">
                        <a:moveTo>
                          <a:pt x="8" y="8"/>
                        </a:moveTo>
                        <a:lnTo>
                          <a:pt x="4" y="8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97" name="Freeform 631"/>
                  <p:cNvSpPr>
                    <a:spLocks/>
                  </p:cNvSpPr>
                  <p:nvPr/>
                </p:nvSpPr>
                <p:spPr bwMode="auto">
                  <a:xfrm>
                    <a:off x="4129" y="4102"/>
                    <a:ext cx="47" cy="16"/>
                  </a:xfrm>
                  <a:custGeom>
                    <a:avLst/>
                    <a:gdLst>
                      <a:gd name="T0" fmla="*/ 0 w 47"/>
                      <a:gd name="T1" fmla="*/ 12 h 16"/>
                      <a:gd name="T2" fmla="*/ 0 w 47"/>
                      <a:gd name="T3" fmla="*/ 16 h 16"/>
                      <a:gd name="T4" fmla="*/ 5 w 47"/>
                      <a:gd name="T5" fmla="*/ 16 h 16"/>
                      <a:gd name="T6" fmla="*/ 5 w 47"/>
                      <a:gd name="T7" fmla="*/ 12 h 16"/>
                      <a:gd name="T8" fmla="*/ 9 w 47"/>
                      <a:gd name="T9" fmla="*/ 12 h 16"/>
                      <a:gd name="T10" fmla="*/ 13 w 47"/>
                      <a:gd name="T11" fmla="*/ 12 h 16"/>
                      <a:gd name="T12" fmla="*/ 17 w 47"/>
                      <a:gd name="T13" fmla="*/ 12 h 16"/>
                      <a:gd name="T14" fmla="*/ 17 w 47"/>
                      <a:gd name="T15" fmla="*/ 8 h 16"/>
                      <a:gd name="T16" fmla="*/ 22 w 47"/>
                      <a:gd name="T17" fmla="*/ 8 h 16"/>
                      <a:gd name="T18" fmla="*/ 22 w 47"/>
                      <a:gd name="T19" fmla="*/ 4 h 16"/>
                      <a:gd name="T20" fmla="*/ 26 w 47"/>
                      <a:gd name="T21" fmla="*/ 4 h 16"/>
                      <a:gd name="T22" fmla="*/ 30 w 47"/>
                      <a:gd name="T23" fmla="*/ 4 h 16"/>
                      <a:gd name="T24" fmla="*/ 35 w 47"/>
                      <a:gd name="T25" fmla="*/ 4 h 16"/>
                      <a:gd name="T26" fmla="*/ 39 w 47"/>
                      <a:gd name="T27" fmla="*/ 4 h 16"/>
                      <a:gd name="T28" fmla="*/ 43 w 47"/>
                      <a:gd name="T29" fmla="*/ 4 h 16"/>
                      <a:gd name="T30" fmla="*/ 43 w 47"/>
                      <a:gd name="T31" fmla="*/ 0 h 16"/>
                      <a:gd name="T32" fmla="*/ 47 w 47"/>
                      <a:gd name="T33" fmla="*/ 0 h 1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">
                        <a:moveTo>
                          <a:pt x="0" y="12"/>
                        </a:moveTo>
                        <a:lnTo>
                          <a:pt x="0" y="16"/>
                        </a:lnTo>
                        <a:lnTo>
                          <a:pt x="5" y="16"/>
                        </a:lnTo>
                        <a:lnTo>
                          <a:pt x="5" y="12"/>
                        </a:lnTo>
                        <a:lnTo>
                          <a:pt x="9" y="12"/>
                        </a:lnTo>
                        <a:lnTo>
                          <a:pt x="13" y="12"/>
                        </a:lnTo>
                        <a:lnTo>
                          <a:pt x="17" y="12"/>
                        </a:lnTo>
                        <a:lnTo>
                          <a:pt x="17" y="8"/>
                        </a:lnTo>
                        <a:lnTo>
                          <a:pt x="22" y="8"/>
                        </a:lnTo>
                        <a:lnTo>
                          <a:pt x="22" y="4"/>
                        </a:lnTo>
                        <a:lnTo>
                          <a:pt x="26" y="4"/>
                        </a:lnTo>
                        <a:lnTo>
                          <a:pt x="30" y="4"/>
                        </a:lnTo>
                        <a:lnTo>
                          <a:pt x="35" y="4"/>
                        </a:lnTo>
                        <a:lnTo>
                          <a:pt x="39" y="4"/>
                        </a:lnTo>
                        <a:lnTo>
                          <a:pt x="43" y="4"/>
                        </a:lnTo>
                        <a:lnTo>
                          <a:pt x="43" y="0"/>
                        </a:lnTo>
                        <a:lnTo>
                          <a:pt x="47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98" name="Freeform 632"/>
                  <p:cNvSpPr>
                    <a:spLocks/>
                  </p:cNvSpPr>
                  <p:nvPr/>
                </p:nvSpPr>
                <p:spPr bwMode="auto">
                  <a:xfrm>
                    <a:off x="3374" y="4090"/>
                    <a:ext cx="13" cy="28"/>
                  </a:xfrm>
                  <a:custGeom>
                    <a:avLst/>
                    <a:gdLst>
                      <a:gd name="T0" fmla="*/ 13 w 13"/>
                      <a:gd name="T1" fmla="*/ 0 h 28"/>
                      <a:gd name="T2" fmla="*/ 8 w 13"/>
                      <a:gd name="T3" fmla="*/ 0 h 28"/>
                      <a:gd name="T4" fmla="*/ 4 w 13"/>
                      <a:gd name="T5" fmla="*/ 0 h 28"/>
                      <a:gd name="T6" fmla="*/ 0 w 13"/>
                      <a:gd name="T7" fmla="*/ 0 h 28"/>
                      <a:gd name="T8" fmla="*/ 0 w 13"/>
                      <a:gd name="T9" fmla="*/ 4 h 28"/>
                      <a:gd name="T10" fmla="*/ 0 w 13"/>
                      <a:gd name="T11" fmla="*/ 8 h 28"/>
                      <a:gd name="T12" fmla="*/ 4 w 13"/>
                      <a:gd name="T13" fmla="*/ 8 h 28"/>
                      <a:gd name="T14" fmla="*/ 4 w 13"/>
                      <a:gd name="T15" fmla="*/ 12 h 28"/>
                      <a:gd name="T16" fmla="*/ 4 w 13"/>
                      <a:gd name="T17" fmla="*/ 16 h 28"/>
                      <a:gd name="T18" fmla="*/ 4 w 13"/>
                      <a:gd name="T19" fmla="*/ 20 h 28"/>
                      <a:gd name="T20" fmla="*/ 0 w 13"/>
                      <a:gd name="T21" fmla="*/ 20 h 28"/>
                      <a:gd name="T22" fmla="*/ 4 w 13"/>
                      <a:gd name="T23" fmla="*/ 24 h 28"/>
                      <a:gd name="T24" fmla="*/ 4 w 13"/>
                      <a:gd name="T25" fmla="*/ 28 h 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3" h="28">
                        <a:moveTo>
                          <a:pt x="13" y="0"/>
                        </a:move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  <a:lnTo>
                          <a:pt x="0" y="20"/>
                        </a:lnTo>
                        <a:lnTo>
                          <a:pt x="4" y="24"/>
                        </a:lnTo>
                        <a:lnTo>
                          <a:pt x="4" y="2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99" name="Freeform 633"/>
                  <p:cNvSpPr>
                    <a:spLocks/>
                  </p:cNvSpPr>
                  <p:nvPr/>
                </p:nvSpPr>
                <p:spPr bwMode="auto">
                  <a:xfrm>
                    <a:off x="3322" y="4074"/>
                    <a:ext cx="56" cy="44"/>
                  </a:xfrm>
                  <a:custGeom>
                    <a:avLst/>
                    <a:gdLst>
                      <a:gd name="T0" fmla="*/ 56 w 56"/>
                      <a:gd name="T1" fmla="*/ 44 h 44"/>
                      <a:gd name="T2" fmla="*/ 52 w 56"/>
                      <a:gd name="T3" fmla="*/ 44 h 44"/>
                      <a:gd name="T4" fmla="*/ 52 w 56"/>
                      <a:gd name="T5" fmla="*/ 40 h 44"/>
                      <a:gd name="T6" fmla="*/ 47 w 56"/>
                      <a:gd name="T7" fmla="*/ 40 h 44"/>
                      <a:gd name="T8" fmla="*/ 47 w 56"/>
                      <a:gd name="T9" fmla="*/ 36 h 44"/>
                      <a:gd name="T10" fmla="*/ 43 w 56"/>
                      <a:gd name="T11" fmla="*/ 36 h 44"/>
                      <a:gd name="T12" fmla="*/ 43 w 56"/>
                      <a:gd name="T13" fmla="*/ 32 h 44"/>
                      <a:gd name="T14" fmla="*/ 39 w 56"/>
                      <a:gd name="T15" fmla="*/ 32 h 44"/>
                      <a:gd name="T16" fmla="*/ 35 w 56"/>
                      <a:gd name="T17" fmla="*/ 32 h 44"/>
                      <a:gd name="T18" fmla="*/ 35 w 56"/>
                      <a:gd name="T19" fmla="*/ 28 h 44"/>
                      <a:gd name="T20" fmla="*/ 30 w 56"/>
                      <a:gd name="T21" fmla="*/ 28 h 44"/>
                      <a:gd name="T22" fmla="*/ 30 w 56"/>
                      <a:gd name="T23" fmla="*/ 24 h 44"/>
                      <a:gd name="T24" fmla="*/ 26 w 56"/>
                      <a:gd name="T25" fmla="*/ 24 h 44"/>
                      <a:gd name="T26" fmla="*/ 26 w 56"/>
                      <a:gd name="T27" fmla="*/ 20 h 44"/>
                      <a:gd name="T28" fmla="*/ 22 w 56"/>
                      <a:gd name="T29" fmla="*/ 20 h 44"/>
                      <a:gd name="T30" fmla="*/ 22 w 56"/>
                      <a:gd name="T31" fmla="*/ 16 h 44"/>
                      <a:gd name="T32" fmla="*/ 17 w 56"/>
                      <a:gd name="T33" fmla="*/ 16 h 44"/>
                      <a:gd name="T34" fmla="*/ 13 w 56"/>
                      <a:gd name="T35" fmla="*/ 16 h 44"/>
                      <a:gd name="T36" fmla="*/ 13 w 56"/>
                      <a:gd name="T37" fmla="*/ 12 h 44"/>
                      <a:gd name="T38" fmla="*/ 9 w 56"/>
                      <a:gd name="T39" fmla="*/ 12 h 44"/>
                      <a:gd name="T40" fmla="*/ 9 w 56"/>
                      <a:gd name="T41" fmla="*/ 8 h 44"/>
                      <a:gd name="T42" fmla="*/ 4 w 56"/>
                      <a:gd name="T43" fmla="*/ 8 h 44"/>
                      <a:gd name="T44" fmla="*/ 4 w 56"/>
                      <a:gd name="T45" fmla="*/ 4 h 44"/>
                      <a:gd name="T46" fmla="*/ 4 w 56"/>
                      <a:gd name="T47" fmla="*/ 0 h 44"/>
                      <a:gd name="T48" fmla="*/ 0 w 56"/>
                      <a:gd name="T49" fmla="*/ 0 h 4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56" h="44">
                        <a:moveTo>
                          <a:pt x="56" y="44"/>
                        </a:moveTo>
                        <a:lnTo>
                          <a:pt x="52" y="44"/>
                        </a:lnTo>
                        <a:lnTo>
                          <a:pt x="52" y="40"/>
                        </a:lnTo>
                        <a:lnTo>
                          <a:pt x="47" y="40"/>
                        </a:lnTo>
                        <a:lnTo>
                          <a:pt x="47" y="36"/>
                        </a:lnTo>
                        <a:lnTo>
                          <a:pt x="43" y="36"/>
                        </a:lnTo>
                        <a:lnTo>
                          <a:pt x="43" y="32"/>
                        </a:lnTo>
                        <a:lnTo>
                          <a:pt x="39" y="32"/>
                        </a:lnTo>
                        <a:lnTo>
                          <a:pt x="35" y="32"/>
                        </a:lnTo>
                        <a:lnTo>
                          <a:pt x="35" y="28"/>
                        </a:lnTo>
                        <a:lnTo>
                          <a:pt x="30" y="28"/>
                        </a:lnTo>
                        <a:lnTo>
                          <a:pt x="30" y="24"/>
                        </a:lnTo>
                        <a:lnTo>
                          <a:pt x="26" y="24"/>
                        </a:lnTo>
                        <a:lnTo>
                          <a:pt x="26" y="20"/>
                        </a:lnTo>
                        <a:lnTo>
                          <a:pt x="22" y="20"/>
                        </a:lnTo>
                        <a:lnTo>
                          <a:pt x="22" y="16"/>
                        </a:lnTo>
                        <a:lnTo>
                          <a:pt x="17" y="16"/>
                        </a:lnTo>
                        <a:lnTo>
                          <a:pt x="13" y="16"/>
                        </a:lnTo>
                        <a:lnTo>
                          <a:pt x="13" y="12"/>
                        </a:lnTo>
                        <a:lnTo>
                          <a:pt x="9" y="12"/>
                        </a:lnTo>
                        <a:lnTo>
                          <a:pt x="9" y="8"/>
                        </a:lnTo>
                        <a:lnTo>
                          <a:pt x="4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00" name="Freeform 634"/>
                  <p:cNvSpPr>
                    <a:spLocks/>
                  </p:cNvSpPr>
                  <p:nvPr/>
                </p:nvSpPr>
                <p:spPr bwMode="auto">
                  <a:xfrm>
                    <a:off x="3374" y="4090"/>
                    <a:ext cx="13" cy="32"/>
                  </a:xfrm>
                  <a:custGeom>
                    <a:avLst/>
                    <a:gdLst>
                      <a:gd name="T0" fmla="*/ 13 w 13"/>
                      <a:gd name="T1" fmla="*/ 0 h 32"/>
                      <a:gd name="T2" fmla="*/ 8 w 13"/>
                      <a:gd name="T3" fmla="*/ 0 h 32"/>
                      <a:gd name="T4" fmla="*/ 4 w 13"/>
                      <a:gd name="T5" fmla="*/ 0 h 32"/>
                      <a:gd name="T6" fmla="*/ 4 w 13"/>
                      <a:gd name="T7" fmla="*/ 4 h 32"/>
                      <a:gd name="T8" fmla="*/ 0 w 13"/>
                      <a:gd name="T9" fmla="*/ 4 h 32"/>
                      <a:gd name="T10" fmla="*/ 0 w 13"/>
                      <a:gd name="T11" fmla="*/ 8 h 32"/>
                      <a:gd name="T12" fmla="*/ 4 w 13"/>
                      <a:gd name="T13" fmla="*/ 8 h 32"/>
                      <a:gd name="T14" fmla="*/ 4 w 13"/>
                      <a:gd name="T15" fmla="*/ 12 h 32"/>
                      <a:gd name="T16" fmla="*/ 4 w 13"/>
                      <a:gd name="T17" fmla="*/ 16 h 32"/>
                      <a:gd name="T18" fmla="*/ 4 w 13"/>
                      <a:gd name="T19" fmla="*/ 20 h 32"/>
                      <a:gd name="T20" fmla="*/ 4 w 13"/>
                      <a:gd name="T21" fmla="*/ 24 h 32"/>
                      <a:gd name="T22" fmla="*/ 4 w 13"/>
                      <a:gd name="T23" fmla="*/ 28 h 32"/>
                      <a:gd name="T24" fmla="*/ 8 w 13"/>
                      <a:gd name="T25" fmla="*/ 28 h 32"/>
                      <a:gd name="T26" fmla="*/ 4 w 13"/>
                      <a:gd name="T27" fmla="*/ 32 h 3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13" h="32">
                        <a:moveTo>
                          <a:pt x="13" y="0"/>
                        </a:move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4" y="20"/>
                        </a:lnTo>
                        <a:lnTo>
                          <a:pt x="4" y="24"/>
                        </a:lnTo>
                        <a:lnTo>
                          <a:pt x="4" y="28"/>
                        </a:lnTo>
                        <a:lnTo>
                          <a:pt x="8" y="28"/>
                        </a:lnTo>
                        <a:lnTo>
                          <a:pt x="4" y="3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01" name="Freeform 635"/>
                  <p:cNvSpPr>
                    <a:spLocks/>
                  </p:cNvSpPr>
                  <p:nvPr/>
                </p:nvSpPr>
                <p:spPr bwMode="auto">
                  <a:xfrm>
                    <a:off x="4056" y="4122"/>
                    <a:ext cx="39" cy="11"/>
                  </a:xfrm>
                  <a:custGeom>
                    <a:avLst/>
                    <a:gdLst>
                      <a:gd name="T0" fmla="*/ 5 w 39"/>
                      <a:gd name="T1" fmla="*/ 3 h 11"/>
                      <a:gd name="T2" fmla="*/ 9 w 39"/>
                      <a:gd name="T3" fmla="*/ 7 h 11"/>
                      <a:gd name="T4" fmla="*/ 13 w 39"/>
                      <a:gd name="T5" fmla="*/ 7 h 11"/>
                      <a:gd name="T6" fmla="*/ 13 w 39"/>
                      <a:gd name="T7" fmla="*/ 3 h 11"/>
                      <a:gd name="T8" fmla="*/ 17 w 39"/>
                      <a:gd name="T9" fmla="*/ 3 h 11"/>
                      <a:gd name="T10" fmla="*/ 22 w 39"/>
                      <a:gd name="T11" fmla="*/ 3 h 11"/>
                      <a:gd name="T12" fmla="*/ 26 w 39"/>
                      <a:gd name="T13" fmla="*/ 3 h 11"/>
                      <a:gd name="T14" fmla="*/ 26 w 39"/>
                      <a:gd name="T15" fmla="*/ 0 h 11"/>
                      <a:gd name="T16" fmla="*/ 30 w 39"/>
                      <a:gd name="T17" fmla="*/ 0 h 11"/>
                      <a:gd name="T18" fmla="*/ 35 w 39"/>
                      <a:gd name="T19" fmla="*/ 0 h 11"/>
                      <a:gd name="T20" fmla="*/ 35 w 39"/>
                      <a:gd name="T21" fmla="*/ 3 h 11"/>
                      <a:gd name="T22" fmla="*/ 39 w 39"/>
                      <a:gd name="T23" fmla="*/ 3 h 11"/>
                      <a:gd name="T24" fmla="*/ 39 w 39"/>
                      <a:gd name="T25" fmla="*/ 7 h 11"/>
                      <a:gd name="T26" fmla="*/ 35 w 39"/>
                      <a:gd name="T27" fmla="*/ 7 h 11"/>
                      <a:gd name="T28" fmla="*/ 30 w 39"/>
                      <a:gd name="T29" fmla="*/ 7 h 11"/>
                      <a:gd name="T30" fmla="*/ 26 w 39"/>
                      <a:gd name="T31" fmla="*/ 7 h 11"/>
                      <a:gd name="T32" fmla="*/ 26 w 39"/>
                      <a:gd name="T33" fmla="*/ 11 h 11"/>
                      <a:gd name="T34" fmla="*/ 22 w 39"/>
                      <a:gd name="T35" fmla="*/ 11 h 11"/>
                      <a:gd name="T36" fmla="*/ 17 w 39"/>
                      <a:gd name="T37" fmla="*/ 11 h 11"/>
                      <a:gd name="T38" fmla="*/ 13 w 39"/>
                      <a:gd name="T39" fmla="*/ 11 h 11"/>
                      <a:gd name="T40" fmla="*/ 9 w 39"/>
                      <a:gd name="T41" fmla="*/ 11 h 11"/>
                      <a:gd name="T42" fmla="*/ 5 w 39"/>
                      <a:gd name="T43" fmla="*/ 11 h 11"/>
                      <a:gd name="T44" fmla="*/ 5 w 39"/>
                      <a:gd name="T45" fmla="*/ 7 h 11"/>
                      <a:gd name="T46" fmla="*/ 0 w 39"/>
                      <a:gd name="T47" fmla="*/ 7 h 11"/>
                      <a:gd name="T48" fmla="*/ 0 w 39"/>
                      <a:gd name="T49" fmla="*/ 11 h 1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9" h="11">
                        <a:moveTo>
                          <a:pt x="5" y="3"/>
                        </a:moveTo>
                        <a:lnTo>
                          <a:pt x="9" y="7"/>
                        </a:lnTo>
                        <a:lnTo>
                          <a:pt x="13" y="7"/>
                        </a:lnTo>
                        <a:lnTo>
                          <a:pt x="13" y="3"/>
                        </a:lnTo>
                        <a:lnTo>
                          <a:pt x="17" y="3"/>
                        </a:lnTo>
                        <a:lnTo>
                          <a:pt x="22" y="3"/>
                        </a:lnTo>
                        <a:lnTo>
                          <a:pt x="26" y="3"/>
                        </a:lnTo>
                        <a:lnTo>
                          <a:pt x="26" y="0"/>
                        </a:lnTo>
                        <a:lnTo>
                          <a:pt x="30" y="0"/>
                        </a:lnTo>
                        <a:lnTo>
                          <a:pt x="35" y="0"/>
                        </a:lnTo>
                        <a:lnTo>
                          <a:pt x="35" y="3"/>
                        </a:lnTo>
                        <a:lnTo>
                          <a:pt x="39" y="3"/>
                        </a:lnTo>
                        <a:lnTo>
                          <a:pt x="39" y="7"/>
                        </a:lnTo>
                        <a:lnTo>
                          <a:pt x="35" y="7"/>
                        </a:lnTo>
                        <a:lnTo>
                          <a:pt x="30" y="7"/>
                        </a:lnTo>
                        <a:lnTo>
                          <a:pt x="26" y="7"/>
                        </a:lnTo>
                        <a:lnTo>
                          <a:pt x="26" y="11"/>
                        </a:lnTo>
                        <a:lnTo>
                          <a:pt x="22" y="11"/>
                        </a:lnTo>
                        <a:lnTo>
                          <a:pt x="17" y="11"/>
                        </a:lnTo>
                        <a:lnTo>
                          <a:pt x="13" y="11"/>
                        </a:lnTo>
                        <a:lnTo>
                          <a:pt x="9" y="11"/>
                        </a:lnTo>
                        <a:lnTo>
                          <a:pt x="5" y="11"/>
                        </a:lnTo>
                        <a:lnTo>
                          <a:pt x="5" y="7"/>
                        </a:lnTo>
                        <a:lnTo>
                          <a:pt x="0" y="7"/>
                        </a:lnTo>
                        <a:lnTo>
                          <a:pt x="0" y="11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02" name="Line 636"/>
                  <p:cNvSpPr>
                    <a:spLocks noChangeShapeType="1"/>
                  </p:cNvSpPr>
                  <p:nvPr/>
                </p:nvSpPr>
                <p:spPr bwMode="auto">
                  <a:xfrm>
                    <a:off x="4056" y="4133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03" name="Freeform 637"/>
                  <p:cNvSpPr>
                    <a:spLocks/>
                  </p:cNvSpPr>
                  <p:nvPr/>
                </p:nvSpPr>
                <p:spPr bwMode="auto">
                  <a:xfrm>
                    <a:off x="4056" y="4114"/>
                    <a:ext cx="73" cy="23"/>
                  </a:xfrm>
                  <a:custGeom>
                    <a:avLst/>
                    <a:gdLst>
                      <a:gd name="T0" fmla="*/ 0 w 73"/>
                      <a:gd name="T1" fmla="*/ 23 h 23"/>
                      <a:gd name="T2" fmla="*/ 5 w 73"/>
                      <a:gd name="T3" fmla="*/ 23 h 23"/>
                      <a:gd name="T4" fmla="*/ 9 w 73"/>
                      <a:gd name="T5" fmla="*/ 23 h 23"/>
                      <a:gd name="T6" fmla="*/ 9 w 73"/>
                      <a:gd name="T7" fmla="*/ 19 h 23"/>
                      <a:gd name="T8" fmla="*/ 13 w 73"/>
                      <a:gd name="T9" fmla="*/ 19 h 23"/>
                      <a:gd name="T10" fmla="*/ 17 w 73"/>
                      <a:gd name="T11" fmla="*/ 19 h 23"/>
                      <a:gd name="T12" fmla="*/ 22 w 73"/>
                      <a:gd name="T13" fmla="*/ 19 h 23"/>
                      <a:gd name="T14" fmla="*/ 26 w 73"/>
                      <a:gd name="T15" fmla="*/ 19 h 23"/>
                      <a:gd name="T16" fmla="*/ 30 w 73"/>
                      <a:gd name="T17" fmla="*/ 19 h 23"/>
                      <a:gd name="T18" fmla="*/ 35 w 73"/>
                      <a:gd name="T19" fmla="*/ 19 h 23"/>
                      <a:gd name="T20" fmla="*/ 39 w 73"/>
                      <a:gd name="T21" fmla="*/ 19 h 23"/>
                      <a:gd name="T22" fmla="*/ 43 w 73"/>
                      <a:gd name="T23" fmla="*/ 23 h 23"/>
                      <a:gd name="T24" fmla="*/ 43 w 73"/>
                      <a:gd name="T25" fmla="*/ 19 h 23"/>
                      <a:gd name="T26" fmla="*/ 48 w 73"/>
                      <a:gd name="T27" fmla="*/ 19 h 23"/>
                      <a:gd name="T28" fmla="*/ 48 w 73"/>
                      <a:gd name="T29" fmla="*/ 15 h 23"/>
                      <a:gd name="T30" fmla="*/ 48 w 73"/>
                      <a:gd name="T31" fmla="*/ 11 h 23"/>
                      <a:gd name="T32" fmla="*/ 48 w 73"/>
                      <a:gd name="T33" fmla="*/ 8 h 23"/>
                      <a:gd name="T34" fmla="*/ 52 w 73"/>
                      <a:gd name="T35" fmla="*/ 8 h 23"/>
                      <a:gd name="T36" fmla="*/ 52 w 73"/>
                      <a:gd name="T37" fmla="*/ 4 h 23"/>
                      <a:gd name="T38" fmla="*/ 56 w 73"/>
                      <a:gd name="T39" fmla="*/ 4 h 23"/>
                      <a:gd name="T40" fmla="*/ 60 w 73"/>
                      <a:gd name="T41" fmla="*/ 4 h 23"/>
                      <a:gd name="T42" fmla="*/ 65 w 73"/>
                      <a:gd name="T43" fmla="*/ 4 h 23"/>
                      <a:gd name="T44" fmla="*/ 69 w 73"/>
                      <a:gd name="T45" fmla="*/ 4 h 23"/>
                      <a:gd name="T46" fmla="*/ 69 w 73"/>
                      <a:gd name="T47" fmla="*/ 0 h 23"/>
                      <a:gd name="T48" fmla="*/ 73 w 73"/>
                      <a:gd name="T49" fmla="*/ 0 h 2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73" h="23">
                        <a:moveTo>
                          <a:pt x="0" y="23"/>
                        </a:moveTo>
                        <a:lnTo>
                          <a:pt x="5" y="23"/>
                        </a:lnTo>
                        <a:lnTo>
                          <a:pt x="9" y="23"/>
                        </a:lnTo>
                        <a:lnTo>
                          <a:pt x="9" y="19"/>
                        </a:lnTo>
                        <a:lnTo>
                          <a:pt x="13" y="19"/>
                        </a:lnTo>
                        <a:lnTo>
                          <a:pt x="17" y="19"/>
                        </a:lnTo>
                        <a:lnTo>
                          <a:pt x="22" y="19"/>
                        </a:lnTo>
                        <a:lnTo>
                          <a:pt x="26" y="19"/>
                        </a:lnTo>
                        <a:lnTo>
                          <a:pt x="30" y="19"/>
                        </a:lnTo>
                        <a:lnTo>
                          <a:pt x="35" y="19"/>
                        </a:lnTo>
                        <a:lnTo>
                          <a:pt x="39" y="19"/>
                        </a:lnTo>
                        <a:lnTo>
                          <a:pt x="43" y="23"/>
                        </a:lnTo>
                        <a:lnTo>
                          <a:pt x="43" y="19"/>
                        </a:lnTo>
                        <a:lnTo>
                          <a:pt x="48" y="19"/>
                        </a:lnTo>
                        <a:lnTo>
                          <a:pt x="48" y="15"/>
                        </a:lnTo>
                        <a:lnTo>
                          <a:pt x="48" y="11"/>
                        </a:lnTo>
                        <a:lnTo>
                          <a:pt x="48" y="8"/>
                        </a:lnTo>
                        <a:lnTo>
                          <a:pt x="52" y="8"/>
                        </a:lnTo>
                        <a:lnTo>
                          <a:pt x="52" y="4"/>
                        </a:lnTo>
                        <a:lnTo>
                          <a:pt x="56" y="4"/>
                        </a:lnTo>
                        <a:lnTo>
                          <a:pt x="60" y="4"/>
                        </a:lnTo>
                        <a:lnTo>
                          <a:pt x="65" y="4"/>
                        </a:lnTo>
                        <a:lnTo>
                          <a:pt x="69" y="4"/>
                        </a:lnTo>
                        <a:lnTo>
                          <a:pt x="69" y="0"/>
                        </a:lnTo>
                        <a:lnTo>
                          <a:pt x="73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04" name="Freeform 638"/>
                  <p:cNvSpPr>
                    <a:spLocks/>
                  </p:cNvSpPr>
                  <p:nvPr/>
                </p:nvSpPr>
                <p:spPr bwMode="auto">
                  <a:xfrm>
                    <a:off x="4048" y="4125"/>
                    <a:ext cx="13" cy="12"/>
                  </a:xfrm>
                  <a:custGeom>
                    <a:avLst/>
                    <a:gdLst>
                      <a:gd name="T0" fmla="*/ 8 w 13"/>
                      <a:gd name="T1" fmla="*/ 12 h 12"/>
                      <a:gd name="T2" fmla="*/ 4 w 13"/>
                      <a:gd name="T3" fmla="*/ 12 h 12"/>
                      <a:gd name="T4" fmla="*/ 0 w 13"/>
                      <a:gd name="T5" fmla="*/ 12 h 12"/>
                      <a:gd name="T6" fmla="*/ 0 w 13"/>
                      <a:gd name="T7" fmla="*/ 8 h 12"/>
                      <a:gd name="T8" fmla="*/ 4 w 13"/>
                      <a:gd name="T9" fmla="*/ 8 h 12"/>
                      <a:gd name="T10" fmla="*/ 4 w 13"/>
                      <a:gd name="T11" fmla="*/ 12 h 12"/>
                      <a:gd name="T12" fmla="*/ 8 w 13"/>
                      <a:gd name="T13" fmla="*/ 12 h 12"/>
                      <a:gd name="T14" fmla="*/ 8 w 13"/>
                      <a:gd name="T15" fmla="*/ 8 h 12"/>
                      <a:gd name="T16" fmla="*/ 8 w 13"/>
                      <a:gd name="T17" fmla="*/ 4 h 12"/>
                      <a:gd name="T18" fmla="*/ 8 w 13"/>
                      <a:gd name="T19" fmla="*/ 0 h 12"/>
                      <a:gd name="T20" fmla="*/ 13 w 13"/>
                      <a:gd name="T21" fmla="*/ 0 h 1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3" h="12">
                        <a:moveTo>
                          <a:pt x="8" y="12"/>
                        </a:moveTo>
                        <a:lnTo>
                          <a:pt x="4" y="12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8" y="12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8" y="0"/>
                        </a:lnTo>
                        <a:lnTo>
                          <a:pt x="13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05" name="Freeform 639"/>
                  <p:cNvSpPr>
                    <a:spLocks/>
                  </p:cNvSpPr>
                  <p:nvPr/>
                </p:nvSpPr>
                <p:spPr bwMode="auto">
                  <a:xfrm>
                    <a:off x="3378" y="4122"/>
                    <a:ext cx="180" cy="79"/>
                  </a:xfrm>
                  <a:custGeom>
                    <a:avLst/>
                    <a:gdLst>
                      <a:gd name="T0" fmla="*/ 180 w 180"/>
                      <a:gd name="T1" fmla="*/ 75 h 79"/>
                      <a:gd name="T2" fmla="*/ 172 w 180"/>
                      <a:gd name="T3" fmla="*/ 75 h 79"/>
                      <a:gd name="T4" fmla="*/ 163 w 180"/>
                      <a:gd name="T5" fmla="*/ 75 h 79"/>
                      <a:gd name="T6" fmla="*/ 159 w 180"/>
                      <a:gd name="T7" fmla="*/ 71 h 79"/>
                      <a:gd name="T8" fmla="*/ 155 w 180"/>
                      <a:gd name="T9" fmla="*/ 67 h 79"/>
                      <a:gd name="T10" fmla="*/ 146 w 180"/>
                      <a:gd name="T11" fmla="*/ 63 h 79"/>
                      <a:gd name="T12" fmla="*/ 137 w 180"/>
                      <a:gd name="T13" fmla="*/ 63 h 79"/>
                      <a:gd name="T14" fmla="*/ 129 w 180"/>
                      <a:gd name="T15" fmla="*/ 63 h 79"/>
                      <a:gd name="T16" fmla="*/ 125 w 180"/>
                      <a:gd name="T17" fmla="*/ 59 h 79"/>
                      <a:gd name="T18" fmla="*/ 116 w 180"/>
                      <a:gd name="T19" fmla="*/ 59 h 79"/>
                      <a:gd name="T20" fmla="*/ 107 w 180"/>
                      <a:gd name="T21" fmla="*/ 59 h 79"/>
                      <a:gd name="T22" fmla="*/ 99 w 180"/>
                      <a:gd name="T23" fmla="*/ 55 h 79"/>
                      <a:gd name="T24" fmla="*/ 90 w 180"/>
                      <a:gd name="T25" fmla="*/ 55 h 79"/>
                      <a:gd name="T26" fmla="*/ 86 w 180"/>
                      <a:gd name="T27" fmla="*/ 51 h 79"/>
                      <a:gd name="T28" fmla="*/ 77 w 180"/>
                      <a:gd name="T29" fmla="*/ 51 h 79"/>
                      <a:gd name="T30" fmla="*/ 73 w 180"/>
                      <a:gd name="T31" fmla="*/ 47 h 79"/>
                      <a:gd name="T32" fmla="*/ 69 w 180"/>
                      <a:gd name="T33" fmla="*/ 43 h 79"/>
                      <a:gd name="T34" fmla="*/ 64 w 180"/>
                      <a:gd name="T35" fmla="*/ 47 h 79"/>
                      <a:gd name="T36" fmla="*/ 60 w 180"/>
                      <a:gd name="T37" fmla="*/ 43 h 79"/>
                      <a:gd name="T38" fmla="*/ 60 w 180"/>
                      <a:gd name="T39" fmla="*/ 35 h 79"/>
                      <a:gd name="T40" fmla="*/ 64 w 180"/>
                      <a:gd name="T41" fmla="*/ 31 h 79"/>
                      <a:gd name="T42" fmla="*/ 64 w 180"/>
                      <a:gd name="T43" fmla="*/ 23 h 79"/>
                      <a:gd name="T44" fmla="*/ 60 w 180"/>
                      <a:gd name="T45" fmla="*/ 19 h 79"/>
                      <a:gd name="T46" fmla="*/ 56 w 180"/>
                      <a:gd name="T47" fmla="*/ 23 h 79"/>
                      <a:gd name="T48" fmla="*/ 56 w 180"/>
                      <a:gd name="T49" fmla="*/ 23 h 79"/>
                      <a:gd name="T50" fmla="*/ 52 w 180"/>
                      <a:gd name="T51" fmla="*/ 19 h 79"/>
                      <a:gd name="T52" fmla="*/ 47 w 180"/>
                      <a:gd name="T53" fmla="*/ 15 h 79"/>
                      <a:gd name="T54" fmla="*/ 43 w 180"/>
                      <a:gd name="T55" fmla="*/ 19 h 79"/>
                      <a:gd name="T56" fmla="*/ 43 w 180"/>
                      <a:gd name="T57" fmla="*/ 27 h 79"/>
                      <a:gd name="T58" fmla="*/ 39 w 180"/>
                      <a:gd name="T59" fmla="*/ 31 h 79"/>
                      <a:gd name="T60" fmla="*/ 39 w 180"/>
                      <a:gd name="T61" fmla="*/ 23 h 79"/>
                      <a:gd name="T62" fmla="*/ 34 w 180"/>
                      <a:gd name="T63" fmla="*/ 19 h 79"/>
                      <a:gd name="T64" fmla="*/ 30 w 180"/>
                      <a:gd name="T65" fmla="*/ 15 h 79"/>
                      <a:gd name="T66" fmla="*/ 21 w 180"/>
                      <a:gd name="T67" fmla="*/ 15 h 79"/>
                      <a:gd name="T68" fmla="*/ 17 w 180"/>
                      <a:gd name="T69" fmla="*/ 11 h 79"/>
                      <a:gd name="T70" fmla="*/ 13 w 180"/>
                      <a:gd name="T71" fmla="*/ 7 h 79"/>
                      <a:gd name="T72" fmla="*/ 9 w 180"/>
                      <a:gd name="T73" fmla="*/ 3 h 79"/>
                      <a:gd name="T74" fmla="*/ 4 w 180"/>
                      <a:gd name="T75" fmla="*/ 0 h 79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80" h="79">
                        <a:moveTo>
                          <a:pt x="180" y="79"/>
                        </a:moveTo>
                        <a:lnTo>
                          <a:pt x="180" y="75"/>
                        </a:lnTo>
                        <a:lnTo>
                          <a:pt x="176" y="75"/>
                        </a:lnTo>
                        <a:lnTo>
                          <a:pt x="172" y="75"/>
                        </a:lnTo>
                        <a:lnTo>
                          <a:pt x="167" y="75"/>
                        </a:lnTo>
                        <a:lnTo>
                          <a:pt x="163" y="75"/>
                        </a:lnTo>
                        <a:lnTo>
                          <a:pt x="163" y="71"/>
                        </a:lnTo>
                        <a:lnTo>
                          <a:pt x="159" y="71"/>
                        </a:lnTo>
                        <a:lnTo>
                          <a:pt x="155" y="71"/>
                        </a:lnTo>
                        <a:lnTo>
                          <a:pt x="155" y="67"/>
                        </a:lnTo>
                        <a:lnTo>
                          <a:pt x="150" y="67"/>
                        </a:lnTo>
                        <a:lnTo>
                          <a:pt x="146" y="63"/>
                        </a:lnTo>
                        <a:lnTo>
                          <a:pt x="142" y="63"/>
                        </a:lnTo>
                        <a:lnTo>
                          <a:pt x="137" y="63"/>
                        </a:lnTo>
                        <a:lnTo>
                          <a:pt x="133" y="63"/>
                        </a:lnTo>
                        <a:lnTo>
                          <a:pt x="129" y="63"/>
                        </a:lnTo>
                        <a:lnTo>
                          <a:pt x="129" y="59"/>
                        </a:lnTo>
                        <a:lnTo>
                          <a:pt x="125" y="59"/>
                        </a:lnTo>
                        <a:lnTo>
                          <a:pt x="120" y="59"/>
                        </a:lnTo>
                        <a:lnTo>
                          <a:pt x="116" y="59"/>
                        </a:lnTo>
                        <a:lnTo>
                          <a:pt x="112" y="59"/>
                        </a:lnTo>
                        <a:lnTo>
                          <a:pt x="107" y="59"/>
                        </a:lnTo>
                        <a:lnTo>
                          <a:pt x="103" y="59"/>
                        </a:lnTo>
                        <a:lnTo>
                          <a:pt x="99" y="55"/>
                        </a:lnTo>
                        <a:lnTo>
                          <a:pt x="94" y="55"/>
                        </a:lnTo>
                        <a:lnTo>
                          <a:pt x="90" y="55"/>
                        </a:lnTo>
                        <a:lnTo>
                          <a:pt x="86" y="55"/>
                        </a:lnTo>
                        <a:lnTo>
                          <a:pt x="86" y="51"/>
                        </a:lnTo>
                        <a:lnTo>
                          <a:pt x="82" y="51"/>
                        </a:lnTo>
                        <a:lnTo>
                          <a:pt x="77" y="51"/>
                        </a:lnTo>
                        <a:lnTo>
                          <a:pt x="77" y="47"/>
                        </a:lnTo>
                        <a:lnTo>
                          <a:pt x="73" y="47"/>
                        </a:lnTo>
                        <a:lnTo>
                          <a:pt x="73" y="43"/>
                        </a:lnTo>
                        <a:lnTo>
                          <a:pt x="69" y="43"/>
                        </a:lnTo>
                        <a:lnTo>
                          <a:pt x="69" y="47"/>
                        </a:lnTo>
                        <a:lnTo>
                          <a:pt x="64" y="47"/>
                        </a:lnTo>
                        <a:lnTo>
                          <a:pt x="64" y="43"/>
                        </a:lnTo>
                        <a:lnTo>
                          <a:pt x="60" y="43"/>
                        </a:lnTo>
                        <a:lnTo>
                          <a:pt x="60" y="39"/>
                        </a:lnTo>
                        <a:lnTo>
                          <a:pt x="60" y="35"/>
                        </a:lnTo>
                        <a:lnTo>
                          <a:pt x="64" y="35"/>
                        </a:lnTo>
                        <a:lnTo>
                          <a:pt x="64" y="31"/>
                        </a:lnTo>
                        <a:lnTo>
                          <a:pt x="64" y="27"/>
                        </a:lnTo>
                        <a:lnTo>
                          <a:pt x="64" y="23"/>
                        </a:lnTo>
                        <a:lnTo>
                          <a:pt x="60" y="23"/>
                        </a:lnTo>
                        <a:lnTo>
                          <a:pt x="60" y="19"/>
                        </a:lnTo>
                        <a:lnTo>
                          <a:pt x="60" y="23"/>
                        </a:lnTo>
                        <a:lnTo>
                          <a:pt x="56" y="23"/>
                        </a:lnTo>
                        <a:lnTo>
                          <a:pt x="56" y="19"/>
                        </a:lnTo>
                        <a:lnTo>
                          <a:pt x="56" y="23"/>
                        </a:lnTo>
                        <a:lnTo>
                          <a:pt x="56" y="19"/>
                        </a:lnTo>
                        <a:lnTo>
                          <a:pt x="52" y="19"/>
                        </a:lnTo>
                        <a:lnTo>
                          <a:pt x="52" y="15"/>
                        </a:lnTo>
                        <a:lnTo>
                          <a:pt x="47" y="15"/>
                        </a:lnTo>
                        <a:lnTo>
                          <a:pt x="47" y="19"/>
                        </a:lnTo>
                        <a:lnTo>
                          <a:pt x="43" y="19"/>
                        </a:lnTo>
                        <a:lnTo>
                          <a:pt x="43" y="23"/>
                        </a:lnTo>
                        <a:lnTo>
                          <a:pt x="43" y="27"/>
                        </a:lnTo>
                        <a:lnTo>
                          <a:pt x="43" y="31"/>
                        </a:lnTo>
                        <a:lnTo>
                          <a:pt x="39" y="31"/>
                        </a:lnTo>
                        <a:lnTo>
                          <a:pt x="39" y="27"/>
                        </a:lnTo>
                        <a:lnTo>
                          <a:pt x="39" y="23"/>
                        </a:lnTo>
                        <a:lnTo>
                          <a:pt x="34" y="23"/>
                        </a:lnTo>
                        <a:lnTo>
                          <a:pt x="34" y="19"/>
                        </a:lnTo>
                        <a:lnTo>
                          <a:pt x="30" y="19"/>
                        </a:lnTo>
                        <a:lnTo>
                          <a:pt x="30" y="15"/>
                        </a:lnTo>
                        <a:lnTo>
                          <a:pt x="26" y="15"/>
                        </a:lnTo>
                        <a:lnTo>
                          <a:pt x="21" y="15"/>
                        </a:lnTo>
                        <a:lnTo>
                          <a:pt x="21" y="11"/>
                        </a:lnTo>
                        <a:lnTo>
                          <a:pt x="17" y="11"/>
                        </a:lnTo>
                        <a:lnTo>
                          <a:pt x="13" y="11"/>
                        </a:lnTo>
                        <a:lnTo>
                          <a:pt x="13" y="7"/>
                        </a:lnTo>
                        <a:lnTo>
                          <a:pt x="9" y="7"/>
                        </a:lnTo>
                        <a:lnTo>
                          <a:pt x="9" y="3"/>
                        </a:lnTo>
                        <a:lnTo>
                          <a:pt x="4" y="3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06" name="Freeform 640"/>
                  <p:cNvSpPr>
                    <a:spLocks/>
                  </p:cNvSpPr>
                  <p:nvPr/>
                </p:nvSpPr>
                <p:spPr bwMode="auto">
                  <a:xfrm>
                    <a:off x="3949" y="4137"/>
                    <a:ext cx="107" cy="68"/>
                  </a:xfrm>
                  <a:custGeom>
                    <a:avLst/>
                    <a:gdLst>
                      <a:gd name="T0" fmla="*/ 0 w 107"/>
                      <a:gd name="T1" fmla="*/ 68 h 68"/>
                      <a:gd name="T2" fmla="*/ 4 w 107"/>
                      <a:gd name="T3" fmla="*/ 68 h 68"/>
                      <a:gd name="T4" fmla="*/ 4 w 107"/>
                      <a:gd name="T5" fmla="*/ 64 h 68"/>
                      <a:gd name="T6" fmla="*/ 4 w 107"/>
                      <a:gd name="T7" fmla="*/ 60 h 68"/>
                      <a:gd name="T8" fmla="*/ 9 w 107"/>
                      <a:gd name="T9" fmla="*/ 60 h 68"/>
                      <a:gd name="T10" fmla="*/ 13 w 107"/>
                      <a:gd name="T11" fmla="*/ 60 h 68"/>
                      <a:gd name="T12" fmla="*/ 13 w 107"/>
                      <a:gd name="T13" fmla="*/ 64 h 68"/>
                      <a:gd name="T14" fmla="*/ 17 w 107"/>
                      <a:gd name="T15" fmla="*/ 64 h 68"/>
                      <a:gd name="T16" fmla="*/ 17 w 107"/>
                      <a:gd name="T17" fmla="*/ 68 h 68"/>
                      <a:gd name="T18" fmla="*/ 21 w 107"/>
                      <a:gd name="T19" fmla="*/ 68 h 68"/>
                      <a:gd name="T20" fmla="*/ 21 w 107"/>
                      <a:gd name="T21" fmla="*/ 64 h 68"/>
                      <a:gd name="T22" fmla="*/ 17 w 107"/>
                      <a:gd name="T23" fmla="*/ 64 h 68"/>
                      <a:gd name="T24" fmla="*/ 17 w 107"/>
                      <a:gd name="T25" fmla="*/ 60 h 68"/>
                      <a:gd name="T26" fmla="*/ 17 w 107"/>
                      <a:gd name="T27" fmla="*/ 56 h 68"/>
                      <a:gd name="T28" fmla="*/ 21 w 107"/>
                      <a:gd name="T29" fmla="*/ 56 h 68"/>
                      <a:gd name="T30" fmla="*/ 21 w 107"/>
                      <a:gd name="T31" fmla="*/ 52 h 68"/>
                      <a:gd name="T32" fmla="*/ 26 w 107"/>
                      <a:gd name="T33" fmla="*/ 52 h 68"/>
                      <a:gd name="T34" fmla="*/ 30 w 107"/>
                      <a:gd name="T35" fmla="*/ 52 h 68"/>
                      <a:gd name="T36" fmla="*/ 26 w 107"/>
                      <a:gd name="T37" fmla="*/ 52 h 68"/>
                      <a:gd name="T38" fmla="*/ 26 w 107"/>
                      <a:gd name="T39" fmla="*/ 48 h 68"/>
                      <a:gd name="T40" fmla="*/ 30 w 107"/>
                      <a:gd name="T41" fmla="*/ 44 h 68"/>
                      <a:gd name="T42" fmla="*/ 30 w 107"/>
                      <a:gd name="T43" fmla="*/ 40 h 68"/>
                      <a:gd name="T44" fmla="*/ 34 w 107"/>
                      <a:gd name="T45" fmla="*/ 40 h 68"/>
                      <a:gd name="T46" fmla="*/ 39 w 107"/>
                      <a:gd name="T47" fmla="*/ 40 h 68"/>
                      <a:gd name="T48" fmla="*/ 43 w 107"/>
                      <a:gd name="T49" fmla="*/ 40 h 68"/>
                      <a:gd name="T50" fmla="*/ 47 w 107"/>
                      <a:gd name="T51" fmla="*/ 40 h 68"/>
                      <a:gd name="T52" fmla="*/ 51 w 107"/>
                      <a:gd name="T53" fmla="*/ 40 h 68"/>
                      <a:gd name="T54" fmla="*/ 51 w 107"/>
                      <a:gd name="T55" fmla="*/ 36 h 68"/>
                      <a:gd name="T56" fmla="*/ 56 w 107"/>
                      <a:gd name="T57" fmla="*/ 36 h 68"/>
                      <a:gd name="T58" fmla="*/ 60 w 107"/>
                      <a:gd name="T59" fmla="*/ 36 h 68"/>
                      <a:gd name="T60" fmla="*/ 64 w 107"/>
                      <a:gd name="T61" fmla="*/ 36 h 68"/>
                      <a:gd name="T62" fmla="*/ 64 w 107"/>
                      <a:gd name="T63" fmla="*/ 32 h 68"/>
                      <a:gd name="T64" fmla="*/ 73 w 107"/>
                      <a:gd name="T65" fmla="*/ 24 h 68"/>
                      <a:gd name="T66" fmla="*/ 77 w 107"/>
                      <a:gd name="T67" fmla="*/ 24 h 68"/>
                      <a:gd name="T68" fmla="*/ 77 w 107"/>
                      <a:gd name="T69" fmla="*/ 20 h 68"/>
                      <a:gd name="T70" fmla="*/ 82 w 107"/>
                      <a:gd name="T71" fmla="*/ 20 h 68"/>
                      <a:gd name="T72" fmla="*/ 86 w 107"/>
                      <a:gd name="T73" fmla="*/ 20 h 68"/>
                      <a:gd name="T74" fmla="*/ 86 w 107"/>
                      <a:gd name="T75" fmla="*/ 16 h 68"/>
                      <a:gd name="T76" fmla="*/ 82 w 107"/>
                      <a:gd name="T77" fmla="*/ 16 h 68"/>
                      <a:gd name="T78" fmla="*/ 82 w 107"/>
                      <a:gd name="T79" fmla="*/ 12 h 68"/>
                      <a:gd name="T80" fmla="*/ 86 w 107"/>
                      <a:gd name="T81" fmla="*/ 12 h 68"/>
                      <a:gd name="T82" fmla="*/ 86 w 107"/>
                      <a:gd name="T83" fmla="*/ 8 h 68"/>
                      <a:gd name="T84" fmla="*/ 90 w 107"/>
                      <a:gd name="T85" fmla="*/ 8 h 68"/>
                      <a:gd name="T86" fmla="*/ 90 w 107"/>
                      <a:gd name="T87" fmla="*/ 4 h 68"/>
                      <a:gd name="T88" fmla="*/ 94 w 107"/>
                      <a:gd name="T89" fmla="*/ 4 h 68"/>
                      <a:gd name="T90" fmla="*/ 94 w 107"/>
                      <a:gd name="T91" fmla="*/ 0 h 68"/>
                      <a:gd name="T92" fmla="*/ 99 w 107"/>
                      <a:gd name="T93" fmla="*/ 0 h 68"/>
                      <a:gd name="T94" fmla="*/ 103 w 107"/>
                      <a:gd name="T95" fmla="*/ 0 h 68"/>
                      <a:gd name="T96" fmla="*/ 107 w 107"/>
                      <a:gd name="T97" fmla="*/ 0 h 6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107" h="68">
                        <a:moveTo>
                          <a:pt x="0" y="68"/>
                        </a:moveTo>
                        <a:lnTo>
                          <a:pt x="4" y="68"/>
                        </a:lnTo>
                        <a:lnTo>
                          <a:pt x="4" y="64"/>
                        </a:lnTo>
                        <a:lnTo>
                          <a:pt x="4" y="60"/>
                        </a:lnTo>
                        <a:lnTo>
                          <a:pt x="9" y="60"/>
                        </a:lnTo>
                        <a:lnTo>
                          <a:pt x="13" y="60"/>
                        </a:lnTo>
                        <a:lnTo>
                          <a:pt x="13" y="64"/>
                        </a:lnTo>
                        <a:lnTo>
                          <a:pt x="17" y="64"/>
                        </a:lnTo>
                        <a:lnTo>
                          <a:pt x="17" y="68"/>
                        </a:lnTo>
                        <a:lnTo>
                          <a:pt x="21" y="68"/>
                        </a:lnTo>
                        <a:lnTo>
                          <a:pt x="21" y="64"/>
                        </a:lnTo>
                        <a:lnTo>
                          <a:pt x="17" y="64"/>
                        </a:lnTo>
                        <a:lnTo>
                          <a:pt x="17" y="60"/>
                        </a:lnTo>
                        <a:lnTo>
                          <a:pt x="17" y="56"/>
                        </a:lnTo>
                        <a:lnTo>
                          <a:pt x="21" y="56"/>
                        </a:lnTo>
                        <a:lnTo>
                          <a:pt x="21" y="52"/>
                        </a:lnTo>
                        <a:lnTo>
                          <a:pt x="26" y="52"/>
                        </a:lnTo>
                        <a:lnTo>
                          <a:pt x="30" y="52"/>
                        </a:lnTo>
                        <a:lnTo>
                          <a:pt x="26" y="52"/>
                        </a:lnTo>
                        <a:lnTo>
                          <a:pt x="26" y="48"/>
                        </a:lnTo>
                        <a:lnTo>
                          <a:pt x="30" y="44"/>
                        </a:lnTo>
                        <a:lnTo>
                          <a:pt x="30" y="40"/>
                        </a:lnTo>
                        <a:lnTo>
                          <a:pt x="34" y="40"/>
                        </a:lnTo>
                        <a:lnTo>
                          <a:pt x="39" y="40"/>
                        </a:lnTo>
                        <a:lnTo>
                          <a:pt x="43" y="40"/>
                        </a:lnTo>
                        <a:lnTo>
                          <a:pt x="47" y="40"/>
                        </a:lnTo>
                        <a:lnTo>
                          <a:pt x="51" y="40"/>
                        </a:lnTo>
                        <a:lnTo>
                          <a:pt x="51" y="36"/>
                        </a:lnTo>
                        <a:lnTo>
                          <a:pt x="56" y="36"/>
                        </a:lnTo>
                        <a:lnTo>
                          <a:pt x="60" y="36"/>
                        </a:lnTo>
                        <a:lnTo>
                          <a:pt x="64" y="36"/>
                        </a:lnTo>
                        <a:lnTo>
                          <a:pt x="64" y="32"/>
                        </a:lnTo>
                        <a:lnTo>
                          <a:pt x="73" y="24"/>
                        </a:lnTo>
                        <a:lnTo>
                          <a:pt x="77" y="24"/>
                        </a:lnTo>
                        <a:lnTo>
                          <a:pt x="77" y="20"/>
                        </a:lnTo>
                        <a:lnTo>
                          <a:pt x="82" y="20"/>
                        </a:lnTo>
                        <a:lnTo>
                          <a:pt x="86" y="20"/>
                        </a:lnTo>
                        <a:lnTo>
                          <a:pt x="86" y="16"/>
                        </a:lnTo>
                        <a:lnTo>
                          <a:pt x="82" y="16"/>
                        </a:lnTo>
                        <a:lnTo>
                          <a:pt x="82" y="12"/>
                        </a:lnTo>
                        <a:lnTo>
                          <a:pt x="86" y="12"/>
                        </a:lnTo>
                        <a:lnTo>
                          <a:pt x="86" y="8"/>
                        </a:lnTo>
                        <a:lnTo>
                          <a:pt x="90" y="8"/>
                        </a:lnTo>
                        <a:lnTo>
                          <a:pt x="90" y="4"/>
                        </a:lnTo>
                        <a:lnTo>
                          <a:pt x="94" y="4"/>
                        </a:lnTo>
                        <a:lnTo>
                          <a:pt x="94" y="0"/>
                        </a:lnTo>
                        <a:lnTo>
                          <a:pt x="99" y="0"/>
                        </a:lnTo>
                        <a:lnTo>
                          <a:pt x="103" y="0"/>
                        </a:lnTo>
                        <a:lnTo>
                          <a:pt x="107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07" name="Freeform 641"/>
                  <p:cNvSpPr>
                    <a:spLocks/>
                  </p:cNvSpPr>
                  <p:nvPr/>
                </p:nvSpPr>
                <p:spPr bwMode="auto">
                  <a:xfrm>
                    <a:off x="3945" y="4205"/>
                    <a:ext cx="4" cy="8"/>
                  </a:xfrm>
                  <a:custGeom>
                    <a:avLst/>
                    <a:gdLst>
                      <a:gd name="T0" fmla="*/ 0 w 4"/>
                      <a:gd name="T1" fmla="*/ 8 h 8"/>
                      <a:gd name="T2" fmla="*/ 4 w 4"/>
                      <a:gd name="T3" fmla="*/ 4 h 8"/>
                      <a:gd name="T4" fmla="*/ 4 w 4"/>
                      <a:gd name="T5" fmla="*/ 0 h 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" h="8">
                        <a:moveTo>
                          <a:pt x="0" y="8"/>
                        </a:moveTo>
                        <a:lnTo>
                          <a:pt x="4" y="4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08" name="Freeform 642"/>
                  <p:cNvSpPr>
                    <a:spLocks/>
                  </p:cNvSpPr>
                  <p:nvPr/>
                </p:nvSpPr>
                <p:spPr bwMode="auto">
                  <a:xfrm>
                    <a:off x="3756" y="4217"/>
                    <a:ext cx="30" cy="16"/>
                  </a:xfrm>
                  <a:custGeom>
                    <a:avLst/>
                    <a:gdLst>
                      <a:gd name="T0" fmla="*/ 0 w 30"/>
                      <a:gd name="T1" fmla="*/ 16 h 16"/>
                      <a:gd name="T2" fmla="*/ 0 w 30"/>
                      <a:gd name="T3" fmla="*/ 12 h 16"/>
                      <a:gd name="T4" fmla="*/ 4 w 30"/>
                      <a:gd name="T5" fmla="*/ 12 h 16"/>
                      <a:gd name="T6" fmla="*/ 8 w 30"/>
                      <a:gd name="T7" fmla="*/ 12 h 16"/>
                      <a:gd name="T8" fmla="*/ 13 w 30"/>
                      <a:gd name="T9" fmla="*/ 12 h 16"/>
                      <a:gd name="T10" fmla="*/ 17 w 30"/>
                      <a:gd name="T11" fmla="*/ 12 h 16"/>
                      <a:gd name="T12" fmla="*/ 21 w 30"/>
                      <a:gd name="T13" fmla="*/ 12 h 16"/>
                      <a:gd name="T14" fmla="*/ 26 w 30"/>
                      <a:gd name="T15" fmla="*/ 12 h 16"/>
                      <a:gd name="T16" fmla="*/ 26 w 30"/>
                      <a:gd name="T17" fmla="*/ 8 h 16"/>
                      <a:gd name="T18" fmla="*/ 30 w 30"/>
                      <a:gd name="T19" fmla="*/ 8 h 16"/>
                      <a:gd name="T20" fmla="*/ 30 w 30"/>
                      <a:gd name="T21" fmla="*/ 4 h 16"/>
                      <a:gd name="T22" fmla="*/ 26 w 30"/>
                      <a:gd name="T23" fmla="*/ 0 h 1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30" h="16">
                        <a:moveTo>
                          <a:pt x="0" y="16"/>
                        </a:move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8" y="12"/>
                        </a:lnTo>
                        <a:lnTo>
                          <a:pt x="13" y="12"/>
                        </a:lnTo>
                        <a:lnTo>
                          <a:pt x="17" y="12"/>
                        </a:lnTo>
                        <a:lnTo>
                          <a:pt x="21" y="12"/>
                        </a:lnTo>
                        <a:lnTo>
                          <a:pt x="26" y="12"/>
                        </a:lnTo>
                        <a:lnTo>
                          <a:pt x="26" y="8"/>
                        </a:lnTo>
                        <a:lnTo>
                          <a:pt x="30" y="8"/>
                        </a:lnTo>
                        <a:lnTo>
                          <a:pt x="30" y="4"/>
                        </a:lnTo>
                        <a:lnTo>
                          <a:pt x="26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09" name="Freeform 643"/>
                  <p:cNvSpPr>
                    <a:spLocks/>
                  </p:cNvSpPr>
                  <p:nvPr/>
                </p:nvSpPr>
                <p:spPr bwMode="auto">
                  <a:xfrm>
                    <a:off x="3756" y="4217"/>
                    <a:ext cx="30" cy="16"/>
                  </a:xfrm>
                  <a:custGeom>
                    <a:avLst/>
                    <a:gdLst>
                      <a:gd name="T0" fmla="*/ 4 w 30"/>
                      <a:gd name="T1" fmla="*/ 16 h 16"/>
                      <a:gd name="T2" fmla="*/ 0 w 30"/>
                      <a:gd name="T3" fmla="*/ 16 h 16"/>
                      <a:gd name="T4" fmla="*/ 4 w 30"/>
                      <a:gd name="T5" fmla="*/ 16 h 16"/>
                      <a:gd name="T6" fmla="*/ 4 w 30"/>
                      <a:gd name="T7" fmla="*/ 12 h 16"/>
                      <a:gd name="T8" fmla="*/ 8 w 30"/>
                      <a:gd name="T9" fmla="*/ 12 h 16"/>
                      <a:gd name="T10" fmla="*/ 13 w 30"/>
                      <a:gd name="T11" fmla="*/ 12 h 16"/>
                      <a:gd name="T12" fmla="*/ 17 w 30"/>
                      <a:gd name="T13" fmla="*/ 12 h 16"/>
                      <a:gd name="T14" fmla="*/ 21 w 30"/>
                      <a:gd name="T15" fmla="*/ 12 h 16"/>
                      <a:gd name="T16" fmla="*/ 26 w 30"/>
                      <a:gd name="T17" fmla="*/ 12 h 16"/>
                      <a:gd name="T18" fmla="*/ 30 w 30"/>
                      <a:gd name="T19" fmla="*/ 12 h 16"/>
                      <a:gd name="T20" fmla="*/ 30 w 30"/>
                      <a:gd name="T21" fmla="*/ 8 h 16"/>
                      <a:gd name="T22" fmla="*/ 30 w 30"/>
                      <a:gd name="T23" fmla="*/ 4 h 16"/>
                      <a:gd name="T24" fmla="*/ 30 w 30"/>
                      <a:gd name="T25" fmla="*/ 0 h 16"/>
                      <a:gd name="T26" fmla="*/ 26 w 30"/>
                      <a:gd name="T27" fmla="*/ 0 h 1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30" h="16">
                        <a:moveTo>
                          <a:pt x="4" y="16"/>
                        </a:move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4" y="12"/>
                        </a:lnTo>
                        <a:lnTo>
                          <a:pt x="8" y="12"/>
                        </a:lnTo>
                        <a:lnTo>
                          <a:pt x="13" y="12"/>
                        </a:lnTo>
                        <a:lnTo>
                          <a:pt x="17" y="12"/>
                        </a:lnTo>
                        <a:lnTo>
                          <a:pt x="21" y="12"/>
                        </a:lnTo>
                        <a:lnTo>
                          <a:pt x="26" y="12"/>
                        </a:lnTo>
                        <a:lnTo>
                          <a:pt x="30" y="12"/>
                        </a:lnTo>
                        <a:lnTo>
                          <a:pt x="30" y="8"/>
                        </a:lnTo>
                        <a:lnTo>
                          <a:pt x="30" y="4"/>
                        </a:lnTo>
                        <a:lnTo>
                          <a:pt x="30" y="0"/>
                        </a:lnTo>
                        <a:lnTo>
                          <a:pt x="26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10" name="Line 644"/>
                  <p:cNvSpPr>
                    <a:spLocks noChangeShapeType="1"/>
                  </p:cNvSpPr>
                  <p:nvPr/>
                </p:nvSpPr>
                <p:spPr bwMode="auto">
                  <a:xfrm>
                    <a:off x="3756" y="4233"/>
                    <a:ext cx="1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11" name="Freeform 645"/>
                  <p:cNvSpPr>
                    <a:spLocks/>
                  </p:cNvSpPr>
                  <p:nvPr/>
                </p:nvSpPr>
                <p:spPr bwMode="auto">
                  <a:xfrm>
                    <a:off x="3558" y="4197"/>
                    <a:ext cx="198" cy="44"/>
                  </a:xfrm>
                  <a:custGeom>
                    <a:avLst/>
                    <a:gdLst>
                      <a:gd name="T0" fmla="*/ 193 w 198"/>
                      <a:gd name="T1" fmla="*/ 40 h 44"/>
                      <a:gd name="T2" fmla="*/ 185 w 198"/>
                      <a:gd name="T3" fmla="*/ 40 h 44"/>
                      <a:gd name="T4" fmla="*/ 181 w 198"/>
                      <a:gd name="T5" fmla="*/ 44 h 44"/>
                      <a:gd name="T6" fmla="*/ 172 w 198"/>
                      <a:gd name="T7" fmla="*/ 44 h 44"/>
                      <a:gd name="T8" fmla="*/ 163 w 198"/>
                      <a:gd name="T9" fmla="*/ 40 h 44"/>
                      <a:gd name="T10" fmla="*/ 155 w 198"/>
                      <a:gd name="T11" fmla="*/ 40 h 44"/>
                      <a:gd name="T12" fmla="*/ 146 w 198"/>
                      <a:gd name="T13" fmla="*/ 40 h 44"/>
                      <a:gd name="T14" fmla="*/ 142 w 198"/>
                      <a:gd name="T15" fmla="*/ 44 h 44"/>
                      <a:gd name="T16" fmla="*/ 138 w 198"/>
                      <a:gd name="T17" fmla="*/ 40 h 44"/>
                      <a:gd name="T18" fmla="*/ 129 w 198"/>
                      <a:gd name="T19" fmla="*/ 40 h 44"/>
                      <a:gd name="T20" fmla="*/ 121 w 198"/>
                      <a:gd name="T21" fmla="*/ 36 h 44"/>
                      <a:gd name="T22" fmla="*/ 112 w 198"/>
                      <a:gd name="T23" fmla="*/ 36 h 44"/>
                      <a:gd name="T24" fmla="*/ 108 w 198"/>
                      <a:gd name="T25" fmla="*/ 32 h 44"/>
                      <a:gd name="T26" fmla="*/ 108 w 198"/>
                      <a:gd name="T27" fmla="*/ 24 h 44"/>
                      <a:gd name="T28" fmla="*/ 108 w 198"/>
                      <a:gd name="T29" fmla="*/ 16 h 44"/>
                      <a:gd name="T30" fmla="*/ 103 w 198"/>
                      <a:gd name="T31" fmla="*/ 12 h 44"/>
                      <a:gd name="T32" fmla="*/ 99 w 198"/>
                      <a:gd name="T33" fmla="*/ 8 h 44"/>
                      <a:gd name="T34" fmla="*/ 90 w 198"/>
                      <a:gd name="T35" fmla="*/ 8 h 44"/>
                      <a:gd name="T36" fmla="*/ 82 w 198"/>
                      <a:gd name="T37" fmla="*/ 8 h 44"/>
                      <a:gd name="T38" fmla="*/ 78 w 198"/>
                      <a:gd name="T39" fmla="*/ 12 h 44"/>
                      <a:gd name="T40" fmla="*/ 78 w 198"/>
                      <a:gd name="T41" fmla="*/ 20 h 44"/>
                      <a:gd name="T42" fmla="*/ 73 w 198"/>
                      <a:gd name="T43" fmla="*/ 24 h 44"/>
                      <a:gd name="T44" fmla="*/ 69 w 198"/>
                      <a:gd name="T45" fmla="*/ 20 h 44"/>
                      <a:gd name="T46" fmla="*/ 60 w 198"/>
                      <a:gd name="T47" fmla="*/ 20 h 44"/>
                      <a:gd name="T48" fmla="*/ 52 w 198"/>
                      <a:gd name="T49" fmla="*/ 20 h 44"/>
                      <a:gd name="T50" fmla="*/ 48 w 198"/>
                      <a:gd name="T51" fmla="*/ 16 h 44"/>
                      <a:gd name="T52" fmla="*/ 43 w 198"/>
                      <a:gd name="T53" fmla="*/ 12 h 44"/>
                      <a:gd name="T54" fmla="*/ 35 w 198"/>
                      <a:gd name="T55" fmla="*/ 12 h 44"/>
                      <a:gd name="T56" fmla="*/ 30 w 198"/>
                      <a:gd name="T57" fmla="*/ 16 h 44"/>
                      <a:gd name="T58" fmla="*/ 26 w 198"/>
                      <a:gd name="T59" fmla="*/ 12 h 44"/>
                      <a:gd name="T60" fmla="*/ 22 w 198"/>
                      <a:gd name="T61" fmla="*/ 8 h 44"/>
                      <a:gd name="T62" fmla="*/ 13 w 198"/>
                      <a:gd name="T63" fmla="*/ 8 h 44"/>
                      <a:gd name="T64" fmla="*/ 9 w 198"/>
                      <a:gd name="T65" fmla="*/ 4 h 44"/>
                      <a:gd name="T66" fmla="*/ 0 w 198"/>
                      <a:gd name="T67" fmla="*/ 4 h 44"/>
                      <a:gd name="T68" fmla="*/ 0 w 198"/>
                      <a:gd name="T69" fmla="*/ 4 h 44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198" h="44">
                        <a:moveTo>
                          <a:pt x="198" y="40"/>
                        </a:moveTo>
                        <a:lnTo>
                          <a:pt x="193" y="40"/>
                        </a:lnTo>
                        <a:lnTo>
                          <a:pt x="189" y="40"/>
                        </a:lnTo>
                        <a:lnTo>
                          <a:pt x="185" y="40"/>
                        </a:lnTo>
                        <a:lnTo>
                          <a:pt x="185" y="44"/>
                        </a:lnTo>
                        <a:lnTo>
                          <a:pt x="181" y="44"/>
                        </a:lnTo>
                        <a:lnTo>
                          <a:pt x="176" y="44"/>
                        </a:lnTo>
                        <a:lnTo>
                          <a:pt x="172" y="44"/>
                        </a:lnTo>
                        <a:lnTo>
                          <a:pt x="168" y="44"/>
                        </a:lnTo>
                        <a:lnTo>
                          <a:pt x="163" y="40"/>
                        </a:lnTo>
                        <a:lnTo>
                          <a:pt x="159" y="40"/>
                        </a:lnTo>
                        <a:lnTo>
                          <a:pt x="155" y="40"/>
                        </a:lnTo>
                        <a:lnTo>
                          <a:pt x="151" y="40"/>
                        </a:lnTo>
                        <a:lnTo>
                          <a:pt x="146" y="40"/>
                        </a:lnTo>
                        <a:lnTo>
                          <a:pt x="142" y="40"/>
                        </a:lnTo>
                        <a:lnTo>
                          <a:pt x="142" y="44"/>
                        </a:lnTo>
                        <a:lnTo>
                          <a:pt x="138" y="44"/>
                        </a:lnTo>
                        <a:lnTo>
                          <a:pt x="138" y="40"/>
                        </a:lnTo>
                        <a:lnTo>
                          <a:pt x="133" y="40"/>
                        </a:lnTo>
                        <a:lnTo>
                          <a:pt x="129" y="40"/>
                        </a:lnTo>
                        <a:lnTo>
                          <a:pt x="125" y="40"/>
                        </a:lnTo>
                        <a:lnTo>
                          <a:pt x="121" y="36"/>
                        </a:lnTo>
                        <a:lnTo>
                          <a:pt x="116" y="36"/>
                        </a:lnTo>
                        <a:lnTo>
                          <a:pt x="112" y="36"/>
                        </a:lnTo>
                        <a:lnTo>
                          <a:pt x="108" y="36"/>
                        </a:lnTo>
                        <a:lnTo>
                          <a:pt x="108" y="32"/>
                        </a:lnTo>
                        <a:lnTo>
                          <a:pt x="108" y="28"/>
                        </a:lnTo>
                        <a:lnTo>
                          <a:pt x="108" y="24"/>
                        </a:lnTo>
                        <a:lnTo>
                          <a:pt x="108" y="20"/>
                        </a:lnTo>
                        <a:lnTo>
                          <a:pt x="108" y="16"/>
                        </a:lnTo>
                        <a:lnTo>
                          <a:pt x="103" y="16"/>
                        </a:lnTo>
                        <a:lnTo>
                          <a:pt x="103" y="12"/>
                        </a:lnTo>
                        <a:lnTo>
                          <a:pt x="99" y="12"/>
                        </a:lnTo>
                        <a:lnTo>
                          <a:pt x="99" y="8"/>
                        </a:lnTo>
                        <a:lnTo>
                          <a:pt x="95" y="8"/>
                        </a:lnTo>
                        <a:lnTo>
                          <a:pt x="90" y="8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82" y="12"/>
                        </a:lnTo>
                        <a:lnTo>
                          <a:pt x="78" y="12"/>
                        </a:lnTo>
                        <a:lnTo>
                          <a:pt x="78" y="16"/>
                        </a:lnTo>
                        <a:lnTo>
                          <a:pt x="78" y="20"/>
                        </a:lnTo>
                        <a:lnTo>
                          <a:pt x="73" y="20"/>
                        </a:lnTo>
                        <a:lnTo>
                          <a:pt x="73" y="24"/>
                        </a:lnTo>
                        <a:lnTo>
                          <a:pt x="69" y="24"/>
                        </a:lnTo>
                        <a:lnTo>
                          <a:pt x="69" y="20"/>
                        </a:lnTo>
                        <a:lnTo>
                          <a:pt x="65" y="20"/>
                        </a:lnTo>
                        <a:lnTo>
                          <a:pt x="60" y="20"/>
                        </a:lnTo>
                        <a:lnTo>
                          <a:pt x="56" y="20"/>
                        </a:lnTo>
                        <a:lnTo>
                          <a:pt x="52" y="20"/>
                        </a:lnTo>
                        <a:lnTo>
                          <a:pt x="52" y="16"/>
                        </a:lnTo>
                        <a:lnTo>
                          <a:pt x="48" y="16"/>
                        </a:lnTo>
                        <a:lnTo>
                          <a:pt x="43" y="16"/>
                        </a:lnTo>
                        <a:lnTo>
                          <a:pt x="43" y="12"/>
                        </a:lnTo>
                        <a:lnTo>
                          <a:pt x="39" y="12"/>
                        </a:lnTo>
                        <a:lnTo>
                          <a:pt x="35" y="12"/>
                        </a:lnTo>
                        <a:lnTo>
                          <a:pt x="35" y="16"/>
                        </a:lnTo>
                        <a:lnTo>
                          <a:pt x="30" y="16"/>
                        </a:lnTo>
                        <a:lnTo>
                          <a:pt x="30" y="12"/>
                        </a:lnTo>
                        <a:lnTo>
                          <a:pt x="26" y="12"/>
                        </a:lnTo>
                        <a:lnTo>
                          <a:pt x="22" y="12"/>
                        </a:lnTo>
                        <a:lnTo>
                          <a:pt x="22" y="8"/>
                        </a:lnTo>
                        <a:lnTo>
                          <a:pt x="17" y="8"/>
                        </a:lnTo>
                        <a:lnTo>
                          <a:pt x="13" y="8"/>
                        </a:lnTo>
                        <a:lnTo>
                          <a:pt x="13" y="4"/>
                        </a:lnTo>
                        <a:lnTo>
                          <a:pt x="9" y="4"/>
                        </a:lnTo>
                        <a:lnTo>
                          <a:pt x="5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12" name="Freeform 646"/>
                  <p:cNvSpPr>
                    <a:spLocks/>
                  </p:cNvSpPr>
                  <p:nvPr/>
                </p:nvSpPr>
                <p:spPr bwMode="auto">
                  <a:xfrm>
                    <a:off x="3760" y="4213"/>
                    <a:ext cx="185" cy="43"/>
                  </a:xfrm>
                  <a:custGeom>
                    <a:avLst/>
                    <a:gdLst>
                      <a:gd name="T0" fmla="*/ 0 w 185"/>
                      <a:gd name="T1" fmla="*/ 20 h 43"/>
                      <a:gd name="T2" fmla="*/ 4 w 185"/>
                      <a:gd name="T3" fmla="*/ 20 h 43"/>
                      <a:gd name="T4" fmla="*/ 9 w 185"/>
                      <a:gd name="T5" fmla="*/ 20 h 43"/>
                      <a:gd name="T6" fmla="*/ 13 w 185"/>
                      <a:gd name="T7" fmla="*/ 20 h 43"/>
                      <a:gd name="T8" fmla="*/ 17 w 185"/>
                      <a:gd name="T9" fmla="*/ 20 h 43"/>
                      <a:gd name="T10" fmla="*/ 22 w 185"/>
                      <a:gd name="T11" fmla="*/ 20 h 43"/>
                      <a:gd name="T12" fmla="*/ 22 w 185"/>
                      <a:gd name="T13" fmla="*/ 24 h 43"/>
                      <a:gd name="T14" fmla="*/ 26 w 185"/>
                      <a:gd name="T15" fmla="*/ 24 h 43"/>
                      <a:gd name="T16" fmla="*/ 26 w 185"/>
                      <a:gd name="T17" fmla="*/ 20 h 43"/>
                      <a:gd name="T18" fmla="*/ 26 w 185"/>
                      <a:gd name="T19" fmla="*/ 24 h 43"/>
                      <a:gd name="T20" fmla="*/ 30 w 185"/>
                      <a:gd name="T21" fmla="*/ 24 h 43"/>
                      <a:gd name="T22" fmla="*/ 34 w 185"/>
                      <a:gd name="T23" fmla="*/ 24 h 43"/>
                      <a:gd name="T24" fmla="*/ 34 w 185"/>
                      <a:gd name="T25" fmla="*/ 28 h 43"/>
                      <a:gd name="T26" fmla="*/ 39 w 185"/>
                      <a:gd name="T27" fmla="*/ 28 h 43"/>
                      <a:gd name="T28" fmla="*/ 43 w 185"/>
                      <a:gd name="T29" fmla="*/ 28 h 43"/>
                      <a:gd name="T30" fmla="*/ 43 w 185"/>
                      <a:gd name="T31" fmla="*/ 32 h 43"/>
                      <a:gd name="T32" fmla="*/ 47 w 185"/>
                      <a:gd name="T33" fmla="*/ 32 h 43"/>
                      <a:gd name="T34" fmla="*/ 47 w 185"/>
                      <a:gd name="T35" fmla="*/ 36 h 43"/>
                      <a:gd name="T36" fmla="*/ 47 w 185"/>
                      <a:gd name="T37" fmla="*/ 40 h 43"/>
                      <a:gd name="T38" fmla="*/ 52 w 185"/>
                      <a:gd name="T39" fmla="*/ 40 h 43"/>
                      <a:gd name="T40" fmla="*/ 52 w 185"/>
                      <a:gd name="T41" fmla="*/ 43 h 43"/>
                      <a:gd name="T42" fmla="*/ 56 w 185"/>
                      <a:gd name="T43" fmla="*/ 40 h 43"/>
                      <a:gd name="T44" fmla="*/ 56 w 185"/>
                      <a:gd name="T45" fmla="*/ 36 h 43"/>
                      <a:gd name="T46" fmla="*/ 60 w 185"/>
                      <a:gd name="T47" fmla="*/ 36 h 43"/>
                      <a:gd name="T48" fmla="*/ 64 w 185"/>
                      <a:gd name="T49" fmla="*/ 36 h 43"/>
                      <a:gd name="T50" fmla="*/ 69 w 185"/>
                      <a:gd name="T51" fmla="*/ 36 h 43"/>
                      <a:gd name="T52" fmla="*/ 69 w 185"/>
                      <a:gd name="T53" fmla="*/ 32 h 43"/>
                      <a:gd name="T54" fmla="*/ 73 w 185"/>
                      <a:gd name="T55" fmla="*/ 32 h 43"/>
                      <a:gd name="T56" fmla="*/ 77 w 185"/>
                      <a:gd name="T57" fmla="*/ 32 h 43"/>
                      <a:gd name="T58" fmla="*/ 77 w 185"/>
                      <a:gd name="T59" fmla="*/ 28 h 43"/>
                      <a:gd name="T60" fmla="*/ 82 w 185"/>
                      <a:gd name="T61" fmla="*/ 28 h 43"/>
                      <a:gd name="T62" fmla="*/ 82 w 185"/>
                      <a:gd name="T63" fmla="*/ 24 h 43"/>
                      <a:gd name="T64" fmla="*/ 82 w 185"/>
                      <a:gd name="T65" fmla="*/ 20 h 43"/>
                      <a:gd name="T66" fmla="*/ 86 w 185"/>
                      <a:gd name="T67" fmla="*/ 20 h 43"/>
                      <a:gd name="T68" fmla="*/ 86 w 185"/>
                      <a:gd name="T69" fmla="*/ 16 h 43"/>
                      <a:gd name="T70" fmla="*/ 90 w 185"/>
                      <a:gd name="T71" fmla="*/ 16 h 43"/>
                      <a:gd name="T72" fmla="*/ 95 w 185"/>
                      <a:gd name="T73" fmla="*/ 16 h 43"/>
                      <a:gd name="T74" fmla="*/ 99 w 185"/>
                      <a:gd name="T75" fmla="*/ 16 h 43"/>
                      <a:gd name="T76" fmla="*/ 103 w 185"/>
                      <a:gd name="T77" fmla="*/ 16 h 43"/>
                      <a:gd name="T78" fmla="*/ 107 w 185"/>
                      <a:gd name="T79" fmla="*/ 16 h 43"/>
                      <a:gd name="T80" fmla="*/ 107 w 185"/>
                      <a:gd name="T81" fmla="*/ 12 h 43"/>
                      <a:gd name="T82" fmla="*/ 107 w 185"/>
                      <a:gd name="T83" fmla="*/ 8 h 43"/>
                      <a:gd name="T84" fmla="*/ 112 w 185"/>
                      <a:gd name="T85" fmla="*/ 8 h 43"/>
                      <a:gd name="T86" fmla="*/ 116 w 185"/>
                      <a:gd name="T87" fmla="*/ 4 h 43"/>
                      <a:gd name="T88" fmla="*/ 120 w 185"/>
                      <a:gd name="T89" fmla="*/ 4 h 43"/>
                      <a:gd name="T90" fmla="*/ 125 w 185"/>
                      <a:gd name="T91" fmla="*/ 4 h 43"/>
                      <a:gd name="T92" fmla="*/ 129 w 185"/>
                      <a:gd name="T93" fmla="*/ 4 h 43"/>
                      <a:gd name="T94" fmla="*/ 133 w 185"/>
                      <a:gd name="T95" fmla="*/ 4 h 43"/>
                      <a:gd name="T96" fmla="*/ 133 w 185"/>
                      <a:gd name="T97" fmla="*/ 0 h 43"/>
                      <a:gd name="T98" fmla="*/ 137 w 185"/>
                      <a:gd name="T99" fmla="*/ 0 h 43"/>
                      <a:gd name="T100" fmla="*/ 142 w 185"/>
                      <a:gd name="T101" fmla="*/ 0 h 43"/>
                      <a:gd name="T102" fmla="*/ 146 w 185"/>
                      <a:gd name="T103" fmla="*/ 0 h 43"/>
                      <a:gd name="T104" fmla="*/ 150 w 185"/>
                      <a:gd name="T105" fmla="*/ 0 h 43"/>
                      <a:gd name="T106" fmla="*/ 155 w 185"/>
                      <a:gd name="T107" fmla="*/ 0 h 43"/>
                      <a:gd name="T108" fmla="*/ 159 w 185"/>
                      <a:gd name="T109" fmla="*/ 0 h 43"/>
                      <a:gd name="T110" fmla="*/ 163 w 185"/>
                      <a:gd name="T111" fmla="*/ 0 h 43"/>
                      <a:gd name="T112" fmla="*/ 168 w 185"/>
                      <a:gd name="T113" fmla="*/ 0 h 43"/>
                      <a:gd name="T114" fmla="*/ 172 w 185"/>
                      <a:gd name="T115" fmla="*/ 0 h 43"/>
                      <a:gd name="T116" fmla="*/ 176 w 185"/>
                      <a:gd name="T117" fmla="*/ 0 h 43"/>
                      <a:gd name="T118" fmla="*/ 180 w 185"/>
                      <a:gd name="T119" fmla="*/ 0 h 43"/>
                      <a:gd name="T120" fmla="*/ 185 w 185"/>
                      <a:gd name="T121" fmla="*/ 0 h 43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0" t="0" r="r" b="b"/>
                    <a:pathLst>
                      <a:path w="185" h="43">
                        <a:moveTo>
                          <a:pt x="0" y="20"/>
                        </a:moveTo>
                        <a:lnTo>
                          <a:pt x="4" y="20"/>
                        </a:lnTo>
                        <a:lnTo>
                          <a:pt x="9" y="20"/>
                        </a:lnTo>
                        <a:lnTo>
                          <a:pt x="13" y="20"/>
                        </a:lnTo>
                        <a:lnTo>
                          <a:pt x="17" y="20"/>
                        </a:lnTo>
                        <a:lnTo>
                          <a:pt x="22" y="20"/>
                        </a:lnTo>
                        <a:lnTo>
                          <a:pt x="22" y="24"/>
                        </a:lnTo>
                        <a:lnTo>
                          <a:pt x="26" y="24"/>
                        </a:lnTo>
                        <a:lnTo>
                          <a:pt x="26" y="20"/>
                        </a:lnTo>
                        <a:lnTo>
                          <a:pt x="26" y="24"/>
                        </a:lnTo>
                        <a:lnTo>
                          <a:pt x="30" y="24"/>
                        </a:lnTo>
                        <a:lnTo>
                          <a:pt x="34" y="24"/>
                        </a:lnTo>
                        <a:lnTo>
                          <a:pt x="34" y="28"/>
                        </a:lnTo>
                        <a:lnTo>
                          <a:pt x="39" y="28"/>
                        </a:lnTo>
                        <a:lnTo>
                          <a:pt x="43" y="28"/>
                        </a:lnTo>
                        <a:lnTo>
                          <a:pt x="43" y="32"/>
                        </a:lnTo>
                        <a:lnTo>
                          <a:pt x="47" y="32"/>
                        </a:lnTo>
                        <a:lnTo>
                          <a:pt x="47" y="36"/>
                        </a:lnTo>
                        <a:lnTo>
                          <a:pt x="47" y="40"/>
                        </a:lnTo>
                        <a:lnTo>
                          <a:pt x="52" y="40"/>
                        </a:lnTo>
                        <a:lnTo>
                          <a:pt x="52" y="43"/>
                        </a:lnTo>
                        <a:lnTo>
                          <a:pt x="56" y="40"/>
                        </a:lnTo>
                        <a:lnTo>
                          <a:pt x="56" y="36"/>
                        </a:lnTo>
                        <a:lnTo>
                          <a:pt x="60" y="36"/>
                        </a:lnTo>
                        <a:lnTo>
                          <a:pt x="64" y="36"/>
                        </a:lnTo>
                        <a:lnTo>
                          <a:pt x="69" y="36"/>
                        </a:lnTo>
                        <a:lnTo>
                          <a:pt x="69" y="32"/>
                        </a:lnTo>
                        <a:lnTo>
                          <a:pt x="73" y="32"/>
                        </a:lnTo>
                        <a:lnTo>
                          <a:pt x="77" y="32"/>
                        </a:lnTo>
                        <a:lnTo>
                          <a:pt x="77" y="28"/>
                        </a:lnTo>
                        <a:lnTo>
                          <a:pt x="82" y="28"/>
                        </a:lnTo>
                        <a:lnTo>
                          <a:pt x="82" y="24"/>
                        </a:lnTo>
                        <a:lnTo>
                          <a:pt x="82" y="20"/>
                        </a:lnTo>
                        <a:lnTo>
                          <a:pt x="86" y="20"/>
                        </a:lnTo>
                        <a:lnTo>
                          <a:pt x="86" y="16"/>
                        </a:lnTo>
                        <a:lnTo>
                          <a:pt x="90" y="16"/>
                        </a:lnTo>
                        <a:lnTo>
                          <a:pt x="95" y="16"/>
                        </a:lnTo>
                        <a:lnTo>
                          <a:pt x="99" y="16"/>
                        </a:lnTo>
                        <a:lnTo>
                          <a:pt x="103" y="16"/>
                        </a:lnTo>
                        <a:lnTo>
                          <a:pt x="107" y="16"/>
                        </a:lnTo>
                        <a:lnTo>
                          <a:pt x="107" y="12"/>
                        </a:lnTo>
                        <a:lnTo>
                          <a:pt x="107" y="8"/>
                        </a:lnTo>
                        <a:lnTo>
                          <a:pt x="112" y="8"/>
                        </a:lnTo>
                        <a:lnTo>
                          <a:pt x="116" y="4"/>
                        </a:lnTo>
                        <a:lnTo>
                          <a:pt x="120" y="4"/>
                        </a:lnTo>
                        <a:lnTo>
                          <a:pt x="125" y="4"/>
                        </a:lnTo>
                        <a:lnTo>
                          <a:pt x="129" y="4"/>
                        </a:lnTo>
                        <a:lnTo>
                          <a:pt x="133" y="4"/>
                        </a:lnTo>
                        <a:lnTo>
                          <a:pt x="133" y="0"/>
                        </a:lnTo>
                        <a:lnTo>
                          <a:pt x="137" y="0"/>
                        </a:lnTo>
                        <a:lnTo>
                          <a:pt x="142" y="0"/>
                        </a:lnTo>
                        <a:lnTo>
                          <a:pt x="146" y="0"/>
                        </a:lnTo>
                        <a:lnTo>
                          <a:pt x="150" y="0"/>
                        </a:lnTo>
                        <a:lnTo>
                          <a:pt x="155" y="0"/>
                        </a:lnTo>
                        <a:lnTo>
                          <a:pt x="159" y="0"/>
                        </a:lnTo>
                        <a:lnTo>
                          <a:pt x="163" y="0"/>
                        </a:lnTo>
                        <a:lnTo>
                          <a:pt x="168" y="0"/>
                        </a:lnTo>
                        <a:lnTo>
                          <a:pt x="172" y="0"/>
                        </a:lnTo>
                        <a:lnTo>
                          <a:pt x="176" y="0"/>
                        </a:lnTo>
                        <a:lnTo>
                          <a:pt x="180" y="0"/>
                        </a:lnTo>
                        <a:lnTo>
                          <a:pt x="18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13" name="Line 647"/>
                  <p:cNvSpPr>
                    <a:spLocks noChangeShapeType="1"/>
                  </p:cNvSpPr>
                  <p:nvPr/>
                </p:nvSpPr>
                <p:spPr bwMode="auto">
                  <a:xfrm>
                    <a:off x="4249" y="4058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14" name="Line 648"/>
                  <p:cNvSpPr>
                    <a:spLocks noChangeShapeType="1"/>
                  </p:cNvSpPr>
                  <p:nvPr/>
                </p:nvSpPr>
                <p:spPr bwMode="auto">
                  <a:xfrm>
                    <a:off x="4258" y="4058"/>
                    <a:ext cx="13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15" name="Line 649"/>
                  <p:cNvSpPr>
                    <a:spLocks noChangeShapeType="1"/>
                  </p:cNvSpPr>
                  <p:nvPr/>
                </p:nvSpPr>
                <p:spPr bwMode="auto">
                  <a:xfrm>
                    <a:off x="4271" y="4058"/>
                    <a:ext cx="26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16" name="Line 650"/>
                  <p:cNvSpPr>
                    <a:spLocks noChangeShapeType="1"/>
                  </p:cNvSpPr>
                  <p:nvPr/>
                </p:nvSpPr>
                <p:spPr bwMode="auto">
                  <a:xfrm>
                    <a:off x="4297" y="4058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17" name="Line 651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4062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18" name="Line 652"/>
                  <p:cNvSpPr>
                    <a:spLocks noChangeShapeType="1"/>
                  </p:cNvSpPr>
                  <p:nvPr/>
                </p:nvSpPr>
                <p:spPr bwMode="auto">
                  <a:xfrm>
                    <a:off x="4340" y="4062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19" name="Line 6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48" y="4058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20" name="Line 654"/>
                  <p:cNvSpPr>
                    <a:spLocks noChangeShapeType="1"/>
                  </p:cNvSpPr>
                  <p:nvPr/>
                </p:nvSpPr>
                <p:spPr bwMode="auto">
                  <a:xfrm>
                    <a:off x="4353" y="4058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21" name="Line 6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57" y="4054"/>
                    <a:ext cx="13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22" name="Line 656"/>
                  <p:cNvSpPr>
                    <a:spLocks noChangeShapeType="1"/>
                  </p:cNvSpPr>
                  <p:nvPr/>
                </p:nvSpPr>
                <p:spPr bwMode="auto">
                  <a:xfrm>
                    <a:off x="4370" y="4054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23" name="Line 6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74" y="4050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24" name="Line 6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74" y="4046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25" name="Line 6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74" y="4042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26" name="Line 6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74" y="4038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27" name="Line 6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57" y="4026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28" name="Line 6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44" y="4026"/>
                    <a:ext cx="13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29" name="Line 66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31" y="4022"/>
                    <a:ext cx="13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30" name="Line 66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27" y="4014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31" name="Line 66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18" y="3998"/>
                    <a:ext cx="9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32" name="Line 66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14" y="3983"/>
                    <a:ext cx="4" cy="15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33" name="Line 6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05" y="3963"/>
                    <a:ext cx="9" cy="20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34" name="Line 6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88" y="3915"/>
                    <a:ext cx="4" cy="20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35" name="Line 6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75" y="3895"/>
                    <a:ext cx="13" cy="20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36" name="Line 67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62" y="3883"/>
                    <a:ext cx="13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37" name="Line 6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78" y="3840"/>
                    <a:ext cx="26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38" name="Line 6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04" y="3836"/>
                    <a:ext cx="2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39" name="Line 673"/>
                  <p:cNvSpPr>
                    <a:spLocks noChangeShapeType="1"/>
                  </p:cNvSpPr>
                  <p:nvPr/>
                </p:nvSpPr>
                <p:spPr bwMode="auto">
                  <a:xfrm>
                    <a:off x="4125" y="3836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0" name="Line 674"/>
                  <p:cNvSpPr>
                    <a:spLocks noChangeShapeType="1"/>
                  </p:cNvSpPr>
                  <p:nvPr/>
                </p:nvSpPr>
                <p:spPr bwMode="auto">
                  <a:xfrm>
                    <a:off x="4164" y="3856"/>
                    <a:ext cx="8" cy="7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1" name="Line 675"/>
                  <p:cNvSpPr>
                    <a:spLocks noChangeShapeType="1"/>
                  </p:cNvSpPr>
                  <p:nvPr/>
                </p:nvSpPr>
                <p:spPr bwMode="auto">
                  <a:xfrm>
                    <a:off x="4172" y="3863"/>
                    <a:ext cx="26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2" name="Line 676"/>
                  <p:cNvSpPr>
                    <a:spLocks noChangeShapeType="1"/>
                  </p:cNvSpPr>
                  <p:nvPr/>
                </p:nvSpPr>
                <p:spPr bwMode="auto">
                  <a:xfrm>
                    <a:off x="4198" y="3867"/>
                    <a:ext cx="13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3" name="Line 677"/>
                  <p:cNvSpPr>
                    <a:spLocks noChangeShapeType="1"/>
                  </p:cNvSpPr>
                  <p:nvPr/>
                </p:nvSpPr>
                <p:spPr bwMode="auto">
                  <a:xfrm>
                    <a:off x="4211" y="3867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4" name="Line 678"/>
                  <p:cNvSpPr>
                    <a:spLocks noChangeShapeType="1"/>
                  </p:cNvSpPr>
                  <p:nvPr/>
                </p:nvSpPr>
                <p:spPr bwMode="auto">
                  <a:xfrm>
                    <a:off x="4026" y="3772"/>
                    <a:ext cx="9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5" name="Line 679"/>
                  <p:cNvSpPr>
                    <a:spLocks noChangeShapeType="1"/>
                  </p:cNvSpPr>
                  <p:nvPr/>
                </p:nvSpPr>
                <p:spPr bwMode="auto">
                  <a:xfrm>
                    <a:off x="4035" y="3780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6" name="Line 680"/>
                  <p:cNvSpPr>
                    <a:spLocks noChangeShapeType="1"/>
                  </p:cNvSpPr>
                  <p:nvPr/>
                </p:nvSpPr>
                <p:spPr bwMode="auto">
                  <a:xfrm>
                    <a:off x="4039" y="3788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7" name="Line 681"/>
                  <p:cNvSpPr>
                    <a:spLocks noChangeShapeType="1"/>
                  </p:cNvSpPr>
                  <p:nvPr/>
                </p:nvSpPr>
                <p:spPr bwMode="auto">
                  <a:xfrm>
                    <a:off x="4043" y="3792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8" name="Line 682"/>
                  <p:cNvSpPr>
                    <a:spLocks noChangeShapeType="1"/>
                  </p:cNvSpPr>
                  <p:nvPr/>
                </p:nvSpPr>
                <p:spPr bwMode="auto">
                  <a:xfrm>
                    <a:off x="4043" y="3796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9" name="Line 683"/>
                  <p:cNvSpPr>
                    <a:spLocks noChangeShapeType="1"/>
                  </p:cNvSpPr>
                  <p:nvPr/>
                </p:nvSpPr>
                <p:spPr bwMode="auto">
                  <a:xfrm>
                    <a:off x="4048" y="3800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50" name="Line 684"/>
                  <p:cNvSpPr>
                    <a:spLocks noChangeShapeType="1"/>
                  </p:cNvSpPr>
                  <p:nvPr/>
                </p:nvSpPr>
                <p:spPr bwMode="auto">
                  <a:xfrm>
                    <a:off x="4052" y="3804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51" name="Line 685"/>
                  <p:cNvSpPr>
                    <a:spLocks noChangeShapeType="1"/>
                  </p:cNvSpPr>
                  <p:nvPr/>
                </p:nvSpPr>
                <p:spPr bwMode="auto">
                  <a:xfrm>
                    <a:off x="4052" y="3812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52" name="Line 686"/>
                  <p:cNvSpPr>
                    <a:spLocks noChangeShapeType="1"/>
                  </p:cNvSpPr>
                  <p:nvPr/>
                </p:nvSpPr>
                <p:spPr bwMode="auto">
                  <a:xfrm>
                    <a:off x="4056" y="3812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53" name="Line 687"/>
                  <p:cNvSpPr>
                    <a:spLocks noChangeShapeType="1"/>
                  </p:cNvSpPr>
                  <p:nvPr/>
                </p:nvSpPr>
                <p:spPr bwMode="auto">
                  <a:xfrm>
                    <a:off x="4061" y="3816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54" name="Line 688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3828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55" name="Line 689"/>
                  <p:cNvSpPr>
                    <a:spLocks noChangeShapeType="1"/>
                  </p:cNvSpPr>
                  <p:nvPr/>
                </p:nvSpPr>
                <p:spPr bwMode="auto">
                  <a:xfrm>
                    <a:off x="4069" y="3832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56" name="Line 6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69" y="3832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57" name="Line 691"/>
                  <p:cNvSpPr>
                    <a:spLocks noChangeShapeType="1"/>
                  </p:cNvSpPr>
                  <p:nvPr/>
                </p:nvSpPr>
                <p:spPr bwMode="auto">
                  <a:xfrm>
                    <a:off x="4073" y="3832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58" name="Line 692"/>
                  <p:cNvSpPr>
                    <a:spLocks noChangeShapeType="1"/>
                  </p:cNvSpPr>
                  <p:nvPr/>
                </p:nvSpPr>
                <p:spPr bwMode="auto">
                  <a:xfrm>
                    <a:off x="4078" y="3836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59" name="Line 693"/>
                  <p:cNvSpPr>
                    <a:spLocks noChangeShapeType="1"/>
                  </p:cNvSpPr>
                  <p:nvPr/>
                </p:nvSpPr>
                <p:spPr bwMode="auto">
                  <a:xfrm>
                    <a:off x="3867" y="3681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60" name="Line 694"/>
                  <p:cNvSpPr>
                    <a:spLocks noChangeShapeType="1"/>
                  </p:cNvSpPr>
                  <p:nvPr/>
                </p:nvSpPr>
                <p:spPr bwMode="auto">
                  <a:xfrm>
                    <a:off x="3876" y="3681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61" name="Line 695"/>
                  <p:cNvSpPr>
                    <a:spLocks noChangeShapeType="1"/>
                  </p:cNvSpPr>
                  <p:nvPr/>
                </p:nvSpPr>
                <p:spPr bwMode="auto">
                  <a:xfrm>
                    <a:off x="3880" y="3681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62" name="Line 696"/>
                  <p:cNvSpPr>
                    <a:spLocks noChangeShapeType="1"/>
                  </p:cNvSpPr>
                  <p:nvPr/>
                </p:nvSpPr>
                <p:spPr bwMode="auto">
                  <a:xfrm>
                    <a:off x="3889" y="3685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63" name="Line 697"/>
                  <p:cNvSpPr>
                    <a:spLocks noChangeShapeType="1"/>
                  </p:cNvSpPr>
                  <p:nvPr/>
                </p:nvSpPr>
                <p:spPr bwMode="auto">
                  <a:xfrm>
                    <a:off x="3893" y="3689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64" name="Line 698"/>
                  <p:cNvSpPr>
                    <a:spLocks noChangeShapeType="1"/>
                  </p:cNvSpPr>
                  <p:nvPr/>
                </p:nvSpPr>
                <p:spPr bwMode="auto">
                  <a:xfrm>
                    <a:off x="3897" y="3689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65" name="Line 699"/>
                  <p:cNvSpPr>
                    <a:spLocks noChangeShapeType="1"/>
                  </p:cNvSpPr>
                  <p:nvPr/>
                </p:nvSpPr>
                <p:spPr bwMode="auto">
                  <a:xfrm>
                    <a:off x="3902" y="3693"/>
                    <a:ext cx="8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66" name="Line 700"/>
                  <p:cNvSpPr>
                    <a:spLocks noChangeShapeType="1"/>
                  </p:cNvSpPr>
                  <p:nvPr/>
                </p:nvSpPr>
                <p:spPr bwMode="auto">
                  <a:xfrm>
                    <a:off x="3910" y="3697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67" name="Line 701"/>
                  <p:cNvSpPr>
                    <a:spLocks noChangeShapeType="1"/>
                  </p:cNvSpPr>
                  <p:nvPr/>
                </p:nvSpPr>
                <p:spPr bwMode="auto">
                  <a:xfrm>
                    <a:off x="3915" y="3701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68" name="Line 702"/>
                  <p:cNvSpPr>
                    <a:spLocks noChangeShapeType="1"/>
                  </p:cNvSpPr>
                  <p:nvPr/>
                </p:nvSpPr>
                <p:spPr bwMode="auto">
                  <a:xfrm>
                    <a:off x="3953" y="3713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69" name="Line 703"/>
                  <p:cNvSpPr>
                    <a:spLocks noChangeShapeType="1"/>
                  </p:cNvSpPr>
                  <p:nvPr/>
                </p:nvSpPr>
                <p:spPr bwMode="auto">
                  <a:xfrm>
                    <a:off x="3958" y="3717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70" name="Line 704"/>
                  <p:cNvSpPr>
                    <a:spLocks noChangeShapeType="1"/>
                  </p:cNvSpPr>
                  <p:nvPr/>
                </p:nvSpPr>
                <p:spPr bwMode="auto">
                  <a:xfrm>
                    <a:off x="3962" y="3721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71" name="Line 705"/>
                  <p:cNvSpPr>
                    <a:spLocks noChangeShapeType="1"/>
                  </p:cNvSpPr>
                  <p:nvPr/>
                </p:nvSpPr>
                <p:spPr bwMode="auto">
                  <a:xfrm>
                    <a:off x="3962" y="3725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72" name="Line 706"/>
                  <p:cNvSpPr>
                    <a:spLocks noChangeShapeType="1"/>
                  </p:cNvSpPr>
                  <p:nvPr/>
                </p:nvSpPr>
                <p:spPr bwMode="auto">
                  <a:xfrm>
                    <a:off x="3962" y="3729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73" name="Line 707"/>
                  <p:cNvSpPr>
                    <a:spLocks noChangeShapeType="1"/>
                  </p:cNvSpPr>
                  <p:nvPr/>
                </p:nvSpPr>
                <p:spPr bwMode="auto">
                  <a:xfrm>
                    <a:off x="3966" y="3729"/>
                    <a:ext cx="4" cy="3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74" name="Line 708"/>
                  <p:cNvSpPr>
                    <a:spLocks noChangeShapeType="1"/>
                  </p:cNvSpPr>
                  <p:nvPr/>
                </p:nvSpPr>
                <p:spPr bwMode="auto">
                  <a:xfrm>
                    <a:off x="3970" y="3732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75" name="Line 709"/>
                  <p:cNvSpPr>
                    <a:spLocks noChangeShapeType="1"/>
                  </p:cNvSpPr>
                  <p:nvPr/>
                </p:nvSpPr>
                <p:spPr bwMode="auto">
                  <a:xfrm>
                    <a:off x="3975" y="3736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76" name="Line 710"/>
                  <p:cNvSpPr>
                    <a:spLocks noChangeShapeType="1"/>
                  </p:cNvSpPr>
                  <p:nvPr/>
                </p:nvSpPr>
                <p:spPr bwMode="auto">
                  <a:xfrm>
                    <a:off x="3979" y="3740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77" name="Line 711"/>
                  <p:cNvSpPr>
                    <a:spLocks noChangeShapeType="1"/>
                  </p:cNvSpPr>
                  <p:nvPr/>
                </p:nvSpPr>
                <p:spPr bwMode="auto">
                  <a:xfrm>
                    <a:off x="3983" y="3744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78" name="Line 712"/>
                  <p:cNvSpPr>
                    <a:spLocks noChangeShapeType="1"/>
                  </p:cNvSpPr>
                  <p:nvPr/>
                </p:nvSpPr>
                <p:spPr bwMode="auto">
                  <a:xfrm>
                    <a:off x="3988" y="3748"/>
                    <a:ext cx="8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79" name="Line 713"/>
                  <p:cNvSpPr>
                    <a:spLocks noChangeShapeType="1"/>
                  </p:cNvSpPr>
                  <p:nvPr/>
                </p:nvSpPr>
                <p:spPr bwMode="auto">
                  <a:xfrm>
                    <a:off x="3996" y="3752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80" name="Line 714"/>
                  <p:cNvSpPr>
                    <a:spLocks noChangeShapeType="1"/>
                  </p:cNvSpPr>
                  <p:nvPr/>
                </p:nvSpPr>
                <p:spPr bwMode="auto">
                  <a:xfrm>
                    <a:off x="3764" y="3570"/>
                    <a:ext cx="5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81" name="Line 715"/>
                  <p:cNvSpPr>
                    <a:spLocks noChangeShapeType="1"/>
                  </p:cNvSpPr>
                  <p:nvPr/>
                </p:nvSpPr>
                <p:spPr bwMode="auto">
                  <a:xfrm>
                    <a:off x="3769" y="3582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82" name="Line 716"/>
                  <p:cNvSpPr>
                    <a:spLocks noChangeShapeType="1"/>
                  </p:cNvSpPr>
                  <p:nvPr/>
                </p:nvSpPr>
                <p:spPr bwMode="auto">
                  <a:xfrm>
                    <a:off x="3773" y="3586"/>
                    <a:ext cx="9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83" name="Line 717"/>
                  <p:cNvSpPr>
                    <a:spLocks noChangeShapeType="1"/>
                  </p:cNvSpPr>
                  <p:nvPr/>
                </p:nvSpPr>
                <p:spPr bwMode="auto">
                  <a:xfrm>
                    <a:off x="3782" y="3594"/>
                    <a:ext cx="8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84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3790" y="3598"/>
                    <a:ext cx="4" cy="3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85" name="Line 719"/>
                  <p:cNvSpPr>
                    <a:spLocks noChangeShapeType="1"/>
                  </p:cNvSpPr>
                  <p:nvPr/>
                </p:nvSpPr>
                <p:spPr bwMode="auto">
                  <a:xfrm>
                    <a:off x="3794" y="3601"/>
                    <a:ext cx="1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86" name="Line 720"/>
                  <p:cNvSpPr>
                    <a:spLocks noChangeShapeType="1"/>
                  </p:cNvSpPr>
                  <p:nvPr/>
                </p:nvSpPr>
                <p:spPr bwMode="auto">
                  <a:xfrm>
                    <a:off x="3794" y="3613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87" name="Line 721"/>
                  <p:cNvSpPr>
                    <a:spLocks noChangeShapeType="1"/>
                  </p:cNvSpPr>
                  <p:nvPr/>
                </p:nvSpPr>
                <p:spPr bwMode="auto">
                  <a:xfrm>
                    <a:off x="3807" y="3641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88" name="Line 722"/>
                  <p:cNvSpPr>
                    <a:spLocks noChangeShapeType="1"/>
                  </p:cNvSpPr>
                  <p:nvPr/>
                </p:nvSpPr>
                <p:spPr bwMode="auto">
                  <a:xfrm>
                    <a:off x="3807" y="3645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89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3812" y="3649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0" name="Line 724"/>
                  <p:cNvSpPr>
                    <a:spLocks noChangeShapeType="1"/>
                  </p:cNvSpPr>
                  <p:nvPr/>
                </p:nvSpPr>
                <p:spPr bwMode="auto">
                  <a:xfrm>
                    <a:off x="3812" y="3653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1" name="Line 725"/>
                  <p:cNvSpPr>
                    <a:spLocks noChangeShapeType="1"/>
                  </p:cNvSpPr>
                  <p:nvPr/>
                </p:nvSpPr>
                <p:spPr bwMode="auto">
                  <a:xfrm>
                    <a:off x="3816" y="3653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2" name="Line 726"/>
                  <p:cNvSpPr>
                    <a:spLocks noChangeShapeType="1"/>
                  </p:cNvSpPr>
                  <p:nvPr/>
                </p:nvSpPr>
                <p:spPr bwMode="auto">
                  <a:xfrm>
                    <a:off x="3820" y="3661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3" name="Line 727"/>
                  <p:cNvSpPr>
                    <a:spLocks noChangeShapeType="1"/>
                  </p:cNvSpPr>
                  <p:nvPr/>
                </p:nvSpPr>
                <p:spPr bwMode="auto">
                  <a:xfrm>
                    <a:off x="3829" y="3665"/>
                    <a:ext cx="8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4" name="Line 728"/>
                  <p:cNvSpPr>
                    <a:spLocks noChangeShapeType="1"/>
                  </p:cNvSpPr>
                  <p:nvPr/>
                </p:nvSpPr>
                <p:spPr bwMode="auto">
                  <a:xfrm>
                    <a:off x="3837" y="3669"/>
                    <a:ext cx="13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5" name="Line 729"/>
                  <p:cNvSpPr>
                    <a:spLocks noChangeShapeType="1"/>
                  </p:cNvSpPr>
                  <p:nvPr/>
                </p:nvSpPr>
                <p:spPr bwMode="auto">
                  <a:xfrm>
                    <a:off x="3850" y="3677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6" name="Line 730"/>
                  <p:cNvSpPr>
                    <a:spLocks noChangeShapeType="1"/>
                  </p:cNvSpPr>
                  <p:nvPr/>
                </p:nvSpPr>
                <p:spPr bwMode="auto">
                  <a:xfrm>
                    <a:off x="3859" y="3677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7" name="Line 731"/>
                  <p:cNvSpPr>
                    <a:spLocks noChangeShapeType="1"/>
                  </p:cNvSpPr>
                  <p:nvPr/>
                </p:nvSpPr>
                <p:spPr bwMode="auto">
                  <a:xfrm>
                    <a:off x="3623" y="3510"/>
                    <a:ext cx="8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8" name="Line 732"/>
                  <p:cNvSpPr>
                    <a:spLocks noChangeShapeType="1"/>
                  </p:cNvSpPr>
                  <p:nvPr/>
                </p:nvSpPr>
                <p:spPr bwMode="auto">
                  <a:xfrm>
                    <a:off x="3631" y="3518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9" name="Line 733"/>
                  <p:cNvSpPr>
                    <a:spLocks noChangeShapeType="1"/>
                  </p:cNvSpPr>
                  <p:nvPr/>
                </p:nvSpPr>
                <p:spPr bwMode="auto">
                  <a:xfrm>
                    <a:off x="3640" y="3522"/>
                    <a:ext cx="8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00" name="Line 734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526"/>
                    <a:ext cx="13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01" name="Line 735"/>
                  <p:cNvSpPr>
                    <a:spLocks noChangeShapeType="1"/>
                  </p:cNvSpPr>
                  <p:nvPr/>
                </p:nvSpPr>
                <p:spPr bwMode="auto">
                  <a:xfrm>
                    <a:off x="3661" y="3526"/>
                    <a:ext cx="1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02" name="Line 736"/>
                  <p:cNvSpPr>
                    <a:spLocks noChangeShapeType="1"/>
                  </p:cNvSpPr>
                  <p:nvPr/>
                </p:nvSpPr>
                <p:spPr bwMode="auto">
                  <a:xfrm>
                    <a:off x="3709" y="3538"/>
                    <a:ext cx="8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03" name="Line 737"/>
                  <p:cNvSpPr>
                    <a:spLocks noChangeShapeType="1"/>
                  </p:cNvSpPr>
                  <p:nvPr/>
                </p:nvSpPr>
                <p:spPr bwMode="auto">
                  <a:xfrm>
                    <a:off x="3717" y="3546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04" name="Line 738"/>
                  <p:cNvSpPr>
                    <a:spLocks noChangeShapeType="1"/>
                  </p:cNvSpPr>
                  <p:nvPr/>
                </p:nvSpPr>
                <p:spPr bwMode="auto">
                  <a:xfrm>
                    <a:off x="3726" y="3550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05" name="Line 739"/>
                  <p:cNvSpPr>
                    <a:spLocks noChangeShapeType="1"/>
                  </p:cNvSpPr>
                  <p:nvPr/>
                </p:nvSpPr>
                <p:spPr bwMode="auto">
                  <a:xfrm>
                    <a:off x="3730" y="3558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06" name="Line 740"/>
                  <p:cNvSpPr>
                    <a:spLocks noChangeShapeType="1"/>
                  </p:cNvSpPr>
                  <p:nvPr/>
                </p:nvSpPr>
                <p:spPr bwMode="auto">
                  <a:xfrm>
                    <a:off x="3734" y="3558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07" name="Line 741"/>
                  <p:cNvSpPr>
                    <a:spLocks noChangeShapeType="1"/>
                  </p:cNvSpPr>
                  <p:nvPr/>
                </p:nvSpPr>
                <p:spPr bwMode="auto">
                  <a:xfrm>
                    <a:off x="3743" y="3562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08" name="Line 742"/>
                  <p:cNvSpPr>
                    <a:spLocks noChangeShapeType="1"/>
                  </p:cNvSpPr>
                  <p:nvPr/>
                </p:nvSpPr>
                <p:spPr bwMode="auto">
                  <a:xfrm>
                    <a:off x="3751" y="3562"/>
                    <a:ext cx="9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09" name="Line 7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3" y="3506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0" name="Line 7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18" y="3506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1" name="Line 7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14" y="3506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2" name="Line 7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14" y="3506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3" name="Line 7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10" y="3506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4" name="Line 7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06" y="3502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5" name="Line 7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1" y="3502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6" name="Line 7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97" y="3502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7" name="Line 7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93" y="3502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8" name="Line 75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88" y="3498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9" name="Line 75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84" y="3494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20" name="Line 7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5" y="3490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21" name="Line 75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45" y="3467"/>
                    <a:ext cx="5" cy="7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22" name="Line 7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37" y="3467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23" name="Line 7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33" y="3467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24" name="Line 7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8" y="3467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25" name="Line 75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20" y="3463"/>
                    <a:ext cx="8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26" name="Line 76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15" y="3459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27" name="Line 7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11" y="3459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28" name="Line 7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07" y="3459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29" name="Line 763"/>
                  <p:cNvSpPr>
                    <a:spLocks noChangeShapeType="1"/>
                  </p:cNvSpPr>
                  <p:nvPr/>
                </p:nvSpPr>
                <p:spPr bwMode="auto">
                  <a:xfrm>
                    <a:off x="3507" y="3459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30" name="Line 7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03" y="3463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31" name="Line 7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72" y="3455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32" name="Line 7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68" y="3455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33" name="Line 767"/>
                  <p:cNvSpPr>
                    <a:spLocks noChangeShapeType="1"/>
                  </p:cNvSpPr>
                  <p:nvPr/>
                </p:nvSpPr>
                <p:spPr bwMode="auto">
                  <a:xfrm>
                    <a:off x="3468" y="3455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34" name="Line 7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64" y="3459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35" name="Line 7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60" y="3455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36" name="Line 7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55" y="3455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37" name="Line 7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5" y="3451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38" name="Line 7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51" y="3451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39" name="Line 7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47" y="3451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40" name="Line 7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42" y="3451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41" name="Line 7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38" y="3451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42" name="Line 776"/>
                  <p:cNvSpPr>
                    <a:spLocks noChangeShapeType="1"/>
                  </p:cNvSpPr>
                  <p:nvPr/>
                </p:nvSpPr>
                <p:spPr bwMode="auto">
                  <a:xfrm>
                    <a:off x="3438" y="3451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43" name="Line 7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34" y="3455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44" name="Line 7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12" y="3459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45" name="Line 7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8" y="3463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46" name="Line 78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04" y="3459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47" name="Line 7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99" y="3459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48" name="Line 78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95" y="3455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49" name="Line 7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91" y="3455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50" name="Line 7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7" y="3455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51" name="Line 7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2" y="3455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52" name="Line 7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82" y="3451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53" name="Line 7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78" y="3451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54" name="Line 7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74" y="3451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55" name="Line 7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5" y="3451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56" name="Line 7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57" y="3451"/>
                    <a:ext cx="8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57" name="Line 7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44" y="3455"/>
                    <a:ext cx="13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58" name="Line 7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6" y="3455"/>
                    <a:ext cx="1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59" name="Line 7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2" y="3455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60" name="Line 7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9" y="3467"/>
                    <a:ext cx="13" cy="3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61" name="Line 7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2" y="3470"/>
                    <a:ext cx="17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62" name="Line 7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58" y="3474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63" name="Line 797"/>
                  <p:cNvSpPr>
                    <a:spLocks noChangeShapeType="1"/>
                  </p:cNvSpPr>
                  <p:nvPr/>
                </p:nvSpPr>
                <p:spPr bwMode="auto">
                  <a:xfrm>
                    <a:off x="3258" y="3474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64" name="Line 798"/>
                  <p:cNvSpPr>
                    <a:spLocks noChangeShapeType="1"/>
                  </p:cNvSpPr>
                  <p:nvPr/>
                </p:nvSpPr>
                <p:spPr bwMode="auto">
                  <a:xfrm>
                    <a:off x="3262" y="3478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65" name="Line 799"/>
                  <p:cNvSpPr>
                    <a:spLocks noChangeShapeType="1"/>
                  </p:cNvSpPr>
                  <p:nvPr/>
                </p:nvSpPr>
                <p:spPr bwMode="auto">
                  <a:xfrm>
                    <a:off x="3262" y="3486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66" name="Line 800"/>
                  <p:cNvSpPr>
                    <a:spLocks noChangeShapeType="1"/>
                  </p:cNvSpPr>
                  <p:nvPr/>
                </p:nvSpPr>
                <p:spPr bwMode="auto">
                  <a:xfrm>
                    <a:off x="3271" y="3490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67" name="Line 801"/>
                  <p:cNvSpPr>
                    <a:spLocks noChangeShapeType="1"/>
                  </p:cNvSpPr>
                  <p:nvPr/>
                </p:nvSpPr>
                <p:spPr bwMode="auto">
                  <a:xfrm>
                    <a:off x="3271" y="3498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68" name="Line 802"/>
                  <p:cNvSpPr>
                    <a:spLocks noChangeShapeType="1"/>
                  </p:cNvSpPr>
                  <p:nvPr/>
                </p:nvSpPr>
                <p:spPr bwMode="auto">
                  <a:xfrm>
                    <a:off x="3271" y="3506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69" name="Line 803"/>
                  <p:cNvSpPr>
                    <a:spLocks noChangeShapeType="1"/>
                  </p:cNvSpPr>
                  <p:nvPr/>
                </p:nvSpPr>
                <p:spPr bwMode="auto">
                  <a:xfrm>
                    <a:off x="3271" y="3514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0" name="Line 8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6" y="3518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1" name="Line 805"/>
                  <p:cNvSpPr>
                    <a:spLocks noChangeShapeType="1"/>
                  </p:cNvSpPr>
                  <p:nvPr/>
                </p:nvSpPr>
                <p:spPr bwMode="auto">
                  <a:xfrm>
                    <a:off x="3271" y="3530"/>
                    <a:ext cx="4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2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3275" y="3546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3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3275" y="3550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4" name="Line 808"/>
                  <p:cNvSpPr>
                    <a:spLocks noChangeShapeType="1"/>
                  </p:cNvSpPr>
                  <p:nvPr/>
                </p:nvSpPr>
                <p:spPr bwMode="auto">
                  <a:xfrm>
                    <a:off x="3279" y="3550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5" name="Line 809"/>
                  <p:cNvSpPr>
                    <a:spLocks noChangeShapeType="1"/>
                  </p:cNvSpPr>
                  <p:nvPr/>
                </p:nvSpPr>
                <p:spPr bwMode="auto">
                  <a:xfrm>
                    <a:off x="3279" y="3554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91" name="Group 810"/>
                <p:cNvGrpSpPr>
                  <a:grpSpLocks/>
                </p:cNvGrpSpPr>
                <p:nvPr/>
              </p:nvGrpSpPr>
              <p:grpSpPr bwMode="auto">
                <a:xfrm>
                  <a:off x="3159" y="1871"/>
                  <a:ext cx="1086" cy="2375"/>
                  <a:chOff x="3159" y="1871"/>
                  <a:chExt cx="1086" cy="2375"/>
                </a:xfrm>
              </p:grpSpPr>
              <p:sp>
                <p:nvSpPr>
                  <p:cNvPr id="21376" name="Line 8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5" y="3558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77" name="Line 8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1" y="3566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78" name="Line 8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2" y="3570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79" name="Line 814"/>
                  <p:cNvSpPr>
                    <a:spLocks noChangeShapeType="1"/>
                  </p:cNvSpPr>
                  <p:nvPr/>
                </p:nvSpPr>
                <p:spPr bwMode="auto">
                  <a:xfrm>
                    <a:off x="3249" y="3598"/>
                    <a:ext cx="1" cy="3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80" name="Line 8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45" y="3601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81" name="Line 8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41" y="3601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82" name="Line 8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6" y="3601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83" name="Line 8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2" y="3601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84" name="Line 8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28" y="3605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85" name="Line 8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23" y="3609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86" name="Line 8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15" y="3609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87" name="Line 8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6" y="3609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88" name="Line 8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98" y="3613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89" name="Line 8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72" y="3617"/>
                    <a:ext cx="9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90" name="Line 8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63" y="3625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91" name="Line 8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59" y="3625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92" name="Line 827"/>
                  <p:cNvSpPr>
                    <a:spLocks noChangeShapeType="1"/>
                  </p:cNvSpPr>
                  <p:nvPr/>
                </p:nvSpPr>
                <p:spPr bwMode="auto">
                  <a:xfrm>
                    <a:off x="3159" y="3633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93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3159" y="3637"/>
                    <a:ext cx="4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94" name="Line 829"/>
                  <p:cNvSpPr>
                    <a:spLocks noChangeShapeType="1"/>
                  </p:cNvSpPr>
                  <p:nvPr/>
                </p:nvSpPr>
                <p:spPr bwMode="auto">
                  <a:xfrm>
                    <a:off x="3163" y="3649"/>
                    <a:ext cx="5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95" name="Line 830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661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96" name="Line 831"/>
                  <p:cNvSpPr>
                    <a:spLocks noChangeShapeType="1"/>
                  </p:cNvSpPr>
                  <p:nvPr/>
                </p:nvSpPr>
                <p:spPr bwMode="auto">
                  <a:xfrm>
                    <a:off x="3172" y="3665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97" name="Line 832"/>
                  <p:cNvSpPr>
                    <a:spLocks noChangeShapeType="1"/>
                  </p:cNvSpPr>
                  <p:nvPr/>
                </p:nvSpPr>
                <p:spPr bwMode="auto">
                  <a:xfrm>
                    <a:off x="3172" y="3673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98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3176" y="3705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99" name="Line 8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72" y="3709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00" name="Line 835"/>
                  <p:cNvSpPr>
                    <a:spLocks noChangeShapeType="1"/>
                  </p:cNvSpPr>
                  <p:nvPr/>
                </p:nvSpPr>
                <p:spPr bwMode="auto">
                  <a:xfrm>
                    <a:off x="3172" y="3713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01" name="Line 836"/>
                  <p:cNvSpPr>
                    <a:spLocks noChangeShapeType="1"/>
                  </p:cNvSpPr>
                  <p:nvPr/>
                </p:nvSpPr>
                <p:spPr bwMode="auto">
                  <a:xfrm>
                    <a:off x="3172" y="3717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02" name="Line 837"/>
                  <p:cNvSpPr>
                    <a:spLocks noChangeShapeType="1"/>
                  </p:cNvSpPr>
                  <p:nvPr/>
                </p:nvSpPr>
                <p:spPr bwMode="auto">
                  <a:xfrm>
                    <a:off x="3176" y="3725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03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3176" y="3729"/>
                    <a:ext cx="1" cy="3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04" name="Line 839"/>
                  <p:cNvSpPr>
                    <a:spLocks noChangeShapeType="1"/>
                  </p:cNvSpPr>
                  <p:nvPr/>
                </p:nvSpPr>
                <p:spPr bwMode="auto">
                  <a:xfrm>
                    <a:off x="3176" y="3732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05" name="Line 840"/>
                  <p:cNvSpPr>
                    <a:spLocks noChangeShapeType="1"/>
                  </p:cNvSpPr>
                  <p:nvPr/>
                </p:nvSpPr>
                <p:spPr bwMode="auto">
                  <a:xfrm>
                    <a:off x="3176" y="3736"/>
                    <a:ext cx="5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06" name="Line 841"/>
                  <p:cNvSpPr>
                    <a:spLocks noChangeShapeType="1"/>
                  </p:cNvSpPr>
                  <p:nvPr/>
                </p:nvSpPr>
                <p:spPr bwMode="auto">
                  <a:xfrm>
                    <a:off x="3181" y="3744"/>
                    <a:ext cx="8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07" name="Line 842"/>
                  <p:cNvSpPr>
                    <a:spLocks noChangeShapeType="1"/>
                  </p:cNvSpPr>
                  <p:nvPr/>
                </p:nvSpPr>
                <p:spPr bwMode="auto">
                  <a:xfrm>
                    <a:off x="3189" y="3752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08" name="Line 843"/>
                  <p:cNvSpPr>
                    <a:spLocks noChangeShapeType="1"/>
                  </p:cNvSpPr>
                  <p:nvPr/>
                </p:nvSpPr>
                <p:spPr bwMode="auto">
                  <a:xfrm>
                    <a:off x="3189" y="3760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09" name="Line 844"/>
                  <p:cNvSpPr>
                    <a:spLocks noChangeShapeType="1"/>
                  </p:cNvSpPr>
                  <p:nvPr/>
                </p:nvSpPr>
                <p:spPr bwMode="auto">
                  <a:xfrm>
                    <a:off x="3193" y="3760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0" name="Line 845"/>
                  <p:cNvSpPr>
                    <a:spLocks noChangeShapeType="1"/>
                  </p:cNvSpPr>
                  <p:nvPr/>
                </p:nvSpPr>
                <p:spPr bwMode="auto">
                  <a:xfrm>
                    <a:off x="3193" y="3764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1" name="Line 846"/>
                  <p:cNvSpPr>
                    <a:spLocks noChangeShapeType="1"/>
                  </p:cNvSpPr>
                  <p:nvPr/>
                </p:nvSpPr>
                <p:spPr bwMode="auto">
                  <a:xfrm>
                    <a:off x="3193" y="3768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2" name="Line 847"/>
                  <p:cNvSpPr>
                    <a:spLocks noChangeShapeType="1"/>
                  </p:cNvSpPr>
                  <p:nvPr/>
                </p:nvSpPr>
                <p:spPr bwMode="auto">
                  <a:xfrm>
                    <a:off x="3193" y="3772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3" name="Line 848"/>
                  <p:cNvSpPr>
                    <a:spLocks noChangeShapeType="1"/>
                  </p:cNvSpPr>
                  <p:nvPr/>
                </p:nvSpPr>
                <p:spPr bwMode="auto">
                  <a:xfrm>
                    <a:off x="3198" y="3776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4" name="Line 8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93" y="3780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5" name="Line 850"/>
                  <p:cNvSpPr>
                    <a:spLocks noChangeShapeType="1"/>
                  </p:cNvSpPr>
                  <p:nvPr/>
                </p:nvSpPr>
                <p:spPr bwMode="auto">
                  <a:xfrm>
                    <a:off x="3193" y="3780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6" name="Line 851"/>
                  <p:cNvSpPr>
                    <a:spLocks noChangeShapeType="1"/>
                  </p:cNvSpPr>
                  <p:nvPr/>
                </p:nvSpPr>
                <p:spPr bwMode="auto">
                  <a:xfrm>
                    <a:off x="3198" y="3784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7" name="Line 852"/>
                  <p:cNvSpPr>
                    <a:spLocks noChangeShapeType="1"/>
                  </p:cNvSpPr>
                  <p:nvPr/>
                </p:nvSpPr>
                <p:spPr bwMode="auto">
                  <a:xfrm>
                    <a:off x="3198" y="3788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8" name="Line 853"/>
                  <p:cNvSpPr>
                    <a:spLocks noChangeShapeType="1"/>
                  </p:cNvSpPr>
                  <p:nvPr/>
                </p:nvSpPr>
                <p:spPr bwMode="auto">
                  <a:xfrm>
                    <a:off x="3198" y="3792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9" name="Line 854"/>
                  <p:cNvSpPr>
                    <a:spLocks noChangeShapeType="1"/>
                  </p:cNvSpPr>
                  <p:nvPr/>
                </p:nvSpPr>
                <p:spPr bwMode="auto">
                  <a:xfrm>
                    <a:off x="3202" y="3804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0" name="Line 855"/>
                  <p:cNvSpPr>
                    <a:spLocks noChangeShapeType="1"/>
                  </p:cNvSpPr>
                  <p:nvPr/>
                </p:nvSpPr>
                <p:spPr bwMode="auto">
                  <a:xfrm>
                    <a:off x="3202" y="3812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1" name="Line 856"/>
                  <p:cNvSpPr>
                    <a:spLocks noChangeShapeType="1"/>
                  </p:cNvSpPr>
                  <p:nvPr/>
                </p:nvSpPr>
                <p:spPr bwMode="auto">
                  <a:xfrm>
                    <a:off x="3202" y="3816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2" name="Line 857"/>
                  <p:cNvSpPr>
                    <a:spLocks noChangeShapeType="1"/>
                  </p:cNvSpPr>
                  <p:nvPr/>
                </p:nvSpPr>
                <p:spPr bwMode="auto">
                  <a:xfrm>
                    <a:off x="3202" y="3820"/>
                    <a:ext cx="9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3" name="Line 858"/>
                  <p:cNvSpPr>
                    <a:spLocks noChangeShapeType="1"/>
                  </p:cNvSpPr>
                  <p:nvPr/>
                </p:nvSpPr>
                <p:spPr bwMode="auto">
                  <a:xfrm>
                    <a:off x="3211" y="3828"/>
                    <a:ext cx="4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4" name="Line 859"/>
                  <p:cNvSpPr>
                    <a:spLocks noChangeShapeType="1"/>
                  </p:cNvSpPr>
                  <p:nvPr/>
                </p:nvSpPr>
                <p:spPr bwMode="auto">
                  <a:xfrm>
                    <a:off x="3215" y="3840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5" name="Line 860"/>
                  <p:cNvSpPr>
                    <a:spLocks noChangeShapeType="1"/>
                  </p:cNvSpPr>
                  <p:nvPr/>
                </p:nvSpPr>
                <p:spPr bwMode="auto">
                  <a:xfrm>
                    <a:off x="3219" y="3844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6" name="Line 861"/>
                  <p:cNvSpPr>
                    <a:spLocks noChangeShapeType="1"/>
                  </p:cNvSpPr>
                  <p:nvPr/>
                </p:nvSpPr>
                <p:spPr bwMode="auto">
                  <a:xfrm>
                    <a:off x="3223" y="3848"/>
                    <a:ext cx="5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7" name="Line 862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3879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8" name="Line 863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3887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9" name="Line 864"/>
                  <p:cNvSpPr>
                    <a:spLocks noChangeShapeType="1"/>
                  </p:cNvSpPr>
                  <p:nvPr/>
                </p:nvSpPr>
                <p:spPr bwMode="auto">
                  <a:xfrm>
                    <a:off x="3236" y="3895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0" name="Line 8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2" y="3899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1" name="Line 866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3907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2" name="Line 867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3911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3" name="Line 868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3919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4" name="Line 869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3927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5" name="Line 870"/>
                  <p:cNvSpPr>
                    <a:spLocks noChangeShapeType="1"/>
                  </p:cNvSpPr>
                  <p:nvPr/>
                </p:nvSpPr>
                <p:spPr bwMode="auto">
                  <a:xfrm>
                    <a:off x="3249" y="3959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6" name="Line 871"/>
                  <p:cNvSpPr>
                    <a:spLocks noChangeShapeType="1"/>
                  </p:cNvSpPr>
                  <p:nvPr/>
                </p:nvSpPr>
                <p:spPr bwMode="auto">
                  <a:xfrm>
                    <a:off x="3254" y="3963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7" name="Line 872"/>
                  <p:cNvSpPr>
                    <a:spLocks noChangeShapeType="1"/>
                  </p:cNvSpPr>
                  <p:nvPr/>
                </p:nvSpPr>
                <p:spPr bwMode="auto">
                  <a:xfrm>
                    <a:off x="3258" y="3967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8" name="Line 873"/>
                  <p:cNvSpPr>
                    <a:spLocks noChangeShapeType="1"/>
                  </p:cNvSpPr>
                  <p:nvPr/>
                </p:nvSpPr>
                <p:spPr bwMode="auto">
                  <a:xfrm>
                    <a:off x="3258" y="3975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9" name="Line 874"/>
                  <p:cNvSpPr>
                    <a:spLocks noChangeShapeType="1"/>
                  </p:cNvSpPr>
                  <p:nvPr/>
                </p:nvSpPr>
                <p:spPr bwMode="auto">
                  <a:xfrm>
                    <a:off x="3258" y="3979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40" name="Line 875"/>
                  <p:cNvSpPr>
                    <a:spLocks noChangeShapeType="1"/>
                  </p:cNvSpPr>
                  <p:nvPr/>
                </p:nvSpPr>
                <p:spPr bwMode="auto">
                  <a:xfrm>
                    <a:off x="3258" y="3987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41" name="Line 876"/>
                  <p:cNvSpPr>
                    <a:spLocks noChangeShapeType="1"/>
                  </p:cNvSpPr>
                  <p:nvPr/>
                </p:nvSpPr>
                <p:spPr bwMode="auto">
                  <a:xfrm>
                    <a:off x="3262" y="3991"/>
                    <a:ext cx="9" cy="7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42" name="Line 877"/>
                  <p:cNvSpPr>
                    <a:spLocks noChangeShapeType="1"/>
                  </p:cNvSpPr>
                  <p:nvPr/>
                </p:nvSpPr>
                <p:spPr bwMode="auto">
                  <a:xfrm>
                    <a:off x="3271" y="3998"/>
                    <a:ext cx="8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43" name="Line 878"/>
                  <p:cNvSpPr>
                    <a:spLocks noChangeShapeType="1"/>
                  </p:cNvSpPr>
                  <p:nvPr/>
                </p:nvSpPr>
                <p:spPr bwMode="auto">
                  <a:xfrm>
                    <a:off x="3279" y="4002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44" name="Line 879"/>
                  <p:cNvSpPr>
                    <a:spLocks noChangeShapeType="1"/>
                  </p:cNvSpPr>
                  <p:nvPr/>
                </p:nvSpPr>
                <p:spPr bwMode="auto">
                  <a:xfrm>
                    <a:off x="3296" y="4026"/>
                    <a:ext cx="1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45" name="Line 880"/>
                  <p:cNvSpPr>
                    <a:spLocks noChangeShapeType="1"/>
                  </p:cNvSpPr>
                  <p:nvPr/>
                </p:nvSpPr>
                <p:spPr bwMode="auto">
                  <a:xfrm>
                    <a:off x="3296" y="4038"/>
                    <a:ext cx="5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46" name="Line 881"/>
                  <p:cNvSpPr>
                    <a:spLocks noChangeShapeType="1"/>
                  </p:cNvSpPr>
                  <p:nvPr/>
                </p:nvSpPr>
                <p:spPr bwMode="auto">
                  <a:xfrm>
                    <a:off x="3301" y="4046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47" name="Line 882"/>
                  <p:cNvSpPr>
                    <a:spLocks noChangeShapeType="1"/>
                  </p:cNvSpPr>
                  <p:nvPr/>
                </p:nvSpPr>
                <p:spPr bwMode="auto">
                  <a:xfrm>
                    <a:off x="3305" y="4050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48" name="Line 883"/>
                  <p:cNvSpPr>
                    <a:spLocks noChangeShapeType="1"/>
                  </p:cNvSpPr>
                  <p:nvPr/>
                </p:nvSpPr>
                <p:spPr bwMode="auto">
                  <a:xfrm>
                    <a:off x="3309" y="4054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49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3314" y="4054"/>
                    <a:ext cx="8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50" name="Line 885"/>
                  <p:cNvSpPr>
                    <a:spLocks noChangeShapeType="1"/>
                  </p:cNvSpPr>
                  <p:nvPr/>
                </p:nvSpPr>
                <p:spPr bwMode="auto">
                  <a:xfrm>
                    <a:off x="3322" y="4062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51" name="Line 886"/>
                  <p:cNvSpPr>
                    <a:spLocks noChangeShapeType="1"/>
                  </p:cNvSpPr>
                  <p:nvPr/>
                </p:nvSpPr>
                <p:spPr bwMode="auto">
                  <a:xfrm>
                    <a:off x="3326" y="4070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52" name="Line 887"/>
                  <p:cNvSpPr>
                    <a:spLocks noChangeShapeType="1"/>
                  </p:cNvSpPr>
                  <p:nvPr/>
                </p:nvSpPr>
                <p:spPr bwMode="auto">
                  <a:xfrm>
                    <a:off x="3352" y="4098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53" name="Line 888"/>
                  <p:cNvSpPr>
                    <a:spLocks noChangeShapeType="1"/>
                  </p:cNvSpPr>
                  <p:nvPr/>
                </p:nvSpPr>
                <p:spPr bwMode="auto">
                  <a:xfrm>
                    <a:off x="3357" y="4102"/>
                    <a:ext cx="17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54" name="Line 889"/>
                  <p:cNvSpPr>
                    <a:spLocks noChangeShapeType="1"/>
                  </p:cNvSpPr>
                  <p:nvPr/>
                </p:nvSpPr>
                <p:spPr bwMode="auto">
                  <a:xfrm>
                    <a:off x="3374" y="4110"/>
                    <a:ext cx="8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55" name="Line 890"/>
                  <p:cNvSpPr>
                    <a:spLocks noChangeShapeType="1"/>
                  </p:cNvSpPr>
                  <p:nvPr/>
                </p:nvSpPr>
                <p:spPr bwMode="auto">
                  <a:xfrm>
                    <a:off x="3382" y="4114"/>
                    <a:ext cx="5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56" name="Line 891"/>
                  <p:cNvSpPr>
                    <a:spLocks noChangeShapeType="1"/>
                  </p:cNvSpPr>
                  <p:nvPr/>
                </p:nvSpPr>
                <p:spPr bwMode="auto">
                  <a:xfrm>
                    <a:off x="3387" y="4122"/>
                    <a:ext cx="4" cy="3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57" name="Line 892"/>
                  <p:cNvSpPr>
                    <a:spLocks noChangeShapeType="1"/>
                  </p:cNvSpPr>
                  <p:nvPr/>
                </p:nvSpPr>
                <p:spPr bwMode="auto">
                  <a:xfrm>
                    <a:off x="3391" y="4125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58" name="Line 893"/>
                  <p:cNvSpPr>
                    <a:spLocks noChangeShapeType="1"/>
                  </p:cNvSpPr>
                  <p:nvPr/>
                </p:nvSpPr>
                <p:spPr bwMode="auto">
                  <a:xfrm>
                    <a:off x="3395" y="4129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59" name="Line 894"/>
                  <p:cNvSpPr>
                    <a:spLocks noChangeShapeType="1"/>
                  </p:cNvSpPr>
                  <p:nvPr/>
                </p:nvSpPr>
                <p:spPr bwMode="auto">
                  <a:xfrm>
                    <a:off x="3399" y="4133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60" name="Line 895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4137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61" name="Line 896"/>
                  <p:cNvSpPr>
                    <a:spLocks noChangeShapeType="1"/>
                  </p:cNvSpPr>
                  <p:nvPr/>
                </p:nvSpPr>
                <p:spPr bwMode="auto">
                  <a:xfrm>
                    <a:off x="3412" y="4141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62" name="Line 897"/>
                  <p:cNvSpPr>
                    <a:spLocks noChangeShapeType="1"/>
                  </p:cNvSpPr>
                  <p:nvPr/>
                </p:nvSpPr>
                <p:spPr bwMode="auto">
                  <a:xfrm>
                    <a:off x="3417" y="4141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63" name="Line 8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1" y="4137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64" name="Line 899"/>
                  <p:cNvSpPr>
                    <a:spLocks noChangeShapeType="1"/>
                  </p:cNvSpPr>
                  <p:nvPr/>
                </p:nvSpPr>
                <p:spPr bwMode="auto">
                  <a:xfrm>
                    <a:off x="3425" y="4137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65" name="Line 900"/>
                  <p:cNvSpPr>
                    <a:spLocks noChangeShapeType="1"/>
                  </p:cNvSpPr>
                  <p:nvPr/>
                </p:nvSpPr>
                <p:spPr bwMode="auto">
                  <a:xfrm>
                    <a:off x="3430" y="4137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66" name="Line 901"/>
                  <p:cNvSpPr>
                    <a:spLocks noChangeShapeType="1"/>
                  </p:cNvSpPr>
                  <p:nvPr/>
                </p:nvSpPr>
                <p:spPr bwMode="auto">
                  <a:xfrm>
                    <a:off x="3434" y="4141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67" name="Line 902"/>
                  <p:cNvSpPr>
                    <a:spLocks noChangeShapeType="1"/>
                  </p:cNvSpPr>
                  <p:nvPr/>
                </p:nvSpPr>
                <p:spPr bwMode="auto">
                  <a:xfrm>
                    <a:off x="3442" y="4141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68" name="Line 903"/>
                  <p:cNvSpPr>
                    <a:spLocks noChangeShapeType="1"/>
                  </p:cNvSpPr>
                  <p:nvPr/>
                </p:nvSpPr>
                <p:spPr bwMode="auto">
                  <a:xfrm>
                    <a:off x="3447" y="4145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69" name="Line 904"/>
                  <p:cNvSpPr>
                    <a:spLocks noChangeShapeType="1"/>
                  </p:cNvSpPr>
                  <p:nvPr/>
                </p:nvSpPr>
                <p:spPr bwMode="auto">
                  <a:xfrm>
                    <a:off x="3451" y="4153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70" name="Line 905"/>
                  <p:cNvSpPr>
                    <a:spLocks noChangeShapeType="1"/>
                  </p:cNvSpPr>
                  <p:nvPr/>
                </p:nvSpPr>
                <p:spPr bwMode="auto">
                  <a:xfrm>
                    <a:off x="3451" y="4157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71" name="Line 906"/>
                  <p:cNvSpPr>
                    <a:spLocks noChangeShapeType="1"/>
                  </p:cNvSpPr>
                  <p:nvPr/>
                </p:nvSpPr>
                <p:spPr bwMode="auto">
                  <a:xfrm>
                    <a:off x="3481" y="4173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72" name="Line 907"/>
                  <p:cNvSpPr>
                    <a:spLocks noChangeShapeType="1"/>
                  </p:cNvSpPr>
                  <p:nvPr/>
                </p:nvSpPr>
                <p:spPr bwMode="auto">
                  <a:xfrm>
                    <a:off x="3485" y="4177"/>
                    <a:ext cx="18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73" name="Line 908"/>
                  <p:cNvSpPr>
                    <a:spLocks noChangeShapeType="1"/>
                  </p:cNvSpPr>
                  <p:nvPr/>
                </p:nvSpPr>
                <p:spPr bwMode="auto">
                  <a:xfrm>
                    <a:off x="3503" y="4181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74" name="Line 909"/>
                  <p:cNvSpPr>
                    <a:spLocks noChangeShapeType="1"/>
                  </p:cNvSpPr>
                  <p:nvPr/>
                </p:nvSpPr>
                <p:spPr bwMode="auto">
                  <a:xfrm>
                    <a:off x="3507" y="4181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75" name="Line 910"/>
                  <p:cNvSpPr>
                    <a:spLocks noChangeShapeType="1"/>
                  </p:cNvSpPr>
                  <p:nvPr/>
                </p:nvSpPr>
                <p:spPr bwMode="auto">
                  <a:xfrm>
                    <a:off x="3515" y="4181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76" name="Line 911"/>
                  <p:cNvSpPr>
                    <a:spLocks noChangeShapeType="1"/>
                  </p:cNvSpPr>
                  <p:nvPr/>
                </p:nvSpPr>
                <p:spPr bwMode="auto">
                  <a:xfrm>
                    <a:off x="3520" y="4181"/>
                    <a:ext cx="13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77" name="Line 912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4185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78" name="Line 913"/>
                  <p:cNvSpPr>
                    <a:spLocks noChangeShapeType="1"/>
                  </p:cNvSpPr>
                  <p:nvPr/>
                </p:nvSpPr>
                <p:spPr bwMode="auto">
                  <a:xfrm>
                    <a:off x="3567" y="4197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79" name="Line 914"/>
                  <p:cNvSpPr>
                    <a:spLocks noChangeShapeType="1"/>
                  </p:cNvSpPr>
                  <p:nvPr/>
                </p:nvSpPr>
                <p:spPr bwMode="auto">
                  <a:xfrm>
                    <a:off x="3571" y="4201"/>
                    <a:ext cx="17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80" name="Line 915"/>
                  <p:cNvSpPr>
                    <a:spLocks noChangeShapeType="1"/>
                  </p:cNvSpPr>
                  <p:nvPr/>
                </p:nvSpPr>
                <p:spPr bwMode="auto">
                  <a:xfrm>
                    <a:off x="3588" y="4209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81" name="Line 916"/>
                  <p:cNvSpPr>
                    <a:spLocks noChangeShapeType="1"/>
                  </p:cNvSpPr>
                  <p:nvPr/>
                </p:nvSpPr>
                <p:spPr bwMode="auto">
                  <a:xfrm>
                    <a:off x="3593" y="4209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82" name="Line 917"/>
                  <p:cNvSpPr>
                    <a:spLocks noChangeShapeType="1"/>
                  </p:cNvSpPr>
                  <p:nvPr/>
                </p:nvSpPr>
                <p:spPr bwMode="auto">
                  <a:xfrm>
                    <a:off x="3601" y="4209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83" name="Line 918"/>
                  <p:cNvSpPr>
                    <a:spLocks noChangeShapeType="1"/>
                  </p:cNvSpPr>
                  <p:nvPr/>
                </p:nvSpPr>
                <p:spPr bwMode="auto">
                  <a:xfrm>
                    <a:off x="3610" y="4213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84" name="Line 919"/>
                  <p:cNvSpPr>
                    <a:spLocks noChangeShapeType="1"/>
                  </p:cNvSpPr>
                  <p:nvPr/>
                </p:nvSpPr>
                <p:spPr bwMode="auto">
                  <a:xfrm>
                    <a:off x="3614" y="4213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85" name="Line 920"/>
                  <p:cNvSpPr>
                    <a:spLocks noChangeShapeType="1"/>
                  </p:cNvSpPr>
                  <p:nvPr/>
                </p:nvSpPr>
                <p:spPr bwMode="auto">
                  <a:xfrm>
                    <a:off x="3618" y="4213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86" name="Line 921"/>
                  <p:cNvSpPr>
                    <a:spLocks noChangeShapeType="1"/>
                  </p:cNvSpPr>
                  <p:nvPr/>
                </p:nvSpPr>
                <p:spPr bwMode="auto">
                  <a:xfrm>
                    <a:off x="3623" y="4213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87" name="Line 922"/>
                  <p:cNvSpPr>
                    <a:spLocks noChangeShapeType="1"/>
                  </p:cNvSpPr>
                  <p:nvPr/>
                </p:nvSpPr>
                <p:spPr bwMode="auto">
                  <a:xfrm>
                    <a:off x="3644" y="4201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88" name="Line 923"/>
                  <p:cNvSpPr>
                    <a:spLocks noChangeShapeType="1"/>
                  </p:cNvSpPr>
                  <p:nvPr/>
                </p:nvSpPr>
                <p:spPr bwMode="auto">
                  <a:xfrm>
                    <a:off x="3653" y="4205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89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3657" y="4205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0" name="Line 925"/>
                  <p:cNvSpPr>
                    <a:spLocks noChangeShapeType="1"/>
                  </p:cNvSpPr>
                  <p:nvPr/>
                </p:nvSpPr>
                <p:spPr bwMode="auto">
                  <a:xfrm>
                    <a:off x="3661" y="4209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1" name="Line 926"/>
                  <p:cNvSpPr>
                    <a:spLocks noChangeShapeType="1"/>
                  </p:cNvSpPr>
                  <p:nvPr/>
                </p:nvSpPr>
                <p:spPr bwMode="auto">
                  <a:xfrm>
                    <a:off x="3670" y="4213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2" name="Line 927"/>
                  <p:cNvSpPr>
                    <a:spLocks noChangeShapeType="1"/>
                  </p:cNvSpPr>
                  <p:nvPr/>
                </p:nvSpPr>
                <p:spPr bwMode="auto">
                  <a:xfrm>
                    <a:off x="3670" y="4221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3" name="Line 928"/>
                  <p:cNvSpPr>
                    <a:spLocks noChangeShapeType="1"/>
                  </p:cNvSpPr>
                  <p:nvPr/>
                </p:nvSpPr>
                <p:spPr bwMode="auto">
                  <a:xfrm>
                    <a:off x="3670" y="4225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4" name="Line 929"/>
                  <p:cNvSpPr>
                    <a:spLocks noChangeShapeType="1"/>
                  </p:cNvSpPr>
                  <p:nvPr/>
                </p:nvSpPr>
                <p:spPr bwMode="auto">
                  <a:xfrm>
                    <a:off x="3670" y="4229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5" name="Line 930"/>
                  <p:cNvSpPr>
                    <a:spLocks noChangeShapeType="1"/>
                  </p:cNvSpPr>
                  <p:nvPr/>
                </p:nvSpPr>
                <p:spPr bwMode="auto">
                  <a:xfrm>
                    <a:off x="3679" y="4233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6" name="Line 931"/>
                  <p:cNvSpPr>
                    <a:spLocks noChangeShapeType="1"/>
                  </p:cNvSpPr>
                  <p:nvPr/>
                </p:nvSpPr>
                <p:spPr bwMode="auto">
                  <a:xfrm>
                    <a:off x="3713" y="4233"/>
                    <a:ext cx="13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7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3726" y="4233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8" name="Line 933"/>
                  <p:cNvSpPr>
                    <a:spLocks noChangeShapeType="1"/>
                  </p:cNvSpPr>
                  <p:nvPr/>
                </p:nvSpPr>
                <p:spPr bwMode="auto">
                  <a:xfrm>
                    <a:off x="3730" y="4233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9" name="Line 934"/>
                  <p:cNvSpPr>
                    <a:spLocks noChangeShapeType="1"/>
                  </p:cNvSpPr>
                  <p:nvPr/>
                </p:nvSpPr>
                <p:spPr bwMode="auto">
                  <a:xfrm>
                    <a:off x="3734" y="4233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00" name="Line 935"/>
                  <p:cNvSpPr>
                    <a:spLocks noChangeShapeType="1"/>
                  </p:cNvSpPr>
                  <p:nvPr/>
                </p:nvSpPr>
                <p:spPr bwMode="auto">
                  <a:xfrm>
                    <a:off x="3739" y="4233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01" name="Line 9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3" y="4229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02" name="Line 9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7" y="4225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03" name="Line 938"/>
                  <p:cNvSpPr>
                    <a:spLocks noChangeShapeType="1"/>
                  </p:cNvSpPr>
                  <p:nvPr/>
                </p:nvSpPr>
                <p:spPr bwMode="auto">
                  <a:xfrm>
                    <a:off x="3751" y="4225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04" name="Line 939"/>
                  <p:cNvSpPr>
                    <a:spLocks noChangeShapeType="1"/>
                  </p:cNvSpPr>
                  <p:nvPr/>
                </p:nvSpPr>
                <p:spPr bwMode="auto">
                  <a:xfrm>
                    <a:off x="3756" y="4225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05" name="Line 940"/>
                  <p:cNvSpPr>
                    <a:spLocks noChangeShapeType="1"/>
                  </p:cNvSpPr>
                  <p:nvPr/>
                </p:nvSpPr>
                <p:spPr bwMode="auto">
                  <a:xfrm>
                    <a:off x="3764" y="4225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06" name="Line 941"/>
                  <p:cNvSpPr>
                    <a:spLocks noChangeShapeType="1"/>
                  </p:cNvSpPr>
                  <p:nvPr/>
                </p:nvSpPr>
                <p:spPr bwMode="auto">
                  <a:xfrm>
                    <a:off x="3769" y="4225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07" name="Line 942"/>
                  <p:cNvSpPr>
                    <a:spLocks noChangeShapeType="1"/>
                  </p:cNvSpPr>
                  <p:nvPr/>
                </p:nvSpPr>
                <p:spPr bwMode="auto">
                  <a:xfrm>
                    <a:off x="3769" y="4233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08" name="Line 943"/>
                  <p:cNvSpPr>
                    <a:spLocks noChangeShapeType="1"/>
                  </p:cNvSpPr>
                  <p:nvPr/>
                </p:nvSpPr>
                <p:spPr bwMode="auto">
                  <a:xfrm>
                    <a:off x="3773" y="4233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09" name="Line 944"/>
                  <p:cNvSpPr>
                    <a:spLocks noChangeShapeType="1"/>
                  </p:cNvSpPr>
                  <p:nvPr/>
                </p:nvSpPr>
                <p:spPr bwMode="auto">
                  <a:xfrm>
                    <a:off x="3782" y="4233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10" name="Line 945"/>
                  <p:cNvSpPr>
                    <a:spLocks noChangeShapeType="1"/>
                  </p:cNvSpPr>
                  <p:nvPr/>
                </p:nvSpPr>
                <p:spPr bwMode="auto">
                  <a:xfrm>
                    <a:off x="3786" y="4233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11" name="Line 946"/>
                  <p:cNvSpPr>
                    <a:spLocks noChangeShapeType="1"/>
                  </p:cNvSpPr>
                  <p:nvPr/>
                </p:nvSpPr>
                <p:spPr bwMode="auto">
                  <a:xfrm>
                    <a:off x="3790" y="4233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12" name="Line 947"/>
                  <p:cNvSpPr>
                    <a:spLocks noChangeShapeType="1"/>
                  </p:cNvSpPr>
                  <p:nvPr/>
                </p:nvSpPr>
                <p:spPr bwMode="auto">
                  <a:xfrm>
                    <a:off x="3794" y="4237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13" name="Line 948"/>
                  <p:cNvSpPr>
                    <a:spLocks noChangeShapeType="1"/>
                  </p:cNvSpPr>
                  <p:nvPr/>
                </p:nvSpPr>
                <p:spPr bwMode="auto">
                  <a:xfrm>
                    <a:off x="3799" y="4237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14" name="Line 949"/>
                  <p:cNvSpPr>
                    <a:spLocks noChangeShapeType="1"/>
                  </p:cNvSpPr>
                  <p:nvPr/>
                </p:nvSpPr>
                <p:spPr bwMode="auto">
                  <a:xfrm>
                    <a:off x="3803" y="4241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15" name="Line 950"/>
                  <p:cNvSpPr>
                    <a:spLocks noChangeShapeType="1"/>
                  </p:cNvSpPr>
                  <p:nvPr/>
                </p:nvSpPr>
                <p:spPr bwMode="auto">
                  <a:xfrm>
                    <a:off x="3807" y="4245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16" name="Line 951"/>
                  <p:cNvSpPr>
                    <a:spLocks noChangeShapeType="1"/>
                  </p:cNvSpPr>
                  <p:nvPr/>
                </p:nvSpPr>
                <p:spPr bwMode="auto">
                  <a:xfrm>
                    <a:off x="3812" y="4245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17" name="Line 9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37" y="4225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18" name="Line 953"/>
                  <p:cNvSpPr>
                    <a:spLocks noChangeShapeType="1"/>
                  </p:cNvSpPr>
                  <p:nvPr/>
                </p:nvSpPr>
                <p:spPr bwMode="auto">
                  <a:xfrm>
                    <a:off x="3842" y="4225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19" name="Line 954"/>
                  <p:cNvSpPr>
                    <a:spLocks noChangeShapeType="1"/>
                  </p:cNvSpPr>
                  <p:nvPr/>
                </p:nvSpPr>
                <p:spPr bwMode="auto">
                  <a:xfrm>
                    <a:off x="3850" y="4225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0" name="Line 955"/>
                  <p:cNvSpPr>
                    <a:spLocks noChangeShapeType="1"/>
                  </p:cNvSpPr>
                  <p:nvPr/>
                </p:nvSpPr>
                <p:spPr bwMode="auto">
                  <a:xfrm>
                    <a:off x="3855" y="4225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1" name="Line 956"/>
                  <p:cNvSpPr>
                    <a:spLocks noChangeShapeType="1"/>
                  </p:cNvSpPr>
                  <p:nvPr/>
                </p:nvSpPr>
                <p:spPr bwMode="auto">
                  <a:xfrm>
                    <a:off x="3859" y="4225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2" name="Line 9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63" y="4221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3" name="Line 9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67" y="4217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4" name="Line 9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72" y="4213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5" name="Line 960"/>
                  <p:cNvSpPr>
                    <a:spLocks noChangeShapeType="1"/>
                  </p:cNvSpPr>
                  <p:nvPr/>
                </p:nvSpPr>
                <p:spPr bwMode="auto">
                  <a:xfrm>
                    <a:off x="3876" y="4213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6" name="Line 961"/>
                  <p:cNvSpPr>
                    <a:spLocks noChangeShapeType="1"/>
                  </p:cNvSpPr>
                  <p:nvPr/>
                </p:nvSpPr>
                <p:spPr bwMode="auto">
                  <a:xfrm>
                    <a:off x="3880" y="4213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7" name="Line 962"/>
                  <p:cNvSpPr>
                    <a:spLocks noChangeShapeType="1"/>
                  </p:cNvSpPr>
                  <p:nvPr/>
                </p:nvSpPr>
                <p:spPr bwMode="auto">
                  <a:xfrm>
                    <a:off x="3889" y="4213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8" name="Line 963"/>
                  <p:cNvSpPr>
                    <a:spLocks noChangeShapeType="1"/>
                  </p:cNvSpPr>
                  <p:nvPr/>
                </p:nvSpPr>
                <p:spPr bwMode="auto">
                  <a:xfrm>
                    <a:off x="3893" y="4213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9" name="Line 964"/>
                  <p:cNvSpPr>
                    <a:spLocks noChangeShapeType="1"/>
                  </p:cNvSpPr>
                  <p:nvPr/>
                </p:nvSpPr>
                <p:spPr bwMode="auto">
                  <a:xfrm>
                    <a:off x="3902" y="4213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0" name="Line 965"/>
                  <p:cNvSpPr>
                    <a:spLocks noChangeShapeType="1"/>
                  </p:cNvSpPr>
                  <p:nvPr/>
                </p:nvSpPr>
                <p:spPr bwMode="auto">
                  <a:xfrm>
                    <a:off x="3906" y="4213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1" name="Line 9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15" y="4209"/>
                    <a:ext cx="8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2" name="Line 967"/>
                  <p:cNvSpPr>
                    <a:spLocks noChangeShapeType="1"/>
                  </p:cNvSpPr>
                  <p:nvPr/>
                </p:nvSpPr>
                <p:spPr bwMode="auto">
                  <a:xfrm>
                    <a:off x="3923" y="4209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3" name="Line 9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32" y="4205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4" name="Line 9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53" y="4185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5" name="Line 9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58" y="4181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6" name="Line 971"/>
                  <p:cNvSpPr>
                    <a:spLocks noChangeShapeType="1"/>
                  </p:cNvSpPr>
                  <p:nvPr/>
                </p:nvSpPr>
                <p:spPr bwMode="auto">
                  <a:xfrm>
                    <a:off x="3962" y="4181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7" name="Line 9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66" y="4177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8" name="Line 9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0" y="4173"/>
                    <a:ext cx="13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9" name="Line 974"/>
                  <p:cNvSpPr>
                    <a:spLocks noChangeShapeType="1"/>
                  </p:cNvSpPr>
                  <p:nvPr/>
                </p:nvSpPr>
                <p:spPr bwMode="auto">
                  <a:xfrm>
                    <a:off x="3983" y="4173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40" name="Line 975"/>
                  <p:cNvSpPr>
                    <a:spLocks noChangeShapeType="1"/>
                  </p:cNvSpPr>
                  <p:nvPr/>
                </p:nvSpPr>
                <p:spPr bwMode="auto">
                  <a:xfrm>
                    <a:off x="3988" y="4173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41" name="Line 976"/>
                  <p:cNvSpPr>
                    <a:spLocks noChangeShapeType="1"/>
                  </p:cNvSpPr>
                  <p:nvPr/>
                </p:nvSpPr>
                <p:spPr bwMode="auto">
                  <a:xfrm>
                    <a:off x="3992" y="4173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42" name="Line 9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00" y="4169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43" name="Line 9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05" y="4165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44" name="Line 9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31" y="4145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45" name="Line 9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31" y="4137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46" name="Line 9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35" y="4129"/>
                    <a:ext cx="13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47" name="Line 9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48" y="4122"/>
                    <a:ext cx="8" cy="7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48" name="Line 9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56" y="4118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49" name="Line 9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61" y="4114"/>
                    <a:ext cx="12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0" name="Line 9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73" y="4110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1" name="Line 9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08" y="4082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2" name="Line 987"/>
                  <p:cNvSpPr>
                    <a:spLocks noChangeShapeType="1"/>
                  </p:cNvSpPr>
                  <p:nvPr/>
                </p:nvSpPr>
                <p:spPr bwMode="auto">
                  <a:xfrm>
                    <a:off x="4112" y="4082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3" name="Line 988"/>
                  <p:cNvSpPr>
                    <a:spLocks noChangeShapeType="1"/>
                  </p:cNvSpPr>
                  <p:nvPr/>
                </p:nvSpPr>
                <p:spPr bwMode="auto">
                  <a:xfrm>
                    <a:off x="4116" y="4082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4" name="Line 989"/>
                  <p:cNvSpPr>
                    <a:spLocks noChangeShapeType="1"/>
                  </p:cNvSpPr>
                  <p:nvPr/>
                </p:nvSpPr>
                <p:spPr bwMode="auto">
                  <a:xfrm>
                    <a:off x="4121" y="4082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5" name="Line 990"/>
                  <p:cNvSpPr>
                    <a:spLocks noChangeShapeType="1"/>
                  </p:cNvSpPr>
                  <p:nvPr/>
                </p:nvSpPr>
                <p:spPr bwMode="auto">
                  <a:xfrm>
                    <a:off x="4125" y="4082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6" name="Line 991"/>
                  <p:cNvSpPr>
                    <a:spLocks noChangeShapeType="1"/>
                  </p:cNvSpPr>
                  <p:nvPr/>
                </p:nvSpPr>
                <p:spPr bwMode="auto">
                  <a:xfrm>
                    <a:off x="4134" y="4082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7" name="Line 9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38" y="4078"/>
                    <a:ext cx="8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8" name="Line 9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46" y="4074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9" name="Line 994"/>
                  <p:cNvSpPr>
                    <a:spLocks noChangeShapeType="1"/>
                  </p:cNvSpPr>
                  <p:nvPr/>
                </p:nvSpPr>
                <p:spPr bwMode="auto">
                  <a:xfrm>
                    <a:off x="4151" y="4074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0" name="Line 995"/>
                  <p:cNvSpPr>
                    <a:spLocks noChangeShapeType="1"/>
                  </p:cNvSpPr>
                  <p:nvPr/>
                </p:nvSpPr>
                <p:spPr bwMode="auto">
                  <a:xfrm>
                    <a:off x="4155" y="4074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1" name="Line 996"/>
                  <p:cNvSpPr>
                    <a:spLocks noChangeShapeType="1"/>
                  </p:cNvSpPr>
                  <p:nvPr/>
                </p:nvSpPr>
                <p:spPr bwMode="auto">
                  <a:xfrm>
                    <a:off x="4172" y="4070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2" name="Line 9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81" y="4066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3" name="Line 998"/>
                  <p:cNvSpPr>
                    <a:spLocks noChangeShapeType="1"/>
                  </p:cNvSpPr>
                  <p:nvPr/>
                </p:nvSpPr>
                <p:spPr bwMode="auto">
                  <a:xfrm>
                    <a:off x="4185" y="4066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4" name="Line 9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94" y="4066"/>
                    <a:ext cx="8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5" name="Line 1000"/>
                  <p:cNvSpPr>
                    <a:spLocks noChangeShapeType="1"/>
                  </p:cNvSpPr>
                  <p:nvPr/>
                </p:nvSpPr>
                <p:spPr bwMode="auto">
                  <a:xfrm>
                    <a:off x="4202" y="4066"/>
                    <a:ext cx="13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6" name="Line 1001"/>
                  <p:cNvSpPr>
                    <a:spLocks noChangeShapeType="1"/>
                  </p:cNvSpPr>
                  <p:nvPr/>
                </p:nvSpPr>
                <p:spPr bwMode="auto">
                  <a:xfrm>
                    <a:off x="4215" y="4070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7" name="Line 100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4070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8" name="Line 10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37" y="1871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9" name="Line 10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32" y="1871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70" name="Line 10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28" y="1875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71" name="Line 1006"/>
                  <p:cNvSpPr>
                    <a:spLocks noChangeShapeType="1"/>
                  </p:cNvSpPr>
                  <p:nvPr/>
                </p:nvSpPr>
                <p:spPr bwMode="auto">
                  <a:xfrm>
                    <a:off x="4228" y="1883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72" name="Line 10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24" y="1887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73" name="Line 10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19" y="1895"/>
                    <a:ext cx="5" cy="7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74" name="Line 1009"/>
                  <p:cNvSpPr>
                    <a:spLocks noChangeShapeType="1"/>
                  </p:cNvSpPr>
                  <p:nvPr/>
                </p:nvSpPr>
                <p:spPr bwMode="auto">
                  <a:xfrm>
                    <a:off x="4219" y="1902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75" name="Line 1010"/>
                  <p:cNvSpPr>
                    <a:spLocks noChangeShapeType="1"/>
                  </p:cNvSpPr>
                  <p:nvPr/>
                </p:nvSpPr>
                <p:spPr bwMode="auto">
                  <a:xfrm>
                    <a:off x="4228" y="1906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92" name="Group 1011"/>
                <p:cNvGrpSpPr>
                  <a:grpSpLocks/>
                </p:cNvGrpSpPr>
                <p:nvPr/>
              </p:nvGrpSpPr>
              <p:grpSpPr bwMode="auto">
                <a:xfrm>
                  <a:off x="3099" y="588"/>
                  <a:ext cx="1383" cy="2148"/>
                  <a:chOff x="3099" y="588"/>
                  <a:chExt cx="1383" cy="2148"/>
                </a:xfrm>
              </p:grpSpPr>
              <p:sp>
                <p:nvSpPr>
                  <p:cNvPr id="21176" name="Line 1012"/>
                  <p:cNvSpPr>
                    <a:spLocks noChangeShapeType="1"/>
                  </p:cNvSpPr>
                  <p:nvPr/>
                </p:nvSpPr>
                <p:spPr bwMode="auto">
                  <a:xfrm>
                    <a:off x="4237" y="1938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77" name="Line 1013"/>
                  <p:cNvSpPr>
                    <a:spLocks noChangeShapeType="1"/>
                  </p:cNvSpPr>
                  <p:nvPr/>
                </p:nvSpPr>
                <p:spPr bwMode="auto">
                  <a:xfrm>
                    <a:off x="4237" y="1942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78" name="Line 1014"/>
                  <p:cNvSpPr>
                    <a:spLocks noChangeShapeType="1"/>
                  </p:cNvSpPr>
                  <p:nvPr/>
                </p:nvSpPr>
                <p:spPr bwMode="auto">
                  <a:xfrm>
                    <a:off x="4237" y="1946"/>
                    <a:ext cx="4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79" name="Line 1015"/>
                  <p:cNvSpPr>
                    <a:spLocks noChangeShapeType="1"/>
                  </p:cNvSpPr>
                  <p:nvPr/>
                </p:nvSpPr>
                <p:spPr bwMode="auto">
                  <a:xfrm>
                    <a:off x="4241" y="1958"/>
                    <a:ext cx="8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80" name="Line 10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41" y="1966"/>
                    <a:ext cx="8" cy="2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81" name="Line 1017"/>
                  <p:cNvSpPr>
                    <a:spLocks noChangeShapeType="1"/>
                  </p:cNvSpPr>
                  <p:nvPr/>
                </p:nvSpPr>
                <p:spPr bwMode="auto">
                  <a:xfrm>
                    <a:off x="4237" y="2018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82" name="Line 1018"/>
                  <p:cNvSpPr>
                    <a:spLocks noChangeShapeType="1"/>
                  </p:cNvSpPr>
                  <p:nvPr/>
                </p:nvSpPr>
                <p:spPr bwMode="auto">
                  <a:xfrm>
                    <a:off x="4237" y="2026"/>
                    <a:ext cx="1" cy="43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83" name="Line 10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15" y="2073"/>
                    <a:ext cx="22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84" name="Line 10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02" y="2085"/>
                    <a:ext cx="13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85" name="Line 1021"/>
                  <p:cNvSpPr>
                    <a:spLocks noChangeShapeType="1"/>
                  </p:cNvSpPr>
                  <p:nvPr/>
                </p:nvSpPr>
                <p:spPr bwMode="auto">
                  <a:xfrm>
                    <a:off x="4202" y="2093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86" name="Line 10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98" y="2101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87" name="Line 1023"/>
                  <p:cNvSpPr>
                    <a:spLocks noChangeShapeType="1"/>
                  </p:cNvSpPr>
                  <p:nvPr/>
                </p:nvSpPr>
                <p:spPr bwMode="auto">
                  <a:xfrm>
                    <a:off x="4198" y="2105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88" name="Line 1024"/>
                  <p:cNvSpPr>
                    <a:spLocks noChangeShapeType="1"/>
                  </p:cNvSpPr>
                  <p:nvPr/>
                </p:nvSpPr>
                <p:spPr bwMode="auto">
                  <a:xfrm>
                    <a:off x="4185" y="2141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89" name="Line 1025"/>
                  <p:cNvSpPr>
                    <a:spLocks noChangeShapeType="1"/>
                  </p:cNvSpPr>
                  <p:nvPr/>
                </p:nvSpPr>
                <p:spPr bwMode="auto">
                  <a:xfrm>
                    <a:off x="4185" y="2145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90" name="Line 10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85" y="2153"/>
                    <a:ext cx="4" cy="19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91" name="Line 1027"/>
                  <p:cNvSpPr>
                    <a:spLocks noChangeShapeType="1"/>
                  </p:cNvSpPr>
                  <p:nvPr/>
                </p:nvSpPr>
                <p:spPr bwMode="auto">
                  <a:xfrm>
                    <a:off x="4185" y="2172"/>
                    <a:ext cx="13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92" name="Line 1028"/>
                  <p:cNvSpPr>
                    <a:spLocks noChangeShapeType="1"/>
                  </p:cNvSpPr>
                  <p:nvPr/>
                </p:nvSpPr>
                <p:spPr bwMode="auto">
                  <a:xfrm>
                    <a:off x="4198" y="2184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93" name="Line 1029"/>
                  <p:cNvSpPr>
                    <a:spLocks noChangeShapeType="1"/>
                  </p:cNvSpPr>
                  <p:nvPr/>
                </p:nvSpPr>
                <p:spPr bwMode="auto">
                  <a:xfrm>
                    <a:off x="4211" y="2220"/>
                    <a:ext cx="17" cy="2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94" name="Line 1030"/>
                  <p:cNvSpPr>
                    <a:spLocks noChangeShapeType="1"/>
                  </p:cNvSpPr>
                  <p:nvPr/>
                </p:nvSpPr>
                <p:spPr bwMode="auto">
                  <a:xfrm>
                    <a:off x="4228" y="2248"/>
                    <a:ext cx="9" cy="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95" name="Line 1031"/>
                  <p:cNvSpPr>
                    <a:spLocks noChangeShapeType="1"/>
                  </p:cNvSpPr>
                  <p:nvPr/>
                </p:nvSpPr>
                <p:spPr bwMode="auto">
                  <a:xfrm>
                    <a:off x="4237" y="2268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96" name="Line 1032"/>
                  <p:cNvSpPr>
                    <a:spLocks noChangeShapeType="1"/>
                  </p:cNvSpPr>
                  <p:nvPr/>
                </p:nvSpPr>
                <p:spPr bwMode="auto">
                  <a:xfrm>
                    <a:off x="4245" y="2284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97" name="Line 10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49" y="1819"/>
                    <a:ext cx="26" cy="5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98" name="Line 10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01" y="1783"/>
                    <a:ext cx="9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99" name="Line 10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0" y="1760"/>
                    <a:ext cx="21" cy="23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0" name="Line 10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31" y="1740"/>
                    <a:ext cx="9" cy="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1" name="Line 10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57" y="1692"/>
                    <a:ext cx="13" cy="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2" name="Line 10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70" y="1688"/>
                    <a:ext cx="13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3" name="Line 10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3" y="1680"/>
                    <a:ext cx="8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4" name="Line 10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91" y="1676"/>
                    <a:ext cx="13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5" name="Line 10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34" y="1660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6" name="Line 10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43" y="1652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7" name="Line 1043"/>
                  <p:cNvSpPr>
                    <a:spLocks noChangeShapeType="1"/>
                  </p:cNvSpPr>
                  <p:nvPr/>
                </p:nvSpPr>
                <p:spPr bwMode="auto">
                  <a:xfrm>
                    <a:off x="4447" y="1652"/>
                    <a:ext cx="13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8" name="Line 1044"/>
                  <p:cNvSpPr>
                    <a:spLocks noChangeShapeType="1"/>
                  </p:cNvSpPr>
                  <p:nvPr/>
                </p:nvSpPr>
                <p:spPr bwMode="auto">
                  <a:xfrm>
                    <a:off x="4460" y="1652"/>
                    <a:ext cx="13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9" name="Line 1045"/>
                  <p:cNvSpPr>
                    <a:spLocks noChangeShapeType="1"/>
                  </p:cNvSpPr>
                  <p:nvPr/>
                </p:nvSpPr>
                <p:spPr bwMode="auto">
                  <a:xfrm>
                    <a:off x="4473" y="1652"/>
                    <a:ext cx="8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0" name="Line 1046"/>
                  <p:cNvSpPr>
                    <a:spLocks noChangeShapeType="1"/>
                  </p:cNvSpPr>
                  <p:nvPr/>
                </p:nvSpPr>
                <p:spPr bwMode="auto">
                  <a:xfrm>
                    <a:off x="4481" y="1660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1" name="Line 104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43" y="1640"/>
                    <a:ext cx="17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2" name="Line 10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38" y="1636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3" name="Line 10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34" y="1636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4" name="Line 105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30" y="1633"/>
                    <a:ext cx="4" cy="3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5" name="Line 105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25" y="1625"/>
                    <a:ext cx="5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6" name="Line 105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08" y="1621"/>
                    <a:ext cx="17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7" name="Line 10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74" y="1617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8" name="Line 10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65" y="1613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9" name="Line 105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44" y="1605"/>
                    <a:ext cx="2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0" name="Line 10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40" y="1605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1" name="Line 105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22" y="1601"/>
                    <a:ext cx="18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2" name="Line 10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92" y="1613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3" name="Line 10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84" y="1613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4" name="Line 106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71" y="1609"/>
                    <a:ext cx="13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5" name="Line 106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62" y="1601"/>
                    <a:ext cx="9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6" name="Line 10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49" y="1601"/>
                    <a:ext cx="13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7" name="Line 10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41" y="1601"/>
                    <a:ext cx="8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8" name="Line 10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81" y="1621"/>
                    <a:ext cx="30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9" name="Line 10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4" y="1629"/>
                    <a:ext cx="17" cy="7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0" name="Line 10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55" y="1636"/>
                    <a:ext cx="9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1" name="Line 10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21" y="1656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2" name="Line 10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08" y="1664"/>
                    <a:ext cx="13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3" name="Line 10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86" y="1668"/>
                    <a:ext cx="22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4" name="Line 10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78" y="1676"/>
                    <a:ext cx="8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5" name="Line 10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73" y="1680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6" name="Line 107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09" y="1482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7" name="Line 10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00" y="1482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8" name="Line 10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7" y="1482"/>
                    <a:ext cx="13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9" name="Line 10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74" y="1486"/>
                    <a:ext cx="13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40" name="Line 10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57" y="1486"/>
                    <a:ext cx="17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41" name="Line 10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23" y="1486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42" name="Line 10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18" y="1490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43" name="Line 10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93" y="1490"/>
                    <a:ext cx="2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44" name="Line 10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88" y="1494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45" name="Line 10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80" y="1494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46" name="Line 10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71" y="1494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47" name="Line 10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37" y="1490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48" name="Line 108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28" y="1486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49" name="Line 10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20" y="1482"/>
                    <a:ext cx="8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0" name="Line 108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11" y="1478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1" name="Line 108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98" y="1474"/>
                    <a:ext cx="13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2" name="Line 10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85" y="1474"/>
                    <a:ext cx="13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3" name="Line 10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77" y="1478"/>
                    <a:ext cx="8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4" name="Line 10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64" y="1482"/>
                    <a:ext cx="13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5" name="Line 10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25" y="1482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6" name="Line 10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8" y="1482"/>
                    <a:ext cx="17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7" name="Line 10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99" y="1486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8" name="Line 10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95" y="1486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9" name="Line 10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91" y="1494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60" name="Line 10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74" y="1486"/>
                    <a:ext cx="17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61" name="Line 109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52" y="1474"/>
                    <a:ext cx="22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62" name="Line 109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39" y="1466"/>
                    <a:ext cx="13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63" name="Line 10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35" y="1462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64" name="Line 110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96" y="1438"/>
                    <a:ext cx="9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65" name="Line 110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92" y="1434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66" name="Line 1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84" y="1434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67" name="Line 1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9" y="1434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68" name="Line 110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71" y="1426"/>
                    <a:ext cx="8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69" name="Line 110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66" y="1422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70" name="Line 110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62" y="1418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71" name="Line 110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49" y="1414"/>
                    <a:ext cx="13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72" name="Line 11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11" y="1402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73" name="Line 1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11" y="1398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74" name="Line 111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06" y="1394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75" name="Line 1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06" y="1382"/>
                    <a:ext cx="1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76" name="Line 11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02" y="1378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77" name="Line 11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93" y="1374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78" name="Line 11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89" y="1367"/>
                    <a:ext cx="4" cy="7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79" name="Line 111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76" y="1359"/>
                    <a:ext cx="13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80" name="Line 11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68" y="1359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81" name="Line 11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55" y="1347"/>
                    <a:ext cx="13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82" name="Line 11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50" y="1343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83" name="Line 11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16" y="1323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84" name="Line 11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12" y="1311"/>
                    <a:ext cx="4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85" name="Line 11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99" y="1275"/>
                    <a:ext cx="13" cy="36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86" name="Line 1122"/>
                  <p:cNvSpPr>
                    <a:spLocks noChangeShapeType="1"/>
                  </p:cNvSpPr>
                  <p:nvPr/>
                </p:nvSpPr>
                <p:spPr bwMode="auto">
                  <a:xfrm>
                    <a:off x="3198" y="604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87" name="Line 1123"/>
                  <p:cNvSpPr>
                    <a:spLocks noChangeShapeType="1"/>
                  </p:cNvSpPr>
                  <p:nvPr/>
                </p:nvSpPr>
                <p:spPr bwMode="auto">
                  <a:xfrm>
                    <a:off x="3202" y="612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88" name="Line 1124"/>
                  <p:cNvSpPr>
                    <a:spLocks noChangeShapeType="1"/>
                  </p:cNvSpPr>
                  <p:nvPr/>
                </p:nvSpPr>
                <p:spPr bwMode="auto">
                  <a:xfrm>
                    <a:off x="3211" y="612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89" name="Line 1125"/>
                  <p:cNvSpPr>
                    <a:spLocks noChangeShapeType="1"/>
                  </p:cNvSpPr>
                  <p:nvPr/>
                </p:nvSpPr>
                <p:spPr bwMode="auto">
                  <a:xfrm>
                    <a:off x="3215" y="616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90" name="Line 1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3" y="612"/>
                    <a:ext cx="18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91" name="Line 1127"/>
                  <p:cNvSpPr>
                    <a:spLocks noChangeShapeType="1"/>
                  </p:cNvSpPr>
                  <p:nvPr/>
                </p:nvSpPr>
                <p:spPr bwMode="auto">
                  <a:xfrm>
                    <a:off x="3241" y="612"/>
                    <a:ext cx="8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92" name="Line 1128"/>
                  <p:cNvSpPr>
                    <a:spLocks noChangeShapeType="1"/>
                  </p:cNvSpPr>
                  <p:nvPr/>
                </p:nvSpPr>
                <p:spPr bwMode="auto">
                  <a:xfrm>
                    <a:off x="3279" y="608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93" name="Line 1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84" y="604"/>
                    <a:ext cx="12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94" name="Line 1130"/>
                  <p:cNvSpPr>
                    <a:spLocks noChangeShapeType="1"/>
                  </p:cNvSpPr>
                  <p:nvPr/>
                </p:nvSpPr>
                <p:spPr bwMode="auto">
                  <a:xfrm>
                    <a:off x="3296" y="604"/>
                    <a:ext cx="1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95" name="Line 1131"/>
                  <p:cNvSpPr>
                    <a:spLocks noChangeShapeType="1"/>
                  </p:cNvSpPr>
                  <p:nvPr/>
                </p:nvSpPr>
                <p:spPr bwMode="auto">
                  <a:xfrm>
                    <a:off x="3314" y="604"/>
                    <a:ext cx="17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96" name="Line 1132"/>
                  <p:cNvSpPr>
                    <a:spLocks noChangeShapeType="1"/>
                  </p:cNvSpPr>
                  <p:nvPr/>
                </p:nvSpPr>
                <p:spPr bwMode="auto">
                  <a:xfrm>
                    <a:off x="3331" y="604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97" name="Line 1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5" y="604"/>
                    <a:ext cx="13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98" name="Line 11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78" y="600"/>
                    <a:ext cx="13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99" name="Line 11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91" y="592"/>
                    <a:ext cx="2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00" name="Line 11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2" y="588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01" name="Line 1137"/>
                  <p:cNvSpPr>
                    <a:spLocks noChangeShapeType="1"/>
                  </p:cNvSpPr>
                  <p:nvPr/>
                </p:nvSpPr>
                <p:spPr bwMode="auto">
                  <a:xfrm>
                    <a:off x="3451" y="596"/>
                    <a:ext cx="39" cy="2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02" name="Line 1138"/>
                  <p:cNvSpPr>
                    <a:spLocks noChangeShapeType="1"/>
                  </p:cNvSpPr>
                  <p:nvPr/>
                </p:nvSpPr>
                <p:spPr bwMode="auto">
                  <a:xfrm>
                    <a:off x="3490" y="620"/>
                    <a:ext cx="21" cy="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03" name="Line 1139"/>
                  <p:cNvSpPr>
                    <a:spLocks noChangeShapeType="1"/>
                  </p:cNvSpPr>
                  <p:nvPr/>
                </p:nvSpPr>
                <p:spPr bwMode="auto">
                  <a:xfrm>
                    <a:off x="3511" y="640"/>
                    <a:ext cx="34" cy="2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04" name="Line 1140"/>
                  <p:cNvSpPr>
                    <a:spLocks noChangeShapeType="1"/>
                  </p:cNvSpPr>
                  <p:nvPr/>
                </p:nvSpPr>
                <p:spPr bwMode="auto">
                  <a:xfrm>
                    <a:off x="3575" y="688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05" name="Line 1141"/>
                  <p:cNvSpPr>
                    <a:spLocks noChangeShapeType="1"/>
                  </p:cNvSpPr>
                  <p:nvPr/>
                </p:nvSpPr>
                <p:spPr bwMode="auto">
                  <a:xfrm>
                    <a:off x="3580" y="692"/>
                    <a:ext cx="13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06" name="Line 1142"/>
                  <p:cNvSpPr>
                    <a:spLocks noChangeShapeType="1"/>
                  </p:cNvSpPr>
                  <p:nvPr/>
                </p:nvSpPr>
                <p:spPr bwMode="auto">
                  <a:xfrm>
                    <a:off x="3593" y="696"/>
                    <a:ext cx="8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07" name="Line 1143"/>
                  <p:cNvSpPr>
                    <a:spLocks noChangeShapeType="1"/>
                  </p:cNvSpPr>
                  <p:nvPr/>
                </p:nvSpPr>
                <p:spPr bwMode="auto">
                  <a:xfrm>
                    <a:off x="3601" y="704"/>
                    <a:ext cx="13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08" name="Line 1144"/>
                  <p:cNvSpPr>
                    <a:spLocks noChangeShapeType="1"/>
                  </p:cNvSpPr>
                  <p:nvPr/>
                </p:nvSpPr>
                <p:spPr bwMode="auto">
                  <a:xfrm>
                    <a:off x="3614" y="708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09" name="Line 1145"/>
                  <p:cNvSpPr>
                    <a:spLocks noChangeShapeType="1"/>
                  </p:cNvSpPr>
                  <p:nvPr/>
                </p:nvSpPr>
                <p:spPr bwMode="auto">
                  <a:xfrm>
                    <a:off x="3614" y="712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10" name="Line 1146"/>
                  <p:cNvSpPr>
                    <a:spLocks noChangeShapeType="1"/>
                  </p:cNvSpPr>
                  <p:nvPr/>
                </p:nvSpPr>
                <p:spPr bwMode="auto">
                  <a:xfrm>
                    <a:off x="3614" y="716"/>
                    <a:ext cx="1" cy="7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11" name="Line 1147"/>
                  <p:cNvSpPr>
                    <a:spLocks noChangeShapeType="1"/>
                  </p:cNvSpPr>
                  <p:nvPr/>
                </p:nvSpPr>
                <p:spPr bwMode="auto">
                  <a:xfrm>
                    <a:off x="3623" y="747"/>
                    <a:ext cx="1" cy="2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12" name="Line 1148"/>
                  <p:cNvSpPr>
                    <a:spLocks noChangeShapeType="1"/>
                  </p:cNvSpPr>
                  <p:nvPr/>
                </p:nvSpPr>
                <p:spPr bwMode="auto">
                  <a:xfrm>
                    <a:off x="3623" y="775"/>
                    <a:ext cx="1" cy="2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13" name="Line 1149"/>
                  <p:cNvSpPr>
                    <a:spLocks noChangeShapeType="1"/>
                  </p:cNvSpPr>
                  <p:nvPr/>
                </p:nvSpPr>
                <p:spPr bwMode="auto">
                  <a:xfrm>
                    <a:off x="3623" y="827"/>
                    <a:ext cx="1" cy="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14" name="Line 1150"/>
                  <p:cNvSpPr>
                    <a:spLocks noChangeShapeType="1"/>
                  </p:cNvSpPr>
                  <p:nvPr/>
                </p:nvSpPr>
                <p:spPr bwMode="auto">
                  <a:xfrm>
                    <a:off x="3623" y="847"/>
                    <a:ext cx="1" cy="1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15" name="Line 1151"/>
                  <p:cNvSpPr>
                    <a:spLocks noChangeShapeType="1"/>
                  </p:cNvSpPr>
                  <p:nvPr/>
                </p:nvSpPr>
                <p:spPr bwMode="auto">
                  <a:xfrm>
                    <a:off x="3623" y="862"/>
                    <a:ext cx="1" cy="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16" name="Line 1152"/>
                  <p:cNvSpPr>
                    <a:spLocks noChangeShapeType="1"/>
                  </p:cNvSpPr>
                  <p:nvPr/>
                </p:nvSpPr>
                <p:spPr bwMode="auto">
                  <a:xfrm>
                    <a:off x="3623" y="882"/>
                    <a:ext cx="1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17" name="Line 1153"/>
                  <p:cNvSpPr>
                    <a:spLocks noChangeShapeType="1"/>
                  </p:cNvSpPr>
                  <p:nvPr/>
                </p:nvSpPr>
                <p:spPr bwMode="auto">
                  <a:xfrm>
                    <a:off x="3623" y="926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18" name="Line 1154"/>
                  <p:cNvSpPr>
                    <a:spLocks noChangeShapeType="1"/>
                  </p:cNvSpPr>
                  <p:nvPr/>
                </p:nvSpPr>
                <p:spPr bwMode="auto">
                  <a:xfrm>
                    <a:off x="3623" y="934"/>
                    <a:ext cx="1" cy="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19" name="Line 11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18" y="954"/>
                    <a:ext cx="5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20" name="Line 1156"/>
                  <p:cNvSpPr>
                    <a:spLocks noChangeShapeType="1"/>
                  </p:cNvSpPr>
                  <p:nvPr/>
                </p:nvSpPr>
                <p:spPr bwMode="auto">
                  <a:xfrm>
                    <a:off x="3618" y="962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21" name="Line 1157"/>
                  <p:cNvSpPr>
                    <a:spLocks noChangeShapeType="1"/>
                  </p:cNvSpPr>
                  <p:nvPr/>
                </p:nvSpPr>
                <p:spPr bwMode="auto">
                  <a:xfrm>
                    <a:off x="3623" y="966"/>
                    <a:ext cx="1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22" name="Line 1158"/>
                  <p:cNvSpPr>
                    <a:spLocks noChangeShapeType="1"/>
                  </p:cNvSpPr>
                  <p:nvPr/>
                </p:nvSpPr>
                <p:spPr bwMode="auto">
                  <a:xfrm>
                    <a:off x="3623" y="1005"/>
                    <a:ext cx="4" cy="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23" name="Line 1159"/>
                  <p:cNvSpPr>
                    <a:spLocks noChangeShapeType="1"/>
                  </p:cNvSpPr>
                  <p:nvPr/>
                </p:nvSpPr>
                <p:spPr bwMode="auto">
                  <a:xfrm>
                    <a:off x="3627" y="1025"/>
                    <a:ext cx="1" cy="3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24" name="Line 1160"/>
                  <p:cNvSpPr>
                    <a:spLocks noChangeShapeType="1"/>
                  </p:cNvSpPr>
                  <p:nvPr/>
                </p:nvSpPr>
                <p:spPr bwMode="auto">
                  <a:xfrm>
                    <a:off x="3636" y="1085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25" name="Line 1161"/>
                  <p:cNvSpPr>
                    <a:spLocks noChangeShapeType="1"/>
                  </p:cNvSpPr>
                  <p:nvPr/>
                </p:nvSpPr>
                <p:spPr bwMode="auto">
                  <a:xfrm>
                    <a:off x="3640" y="1093"/>
                    <a:ext cx="8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26" name="Line 1162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1109"/>
                    <a:ext cx="5" cy="1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27" name="Line 1163"/>
                  <p:cNvSpPr>
                    <a:spLocks noChangeShapeType="1"/>
                  </p:cNvSpPr>
                  <p:nvPr/>
                </p:nvSpPr>
                <p:spPr bwMode="auto">
                  <a:xfrm>
                    <a:off x="3653" y="1120"/>
                    <a:ext cx="8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28" name="Line 1164"/>
                  <p:cNvSpPr>
                    <a:spLocks noChangeShapeType="1"/>
                  </p:cNvSpPr>
                  <p:nvPr/>
                </p:nvSpPr>
                <p:spPr bwMode="auto">
                  <a:xfrm>
                    <a:off x="3661" y="1132"/>
                    <a:ext cx="5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29" name="Line 1165"/>
                  <p:cNvSpPr>
                    <a:spLocks noChangeShapeType="1"/>
                  </p:cNvSpPr>
                  <p:nvPr/>
                </p:nvSpPr>
                <p:spPr bwMode="auto">
                  <a:xfrm>
                    <a:off x="3687" y="1172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30" name="Line 1166"/>
                  <p:cNvSpPr>
                    <a:spLocks noChangeShapeType="1"/>
                  </p:cNvSpPr>
                  <p:nvPr/>
                </p:nvSpPr>
                <p:spPr bwMode="auto">
                  <a:xfrm>
                    <a:off x="3691" y="1176"/>
                    <a:ext cx="22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31" name="Line 1167"/>
                  <p:cNvSpPr>
                    <a:spLocks noChangeShapeType="1"/>
                  </p:cNvSpPr>
                  <p:nvPr/>
                </p:nvSpPr>
                <p:spPr bwMode="auto">
                  <a:xfrm>
                    <a:off x="3713" y="1192"/>
                    <a:ext cx="21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32" name="Line 1168"/>
                  <p:cNvSpPr>
                    <a:spLocks noChangeShapeType="1"/>
                  </p:cNvSpPr>
                  <p:nvPr/>
                </p:nvSpPr>
                <p:spPr bwMode="auto">
                  <a:xfrm>
                    <a:off x="3734" y="1208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33" name="Line 1169"/>
                  <p:cNvSpPr>
                    <a:spLocks noChangeShapeType="1"/>
                  </p:cNvSpPr>
                  <p:nvPr/>
                </p:nvSpPr>
                <p:spPr bwMode="auto">
                  <a:xfrm>
                    <a:off x="3743" y="1243"/>
                    <a:ext cx="1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34" name="Line 1170"/>
                  <p:cNvSpPr>
                    <a:spLocks noChangeShapeType="1"/>
                  </p:cNvSpPr>
                  <p:nvPr/>
                </p:nvSpPr>
                <p:spPr bwMode="auto">
                  <a:xfrm>
                    <a:off x="3743" y="1255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35" name="Line 1171"/>
                  <p:cNvSpPr>
                    <a:spLocks noChangeShapeType="1"/>
                  </p:cNvSpPr>
                  <p:nvPr/>
                </p:nvSpPr>
                <p:spPr bwMode="auto">
                  <a:xfrm>
                    <a:off x="3747" y="1263"/>
                    <a:ext cx="1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36" name="Line 11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43" y="1279"/>
                    <a:ext cx="4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37" name="Line 1173"/>
                  <p:cNvSpPr>
                    <a:spLocks noChangeShapeType="1"/>
                  </p:cNvSpPr>
                  <p:nvPr/>
                </p:nvSpPr>
                <p:spPr bwMode="auto">
                  <a:xfrm>
                    <a:off x="3734" y="1323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38" name="Line 11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30" y="1331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39" name="Line 11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26" y="1335"/>
                    <a:ext cx="4" cy="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40" name="Line 1176"/>
                  <p:cNvSpPr>
                    <a:spLocks noChangeShapeType="1"/>
                  </p:cNvSpPr>
                  <p:nvPr/>
                </p:nvSpPr>
                <p:spPr bwMode="auto">
                  <a:xfrm>
                    <a:off x="3726" y="1355"/>
                    <a:ext cx="1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41" name="Line 1177"/>
                  <p:cNvSpPr>
                    <a:spLocks noChangeShapeType="1"/>
                  </p:cNvSpPr>
                  <p:nvPr/>
                </p:nvSpPr>
                <p:spPr bwMode="auto">
                  <a:xfrm>
                    <a:off x="3726" y="1371"/>
                    <a:ext cx="1" cy="7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42" name="Line 11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21" y="1378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43" name="Line 1179"/>
                  <p:cNvSpPr>
                    <a:spLocks noChangeShapeType="1"/>
                  </p:cNvSpPr>
                  <p:nvPr/>
                </p:nvSpPr>
                <p:spPr bwMode="auto">
                  <a:xfrm>
                    <a:off x="3713" y="1410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44" name="Line 11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09" y="1418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45" name="Line 1181"/>
                  <p:cNvSpPr>
                    <a:spLocks noChangeShapeType="1"/>
                  </p:cNvSpPr>
                  <p:nvPr/>
                </p:nvSpPr>
                <p:spPr bwMode="auto">
                  <a:xfrm>
                    <a:off x="3709" y="1422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46" name="Line 1182"/>
                  <p:cNvSpPr>
                    <a:spLocks noChangeShapeType="1"/>
                  </p:cNvSpPr>
                  <p:nvPr/>
                </p:nvSpPr>
                <p:spPr bwMode="auto">
                  <a:xfrm>
                    <a:off x="3709" y="1426"/>
                    <a:ext cx="1" cy="2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47" name="Line 11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04" y="1450"/>
                    <a:ext cx="5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48" name="Line 11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04" y="1494"/>
                    <a:ext cx="9" cy="23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49" name="Line 11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96" y="1517"/>
                    <a:ext cx="8" cy="2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50" name="Line 1186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1541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51" name="Line 1187"/>
                  <p:cNvSpPr>
                    <a:spLocks noChangeShapeType="1"/>
                  </p:cNvSpPr>
                  <p:nvPr/>
                </p:nvSpPr>
                <p:spPr bwMode="auto">
                  <a:xfrm>
                    <a:off x="3691" y="1573"/>
                    <a:ext cx="1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52" name="Line 11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7" y="1589"/>
                    <a:ext cx="4" cy="2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53" name="Line 1189"/>
                  <p:cNvSpPr>
                    <a:spLocks noChangeShapeType="1"/>
                  </p:cNvSpPr>
                  <p:nvPr/>
                </p:nvSpPr>
                <p:spPr bwMode="auto">
                  <a:xfrm>
                    <a:off x="3687" y="1617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54" name="Line 1190"/>
                  <p:cNvSpPr>
                    <a:spLocks noChangeShapeType="1"/>
                  </p:cNvSpPr>
                  <p:nvPr/>
                </p:nvSpPr>
                <p:spPr bwMode="auto">
                  <a:xfrm>
                    <a:off x="3687" y="1652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55" name="Line 1191"/>
                  <p:cNvSpPr>
                    <a:spLocks noChangeShapeType="1"/>
                  </p:cNvSpPr>
                  <p:nvPr/>
                </p:nvSpPr>
                <p:spPr bwMode="auto">
                  <a:xfrm>
                    <a:off x="3687" y="1656"/>
                    <a:ext cx="4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56" name="Line 1192"/>
                  <p:cNvSpPr>
                    <a:spLocks noChangeShapeType="1"/>
                  </p:cNvSpPr>
                  <p:nvPr/>
                </p:nvSpPr>
                <p:spPr bwMode="auto">
                  <a:xfrm>
                    <a:off x="3691" y="1668"/>
                    <a:ext cx="13" cy="3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57" name="Line 119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5" y="2724"/>
                    <a:ext cx="9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58" name="Line 11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63" y="2724"/>
                    <a:ext cx="12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59" name="Line 11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58" y="2716"/>
                    <a:ext cx="5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60" name="Line 11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41" y="2696"/>
                    <a:ext cx="17" cy="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61" name="Line 119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07" y="2661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62" name="Line 119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94" y="2637"/>
                    <a:ext cx="13" cy="2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63" name="Line 11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72" y="2621"/>
                    <a:ext cx="22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64" name="Line 12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47" y="2589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65" name="Line 120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25" y="2561"/>
                    <a:ext cx="22" cy="2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66" name="Line 12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5" y="2546"/>
                    <a:ext cx="9" cy="1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67" name="Line 12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34" y="2542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68" name="Line 12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47" y="2502"/>
                    <a:ext cx="4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69" name="Line 120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47" y="2490"/>
                    <a:ext cx="4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70" name="Line 12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47" y="2466"/>
                    <a:ext cx="8" cy="2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71" name="Line 1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5" y="2462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72" name="Line 12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5" y="2422"/>
                    <a:ext cx="5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73" name="Line 120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55" y="2415"/>
                    <a:ext cx="5" cy="7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74" name="Line 12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5" y="2399"/>
                    <a:ext cx="1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75" name="Line 12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51" y="2383"/>
                    <a:ext cx="4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93" name="Group 1212"/>
                <p:cNvGrpSpPr>
                  <a:grpSpLocks/>
                </p:cNvGrpSpPr>
                <p:nvPr/>
              </p:nvGrpSpPr>
              <p:grpSpPr bwMode="auto">
                <a:xfrm>
                  <a:off x="2974" y="1688"/>
                  <a:ext cx="2138" cy="1921"/>
                  <a:chOff x="2974" y="1688"/>
                  <a:chExt cx="2138" cy="1921"/>
                </a:xfrm>
              </p:grpSpPr>
              <p:sp>
                <p:nvSpPr>
                  <p:cNvPr id="20976" name="Line 12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1" y="2375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77" name="Line 12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47" y="2359"/>
                    <a:ext cx="4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78" name="Line 12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47" y="2347"/>
                    <a:ext cx="1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79" name="Line 12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47" y="2315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80" name="Line 12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42" y="2303"/>
                    <a:ext cx="5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81" name="Line 12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42" y="2280"/>
                    <a:ext cx="9" cy="23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82" name="Line 12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1" y="2268"/>
                    <a:ext cx="4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83" name="Line 12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68" y="2236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84" name="Line 12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72" y="2228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85" name="Line 12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72" y="2208"/>
                    <a:ext cx="1" cy="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86" name="Line 12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72" y="2192"/>
                    <a:ext cx="5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87" name="Line 12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77" y="2188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88" name="Line 12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81" y="2145"/>
                    <a:ext cx="4" cy="1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89" name="Line 122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77" y="2129"/>
                    <a:ext cx="4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90" name="Line 12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72" y="2113"/>
                    <a:ext cx="5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91" name="Line 12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72" y="2109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92" name="Line 12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98" y="2081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93" name="Line 12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2069"/>
                    <a:ext cx="8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94" name="Line 12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7" y="2057"/>
                    <a:ext cx="13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95" name="Line 12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0" y="2049"/>
                    <a:ext cx="8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96" name="Line 12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8" y="2018"/>
                    <a:ext cx="13" cy="3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97" name="Line 12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63" y="1986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98" name="Line 12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67" y="1974"/>
                    <a:ext cx="1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99" name="Line 12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67" y="1958"/>
                    <a:ext cx="8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00" name="Line 12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5" y="1946"/>
                    <a:ext cx="1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01" name="Line 12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5" y="1938"/>
                    <a:ext cx="5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02" name="Line 1239"/>
                  <p:cNvSpPr>
                    <a:spLocks noChangeShapeType="1"/>
                  </p:cNvSpPr>
                  <p:nvPr/>
                </p:nvSpPr>
                <p:spPr bwMode="auto">
                  <a:xfrm>
                    <a:off x="3588" y="1910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03" name="Line 1240"/>
                  <p:cNvSpPr>
                    <a:spLocks noChangeShapeType="1"/>
                  </p:cNvSpPr>
                  <p:nvPr/>
                </p:nvSpPr>
                <p:spPr bwMode="auto">
                  <a:xfrm>
                    <a:off x="3597" y="1910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04" name="Line 1241"/>
                  <p:cNvSpPr>
                    <a:spLocks noChangeShapeType="1"/>
                  </p:cNvSpPr>
                  <p:nvPr/>
                </p:nvSpPr>
                <p:spPr bwMode="auto">
                  <a:xfrm>
                    <a:off x="3606" y="1910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05" name="Line 12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10" y="1902"/>
                    <a:ext cx="1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06" name="Line 1243"/>
                  <p:cNvSpPr>
                    <a:spLocks noChangeShapeType="1"/>
                  </p:cNvSpPr>
                  <p:nvPr/>
                </p:nvSpPr>
                <p:spPr bwMode="auto">
                  <a:xfrm>
                    <a:off x="3610" y="1902"/>
                    <a:ext cx="13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07" name="Line 12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7" y="1879"/>
                    <a:ext cx="13" cy="19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08" name="Line 12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40" y="1875"/>
                    <a:ext cx="3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09" name="Line 1246"/>
                  <p:cNvSpPr>
                    <a:spLocks noChangeShapeType="1"/>
                  </p:cNvSpPr>
                  <p:nvPr/>
                </p:nvSpPr>
                <p:spPr bwMode="auto">
                  <a:xfrm>
                    <a:off x="3704" y="1875"/>
                    <a:ext cx="22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10" name="Line 12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6" y="1863"/>
                    <a:ext cx="34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11" name="Line 12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90" y="1851"/>
                    <a:ext cx="3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12" name="Line 12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24" y="1839"/>
                    <a:ext cx="22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13" name="Line 12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76" y="1815"/>
                    <a:ext cx="34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14" name="Line 12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10" y="1795"/>
                    <a:ext cx="22" cy="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15" name="Line 12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62" y="1764"/>
                    <a:ext cx="13" cy="7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16" name="Line 12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5" y="1732"/>
                    <a:ext cx="43" cy="32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17" name="Line 12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48" y="1688"/>
                    <a:ext cx="21" cy="2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18" name="Line 12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7" y="1863"/>
                    <a:ext cx="9" cy="3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19" name="Line 12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36" y="1847"/>
                    <a:ext cx="12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20" name="Line 12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79" y="1815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21" name="Line 12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3" y="1787"/>
                    <a:ext cx="51" cy="2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22" name="Line 12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34" y="1756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23" name="Line 126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17" y="1716"/>
                    <a:ext cx="17" cy="4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24" name="Line 126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09" y="1708"/>
                    <a:ext cx="8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25" name="Line 12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54" y="2732"/>
                    <a:ext cx="30" cy="222"/>
                  </a:xfrm>
                  <a:prstGeom prst="line">
                    <a:avLst/>
                  </a:prstGeom>
                  <a:noFill/>
                  <a:ln w="14288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26" name="Line 12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4" y="2748"/>
                    <a:ext cx="292" cy="206"/>
                  </a:xfrm>
                  <a:prstGeom prst="line">
                    <a:avLst/>
                  </a:prstGeom>
                  <a:noFill/>
                  <a:ln w="14288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27" name="Line 1264"/>
                  <p:cNvSpPr>
                    <a:spLocks noChangeShapeType="1"/>
                  </p:cNvSpPr>
                  <p:nvPr/>
                </p:nvSpPr>
                <p:spPr bwMode="auto">
                  <a:xfrm>
                    <a:off x="3846" y="2748"/>
                    <a:ext cx="9" cy="171"/>
                  </a:xfrm>
                  <a:prstGeom prst="line">
                    <a:avLst/>
                  </a:prstGeom>
                  <a:noFill/>
                  <a:ln w="14288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28" name="Line 1265"/>
                  <p:cNvSpPr>
                    <a:spLocks noChangeShapeType="1"/>
                  </p:cNvSpPr>
                  <p:nvPr/>
                </p:nvSpPr>
                <p:spPr bwMode="auto">
                  <a:xfrm>
                    <a:off x="3855" y="2919"/>
                    <a:ext cx="141" cy="309"/>
                  </a:xfrm>
                  <a:prstGeom prst="line">
                    <a:avLst/>
                  </a:prstGeom>
                  <a:noFill/>
                  <a:ln w="14288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29" name="Line 12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20" y="3228"/>
                    <a:ext cx="176" cy="84"/>
                  </a:xfrm>
                  <a:prstGeom prst="line">
                    <a:avLst/>
                  </a:prstGeom>
                  <a:noFill/>
                  <a:ln w="14288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0" name="Line 12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56" y="3149"/>
                    <a:ext cx="64" cy="163"/>
                  </a:xfrm>
                  <a:prstGeom prst="line">
                    <a:avLst/>
                  </a:prstGeom>
                  <a:noFill/>
                  <a:ln w="14288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1" name="Line 12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8" y="3149"/>
                    <a:ext cx="348" cy="95"/>
                  </a:xfrm>
                  <a:prstGeom prst="line">
                    <a:avLst/>
                  </a:prstGeom>
                  <a:noFill/>
                  <a:ln w="14288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2" name="Line 1269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3244"/>
                    <a:ext cx="206" cy="270"/>
                  </a:xfrm>
                  <a:prstGeom prst="line">
                    <a:avLst/>
                  </a:prstGeom>
                  <a:noFill/>
                  <a:ln w="14288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3" name="Line 12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50" y="3514"/>
                    <a:ext cx="464" cy="95"/>
                  </a:xfrm>
                  <a:prstGeom prst="line">
                    <a:avLst/>
                  </a:prstGeom>
                  <a:noFill/>
                  <a:ln w="14288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4" name="Line 12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30" y="3264"/>
                    <a:ext cx="120" cy="345"/>
                  </a:xfrm>
                  <a:prstGeom prst="line">
                    <a:avLst/>
                  </a:prstGeom>
                  <a:noFill/>
                  <a:ln w="14288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5" name="Line 12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30" y="3109"/>
                    <a:ext cx="155" cy="155"/>
                  </a:xfrm>
                  <a:prstGeom prst="line">
                    <a:avLst/>
                  </a:prstGeom>
                  <a:noFill/>
                  <a:ln w="14288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6" name="Line 127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26" y="2998"/>
                    <a:ext cx="159" cy="111"/>
                  </a:xfrm>
                  <a:prstGeom prst="line">
                    <a:avLst/>
                  </a:prstGeom>
                  <a:noFill/>
                  <a:ln w="14288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7" name="Line 127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74" y="2637"/>
                    <a:ext cx="52" cy="361"/>
                  </a:xfrm>
                  <a:prstGeom prst="line">
                    <a:avLst/>
                  </a:prstGeom>
                  <a:noFill/>
                  <a:ln w="14288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8" name="Line 1275"/>
                  <p:cNvSpPr>
                    <a:spLocks noChangeShapeType="1"/>
                  </p:cNvSpPr>
                  <p:nvPr/>
                </p:nvSpPr>
                <p:spPr bwMode="auto">
                  <a:xfrm>
                    <a:off x="2974" y="2637"/>
                    <a:ext cx="610" cy="95"/>
                  </a:xfrm>
                  <a:prstGeom prst="line">
                    <a:avLst/>
                  </a:prstGeom>
                  <a:noFill/>
                  <a:ln w="14288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9" name="Line 12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25" y="3272"/>
                    <a:ext cx="4" cy="20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40" name="Line 127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12" y="3240"/>
                    <a:ext cx="17" cy="3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41" name="Line 1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12" y="3197"/>
                    <a:ext cx="4" cy="15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42" name="Line 127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12" y="3177"/>
                    <a:ext cx="4" cy="20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43" name="Line 12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12" y="3161"/>
                    <a:ext cx="4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44" name="Line 12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20" y="3129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45" name="Line 12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25" y="3093"/>
                    <a:ext cx="4" cy="36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46" name="Line 12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29" y="3081"/>
                    <a:ext cx="9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47" name="Line 1284"/>
                  <p:cNvSpPr>
                    <a:spLocks noChangeShapeType="1"/>
                  </p:cNvSpPr>
                  <p:nvPr/>
                </p:nvSpPr>
                <p:spPr bwMode="auto">
                  <a:xfrm>
                    <a:off x="4863" y="3062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48" name="Line 12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2" y="3058"/>
                    <a:ext cx="17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49" name="Line 12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89" y="3030"/>
                    <a:ext cx="9" cy="2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50" name="Line 12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23" y="2994"/>
                    <a:ext cx="9" cy="2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51" name="Line 12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32" y="2970"/>
                    <a:ext cx="22" cy="2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52" name="Line 128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66" y="2915"/>
                    <a:ext cx="18" cy="43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53" name="Line 12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66" y="2911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54" name="Line 12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01" y="2871"/>
                    <a:ext cx="30" cy="3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55" name="Line 1292"/>
                  <p:cNvSpPr>
                    <a:spLocks noChangeShapeType="1"/>
                  </p:cNvSpPr>
                  <p:nvPr/>
                </p:nvSpPr>
                <p:spPr bwMode="auto">
                  <a:xfrm>
                    <a:off x="5031" y="2871"/>
                    <a:ext cx="13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56" name="Line 12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44" y="2863"/>
                    <a:ext cx="8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57" name="Line 12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82" y="2792"/>
                    <a:ext cx="30" cy="43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58" name="Line 12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08" y="2784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59" name="Line 12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95" y="2744"/>
                    <a:ext cx="4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60" name="Line 129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87" y="2704"/>
                    <a:ext cx="8" cy="40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61" name="Line 129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57" y="2625"/>
                    <a:ext cx="21" cy="5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62" name="Line 12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22" y="2557"/>
                    <a:ext cx="22" cy="40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63" name="Line 130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14" y="2546"/>
                    <a:ext cx="8" cy="1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64" name="Line 130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92" y="2494"/>
                    <a:ext cx="9" cy="2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65" name="Line 130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62" y="2482"/>
                    <a:ext cx="30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66" name="Line 13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02" y="2462"/>
                    <a:ext cx="30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67" name="Line 130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76" y="2442"/>
                    <a:ext cx="26" cy="20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68" name="Line 130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12" y="2383"/>
                    <a:ext cx="34" cy="36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69" name="Line 130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8" y="2367"/>
                    <a:ext cx="4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70" name="Line 130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99" y="2288"/>
                    <a:ext cx="4" cy="5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71" name="Line 13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35" y="2280"/>
                    <a:ext cx="43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72" name="Line 130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22" y="2276"/>
                    <a:ext cx="13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73" name="Line 131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79" y="2260"/>
                    <a:ext cx="13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74" name="Line 13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6" y="2260"/>
                    <a:ext cx="43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75" name="Line 13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1" y="2260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76" name="Line 13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50" y="2260"/>
                    <a:ext cx="51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77" name="Line 13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94" y="2268"/>
                    <a:ext cx="26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78" name="Line 13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64" y="2284"/>
                    <a:ext cx="30" cy="7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79" name="Line 13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91" y="2299"/>
                    <a:ext cx="43" cy="2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80" name="Line 13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78" y="2323"/>
                    <a:ext cx="13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81" name="Line 13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2" y="2315"/>
                    <a:ext cx="26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82" name="Line 13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10" y="2315"/>
                    <a:ext cx="12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83" name="Line 13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92" y="2311"/>
                    <a:ext cx="18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84" name="Line 13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35" y="2323"/>
                    <a:ext cx="39" cy="5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85" name="Line 13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01" y="2403"/>
                    <a:ext cx="17" cy="27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86" name="Line 13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80" y="2430"/>
                    <a:ext cx="21" cy="2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87" name="Line 13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62" y="2482"/>
                    <a:ext cx="5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88" name="Line 13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58" y="2494"/>
                    <a:ext cx="4" cy="36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89" name="Line 1326"/>
                  <p:cNvSpPr>
                    <a:spLocks noChangeShapeType="1"/>
                  </p:cNvSpPr>
                  <p:nvPr/>
                </p:nvSpPr>
                <p:spPr bwMode="auto">
                  <a:xfrm>
                    <a:off x="4258" y="2530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90" name="Line 1327"/>
                  <p:cNvSpPr>
                    <a:spLocks noChangeShapeType="1"/>
                  </p:cNvSpPr>
                  <p:nvPr/>
                </p:nvSpPr>
                <p:spPr bwMode="auto">
                  <a:xfrm>
                    <a:off x="4288" y="2546"/>
                    <a:ext cx="1" cy="15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91" name="Line 13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5" y="2561"/>
                    <a:ext cx="13" cy="36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92" name="Line 13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58" y="2625"/>
                    <a:ext cx="9" cy="40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93" name="Line 13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54" y="2665"/>
                    <a:ext cx="4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94" name="Line 1331"/>
                  <p:cNvSpPr>
                    <a:spLocks noChangeShapeType="1"/>
                  </p:cNvSpPr>
                  <p:nvPr/>
                </p:nvSpPr>
                <p:spPr bwMode="auto">
                  <a:xfrm>
                    <a:off x="4254" y="2704"/>
                    <a:ext cx="1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95" name="Line 1332"/>
                  <p:cNvSpPr>
                    <a:spLocks noChangeShapeType="1"/>
                  </p:cNvSpPr>
                  <p:nvPr/>
                </p:nvSpPr>
                <p:spPr bwMode="auto">
                  <a:xfrm>
                    <a:off x="4254" y="2720"/>
                    <a:ext cx="8" cy="2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96" name="Line 13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58" y="2748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97" name="Line 13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45" y="2784"/>
                    <a:ext cx="9" cy="5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98" name="Line 1335"/>
                  <p:cNvSpPr>
                    <a:spLocks noChangeShapeType="1"/>
                  </p:cNvSpPr>
                  <p:nvPr/>
                </p:nvSpPr>
                <p:spPr bwMode="auto">
                  <a:xfrm>
                    <a:off x="4237" y="2863"/>
                    <a:ext cx="1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99" name="Line 13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24" y="2875"/>
                    <a:ext cx="13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00" name="Line 13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15" y="2859"/>
                    <a:ext cx="9" cy="20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01" name="Line 13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07" y="2859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02" name="Line 13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68" y="2867"/>
                    <a:ext cx="8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03" name="Line 13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55" y="2855"/>
                    <a:ext cx="13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04" name="Line 13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46" y="2855"/>
                    <a:ext cx="9" cy="2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05" name="Line 13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42" y="2879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06" name="Line 13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38" y="2879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07" name="Line 13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08" y="2903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08" name="Line 13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78" y="2911"/>
                    <a:ext cx="30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09" name="Line 13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69" y="2915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10" name="Line 13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61" y="2919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11" name="Line 13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18" y="2927"/>
                    <a:ext cx="13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12" name="Line 13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96" y="2903"/>
                    <a:ext cx="22" cy="2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13" name="Line 135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83" y="2887"/>
                    <a:ext cx="13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14" name="Line 1351"/>
                  <p:cNvSpPr>
                    <a:spLocks noChangeShapeType="1"/>
                  </p:cNvSpPr>
                  <p:nvPr/>
                </p:nvSpPr>
                <p:spPr bwMode="auto">
                  <a:xfrm>
                    <a:off x="3958" y="2891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15" name="Line 13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45" y="2895"/>
                    <a:ext cx="13" cy="2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16" name="Line 13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40" y="2923"/>
                    <a:ext cx="5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17" name="Line 13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32" y="2935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18" name="Line 13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5" y="2923"/>
                    <a:ext cx="17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19" name="Line 135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855" y="2915"/>
                    <a:ext cx="30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20" name="Line 13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6" y="2915"/>
                    <a:ext cx="9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21" name="Line 13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12" y="2939"/>
                    <a:ext cx="4" cy="1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22" name="Line 1359"/>
                  <p:cNvSpPr>
                    <a:spLocks noChangeShapeType="1"/>
                  </p:cNvSpPr>
                  <p:nvPr/>
                </p:nvSpPr>
                <p:spPr bwMode="auto">
                  <a:xfrm>
                    <a:off x="3812" y="2950"/>
                    <a:ext cx="1" cy="2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23" name="Line 1360"/>
                  <p:cNvSpPr>
                    <a:spLocks noChangeShapeType="1"/>
                  </p:cNvSpPr>
                  <p:nvPr/>
                </p:nvSpPr>
                <p:spPr bwMode="auto">
                  <a:xfrm>
                    <a:off x="3812" y="2974"/>
                    <a:ext cx="1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24" name="Line 1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94" y="3018"/>
                    <a:ext cx="9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25" name="Line 13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90" y="3030"/>
                    <a:ext cx="4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26" name="Line 1363"/>
                  <p:cNvSpPr>
                    <a:spLocks noChangeShapeType="1"/>
                  </p:cNvSpPr>
                  <p:nvPr/>
                </p:nvSpPr>
                <p:spPr bwMode="auto">
                  <a:xfrm>
                    <a:off x="3790" y="3042"/>
                    <a:ext cx="9" cy="2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27" name="Line 1364"/>
                  <p:cNvSpPr>
                    <a:spLocks noChangeShapeType="1"/>
                  </p:cNvSpPr>
                  <p:nvPr/>
                </p:nvSpPr>
                <p:spPr bwMode="auto">
                  <a:xfrm>
                    <a:off x="3799" y="3066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28" name="Line 1365"/>
                  <p:cNvSpPr>
                    <a:spLocks noChangeShapeType="1"/>
                  </p:cNvSpPr>
                  <p:nvPr/>
                </p:nvSpPr>
                <p:spPr bwMode="auto">
                  <a:xfrm>
                    <a:off x="3833" y="3081"/>
                    <a:ext cx="17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29" name="Line 1366"/>
                  <p:cNvSpPr>
                    <a:spLocks noChangeShapeType="1"/>
                  </p:cNvSpPr>
                  <p:nvPr/>
                </p:nvSpPr>
                <p:spPr bwMode="auto">
                  <a:xfrm>
                    <a:off x="3850" y="3085"/>
                    <a:ext cx="35" cy="2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30" name="Line 1367"/>
                  <p:cNvSpPr>
                    <a:spLocks noChangeShapeType="1"/>
                  </p:cNvSpPr>
                  <p:nvPr/>
                </p:nvSpPr>
                <p:spPr bwMode="auto">
                  <a:xfrm>
                    <a:off x="3885" y="3109"/>
                    <a:ext cx="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31" name="Line 1368"/>
                  <p:cNvSpPr>
                    <a:spLocks noChangeShapeType="1"/>
                  </p:cNvSpPr>
                  <p:nvPr/>
                </p:nvSpPr>
                <p:spPr bwMode="auto">
                  <a:xfrm>
                    <a:off x="3902" y="3137"/>
                    <a:ext cx="26" cy="2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32" name="Line 1369"/>
                  <p:cNvSpPr>
                    <a:spLocks noChangeShapeType="1"/>
                  </p:cNvSpPr>
                  <p:nvPr/>
                </p:nvSpPr>
                <p:spPr bwMode="auto">
                  <a:xfrm>
                    <a:off x="3928" y="3161"/>
                    <a:ext cx="21" cy="2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33" name="Line 1370"/>
                  <p:cNvSpPr>
                    <a:spLocks noChangeShapeType="1"/>
                  </p:cNvSpPr>
                  <p:nvPr/>
                </p:nvSpPr>
                <p:spPr bwMode="auto">
                  <a:xfrm>
                    <a:off x="3975" y="3212"/>
                    <a:ext cx="21" cy="20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34" name="Line 1371"/>
                  <p:cNvSpPr>
                    <a:spLocks noChangeShapeType="1"/>
                  </p:cNvSpPr>
                  <p:nvPr/>
                </p:nvSpPr>
                <p:spPr bwMode="auto">
                  <a:xfrm>
                    <a:off x="3996" y="3232"/>
                    <a:ext cx="26" cy="2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35" name="Line 1372"/>
                  <p:cNvSpPr>
                    <a:spLocks noChangeShapeType="1"/>
                  </p:cNvSpPr>
                  <p:nvPr/>
                </p:nvSpPr>
                <p:spPr bwMode="auto">
                  <a:xfrm>
                    <a:off x="4022" y="3260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36" name="Line 1373"/>
                  <p:cNvSpPr>
                    <a:spLocks noChangeShapeType="1"/>
                  </p:cNvSpPr>
                  <p:nvPr/>
                </p:nvSpPr>
                <p:spPr bwMode="auto">
                  <a:xfrm>
                    <a:off x="4056" y="3276"/>
                    <a:ext cx="22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37" name="Line 1374"/>
                  <p:cNvSpPr>
                    <a:spLocks noChangeShapeType="1"/>
                  </p:cNvSpPr>
                  <p:nvPr/>
                </p:nvSpPr>
                <p:spPr bwMode="auto">
                  <a:xfrm>
                    <a:off x="4078" y="3288"/>
                    <a:ext cx="26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38" name="Line 13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04" y="3300"/>
                    <a:ext cx="8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39" name="Line 1376"/>
                  <p:cNvSpPr>
                    <a:spLocks noChangeShapeType="1"/>
                  </p:cNvSpPr>
                  <p:nvPr/>
                </p:nvSpPr>
                <p:spPr bwMode="auto">
                  <a:xfrm>
                    <a:off x="4142" y="3300"/>
                    <a:ext cx="17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40" name="Line 1377"/>
                  <p:cNvSpPr>
                    <a:spLocks noChangeShapeType="1"/>
                  </p:cNvSpPr>
                  <p:nvPr/>
                </p:nvSpPr>
                <p:spPr bwMode="auto">
                  <a:xfrm>
                    <a:off x="4159" y="3304"/>
                    <a:ext cx="13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41" name="Line 1378"/>
                  <p:cNvSpPr>
                    <a:spLocks noChangeShapeType="1"/>
                  </p:cNvSpPr>
                  <p:nvPr/>
                </p:nvSpPr>
                <p:spPr bwMode="auto">
                  <a:xfrm>
                    <a:off x="4172" y="3320"/>
                    <a:ext cx="22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42" name="Line 1379"/>
                  <p:cNvSpPr>
                    <a:spLocks noChangeShapeType="1"/>
                  </p:cNvSpPr>
                  <p:nvPr/>
                </p:nvSpPr>
                <p:spPr bwMode="auto">
                  <a:xfrm>
                    <a:off x="4215" y="3355"/>
                    <a:ext cx="9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43" name="Line 13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3359"/>
                    <a:ext cx="2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44" name="Line 13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49" y="3343"/>
                    <a:ext cx="5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45" name="Line 13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54" y="3339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46" name="Line 13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84" y="3308"/>
                    <a:ext cx="4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47" name="Line 13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88" y="3296"/>
                    <a:ext cx="9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48" name="Line 13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97" y="3284"/>
                    <a:ext cx="4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49" name="Line 138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97" y="3272"/>
                    <a:ext cx="4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50" name="Line 138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84" y="3260"/>
                    <a:ext cx="13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51" name="Line 13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88" y="3208"/>
                    <a:ext cx="13" cy="2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52" name="Line 1389"/>
                  <p:cNvSpPr>
                    <a:spLocks noChangeShapeType="1"/>
                  </p:cNvSpPr>
                  <p:nvPr/>
                </p:nvSpPr>
                <p:spPr bwMode="auto">
                  <a:xfrm>
                    <a:off x="4301" y="3208"/>
                    <a:ext cx="30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53" name="Line 1390"/>
                  <p:cNvSpPr>
                    <a:spLocks noChangeShapeType="1"/>
                  </p:cNvSpPr>
                  <p:nvPr/>
                </p:nvSpPr>
                <p:spPr bwMode="auto">
                  <a:xfrm>
                    <a:off x="4361" y="3240"/>
                    <a:ext cx="22" cy="20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54" name="Line 1391"/>
                  <p:cNvSpPr>
                    <a:spLocks noChangeShapeType="1"/>
                  </p:cNvSpPr>
                  <p:nvPr/>
                </p:nvSpPr>
                <p:spPr bwMode="auto">
                  <a:xfrm>
                    <a:off x="4383" y="3260"/>
                    <a:ext cx="4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55" name="Line 1392"/>
                  <p:cNvSpPr>
                    <a:spLocks noChangeShapeType="1"/>
                  </p:cNvSpPr>
                  <p:nvPr/>
                </p:nvSpPr>
                <p:spPr bwMode="auto">
                  <a:xfrm>
                    <a:off x="4387" y="3272"/>
                    <a:ext cx="21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56" name="Line 1393"/>
                  <p:cNvSpPr>
                    <a:spLocks noChangeShapeType="1"/>
                  </p:cNvSpPr>
                  <p:nvPr/>
                </p:nvSpPr>
                <p:spPr bwMode="auto">
                  <a:xfrm>
                    <a:off x="4438" y="3264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57" name="Line 1394"/>
                  <p:cNvSpPr>
                    <a:spLocks noChangeShapeType="1"/>
                  </p:cNvSpPr>
                  <p:nvPr/>
                </p:nvSpPr>
                <p:spPr bwMode="auto">
                  <a:xfrm>
                    <a:off x="4447" y="3264"/>
                    <a:ext cx="9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58" name="Line 1395"/>
                  <p:cNvSpPr>
                    <a:spLocks noChangeShapeType="1"/>
                  </p:cNvSpPr>
                  <p:nvPr/>
                </p:nvSpPr>
                <p:spPr bwMode="auto">
                  <a:xfrm>
                    <a:off x="4456" y="3276"/>
                    <a:ext cx="4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59" name="Line 1396"/>
                  <p:cNvSpPr>
                    <a:spLocks noChangeShapeType="1"/>
                  </p:cNvSpPr>
                  <p:nvPr/>
                </p:nvSpPr>
                <p:spPr bwMode="auto">
                  <a:xfrm>
                    <a:off x="4460" y="3284"/>
                    <a:ext cx="17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60" name="Line 1397"/>
                  <p:cNvSpPr>
                    <a:spLocks noChangeShapeType="1"/>
                  </p:cNvSpPr>
                  <p:nvPr/>
                </p:nvSpPr>
                <p:spPr bwMode="auto">
                  <a:xfrm>
                    <a:off x="4477" y="3296"/>
                    <a:ext cx="9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61" name="Line 1398"/>
                  <p:cNvSpPr>
                    <a:spLocks noChangeShapeType="1"/>
                  </p:cNvSpPr>
                  <p:nvPr/>
                </p:nvSpPr>
                <p:spPr bwMode="auto">
                  <a:xfrm>
                    <a:off x="4516" y="3308"/>
                    <a:ext cx="4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62" name="Line 1399"/>
                  <p:cNvSpPr>
                    <a:spLocks noChangeShapeType="1"/>
                  </p:cNvSpPr>
                  <p:nvPr/>
                </p:nvSpPr>
                <p:spPr bwMode="auto">
                  <a:xfrm>
                    <a:off x="4520" y="3308"/>
                    <a:ext cx="17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63" name="Line 1400"/>
                  <p:cNvSpPr>
                    <a:spLocks noChangeShapeType="1"/>
                  </p:cNvSpPr>
                  <p:nvPr/>
                </p:nvSpPr>
                <p:spPr bwMode="auto">
                  <a:xfrm>
                    <a:off x="4537" y="3308"/>
                    <a:ext cx="13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64" name="Line 1401"/>
                  <p:cNvSpPr>
                    <a:spLocks noChangeShapeType="1"/>
                  </p:cNvSpPr>
                  <p:nvPr/>
                </p:nvSpPr>
                <p:spPr bwMode="auto">
                  <a:xfrm>
                    <a:off x="4550" y="3308"/>
                    <a:ext cx="9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65" name="Line 1402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3316"/>
                    <a:ext cx="12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66" name="Line 1403"/>
                  <p:cNvSpPr>
                    <a:spLocks noChangeShapeType="1"/>
                  </p:cNvSpPr>
                  <p:nvPr/>
                </p:nvSpPr>
                <p:spPr bwMode="auto">
                  <a:xfrm>
                    <a:off x="4601" y="3339"/>
                    <a:ext cx="5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67" name="Line 14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06" y="3336"/>
                    <a:ext cx="1" cy="7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68" name="Line 14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06" y="3320"/>
                    <a:ext cx="1" cy="16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69" name="Line 14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06" y="3296"/>
                    <a:ext cx="1" cy="2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70" name="Line 1407"/>
                  <p:cNvSpPr>
                    <a:spLocks noChangeShapeType="1"/>
                  </p:cNvSpPr>
                  <p:nvPr/>
                </p:nvSpPr>
                <p:spPr bwMode="auto">
                  <a:xfrm>
                    <a:off x="4627" y="3272"/>
                    <a:ext cx="22" cy="8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71" name="Line 1408"/>
                  <p:cNvSpPr>
                    <a:spLocks noChangeShapeType="1"/>
                  </p:cNvSpPr>
                  <p:nvPr/>
                </p:nvSpPr>
                <p:spPr bwMode="auto">
                  <a:xfrm>
                    <a:off x="4649" y="3280"/>
                    <a:ext cx="4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72" name="Line 1409"/>
                  <p:cNvSpPr>
                    <a:spLocks noChangeShapeType="1"/>
                  </p:cNvSpPr>
                  <p:nvPr/>
                </p:nvSpPr>
                <p:spPr bwMode="auto">
                  <a:xfrm>
                    <a:off x="4653" y="3292"/>
                    <a:ext cx="13" cy="12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73" name="Line 1410"/>
                  <p:cNvSpPr>
                    <a:spLocks noChangeShapeType="1"/>
                  </p:cNvSpPr>
                  <p:nvPr/>
                </p:nvSpPr>
                <p:spPr bwMode="auto">
                  <a:xfrm>
                    <a:off x="4666" y="3304"/>
                    <a:ext cx="8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74" name="Line 14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05" y="3296"/>
                    <a:ext cx="2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75" name="Line 14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26" y="3292"/>
                    <a:ext cx="13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94" name="Group 1413"/>
                <p:cNvGrpSpPr>
                  <a:grpSpLocks/>
                </p:cNvGrpSpPr>
                <p:nvPr/>
              </p:nvGrpSpPr>
              <p:grpSpPr bwMode="auto">
                <a:xfrm>
                  <a:off x="2953" y="580"/>
                  <a:ext cx="2242" cy="3696"/>
                  <a:chOff x="2953" y="580"/>
                  <a:chExt cx="2242" cy="3696"/>
                </a:xfrm>
              </p:grpSpPr>
              <p:sp>
                <p:nvSpPr>
                  <p:cNvPr id="20776" name="Line 14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39" y="3288"/>
                    <a:ext cx="21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7" name="Line 1415"/>
                  <p:cNvSpPr>
                    <a:spLocks noChangeShapeType="1"/>
                  </p:cNvSpPr>
                  <p:nvPr/>
                </p:nvSpPr>
                <p:spPr bwMode="auto">
                  <a:xfrm>
                    <a:off x="4790" y="3288"/>
                    <a:ext cx="18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8" name="Line 1416"/>
                  <p:cNvSpPr>
                    <a:spLocks noChangeShapeType="1"/>
                  </p:cNvSpPr>
                  <p:nvPr/>
                </p:nvSpPr>
                <p:spPr bwMode="auto">
                  <a:xfrm>
                    <a:off x="4808" y="3292"/>
                    <a:ext cx="12" cy="4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9" name="Line 1417"/>
                  <p:cNvSpPr>
                    <a:spLocks noChangeShapeType="1"/>
                  </p:cNvSpPr>
                  <p:nvPr/>
                </p:nvSpPr>
                <p:spPr bwMode="auto">
                  <a:xfrm>
                    <a:off x="4820" y="3296"/>
                    <a:ext cx="5" cy="1"/>
                  </a:xfrm>
                  <a:prstGeom prst="line">
                    <a:avLst/>
                  </a:prstGeom>
                  <a:noFill/>
                  <a:ln w="14288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80" name="Rectangle 1418"/>
                  <p:cNvSpPr>
                    <a:spLocks noChangeArrowheads="1"/>
                  </p:cNvSpPr>
                  <p:nvPr/>
                </p:nvSpPr>
                <p:spPr bwMode="auto">
                  <a:xfrm>
                    <a:off x="3013" y="3240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781" name="Rectangle 1419"/>
                  <p:cNvSpPr>
                    <a:spLocks noChangeArrowheads="1"/>
                  </p:cNvSpPr>
                  <p:nvPr/>
                </p:nvSpPr>
                <p:spPr bwMode="auto">
                  <a:xfrm>
                    <a:off x="3009" y="3244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782" name="Rectangle 1420"/>
                  <p:cNvSpPr>
                    <a:spLocks noChangeArrowheads="1"/>
                  </p:cNvSpPr>
                  <p:nvPr/>
                </p:nvSpPr>
                <p:spPr bwMode="auto">
                  <a:xfrm>
                    <a:off x="4936" y="2887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783" name="Rectangle 1421"/>
                  <p:cNvSpPr>
                    <a:spLocks noChangeArrowheads="1"/>
                  </p:cNvSpPr>
                  <p:nvPr/>
                </p:nvSpPr>
                <p:spPr bwMode="auto">
                  <a:xfrm>
                    <a:off x="4932" y="2891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784" name="Rectangle 1422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1878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785" name="Rectangle 1423"/>
                  <p:cNvSpPr>
                    <a:spLocks noChangeArrowheads="1"/>
                  </p:cNvSpPr>
                  <p:nvPr/>
                </p:nvSpPr>
                <p:spPr bwMode="auto">
                  <a:xfrm>
                    <a:off x="3601" y="1882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786" name="Rectangle 1424"/>
                  <p:cNvSpPr>
                    <a:spLocks noChangeArrowheads="1"/>
                  </p:cNvSpPr>
                  <p:nvPr/>
                </p:nvSpPr>
                <p:spPr bwMode="auto">
                  <a:xfrm>
                    <a:off x="3391" y="3220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787" name="Rectangle 1425"/>
                  <p:cNvSpPr>
                    <a:spLocks noChangeArrowheads="1"/>
                  </p:cNvSpPr>
                  <p:nvPr/>
                </p:nvSpPr>
                <p:spPr bwMode="auto">
                  <a:xfrm>
                    <a:off x="3387" y="3224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788" name="Rectangle 1426"/>
                  <p:cNvSpPr>
                    <a:spLocks noChangeArrowheads="1"/>
                  </p:cNvSpPr>
                  <p:nvPr/>
                </p:nvSpPr>
                <p:spPr bwMode="auto">
                  <a:xfrm>
                    <a:off x="4288" y="3188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789" name="Rectangle 1427"/>
                  <p:cNvSpPr>
                    <a:spLocks noChangeArrowheads="1"/>
                  </p:cNvSpPr>
                  <p:nvPr/>
                </p:nvSpPr>
                <p:spPr bwMode="auto">
                  <a:xfrm>
                    <a:off x="4284" y="3192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790" name="Rectangle 1428"/>
                  <p:cNvSpPr>
                    <a:spLocks noChangeArrowheads="1"/>
                  </p:cNvSpPr>
                  <p:nvPr/>
                </p:nvSpPr>
                <p:spPr bwMode="auto">
                  <a:xfrm>
                    <a:off x="4962" y="2474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791" name="Rectangle 1429"/>
                  <p:cNvSpPr>
                    <a:spLocks noChangeArrowheads="1"/>
                  </p:cNvSpPr>
                  <p:nvPr/>
                </p:nvSpPr>
                <p:spPr bwMode="auto">
                  <a:xfrm>
                    <a:off x="4958" y="2478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792" name="Rectangle 1430"/>
                  <p:cNvSpPr>
                    <a:spLocks noChangeArrowheads="1"/>
                  </p:cNvSpPr>
                  <p:nvPr/>
                </p:nvSpPr>
                <p:spPr bwMode="auto">
                  <a:xfrm>
                    <a:off x="2957" y="2613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793" name="Rectangle 1431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2617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794" name="Rectangle 1432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4117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795" name="Rectangle 1433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4121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796" name="Rectangle 1434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085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797" name="Rectangle 1435"/>
                  <p:cNvSpPr>
                    <a:spLocks noChangeArrowheads="1"/>
                  </p:cNvSpPr>
                  <p:nvPr/>
                </p:nvSpPr>
                <p:spPr bwMode="auto">
                  <a:xfrm>
                    <a:off x="3163" y="3089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798" name="Rectangle 1436"/>
                  <p:cNvSpPr>
                    <a:spLocks noChangeArrowheads="1"/>
                  </p:cNvSpPr>
                  <p:nvPr/>
                </p:nvSpPr>
                <p:spPr bwMode="auto">
                  <a:xfrm>
                    <a:off x="4357" y="4026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799" name="Rectangle 1437"/>
                  <p:cNvSpPr>
                    <a:spLocks noChangeArrowheads="1"/>
                  </p:cNvSpPr>
                  <p:nvPr/>
                </p:nvSpPr>
                <p:spPr bwMode="auto">
                  <a:xfrm>
                    <a:off x="4353" y="4030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800" name="Rectangle 1438"/>
                  <p:cNvSpPr>
                    <a:spLocks noChangeArrowheads="1"/>
                  </p:cNvSpPr>
                  <p:nvPr/>
                </p:nvSpPr>
                <p:spPr bwMode="auto">
                  <a:xfrm>
                    <a:off x="3803" y="3284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801" name="Rectangle 1439"/>
                  <p:cNvSpPr>
                    <a:spLocks noChangeArrowheads="1"/>
                  </p:cNvSpPr>
                  <p:nvPr/>
                </p:nvSpPr>
                <p:spPr bwMode="auto">
                  <a:xfrm>
                    <a:off x="3799" y="3288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802" name="Rectangle 1440"/>
                  <p:cNvSpPr>
                    <a:spLocks noChangeArrowheads="1"/>
                  </p:cNvSpPr>
                  <p:nvPr/>
                </p:nvSpPr>
                <p:spPr bwMode="auto">
                  <a:xfrm>
                    <a:off x="3185" y="580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803" name="Rectangle 1441"/>
                  <p:cNvSpPr>
                    <a:spLocks noChangeArrowheads="1"/>
                  </p:cNvSpPr>
                  <p:nvPr/>
                </p:nvSpPr>
                <p:spPr bwMode="auto">
                  <a:xfrm>
                    <a:off x="3181" y="584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804" name="Rectangle 1442"/>
                  <p:cNvSpPr>
                    <a:spLocks noChangeArrowheads="1"/>
                  </p:cNvSpPr>
                  <p:nvPr/>
                </p:nvSpPr>
                <p:spPr bwMode="auto">
                  <a:xfrm>
                    <a:off x="5095" y="2768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805" name="Rectangle 1443"/>
                  <p:cNvSpPr>
                    <a:spLocks noChangeArrowheads="1"/>
                  </p:cNvSpPr>
                  <p:nvPr/>
                </p:nvSpPr>
                <p:spPr bwMode="auto">
                  <a:xfrm>
                    <a:off x="5091" y="2772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806" name="Rectangle 1444"/>
                  <p:cNvSpPr>
                    <a:spLocks noChangeArrowheads="1"/>
                  </p:cNvSpPr>
                  <p:nvPr/>
                </p:nvSpPr>
                <p:spPr bwMode="auto">
                  <a:xfrm>
                    <a:off x="3133" y="3585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807" name="Rectangle 1445"/>
                  <p:cNvSpPr>
                    <a:spLocks noChangeArrowheads="1"/>
                  </p:cNvSpPr>
                  <p:nvPr/>
                </p:nvSpPr>
                <p:spPr bwMode="auto">
                  <a:xfrm>
                    <a:off x="3129" y="3589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808" name="Rectangle 1446"/>
                  <p:cNvSpPr>
                    <a:spLocks noChangeArrowheads="1"/>
                  </p:cNvSpPr>
                  <p:nvPr/>
                </p:nvSpPr>
                <p:spPr bwMode="auto">
                  <a:xfrm>
                    <a:off x="3842" y="2895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809" name="Rectangle 1447"/>
                  <p:cNvSpPr>
                    <a:spLocks noChangeArrowheads="1"/>
                  </p:cNvSpPr>
                  <p:nvPr/>
                </p:nvSpPr>
                <p:spPr bwMode="auto">
                  <a:xfrm>
                    <a:off x="3837" y="2899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810" name="Rectangle 1448"/>
                  <p:cNvSpPr>
                    <a:spLocks noChangeArrowheads="1"/>
                  </p:cNvSpPr>
                  <p:nvPr/>
                </p:nvSpPr>
                <p:spPr bwMode="auto">
                  <a:xfrm>
                    <a:off x="3537" y="2930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811" name="Rectangle 1449"/>
                  <p:cNvSpPr>
                    <a:spLocks noChangeArrowheads="1"/>
                  </p:cNvSpPr>
                  <p:nvPr/>
                </p:nvSpPr>
                <p:spPr bwMode="auto">
                  <a:xfrm>
                    <a:off x="3533" y="2934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812" name="Rectangle 1450"/>
                  <p:cNvSpPr>
                    <a:spLocks noChangeArrowheads="1"/>
                  </p:cNvSpPr>
                  <p:nvPr/>
                </p:nvSpPr>
                <p:spPr bwMode="auto">
                  <a:xfrm>
                    <a:off x="3567" y="2708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813" name="Rectangle 1451"/>
                  <p:cNvSpPr>
                    <a:spLocks noChangeArrowheads="1"/>
                  </p:cNvSpPr>
                  <p:nvPr/>
                </p:nvSpPr>
                <p:spPr bwMode="auto">
                  <a:xfrm>
                    <a:off x="3563" y="2712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814" name="Rectangle 1452"/>
                  <p:cNvSpPr>
                    <a:spLocks noChangeArrowheads="1"/>
                  </p:cNvSpPr>
                  <p:nvPr/>
                </p:nvSpPr>
                <p:spPr bwMode="auto">
                  <a:xfrm>
                    <a:off x="3086" y="1247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815" name="Rectangle 1453"/>
                  <p:cNvSpPr>
                    <a:spLocks noChangeArrowheads="1"/>
                  </p:cNvSpPr>
                  <p:nvPr/>
                </p:nvSpPr>
                <p:spPr bwMode="auto">
                  <a:xfrm>
                    <a:off x="3082" y="1251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816" name="Rectangle 1454"/>
                  <p:cNvSpPr>
                    <a:spLocks noChangeArrowheads="1"/>
                  </p:cNvSpPr>
                  <p:nvPr/>
                </p:nvSpPr>
                <p:spPr bwMode="auto">
                  <a:xfrm>
                    <a:off x="3829" y="2724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817" name="Rectangle 1455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728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818" name="Rectangle 1456"/>
                  <p:cNvSpPr>
                    <a:spLocks noChangeArrowheads="1"/>
                  </p:cNvSpPr>
                  <p:nvPr/>
                </p:nvSpPr>
                <p:spPr bwMode="auto">
                  <a:xfrm>
                    <a:off x="3751" y="4205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819" name="Rectangle 1457"/>
                  <p:cNvSpPr>
                    <a:spLocks noChangeArrowheads="1"/>
                  </p:cNvSpPr>
                  <p:nvPr/>
                </p:nvSpPr>
                <p:spPr bwMode="auto">
                  <a:xfrm>
                    <a:off x="3747" y="4209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820" name="Rectangle 1458"/>
                  <p:cNvSpPr>
                    <a:spLocks noChangeArrowheads="1"/>
                  </p:cNvSpPr>
                  <p:nvPr/>
                </p:nvSpPr>
                <p:spPr bwMode="auto">
                  <a:xfrm>
                    <a:off x="3739" y="3125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821" name="Rectangle 1459"/>
                  <p:cNvSpPr>
                    <a:spLocks noChangeArrowheads="1"/>
                  </p:cNvSpPr>
                  <p:nvPr/>
                </p:nvSpPr>
                <p:spPr bwMode="auto">
                  <a:xfrm>
                    <a:off x="3734" y="3129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822" name="Rectangle 1460"/>
                  <p:cNvSpPr>
                    <a:spLocks noChangeArrowheads="1"/>
                  </p:cNvSpPr>
                  <p:nvPr/>
                </p:nvSpPr>
                <p:spPr bwMode="auto">
                  <a:xfrm>
                    <a:off x="3009" y="2974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823" name="Rectangle 1461"/>
                  <p:cNvSpPr>
                    <a:spLocks noChangeArrowheads="1"/>
                  </p:cNvSpPr>
                  <p:nvPr/>
                </p:nvSpPr>
                <p:spPr bwMode="auto">
                  <a:xfrm>
                    <a:off x="3005" y="2978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824" name="Rectangle 1462"/>
                  <p:cNvSpPr>
                    <a:spLocks noChangeArrowheads="1"/>
                  </p:cNvSpPr>
                  <p:nvPr/>
                </p:nvSpPr>
                <p:spPr bwMode="auto">
                  <a:xfrm>
                    <a:off x="3983" y="3204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825" name="Rectangle 1463"/>
                  <p:cNvSpPr>
                    <a:spLocks noChangeArrowheads="1"/>
                  </p:cNvSpPr>
                  <p:nvPr/>
                </p:nvSpPr>
                <p:spPr bwMode="auto">
                  <a:xfrm>
                    <a:off x="3979" y="3208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826" name="Rectangle 1464"/>
                  <p:cNvSpPr>
                    <a:spLocks noChangeArrowheads="1"/>
                  </p:cNvSpPr>
                  <p:nvPr/>
                </p:nvSpPr>
                <p:spPr bwMode="auto">
                  <a:xfrm>
                    <a:off x="4232" y="2259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827" name="Rectangle 1465"/>
                  <p:cNvSpPr>
                    <a:spLocks noChangeArrowheads="1"/>
                  </p:cNvSpPr>
                  <p:nvPr/>
                </p:nvSpPr>
                <p:spPr bwMode="auto">
                  <a:xfrm>
                    <a:off x="4228" y="2263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828" name="Rectangle 1466"/>
                  <p:cNvSpPr>
                    <a:spLocks noChangeArrowheads="1"/>
                  </p:cNvSpPr>
                  <p:nvPr/>
                </p:nvSpPr>
                <p:spPr bwMode="auto">
                  <a:xfrm>
                    <a:off x="3597" y="3490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829" name="Rectangle 1467"/>
                  <p:cNvSpPr>
                    <a:spLocks noChangeArrowheads="1"/>
                  </p:cNvSpPr>
                  <p:nvPr/>
                </p:nvSpPr>
                <p:spPr bwMode="auto">
                  <a:xfrm>
                    <a:off x="3593" y="3494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830" name="Rectangle 1468"/>
                  <p:cNvSpPr>
                    <a:spLocks noChangeArrowheads="1"/>
                  </p:cNvSpPr>
                  <p:nvPr/>
                </p:nvSpPr>
                <p:spPr bwMode="auto">
                  <a:xfrm>
                    <a:off x="4473" y="1648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831" name="Rectangle 1469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1652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832" name="Rectangle 1470"/>
                  <p:cNvSpPr>
                    <a:spLocks noChangeArrowheads="1"/>
                  </p:cNvSpPr>
                  <p:nvPr/>
                </p:nvSpPr>
                <p:spPr bwMode="auto">
                  <a:xfrm>
                    <a:off x="3700" y="1465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833" name="Rectangle 1471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1469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834" name="Rectangle 1472"/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3327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FFFF"/>
                        </a:solidFill>
                        <a:latin typeface="ESRI Geometric Symbols"/>
                      </a:rPr>
                      <a:t>#</a:t>
                    </a:r>
                    <a:endParaRPr lang="en-US"/>
                  </a:p>
                </p:txBody>
              </p:sp>
              <p:sp>
                <p:nvSpPr>
                  <p:cNvPr id="20835" name="Rectangle 1473"/>
                  <p:cNvSpPr>
                    <a:spLocks noChangeArrowheads="1"/>
                  </p:cNvSpPr>
                  <p:nvPr/>
                </p:nvSpPr>
                <p:spPr bwMode="auto">
                  <a:xfrm>
                    <a:off x="4202" y="3331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ESRI Geometric Symbols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836" name="Rectangle 1474"/>
                  <p:cNvSpPr>
                    <a:spLocks noChangeArrowheads="1"/>
                  </p:cNvSpPr>
                  <p:nvPr/>
                </p:nvSpPr>
                <p:spPr bwMode="auto">
                  <a:xfrm>
                    <a:off x="3837" y="2696"/>
                    <a:ext cx="40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M</a:t>
                    </a:r>
                    <a:endParaRPr lang="en-US"/>
                  </a:p>
                </p:txBody>
              </p:sp>
              <p:sp>
                <p:nvSpPr>
                  <p:cNvPr id="20837" name="Rectangle 1475"/>
                  <p:cNvSpPr>
                    <a:spLocks noChangeArrowheads="1"/>
                  </p:cNvSpPr>
                  <p:nvPr/>
                </p:nvSpPr>
                <p:spPr bwMode="auto">
                  <a:xfrm>
                    <a:off x="3872" y="269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838" name="Rectangle 1476"/>
                  <p:cNvSpPr>
                    <a:spLocks noChangeArrowheads="1"/>
                  </p:cNvSpPr>
                  <p:nvPr/>
                </p:nvSpPr>
                <p:spPr bwMode="auto">
                  <a:xfrm>
                    <a:off x="3893" y="2696"/>
                    <a:ext cx="13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t</a:t>
                    </a:r>
                    <a:endParaRPr lang="en-US"/>
                  </a:p>
                </p:txBody>
              </p:sp>
              <p:sp>
                <p:nvSpPr>
                  <p:cNvPr id="20839" name="Rectangle 1477"/>
                  <p:cNvSpPr>
                    <a:spLocks noChangeArrowheads="1"/>
                  </p:cNvSpPr>
                  <p:nvPr/>
                </p:nvSpPr>
                <p:spPr bwMode="auto">
                  <a:xfrm>
                    <a:off x="3906" y="269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840" name="Rectangle 1478"/>
                  <p:cNvSpPr>
                    <a:spLocks noChangeArrowheads="1"/>
                  </p:cNvSpPr>
                  <p:nvPr/>
                </p:nvSpPr>
                <p:spPr bwMode="auto">
                  <a:xfrm>
                    <a:off x="3928" y="2696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841" name="Rectangle 1479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69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endParaRPr lang="en-US"/>
                  </a:p>
                </p:txBody>
              </p:sp>
              <p:sp>
                <p:nvSpPr>
                  <p:cNvPr id="20842" name="Rectangle 1480"/>
                  <p:cNvSpPr>
                    <a:spLocks noChangeArrowheads="1"/>
                  </p:cNvSpPr>
                  <p:nvPr/>
                </p:nvSpPr>
                <p:spPr bwMode="auto">
                  <a:xfrm>
                    <a:off x="4005" y="3200"/>
                    <a:ext cx="35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843" name="Rectangle 1481"/>
                  <p:cNvSpPr>
                    <a:spLocks noChangeArrowheads="1"/>
                  </p:cNvSpPr>
                  <p:nvPr/>
                </p:nvSpPr>
                <p:spPr bwMode="auto">
                  <a:xfrm>
                    <a:off x="4035" y="3200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u</a:t>
                    </a:r>
                    <a:endParaRPr lang="en-US"/>
                  </a:p>
                </p:txBody>
              </p:sp>
              <p:sp>
                <p:nvSpPr>
                  <p:cNvPr id="20844" name="Rectangle 1482"/>
                  <p:cNvSpPr>
                    <a:spLocks noChangeArrowheads="1"/>
                  </p:cNvSpPr>
                  <p:nvPr/>
                </p:nvSpPr>
                <p:spPr bwMode="auto">
                  <a:xfrm>
                    <a:off x="4056" y="3200"/>
                    <a:ext cx="35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w</a:t>
                    </a:r>
                    <a:endParaRPr lang="en-US"/>
                  </a:p>
                </p:txBody>
              </p:sp>
              <p:sp>
                <p:nvSpPr>
                  <p:cNvPr id="20845" name="Rectangle 1483"/>
                  <p:cNvSpPr>
                    <a:spLocks noChangeArrowheads="1"/>
                  </p:cNvSpPr>
                  <p:nvPr/>
                </p:nvSpPr>
                <p:spPr bwMode="auto">
                  <a:xfrm>
                    <a:off x="4086" y="3200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846" name="Rectangle 1484"/>
                  <p:cNvSpPr>
                    <a:spLocks noChangeArrowheads="1"/>
                  </p:cNvSpPr>
                  <p:nvPr/>
                </p:nvSpPr>
                <p:spPr bwMode="auto">
                  <a:xfrm>
                    <a:off x="4108" y="3200"/>
                    <a:ext cx="16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r</a:t>
                    </a:r>
                    <a:endParaRPr lang="en-US"/>
                  </a:p>
                </p:txBody>
              </p:sp>
              <p:sp>
                <p:nvSpPr>
                  <p:cNvPr id="20847" name="Rectangle 1485"/>
                  <p:cNvSpPr>
                    <a:spLocks noChangeArrowheads="1"/>
                  </p:cNvSpPr>
                  <p:nvPr/>
                </p:nvSpPr>
                <p:spPr bwMode="auto">
                  <a:xfrm>
                    <a:off x="4125" y="3200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848" name="Rectangle 1486"/>
                  <p:cNvSpPr>
                    <a:spLocks noChangeArrowheads="1"/>
                  </p:cNvSpPr>
                  <p:nvPr/>
                </p:nvSpPr>
                <p:spPr bwMode="auto">
                  <a:xfrm>
                    <a:off x="4146" y="3200"/>
                    <a:ext cx="13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 </a:t>
                    </a:r>
                    <a:endParaRPr lang="en-US"/>
                  </a:p>
                </p:txBody>
              </p:sp>
              <p:sp>
                <p:nvSpPr>
                  <p:cNvPr id="20849" name="Rectangle 1487"/>
                  <p:cNvSpPr>
                    <a:spLocks noChangeArrowheads="1"/>
                  </p:cNvSpPr>
                  <p:nvPr/>
                </p:nvSpPr>
                <p:spPr bwMode="auto">
                  <a:xfrm>
                    <a:off x="4159" y="3200"/>
                    <a:ext cx="32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endParaRPr lang="en-US"/>
                  </a:p>
                </p:txBody>
              </p:sp>
              <p:sp>
                <p:nvSpPr>
                  <p:cNvPr id="20850" name="Rectangle 1488"/>
                  <p:cNvSpPr>
                    <a:spLocks noChangeArrowheads="1"/>
                  </p:cNvSpPr>
                  <p:nvPr/>
                </p:nvSpPr>
                <p:spPr bwMode="auto">
                  <a:xfrm>
                    <a:off x="4185" y="3200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851" name="Rectangle 1489"/>
                  <p:cNvSpPr>
                    <a:spLocks noChangeArrowheads="1"/>
                  </p:cNvSpPr>
                  <p:nvPr/>
                </p:nvSpPr>
                <p:spPr bwMode="auto">
                  <a:xfrm>
                    <a:off x="4194" y="3200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i</a:t>
                    </a:r>
                    <a:endParaRPr lang="en-US"/>
                  </a:p>
                </p:txBody>
              </p:sp>
              <p:sp>
                <p:nvSpPr>
                  <p:cNvPr id="20852" name="Rectangle 1490"/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3200"/>
                    <a:ext cx="2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y</a:t>
                    </a:r>
                    <a:endParaRPr lang="en-US"/>
                  </a:p>
                </p:txBody>
              </p:sp>
              <p:sp>
                <p:nvSpPr>
                  <p:cNvPr id="20853" name="Rectangle 149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200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854" name="Rectangle 1492"/>
                  <p:cNvSpPr>
                    <a:spLocks noChangeArrowheads="1"/>
                  </p:cNvSpPr>
                  <p:nvPr/>
                </p:nvSpPr>
                <p:spPr bwMode="auto">
                  <a:xfrm>
                    <a:off x="3597" y="3097"/>
                    <a:ext cx="35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855" name="Rectangle 1493"/>
                  <p:cNvSpPr>
                    <a:spLocks noChangeArrowheads="1"/>
                  </p:cNvSpPr>
                  <p:nvPr/>
                </p:nvSpPr>
                <p:spPr bwMode="auto">
                  <a:xfrm>
                    <a:off x="3627" y="3097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856" name="Rectangle 1494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3097"/>
                    <a:ext cx="35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w</a:t>
                    </a:r>
                    <a:endParaRPr lang="en-US"/>
                  </a:p>
                </p:txBody>
              </p:sp>
              <p:sp>
                <p:nvSpPr>
                  <p:cNvPr id="20857" name="Rectangle 1495"/>
                  <p:cNvSpPr>
                    <a:spLocks noChangeArrowheads="1"/>
                  </p:cNvSpPr>
                  <p:nvPr/>
                </p:nvSpPr>
                <p:spPr bwMode="auto">
                  <a:xfrm>
                    <a:off x="3679" y="3097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858" name="Rectangle 1496"/>
                  <p:cNvSpPr>
                    <a:spLocks noChangeArrowheads="1"/>
                  </p:cNvSpPr>
                  <p:nvPr/>
                </p:nvSpPr>
                <p:spPr bwMode="auto">
                  <a:xfrm>
                    <a:off x="3700" y="3097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859" name="Rectangle 1497"/>
                  <p:cNvSpPr>
                    <a:spLocks noChangeArrowheads="1"/>
                  </p:cNvSpPr>
                  <p:nvPr/>
                </p:nvSpPr>
                <p:spPr bwMode="auto">
                  <a:xfrm>
                    <a:off x="3709" y="3097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860" name="Rectangle 1498"/>
                  <p:cNvSpPr>
                    <a:spLocks noChangeArrowheads="1"/>
                  </p:cNvSpPr>
                  <p:nvPr/>
                </p:nvSpPr>
                <p:spPr bwMode="auto">
                  <a:xfrm>
                    <a:off x="3734" y="3097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p</a:t>
                    </a:r>
                    <a:endParaRPr lang="en-US"/>
                  </a:p>
                </p:txBody>
              </p:sp>
              <p:sp>
                <p:nvSpPr>
                  <p:cNvPr id="20861" name="Rectangle 1499"/>
                  <p:cNvSpPr>
                    <a:spLocks noChangeArrowheads="1"/>
                  </p:cNvSpPr>
                  <p:nvPr/>
                </p:nvSpPr>
                <p:spPr bwMode="auto">
                  <a:xfrm>
                    <a:off x="3756" y="3097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i</a:t>
                    </a:r>
                    <a:endParaRPr lang="en-US"/>
                  </a:p>
                </p:txBody>
              </p:sp>
              <p:sp>
                <p:nvSpPr>
                  <p:cNvPr id="20862" name="Rectangle 1500"/>
                  <p:cNvSpPr>
                    <a:spLocks noChangeArrowheads="1"/>
                  </p:cNvSpPr>
                  <p:nvPr/>
                </p:nvSpPr>
                <p:spPr bwMode="auto">
                  <a:xfrm>
                    <a:off x="3764" y="3097"/>
                    <a:ext cx="13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t</a:t>
                    </a:r>
                    <a:endParaRPr lang="en-US"/>
                  </a:p>
                </p:txBody>
              </p:sp>
              <p:sp>
                <p:nvSpPr>
                  <p:cNvPr id="20863" name="Rectangle 1501"/>
                  <p:cNvSpPr>
                    <a:spLocks noChangeArrowheads="1"/>
                  </p:cNvSpPr>
                  <p:nvPr/>
                </p:nvSpPr>
                <p:spPr bwMode="auto">
                  <a:xfrm>
                    <a:off x="3777" y="3097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i</a:t>
                    </a:r>
                    <a:endParaRPr lang="en-US"/>
                  </a:p>
                </p:txBody>
              </p:sp>
              <p:sp>
                <p:nvSpPr>
                  <p:cNvPr id="20864" name="Rectangle 1502"/>
                  <p:cNvSpPr>
                    <a:spLocks noChangeArrowheads="1"/>
                  </p:cNvSpPr>
                  <p:nvPr/>
                </p:nvSpPr>
                <p:spPr bwMode="auto">
                  <a:xfrm>
                    <a:off x="3786" y="3097"/>
                    <a:ext cx="2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y</a:t>
                    </a:r>
                    <a:endParaRPr lang="en-US"/>
                  </a:p>
                </p:txBody>
              </p:sp>
              <p:sp>
                <p:nvSpPr>
                  <p:cNvPr id="20865" name="Rectangle 1503"/>
                  <p:cNvSpPr>
                    <a:spLocks noChangeArrowheads="1"/>
                  </p:cNvSpPr>
                  <p:nvPr/>
                </p:nvSpPr>
                <p:spPr bwMode="auto">
                  <a:xfrm>
                    <a:off x="3807" y="3097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866" name="Rectangle 1504"/>
                  <p:cNvSpPr>
                    <a:spLocks noChangeArrowheads="1"/>
                  </p:cNvSpPr>
                  <p:nvPr/>
                </p:nvSpPr>
                <p:spPr bwMode="auto">
                  <a:xfrm>
                    <a:off x="3636" y="1902"/>
                    <a:ext cx="32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867" name="Rectangle 1505"/>
                  <p:cNvSpPr>
                    <a:spLocks noChangeArrowheads="1"/>
                  </p:cNvSpPr>
                  <p:nvPr/>
                </p:nvSpPr>
                <p:spPr bwMode="auto">
                  <a:xfrm>
                    <a:off x="3661" y="190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868" name="Rectangle 1506"/>
                  <p:cNvSpPr>
                    <a:spLocks noChangeArrowheads="1"/>
                  </p:cNvSpPr>
                  <p:nvPr/>
                </p:nvSpPr>
                <p:spPr bwMode="auto">
                  <a:xfrm>
                    <a:off x="3683" y="190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u</a:t>
                    </a:r>
                    <a:endParaRPr lang="en-US"/>
                  </a:p>
                </p:txBody>
              </p:sp>
              <p:sp>
                <p:nvSpPr>
                  <p:cNvPr id="20869" name="Rectangle 1507"/>
                  <p:cNvSpPr>
                    <a:spLocks noChangeArrowheads="1"/>
                  </p:cNvSpPr>
                  <p:nvPr/>
                </p:nvSpPr>
                <p:spPr bwMode="auto">
                  <a:xfrm>
                    <a:off x="3709" y="1902"/>
                    <a:ext cx="16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r</a:t>
                    </a:r>
                    <a:endParaRPr lang="en-US"/>
                  </a:p>
                </p:txBody>
              </p:sp>
              <p:sp>
                <p:nvSpPr>
                  <p:cNvPr id="20870" name="Rectangle 1508"/>
                  <p:cNvSpPr>
                    <a:spLocks noChangeArrowheads="1"/>
                  </p:cNvSpPr>
                  <p:nvPr/>
                </p:nvSpPr>
                <p:spPr bwMode="auto">
                  <a:xfrm>
                    <a:off x="3721" y="190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871" name="Rectangle 1509"/>
                  <p:cNvSpPr>
                    <a:spLocks noChangeArrowheads="1"/>
                  </p:cNvSpPr>
                  <p:nvPr/>
                </p:nvSpPr>
                <p:spPr bwMode="auto">
                  <a:xfrm>
                    <a:off x="3743" y="190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d</a:t>
                    </a:r>
                    <a:endParaRPr lang="en-US"/>
                  </a:p>
                </p:txBody>
              </p:sp>
              <p:sp>
                <p:nvSpPr>
                  <p:cNvPr id="20872" name="Rectangle 1510"/>
                  <p:cNvSpPr>
                    <a:spLocks noChangeArrowheads="1"/>
                  </p:cNvSpPr>
                  <p:nvPr/>
                </p:nvSpPr>
                <p:spPr bwMode="auto">
                  <a:xfrm>
                    <a:off x="3769" y="190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h</a:t>
                    </a:r>
                    <a:endParaRPr lang="en-US"/>
                  </a:p>
                </p:txBody>
              </p:sp>
              <p:sp>
                <p:nvSpPr>
                  <p:cNvPr id="20873" name="Rectangle 1511"/>
                  <p:cNvSpPr>
                    <a:spLocks noChangeArrowheads="1"/>
                  </p:cNvSpPr>
                  <p:nvPr/>
                </p:nvSpPr>
                <p:spPr bwMode="auto">
                  <a:xfrm>
                    <a:off x="3790" y="190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874" name="Rectangle 1512"/>
                  <p:cNvSpPr>
                    <a:spLocks noChangeArrowheads="1"/>
                  </p:cNvSpPr>
                  <p:nvPr/>
                </p:nvSpPr>
                <p:spPr bwMode="auto">
                  <a:xfrm>
                    <a:off x="3816" y="190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p</a:t>
                    </a:r>
                    <a:endParaRPr lang="en-US"/>
                  </a:p>
                </p:txBody>
              </p:sp>
              <p:sp>
                <p:nvSpPr>
                  <p:cNvPr id="20875" name="Rectangle 1513"/>
                  <p:cNvSpPr>
                    <a:spLocks noChangeArrowheads="1"/>
                  </p:cNvSpPr>
                  <p:nvPr/>
                </p:nvSpPr>
                <p:spPr bwMode="auto">
                  <a:xfrm>
                    <a:off x="3837" y="190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u</a:t>
                    </a:r>
                    <a:endParaRPr lang="en-US"/>
                  </a:p>
                </p:txBody>
              </p:sp>
              <p:sp>
                <p:nvSpPr>
                  <p:cNvPr id="20876" name="Rectangle 1514"/>
                  <p:cNvSpPr>
                    <a:spLocks noChangeArrowheads="1"/>
                  </p:cNvSpPr>
                  <p:nvPr/>
                </p:nvSpPr>
                <p:spPr bwMode="auto">
                  <a:xfrm>
                    <a:off x="3859" y="1902"/>
                    <a:ext cx="16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r</a:t>
                    </a:r>
                    <a:endParaRPr lang="en-US"/>
                  </a:p>
                </p:txBody>
              </p:sp>
              <p:sp>
                <p:nvSpPr>
                  <p:cNvPr id="20877" name="Rectangle 1515"/>
                  <p:cNvSpPr>
                    <a:spLocks noChangeArrowheads="1"/>
                  </p:cNvSpPr>
                  <p:nvPr/>
                </p:nvSpPr>
                <p:spPr bwMode="auto">
                  <a:xfrm>
                    <a:off x="3876" y="190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878" name="Rectangle 1516"/>
                  <p:cNvSpPr>
                    <a:spLocks noChangeArrowheads="1"/>
                  </p:cNvSpPr>
                  <p:nvPr/>
                </p:nvSpPr>
                <p:spPr bwMode="auto">
                  <a:xfrm>
                    <a:off x="4099" y="3367"/>
                    <a:ext cx="32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B</a:t>
                    </a:r>
                    <a:endParaRPr lang="en-US"/>
                  </a:p>
                </p:txBody>
              </p:sp>
              <p:sp>
                <p:nvSpPr>
                  <p:cNvPr id="20879" name="Rectangle 1517"/>
                  <p:cNvSpPr>
                    <a:spLocks noChangeArrowheads="1"/>
                  </p:cNvSpPr>
                  <p:nvPr/>
                </p:nvSpPr>
                <p:spPr bwMode="auto">
                  <a:xfrm>
                    <a:off x="4125" y="3367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880" name="Rectangle 1518"/>
                  <p:cNvSpPr>
                    <a:spLocks noChangeArrowheads="1"/>
                  </p:cNvSpPr>
                  <p:nvPr/>
                </p:nvSpPr>
                <p:spPr bwMode="auto">
                  <a:xfrm>
                    <a:off x="4146" y="3367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881" name="Rectangle 1519"/>
                  <p:cNvSpPr>
                    <a:spLocks noChangeArrowheads="1"/>
                  </p:cNvSpPr>
                  <p:nvPr/>
                </p:nvSpPr>
                <p:spPr bwMode="auto">
                  <a:xfrm>
                    <a:off x="4172" y="3367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d</a:t>
                    </a:r>
                    <a:endParaRPr lang="en-US"/>
                  </a:p>
                </p:txBody>
              </p:sp>
              <p:sp>
                <p:nvSpPr>
                  <p:cNvPr id="20882" name="Rectangle 1520"/>
                  <p:cNvSpPr>
                    <a:spLocks noChangeArrowheads="1"/>
                  </p:cNvSpPr>
                  <p:nvPr/>
                </p:nvSpPr>
                <p:spPr bwMode="auto">
                  <a:xfrm>
                    <a:off x="4194" y="3367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883" name="Rectangle 1521"/>
                  <p:cNvSpPr>
                    <a:spLocks noChangeArrowheads="1"/>
                  </p:cNvSpPr>
                  <p:nvPr/>
                </p:nvSpPr>
                <p:spPr bwMode="auto">
                  <a:xfrm>
                    <a:off x="4219" y="3367"/>
                    <a:ext cx="16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r</a:t>
                    </a:r>
                    <a:endParaRPr lang="en-US"/>
                  </a:p>
                </p:txBody>
              </p:sp>
              <p:sp>
                <p:nvSpPr>
                  <p:cNvPr id="20884" name="Rectangle 1522"/>
                  <p:cNvSpPr>
                    <a:spLocks noChangeArrowheads="1"/>
                  </p:cNvSpPr>
                  <p:nvPr/>
                </p:nvSpPr>
                <p:spPr bwMode="auto">
                  <a:xfrm>
                    <a:off x="4232" y="3367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885" name="Rectangle 1523"/>
                  <p:cNvSpPr>
                    <a:spLocks noChangeArrowheads="1"/>
                  </p:cNvSpPr>
                  <p:nvPr/>
                </p:nvSpPr>
                <p:spPr bwMode="auto">
                  <a:xfrm>
                    <a:off x="4254" y="3367"/>
                    <a:ext cx="35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w</a:t>
                    </a:r>
                    <a:endParaRPr lang="en-US"/>
                  </a:p>
                </p:txBody>
              </p:sp>
              <p:sp>
                <p:nvSpPr>
                  <p:cNvPr id="20886" name="Rectangle 1524"/>
                  <p:cNvSpPr>
                    <a:spLocks noChangeArrowheads="1"/>
                  </p:cNvSpPr>
                  <p:nvPr/>
                </p:nvSpPr>
                <p:spPr bwMode="auto">
                  <a:xfrm>
                    <a:off x="4284" y="3367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endParaRPr lang="en-US"/>
                  </a:p>
                </p:txBody>
              </p:sp>
              <p:sp>
                <p:nvSpPr>
                  <p:cNvPr id="20887" name="Rectangle 1525"/>
                  <p:cNvSpPr>
                    <a:spLocks noChangeArrowheads="1"/>
                  </p:cNvSpPr>
                  <p:nvPr/>
                </p:nvSpPr>
                <p:spPr bwMode="auto">
                  <a:xfrm>
                    <a:off x="4310" y="3367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888" name="Rectangle 1526"/>
                  <p:cNvSpPr>
                    <a:spLocks noChangeArrowheads="1"/>
                  </p:cNvSpPr>
                  <p:nvPr/>
                </p:nvSpPr>
                <p:spPr bwMode="auto">
                  <a:xfrm>
                    <a:off x="4318" y="3367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889" name="Rectangle 1527"/>
                  <p:cNvSpPr>
                    <a:spLocks noChangeArrowheads="1"/>
                  </p:cNvSpPr>
                  <p:nvPr/>
                </p:nvSpPr>
                <p:spPr bwMode="auto">
                  <a:xfrm>
                    <a:off x="4507" y="1636"/>
                    <a:ext cx="29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T</a:t>
                    </a:r>
                    <a:endParaRPr lang="en-US"/>
                  </a:p>
                </p:txBody>
              </p:sp>
              <p:sp>
                <p:nvSpPr>
                  <p:cNvPr id="20890" name="Rectangle 1528"/>
                  <p:cNvSpPr>
                    <a:spLocks noChangeArrowheads="1"/>
                  </p:cNvSpPr>
                  <p:nvPr/>
                </p:nvSpPr>
                <p:spPr bwMode="auto">
                  <a:xfrm>
                    <a:off x="4529" y="1636"/>
                    <a:ext cx="16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r</a:t>
                    </a:r>
                    <a:endParaRPr lang="en-US"/>
                  </a:p>
                </p:txBody>
              </p:sp>
              <p:sp>
                <p:nvSpPr>
                  <p:cNvPr id="20891" name="Rectangle 1529"/>
                  <p:cNvSpPr>
                    <a:spLocks noChangeArrowheads="1"/>
                  </p:cNvSpPr>
                  <p:nvPr/>
                </p:nvSpPr>
                <p:spPr bwMode="auto">
                  <a:xfrm>
                    <a:off x="4546" y="1636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i</a:t>
                    </a:r>
                    <a:endParaRPr lang="en-US"/>
                  </a:p>
                </p:txBody>
              </p:sp>
              <p:sp>
                <p:nvSpPr>
                  <p:cNvPr id="20892" name="Rectangle 1530"/>
                  <p:cNvSpPr>
                    <a:spLocks noChangeArrowheads="1"/>
                  </p:cNvSpPr>
                  <p:nvPr/>
                </p:nvSpPr>
                <p:spPr bwMode="auto">
                  <a:xfrm>
                    <a:off x="4554" y="163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893" name="Rectangle 1531"/>
                  <p:cNvSpPr>
                    <a:spLocks noChangeArrowheads="1"/>
                  </p:cNvSpPr>
                  <p:nvPr/>
                </p:nvSpPr>
                <p:spPr bwMode="auto">
                  <a:xfrm>
                    <a:off x="4576" y="1636"/>
                    <a:ext cx="2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c</a:t>
                    </a:r>
                    <a:endParaRPr lang="en-US"/>
                  </a:p>
                </p:txBody>
              </p:sp>
              <p:sp>
                <p:nvSpPr>
                  <p:cNvPr id="20894" name="Rectangle 1532"/>
                  <p:cNvSpPr>
                    <a:spLocks noChangeArrowheads="1"/>
                  </p:cNvSpPr>
                  <p:nvPr/>
                </p:nvSpPr>
                <p:spPr bwMode="auto">
                  <a:xfrm>
                    <a:off x="4597" y="163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o</a:t>
                    </a:r>
                    <a:endParaRPr lang="en-US"/>
                  </a:p>
                </p:txBody>
              </p:sp>
              <p:sp>
                <p:nvSpPr>
                  <p:cNvPr id="20895" name="Rectangle 1533"/>
                  <p:cNvSpPr>
                    <a:spLocks noChangeArrowheads="1"/>
                  </p:cNvSpPr>
                  <p:nvPr/>
                </p:nvSpPr>
                <p:spPr bwMode="auto">
                  <a:xfrm>
                    <a:off x="4623" y="1636"/>
                    <a:ext cx="40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m</a:t>
                    </a:r>
                    <a:endParaRPr lang="en-US"/>
                  </a:p>
                </p:txBody>
              </p:sp>
              <p:sp>
                <p:nvSpPr>
                  <p:cNvPr id="20896" name="Rectangle 1534"/>
                  <p:cNvSpPr>
                    <a:spLocks noChangeArrowheads="1"/>
                  </p:cNvSpPr>
                  <p:nvPr/>
                </p:nvSpPr>
                <p:spPr bwMode="auto">
                  <a:xfrm>
                    <a:off x="4657" y="163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897" name="Rectangle 1535"/>
                  <p:cNvSpPr>
                    <a:spLocks noChangeArrowheads="1"/>
                  </p:cNvSpPr>
                  <p:nvPr/>
                </p:nvSpPr>
                <p:spPr bwMode="auto">
                  <a:xfrm>
                    <a:off x="4679" y="1636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898" name="Rectangle 1536"/>
                  <p:cNvSpPr>
                    <a:spLocks noChangeArrowheads="1"/>
                  </p:cNvSpPr>
                  <p:nvPr/>
                </p:nvSpPr>
                <p:spPr bwMode="auto">
                  <a:xfrm>
                    <a:off x="4687" y="163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endParaRPr lang="en-US"/>
                  </a:p>
                </p:txBody>
              </p:sp>
              <p:sp>
                <p:nvSpPr>
                  <p:cNvPr id="20899" name="Rectangle 1537"/>
                  <p:cNvSpPr>
                    <a:spLocks noChangeArrowheads="1"/>
                  </p:cNvSpPr>
                  <p:nvPr/>
                </p:nvSpPr>
                <p:spPr bwMode="auto">
                  <a:xfrm>
                    <a:off x="4713" y="163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endParaRPr lang="en-US"/>
                  </a:p>
                </p:txBody>
              </p:sp>
              <p:sp>
                <p:nvSpPr>
                  <p:cNvPr id="20900" name="Rectangle 1538"/>
                  <p:cNvSpPr>
                    <a:spLocks noChangeArrowheads="1"/>
                  </p:cNvSpPr>
                  <p:nvPr/>
                </p:nvSpPr>
                <p:spPr bwMode="auto">
                  <a:xfrm>
                    <a:off x="3979" y="2259"/>
                    <a:ext cx="32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P</a:t>
                    </a:r>
                    <a:endParaRPr lang="en-US"/>
                  </a:p>
                </p:txBody>
              </p:sp>
              <p:sp>
                <p:nvSpPr>
                  <p:cNvPr id="20901" name="Rectangle 1539"/>
                  <p:cNvSpPr>
                    <a:spLocks noChangeArrowheads="1"/>
                  </p:cNvSpPr>
                  <p:nvPr/>
                </p:nvSpPr>
                <p:spPr bwMode="auto">
                  <a:xfrm>
                    <a:off x="4005" y="2259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o</a:t>
                    </a:r>
                    <a:endParaRPr lang="en-US"/>
                  </a:p>
                </p:txBody>
              </p:sp>
              <p:sp>
                <p:nvSpPr>
                  <p:cNvPr id="20902" name="Rectangle 1540"/>
                  <p:cNvSpPr>
                    <a:spLocks noChangeArrowheads="1"/>
                  </p:cNvSpPr>
                  <p:nvPr/>
                </p:nvSpPr>
                <p:spPr bwMode="auto">
                  <a:xfrm>
                    <a:off x="4026" y="2259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903" name="Rectangle 1541"/>
                  <p:cNvSpPr>
                    <a:spLocks noChangeArrowheads="1"/>
                  </p:cNvSpPr>
                  <p:nvPr/>
                </p:nvSpPr>
                <p:spPr bwMode="auto">
                  <a:xfrm>
                    <a:off x="4039" y="2259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o</a:t>
                    </a:r>
                    <a:endParaRPr lang="en-US"/>
                  </a:p>
                </p:txBody>
              </p:sp>
              <p:sp>
                <p:nvSpPr>
                  <p:cNvPr id="20904" name="Rectangle 1542"/>
                  <p:cNvSpPr>
                    <a:spLocks noChangeArrowheads="1"/>
                  </p:cNvSpPr>
                  <p:nvPr/>
                </p:nvSpPr>
                <p:spPr bwMode="auto">
                  <a:xfrm>
                    <a:off x="4061" y="2259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905" name="Rectangle 1543"/>
                  <p:cNvSpPr>
                    <a:spLocks noChangeArrowheads="1"/>
                  </p:cNvSpPr>
                  <p:nvPr/>
                </p:nvSpPr>
                <p:spPr bwMode="auto">
                  <a:xfrm>
                    <a:off x="4082" y="2259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906" name="Rectangle 1544"/>
                  <p:cNvSpPr>
                    <a:spLocks noChangeArrowheads="1"/>
                  </p:cNvSpPr>
                  <p:nvPr/>
                </p:nvSpPr>
                <p:spPr bwMode="auto">
                  <a:xfrm>
                    <a:off x="4108" y="2259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907" name="Rectangle 1545"/>
                  <p:cNvSpPr>
                    <a:spLocks noChangeArrowheads="1"/>
                  </p:cNvSpPr>
                  <p:nvPr/>
                </p:nvSpPr>
                <p:spPr bwMode="auto">
                  <a:xfrm>
                    <a:off x="4129" y="2259"/>
                    <a:ext cx="16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r</a:t>
                    </a:r>
                    <a:endParaRPr lang="en-US"/>
                  </a:p>
                </p:txBody>
              </p:sp>
              <p:sp>
                <p:nvSpPr>
                  <p:cNvPr id="20908" name="Rectangle 1546"/>
                  <p:cNvSpPr>
                    <a:spLocks noChangeArrowheads="1"/>
                  </p:cNvSpPr>
                  <p:nvPr/>
                </p:nvSpPr>
                <p:spPr bwMode="auto">
                  <a:xfrm>
                    <a:off x="4142" y="2259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u</a:t>
                    </a:r>
                    <a:endParaRPr lang="en-US"/>
                  </a:p>
                </p:txBody>
              </p:sp>
              <p:sp>
                <p:nvSpPr>
                  <p:cNvPr id="20909" name="Rectangle 1547"/>
                  <p:cNvSpPr>
                    <a:spLocks noChangeArrowheads="1"/>
                  </p:cNvSpPr>
                  <p:nvPr/>
                </p:nvSpPr>
                <p:spPr bwMode="auto">
                  <a:xfrm>
                    <a:off x="4168" y="2259"/>
                    <a:ext cx="35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w</a:t>
                    </a:r>
                    <a:endParaRPr lang="en-US"/>
                  </a:p>
                </p:txBody>
              </p:sp>
              <p:sp>
                <p:nvSpPr>
                  <p:cNvPr id="20910" name="Rectangle 1548"/>
                  <p:cNvSpPr>
                    <a:spLocks noChangeArrowheads="1"/>
                  </p:cNvSpPr>
                  <p:nvPr/>
                </p:nvSpPr>
                <p:spPr bwMode="auto">
                  <a:xfrm>
                    <a:off x="4198" y="2259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911" name="Rectangle 1549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3192"/>
                    <a:ext cx="32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912" name="Rectangle 1550"/>
                  <p:cNvSpPr>
                    <a:spLocks noChangeArrowheads="1"/>
                  </p:cNvSpPr>
                  <p:nvPr/>
                </p:nvSpPr>
                <p:spPr bwMode="auto">
                  <a:xfrm>
                    <a:off x="3249" y="3192"/>
                    <a:ext cx="35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w</a:t>
                    </a:r>
                    <a:endParaRPr lang="en-US"/>
                  </a:p>
                </p:txBody>
              </p:sp>
              <p:sp>
                <p:nvSpPr>
                  <p:cNvPr id="20913" name="Rectangle 1551"/>
                  <p:cNvSpPr>
                    <a:spLocks noChangeArrowheads="1"/>
                  </p:cNvSpPr>
                  <p:nvPr/>
                </p:nvSpPr>
                <p:spPr bwMode="auto">
                  <a:xfrm>
                    <a:off x="3279" y="3192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i</a:t>
                    </a:r>
                    <a:endParaRPr lang="en-US"/>
                  </a:p>
                </p:txBody>
              </p:sp>
              <p:sp>
                <p:nvSpPr>
                  <p:cNvPr id="20914" name="Rectangle 1552"/>
                  <p:cNvSpPr>
                    <a:spLocks noChangeArrowheads="1"/>
                  </p:cNvSpPr>
                  <p:nvPr/>
                </p:nvSpPr>
                <p:spPr bwMode="auto">
                  <a:xfrm>
                    <a:off x="3288" y="3192"/>
                    <a:ext cx="2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915" name="Rectangle 1553"/>
                  <p:cNvSpPr>
                    <a:spLocks noChangeArrowheads="1"/>
                  </p:cNvSpPr>
                  <p:nvPr/>
                </p:nvSpPr>
                <p:spPr bwMode="auto">
                  <a:xfrm>
                    <a:off x="3309" y="3192"/>
                    <a:ext cx="2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916" name="Rectangle 1554"/>
                  <p:cNvSpPr>
                    <a:spLocks noChangeArrowheads="1"/>
                  </p:cNvSpPr>
                  <p:nvPr/>
                </p:nvSpPr>
                <p:spPr bwMode="auto">
                  <a:xfrm>
                    <a:off x="3331" y="319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917" name="Rectangle 1555"/>
                  <p:cNvSpPr>
                    <a:spLocks noChangeArrowheads="1"/>
                  </p:cNvSpPr>
                  <p:nvPr/>
                </p:nvSpPr>
                <p:spPr bwMode="auto">
                  <a:xfrm>
                    <a:off x="3352" y="3192"/>
                    <a:ext cx="35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w</a:t>
                    </a:r>
                    <a:endParaRPr lang="en-US"/>
                  </a:p>
                </p:txBody>
              </p:sp>
              <p:sp>
                <p:nvSpPr>
                  <p:cNvPr id="20918" name="Rectangle 1556"/>
                  <p:cNvSpPr>
                    <a:spLocks noChangeArrowheads="1"/>
                  </p:cNvSpPr>
                  <p:nvPr/>
                </p:nvSpPr>
                <p:spPr bwMode="auto">
                  <a:xfrm>
                    <a:off x="3382" y="319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endParaRPr lang="en-US"/>
                  </a:p>
                </p:txBody>
              </p:sp>
              <p:sp>
                <p:nvSpPr>
                  <p:cNvPr id="20919" name="Rectangle 155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192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920" name="Rectangle 1558"/>
                  <p:cNvSpPr>
                    <a:spLocks noChangeArrowheads="1"/>
                  </p:cNvSpPr>
                  <p:nvPr/>
                </p:nvSpPr>
                <p:spPr bwMode="auto">
                  <a:xfrm>
                    <a:off x="3417" y="3192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921" name="Rectangle 1559"/>
                  <p:cNvSpPr>
                    <a:spLocks noChangeArrowheads="1"/>
                  </p:cNvSpPr>
                  <p:nvPr/>
                </p:nvSpPr>
                <p:spPr bwMode="auto">
                  <a:xfrm>
                    <a:off x="3425" y="319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922" name="Rectangle 1560"/>
                  <p:cNvSpPr>
                    <a:spLocks noChangeArrowheads="1"/>
                  </p:cNvSpPr>
                  <p:nvPr/>
                </p:nvSpPr>
                <p:spPr bwMode="auto">
                  <a:xfrm>
                    <a:off x="3567" y="2680"/>
                    <a:ext cx="32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K</a:t>
                    </a:r>
                    <a:endParaRPr lang="en-US"/>
                  </a:p>
                </p:txBody>
              </p:sp>
              <p:sp>
                <p:nvSpPr>
                  <p:cNvPr id="20923" name="Rectangle 1561"/>
                  <p:cNvSpPr>
                    <a:spLocks noChangeArrowheads="1"/>
                  </p:cNvSpPr>
                  <p:nvPr/>
                </p:nvSpPr>
                <p:spPr bwMode="auto">
                  <a:xfrm>
                    <a:off x="3593" y="2680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u</a:t>
                    </a:r>
                    <a:endParaRPr lang="en-US"/>
                  </a:p>
                </p:txBody>
              </p:sp>
              <p:sp>
                <p:nvSpPr>
                  <p:cNvPr id="20924" name="Rectangle 1562"/>
                  <p:cNvSpPr>
                    <a:spLocks noChangeArrowheads="1"/>
                  </p:cNvSpPr>
                  <p:nvPr/>
                </p:nvSpPr>
                <p:spPr bwMode="auto">
                  <a:xfrm>
                    <a:off x="3614" y="2680"/>
                    <a:ext cx="16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r</a:t>
                    </a:r>
                    <a:endParaRPr lang="en-US"/>
                  </a:p>
                </p:txBody>
              </p:sp>
              <p:sp>
                <p:nvSpPr>
                  <p:cNvPr id="20925" name="Rectangle 1563"/>
                  <p:cNvSpPr>
                    <a:spLocks noChangeArrowheads="1"/>
                  </p:cNvSpPr>
                  <p:nvPr/>
                </p:nvSpPr>
                <p:spPr bwMode="auto">
                  <a:xfrm>
                    <a:off x="3631" y="2680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u</a:t>
                    </a:r>
                    <a:endParaRPr lang="en-US"/>
                  </a:p>
                </p:txBody>
              </p:sp>
              <p:sp>
                <p:nvSpPr>
                  <p:cNvPr id="20926" name="Rectangle 1564"/>
                  <p:cNvSpPr>
                    <a:spLocks noChangeArrowheads="1"/>
                  </p:cNvSpPr>
                  <p:nvPr/>
                </p:nvSpPr>
                <p:spPr bwMode="auto">
                  <a:xfrm>
                    <a:off x="3653" y="2680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927" name="Rectangle 1565"/>
                  <p:cNvSpPr>
                    <a:spLocks noChangeArrowheads="1"/>
                  </p:cNvSpPr>
                  <p:nvPr/>
                </p:nvSpPr>
                <p:spPr bwMode="auto">
                  <a:xfrm>
                    <a:off x="3674" y="2680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endParaRPr lang="en-US"/>
                  </a:p>
                </p:txBody>
              </p:sp>
              <p:sp>
                <p:nvSpPr>
                  <p:cNvPr id="20928" name="Rectangle 1566"/>
                  <p:cNvSpPr>
                    <a:spLocks noChangeArrowheads="1"/>
                  </p:cNvSpPr>
                  <p:nvPr/>
                </p:nvSpPr>
                <p:spPr bwMode="auto">
                  <a:xfrm>
                    <a:off x="3700" y="2680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g</a:t>
                    </a:r>
                    <a:endParaRPr lang="en-US"/>
                  </a:p>
                </p:txBody>
              </p:sp>
              <p:sp>
                <p:nvSpPr>
                  <p:cNvPr id="20929" name="Rectangle 1567"/>
                  <p:cNvSpPr>
                    <a:spLocks noChangeArrowheads="1"/>
                  </p:cNvSpPr>
                  <p:nvPr/>
                </p:nvSpPr>
                <p:spPr bwMode="auto">
                  <a:xfrm>
                    <a:off x="3721" y="2680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930" name="Rectangle 1568"/>
                  <p:cNvSpPr>
                    <a:spLocks noChangeArrowheads="1"/>
                  </p:cNvSpPr>
                  <p:nvPr/>
                </p:nvSpPr>
                <p:spPr bwMode="auto">
                  <a:xfrm>
                    <a:off x="3747" y="2680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931" name="Rectangle 1569"/>
                  <p:cNvSpPr>
                    <a:spLocks noChangeArrowheads="1"/>
                  </p:cNvSpPr>
                  <p:nvPr/>
                </p:nvSpPr>
                <p:spPr bwMode="auto">
                  <a:xfrm>
                    <a:off x="3756" y="2680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932" name="Rectangle 1570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4046"/>
                    <a:ext cx="35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H</a:t>
                    </a:r>
                    <a:endParaRPr lang="en-US"/>
                  </a:p>
                </p:txBody>
              </p:sp>
              <p:sp>
                <p:nvSpPr>
                  <p:cNvPr id="20933" name="Rectangle 1571"/>
                  <p:cNvSpPr>
                    <a:spLocks noChangeArrowheads="1"/>
                  </p:cNvSpPr>
                  <p:nvPr/>
                </p:nvSpPr>
                <p:spPr bwMode="auto">
                  <a:xfrm>
                    <a:off x="4425" y="404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934" name="Rectangle 1572"/>
                  <p:cNvSpPr>
                    <a:spLocks noChangeArrowheads="1"/>
                  </p:cNvSpPr>
                  <p:nvPr/>
                </p:nvSpPr>
                <p:spPr bwMode="auto">
                  <a:xfrm>
                    <a:off x="4447" y="4046"/>
                    <a:ext cx="40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m</a:t>
                    </a:r>
                    <a:endParaRPr lang="en-US"/>
                  </a:p>
                </p:txBody>
              </p:sp>
              <p:sp>
                <p:nvSpPr>
                  <p:cNvPr id="20935" name="Rectangle 1573"/>
                  <p:cNvSpPr>
                    <a:spLocks noChangeArrowheads="1"/>
                  </p:cNvSpPr>
                  <p:nvPr/>
                </p:nvSpPr>
                <p:spPr bwMode="auto">
                  <a:xfrm>
                    <a:off x="4481" y="404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b</a:t>
                    </a:r>
                    <a:endParaRPr lang="en-US"/>
                  </a:p>
                </p:txBody>
              </p:sp>
              <p:sp>
                <p:nvSpPr>
                  <p:cNvPr id="20936" name="Rectangle 1574"/>
                  <p:cNvSpPr>
                    <a:spLocks noChangeArrowheads="1"/>
                  </p:cNvSpPr>
                  <p:nvPr/>
                </p:nvSpPr>
                <p:spPr bwMode="auto">
                  <a:xfrm>
                    <a:off x="4503" y="404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937" name="Rectangle 1575"/>
                  <p:cNvSpPr>
                    <a:spLocks noChangeArrowheads="1"/>
                  </p:cNvSpPr>
                  <p:nvPr/>
                </p:nvSpPr>
                <p:spPr bwMode="auto">
                  <a:xfrm>
                    <a:off x="4529" y="404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938" name="Rectangle 1576"/>
                  <p:cNvSpPr>
                    <a:spLocks noChangeArrowheads="1"/>
                  </p:cNvSpPr>
                  <p:nvPr/>
                </p:nvSpPr>
                <p:spPr bwMode="auto">
                  <a:xfrm>
                    <a:off x="4550" y="4046"/>
                    <a:ext cx="13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t</a:t>
                    </a:r>
                    <a:endParaRPr lang="en-US"/>
                  </a:p>
                </p:txBody>
              </p:sp>
              <p:sp>
                <p:nvSpPr>
                  <p:cNvPr id="20939" name="Rectangle 1577"/>
                  <p:cNvSpPr>
                    <a:spLocks noChangeArrowheads="1"/>
                  </p:cNvSpPr>
                  <p:nvPr/>
                </p:nvSpPr>
                <p:spPr bwMode="auto">
                  <a:xfrm>
                    <a:off x="4563" y="404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o</a:t>
                    </a:r>
                    <a:endParaRPr lang="en-US"/>
                  </a:p>
                </p:txBody>
              </p:sp>
              <p:sp>
                <p:nvSpPr>
                  <p:cNvPr id="20940" name="Rectangle 1578"/>
                  <p:cNvSpPr>
                    <a:spLocks noChangeArrowheads="1"/>
                  </p:cNvSpPr>
                  <p:nvPr/>
                </p:nvSpPr>
                <p:spPr bwMode="auto">
                  <a:xfrm>
                    <a:off x="4584" y="4046"/>
                    <a:ext cx="13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t</a:t>
                    </a:r>
                    <a:endParaRPr lang="en-US"/>
                  </a:p>
                </p:txBody>
              </p:sp>
              <p:sp>
                <p:nvSpPr>
                  <p:cNvPr id="20941" name="Rectangle 1579"/>
                  <p:cNvSpPr>
                    <a:spLocks noChangeArrowheads="1"/>
                  </p:cNvSpPr>
                  <p:nvPr/>
                </p:nvSpPr>
                <p:spPr bwMode="auto">
                  <a:xfrm>
                    <a:off x="4597" y="404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942" name="Rectangle 1580"/>
                  <p:cNvSpPr>
                    <a:spLocks noChangeArrowheads="1"/>
                  </p:cNvSpPr>
                  <p:nvPr/>
                </p:nvSpPr>
                <p:spPr bwMode="auto">
                  <a:xfrm>
                    <a:off x="5009" y="2462"/>
                    <a:ext cx="32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B</a:t>
                    </a:r>
                    <a:endParaRPr lang="en-US"/>
                  </a:p>
                </p:txBody>
              </p:sp>
              <p:sp>
                <p:nvSpPr>
                  <p:cNvPr id="20943" name="Rectangle 1581"/>
                  <p:cNvSpPr>
                    <a:spLocks noChangeArrowheads="1"/>
                  </p:cNvSpPr>
                  <p:nvPr/>
                </p:nvSpPr>
                <p:spPr bwMode="auto">
                  <a:xfrm>
                    <a:off x="5035" y="246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944" name="Rectangle 1582"/>
                  <p:cNvSpPr>
                    <a:spLocks noChangeArrowheads="1"/>
                  </p:cNvSpPr>
                  <p:nvPr/>
                </p:nvSpPr>
                <p:spPr bwMode="auto">
                  <a:xfrm>
                    <a:off x="5057" y="2462"/>
                    <a:ext cx="13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t</a:t>
                    </a:r>
                    <a:endParaRPr lang="en-US"/>
                  </a:p>
                </p:txBody>
              </p:sp>
              <p:sp>
                <p:nvSpPr>
                  <p:cNvPr id="20945" name="Rectangle 1583"/>
                  <p:cNvSpPr>
                    <a:spLocks noChangeArrowheads="1"/>
                  </p:cNvSpPr>
                  <p:nvPr/>
                </p:nvSpPr>
                <p:spPr bwMode="auto">
                  <a:xfrm>
                    <a:off x="5069" y="2462"/>
                    <a:ext cx="13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t</a:t>
                    </a:r>
                    <a:endParaRPr lang="en-US"/>
                  </a:p>
                </p:txBody>
              </p:sp>
              <p:sp>
                <p:nvSpPr>
                  <p:cNvPr id="20946" name="Rectangle 1584"/>
                  <p:cNvSpPr>
                    <a:spLocks noChangeArrowheads="1"/>
                  </p:cNvSpPr>
                  <p:nvPr/>
                </p:nvSpPr>
                <p:spPr bwMode="auto">
                  <a:xfrm>
                    <a:off x="5082" y="2462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i</a:t>
                    </a:r>
                    <a:endParaRPr lang="en-US"/>
                  </a:p>
                </p:txBody>
              </p:sp>
              <p:sp>
                <p:nvSpPr>
                  <p:cNvPr id="20947" name="Rectangle 1585"/>
                  <p:cNvSpPr>
                    <a:spLocks noChangeArrowheads="1"/>
                  </p:cNvSpPr>
                  <p:nvPr/>
                </p:nvSpPr>
                <p:spPr bwMode="auto">
                  <a:xfrm>
                    <a:off x="5091" y="2462"/>
                    <a:ext cx="2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c</a:t>
                    </a:r>
                    <a:endParaRPr lang="en-US"/>
                  </a:p>
                </p:txBody>
              </p:sp>
              <p:sp>
                <p:nvSpPr>
                  <p:cNvPr id="20948" name="Rectangle 1586"/>
                  <p:cNvSpPr>
                    <a:spLocks noChangeArrowheads="1"/>
                  </p:cNvSpPr>
                  <p:nvPr/>
                </p:nvSpPr>
                <p:spPr bwMode="auto">
                  <a:xfrm>
                    <a:off x="5112" y="246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949" name="Rectangle 1587"/>
                  <p:cNvSpPr>
                    <a:spLocks noChangeArrowheads="1"/>
                  </p:cNvSpPr>
                  <p:nvPr/>
                </p:nvSpPr>
                <p:spPr bwMode="auto">
                  <a:xfrm>
                    <a:off x="5134" y="2462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950" name="Rectangle 1588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46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o</a:t>
                    </a:r>
                    <a:endParaRPr lang="en-US"/>
                  </a:p>
                </p:txBody>
              </p:sp>
              <p:sp>
                <p:nvSpPr>
                  <p:cNvPr id="20951" name="Rectangle 1589"/>
                  <p:cNvSpPr>
                    <a:spLocks noChangeArrowheads="1"/>
                  </p:cNvSpPr>
                  <p:nvPr/>
                </p:nvSpPr>
                <p:spPr bwMode="auto">
                  <a:xfrm>
                    <a:off x="5168" y="246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952" name="Rectangle 1590"/>
                  <p:cNvSpPr>
                    <a:spLocks noChangeArrowheads="1"/>
                  </p:cNvSpPr>
                  <p:nvPr/>
                </p:nvSpPr>
                <p:spPr bwMode="auto">
                  <a:xfrm>
                    <a:off x="3627" y="3466"/>
                    <a:ext cx="35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R</a:t>
                    </a:r>
                    <a:endParaRPr lang="en-US"/>
                  </a:p>
                </p:txBody>
              </p:sp>
              <p:sp>
                <p:nvSpPr>
                  <p:cNvPr id="20953" name="Rectangle 1591"/>
                  <p:cNvSpPr>
                    <a:spLocks noChangeArrowheads="1"/>
                  </p:cNvSpPr>
                  <p:nvPr/>
                </p:nvSpPr>
                <p:spPr bwMode="auto">
                  <a:xfrm>
                    <a:off x="3657" y="346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954" name="Rectangle 1592"/>
                  <p:cNvSpPr>
                    <a:spLocks noChangeArrowheads="1"/>
                  </p:cNvSpPr>
                  <p:nvPr/>
                </p:nvSpPr>
                <p:spPr bwMode="auto">
                  <a:xfrm>
                    <a:off x="3679" y="3466"/>
                    <a:ext cx="13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t</a:t>
                    </a:r>
                    <a:endParaRPr lang="en-US"/>
                  </a:p>
                </p:txBody>
              </p:sp>
              <p:sp>
                <p:nvSpPr>
                  <p:cNvPr id="20955" name="Rectangle 1593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346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956" name="Rectangle 1594"/>
                  <p:cNvSpPr>
                    <a:spLocks noChangeArrowheads="1"/>
                  </p:cNvSpPr>
                  <p:nvPr/>
                </p:nvSpPr>
                <p:spPr bwMode="auto">
                  <a:xfrm>
                    <a:off x="3713" y="346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957" name="Rectangle 1595"/>
                  <p:cNvSpPr>
                    <a:spLocks noChangeArrowheads="1"/>
                  </p:cNvSpPr>
                  <p:nvPr/>
                </p:nvSpPr>
                <p:spPr bwMode="auto">
                  <a:xfrm>
                    <a:off x="3734" y="346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p</a:t>
                    </a:r>
                    <a:endParaRPr lang="en-US"/>
                  </a:p>
                </p:txBody>
              </p:sp>
              <p:sp>
                <p:nvSpPr>
                  <p:cNvPr id="20958" name="Rectangle 1596"/>
                  <p:cNvSpPr>
                    <a:spLocks noChangeArrowheads="1"/>
                  </p:cNvSpPr>
                  <p:nvPr/>
                </p:nvSpPr>
                <p:spPr bwMode="auto">
                  <a:xfrm>
                    <a:off x="3760" y="346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u</a:t>
                    </a:r>
                    <a:endParaRPr lang="en-US"/>
                  </a:p>
                </p:txBody>
              </p:sp>
              <p:sp>
                <p:nvSpPr>
                  <p:cNvPr id="20959" name="Rectangle 1597"/>
                  <p:cNvSpPr>
                    <a:spLocks noChangeArrowheads="1"/>
                  </p:cNvSpPr>
                  <p:nvPr/>
                </p:nvSpPr>
                <p:spPr bwMode="auto">
                  <a:xfrm>
                    <a:off x="3782" y="3466"/>
                    <a:ext cx="16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r</a:t>
                    </a:r>
                    <a:endParaRPr lang="en-US"/>
                  </a:p>
                </p:txBody>
              </p:sp>
              <p:sp>
                <p:nvSpPr>
                  <p:cNvPr id="20960" name="Rectangle 1598"/>
                  <p:cNvSpPr>
                    <a:spLocks noChangeArrowheads="1"/>
                  </p:cNvSpPr>
                  <p:nvPr/>
                </p:nvSpPr>
                <p:spPr bwMode="auto">
                  <a:xfrm>
                    <a:off x="3799" y="346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961" name="Rectangle 1599"/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3605"/>
                    <a:ext cx="32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K</a:t>
                    </a:r>
                    <a:endParaRPr lang="en-US"/>
                  </a:p>
                </p:txBody>
              </p:sp>
              <p:sp>
                <p:nvSpPr>
                  <p:cNvPr id="20962" name="Rectangle 1600"/>
                  <p:cNvSpPr>
                    <a:spLocks noChangeArrowheads="1"/>
                  </p:cNvSpPr>
                  <p:nvPr/>
                </p:nvSpPr>
                <p:spPr bwMode="auto">
                  <a:xfrm>
                    <a:off x="3009" y="3605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963" name="Rectangle 1601"/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3605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964" name="Rectangle 1602"/>
                  <p:cNvSpPr>
                    <a:spLocks noChangeArrowheads="1"/>
                  </p:cNvSpPr>
                  <p:nvPr/>
                </p:nvSpPr>
                <p:spPr bwMode="auto">
                  <a:xfrm>
                    <a:off x="3043" y="3605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u</a:t>
                    </a:r>
                    <a:endParaRPr lang="en-US"/>
                  </a:p>
                </p:txBody>
              </p:sp>
              <p:sp>
                <p:nvSpPr>
                  <p:cNvPr id="20965" name="Rectangle 1603"/>
                  <p:cNvSpPr>
                    <a:spLocks noChangeArrowheads="1"/>
                  </p:cNvSpPr>
                  <p:nvPr/>
                </p:nvSpPr>
                <p:spPr bwMode="auto">
                  <a:xfrm>
                    <a:off x="3065" y="3605"/>
                    <a:ext cx="13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t</a:t>
                    </a:r>
                    <a:endParaRPr lang="en-US"/>
                  </a:p>
                </p:txBody>
              </p:sp>
              <p:sp>
                <p:nvSpPr>
                  <p:cNvPr id="20966" name="Rectangle 1604"/>
                  <p:cNvSpPr>
                    <a:spLocks noChangeArrowheads="1"/>
                  </p:cNvSpPr>
                  <p:nvPr/>
                </p:nvSpPr>
                <p:spPr bwMode="auto">
                  <a:xfrm>
                    <a:off x="3078" y="3605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967" name="Rectangle 1605"/>
                  <p:cNvSpPr>
                    <a:spLocks noChangeArrowheads="1"/>
                  </p:cNvSpPr>
                  <p:nvPr/>
                </p:nvSpPr>
                <p:spPr bwMode="auto">
                  <a:xfrm>
                    <a:off x="3099" y="3605"/>
                    <a:ext cx="16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r</a:t>
                    </a:r>
                    <a:endParaRPr lang="en-US"/>
                  </a:p>
                </p:txBody>
              </p:sp>
              <p:sp>
                <p:nvSpPr>
                  <p:cNvPr id="20968" name="Rectangle 1606"/>
                  <p:cNvSpPr>
                    <a:spLocks noChangeArrowheads="1"/>
                  </p:cNvSpPr>
                  <p:nvPr/>
                </p:nvSpPr>
                <p:spPr bwMode="auto">
                  <a:xfrm>
                    <a:off x="3112" y="3605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969" name="Rectangle 1607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2208"/>
                    <a:ext cx="32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P</a:t>
                    </a:r>
                    <a:endParaRPr lang="en-US"/>
                  </a:p>
                </p:txBody>
              </p:sp>
              <p:sp>
                <p:nvSpPr>
                  <p:cNvPr id="20970" name="Rectangle 1608"/>
                  <p:cNvSpPr>
                    <a:spLocks noChangeArrowheads="1"/>
                  </p:cNvSpPr>
                  <p:nvPr/>
                </p:nvSpPr>
                <p:spPr bwMode="auto">
                  <a:xfrm>
                    <a:off x="3060" y="2208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u</a:t>
                    </a:r>
                    <a:endParaRPr lang="en-US"/>
                  </a:p>
                </p:txBody>
              </p:sp>
              <p:sp>
                <p:nvSpPr>
                  <p:cNvPr id="20971" name="Rectangle 1609"/>
                  <p:cNvSpPr>
                    <a:spLocks noChangeArrowheads="1"/>
                  </p:cNvSpPr>
                  <p:nvPr/>
                </p:nvSpPr>
                <p:spPr bwMode="auto">
                  <a:xfrm>
                    <a:off x="3082" y="2208"/>
                    <a:ext cx="13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t</a:t>
                    </a:r>
                    <a:endParaRPr lang="en-US"/>
                  </a:p>
                </p:txBody>
              </p:sp>
              <p:sp>
                <p:nvSpPr>
                  <p:cNvPr id="20972" name="Rectangle 1610"/>
                  <p:cNvSpPr>
                    <a:spLocks noChangeArrowheads="1"/>
                  </p:cNvSpPr>
                  <p:nvPr/>
                </p:nvSpPr>
                <p:spPr bwMode="auto">
                  <a:xfrm>
                    <a:off x="3095" y="2208"/>
                    <a:ext cx="13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t</a:t>
                    </a:r>
                    <a:endParaRPr lang="en-US"/>
                  </a:p>
                </p:txBody>
              </p:sp>
              <p:sp>
                <p:nvSpPr>
                  <p:cNvPr id="20973" name="Rectangle 1611"/>
                  <p:cNvSpPr>
                    <a:spLocks noChangeArrowheads="1"/>
                  </p:cNvSpPr>
                  <p:nvPr/>
                </p:nvSpPr>
                <p:spPr bwMode="auto">
                  <a:xfrm>
                    <a:off x="3108" y="2208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974" name="Rectangle 1612"/>
                  <p:cNvSpPr>
                    <a:spLocks noChangeArrowheads="1"/>
                  </p:cNvSpPr>
                  <p:nvPr/>
                </p:nvSpPr>
                <p:spPr bwMode="auto">
                  <a:xfrm>
                    <a:off x="3116" y="2208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975" name="Rectangle 1613"/>
                  <p:cNvSpPr>
                    <a:spLocks noChangeArrowheads="1"/>
                  </p:cNvSpPr>
                  <p:nvPr/>
                </p:nvSpPr>
                <p:spPr bwMode="auto">
                  <a:xfrm>
                    <a:off x="3138" y="2208"/>
                    <a:ext cx="40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m</a:t>
                    </a:r>
                    <a:endParaRPr lang="en-US"/>
                  </a:p>
                </p:txBody>
              </p:sp>
            </p:grpSp>
            <p:grpSp>
              <p:nvGrpSpPr>
                <p:cNvPr id="20495" name="Group 1614"/>
                <p:cNvGrpSpPr>
                  <a:grpSpLocks/>
                </p:cNvGrpSpPr>
                <p:nvPr/>
              </p:nvGrpSpPr>
              <p:grpSpPr bwMode="auto">
                <a:xfrm>
                  <a:off x="2554" y="394"/>
                  <a:ext cx="3086" cy="3908"/>
                  <a:chOff x="2554" y="394"/>
                  <a:chExt cx="3086" cy="3908"/>
                </a:xfrm>
              </p:grpSpPr>
              <p:sp>
                <p:nvSpPr>
                  <p:cNvPr id="20576" name="Rectangle 1615"/>
                  <p:cNvSpPr>
                    <a:spLocks noChangeArrowheads="1"/>
                  </p:cNvSpPr>
                  <p:nvPr/>
                </p:nvSpPr>
                <p:spPr bwMode="auto">
                  <a:xfrm>
                    <a:off x="3730" y="1442"/>
                    <a:ext cx="32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V</a:t>
                    </a:r>
                    <a:endParaRPr lang="en-US"/>
                  </a:p>
                </p:txBody>
              </p:sp>
              <p:sp>
                <p:nvSpPr>
                  <p:cNvPr id="20577" name="Rectangle 1616"/>
                  <p:cNvSpPr>
                    <a:spLocks noChangeArrowheads="1"/>
                  </p:cNvSpPr>
                  <p:nvPr/>
                </p:nvSpPr>
                <p:spPr bwMode="auto">
                  <a:xfrm>
                    <a:off x="3756" y="144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578" name="Rectangle 1617"/>
                  <p:cNvSpPr>
                    <a:spLocks noChangeArrowheads="1"/>
                  </p:cNvSpPr>
                  <p:nvPr/>
                </p:nvSpPr>
                <p:spPr bwMode="auto">
                  <a:xfrm>
                    <a:off x="3777" y="144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u</a:t>
                    </a:r>
                    <a:endParaRPr lang="en-US"/>
                  </a:p>
                </p:txBody>
              </p:sp>
              <p:sp>
                <p:nvSpPr>
                  <p:cNvPr id="20579" name="Rectangle 1618"/>
                  <p:cNvSpPr>
                    <a:spLocks noChangeArrowheads="1"/>
                  </p:cNvSpPr>
                  <p:nvPr/>
                </p:nvSpPr>
                <p:spPr bwMode="auto">
                  <a:xfrm>
                    <a:off x="3803" y="144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580" name="Rectangle 1619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1442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i</a:t>
                    </a:r>
                    <a:endParaRPr lang="en-US"/>
                  </a:p>
                </p:txBody>
              </p:sp>
              <p:sp>
                <p:nvSpPr>
                  <p:cNvPr id="20581" name="Rectangle 1620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1442"/>
                    <a:ext cx="2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y</a:t>
                    </a:r>
                    <a:endParaRPr lang="en-US"/>
                  </a:p>
                </p:txBody>
              </p:sp>
              <p:sp>
                <p:nvSpPr>
                  <p:cNvPr id="20582" name="Rectangle 1621"/>
                  <p:cNvSpPr>
                    <a:spLocks noChangeArrowheads="1"/>
                  </p:cNvSpPr>
                  <p:nvPr/>
                </p:nvSpPr>
                <p:spPr bwMode="auto">
                  <a:xfrm>
                    <a:off x="3855" y="144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583" name="Rectangle 1622"/>
                  <p:cNvSpPr>
                    <a:spLocks noChangeArrowheads="1"/>
                  </p:cNvSpPr>
                  <p:nvPr/>
                </p:nvSpPr>
                <p:spPr bwMode="auto">
                  <a:xfrm>
                    <a:off x="2820" y="2962"/>
                    <a:ext cx="35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584" name="Rectangle 1623"/>
                  <p:cNvSpPr>
                    <a:spLocks noChangeArrowheads="1"/>
                  </p:cNvSpPr>
                  <p:nvPr/>
                </p:nvSpPr>
                <p:spPr bwMode="auto">
                  <a:xfrm>
                    <a:off x="2850" y="296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endParaRPr lang="en-US"/>
                  </a:p>
                </p:txBody>
              </p:sp>
              <p:sp>
                <p:nvSpPr>
                  <p:cNvPr id="20585" name="Rectangle 1624"/>
                  <p:cNvSpPr>
                    <a:spLocks noChangeArrowheads="1"/>
                  </p:cNvSpPr>
                  <p:nvPr/>
                </p:nvSpPr>
                <p:spPr bwMode="auto">
                  <a:xfrm>
                    <a:off x="2871" y="296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g</a:t>
                    </a:r>
                    <a:endParaRPr lang="en-US"/>
                  </a:p>
                </p:txBody>
              </p:sp>
              <p:sp>
                <p:nvSpPr>
                  <p:cNvPr id="20586" name="Rectangle 1625"/>
                  <p:cNvSpPr>
                    <a:spLocks noChangeArrowheads="1"/>
                  </p:cNvSpPr>
                  <p:nvPr/>
                </p:nvSpPr>
                <p:spPr bwMode="auto">
                  <a:xfrm>
                    <a:off x="2893" y="296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o</a:t>
                    </a:r>
                    <a:endParaRPr lang="en-US"/>
                  </a:p>
                </p:txBody>
              </p:sp>
              <p:sp>
                <p:nvSpPr>
                  <p:cNvPr id="20587" name="Rectangle 1626"/>
                  <p:cNvSpPr>
                    <a:spLocks noChangeArrowheads="1"/>
                  </p:cNvSpPr>
                  <p:nvPr/>
                </p:nvSpPr>
                <p:spPr bwMode="auto">
                  <a:xfrm>
                    <a:off x="2919" y="2962"/>
                    <a:ext cx="40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m</a:t>
                    </a:r>
                    <a:endParaRPr lang="en-US"/>
                  </a:p>
                </p:txBody>
              </p:sp>
              <p:sp>
                <p:nvSpPr>
                  <p:cNvPr id="20588" name="Rectangle 1627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296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b</a:t>
                    </a:r>
                    <a:endParaRPr lang="en-US"/>
                  </a:p>
                </p:txBody>
              </p:sp>
              <p:sp>
                <p:nvSpPr>
                  <p:cNvPr id="20589" name="Rectangle 1628"/>
                  <p:cNvSpPr>
                    <a:spLocks noChangeArrowheads="1"/>
                  </p:cNvSpPr>
                  <p:nvPr/>
                </p:nvSpPr>
                <p:spPr bwMode="auto">
                  <a:xfrm>
                    <a:off x="2974" y="2962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o</a:t>
                    </a:r>
                    <a:endParaRPr lang="en-US"/>
                  </a:p>
                </p:txBody>
              </p:sp>
              <p:sp>
                <p:nvSpPr>
                  <p:cNvPr id="20590" name="Rectangle 1629"/>
                  <p:cNvSpPr>
                    <a:spLocks noChangeArrowheads="1"/>
                  </p:cNvSpPr>
                  <p:nvPr/>
                </p:nvSpPr>
                <p:spPr bwMode="auto">
                  <a:xfrm>
                    <a:off x="3503" y="2966"/>
                    <a:ext cx="32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K</a:t>
                    </a:r>
                    <a:endParaRPr lang="en-US"/>
                  </a:p>
                </p:txBody>
              </p:sp>
              <p:sp>
                <p:nvSpPr>
                  <p:cNvPr id="20591" name="Rectangle 1630"/>
                  <p:cNvSpPr>
                    <a:spLocks noChangeArrowheads="1"/>
                  </p:cNvSpPr>
                  <p:nvPr/>
                </p:nvSpPr>
                <p:spPr bwMode="auto">
                  <a:xfrm>
                    <a:off x="3528" y="296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endParaRPr lang="en-US"/>
                  </a:p>
                </p:txBody>
              </p:sp>
              <p:sp>
                <p:nvSpPr>
                  <p:cNvPr id="20592" name="Rectangle 1631"/>
                  <p:cNvSpPr>
                    <a:spLocks noChangeArrowheads="1"/>
                  </p:cNvSpPr>
                  <p:nvPr/>
                </p:nvSpPr>
                <p:spPr bwMode="auto">
                  <a:xfrm>
                    <a:off x="3550" y="296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g</a:t>
                    </a:r>
                    <a:endParaRPr lang="en-US"/>
                  </a:p>
                </p:txBody>
              </p:sp>
              <p:sp>
                <p:nvSpPr>
                  <p:cNvPr id="20593" name="Rectangle 1632"/>
                  <p:cNvSpPr>
                    <a:spLocks noChangeArrowheads="1"/>
                  </p:cNvSpPr>
                  <p:nvPr/>
                </p:nvSpPr>
                <p:spPr bwMode="auto">
                  <a:xfrm>
                    <a:off x="3575" y="296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594" name="Rectangle 1633"/>
                  <p:cNvSpPr>
                    <a:spLocks noChangeArrowheads="1"/>
                  </p:cNvSpPr>
                  <p:nvPr/>
                </p:nvSpPr>
                <p:spPr bwMode="auto">
                  <a:xfrm>
                    <a:off x="3597" y="2966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595" name="Rectangle 1634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966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596" name="Rectangle 1635"/>
                  <p:cNvSpPr>
                    <a:spLocks noChangeArrowheads="1"/>
                  </p:cNvSpPr>
                  <p:nvPr/>
                </p:nvSpPr>
                <p:spPr bwMode="auto">
                  <a:xfrm>
                    <a:off x="3618" y="296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endParaRPr lang="en-US"/>
                  </a:p>
                </p:txBody>
              </p:sp>
              <p:sp>
                <p:nvSpPr>
                  <p:cNvPr id="20597" name="Rectangle 1636"/>
                  <p:cNvSpPr>
                    <a:spLocks noChangeArrowheads="1"/>
                  </p:cNvSpPr>
                  <p:nvPr/>
                </p:nvSpPr>
                <p:spPr bwMode="auto">
                  <a:xfrm>
                    <a:off x="5130" y="2756"/>
                    <a:ext cx="32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K</a:t>
                    </a:r>
                    <a:endParaRPr lang="en-US"/>
                  </a:p>
                </p:txBody>
              </p:sp>
              <p:sp>
                <p:nvSpPr>
                  <p:cNvPr id="20598" name="Rectangle 1637"/>
                  <p:cNvSpPr>
                    <a:spLocks noChangeArrowheads="1"/>
                  </p:cNvSpPr>
                  <p:nvPr/>
                </p:nvSpPr>
                <p:spPr bwMode="auto">
                  <a:xfrm>
                    <a:off x="5155" y="275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599" name="Rectangle 1638"/>
                  <p:cNvSpPr>
                    <a:spLocks noChangeArrowheads="1"/>
                  </p:cNvSpPr>
                  <p:nvPr/>
                </p:nvSpPr>
                <p:spPr bwMode="auto">
                  <a:xfrm>
                    <a:off x="5177" y="2756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600" name="Rectangle 1639"/>
                  <p:cNvSpPr>
                    <a:spLocks noChangeArrowheads="1"/>
                  </p:cNvSpPr>
                  <p:nvPr/>
                </p:nvSpPr>
                <p:spPr bwMode="auto">
                  <a:xfrm>
                    <a:off x="5190" y="2756"/>
                    <a:ext cx="40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m</a:t>
                    </a:r>
                    <a:endParaRPr lang="en-US"/>
                  </a:p>
                </p:txBody>
              </p:sp>
              <p:sp>
                <p:nvSpPr>
                  <p:cNvPr id="20601" name="Rectangle 1640"/>
                  <p:cNvSpPr>
                    <a:spLocks noChangeArrowheads="1"/>
                  </p:cNvSpPr>
                  <p:nvPr/>
                </p:nvSpPr>
                <p:spPr bwMode="auto">
                  <a:xfrm>
                    <a:off x="5224" y="275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u</a:t>
                    </a:r>
                    <a:endParaRPr lang="en-US"/>
                  </a:p>
                </p:txBody>
              </p:sp>
              <p:sp>
                <p:nvSpPr>
                  <p:cNvPr id="20602" name="Rectangle 1641"/>
                  <p:cNvSpPr>
                    <a:spLocks noChangeArrowheads="1"/>
                  </p:cNvSpPr>
                  <p:nvPr/>
                </p:nvSpPr>
                <p:spPr bwMode="auto">
                  <a:xfrm>
                    <a:off x="5245" y="275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603" name="Rectangle 1642"/>
                  <p:cNvSpPr>
                    <a:spLocks noChangeArrowheads="1"/>
                  </p:cNvSpPr>
                  <p:nvPr/>
                </p:nvSpPr>
                <p:spPr bwMode="auto">
                  <a:xfrm>
                    <a:off x="5271" y="275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endParaRPr lang="en-US"/>
                  </a:p>
                </p:txBody>
              </p:sp>
              <p:sp>
                <p:nvSpPr>
                  <p:cNvPr id="20604" name="Rectangle 1643"/>
                  <p:cNvSpPr>
                    <a:spLocks noChangeArrowheads="1"/>
                  </p:cNvSpPr>
                  <p:nvPr/>
                </p:nvSpPr>
                <p:spPr bwMode="auto">
                  <a:xfrm>
                    <a:off x="3202" y="3085"/>
                    <a:ext cx="3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G</a:t>
                    </a:r>
                    <a:endParaRPr lang="en-US"/>
                  </a:p>
                </p:txBody>
              </p:sp>
              <p:sp>
                <p:nvSpPr>
                  <p:cNvPr id="20605" name="Rectangle 1644"/>
                  <p:cNvSpPr>
                    <a:spLocks noChangeArrowheads="1"/>
                  </p:cNvSpPr>
                  <p:nvPr/>
                </p:nvSpPr>
                <p:spPr bwMode="auto">
                  <a:xfrm>
                    <a:off x="3232" y="3085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06" name="Rectangle 1645"/>
                  <p:cNvSpPr>
                    <a:spLocks noChangeArrowheads="1"/>
                  </p:cNvSpPr>
                  <p:nvPr/>
                </p:nvSpPr>
                <p:spPr bwMode="auto">
                  <a:xfrm>
                    <a:off x="3254" y="3085"/>
                    <a:ext cx="40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m</a:t>
                    </a:r>
                    <a:endParaRPr lang="en-US"/>
                  </a:p>
                </p:txBody>
              </p:sp>
              <p:sp>
                <p:nvSpPr>
                  <p:cNvPr id="20607" name="Rectangle 1646"/>
                  <p:cNvSpPr>
                    <a:spLocks noChangeArrowheads="1"/>
                  </p:cNvSpPr>
                  <p:nvPr/>
                </p:nvSpPr>
                <p:spPr bwMode="auto">
                  <a:xfrm>
                    <a:off x="3292" y="3085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p</a:t>
                    </a:r>
                    <a:endParaRPr lang="en-US"/>
                  </a:p>
                </p:txBody>
              </p:sp>
              <p:sp>
                <p:nvSpPr>
                  <p:cNvPr id="20608" name="Rectangle 1647"/>
                  <p:cNvSpPr>
                    <a:spLocks noChangeArrowheads="1"/>
                  </p:cNvSpPr>
                  <p:nvPr/>
                </p:nvSpPr>
                <p:spPr bwMode="auto">
                  <a:xfrm>
                    <a:off x="3314" y="3085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09" name="Rectangle 1648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3085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h</a:t>
                    </a:r>
                    <a:endParaRPr lang="en-US"/>
                  </a:p>
                </p:txBody>
              </p:sp>
              <p:sp>
                <p:nvSpPr>
                  <p:cNvPr id="20610" name="Rectangle 1649"/>
                  <p:cNvSpPr>
                    <a:spLocks noChangeArrowheads="1"/>
                  </p:cNvSpPr>
                  <p:nvPr/>
                </p:nvSpPr>
                <p:spPr bwMode="auto">
                  <a:xfrm>
                    <a:off x="3361" y="3085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11" name="Rectangle 1650"/>
                  <p:cNvSpPr>
                    <a:spLocks noChangeArrowheads="1"/>
                  </p:cNvSpPr>
                  <p:nvPr/>
                </p:nvSpPr>
                <p:spPr bwMode="auto">
                  <a:xfrm>
                    <a:off x="4280" y="3169"/>
                    <a:ext cx="32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B</a:t>
                    </a:r>
                    <a:endParaRPr lang="en-US"/>
                  </a:p>
                </p:txBody>
              </p:sp>
              <p:sp>
                <p:nvSpPr>
                  <p:cNvPr id="20612" name="Rectangle 1651"/>
                  <p:cNvSpPr>
                    <a:spLocks noChangeArrowheads="1"/>
                  </p:cNvSpPr>
                  <p:nvPr/>
                </p:nvSpPr>
                <p:spPr bwMode="auto">
                  <a:xfrm>
                    <a:off x="4305" y="3169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13" name="Rectangle 1652"/>
                  <p:cNvSpPr>
                    <a:spLocks noChangeArrowheads="1"/>
                  </p:cNvSpPr>
                  <p:nvPr/>
                </p:nvSpPr>
                <p:spPr bwMode="auto">
                  <a:xfrm>
                    <a:off x="4327" y="3169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d</a:t>
                    </a:r>
                    <a:endParaRPr lang="en-US"/>
                  </a:p>
                </p:txBody>
              </p:sp>
              <p:sp>
                <p:nvSpPr>
                  <p:cNvPr id="20614" name="Rectangle 1653"/>
                  <p:cNvSpPr>
                    <a:spLocks noChangeArrowheads="1"/>
                  </p:cNvSpPr>
                  <p:nvPr/>
                </p:nvSpPr>
                <p:spPr bwMode="auto">
                  <a:xfrm>
                    <a:off x="4353" y="3169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u</a:t>
                    </a:r>
                    <a:endParaRPr lang="en-US"/>
                  </a:p>
                </p:txBody>
              </p:sp>
              <p:sp>
                <p:nvSpPr>
                  <p:cNvPr id="20615" name="Rectangle 1654"/>
                  <p:cNvSpPr>
                    <a:spLocks noChangeArrowheads="1"/>
                  </p:cNvSpPr>
                  <p:nvPr/>
                </p:nvSpPr>
                <p:spPr bwMode="auto">
                  <a:xfrm>
                    <a:off x="4374" y="3169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616" name="Rectangle 1655"/>
                  <p:cNvSpPr>
                    <a:spLocks noChangeArrowheads="1"/>
                  </p:cNvSpPr>
                  <p:nvPr/>
                </p:nvSpPr>
                <p:spPr bwMode="auto">
                  <a:xfrm>
                    <a:off x="4383" y="3169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617" name="Rectangle 1656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169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18" name="Rectangle 1657"/>
                  <p:cNvSpPr>
                    <a:spLocks noChangeArrowheads="1"/>
                  </p:cNvSpPr>
                  <p:nvPr/>
                </p:nvSpPr>
                <p:spPr bwMode="auto">
                  <a:xfrm>
                    <a:off x="2837" y="3228"/>
                    <a:ext cx="35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C</a:t>
                    </a:r>
                    <a:endParaRPr lang="en-US"/>
                  </a:p>
                </p:txBody>
              </p:sp>
              <p:sp>
                <p:nvSpPr>
                  <p:cNvPr id="20619" name="Rectangle 1658"/>
                  <p:cNvSpPr>
                    <a:spLocks noChangeArrowheads="1"/>
                  </p:cNvSpPr>
                  <p:nvPr/>
                </p:nvSpPr>
                <p:spPr bwMode="auto">
                  <a:xfrm>
                    <a:off x="2867" y="3228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o</a:t>
                    </a:r>
                    <a:endParaRPr lang="en-US"/>
                  </a:p>
                </p:txBody>
              </p:sp>
              <p:sp>
                <p:nvSpPr>
                  <p:cNvPr id="20620" name="Rectangle 1659"/>
                  <p:cNvSpPr>
                    <a:spLocks noChangeArrowheads="1"/>
                  </p:cNvSpPr>
                  <p:nvPr/>
                </p:nvSpPr>
                <p:spPr bwMode="auto">
                  <a:xfrm>
                    <a:off x="2889" y="3228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621" name="Rectangle 1660"/>
                  <p:cNvSpPr>
                    <a:spLocks noChangeArrowheads="1"/>
                  </p:cNvSpPr>
                  <p:nvPr/>
                </p:nvSpPr>
                <p:spPr bwMode="auto">
                  <a:xfrm>
                    <a:off x="2897" y="3228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o</a:t>
                    </a:r>
                    <a:endParaRPr lang="en-US"/>
                  </a:p>
                </p:txBody>
              </p:sp>
              <p:sp>
                <p:nvSpPr>
                  <p:cNvPr id="20622" name="Rectangle 1661"/>
                  <p:cNvSpPr>
                    <a:spLocks noChangeArrowheads="1"/>
                  </p:cNvSpPr>
                  <p:nvPr/>
                </p:nvSpPr>
                <p:spPr bwMode="auto">
                  <a:xfrm>
                    <a:off x="2923" y="3228"/>
                    <a:ext cx="40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m</a:t>
                    </a:r>
                    <a:endParaRPr lang="en-US"/>
                  </a:p>
                </p:txBody>
              </p:sp>
              <p:sp>
                <p:nvSpPr>
                  <p:cNvPr id="20623" name="Rectangle 1662"/>
                  <p:cNvSpPr>
                    <a:spLocks noChangeArrowheads="1"/>
                  </p:cNvSpPr>
                  <p:nvPr/>
                </p:nvSpPr>
                <p:spPr bwMode="auto">
                  <a:xfrm>
                    <a:off x="2957" y="3228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b</a:t>
                    </a:r>
                    <a:endParaRPr lang="en-US"/>
                  </a:p>
                </p:txBody>
              </p:sp>
              <p:sp>
                <p:nvSpPr>
                  <p:cNvPr id="20624" name="Rectangle 1663"/>
                  <p:cNvSpPr>
                    <a:spLocks noChangeArrowheads="1"/>
                  </p:cNvSpPr>
                  <p:nvPr/>
                </p:nvSpPr>
                <p:spPr bwMode="auto">
                  <a:xfrm>
                    <a:off x="2979" y="3228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o</a:t>
                    </a:r>
                    <a:endParaRPr lang="en-US"/>
                  </a:p>
                </p:txBody>
              </p:sp>
              <p:sp>
                <p:nvSpPr>
                  <p:cNvPr id="20625" name="Rectangle 1664"/>
                  <p:cNvSpPr>
                    <a:spLocks noChangeArrowheads="1"/>
                  </p:cNvSpPr>
                  <p:nvPr/>
                </p:nvSpPr>
                <p:spPr bwMode="auto">
                  <a:xfrm>
                    <a:off x="3726" y="4244"/>
                    <a:ext cx="40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M</a:t>
                    </a:r>
                    <a:endParaRPr lang="en-US"/>
                  </a:p>
                </p:txBody>
              </p:sp>
              <p:sp>
                <p:nvSpPr>
                  <p:cNvPr id="20626" name="Rectangle 1665"/>
                  <p:cNvSpPr>
                    <a:spLocks noChangeArrowheads="1"/>
                  </p:cNvSpPr>
                  <p:nvPr/>
                </p:nvSpPr>
                <p:spPr bwMode="auto">
                  <a:xfrm>
                    <a:off x="3760" y="4244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27" name="Rectangle 1666"/>
                  <p:cNvSpPr>
                    <a:spLocks noChangeArrowheads="1"/>
                  </p:cNvSpPr>
                  <p:nvPr/>
                </p:nvSpPr>
                <p:spPr bwMode="auto">
                  <a:xfrm>
                    <a:off x="3782" y="4244"/>
                    <a:ext cx="13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t</a:t>
                    </a:r>
                    <a:endParaRPr lang="en-US"/>
                  </a:p>
                </p:txBody>
              </p:sp>
              <p:sp>
                <p:nvSpPr>
                  <p:cNvPr id="20628" name="Rectangle 1667"/>
                  <p:cNvSpPr>
                    <a:spLocks noChangeArrowheads="1"/>
                  </p:cNvSpPr>
                  <p:nvPr/>
                </p:nvSpPr>
                <p:spPr bwMode="auto">
                  <a:xfrm>
                    <a:off x="3794" y="4244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29" name="Rectangle 1668"/>
                  <p:cNvSpPr>
                    <a:spLocks noChangeArrowheads="1"/>
                  </p:cNvSpPr>
                  <p:nvPr/>
                </p:nvSpPr>
                <p:spPr bwMode="auto">
                  <a:xfrm>
                    <a:off x="3816" y="4244"/>
                    <a:ext cx="16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r</a:t>
                    </a:r>
                    <a:endParaRPr lang="en-US"/>
                  </a:p>
                </p:txBody>
              </p:sp>
              <p:sp>
                <p:nvSpPr>
                  <p:cNvPr id="20630" name="Rectangle 1669"/>
                  <p:cNvSpPr>
                    <a:spLocks noChangeArrowheads="1"/>
                  </p:cNvSpPr>
                  <p:nvPr/>
                </p:nvSpPr>
                <p:spPr bwMode="auto">
                  <a:xfrm>
                    <a:off x="3829" y="4244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31" name="Rectangle 1670"/>
                  <p:cNvSpPr>
                    <a:spLocks noChangeArrowheads="1"/>
                  </p:cNvSpPr>
                  <p:nvPr/>
                </p:nvSpPr>
                <p:spPr bwMode="auto">
                  <a:xfrm>
                    <a:off x="2919" y="1255"/>
                    <a:ext cx="40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M</a:t>
                    </a:r>
                    <a:endParaRPr lang="en-US"/>
                  </a:p>
                </p:txBody>
              </p:sp>
              <p:sp>
                <p:nvSpPr>
                  <p:cNvPr id="20632" name="Rectangle 1671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255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33" name="Rectangle 1672"/>
                  <p:cNvSpPr>
                    <a:spLocks noChangeArrowheads="1"/>
                  </p:cNvSpPr>
                  <p:nvPr/>
                </p:nvSpPr>
                <p:spPr bwMode="auto">
                  <a:xfrm>
                    <a:off x="2974" y="1255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634" name="Rectangle 1673"/>
                  <p:cNvSpPr>
                    <a:spLocks noChangeArrowheads="1"/>
                  </p:cNvSpPr>
                  <p:nvPr/>
                </p:nvSpPr>
                <p:spPr bwMode="auto">
                  <a:xfrm>
                    <a:off x="2996" y="1255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635" name="Rectangle 1674"/>
                  <p:cNvSpPr>
                    <a:spLocks noChangeArrowheads="1"/>
                  </p:cNvSpPr>
                  <p:nvPr/>
                </p:nvSpPr>
                <p:spPr bwMode="auto">
                  <a:xfrm>
                    <a:off x="3022" y="1255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36" name="Rectangle 1675"/>
                  <p:cNvSpPr>
                    <a:spLocks noChangeArrowheads="1"/>
                  </p:cNvSpPr>
                  <p:nvPr/>
                </p:nvSpPr>
                <p:spPr bwMode="auto">
                  <a:xfrm>
                    <a:off x="3043" y="1255"/>
                    <a:ext cx="16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r</a:t>
                    </a:r>
                    <a:endParaRPr lang="en-US"/>
                  </a:p>
                </p:txBody>
              </p:sp>
              <p:sp>
                <p:nvSpPr>
                  <p:cNvPr id="20637" name="Rectangle 1676"/>
                  <p:cNvSpPr>
                    <a:spLocks noChangeArrowheads="1"/>
                  </p:cNvSpPr>
                  <p:nvPr/>
                </p:nvSpPr>
                <p:spPr bwMode="auto">
                  <a:xfrm>
                    <a:off x="3159" y="556"/>
                    <a:ext cx="2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J</a:t>
                    </a:r>
                    <a:endParaRPr lang="en-US"/>
                  </a:p>
                </p:txBody>
              </p:sp>
              <p:sp>
                <p:nvSpPr>
                  <p:cNvPr id="20638" name="Rectangle 1677"/>
                  <p:cNvSpPr>
                    <a:spLocks noChangeArrowheads="1"/>
                  </p:cNvSpPr>
                  <p:nvPr/>
                </p:nvSpPr>
                <p:spPr bwMode="auto">
                  <a:xfrm>
                    <a:off x="3176" y="55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39" name="Rectangle 1678"/>
                  <p:cNvSpPr>
                    <a:spLocks noChangeArrowheads="1"/>
                  </p:cNvSpPr>
                  <p:nvPr/>
                </p:nvSpPr>
                <p:spPr bwMode="auto">
                  <a:xfrm>
                    <a:off x="3202" y="556"/>
                    <a:ext cx="13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f</a:t>
                    </a:r>
                    <a:endParaRPr lang="en-US"/>
                  </a:p>
                </p:txBody>
              </p:sp>
              <p:sp>
                <p:nvSpPr>
                  <p:cNvPr id="20640" name="Rectangle 1679"/>
                  <p:cNvSpPr>
                    <a:spLocks noChangeArrowheads="1"/>
                  </p:cNvSpPr>
                  <p:nvPr/>
                </p:nvSpPr>
                <p:spPr bwMode="auto">
                  <a:xfrm>
                    <a:off x="3215" y="556"/>
                    <a:ext cx="13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f</a:t>
                    </a:r>
                    <a:endParaRPr lang="en-US"/>
                  </a:p>
                </p:txBody>
              </p:sp>
              <p:sp>
                <p:nvSpPr>
                  <p:cNvPr id="20641" name="Rectangle 1680"/>
                  <p:cNvSpPr>
                    <a:spLocks noChangeArrowheads="1"/>
                  </p:cNvSpPr>
                  <p:nvPr/>
                </p:nvSpPr>
                <p:spPr bwMode="auto">
                  <a:xfrm>
                    <a:off x="3228" y="55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642" name="Rectangle 1681"/>
                  <p:cNvSpPr>
                    <a:spLocks noChangeArrowheads="1"/>
                  </p:cNvSpPr>
                  <p:nvPr/>
                </p:nvSpPr>
                <p:spPr bwMode="auto">
                  <a:xfrm>
                    <a:off x="3249" y="55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43" name="Rectangle 1682"/>
                  <p:cNvSpPr>
                    <a:spLocks noChangeArrowheads="1"/>
                  </p:cNvSpPr>
                  <p:nvPr/>
                </p:nvSpPr>
                <p:spPr bwMode="auto">
                  <a:xfrm>
                    <a:off x="3803" y="3323"/>
                    <a:ext cx="35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H</a:t>
                    </a:r>
                    <a:endParaRPr lang="en-US"/>
                  </a:p>
                </p:txBody>
              </p:sp>
              <p:sp>
                <p:nvSpPr>
                  <p:cNvPr id="20644" name="Rectangle 1683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3323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45" name="Rectangle 1684"/>
                  <p:cNvSpPr>
                    <a:spLocks noChangeArrowheads="1"/>
                  </p:cNvSpPr>
                  <p:nvPr/>
                </p:nvSpPr>
                <p:spPr bwMode="auto">
                  <a:xfrm>
                    <a:off x="3855" y="3323"/>
                    <a:ext cx="13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t</a:t>
                    </a:r>
                    <a:endParaRPr lang="en-US"/>
                  </a:p>
                </p:txBody>
              </p:sp>
              <p:sp>
                <p:nvSpPr>
                  <p:cNvPr id="20646" name="Rectangle 1685"/>
                  <p:cNvSpPr>
                    <a:spLocks noChangeArrowheads="1"/>
                  </p:cNvSpPr>
                  <p:nvPr/>
                </p:nvSpPr>
                <p:spPr bwMode="auto">
                  <a:xfrm>
                    <a:off x="3867" y="3323"/>
                    <a:ext cx="13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t</a:t>
                    </a:r>
                    <a:endParaRPr lang="en-US"/>
                  </a:p>
                </p:txBody>
              </p:sp>
              <p:sp>
                <p:nvSpPr>
                  <p:cNvPr id="20647" name="Rectangle 1686"/>
                  <p:cNvSpPr>
                    <a:spLocks noChangeArrowheads="1"/>
                  </p:cNvSpPr>
                  <p:nvPr/>
                </p:nvSpPr>
                <p:spPr bwMode="auto">
                  <a:xfrm>
                    <a:off x="3876" y="3323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o</a:t>
                    </a:r>
                    <a:endParaRPr lang="en-US"/>
                  </a:p>
                </p:txBody>
              </p:sp>
              <p:sp>
                <p:nvSpPr>
                  <p:cNvPr id="20648" name="Rectangle 1687"/>
                  <p:cNvSpPr>
                    <a:spLocks noChangeArrowheads="1"/>
                  </p:cNvSpPr>
                  <p:nvPr/>
                </p:nvSpPr>
                <p:spPr bwMode="auto">
                  <a:xfrm>
                    <a:off x="3902" y="3323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649" name="Rectangle 1688"/>
                  <p:cNvSpPr>
                    <a:spLocks noChangeArrowheads="1"/>
                  </p:cNvSpPr>
                  <p:nvPr/>
                </p:nvSpPr>
                <p:spPr bwMode="auto">
                  <a:xfrm>
                    <a:off x="2824" y="2617"/>
                    <a:ext cx="35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C</a:t>
                    </a:r>
                    <a:endParaRPr lang="en-US"/>
                  </a:p>
                </p:txBody>
              </p:sp>
              <p:sp>
                <p:nvSpPr>
                  <p:cNvPr id="20650" name="Rectangle 1689"/>
                  <p:cNvSpPr>
                    <a:spLocks noChangeArrowheads="1"/>
                  </p:cNvSpPr>
                  <p:nvPr/>
                </p:nvSpPr>
                <p:spPr bwMode="auto">
                  <a:xfrm>
                    <a:off x="2854" y="2617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h</a:t>
                    </a:r>
                    <a:endParaRPr lang="en-US"/>
                  </a:p>
                </p:txBody>
              </p:sp>
              <p:sp>
                <p:nvSpPr>
                  <p:cNvPr id="20651" name="Rectangle 1690"/>
                  <p:cNvSpPr>
                    <a:spLocks noChangeArrowheads="1"/>
                  </p:cNvSpPr>
                  <p:nvPr/>
                </p:nvSpPr>
                <p:spPr bwMode="auto">
                  <a:xfrm>
                    <a:off x="2876" y="2617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i</a:t>
                    </a:r>
                    <a:endParaRPr lang="en-US"/>
                  </a:p>
                </p:txBody>
              </p:sp>
              <p:sp>
                <p:nvSpPr>
                  <p:cNvPr id="20652" name="Rectangle 1691"/>
                  <p:cNvSpPr>
                    <a:spLocks noChangeArrowheads="1"/>
                  </p:cNvSpPr>
                  <p:nvPr/>
                </p:nvSpPr>
                <p:spPr bwMode="auto">
                  <a:xfrm>
                    <a:off x="2884" y="2617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653" name="Rectangle 1692"/>
                  <p:cNvSpPr>
                    <a:spLocks noChangeArrowheads="1"/>
                  </p:cNvSpPr>
                  <p:nvPr/>
                </p:nvSpPr>
                <p:spPr bwMode="auto">
                  <a:xfrm>
                    <a:off x="2893" y="2617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54" name="Rectangle 1693"/>
                  <p:cNvSpPr>
                    <a:spLocks noChangeArrowheads="1"/>
                  </p:cNvSpPr>
                  <p:nvPr/>
                </p:nvSpPr>
                <p:spPr bwMode="auto">
                  <a:xfrm>
                    <a:off x="2919" y="2617"/>
                    <a:ext cx="35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w</a:t>
                    </a:r>
                    <a:endParaRPr lang="en-US"/>
                  </a:p>
                </p:txBody>
              </p:sp>
              <p:sp>
                <p:nvSpPr>
                  <p:cNvPr id="20655" name="Rectangle 1694"/>
                  <p:cNvSpPr>
                    <a:spLocks noChangeArrowheads="1"/>
                  </p:cNvSpPr>
                  <p:nvPr/>
                </p:nvSpPr>
                <p:spPr bwMode="auto">
                  <a:xfrm>
                    <a:off x="4808" y="2863"/>
                    <a:ext cx="32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56" name="Rectangle 1695"/>
                  <p:cNvSpPr>
                    <a:spLocks noChangeArrowheads="1"/>
                  </p:cNvSpPr>
                  <p:nvPr/>
                </p:nvSpPr>
                <p:spPr bwMode="auto">
                  <a:xfrm>
                    <a:off x="4833" y="2863"/>
                    <a:ext cx="40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m</a:t>
                    </a:r>
                    <a:endParaRPr lang="en-US"/>
                  </a:p>
                </p:txBody>
              </p:sp>
              <p:sp>
                <p:nvSpPr>
                  <p:cNvPr id="20657" name="Rectangle 1696"/>
                  <p:cNvSpPr>
                    <a:spLocks noChangeArrowheads="1"/>
                  </p:cNvSpPr>
                  <p:nvPr/>
                </p:nvSpPr>
                <p:spPr bwMode="auto">
                  <a:xfrm>
                    <a:off x="4868" y="2863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p</a:t>
                    </a:r>
                    <a:endParaRPr lang="en-US"/>
                  </a:p>
                </p:txBody>
              </p:sp>
              <p:sp>
                <p:nvSpPr>
                  <p:cNvPr id="20658" name="Rectangle 1697"/>
                  <p:cNvSpPr>
                    <a:spLocks noChangeArrowheads="1"/>
                  </p:cNvSpPr>
                  <p:nvPr/>
                </p:nvSpPr>
                <p:spPr bwMode="auto">
                  <a:xfrm>
                    <a:off x="4893" y="2863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59" name="Rectangle 1698"/>
                  <p:cNvSpPr>
                    <a:spLocks noChangeArrowheads="1"/>
                  </p:cNvSpPr>
                  <p:nvPr/>
                </p:nvSpPr>
                <p:spPr bwMode="auto">
                  <a:xfrm>
                    <a:off x="4915" y="2863"/>
                    <a:ext cx="16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r</a:t>
                    </a:r>
                    <a:endParaRPr lang="en-US"/>
                  </a:p>
                </p:txBody>
              </p:sp>
              <p:sp>
                <p:nvSpPr>
                  <p:cNvPr id="20660" name="Rectangle 1699"/>
                  <p:cNvSpPr>
                    <a:spLocks noChangeArrowheads="1"/>
                  </p:cNvSpPr>
                  <p:nvPr/>
                </p:nvSpPr>
                <p:spPr bwMode="auto">
                  <a:xfrm>
                    <a:off x="4928" y="2863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61" name="Rectangle 1700"/>
                  <p:cNvSpPr>
                    <a:spLocks noChangeArrowheads="1"/>
                  </p:cNvSpPr>
                  <p:nvPr/>
                </p:nvSpPr>
                <p:spPr bwMode="auto">
                  <a:xfrm>
                    <a:off x="3721" y="2879"/>
                    <a:ext cx="32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K</a:t>
                    </a:r>
                    <a:endParaRPr lang="en-US"/>
                  </a:p>
                </p:txBody>
              </p:sp>
              <p:sp>
                <p:nvSpPr>
                  <p:cNvPr id="20662" name="Rectangle 1701"/>
                  <p:cNvSpPr>
                    <a:spLocks noChangeArrowheads="1"/>
                  </p:cNvSpPr>
                  <p:nvPr/>
                </p:nvSpPr>
                <p:spPr bwMode="auto">
                  <a:xfrm>
                    <a:off x="3747" y="2879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63" name="Rectangle 1702"/>
                  <p:cNvSpPr>
                    <a:spLocks noChangeArrowheads="1"/>
                  </p:cNvSpPr>
                  <p:nvPr/>
                </p:nvSpPr>
                <p:spPr bwMode="auto">
                  <a:xfrm>
                    <a:off x="3769" y="2879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664" name="Rectangle 1703"/>
                  <p:cNvSpPr>
                    <a:spLocks noChangeArrowheads="1"/>
                  </p:cNvSpPr>
                  <p:nvPr/>
                </p:nvSpPr>
                <p:spPr bwMode="auto">
                  <a:xfrm>
                    <a:off x="3794" y="2879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d</a:t>
                    </a:r>
                    <a:endParaRPr lang="en-US"/>
                  </a:p>
                </p:txBody>
              </p:sp>
              <p:sp>
                <p:nvSpPr>
                  <p:cNvPr id="20665" name="Rectangle 1704"/>
                  <p:cNvSpPr>
                    <a:spLocks noChangeArrowheads="1"/>
                  </p:cNvSpPr>
                  <p:nvPr/>
                </p:nvSpPr>
                <p:spPr bwMode="auto">
                  <a:xfrm>
                    <a:off x="3816" y="2879"/>
                    <a:ext cx="2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y</a:t>
                    </a:r>
                    <a:endParaRPr lang="en-US"/>
                  </a:p>
                </p:txBody>
              </p:sp>
              <p:sp>
                <p:nvSpPr>
                  <p:cNvPr id="20666" name="Rectangle 1705"/>
                  <p:cNvSpPr>
                    <a:spLocks noChangeArrowheads="1"/>
                  </p:cNvSpPr>
                  <p:nvPr/>
                </p:nvSpPr>
                <p:spPr bwMode="auto">
                  <a:xfrm>
                    <a:off x="3305" y="4137"/>
                    <a:ext cx="3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G</a:t>
                    </a:r>
                    <a:endParaRPr lang="en-US"/>
                  </a:p>
                </p:txBody>
              </p:sp>
              <p:sp>
                <p:nvSpPr>
                  <p:cNvPr id="20667" name="Rectangle 1706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4137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68" name="Rectangle 1707"/>
                  <p:cNvSpPr>
                    <a:spLocks noChangeArrowheads="1"/>
                  </p:cNvSpPr>
                  <p:nvPr/>
                </p:nvSpPr>
                <p:spPr bwMode="auto">
                  <a:xfrm>
                    <a:off x="3357" y="4137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669" name="Rectangle 1708"/>
                  <p:cNvSpPr>
                    <a:spLocks noChangeArrowheads="1"/>
                  </p:cNvSpPr>
                  <p:nvPr/>
                </p:nvSpPr>
                <p:spPr bwMode="auto">
                  <a:xfrm>
                    <a:off x="3369" y="4137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670" name="Rectangle 1709"/>
                  <p:cNvSpPr>
                    <a:spLocks noChangeArrowheads="1"/>
                  </p:cNvSpPr>
                  <p:nvPr/>
                </p:nvSpPr>
                <p:spPr bwMode="auto">
                  <a:xfrm>
                    <a:off x="3378" y="4137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endParaRPr lang="en-US"/>
                  </a:p>
                </p:txBody>
              </p:sp>
              <p:sp>
                <p:nvSpPr>
                  <p:cNvPr id="20671" name="Rectangle 1710"/>
                  <p:cNvSpPr>
                    <a:spLocks noChangeArrowheads="1"/>
                  </p:cNvSpPr>
                  <p:nvPr/>
                </p:nvSpPr>
                <p:spPr bwMode="auto">
                  <a:xfrm>
                    <a:off x="3537" y="2049"/>
                    <a:ext cx="29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T</a:t>
                    </a:r>
                    <a:endParaRPr lang="en-US"/>
                  </a:p>
                </p:txBody>
              </p:sp>
              <p:sp>
                <p:nvSpPr>
                  <p:cNvPr id="20672" name="Rectangle 1711"/>
                  <p:cNvSpPr>
                    <a:spLocks noChangeArrowheads="1"/>
                  </p:cNvSpPr>
                  <p:nvPr/>
                </p:nvSpPr>
                <p:spPr bwMode="auto">
                  <a:xfrm>
                    <a:off x="3558" y="2049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73" name="Rectangle 1712"/>
                  <p:cNvSpPr>
                    <a:spLocks noChangeArrowheads="1"/>
                  </p:cNvSpPr>
                  <p:nvPr/>
                </p:nvSpPr>
                <p:spPr bwMode="auto">
                  <a:xfrm>
                    <a:off x="3584" y="2049"/>
                    <a:ext cx="40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m</a:t>
                    </a:r>
                    <a:endParaRPr lang="en-US"/>
                  </a:p>
                </p:txBody>
              </p:sp>
              <p:sp>
                <p:nvSpPr>
                  <p:cNvPr id="20674" name="Rectangle 1713"/>
                  <p:cNvSpPr>
                    <a:spLocks noChangeArrowheads="1"/>
                  </p:cNvSpPr>
                  <p:nvPr/>
                </p:nvSpPr>
                <p:spPr bwMode="auto">
                  <a:xfrm>
                    <a:off x="3618" y="2049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b</a:t>
                    </a:r>
                    <a:endParaRPr lang="en-US"/>
                  </a:p>
                </p:txBody>
              </p:sp>
              <p:sp>
                <p:nvSpPr>
                  <p:cNvPr id="20675" name="Rectangle 1714"/>
                  <p:cNvSpPr>
                    <a:spLocks noChangeArrowheads="1"/>
                  </p:cNvSpPr>
                  <p:nvPr/>
                </p:nvSpPr>
                <p:spPr bwMode="auto">
                  <a:xfrm>
                    <a:off x="3640" y="2049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u</a:t>
                    </a:r>
                    <a:endParaRPr lang="en-US"/>
                  </a:p>
                </p:txBody>
              </p:sp>
              <p:sp>
                <p:nvSpPr>
                  <p:cNvPr id="20676" name="Rectangle 1715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2049"/>
                    <a:ext cx="13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t</a:t>
                    </a:r>
                    <a:endParaRPr lang="en-US"/>
                  </a:p>
                </p:txBody>
              </p:sp>
              <p:sp>
                <p:nvSpPr>
                  <p:cNvPr id="20677" name="Rectangle 1716"/>
                  <p:cNvSpPr>
                    <a:spLocks noChangeArrowheads="1"/>
                  </p:cNvSpPr>
                  <p:nvPr/>
                </p:nvSpPr>
                <p:spPr bwMode="auto">
                  <a:xfrm>
                    <a:off x="3679" y="2049"/>
                    <a:ext cx="13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t</a:t>
                    </a:r>
                    <a:endParaRPr lang="en-US"/>
                  </a:p>
                </p:txBody>
              </p:sp>
              <p:sp>
                <p:nvSpPr>
                  <p:cNvPr id="20678" name="Rectangle 1717"/>
                  <p:cNvSpPr>
                    <a:spLocks noChangeArrowheads="1"/>
                  </p:cNvSpPr>
                  <p:nvPr/>
                </p:nvSpPr>
                <p:spPr bwMode="auto">
                  <a:xfrm>
                    <a:off x="3687" y="2049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endParaRPr lang="en-US"/>
                  </a:p>
                </p:txBody>
              </p:sp>
              <p:sp>
                <p:nvSpPr>
                  <p:cNvPr id="20679" name="Rectangle 1718"/>
                  <p:cNvSpPr>
                    <a:spLocks noChangeArrowheads="1"/>
                  </p:cNvSpPr>
                  <p:nvPr/>
                </p:nvSpPr>
                <p:spPr bwMode="auto">
                  <a:xfrm>
                    <a:off x="3713" y="2049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g</a:t>
                    </a:r>
                    <a:endParaRPr lang="en-US"/>
                  </a:p>
                </p:txBody>
              </p:sp>
              <p:sp>
                <p:nvSpPr>
                  <p:cNvPr id="20680" name="Rectangle 1719"/>
                  <p:cNvSpPr>
                    <a:spLocks noChangeArrowheads="1"/>
                  </p:cNvSpPr>
                  <p:nvPr/>
                </p:nvSpPr>
                <p:spPr bwMode="auto">
                  <a:xfrm>
                    <a:off x="3734" y="2049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81" name="Rectangle 1720"/>
                  <p:cNvSpPr>
                    <a:spLocks noChangeArrowheads="1"/>
                  </p:cNvSpPr>
                  <p:nvPr/>
                </p:nvSpPr>
                <p:spPr bwMode="auto">
                  <a:xfrm>
                    <a:off x="3756" y="2049"/>
                    <a:ext cx="40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m</a:t>
                    </a:r>
                    <a:endParaRPr lang="en-US"/>
                  </a:p>
                </p:txBody>
              </p:sp>
              <p:sp>
                <p:nvSpPr>
                  <p:cNvPr id="20682" name="Rectangle 1721"/>
                  <p:cNvSpPr>
                    <a:spLocks noChangeArrowheads="1"/>
                  </p:cNvSpPr>
                  <p:nvPr/>
                </p:nvSpPr>
                <p:spPr bwMode="auto">
                  <a:xfrm>
                    <a:off x="3794" y="2049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83" name="Rectangle 1722"/>
                  <p:cNvSpPr>
                    <a:spLocks noChangeArrowheads="1"/>
                  </p:cNvSpPr>
                  <p:nvPr/>
                </p:nvSpPr>
                <p:spPr bwMode="auto">
                  <a:xfrm>
                    <a:off x="3498" y="2196"/>
                    <a:ext cx="3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G</a:t>
                    </a:r>
                    <a:endParaRPr lang="en-US"/>
                  </a:p>
                </p:txBody>
              </p:sp>
              <p:sp>
                <p:nvSpPr>
                  <p:cNvPr id="20684" name="Rectangle 1723"/>
                  <p:cNvSpPr>
                    <a:spLocks noChangeArrowheads="1"/>
                  </p:cNvSpPr>
                  <p:nvPr/>
                </p:nvSpPr>
                <p:spPr bwMode="auto">
                  <a:xfrm>
                    <a:off x="3528" y="219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85" name="Rectangle 1724"/>
                  <p:cNvSpPr>
                    <a:spLocks noChangeArrowheads="1"/>
                  </p:cNvSpPr>
                  <p:nvPr/>
                </p:nvSpPr>
                <p:spPr bwMode="auto">
                  <a:xfrm>
                    <a:off x="3550" y="2196"/>
                    <a:ext cx="1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686" name="Rectangle 1725"/>
                  <p:cNvSpPr>
                    <a:spLocks noChangeArrowheads="1"/>
                  </p:cNvSpPr>
                  <p:nvPr/>
                </p:nvSpPr>
                <p:spPr bwMode="auto">
                  <a:xfrm>
                    <a:off x="3563" y="219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g</a:t>
                    </a:r>
                    <a:endParaRPr lang="en-US"/>
                  </a:p>
                </p:txBody>
              </p:sp>
              <p:sp>
                <p:nvSpPr>
                  <p:cNvPr id="20687" name="Rectangle 1726"/>
                  <p:cNvSpPr>
                    <a:spLocks noChangeArrowheads="1"/>
                  </p:cNvSpPr>
                  <p:nvPr/>
                </p:nvSpPr>
                <p:spPr bwMode="auto">
                  <a:xfrm>
                    <a:off x="3584" y="219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88" name="Rectangle 1727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196"/>
                    <a:ext cx="40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m</a:t>
                    </a:r>
                    <a:endParaRPr lang="en-US"/>
                  </a:p>
                </p:txBody>
              </p:sp>
              <p:sp>
                <p:nvSpPr>
                  <p:cNvPr id="20689" name="Rectangle 1728"/>
                  <p:cNvSpPr>
                    <a:spLocks noChangeArrowheads="1"/>
                  </p:cNvSpPr>
                  <p:nvPr/>
                </p:nvSpPr>
                <p:spPr bwMode="auto">
                  <a:xfrm>
                    <a:off x="3644" y="219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u</a:t>
                    </a:r>
                    <a:endParaRPr lang="en-US"/>
                  </a:p>
                </p:txBody>
              </p:sp>
              <p:sp>
                <p:nvSpPr>
                  <p:cNvPr id="20690" name="Rectangle 1729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2196"/>
                    <a:ext cx="35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w</a:t>
                    </a:r>
                    <a:endParaRPr lang="en-US"/>
                  </a:p>
                </p:txBody>
              </p:sp>
              <p:sp>
                <p:nvSpPr>
                  <p:cNvPr id="20691" name="Rectangle 1730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196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92" name="Rectangle 1731"/>
                  <p:cNvSpPr>
                    <a:spLocks noChangeArrowheads="1"/>
                  </p:cNvSpPr>
                  <p:nvPr/>
                </p:nvSpPr>
                <p:spPr bwMode="auto">
                  <a:xfrm>
                    <a:off x="3481" y="2367"/>
                    <a:ext cx="40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M</a:t>
                    </a:r>
                    <a:endParaRPr lang="en-US"/>
                  </a:p>
                </p:txBody>
              </p:sp>
              <p:sp>
                <p:nvSpPr>
                  <p:cNvPr id="20693" name="Rectangle 1732"/>
                  <p:cNvSpPr>
                    <a:spLocks noChangeArrowheads="1"/>
                  </p:cNvSpPr>
                  <p:nvPr/>
                </p:nvSpPr>
                <p:spPr bwMode="auto">
                  <a:xfrm>
                    <a:off x="3515" y="2367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694" name="Rectangle 1733"/>
                  <p:cNvSpPr>
                    <a:spLocks noChangeArrowheads="1"/>
                  </p:cNvSpPr>
                  <p:nvPr/>
                </p:nvSpPr>
                <p:spPr bwMode="auto">
                  <a:xfrm>
                    <a:off x="3537" y="2367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h</a:t>
                    </a:r>
                    <a:endParaRPr lang="en-US"/>
                  </a:p>
                </p:txBody>
              </p:sp>
              <p:sp>
                <p:nvSpPr>
                  <p:cNvPr id="20695" name="Rectangle 1734"/>
                  <p:cNvSpPr>
                    <a:spLocks noChangeArrowheads="1"/>
                  </p:cNvSpPr>
                  <p:nvPr/>
                </p:nvSpPr>
                <p:spPr bwMode="auto">
                  <a:xfrm>
                    <a:off x="3558" y="2367"/>
                    <a:ext cx="27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600">
                        <a:solidFill>
                          <a:srgbClr val="000000"/>
                        </a:solidFill>
                        <a:latin typeface="Arial" pitchFamily="34" charset="0"/>
                      </a:rPr>
                      <a:t>o</a:t>
                    </a:r>
                    <a:endParaRPr lang="en-US"/>
                  </a:p>
                </p:txBody>
              </p:sp>
              <p:sp>
                <p:nvSpPr>
                  <p:cNvPr id="20696" name="Freeform 1735"/>
                  <p:cNvSpPr>
                    <a:spLocks/>
                  </p:cNvSpPr>
                  <p:nvPr/>
                </p:nvSpPr>
                <p:spPr bwMode="auto">
                  <a:xfrm>
                    <a:off x="5164" y="815"/>
                    <a:ext cx="17" cy="147"/>
                  </a:xfrm>
                  <a:custGeom>
                    <a:avLst/>
                    <a:gdLst>
                      <a:gd name="T0" fmla="*/ 8 w 17"/>
                      <a:gd name="T1" fmla="*/ 79 h 147"/>
                      <a:gd name="T2" fmla="*/ 13 w 17"/>
                      <a:gd name="T3" fmla="*/ 75 h 147"/>
                      <a:gd name="T4" fmla="*/ 17 w 17"/>
                      <a:gd name="T5" fmla="*/ 71 h 147"/>
                      <a:gd name="T6" fmla="*/ 17 w 17"/>
                      <a:gd name="T7" fmla="*/ 67 h 147"/>
                      <a:gd name="T8" fmla="*/ 13 w 17"/>
                      <a:gd name="T9" fmla="*/ 67 h 147"/>
                      <a:gd name="T10" fmla="*/ 13 w 17"/>
                      <a:gd name="T11" fmla="*/ 63 h 147"/>
                      <a:gd name="T12" fmla="*/ 8 w 17"/>
                      <a:gd name="T13" fmla="*/ 63 h 147"/>
                      <a:gd name="T14" fmla="*/ 8 w 17"/>
                      <a:gd name="T15" fmla="*/ 51 h 147"/>
                      <a:gd name="T16" fmla="*/ 17 w 17"/>
                      <a:gd name="T17" fmla="*/ 55 h 147"/>
                      <a:gd name="T18" fmla="*/ 8 w 17"/>
                      <a:gd name="T19" fmla="*/ 0 h 147"/>
                      <a:gd name="T20" fmla="*/ 0 w 17"/>
                      <a:gd name="T21" fmla="*/ 55 h 147"/>
                      <a:gd name="T22" fmla="*/ 8 w 17"/>
                      <a:gd name="T23" fmla="*/ 51 h 147"/>
                      <a:gd name="T24" fmla="*/ 8 w 17"/>
                      <a:gd name="T25" fmla="*/ 63 h 147"/>
                      <a:gd name="T26" fmla="*/ 4 w 17"/>
                      <a:gd name="T27" fmla="*/ 63 h 147"/>
                      <a:gd name="T28" fmla="*/ 0 w 17"/>
                      <a:gd name="T29" fmla="*/ 63 h 147"/>
                      <a:gd name="T30" fmla="*/ 0 w 17"/>
                      <a:gd name="T31" fmla="*/ 67 h 147"/>
                      <a:gd name="T32" fmla="*/ 0 w 17"/>
                      <a:gd name="T33" fmla="*/ 71 h 147"/>
                      <a:gd name="T34" fmla="*/ 0 w 17"/>
                      <a:gd name="T35" fmla="*/ 75 h 147"/>
                      <a:gd name="T36" fmla="*/ 4 w 17"/>
                      <a:gd name="T37" fmla="*/ 75 h 147"/>
                      <a:gd name="T38" fmla="*/ 4 w 17"/>
                      <a:gd name="T39" fmla="*/ 79 h 147"/>
                      <a:gd name="T40" fmla="*/ 8 w 17"/>
                      <a:gd name="T41" fmla="*/ 79 h 147"/>
                      <a:gd name="T42" fmla="*/ 0 w 17"/>
                      <a:gd name="T43" fmla="*/ 147 h 147"/>
                      <a:gd name="T44" fmla="*/ 8 w 17"/>
                      <a:gd name="T45" fmla="*/ 143 h 147"/>
                      <a:gd name="T46" fmla="*/ 17 w 17"/>
                      <a:gd name="T47" fmla="*/ 147 h 147"/>
                      <a:gd name="T48" fmla="*/ 8 w 17"/>
                      <a:gd name="T49" fmla="*/ 79 h 14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17" h="147">
                        <a:moveTo>
                          <a:pt x="8" y="79"/>
                        </a:moveTo>
                        <a:lnTo>
                          <a:pt x="13" y="75"/>
                        </a:lnTo>
                        <a:lnTo>
                          <a:pt x="17" y="71"/>
                        </a:lnTo>
                        <a:lnTo>
                          <a:pt x="17" y="67"/>
                        </a:lnTo>
                        <a:lnTo>
                          <a:pt x="13" y="67"/>
                        </a:lnTo>
                        <a:lnTo>
                          <a:pt x="13" y="63"/>
                        </a:lnTo>
                        <a:lnTo>
                          <a:pt x="8" y="63"/>
                        </a:lnTo>
                        <a:lnTo>
                          <a:pt x="8" y="51"/>
                        </a:lnTo>
                        <a:lnTo>
                          <a:pt x="17" y="55"/>
                        </a:lnTo>
                        <a:lnTo>
                          <a:pt x="8" y="0"/>
                        </a:lnTo>
                        <a:lnTo>
                          <a:pt x="0" y="55"/>
                        </a:lnTo>
                        <a:lnTo>
                          <a:pt x="8" y="51"/>
                        </a:lnTo>
                        <a:lnTo>
                          <a:pt x="8" y="63"/>
                        </a:lnTo>
                        <a:lnTo>
                          <a:pt x="4" y="63"/>
                        </a:lnTo>
                        <a:lnTo>
                          <a:pt x="0" y="63"/>
                        </a:lnTo>
                        <a:lnTo>
                          <a:pt x="0" y="67"/>
                        </a:lnTo>
                        <a:lnTo>
                          <a:pt x="0" y="71"/>
                        </a:lnTo>
                        <a:lnTo>
                          <a:pt x="0" y="75"/>
                        </a:lnTo>
                        <a:lnTo>
                          <a:pt x="4" y="75"/>
                        </a:lnTo>
                        <a:lnTo>
                          <a:pt x="4" y="79"/>
                        </a:lnTo>
                        <a:lnTo>
                          <a:pt x="8" y="79"/>
                        </a:lnTo>
                        <a:lnTo>
                          <a:pt x="0" y="147"/>
                        </a:lnTo>
                        <a:lnTo>
                          <a:pt x="8" y="143"/>
                        </a:lnTo>
                        <a:lnTo>
                          <a:pt x="17" y="147"/>
                        </a:lnTo>
                        <a:lnTo>
                          <a:pt x="8" y="79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7" name="Freeform 1736"/>
                  <p:cNvSpPr>
                    <a:spLocks/>
                  </p:cNvSpPr>
                  <p:nvPr/>
                </p:nvSpPr>
                <p:spPr bwMode="auto">
                  <a:xfrm>
                    <a:off x="5172" y="898"/>
                    <a:ext cx="5" cy="64"/>
                  </a:xfrm>
                  <a:custGeom>
                    <a:avLst/>
                    <a:gdLst>
                      <a:gd name="T0" fmla="*/ 0 w 5"/>
                      <a:gd name="T1" fmla="*/ 0 h 64"/>
                      <a:gd name="T2" fmla="*/ 5 w 5"/>
                      <a:gd name="T3" fmla="*/ 64 h 64"/>
                      <a:gd name="T4" fmla="*/ 0 w 5"/>
                      <a:gd name="T5" fmla="*/ 60 h 64"/>
                      <a:gd name="T6" fmla="*/ 0 w 5"/>
                      <a:gd name="T7" fmla="*/ 0 h 6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" h="64">
                        <a:moveTo>
                          <a:pt x="0" y="0"/>
                        </a:moveTo>
                        <a:lnTo>
                          <a:pt x="5" y="64"/>
                        </a:lnTo>
                        <a:lnTo>
                          <a:pt x="0" y="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8" name="Freeform 1737"/>
                  <p:cNvSpPr>
                    <a:spLocks/>
                  </p:cNvSpPr>
                  <p:nvPr/>
                </p:nvSpPr>
                <p:spPr bwMode="auto">
                  <a:xfrm>
                    <a:off x="5164" y="823"/>
                    <a:ext cx="8" cy="47"/>
                  </a:xfrm>
                  <a:custGeom>
                    <a:avLst/>
                    <a:gdLst>
                      <a:gd name="T0" fmla="*/ 8 w 8"/>
                      <a:gd name="T1" fmla="*/ 43 h 47"/>
                      <a:gd name="T2" fmla="*/ 0 w 8"/>
                      <a:gd name="T3" fmla="*/ 47 h 47"/>
                      <a:gd name="T4" fmla="*/ 8 w 8"/>
                      <a:gd name="T5" fmla="*/ 0 h 47"/>
                      <a:gd name="T6" fmla="*/ 8 w 8"/>
                      <a:gd name="T7" fmla="*/ 43 h 4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8" h="47">
                        <a:moveTo>
                          <a:pt x="8" y="43"/>
                        </a:moveTo>
                        <a:lnTo>
                          <a:pt x="0" y="47"/>
                        </a:lnTo>
                        <a:lnTo>
                          <a:pt x="8" y="0"/>
                        </a:lnTo>
                        <a:lnTo>
                          <a:pt x="8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9" name="Freeform 1738"/>
                  <p:cNvSpPr>
                    <a:spLocks/>
                  </p:cNvSpPr>
                  <p:nvPr/>
                </p:nvSpPr>
                <p:spPr bwMode="auto">
                  <a:xfrm>
                    <a:off x="5172" y="878"/>
                    <a:ext cx="9" cy="8"/>
                  </a:xfrm>
                  <a:custGeom>
                    <a:avLst/>
                    <a:gdLst>
                      <a:gd name="T0" fmla="*/ 0 w 9"/>
                      <a:gd name="T1" fmla="*/ 8 h 8"/>
                      <a:gd name="T2" fmla="*/ 0 w 9"/>
                      <a:gd name="T3" fmla="*/ 0 h 8"/>
                      <a:gd name="T4" fmla="*/ 5 w 9"/>
                      <a:gd name="T5" fmla="*/ 0 h 8"/>
                      <a:gd name="T6" fmla="*/ 5 w 9"/>
                      <a:gd name="T7" fmla="*/ 4 h 8"/>
                      <a:gd name="T8" fmla="*/ 9 w 9"/>
                      <a:gd name="T9" fmla="*/ 8 h 8"/>
                      <a:gd name="T10" fmla="*/ 0 w 9"/>
                      <a:gd name="T11" fmla="*/ 8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9" h="8">
                        <a:moveTo>
                          <a:pt x="0" y="8"/>
                        </a:move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5" y="4"/>
                        </a:lnTo>
                        <a:lnTo>
                          <a:pt x="9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00" name="Freeform 1739"/>
                  <p:cNvSpPr>
                    <a:spLocks/>
                  </p:cNvSpPr>
                  <p:nvPr/>
                </p:nvSpPr>
                <p:spPr bwMode="auto">
                  <a:xfrm>
                    <a:off x="5164" y="886"/>
                    <a:ext cx="8" cy="4"/>
                  </a:xfrm>
                  <a:custGeom>
                    <a:avLst/>
                    <a:gdLst>
                      <a:gd name="T0" fmla="*/ 8 w 8"/>
                      <a:gd name="T1" fmla="*/ 0 h 4"/>
                      <a:gd name="T2" fmla="*/ 8 w 8"/>
                      <a:gd name="T3" fmla="*/ 4 h 4"/>
                      <a:gd name="T4" fmla="*/ 4 w 8"/>
                      <a:gd name="T5" fmla="*/ 4 h 4"/>
                      <a:gd name="T6" fmla="*/ 0 w 8"/>
                      <a:gd name="T7" fmla="*/ 4 h 4"/>
                      <a:gd name="T8" fmla="*/ 0 w 8"/>
                      <a:gd name="T9" fmla="*/ 0 h 4"/>
                      <a:gd name="T10" fmla="*/ 8 w 8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8" h="4">
                        <a:moveTo>
                          <a:pt x="8" y="0"/>
                        </a:move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01" name="Rectangle 1740"/>
                  <p:cNvSpPr>
                    <a:spLocks noChangeArrowheads="1"/>
                  </p:cNvSpPr>
                  <p:nvPr/>
                </p:nvSpPr>
                <p:spPr bwMode="auto">
                  <a:xfrm>
                    <a:off x="5160" y="783"/>
                    <a:ext cx="23" cy="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4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702" name="Rectangle 1741"/>
                  <p:cNvSpPr>
                    <a:spLocks noChangeArrowheads="1"/>
                  </p:cNvSpPr>
                  <p:nvPr/>
                </p:nvSpPr>
                <p:spPr bwMode="auto">
                  <a:xfrm>
                    <a:off x="2554" y="394"/>
                    <a:ext cx="3086" cy="3902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03" name="Rectangle 1742"/>
                  <p:cNvSpPr>
                    <a:spLocks noChangeArrowheads="1"/>
                  </p:cNvSpPr>
                  <p:nvPr/>
                </p:nvSpPr>
                <p:spPr bwMode="auto">
                  <a:xfrm>
                    <a:off x="4589" y="1319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P</a:t>
                    </a:r>
                    <a:endParaRPr lang="en-US"/>
                  </a:p>
                </p:txBody>
              </p:sp>
              <p:sp>
                <p:nvSpPr>
                  <p:cNvPr id="20704" name="Rectangle 1743"/>
                  <p:cNvSpPr>
                    <a:spLocks noChangeArrowheads="1"/>
                  </p:cNvSpPr>
                  <p:nvPr/>
                </p:nvSpPr>
                <p:spPr bwMode="auto">
                  <a:xfrm>
                    <a:off x="4623" y="1319"/>
                    <a:ext cx="19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r</a:t>
                    </a:r>
                    <a:endParaRPr lang="en-US"/>
                  </a:p>
                </p:txBody>
              </p:sp>
              <p:sp>
                <p:nvSpPr>
                  <p:cNvPr id="20705" name="Rectangle 1744"/>
                  <p:cNvSpPr>
                    <a:spLocks noChangeArrowheads="1"/>
                  </p:cNvSpPr>
                  <p:nvPr/>
                </p:nvSpPr>
                <p:spPr bwMode="auto">
                  <a:xfrm>
                    <a:off x="4640" y="1319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o</a:t>
                    </a:r>
                    <a:endParaRPr lang="en-US"/>
                  </a:p>
                </p:txBody>
              </p:sp>
              <p:sp>
                <p:nvSpPr>
                  <p:cNvPr id="20706" name="Rectangle 1745"/>
                  <p:cNvSpPr>
                    <a:spLocks noChangeArrowheads="1"/>
                  </p:cNvSpPr>
                  <p:nvPr/>
                </p:nvSpPr>
                <p:spPr bwMode="auto">
                  <a:xfrm>
                    <a:off x="4670" y="1319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p</a:t>
                    </a:r>
                    <a:endParaRPr lang="en-US"/>
                  </a:p>
                </p:txBody>
              </p:sp>
              <p:sp>
                <p:nvSpPr>
                  <p:cNvPr id="20707" name="Rectangle 1746"/>
                  <p:cNvSpPr>
                    <a:spLocks noChangeArrowheads="1"/>
                  </p:cNvSpPr>
                  <p:nvPr/>
                </p:nvSpPr>
                <p:spPr bwMode="auto">
                  <a:xfrm>
                    <a:off x="4700" y="1319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o</a:t>
                    </a:r>
                    <a:endParaRPr lang="en-US"/>
                  </a:p>
                </p:txBody>
              </p:sp>
              <p:sp>
                <p:nvSpPr>
                  <p:cNvPr id="20708" name="Rectangle 1747"/>
                  <p:cNvSpPr>
                    <a:spLocks noChangeArrowheads="1"/>
                  </p:cNvSpPr>
                  <p:nvPr/>
                </p:nvSpPr>
                <p:spPr bwMode="auto">
                  <a:xfrm>
                    <a:off x="4730" y="1319"/>
                    <a:ext cx="28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709" name="Rectangle 1748"/>
                  <p:cNvSpPr>
                    <a:spLocks noChangeArrowheads="1"/>
                  </p:cNvSpPr>
                  <p:nvPr/>
                </p:nvSpPr>
                <p:spPr bwMode="auto">
                  <a:xfrm>
                    <a:off x="4756" y="1319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endParaRPr lang="en-US"/>
                  </a:p>
                </p:txBody>
              </p:sp>
              <p:sp>
                <p:nvSpPr>
                  <p:cNvPr id="20710" name="Rectangle 1749"/>
                  <p:cNvSpPr>
                    <a:spLocks noChangeArrowheads="1"/>
                  </p:cNvSpPr>
                  <p:nvPr/>
                </p:nvSpPr>
                <p:spPr bwMode="auto">
                  <a:xfrm>
                    <a:off x="4786" y="1319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d</a:t>
                    </a:r>
                    <a:endParaRPr lang="en-US"/>
                  </a:p>
                </p:txBody>
              </p:sp>
              <p:sp>
                <p:nvSpPr>
                  <p:cNvPr id="20711" name="Rectangle 1750"/>
                  <p:cNvSpPr>
                    <a:spLocks noChangeArrowheads="1"/>
                  </p:cNvSpPr>
                  <p:nvPr/>
                </p:nvSpPr>
                <p:spPr bwMode="auto">
                  <a:xfrm>
                    <a:off x="4816" y="1319"/>
                    <a:ext cx="16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 </a:t>
                    </a:r>
                    <a:endParaRPr lang="en-US"/>
                  </a:p>
                </p:txBody>
              </p:sp>
              <p:sp>
                <p:nvSpPr>
                  <p:cNvPr id="20712" name="Rectangle 1751"/>
                  <p:cNvSpPr>
                    <a:spLocks noChangeArrowheads="1"/>
                  </p:cNvSpPr>
                  <p:nvPr/>
                </p:nvSpPr>
                <p:spPr bwMode="auto">
                  <a:xfrm>
                    <a:off x="4829" y="1319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713" name="Rectangle 1752"/>
                  <p:cNvSpPr>
                    <a:spLocks noChangeArrowheads="1"/>
                  </p:cNvSpPr>
                  <p:nvPr/>
                </p:nvSpPr>
                <p:spPr bwMode="auto">
                  <a:xfrm>
                    <a:off x="4863" y="1319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o</a:t>
                    </a:r>
                    <a:endParaRPr lang="en-US"/>
                  </a:p>
                </p:txBody>
              </p:sp>
              <p:sp>
                <p:nvSpPr>
                  <p:cNvPr id="20714" name="Rectangle 1753"/>
                  <p:cNvSpPr>
                    <a:spLocks noChangeArrowheads="1"/>
                  </p:cNvSpPr>
                  <p:nvPr/>
                </p:nvSpPr>
                <p:spPr bwMode="auto">
                  <a:xfrm>
                    <a:off x="4893" y="1319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u</a:t>
                    </a:r>
                    <a:endParaRPr lang="en-US"/>
                  </a:p>
                </p:txBody>
              </p:sp>
              <p:sp>
                <p:nvSpPr>
                  <p:cNvPr id="20715" name="Rectangle 1754"/>
                  <p:cNvSpPr>
                    <a:spLocks noChangeArrowheads="1"/>
                  </p:cNvSpPr>
                  <p:nvPr/>
                </p:nvSpPr>
                <p:spPr bwMode="auto">
                  <a:xfrm>
                    <a:off x="4923" y="1319"/>
                    <a:ext cx="16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t</a:t>
                    </a:r>
                    <a:endParaRPr lang="en-US"/>
                  </a:p>
                </p:txBody>
              </p:sp>
              <p:sp>
                <p:nvSpPr>
                  <p:cNvPr id="20716" name="Rectangle 1755"/>
                  <p:cNvSpPr>
                    <a:spLocks noChangeArrowheads="1"/>
                  </p:cNvSpPr>
                  <p:nvPr/>
                </p:nvSpPr>
                <p:spPr bwMode="auto">
                  <a:xfrm>
                    <a:off x="4941" y="1319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h</a:t>
                    </a:r>
                    <a:endParaRPr lang="en-US"/>
                  </a:p>
                </p:txBody>
              </p:sp>
              <p:sp>
                <p:nvSpPr>
                  <p:cNvPr id="20717" name="Rectangle 1756"/>
                  <p:cNvSpPr>
                    <a:spLocks noChangeArrowheads="1"/>
                  </p:cNvSpPr>
                  <p:nvPr/>
                </p:nvSpPr>
                <p:spPr bwMode="auto">
                  <a:xfrm>
                    <a:off x="4966" y="1319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endParaRPr lang="en-US"/>
                  </a:p>
                </p:txBody>
              </p:sp>
              <p:sp>
                <p:nvSpPr>
                  <p:cNvPr id="20718" name="Rectangle 1757"/>
                  <p:cNvSpPr>
                    <a:spLocks noChangeArrowheads="1"/>
                  </p:cNvSpPr>
                  <p:nvPr/>
                </p:nvSpPr>
                <p:spPr bwMode="auto">
                  <a:xfrm>
                    <a:off x="4996" y="1319"/>
                    <a:ext cx="19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r</a:t>
                    </a:r>
                    <a:endParaRPr lang="en-US"/>
                  </a:p>
                </p:txBody>
              </p:sp>
              <p:sp>
                <p:nvSpPr>
                  <p:cNvPr id="20719" name="Rectangle 1758"/>
                  <p:cNvSpPr>
                    <a:spLocks noChangeArrowheads="1"/>
                  </p:cNvSpPr>
                  <p:nvPr/>
                </p:nvSpPr>
                <p:spPr bwMode="auto">
                  <a:xfrm>
                    <a:off x="5014" y="1319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720" name="Rectangle 1759"/>
                  <p:cNvSpPr>
                    <a:spLocks noChangeArrowheads="1"/>
                  </p:cNvSpPr>
                  <p:nvPr/>
                </p:nvSpPr>
                <p:spPr bwMode="auto">
                  <a:xfrm>
                    <a:off x="5044" y="1319"/>
                    <a:ext cx="16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 </a:t>
                    </a:r>
                    <a:endParaRPr lang="en-US"/>
                  </a:p>
                </p:txBody>
              </p:sp>
              <p:sp>
                <p:nvSpPr>
                  <p:cNvPr id="20721" name="Rectangle 1760"/>
                  <p:cNvSpPr>
                    <a:spLocks noChangeArrowheads="1"/>
                  </p:cNvSpPr>
                  <p:nvPr/>
                </p:nvSpPr>
                <p:spPr bwMode="auto">
                  <a:xfrm>
                    <a:off x="5061" y="1319"/>
                    <a:ext cx="40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R</a:t>
                    </a:r>
                    <a:endParaRPr lang="en-US"/>
                  </a:p>
                </p:txBody>
              </p:sp>
              <p:sp>
                <p:nvSpPr>
                  <p:cNvPr id="20722" name="Rectangle 1761"/>
                  <p:cNvSpPr>
                    <a:spLocks noChangeArrowheads="1"/>
                  </p:cNvSpPr>
                  <p:nvPr/>
                </p:nvSpPr>
                <p:spPr bwMode="auto">
                  <a:xfrm>
                    <a:off x="5099" y="1319"/>
                    <a:ext cx="12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i</a:t>
                    </a:r>
                    <a:endParaRPr lang="en-US"/>
                  </a:p>
                </p:txBody>
              </p:sp>
              <p:sp>
                <p:nvSpPr>
                  <p:cNvPr id="20723" name="Rectangle 1762"/>
                  <p:cNvSpPr>
                    <a:spLocks noChangeArrowheads="1"/>
                  </p:cNvSpPr>
                  <p:nvPr/>
                </p:nvSpPr>
                <p:spPr bwMode="auto">
                  <a:xfrm>
                    <a:off x="5112" y="1319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724" name="Rectangle 1763"/>
                  <p:cNvSpPr>
                    <a:spLocks noChangeArrowheads="1"/>
                  </p:cNvSpPr>
                  <p:nvPr/>
                </p:nvSpPr>
                <p:spPr bwMode="auto">
                  <a:xfrm>
                    <a:off x="5138" y="1319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g</a:t>
                    </a:r>
                    <a:endParaRPr lang="en-US"/>
                  </a:p>
                </p:txBody>
              </p:sp>
              <p:sp>
                <p:nvSpPr>
                  <p:cNvPr id="20725" name="Rectangle 1764"/>
                  <p:cNvSpPr>
                    <a:spLocks noChangeArrowheads="1"/>
                  </p:cNvSpPr>
                  <p:nvPr/>
                </p:nvSpPr>
                <p:spPr bwMode="auto">
                  <a:xfrm>
                    <a:off x="5168" y="1319"/>
                    <a:ext cx="16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 </a:t>
                    </a:r>
                    <a:endParaRPr lang="en-US"/>
                  </a:p>
                </p:txBody>
              </p:sp>
              <p:sp>
                <p:nvSpPr>
                  <p:cNvPr id="20726" name="Rectangle 1765"/>
                  <p:cNvSpPr>
                    <a:spLocks noChangeArrowheads="1"/>
                  </p:cNvSpPr>
                  <p:nvPr/>
                </p:nvSpPr>
                <p:spPr bwMode="auto">
                  <a:xfrm>
                    <a:off x="5185" y="1319"/>
                    <a:ext cx="19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(</a:t>
                    </a:r>
                    <a:endParaRPr lang="en-US"/>
                  </a:p>
                </p:txBody>
              </p:sp>
              <p:sp>
                <p:nvSpPr>
                  <p:cNvPr id="20727" name="Rectangle 1766"/>
                  <p:cNvSpPr>
                    <a:spLocks noChangeArrowheads="1"/>
                  </p:cNvSpPr>
                  <p:nvPr/>
                </p:nvSpPr>
                <p:spPr bwMode="auto">
                  <a:xfrm>
                    <a:off x="5203" y="1319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3</a:t>
                    </a:r>
                    <a:endParaRPr lang="en-US"/>
                  </a:p>
                </p:txBody>
              </p:sp>
              <p:sp>
                <p:nvSpPr>
                  <p:cNvPr id="20728" name="Rectangle 1767"/>
                  <p:cNvSpPr>
                    <a:spLocks noChangeArrowheads="1"/>
                  </p:cNvSpPr>
                  <p:nvPr/>
                </p:nvSpPr>
                <p:spPr bwMode="auto">
                  <a:xfrm>
                    <a:off x="5233" y="1319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5</a:t>
                    </a:r>
                    <a:endParaRPr lang="en-US"/>
                  </a:p>
                </p:txBody>
              </p:sp>
              <p:sp>
                <p:nvSpPr>
                  <p:cNvPr id="20729" name="Rectangle 1768"/>
                  <p:cNvSpPr>
                    <a:spLocks noChangeArrowheads="1"/>
                  </p:cNvSpPr>
                  <p:nvPr/>
                </p:nvSpPr>
                <p:spPr bwMode="auto">
                  <a:xfrm>
                    <a:off x="5263" y="1319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0</a:t>
                    </a:r>
                    <a:endParaRPr lang="en-US"/>
                  </a:p>
                </p:txBody>
              </p:sp>
              <p:sp>
                <p:nvSpPr>
                  <p:cNvPr id="20730" name="Rectangle 1769"/>
                  <p:cNvSpPr>
                    <a:spLocks noChangeArrowheads="1"/>
                  </p:cNvSpPr>
                  <p:nvPr/>
                </p:nvSpPr>
                <p:spPr bwMode="auto">
                  <a:xfrm>
                    <a:off x="5293" y="1319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K</a:t>
                    </a:r>
                    <a:endParaRPr lang="en-US" dirty="0"/>
                  </a:p>
                </p:txBody>
              </p:sp>
              <p:sp>
                <p:nvSpPr>
                  <p:cNvPr id="20731" name="Rectangle 1770"/>
                  <p:cNvSpPr>
                    <a:spLocks noChangeArrowheads="1"/>
                  </p:cNvSpPr>
                  <p:nvPr/>
                </p:nvSpPr>
                <p:spPr bwMode="auto">
                  <a:xfrm>
                    <a:off x="5327" y="1319"/>
                    <a:ext cx="4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m</a:t>
                    </a:r>
                    <a:endParaRPr lang="en-US"/>
                  </a:p>
                </p:txBody>
              </p:sp>
              <p:sp>
                <p:nvSpPr>
                  <p:cNvPr id="20732" name="Rectangle 1771"/>
                  <p:cNvSpPr>
                    <a:spLocks noChangeArrowheads="1"/>
                  </p:cNvSpPr>
                  <p:nvPr/>
                </p:nvSpPr>
                <p:spPr bwMode="auto">
                  <a:xfrm>
                    <a:off x="5370" y="1319"/>
                    <a:ext cx="19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)</a:t>
                    </a:r>
                    <a:endParaRPr lang="en-US"/>
                  </a:p>
                </p:txBody>
              </p:sp>
              <p:sp>
                <p:nvSpPr>
                  <p:cNvPr id="20733" name="Rectangle 1772"/>
                  <p:cNvSpPr>
                    <a:spLocks noChangeArrowheads="1"/>
                  </p:cNvSpPr>
                  <p:nvPr/>
                </p:nvSpPr>
                <p:spPr bwMode="auto">
                  <a:xfrm>
                    <a:off x="4589" y="1263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P</a:t>
                    </a:r>
                    <a:endParaRPr lang="en-US"/>
                  </a:p>
                </p:txBody>
              </p:sp>
              <p:sp>
                <p:nvSpPr>
                  <p:cNvPr id="20734" name="Rectangle 1773"/>
                  <p:cNvSpPr>
                    <a:spLocks noChangeArrowheads="1"/>
                  </p:cNvSpPr>
                  <p:nvPr/>
                </p:nvSpPr>
                <p:spPr bwMode="auto">
                  <a:xfrm>
                    <a:off x="4623" y="1263"/>
                    <a:ext cx="19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r</a:t>
                    </a:r>
                    <a:endParaRPr lang="en-US"/>
                  </a:p>
                </p:txBody>
              </p:sp>
              <p:sp>
                <p:nvSpPr>
                  <p:cNvPr id="20735" name="Rectangle 1774"/>
                  <p:cNvSpPr>
                    <a:spLocks noChangeArrowheads="1"/>
                  </p:cNvSpPr>
                  <p:nvPr/>
                </p:nvSpPr>
                <p:spPr bwMode="auto">
                  <a:xfrm>
                    <a:off x="4640" y="1263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o</a:t>
                    </a:r>
                    <a:endParaRPr lang="en-US"/>
                  </a:p>
                </p:txBody>
              </p:sp>
              <p:sp>
                <p:nvSpPr>
                  <p:cNvPr id="20736" name="Rectangle 1775"/>
                  <p:cNvSpPr>
                    <a:spLocks noChangeArrowheads="1"/>
                  </p:cNvSpPr>
                  <p:nvPr/>
                </p:nvSpPr>
                <p:spPr bwMode="auto">
                  <a:xfrm>
                    <a:off x="4670" y="1263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p</a:t>
                    </a:r>
                    <a:endParaRPr lang="en-US"/>
                  </a:p>
                </p:txBody>
              </p:sp>
              <p:sp>
                <p:nvSpPr>
                  <p:cNvPr id="20737" name="Rectangle 1776"/>
                  <p:cNvSpPr>
                    <a:spLocks noChangeArrowheads="1"/>
                  </p:cNvSpPr>
                  <p:nvPr/>
                </p:nvSpPr>
                <p:spPr bwMode="auto">
                  <a:xfrm>
                    <a:off x="4700" y="1263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o</a:t>
                    </a:r>
                    <a:endParaRPr lang="en-US"/>
                  </a:p>
                </p:txBody>
              </p:sp>
              <p:sp>
                <p:nvSpPr>
                  <p:cNvPr id="20738" name="Rectangle 1777"/>
                  <p:cNvSpPr>
                    <a:spLocks noChangeArrowheads="1"/>
                  </p:cNvSpPr>
                  <p:nvPr/>
                </p:nvSpPr>
                <p:spPr bwMode="auto">
                  <a:xfrm>
                    <a:off x="4730" y="1263"/>
                    <a:ext cx="28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739" name="Rectangle 1778"/>
                  <p:cNvSpPr>
                    <a:spLocks noChangeArrowheads="1"/>
                  </p:cNvSpPr>
                  <p:nvPr/>
                </p:nvSpPr>
                <p:spPr bwMode="auto">
                  <a:xfrm>
                    <a:off x="4756" y="1263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endParaRPr lang="en-US"/>
                  </a:p>
                </p:txBody>
              </p:sp>
              <p:sp>
                <p:nvSpPr>
                  <p:cNvPr id="20740" name="Rectangle 1779"/>
                  <p:cNvSpPr>
                    <a:spLocks noChangeArrowheads="1"/>
                  </p:cNvSpPr>
                  <p:nvPr/>
                </p:nvSpPr>
                <p:spPr bwMode="auto">
                  <a:xfrm>
                    <a:off x="4786" y="1263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d</a:t>
                    </a:r>
                    <a:endParaRPr lang="en-US"/>
                  </a:p>
                </p:txBody>
              </p:sp>
              <p:sp>
                <p:nvSpPr>
                  <p:cNvPr id="20741" name="Rectangle 1780"/>
                  <p:cNvSpPr>
                    <a:spLocks noChangeArrowheads="1"/>
                  </p:cNvSpPr>
                  <p:nvPr/>
                </p:nvSpPr>
                <p:spPr bwMode="auto">
                  <a:xfrm>
                    <a:off x="4816" y="1263"/>
                    <a:ext cx="16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 </a:t>
                    </a:r>
                    <a:endParaRPr lang="en-US"/>
                  </a:p>
                </p:txBody>
              </p:sp>
              <p:sp>
                <p:nvSpPr>
                  <p:cNvPr id="20742" name="Rectangle 1781"/>
                  <p:cNvSpPr>
                    <a:spLocks noChangeArrowheads="1"/>
                  </p:cNvSpPr>
                  <p:nvPr/>
                </p:nvSpPr>
                <p:spPr bwMode="auto">
                  <a:xfrm>
                    <a:off x="4829" y="1263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endParaRPr lang="en-US"/>
                  </a:p>
                </p:txBody>
              </p:sp>
              <p:sp>
                <p:nvSpPr>
                  <p:cNvPr id="20743" name="Rectangle 1782"/>
                  <p:cNvSpPr>
                    <a:spLocks noChangeArrowheads="1"/>
                  </p:cNvSpPr>
                  <p:nvPr/>
                </p:nvSpPr>
                <p:spPr bwMode="auto">
                  <a:xfrm>
                    <a:off x="4863" y="1263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744" name="Rectangle 1783"/>
                  <p:cNvSpPr>
                    <a:spLocks noChangeArrowheads="1"/>
                  </p:cNvSpPr>
                  <p:nvPr/>
                </p:nvSpPr>
                <p:spPr bwMode="auto">
                  <a:xfrm>
                    <a:off x="4893" y="1263"/>
                    <a:ext cx="28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0745" name="Rectangle 1784"/>
                  <p:cNvSpPr>
                    <a:spLocks noChangeArrowheads="1"/>
                  </p:cNvSpPr>
                  <p:nvPr/>
                </p:nvSpPr>
                <p:spPr bwMode="auto">
                  <a:xfrm>
                    <a:off x="4919" y="1263"/>
                    <a:ext cx="16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t</a:t>
                    </a:r>
                    <a:endParaRPr lang="en-US"/>
                  </a:p>
                </p:txBody>
              </p:sp>
              <p:sp>
                <p:nvSpPr>
                  <p:cNvPr id="20746" name="Rectangle 1785"/>
                  <p:cNvSpPr>
                    <a:spLocks noChangeArrowheads="1"/>
                  </p:cNvSpPr>
                  <p:nvPr/>
                </p:nvSpPr>
                <p:spPr bwMode="auto">
                  <a:xfrm>
                    <a:off x="4936" y="1263"/>
                    <a:ext cx="19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-</a:t>
                    </a:r>
                    <a:endParaRPr lang="en-US"/>
                  </a:p>
                </p:txBody>
              </p:sp>
              <p:sp>
                <p:nvSpPr>
                  <p:cNvPr id="20747" name="Rectangle 1786"/>
                  <p:cNvSpPr>
                    <a:spLocks noChangeArrowheads="1"/>
                  </p:cNvSpPr>
                  <p:nvPr/>
                </p:nvSpPr>
                <p:spPr bwMode="auto">
                  <a:xfrm>
                    <a:off x="4954" y="1263"/>
                    <a:ext cx="40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U</a:t>
                    </a:r>
                    <a:endParaRPr lang="en-US"/>
                  </a:p>
                </p:txBody>
              </p:sp>
              <p:sp>
                <p:nvSpPr>
                  <p:cNvPr id="20748" name="Rectangle 1787"/>
                  <p:cNvSpPr>
                    <a:spLocks noChangeArrowheads="1"/>
                  </p:cNvSpPr>
                  <p:nvPr/>
                </p:nvSpPr>
                <p:spPr bwMode="auto">
                  <a:xfrm>
                    <a:off x="4992" y="1263"/>
                    <a:ext cx="28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v</a:t>
                    </a:r>
                    <a:endParaRPr lang="en-US"/>
                  </a:p>
                </p:txBody>
              </p:sp>
              <p:sp>
                <p:nvSpPr>
                  <p:cNvPr id="20749" name="Rectangle 1788"/>
                  <p:cNvSpPr>
                    <a:spLocks noChangeArrowheads="1"/>
                  </p:cNvSpPr>
                  <p:nvPr/>
                </p:nvSpPr>
                <p:spPr bwMode="auto">
                  <a:xfrm>
                    <a:off x="5018" y="1263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750" name="Rectangle 1789"/>
                  <p:cNvSpPr>
                    <a:spLocks noChangeArrowheads="1"/>
                  </p:cNvSpPr>
                  <p:nvPr/>
                </p:nvSpPr>
                <p:spPr bwMode="auto">
                  <a:xfrm>
                    <a:off x="5048" y="1263"/>
                    <a:ext cx="16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 </a:t>
                    </a:r>
                    <a:endParaRPr lang="en-US"/>
                  </a:p>
                </p:txBody>
              </p:sp>
              <p:sp>
                <p:nvSpPr>
                  <p:cNvPr id="20751" name="Rectangle 1790"/>
                  <p:cNvSpPr>
                    <a:spLocks noChangeArrowheads="1"/>
                  </p:cNvSpPr>
                  <p:nvPr/>
                </p:nvSpPr>
                <p:spPr bwMode="auto">
                  <a:xfrm>
                    <a:off x="5065" y="1263"/>
                    <a:ext cx="40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C</a:t>
                    </a:r>
                    <a:endParaRPr lang="en-US"/>
                  </a:p>
                </p:txBody>
              </p:sp>
              <p:sp>
                <p:nvSpPr>
                  <p:cNvPr id="20752" name="Rectangle 1791"/>
                  <p:cNvSpPr>
                    <a:spLocks noChangeArrowheads="1"/>
                  </p:cNvSpPr>
                  <p:nvPr/>
                </p:nvSpPr>
                <p:spPr bwMode="auto">
                  <a:xfrm>
                    <a:off x="5104" y="1263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endParaRPr lang="en-US"/>
                  </a:p>
                </p:txBody>
              </p:sp>
              <p:sp>
                <p:nvSpPr>
                  <p:cNvPr id="20753" name="Rectangle 1792"/>
                  <p:cNvSpPr>
                    <a:spLocks noChangeArrowheads="1"/>
                  </p:cNvSpPr>
                  <p:nvPr/>
                </p:nvSpPr>
                <p:spPr bwMode="auto">
                  <a:xfrm>
                    <a:off x="5134" y="1263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754" name="Rectangle 1793"/>
                  <p:cNvSpPr>
                    <a:spLocks noChangeArrowheads="1"/>
                  </p:cNvSpPr>
                  <p:nvPr/>
                </p:nvSpPr>
                <p:spPr bwMode="auto">
                  <a:xfrm>
                    <a:off x="5160" y="1263"/>
                    <a:ext cx="16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t</a:t>
                    </a:r>
                    <a:endParaRPr lang="en-US"/>
                  </a:p>
                </p:txBody>
              </p:sp>
              <p:sp>
                <p:nvSpPr>
                  <p:cNvPr id="20755" name="Rectangle 1794"/>
                  <p:cNvSpPr>
                    <a:spLocks noChangeArrowheads="1"/>
                  </p:cNvSpPr>
                  <p:nvPr/>
                </p:nvSpPr>
                <p:spPr bwMode="auto">
                  <a:xfrm>
                    <a:off x="5177" y="1263"/>
                    <a:ext cx="19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r</a:t>
                    </a:r>
                    <a:endParaRPr lang="en-US"/>
                  </a:p>
                </p:txBody>
              </p:sp>
              <p:sp>
                <p:nvSpPr>
                  <p:cNvPr id="20756" name="Rectangle 1795"/>
                  <p:cNvSpPr>
                    <a:spLocks noChangeArrowheads="1"/>
                  </p:cNvSpPr>
                  <p:nvPr/>
                </p:nvSpPr>
                <p:spPr bwMode="auto">
                  <a:xfrm>
                    <a:off x="5194" y="1263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20757" name="Rectangle 1796"/>
                  <p:cNvSpPr>
                    <a:spLocks noChangeArrowheads="1"/>
                  </p:cNvSpPr>
                  <p:nvPr/>
                </p:nvSpPr>
                <p:spPr bwMode="auto">
                  <a:xfrm>
                    <a:off x="5224" y="1263"/>
                    <a:ext cx="12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l</a:t>
                    </a:r>
                    <a:endParaRPr lang="en-US"/>
                  </a:p>
                </p:txBody>
              </p:sp>
              <p:sp>
                <p:nvSpPr>
                  <p:cNvPr id="20758" name="Rectangle 1797"/>
                  <p:cNvSpPr>
                    <a:spLocks noChangeArrowheads="1"/>
                  </p:cNvSpPr>
                  <p:nvPr/>
                </p:nvSpPr>
                <p:spPr bwMode="auto">
                  <a:xfrm>
                    <a:off x="5237" y="1263"/>
                    <a:ext cx="16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 </a:t>
                    </a:r>
                    <a:endParaRPr lang="en-US"/>
                  </a:p>
                </p:txBody>
              </p:sp>
              <p:sp>
                <p:nvSpPr>
                  <p:cNvPr id="20759" name="Rectangle 1798"/>
                  <p:cNvSpPr>
                    <a:spLocks noChangeArrowheads="1"/>
                  </p:cNvSpPr>
                  <p:nvPr/>
                </p:nvSpPr>
                <p:spPr bwMode="auto">
                  <a:xfrm>
                    <a:off x="5250" y="1263"/>
                    <a:ext cx="40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R</a:t>
                    </a:r>
                    <a:endParaRPr lang="en-US"/>
                  </a:p>
                </p:txBody>
              </p:sp>
              <p:sp>
                <p:nvSpPr>
                  <p:cNvPr id="20760" name="Rectangle 1799"/>
                  <p:cNvSpPr>
                    <a:spLocks noChangeArrowheads="1"/>
                  </p:cNvSpPr>
                  <p:nvPr/>
                </p:nvSpPr>
                <p:spPr bwMode="auto">
                  <a:xfrm>
                    <a:off x="5288" y="1263"/>
                    <a:ext cx="12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i</a:t>
                    </a:r>
                    <a:endParaRPr lang="en-US"/>
                  </a:p>
                </p:txBody>
              </p:sp>
              <p:sp>
                <p:nvSpPr>
                  <p:cNvPr id="20761" name="Rectangle 1800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1263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n</a:t>
                    </a:r>
                    <a:endParaRPr lang="en-US"/>
                  </a:p>
                </p:txBody>
              </p:sp>
              <p:sp>
                <p:nvSpPr>
                  <p:cNvPr id="20762" name="Rectangle 1801"/>
                  <p:cNvSpPr>
                    <a:spLocks noChangeArrowheads="1"/>
                  </p:cNvSpPr>
                  <p:nvPr/>
                </p:nvSpPr>
                <p:spPr bwMode="auto">
                  <a:xfrm>
                    <a:off x="5331" y="1263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g</a:t>
                    </a:r>
                    <a:endParaRPr lang="en-US"/>
                  </a:p>
                </p:txBody>
              </p:sp>
              <p:sp>
                <p:nvSpPr>
                  <p:cNvPr id="20763" name="Rectangle 1802"/>
                  <p:cNvSpPr>
                    <a:spLocks noChangeArrowheads="1"/>
                  </p:cNvSpPr>
                  <p:nvPr/>
                </p:nvSpPr>
                <p:spPr bwMode="auto">
                  <a:xfrm>
                    <a:off x="5361" y="1263"/>
                    <a:ext cx="16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 </a:t>
                    </a:r>
                    <a:endParaRPr lang="en-US"/>
                  </a:p>
                </p:txBody>
              </p:sp>
              <p:sp>
                <p:nvSpPr>
                  <p:cNvPr id="20764" name="Rectangle 1803"/>
                  <p:cNvSpPr>
                    <a:spLocks noChangeArrowheads="1"/>
                  </p:cNvSpPr>
                  <p:nvPr/>
                </p:nvSpPr>
                <p:spPr bwMode="auto">
                  <a:xfrm>
                    <a:off x="5374" y="1263"/>
                    <a:ext cx="19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(</a:t>
                    </a:r>
                    <a:endParaRPr lang="en-US"/>
                  </a:p>
                </p:txBody>
              </p:sp>
              <p:sp>
                <p:nvSpPr>
                  <p:cNvPr id="20765" name="Rectangle 1804"/>
                  <p:cNvSpPr>
                    <a:spLocks noChangeArrowheads="1"/>
                  </p:cNvSpPr>
                  <p:nvPr/>
                </p:nvSpPr>
                <p:spPr bwMode="auto">
                  <a:xfrm>
                    <a:off x="5396" y="1263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4</a:t>
                    </a:r>
                    <a:endParaRPr lang="en-US"/>
                  </a:p>
                </p:txBody>
              </p:sp>
              <p:sp>
                <p:nvSpPr>
                  <p:cNvPr id="20766" name="Rectangle 1805"/>
                  <p:cNvSpPr>
                    <a:spLocks noChangeArrowheads="1"/>
                  </p:cNvSpPr>
                  <p:nvPr/>
                </p:nvSpPr>
                <p:spPr bwMode="auto">
                  <a:xfrm>
                    <a:off x="5421" y="1263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7</a:t>
                    </a:r>
                    <a:endParaRPr lang="en-US"/>
                  </a:p>
                </p:txBody>
              </p:sp>
              <p:sp>
                <p:nvSpPr>
                  <p:cNvPr id="20767" name="Rectangle 1806"/>
                  <p:cNvSpPr>
                    <a:spLocks noChangeArrowheads="1"/>
                  </p:cNvSpPr>
                  <p:nvPr/>
                </p:nvSpPr>
                <p:spPr bwMode="auto">
                  <a:xfrm>
                    <a:off x="5451" y="1263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0</a:t>
                    </a:r>
                    <a:endParaRPr lang="en-US"/>
                  </a:p>
                </p:txBody>
              </p:sp>
              <p:sp>
                <p:nvSpPr>
                  <p:cNvPr id="20768" name="Rectangle 1807"/>
                  <p:cNvSpPr>
                    <a:spLocks noChangeArrowheads="1"/>
                  </p:cNvSpPr>
                  <p:nvPr/>
                </p:nvSpPr>
                <p:spPr bwMode="auto">
                  <a:xfrm>
                    <a:off x="5482" y="1263"/>
                    <a:ext cx="3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K</a:t>
                    </a:r>
                    <a:endParaRPr lang="en-US"/>
                  </a:p>
                </p:txBody>
              </p:sp>
              <p:sp>
                <p:nvSpPr>
                  <p:cNvPr id="20769" name="Rectangle 1808"/>
                  <p:cNvSpPr>
                    <a:spLocks noChangeArrowheads="1"/>
                  </p:cNvSpPr>
                  <p:nvPr/>
                </p:nvSpPr>
                <p:spPr bwMode="auto">
                  <a:xfrm>
                    <a:off x="5516" y="1263"/>
                    <a:ext cx="47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m</a:t>
                    </a:r>
                    <a:endParaRPr lang="en-US"/>
                  </a:p>
                </p:txBody>
              </p:sp>
              <p:sp>
                <p:nvSpPr>
                  <p:cNvPr id="20770" name="Rectangle 1809"/>
                  <p:cNvSpPr>
                    <a:spLocks noChangeArrowheads="1"/>
                  </p:cNvSpPr>
                  <p:nvPr/>
                </p:nvSpPr>
                <p:spPr bwMode="auto">
                  <a:xfrm>
                    <a:off x="5563" y="1263"/>
                    <a:ext cx="19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)</a:t>
                    </a:r>
                    <a:endParaRPr lang="en-US"/>
                  </a:p>
                </p:txBody>
              </p:sp>
              <p:sp>
                <p:nvSpPr>
                  <p:cNvPr id="20771" name="Rectangle 1810"/>
                  <p:cNvSpPr>
                    <a:spLocks noChangeArrowheads="1"/>
                  </p:cNvSpPr>
                  <p:nvPr/>
                </p:nvSpPr>
                <p:spPr bwMode="auto">
                  <a:xfrm>
                    <a:off x="4589" y="1203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p</a:t>
                    </a:r>
                    <a:endParaRPr lang="en-US"/>
                  </a:p>
                </p:txBody>
              </p:sp>
              <p:sp>
                <p:nvSpPr>
                  <p:cNvPr id="20772" name="Rectangle 1811"/>
                  <p:cNvSpPr>
                    <a:spLocks noChangeArrowheads="1"/>
                  </p:cNvSpPr>
                  <p:nvPr/>
                </p:nvSpPr>
                <p:spPr bwMode="auto">
                  <a:xfrm>
                    <a:off x="4614" y="1203"/>
                    <a:ext cx="19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r</a:t>
                    </a:r>
                    <a:endParaRPr lang="en-US"/>
                  </a:p>
                </p:txBody>
              </p:sp>
              <p:sp>
                <p:nvSpPr>
                  <p:cNvPr id="20773" name="Rectangle 1812"/>
                  <p:cNvSpPr>
                    <a:spLocks noChangeArrowheads="1"/>
                  </p:cNvSpPr>
                  <p:nvPr/>
                </p:nvSpPr>
                <p:spPr bwMode="auto">
                  <a:xfrm>
                    <a:off x="4636" y="1203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o</a:t>
                    </a:r>
                    <a:endParaRPr lang="en-US"/>
                  </a:p>
                </p:txBody>
              </p:sp>
              <p:sp>
                <p:nvSpPr>
                  <p:cNvPr id="20774" name="Rectangle 1813"/>
                  <p:cNvSpPr>
                    <a:spLocks noChangeArrowheads="1"/>
                  </p:cNvSpPr>
                  <p:nvPr/>
                </p:nvSpPr>
                <p:spPr bwMode="auto">
                  <a:xfrm>
                    <a:off x="4662" y="1203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p</a:t>
                    </a:r>
                    <a:endParaRPr lang="en-US"/>
                  </a:p>
                </p:txBody>
              </p:sp>
              <p:sp>
                <p:nvSpPr>
                  <p:cNvPr id="20775" name="Rectangle 1814"/>
                  <p:cNvSpPr>
                    <a:spLocks noChangeArrowheads="1"/>
                  </p:cNvSpPr>
                  <p:nvPr/>
                </p:nvSpPr>
                <p:spPr bwMode="auto">
                  <a:xfrm>
                    <a:off x="4692" y="1203"/>
                    <a:ext cx="31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>
                        <a:solidFill>
                          <a:srgbClr val="000000"/>
                        </a:solidFill>
                        <a:latin typeface="Arial" pitchFamily="34" charset="0"/>
                      </a:rPr>
                      <a:t>o</a:t>
                    </a:r>
                    <a:endParaRPr lang="en-US"/>
                  </a:p>
                </p:txBody>
              </p:sp>
            </p:grpSp>
            <p:sp>
              <p:nvSpPr>
                <p:cNvPr id="20496" name="Rectangle 1815"/>
                <p:cNvSpPr>
                  <a:spLocks noChangeArrowheads="1"/>
                </p:cNvSpPr>
                <p:nvPr/>
              </p:nvSpPr>
              <p:spPr bwMode="auto">
                <a:xfrm>
                  <a:off x="4722" y="1203"/>
                  <a:ext cx="28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s</a:t>
                  </a:r>
                  <a:endParaRPr lang="en-US"/>
                </a:p>
              </p:txBody>
            </p:sp>
            <p:sp>
              <p:nvSpPr>
                <p:cNvPr id="20497" name="Rectangle 1816"/>
                <p:cNvSpPr>
                  <a:spLocks noChangeArrowheads="1"/>
                </p:cNvSpPr>
                <p:nvPr/>
              </p:nvSpPr>
              <p:spPr bwMode="auto">
                <a:xfrm>
                  <a:off x="4747" y="1203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e</a:t>
                  </a:r>
                  <a:endParaRPr lang="en-US"/>
                </a:p>
              </p:txBody>
            </p:sp>
            <p:sp>
              <p:nvSpPr>
                <p:cNvPr id="20498" name="Rectangle 1817"/>
                <p:cNvSpPr>
                  <a:spLocks noChangeArrowheads="1"/>
                </p:cNvSpPr>
                <p:nvPr/>
              </p:nvSpPr>
              <p:spPr bwMode="auto">
                <a:xfrm>
                  <a:off x="4778" y="1203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d</a:t>
                  </a:r>
                  <a:endParaRPr lang="en-US"/>
                </a:p>
              </p:txBody>
            </p:sp>
            <p:sp>
              <p:nvSpPr>
                <p:cNvPr id="20499" name="Rectangle 1818"/>
                <p:cNvSpPr>
                  <a:spLocks noChangeArrowheads="1"/>
                </p:cNvSpPr>
                <p:nvPr/>
              </p:nvSpPr>
              <p:spPr bwMode="auto">
                <a:xfrm>
                  <a:off x="4808" y="1203"/>
                  <a:ext cx="16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20500" name="Rectangle 1819"/>
                <p:cNvSpPr>
                  <a:spLocks noChangeArrowheads="1"/>
                </p:cNvSpPr>
                <p:nvPr/>
              </p:nvSpPr>
              <p:spPr bwMode="auto">
                <a:xfrm>
                  <a:off x="4825" y="1203"/>
                  <a:ext cx="4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N</a:t>
                  </a:r>
                  <a:endParaRPr lang="en-US"/>
                </a:p>
              </p:txBody>
            </p:sp>
            <p:sp>
              <p:nvSpPr>
                <p:cNvPr id="20501" name="Rectangle 1820"/>
                <p:cNvSpPr>
                  <a:spLocks noChangeArrowheads="1"/>
                </p:cNvSpPr>
                <p:nvPr/>
              </p:nvSpPr>
              <p:spPr bwMode="auto">
                <a:xfrm>
                  <a:off x="4863" y="1203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o</a:t>
                  </a:r>
                  <a:endParaRPr lang="en-US"/>
                </a:p>
              </p:txBody>
            </p:sp>
            <p:sp>
              <p:nvSpPr>
                <p:cNvPr id="20502" name="Rectangle 1821"/>
                <p:cNvSpPr>
                  <a:spLocks noChangeArrowheads="1"/>
                </p:cNvSpPr>
                <p:nvPr/>
              </p:nvSpPr>
              <p:spPr bwMode="auto">
                <a:xfrm>
                  <a:off x="4889" y="1203"/>
                  <a:ext cx="1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r</a:t>
                  </a:r>
                  <a:endParaRPr lang="en-US"/>
                </a:p>
              </p:txBody>
            </p:sp>
            <p:sp>
              <p:nvSpPr>
                <p:cNvPr id="20503" name="Rectangle 1822"/>
                <p:cNvSpPr>
                  <a:spLocks noChangeArrowheads="1"/>
                </p:cNvSpPr>
                <p:nvPr/>
              </p:nvSpPr>
              <p:spPr bwMode="auto">
                <a:xfrm>
                  <a:off x="4911" y="1203"/>
                  <a:ext cx="16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t</a:t>
                  </a:r>
                  <a:endParaRPr lang="en-US"/>
                </a:p>
              </p:txBody>
            </p:sp>
            <p:sp>
              <p:nvSpPr>
                <p:cNvPr id="20504" name="Rectangle 1823"/>
                <p:cNvSpPr>
                  <a:spLocks noChangeArrowheads="1"/>
                </p:cNvSpPr>
                <p:nvPr/>
              </p:nvSpPr>
              <p:spPr bwMode="auto">
                <a:xfrm>
                  <a:off x="4923" y="1203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h</a:t>
                  </a:r>
                  <a:endParaRPr lang="en-US"/>
                </a:p>
              </p:txBody>
            </p:sp>
            <p:sp>
              <p:nvSpPr>
                <p:cNvPr id="20505" name="Rectangle 1824"/>
                <p:cNvSpPr>
                  <a:spLocks noChangeArrowheads="1"/>
                </p:cNvSpPr>
                <p:nvPr/>
              </p:nvSpPr>
              <p:spPr bwMode="auto">
                <a:xfrm>
                  <a:off x="4954" y="1203"/>
                  <a:ext cx="1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-</a:t>
                  </a:r>
                  <a:endParaRPr lang="en-US"/>
                </a:p>
              </p:txBody>
            </p:sp>
            <p:sp>
              <p:nvSpPr>
                <p:cNvPr id="20506" name="Rectangle 1825"/>
                <p:cNvSpPr>
                  <a:spLocks noChangeArrowheads="1"/>
                </p:cNvSpPr>
                <p:nvPr/>
              </p:nvSpPr>
              <p:spPr bwMode="auto">
                <a:xfrm>
                  <a:off x="4971" y="1203"/>
                  <a:ext cx="37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E</a:t>
                  </a:r>
                  <a:endParaRPr lang="en-US"/>
                </a:p>
              </p:txBody>
            </p:sp>
            <p:sp>
              <p:nvSpPr>
                <p:cNvPr id="20507" name="Rectangle 1826"/>
                <p:cNvSpPr>
                  <a:spLocks noChangeArrowheads="1"/>
                </p:cNvSpPr>
                <p:nvPr/>
              </p:nvSpPr>
              <p:spPr bwMode="auto">
                <a:xfrm>
                  <a:off x="5009" y="1203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a</a:t>
                  </a:r>
                  <a:endParaRPr lang="en-US"/>
                </a:p>
              </p:txBody>
            </p:sp>
            <p:sp>
              <p:nvSpPr>
                <p:cNvPr id="20508" name="Rectangle 1827"/>
                <p:cNvSpPr>
                  <a:spLocks noChangeArrowheads="1"/>
                </p:cNvSpPr>
                <p:nvPr/>
              </p:nvSpPr>
              <p:spPr bwMode="auto">
                <a:xfrm>
                  <a:off x="5035" y="1203"/>
                  <a:ext cx="28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s</a:t>
                  </a:r>
                  <a:endParaRPr lang="en-US"/>
                </a:p>
              </p:txBody>
            </p:sp>
            <p:sp>
              <p:nvSpPr>
                <p:cNvPr id="20509" name="Rectangle 1828"/>
                <p:cNvSpPr>
                  <a:spLocks noChangeArrowheads="1"/>
                </p:cNvSpPr>
                <p:nvPr/>
              </p:nvSpPr>
              <p:spPr bwMode="auto">
                <a:xfrm>
                  <a:off x="5065" y="1203"/>
                  <a:ext cx="16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t</a:t>
                  </a:r>
                  <a:endParaRPr lang="en-US"/>
                </a:p>
              </p:txBody>
            </p:sp>
            <p:sp>
              <p:nvSpPr>
                <p:cNvPr id="20510" name="Rectangle 1829"/>
                <p:cNvSpPr>
                  <a:spLocks noChangeArrowheads="1"/>
                </p:cNvSpPr>
                <p:nvPr/>
              </p:nvSpPr>
              <p:spPr bwMode="auto">
                <a:xfrm>
                  <a:off x="5078" y="1203"/>
                  <a:ext cx="16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20511" name="Rectangle 1830"/>
                <p:cNvSpPr>
                  <a:spLocks noChangeArrowheads="1"/>
                </p:cNvSpPr>
                <p:nvPr/>
              </p:nvSpPr>
              <p:spPr bwMode="auto">
                <a:xfrm>
                  <a:off x="5095" y="1203"/>
                  <a:ext cx="16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20512" name="Rectangle 1831"/>
                <p:cNvSpPr>
                  <a:spLocks noChangeArrowheads="1"/>
                </p:cNvSpPr>
                <p:nvPr/>
              </p:nvSpPr>
              <p:spPr bwMode="auto">
                <a:xfrm>
                  <a:off x="5108" y="1203"/>
                  <a:ext cx="4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C</a:t>
                  </a:r>
                  <a:endParaRPr lang="en-US"/>
                </a:p>
              </p:txBody>
            </p:sp>
            <p:sp>
              <p:nvSpPr>
                <p:cNvPr id="20513" name="Rectangle 1832"/>
                <p:cNvSpPr>
                  <a:spLocks noChangeArrowheads="1"/>
                </p:cNvSpPr>
                <p:nvPr/>
              </p:nvSpPr>
              <p:spPr bwMode="auto">
                <a:xfrm>
                  <a:off x="5147" y="1203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e</a:t>
                  </a:r>
                  <a:endParaRPr lang="en-US"/>
                </a:p>
              </p:txBody>
            </p:sp>
            <p:sp>
              <p:nvSpPr>
                <p:cNvPr id="20514" name="Rectangle 1833"/>
                <p:cNvSpPr>
                  <a:spLocks noChangeArrowheads="1"/>
                </p:cNvSpPr>
                <p:nvPr/>
              </p:nvSpPr>
              <p:spPr bwMode="auto">
                <a:xfrm>
                  <a:off x="5177" y="1203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n</a:t>
                  </a:r>
                  <a:endParaRPr lang="en-US"/>
                </a:p>
              </p:txBody>
            </p:sp>
            <p:sp>
              <p:nvSpPr>
                <p:cNvPr id="20515" name="Rectangle 1834"/>
                <p:cNvSpPr>
                  <a:spLocks noChangeArrowheads="1"/>
                </p:cNvSpPr>
                <p:nvPr/>
              </p:nvSpPr>
              <p:spPr bwMode="auto">
                <a:xfrm>
                  <a:off x="5207" y="1203"/>
                  <a:ext cx="16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t</a:t>
                  </a:r>
                  <a:endParaRPr lang="en-US"/>
                </a:p>
              </p:txBody>
            </p:sp>
            <p:sp>
              <p:nvSpPr>
                <p:cNvPr id="20516" name="Rectangle 1835"/>
                <p:cNvSpPr>
                  <a:spLocks noChangeArrowheads="1"/>
                </p:cNvSpPr>
                <p:nvPr/>
              </p:nvSpPr>
              <p:spPr bwMode="auto">
                <a:xfrm>
                  <a:off x="5220" y="1203"/>
                  <a:ext cx="1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r</a:t>
                  </a:r>
                  <a:endParaRPr lang="en-US"/>
                </a:p>
              </p:txBody>
            </p:sp>
            <p:sp>
              <p:nvSpPr>
                <p:cNvPr id="20517" name="Rectangle 1836"/>
                <p:cNvSpPr>
                  <a:spLocks noChangeArrowheads="1"/>
                </p:cNvSpPr>
                <p:nvPr/>
              </p:nvSpPr>
              <p:spPr bwMode="auto">
                <a:xfrm>
                  <a:off x="5241" y="1203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a</a:t>
                  </a:r>
                  <a:endParaRPr lang="en-US"/>
                </a:p>
              </p:txBody>
            </p:sp>
            <p:sp>
              <p:nvSpPr>
                <p:cNvPr id="20518" name="Rectangle 1837"/>
                <p:cNvSpPr>
                  <a:spLocks noChangeArrowheads="1"/>
                </p:cNvSpPr>
                <p:nvPr/>
              </p:nvSpPr>
              <p:spPr bwMode="auto">
                <a:xfrm>
                  <a:off x="5267" y="1203"/>
                  <a:ext cx="12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l</a:t>
                  </a:r>
                  <a:endParaRPr lang="en-US"/>
                </a:p>
              </p:txBody>
            </p:sp>
            <p:sp>
              <p:nvSpPr>
                <p:cNvPr id="20519" name="Rectangle 1838"/>
                <p:cNvSpPr>
                  <a:spLocks noChangeArrowheads="1"/>
                </p:cNvSpPr>
                <p:nvPr/>
              </p:nvSpPr>
              <p:spPr bwMode="auto">
                <a:xfrm>
                  <a:off x="5280" y="1203"/>
                  <a:ext cx="16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20520" name="Rectangle 1839"/>
                <p:cNvSpPr>
                  <a:spLocks noChangeArrowheads="1"/>
                </p:cNvSpPr>
                <p:nvPr/>
              </p:nvSpPr>
              <p:spPr bwMode="auto">
                <a:xfrm>
                  <a:off x="5297" y="1203"/>
                  <a:ext cx="4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R</a:t>
                  </a:r>
                  <a:endParaRPr lang="en-US"/>
                </a:p>
              </p:txBody>
            </p:sp>
            <p:sp>
              <p:nvSpPr>
                <p:cNvPr id="20521" name="Rectangle 1840"/>
                <p:cNvSpPr>
                  <a:spLocks noChangeArrowheads="1"/>
                </p:cNvSpPr>
                <p:nvPr/>
              </p:nvSpPr>
              <p:spPr bwMode="auto">
                <a:xfrm>
                  <a:off x="5336" y="1203"/>
                  <a:ext cx="12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i</a:t>
                  </a:r>
                  <a:endParaRPr lang="en-US"/>
                </a:p>
              </p:txBody>
            </p:sp>
            <p:sp>
              <p:nvSpPr>
                <p:cNvPr id="20522" name="Rectangle 1841"/>
                <p:cNvSpPr>
                  <a:spLocks noChangeArrowheads="1"/>
                </p:cNvSpPr>
                <p:nvPr/>
              </p:nvSpPr>
              <p:spPr bwMode="auto">
                <a:xfrm>
                  <a:off x="5344" y="1203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n</a:t>
                  </a:r>
                  <a:endParaRPr lang="en-US"/>
                </a:p>
              </p:txBody>
            </p:sp>
            <p:sp>
              <p:nvSpPr>
                <p:cNvPr id="20523" name="Rectangle 1842"/>
                <p:cNvSpPr>
                  <a:spLocks noChangeArrowheads="1"/>
                </p:cNvSpPr>
                <p:nvPr/>
              </p:nvSpPr>
              <p:spPr bwMode="auto">
                <a:xfrm>
                  <a:off x="5374" y="1203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g</a:t>
                  </a:r>
                  <a:endParaRPr lang="en-US"/>
                </a:p>
              </p:txBody>
            </p:sp>
            <p:sp>
              <p:nvSpPr>
                <p:cNvPr id="20524" name="Rectangle 1843"/>
                <p:cNvSpPr>
                  <a:spLocks noChangeArrowheads="1"/>
                </p:cNvSpPr>
                <p:nvPr/>
              </p:nvSpPr>
              <p:spPr bwMode="auto">
                <a:xfrm>
                  <a:off x="5404" y="1203"/>
                  <a:ext cx="16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20525" name="Rectangle 1844"/>
                <p:cNvSpPr>
                  <a:spLocks noChangeArrowheads="1"/>
                </p:cNvSpPr>
                <p:nvPr/>
              </p:nvSpPr>
              <p:spPr bwMode="auto">
                <a:xfrm>
                  <a:off x="5421" y="1203"/>
                  <a:ext cx="1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(</a:t>
                  </a:r>
                  <a:endParaRPr lang="en-US"/>
                </a:p>
              </p:txBody>
            </p:sp>
            <p:sp>
              <p:nvSpPr>
                <p:cNvPr id="20526" name="Rectangle 1845"/>
                <p:cNvSpPr>
                  <a:spLocks noChangeArrowheads="1"/>
                </p:cNvSpPr>
                <p:nvPr/>
              </p:nvSpPr>
              <p:spPr bwMode="auto">
                <a:xfrm>
                  <a:off x="5439" y="1203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5</a:t>
                  </a:r>
                  <a:endParaRPr lang="en-US"/>
                </a:p>
              </p:txBody>
            </p:sp>
            <p:sp>
              <p:nvSpPr>
                <p:cNvPr id="20527" name="Rectangle 1846"/>
                <p:cNvSpPr>
                  <a:spLocks noChangeArrowheads="1"/>
                </p:cNvSpPr>
                <p:nvPr/>
              </p:nvSpPr>
              <p:spPr bwMode="auto">
                <a:xfrm>
                  <a:off x="5469" y="1203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6</a:t>
                  </a:r>
                  <a:endParaRPr lang="en-US"/>
                </a:p>
              </p:txBody>
            </p:sp>
            <p:sp>
              <p:nvSpPr>
                <p:cNvPr id="20528" name="Rectangle 1847"/>
                <p:cNvSpPr>
                  <a:spLocks noChangeArrowheads="1"/>
                </p:cNvSpPr>
                <p:nvPr/>
              </p:nvSpPr>
              <p:spPr bwMode="auto">
                <a:xfrm>
                  <a:off x="5499" y="1203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5</a:t>
                  </a:r>
                  <a:endParaRPr lang="en-US"/>
                </a:p>
              </p:txBody>
            </p:sp>
            <p:sp>
              <p:nvSpPr>
                <p:cNvPr id="20529" name="Rectangle 1848"/>
                <p:cNvSpPr>
                  <a:spLocks noChangeArrowheads="1"/>
                </p:cNvSpPr>
                <p:nvPr/>
              </p:nvSpPr>
              <p:spPr bwMode="auto">
                <a:xfrm>
                  <a:off x="5524" y="1203"/>
                  <a:ext cx="37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K</a:t>
                  </a:r>
                  <a:endParaRPr lang="en-US"/>
                </a:p>
              </p:txBody>
            </p:sp>
            <p:sp>
              <p:nvSpPr>
                <p:cNvPr id="20530" name="Rectangle 1849"/>
                <p:cNvSpPr>
                  <a:spLocks noChangeArrowheads="1"/>
                </p:cNvSpPr>
                <p:nvPr/>
              </p:nvSpPr>
              <p:spPr bwMode="auto">
                <a:xfrm>
                  <a:off x="5563" y="1203"/>
                  <a:ext cx="47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m</a:t>
                  </a:r>
                  <a:endParaRPr lang="en-US"/>
                </a:p>
              </p:txBody>
            </p:sp>
            <p:sp>
              <p:nvSpPr>
                <p:cNvPr id="20531" name="Rectangle 1850"/>
                <p:cNvSpPr>
                  <a:spLocks noChangeArrowheads="1"/>
                </p:cNvSpPr>
                <p:nvPr/>
              </p:nvSpPr>
              <p:spPr bwMode="auto">
                <a:xfrm>
                  <a:off x="5606" y="1203"/>
                  <a:ext cx="1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)</a:t>
                  </a:r>
                  <a:endParaRPr lang="en-US"/>
                </a:p>
              </p:txBody>
            </p:sp>
            <p:sp>
              <p:nvSpPr>
                <p:cNvPr id="20532" name="Rectangle 1851"/>
                <p:cNvSpPr>
                  <a:spLocks noChangeArrowheads="1"/>
                </p:cNvSpPr>
                <p:nvPr/>
              </p:nvSpPr>
              <p:spPr bwMode="auto">
                <a:xfrm>
                  <a:off x="4589" y="1148"/>
                  <a:ext cx="4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C</a:t>
                  </a:r>
                  <a:endParaRPr lang="en-US"/>
                </a:p>
              </p:txBody>
            </p:sp>
            <p:sp>
              <p:nvSpPr>
                <p:cNvPr id="20533" name="Rectangle 1852"/>
                <p:cNvSpPr>
                  <a:spLocks noChangeArrowheads="1"/>
                </p:cNvSpPr>
                <p:nvPr/>
              </p:nvSpPr>
              <p:spPr bwMode="auto">
                <a:xfrm>
                  <a:off x="4623" y="1148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e</a:t>
                  </a:r>
                  <a:endParaRPr lang="en-US"/>
                </a:p>
              </p:txBody>
            </p:sp>
            <p:sp>
              <p:nvSpPr>
                <p:cNvPr id="20534" name="Rectangle 1853"/>
                <p:cNvSpPr>
                  <a:spLocks noChangeArrowheads="1"/>
                </p:cNvSpPr>
                <p:nvPr/>
              </p:nvSpPr>
              <p:spPr bwMode="auto">
                <a:xfrm>
                  <a:off x="4653" y="1148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n</a:t>
                  </a:r>
                  <a:endParaRPr lang="en-US"/>
                </a:p>
              </p:txBody>
            </p:sp>
            <p:sp>
              <p:nvSpPr>
                <p:cNvPr id="20535" name="Rectangle 1854"/>
                <p:cNvSpPr>
                  <a:spLocks noChangeArrowheads="1"/>
                </p:cNvSpPr>
                <p:nvPr/>
              </p:nvSpPr>
              <p:spPr bwMode="auto">
                <a:xfrm>
                  <a:off x="4683" y="1148"/>
                  <a:ext cx="16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t</a:t>
                  </a:r>
                  <a:endParaRPr lang="en-US"/>
                </a:p>
              </p:txBody>
            </p:sp>
            <p:sp>
              <p:nvSpPr>
                <p:cNvPr id="20536" name="Rectangle 1855"/>
                <p:cNvSpPr>
                  <a:spLocks noChangeArrowheads="1"/>
                </p:cNvSpPr>
                <p:nvPr/>
              </p:nvSpPr>
              <p:spPr bwMode="auto">
                <a:xfrm>
                  <a:off x="4700" y="1148"/>
                  <a:ext cx="1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r</a:t>
                  </a:r>
                  <a:endParaRPr lang="en-US"/>
                </a:p>
              </p:txBody>
            </p:sp>
            <p:sp>
              <p:nvSpPr>
                <p:cNvPr id="20537" name="Rectangle 1856"/>
                <p:cNvSpPr>
                  <a:spLocks noChangeArrowheads="1"/>
                </p:cNvSpPr>
                <p:nvPr/>
              </p:nvSpPr>
              <p:spPr bwMode="auto">
                <a:xfrm>
                  <a:off x="4717" y="1148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a</a:t>
                  </a:r>
                  <a:endParaRPr lang="en-US"/>
                </a:p>
              </p:txBody>
            </p:sp>
            <p:sp>
              <p:nvSpPr>
                <p:cNvPr id="20538" name="Rectangle 1857"/>
                <p:cNvSpPr>
                  <a:spLocks noChangeArrowheads="1"/>
                </p:cNvSpPr>
                <p:nvPr/>
              </p:nvSpPr>
              <p:spPr bwMode="auto">
                <a:xfrm>
                  <a:off x="4747" y="1148"/>
                  <a:ext cx="12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l</a:t>
                  </a:r>
                  <a:endParaRPr lang="en-US"/>
                </a:p>
              </p:txBody>
            </p:sp>
            <p:sp>
              <p:nvSpPr>
                <p:cNvPr id="20539" name="Rectangle 1858"/>
                <p:cNvSpPr>
                  <a:spLocks noChangeArrowheads="1"/>
                </p:cNvSpPr>
                <p:nvPr/>
              </p:nvSpPr>
              <p:spPr bwMode="auto">
                <a:xfrm>
                  <a:off x="4760" y="1148"/>
                  <a:ext cx="16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20540" name="Rectangle 1859"/>
                <p:cNvSpPr>
                  <a:spLocks noChangeArrowheads="1"/>
                </p:cNvSpPr>
                <p:nvPr/>
              </p:nvSpPr>
              <p:spPr bwMode="auto">
                <a:xfrm>
                  <a:off x="4773" y="1148"/>
                  <a:ext cx="4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R</a:t>
                  </a:r>
                  <a:endParaRPr lang="en-US"/>
                </a:p>
              </p:txBody>
            </p:sp>
            <p:sp>
              <p:nvSpPr>
                <p:cNvPr id="20541" name="Rectangle 1860"/>
                <p:cNvSpPr>
                  <a:spLocks noChangeArrowheads="1"/>
                </p:cNvSpPr>
                <p:nvPr/>
              </p:nvSpPr>
              <p:spPr bwMode="auto">
                <a:xfrm>
                  <a:off x="4812" y="1148"/>
                  <a:ext cx="12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0000"/>
                      </a:solidFill>
                      <a:latin typeface="Arial" pitchFamily="34" charset="0"/>
                    </a:rPr>
                    <a:t>i</a:t>
                  </a:r>
                  <a:endParaRPr lang="en-US" dirty="0"/>
                </a:p>
              </p:txBody>
            </p:sp>
            <p:sp>
              <p:nvSpPr>
                <p:cNvPr id="20542" name="Rectangle 1861"/>
                <p:cNvSpPr>
                  <a:spLocks noChangeArrowheads="1"/>
                </p:cNvSpPr>
                <p:nvPr/>
              </p:nvSpPr>
              <p:spPr bwMode="auto">
                <a:xfrm>
                  <a:off x="4825" y="1148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n</a:t>
                  </a:r>
                  <a:endParaRPr lang="en-US"/>
                </a:p>
              </p:txBody>
            </p:sp>
            <p:sp>
              <p:nvSpPr>
                <p:cNvPr id="20543" name="Rectangle 1862"/>
                <p:cNvSpPr>
                  <a:spLocks noChangeArrowheads="1"/>
                </p:cNvSpPr>
                <p:nvPr/>
              </p:nvSpPr>
              <p:spPr bwMode="auto">
                <a:xfrm>
                  <a:off x="4855" y="1148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g</a:t>
                  </a:r>
                  <a:endParaRPr lang="en-US"/>
                </a:p>
              </p:txBody>
            </p:sp>
            <p:sp>
              <p:nvSpPr>
                <p:cNvPr id="20544" name="Rectangle 1863"/>
                <p:cNvSpPr>
                  <a:spLocks noChangeArrowheads="1"/>
                </p:cNvSpPr>
                <p:nvPr/>
              </p:nvSpPr>
              <p:spPr bwMode="auto">
                <a:xfrm>
                  <a:off x="4885" y="1148"/>
                  <a:ext cx="16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20545" name="Rectangle 1864"/>
                <p:cNvSpPr>
                  <a:spLocks noChangeArrowheads="1"/>
                </p:cNvSpPr>
                <p:nvPr/>
              </p:nvSpPr>
              <p:spPr bwMode="auto">
                <a:xfrm>
                  <a:off x="4898" y="1148"/>
                  <a:ext cx="1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(</a:t>
                  </a:r>
                  <a:endParaRPr lang="en-US"/>
                </a:p>
              </p:txBody>
            </p:sp>
            <p:sp>
              <p:nvSpPr>
                <p:cNvPr id="20546" name="Rectangle 1865"/>
                <p:cNvSpPr>
                  <a:spLocks noChangeArrowheads="1"/>
                </p:cNvSpPr>
                <p:nvPr/>
              </p:nvSpPr>
              <p:spPr bwMode="auto">
                <a:xfrm>
                  <a:off x="4915" y="1148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6</a:t>
                  </a:r>
                  <a:endParaRPr lang="en-US"/>
                </a:p>
              </p:txBody>
            </p:sp>
            <p:sp>
              <p:nvSpPr>
                <p:cNvPr id="20547" name="Rectangle 1866"/>
                <p:cNvSpPr>
                  <a:spLocks noChangeArrowheads="1"/>
                </p:cNvSpPr>
                <p:nvPr/>
              </p:nvSpPr>
              <p:spPr bwMode="auto">
                <a:xfrm>
                  <a:off x="4945" y="1148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7</a:t>
                  </a:r>
                  <a:endParaRPr lang="en-US"/>
                </a:p>
              </p:txBody>
            </p:sp>
            <p:sp>
              <p:nvSpPr>
                <p:cNvPr id="20548" name="Rectangle 1867"/>
                <p:cNvSpPr>
                  <a:spLocks noChangeArrowheads="1"/>
                </p:cNvSpPr>
                <p:nvPr/>
              </p:nvSpPr>
              <p:spPr bwMode="auto">
                <a:xfrm>
                  <a:off x="4975" y="1148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0</a:t>
                  </a:r>
                  <a:endParaRPr lang="en-US"/>
                </a:p>
              </p:txBody>
            </p:sp>
            <p:sp>
              <p:nvSpPr>
                <p:cNvPr id="20549" name="Rectangle 1868"/>
                <p:cNvSpPr>
                  <a:spLocks noChangeArrowheads="1"/>
                </p:cNvSpPr>
                <p:nvPr/>
              </p:nvSpPr>
              <p:spPr bwMode="auto">
                <a:xfrm>
                  <a:off x="5005" y="1148"/>
                  <a:ext cx="37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K</a:t>
                  </a:r>
                  <a:endParaRPr lang="en-US"/>
                </a:p>
              </p:txBody>
            </p:sp>
            <p:sp>
              <p:nvSpPr>
                <p:cNvPr id="20550" name="Rectangle 1869"/>
                <p:cNvSpPr>
                  <a:spLocks noChangeArrowheads="1"/>
                </p:cNvSpPr>
                <p:nvPr/>
              </p:nvSpPr>
              <p:spPr bwMode="auto">
                <a:xfrm>
                  <a:off x="5039" y="1148"/>
                  <a:ext cx="47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m</a:t>
                  </a:r>
                  <a:endParaRPr lang="en-US"/>
                </a:p>
              </p:txBody>
            </p:sp>
            <p:sp>
              <p:nvSpPr>
                <p:cNvPr id="20551" name="Rectangle 1870"/>
                <p:cNvSpPr>
                  <a:spLocks noChangeArrowheads="1"/>
                </p:cNvSpPr>
                <p:nvPr/>
              </p:nvSpPr>
              <p:spPr bwMode="auto">
                <a:xfrm>
                  <a:off x="5082" y="1148"/>
                  <a:ext cx="1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)</a:t>
                  </a:r>
                  <a:endParaRPr lang="en-US"/>
                </a:p>
              </p:txBody>
            </p:sp>
            <p:sp>
              <p:nvSpPr>
                <p:cNvPr id="20552" name="Rectangle 1871"/>
                <p:cNvSpPr>
                  <a:spLocks noChangeArrowheads="1"/>
                </p:cNvSpPr>
                <p:nvPr/>
              </p:nvSpPr>
              <p:spPr bwMode="auto">
                <a:xfrm>
                  <a:off x="4417" y="1017"/>
                  <a:ext cx="36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  <a:latin typeface="Arial" pitchFamily="34" charset="0"/>
                    </a:rPr>
                    <a:t>L</a:t>
                  </a:r>
                  <a:endParaRPr lang="en-US"/>
                </a:p>
              </p:txBody>
            </p:sp>
            <p:sp>
              <p:nvSpPr>
                <p:cNvPr id="20553" name="Rectangle 1872"/>
                <p:cNvSpPr>
                  <a:spLocks noChangeArrowheads="1"/>
                </p:cNvSpPr>
                <p:nvPr/>
              </p:nvSpPr>
              <p:spPr bwMode="auto">
                <a:xfrm>
                  <a:off x="4447" y="1017"/>
                  <a:ext cx="43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  <a:latin typeface="Arial" pitchFamily="34" charset="0"/>
                    </a:rPr>
                    <a:t>E</a:t>
                  </a:r>
                  <a:endParaRPr lang="en-US"/>
                </a:p>
              </p:txBody>
            </p:sp>
            <p:sp>
              <p:nvSpPr>
                <p:cNvPr id="20554" name="Rectangle 1873"/>
                <p:cNvSpPr>
                  <a:spLocks noChangeArrowheads="1"/>
                </p:cNvSpPr>
                <p:nvPr/>
              </p:nvSpPr>
              <p:spPr bwMode="auto">
                <a:xfrm>
                  <a:off x="4490" y="1017"/>
                  <a:ext cx="50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  <a:latin typeface="Arial" pitchFamily="34" charset="0"/>
                    </a:rPr>
                    <a:t>G</a:t>
                  </a:r>
                  <a:endParaRPr lang="en-US"/>
                </a:p>
              </p:txBody>
            </p:sp>
            <p:sp>
              <p:nvSpPr>
                <p:cNvPr id="20555" name="Rectangle 1874"/>
                <p:cNvSpPr>
                  <a:spLocks noChangeArrowheads="1"/>
                </p:cNvSpPr>
                <p:nvPr/>
              </p:nvSpPr>
              <p:spPr bwMode="auto">
                <a:xfrm>
                  <a:off x="4537" y="1017"/>
                  <a:ext cx="43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  <a:latin typeface="Arial" pitchFamily="34" charset="0"/>
                    </a:rPr>
                    <a:t>E</a:t>
                  </a:r>
                  <a:endParaRPr lang="en-US"/>
                </a:p>
              </p:txBody>
            </p:sp>
            <p:sp>
              <p:nvSpPr>
                <p:cNvPr id="20556" name="Rectangle 1875"/>
                <p:cNvSpPr>
                  <a:spLocks noChangeArrowheads="1"/>
                </p:cNvSpPr>
                <p:nvPr/>
              </p:nvSpPr>
              <p:spPr bwMode="auto">
                <a:xfrm>
                  <a:off x="4576" y="1017"/>
                  <a:ext cx="46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  <a:latin typeface="Arial" pitchFamily="34" charset="0"/>
                    </a:rPr>
                    <a:t>N</a:t>
                  </a:r>
                  <a:endParaRPr lang="en-US"/>
                </a:p>
              </p:txBody>
            </p:sp>
            <p:sp>
              <p:nvSpPr>
                <p:cNvPr id="20557" name="Rectangle 1876"/>
                <p:cNvSpPr>
                  <a:spLocks noChangeArrowheads="1"/>
                </p:cNvSpPr>
                <p:nvPr/>
              </p:nvSpPr>
              <p:spPr bwMode="auto">
                <a:xfrm>
                  <a:off x="4623" y="1017"/>
                  <a:ext cx="46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  <a:latin typeface="Arial" pitchFamily="34" charset="0"/>
                    </a:rPr>
                    <a:t>D</a:t>
                  </a:r>
                  <a:endParaRPr lang="en-US"/>
                </a:p>
              </p:txBody>
            </p:sp>
            <p:sp>
              <p:nvSpPr>
                <p:cNvPr id="20558" name="Rectangle 1877"/>
                <p:cNvSpPr>
                  <a:spLocks noChangeArrowheads="1"/>
                </p:cNvSpPr>
                <p:nvPr/>
              </p:nvSpPr>
              <p:spPr bwMode="auto">
                <a:xfrm>
                  <a:off x="4494" y="1100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FFFF"/>
                      </a:solidFill>
                      <a:latin typeface="ESRI Geometric Symbols"/>
                    </a:rPr>
                    <a:t>#</a:t>
                  </a:r>
                  <a:endParaRPr lang="en-US"/>
                </a:p>
              </p:txBody>
            </p:sp>
            <p:sp>
              <p:nvSpPr>
                <p:cNvPr id="20559" name="Rectangle 1878"/>
                <p:cNvSpPr>
                  <a:spLocks noChangeArrowheads="1"/>
                </p:cNvSpPr>
                <p:nvPr/>
              </p:nvSpPr>
              <p:spPr bwMode="auto">
                <a:xfrm>
                  <a:off x="4490" y="1104"/>
                  <a:ext cx="37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ESRI Geometric Symbols"/>
                    </a:rPr>
                    <a:t>S</a:t>
                  </a:r>
                  <a:endParaRPr lang="en-US"/>
                </a:p>
              </p:txBody>
            </p:sp>
            <p:sp>
              <p:nvSpPr>
                <p:cNvPr id="20560" name="Rectangle 1879"/>
                <p:cNvSpPr>
                  <a:spLocks noChangeArrowheads="1"/>
                </p:cNvSpPr>
                <p:nvPr/>
              </p:nvSpPr>
              <p:spPr bwMode="auto">
                <a:xfrm>
                  <a:off x="4589" y="1092"/>
                  <a:ext cx="37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S</a:t>
                  </a:r>
                  <a:endParaRPr lang="en-US"/>
                </a:p>
              </p:txBody>
            </p:sp>
            <p:sp>
              <p:nvSpPr>
                <p:cNvPr id="20561" name="Rectangle 1880"/>
                <p:cNvSpPr>
                  <a:spLocks noChangeArrowheads="1"/>
                </p:cNvSpPr>
                <p:nvPr/>
              </p:nvSpPr>
              <p:spPr bwMode="auto">
                <a:xfrm>
                  <a:off x="4623" y="1092"/>
                  <a:ext cx="37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S</a:t>
                  </a:r>
                  <a:endParaRPr lang="en-US"/>
                </a:p>
              </p:txBody>
            </p:sp>
            <p:sp>
              <p:nvSpPr>
                <p:cNvPr id="20562" name="Rectangle 1881"/>
                <p:cNvSpPr>
                  <a:spLocks noChangeArrowheads="1"/>
                </p:cNvSpPr>
                <p:nvPr/>
              </p:nvSpPr>
              <p:spPr bwMode="auto">
                <a:xfrm>
                  <a:off x="4657" y="1092"/>
                  <a:ext cx="4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  <a:latin typeface="Arial" pitchFamily="34" charset="0"/>
                    </a:rPr>
                    <a:t>C</a:t>
                  </a:r>
                  <a:endParaRPr lang="en-US"/>
                </a:p>
              </p:txBody>
            </p:sp>
            <p:sp>
              <p:nvSpPr>
                <p:cNvPr id="20563" name="Line 1882"/>
                <p:cNvSpPr>
                  <a:spLocks noChangeShapeType="1"/>
                </p:cNvSpPr>
                <p:nvPr/>
              </p:nvSpPr>
              <p:spPr bwMode="auto">
                <a:xfrm flipH="1">
                  <a:off x="4421" y="1184"/>
                  <a:ext cx="133" cy="1"/>
                </a:xfrm>
                <a:prstGeom prst="line">
                  <a:avLst/>
                </a:prstGeom>
                <a:noFill/>
                <a:ln w="14288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4" name="Line 1883"/>
                <p:cNvSpPr>
                  <a:spLocks noChangeShapeType="1"/>
                </p:cNvSpPr>
                <p:nvPr/>
              </p:nvSpPr>
              <p:spPr bwMode="auto">
                <a:xfrm flipH="1">
                  <a:off x="4498" y="1236"/>
                  <a:ext cx="56" cy="1"/>
                </a:xfrm>
                <a:prstGeom prst="line">
                  <a:avLst/>
                </a:pr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5" name="Line 1884"/>
                <p:cNvSpPr>
                  <a:spLocks noChangeShapeType="1"/>
                </p:cNvSpPr>
                <p:nvPr/>
              </p:nvSpPr>
              <p:spPr bwMode="auto">
                <a:xfrm flipH="1">
                  <a:off x="4421" y="1236"/>
                  <a:ext cx="47" cy="1"/>
                </a:xfrm>
                <a:prstGeom prst="line">
                  <a:avLst/>
                </a:pr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6" name="Line 1885"/>
                <p:cNvSpPr>
                  <a:spLocks noChangeShapeType="1"/>
                </p:cNvSpPr>
                <p:nvPr/>
              </p:nvSpPr>
              <p:spPr bwMode="auto">
                <a:xfrm flipH="1" flipV="1">
                  <a:off x="4494" y="1291"/>
                  <a:ext cx="56" cy="4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7" name="Line 1886"/>
                <p:cNvSpPr>
                  <a:spLocks noChangeShapeType="1"/>
                </p:cNvSpPr>
                <p:nvPr/>
              </p:nvSpPr>
              <p:spPr bwMode="auto">
                <a:xfrm flipH="1">
                  <a:off x="4417" y="1291"/>
                  <a:ext cx="47" cy="1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8" name="Line 1887"/>
                <p:cNvSpPr>
                  <a:spLocks noChangeShapeType="1"/>
                </p:cNvSpPr>
                <p:nvPr/>
              </p:nvSpPr>
              <p:spPr bwMode="auto">
                <a:xfrm flipH="1">
                  <a:off x="4498" y="1351"/>
                  <a:ext cx="56" cy="1"/>
                </a:xfrm>
                <a:prstGeom prst="line">
                  <a:avLst/>
                </a:prstGeom>
                <a:noFill/>
                <a:ln w="14288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9" name="Line 1888"/>
                <p:cNvSpPr>
                  <a:spLocks noChangeShapeType="1"/>
                </p:cNvSpPr>
                <p:nvPr/>
              </p:nvSpPr>
              <p:spPr bwMode="auto">
                <a:xfrm flipH="1">
                  <a:off x="4421" y="1351"/>
                  <a:ext cx="47" cy="1"/>
                </a:xfrm>
                <a:prstGeom prst="line">
                  <a:avLst/>
                </a:prstGeom>
                <a:noFill/>
                <a:ln w="14288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0" name="Text Box 1889"/>
                <p:cNvSpPr txBox="1">
                  <a:spLocks noChangeArrowheads="1"/>
                </p:cNvSpPr>
                <p:nvPr/>
              </p:nvSpPr>
              <p:spPr bwMode="auto">
                <a:xfrm>
                  <a:off x="3648" y="432"/>
                  <a:ext cx="1968" cy="250"/>
                </a:xfrm>
                <a:prstGeom prst="rect">
                  <a:avLst/>
                </a:prstGeom>
                <a:solidFill>
                  <a:srgbClr val="2676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000" b="1">
                      <a:solidFill>
                        <a:srgbClr val="FFFFFF"/>
                      </a:solidFill>
                      <a:latin typeface="Arial" pitchFamily="34" charset="0"/>
                    </a:rPr>
                    <a:t>Fiber Optic Super Highway Network Connecting Any Province in Sri Lanka</a:t>
                  </a:r>
                </a:p>
              </p:txBody>
            </p:sp>
          </p:grpSp>
          <p:sp>
            <p:nvSpPr>
              <p:cNvPr id="2" name="Freeform 1"/>
              <p:cNvSpPr/>
              <p:nvPr/>
            </p:nvSpPr>
            <p:spPr>
              <a:xfrm>
                <a:off x="4972692" y="996593"/>
                <a:ext cx="410966" cy="1121942"/>
              </a:xfrm>
              <a:custGeom>
                <a:avLst/>
                <a:gdLst>
                  <a:gd name="connsiteX0" fmla="*/ 0 w 410966"/>
                  <a:gd name="connsiteY0" fmla="*/ 1119883 h 1121942"/>
                  <a:gd name="connsiteX1" fmla="*/ 164387 w 410966"/>
                  <a:gd name="connsiteY1" fmla="*/ 1109609 h 1121942"/>
                  <a:gd name="connsiteX2" fmla="*/ 184935 w 410966"/>
                  <a:gd name="connsiteY2" fmla="*/ 1037690 h 1121942"/>
                  <a:gd name="connsiteX3" fmla="*/ 215757 w 410966"/>
                  <a:gd name="connsiteY3" fmla="*/ 1006868 h 1121942"/>
                  <a:gd name="connsiteX4" fmla="*/ 236306 w 410966"/>
                  <a:gd name="connsiteY4" fmla="*/ 976045 h 1121942"/>
                  <a:gd name="connsiteX5" fmla="*/ 246580 w 410966"/>
                  <a:gd name="connsiteY5" fmla="*/ 883578 h 1121942"/>
                  <a:gd name="connsiteX6" fmla="*/ 267128 w 410966"/>
                  <a:gd name="connsiteY6" fmla="*/ 852755 h 1121942"/>
                  <a:gd name="connsiteX7" fmla="*/ 328773 w 410966"/>
                  <a:gd name="connsiteY7" fmla="*/ 801385 h 1121942"/>
                  <a:gd name="connsiteX8" fmla="*/ 349321 w 410966"/>
                  <a:gd name="connsiteY8" fmla="*/ 780836 h 1121942"/>
                  <a:gd name="connsiteX9" fmla="*/ 380144 w 410966"/>
                  <a:gd name="connsiteY9" fmla="*/ 482886 h 1121942"/>
                  <a:gd name="connsiteX10" fmla="*/ 400692 w 410966"/>
                  <a:gd name="connsiteY10" fmla="*/ 390418 h 1121942"/>
                  <a:gd name="connsiteX11" fmla="*/ 410966 w 410966"/>
                  <a:gd name="connsiteY11" fmla="*/ 339047 h 1121942"/>
                  <a:gd name="connsiteX12" fmla="*/ 400692 w 410966"/>
                  <a:gd name="connsiteY12" fmla="*/ 246580 h 1121942"/>
                  <a:gd name="connsiteX13" fmla="*/ 349321 w 410966"/>
                  <a:gd name="connsiteY13" fmla="*/ 184935 h 1121942"/>
                  <a:gd name="connsiteX14" fmla="*/ 328773 w 410966"/>
                  <a:gd name="connsiteY14" fmla="*/ 154113 h 1121942"/>
                  <a:gd name="connsiteX15" fmla="*/ 277402 w 410966"/>
                  <a:gd name="connsiteY15" fmla="*/ 102742 h 1121942"/>
                  <a:gd name="connsiteX16" fmla="*/ 246580 w 410966"/>
                  <a:gd name="connsiteY16" fmla="*/ 92468 h 1121942"/>
                  <a:gd name="connsiteX17" fmla="*/ 215757 w 410966"/>
                  <a:gd name="connsiteY17" fmla="*/ 71919 h 1121942"/>
                  <a:gd name="connsiteX18" fmla="*/ 184935 w 410966"/>
                  <a:gd name="connsiteY18" fmla="*/ 41097 h 1121942"/>
                  <a:gd name="connsiteX19" fmla="*/ 154112 w 410966"/>
                  <a:gd name="connsiteY19" fmla="*/ 30823 h 1121942"/>
                  <a:gd name="connsiteX20" fmla="*/ 133564 w 410966"/>
                  <a:gd name="connsiteY20" fmla="*/ 0 h 112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0966" h="1121942">
                    <a:moveTo>
                      <a:pt x="0" y="1119883"/>
                    </a:moveTo>
                    <a:cubicBezTo>
                      <a:pt x="54796" y="1116458"/>
                      <a:pt x="114216" y="1131907"/>
                      <a:pt x="164387" y="1109609"/>
                    </a:cubicBezTo>
                    <a:cubicBezTo>
                      <a:pt x="187170" y="1099483"/>
                      <a:pt x="173785" y="1059990"/>
                      <a:pt x="184935" y="1037690"/>
                    </a:cubicBezTo>
                    <a:cubicBezTo>
                      <a:pt x="191433" y="1024694"/>
                      <a:pt x="206455" y="1018030"/>
                      <a:pt x="215757" y="1006868"/>
                    </a:cubicBezTo>
                    <a:cubicBezTo>
                      <a:pt x="223662" y="997382"/>
                      <a:pt x="229456" y="986319"/>
                      <a:pt x="236306" y="976045"/>
                    </a:cubicBezTo>
                    <a:cubicBezTo>
                      <a:pt x="239731" y="945223"/>
                      <a:pt x="239059" y="913664"/>
                      <a:pt x="246580" y="883578"/>
                    </a:cubicBezTo>
                    <a:cubicBezTo>
                      <a:pt x="249575" y="871599"/>
                      <a:pt x="258397" y="861486"/>
                      <a:pt x="267128" y="852755"/>
                    </a:cubicBezTo>
                    <a:cubicBezTo>
                      <a:pt x="286042" y="833841"/>
                      <a:pt x="308643" y="818999"/>
                      <a:pt x="328773" y="801385"/>
                    </a:cubicBezTo>
                    <a:cubicBezTo>
                      <a:pt x="336063" y="795006"/>
                      <a:pt x="342472" y="787686"/>
                      <a:pt x="349321" y="780836"/>
                    </a:cubicBezTo>
                    <a:cubicBezTo>
                      <a:pt x="353613" y="735775"/>
                      <a:pt x="368123" y="561023"/>
                      <a:pt x="380144" y="482886"/>
                    </a:cubicBezTo>
                    <a:cubicBezTo>
                      <a:pt x="387891" y="432532"/>
                      <a:pt x="390466" y="436438"/>
                      <a:pt x="400692" y="390418"/>
                    </a:cubicBezTo>
                    <a:cubicBezTo>
                      <a:pt x="404480" y="373371"/>
                      <a:pt x="407541" y="356171"/>
                      <a:pt x="410966" y="339047"/>
                    </a:cubicBezTo>
                    <a:cubicBezTo>
                      <a:pt x="407541" y="308225"/>
                      <a:pt x="408213" y="276666"/>
                      <a:pt x="400692" y="246580"/>
                    </a:cubicBezTo>
                    <a:cubicBezTo>
                      <a:pt x="395226" y="224716"/>
                      <a:pt x="361643" y="199722"/>
                      <a:pt x="349321" y="184935"/>
                    </a:cubicBezTo>
                    <a:cubicBezTo>
                      <a:pt x="341416" y="175449"/>
                      <a:pt x="336904" y="163406"/>
                      <a:pt x="328773" y="154113"/>
                    </a:cubicBezTo>
                    <a:cubicBezTo>
                      <a:pt x="312826" y="135888"/>
                      <a:pt x="294526" y="119866"/>
                      <a:pt x="277402" y="102742"/>
                    </a:cubicBezTo>
                    <a:cubicBezTo>
                      <a:pt x="269744" y="95084"/>
                      <a:pt x="256854" y="95893"/>
                      <a:pt x="246580" y="92468"/>
                    </a:cubicBezTo>
                    <a:cubicBezTo>
                      <a:pt x="236306" y="85618"/>
                      <a:pt x="225243" y="79824"/>
                      <a:pt x="215757" y="71919"/>
                    </a:cubicBezTo>
                    <a:cubicBezTo>
                      <a:pt x="204595" y="62617"/>
                      <a:pt x="197024" y="49156"/>
                      <a:pt x="184935" y="41097"/>
                    </a:cubicBezTo>
                    <a:cubicBezTo>
                      <a:pt x="175924" y="35090"/>
                      <a:pt x="164386" y="34248"/>
                      <a:pt x="154112" y="30823"/>
                    </a:cubicBezTo>
                    <a:cubicBezTo>
                      <a:pt x="131142" y="7852"/>
                      <a:pt x="133564" y="19961"/>
                      <a:pt x="133564" y="0"/>
                    </a:cubicBezTo>
                  </a:path>
                </a:pathLst>
              </a:custGeom>
              <a:ln w="25400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7011988" y="1219200"/>
                <a:ext cx="1893888" cy="106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97" name="Rectangle 3"/>
            <p:cNvSpPr txBox="1">
              <a:spLocks noChangeArrowheads="1"/>
            </p:cNvSpPr>
            <p:nvPr/>
          </p:nvSpPr>
          <p:spPr bwMode="auto">
            <a:xfrm>
              <a:off x="124690" y="842962"/>
              <a:ext cx="3913909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80000"/>
                </a:lnSpc>
                <a:buNone/>
              </a:pPr>
              <a:endParaRPr lang="en-US" sz="1800" dirty="0" smtClean="0">
                <a:solidFill>
                  <a:schemeClr val="tx2"/>
                </a:solidFill>
                <a:ea typeface="ＭＳ Ｐゴシック" pitchFamily="34" charset="-128"/>
              </a:endParaRPr>
            </a:p>
            <a:p>
              <a:pPr>
                <a:lnSpc>
                  <a:spcPct val="80000"/>
                </a:lnSpc>
              </a:pPr>
              <a:r>
                <a:rPr lang="en-US" sz="1800" dirty="0" smtClean="0">
                  <a:solidFill>
                    <a:schemeClr val="tx2"/>
                  </a:solidFill>
                  <a:ea typeface="ＭＳ Ｐゴシック" pitchFamily="34" charset="-128"/>
                </a:rPr>
                <a:t>Covers all 329 Divisional Secretariats within next 5 years</a:t>
              </a:r>
            </a:p>
            <a:p>
              <a:pPr marL="0" indent="0">
                <a:lnSpc>
                  <a:spcPct val="80000"/>
                </a:lnSpc>
                <a:buNone/>
              </a:pPr>
              <a:endParaRPr lang="en-US" sz="1800" dirty="0" smtClean="0">
                <a:solidFill>
                  <a:schemeClr val="tx2"/>
                </a:solidFill>
                <a:ea typeface="ＭＳ Ｐゴシック" pitchFamily="34" charset="-128"/>
              </a:endParaRPr>
            </a:p>
            <a:p>
              <a:pPr>
                <a:lnSpc>
                  <a:spcPct val="80000"/>
                </a:lnSpc>
              </a:pPr>
              <a:r>
                <a:rPr lang="en-US" sz="1800" dirty="0">
                  <a:solidFill>
                    <a:schemeClr val="tx2"/>
                  </a:solidFill>
                  <a:ea typeface="ＭＳ Ｐゴシック" pitchFamily="34" charset="-128"/>
                </a:rPr>
                <a:t>F</a:t>
              </a:r>
              <a:r>
                <a:rPr lang="en-US" sz="1800" dirty="0" smtClean="0">
                  <a:solidFill>
                    <a:schemeClr val="tx2"/>
                  </a:solidFill>
                  <a:ea typeface="ＭＳ Ｐゴシック" pitchFamily="34" charset="-128"/>
                </a:rPr>
                <a:t>acilitate Broadband connectivity across Sri Lanka</a:t>
              </a:r>
            </a:p>
            <a:p>
              <a:pPr lvl="1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tx2"/>
                  </a:solidFill>
                  <a:ea typeface="ＭＳ Ｐゴシック" pitchFamily="34" charset="-128"/>
                </a:rPr>
                <a:t>High-speed connectivity </a:t>
              </a:r>
            </a:p>
            <a:p>
              <a:pPr lvl="1">
                <a:lnSpc>
                  <a:spcPct val="80000"/>
                </a:lnSpc>
              </a:pPr>
              <a:r>
                <a:rPr lang="en-US" sz="1600" dirty="0">
                  <a:solidFill>
                    <a:schemeClr val="tx2"/>
                  </a:solidFill>
                  <a:ea typeface="ＭＳ Ｐゴシック" pitchFamily="34" charset="-128"/>
                </a:rPr>
                <a:t>U</a:t>
              </a:r>
              <a:r>
                <a:rPr lang="en-US" sz="1600" dirty="0" smtClean="0">
                  <a:solidFill>
                    <a:schemeClr val="tx2"/>
                  </a:solidFill>
                  <a:ea typeface="ＭＳ Ｐゴシック" pitchFamily="34" charset="-128"/>
                </a:rPr>
                <a:t>ninterrupted access  to  services  </a:t>
              </a:r>
            </a:p>
            <a:p>
              <a:pPr marL="457200" lvl="1" indent="0">
                <a:lnSpc>
                  <a:spcPct val="80000"/>
                </a:lnSpc>
                <a:buNone/>
              </a:pPr>
              <a:r>
                <a:rPr lang="en-US" sz="1600" dirty="0">
                  <a:solidFill>
                    <a:schemeClr val="tx2"/>
                  </a:solidFill>
                  <a:ea typeface="ＭＳ Ｐゴシック" pitchFamily="34" charset="-128"/>
                </a:rPr>
                <a:t> </a:t>
              </a:r>
              <a:r>
                <a:rPr lang="en-US" sz="1600" dirty="0" smtClean="0">
                  <a:solidFill>
                    <a:schemeClr val="tx2"/>
                  </a:solidFill>
                  <a:ea typeface="ＭＳ Ｐゴシック" pitchFamily="34" charset="-128"/>
                </a:rPr>
                <a:t>     (e-learning, e-health, e-commerce) </a:t>
              </a:r>
            </a:p>
            <a:p>
              <a:pPr lvl="1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tx2"/>
                  </a:solidFill>
                  <a:ea typeface="ＭＳ Ｐゴシック" pitchFamily="34" charset="-128"/>
                </a:rPr>
                <a:t>Highest redundancy</a:t>
              </a:r>
            </a:p>
            <a:p>
              <a:pPr marL="0" indent="0">
                <a:lnSpc>
                  <a:spcPct val="80000"/>
                </a:lnSpc>
                <a:buNone/>
              </a:pPr>
              <a:endParaRPr lang="en-US" sz="1800" dirty="0" smtClean="0">
                <a:solidFill>
                  <a:schemeClr val="tx2"/>
                </a:solidFill>
                <a:ea typeface="ＭＳ Ｐゴシック" pitchFamily="34" charset="-128"/>
              </a:endParaRPr>
            </a:p>
            <a:p>
              <a:pPr>
                <a:lnSpc>
                  <a:spcPct val="80000"/>
                </a:lnSpc>
              </a:pPr>
              <a:r>
                <a:rPr lang="en-US" sz="1800" dirty="0" smtClean="0">
                  <a:solidFill>
                    <a:schemeClr val="tx2"/>
                  </a:solidFill>
                  <a:ea typeface="ＭＳ Ｐゴシック" pitchFamily="34" charset="-128"/>
                </a:rPr>
                <a:t>Broadband Access to Services</a:t>
              </a:r>
            </a:p>
            <a:p>
              <a:pPr lvl="1">
                <a:lnSpc>
                  <a:spcPct val="80000"/>
                </a:lnSpc>
              </a:pPr>
              <a:r>
                <a:rPr lang="en-US" sz="1600" dirty="0" err="1" smtClean="0">
                  <a:solidFill>
                    <a:schemeClr val="tx2"/>
                  </a:solidFill>
                  <a:ea typeface="ＭＳ Ｐゴシック" pitchFamily="34" charset="-128"/>
                </a:rPr>
                <a:t>xDSL</a:t>
              </a:r>
              <a:endParaRPr lang="en-US" sz="1600" dirty="0" smtClean="0">
                <a:solidFill>
                  <a:schemeClr val="tx2"/>
                </a:solidFill>
                <a:ea typeface="ＭＳ Ｐゴシック" pitchFamily="34" charset="-128"/>
              </a:endParaRPr>
            </a:p>
            <a:p>
              <a:pPr lvl="1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tx2"/>
                  </a:solidFill>
                  <a:ea typeface="ＭＳ Ｐゴシック" pitchFamily="34" charset="-128"/>
                </a:rPr>
                <a:t>Metro Ethernet/ IP VPN</a:t>
              </a:r>
            </a:p>
            <a:p>
              <a:pPr lvl="1">
                <a:lnSpc>
                  <a:spcPct val="80000"/>
                </a:lnSpc>
              </a:pPr>
              <a:r>
                <a:rPr lang="en-US" sz="1600" dirty="0" err="1" smtClean="0">
                  <a:solidFill>
                    <a:schemeClr val="tx2"/>
                  </a:solidFill>
                  <a:ea typeface="ＭＳ Ｐゴシック" pitchFamily="34" charset="-128"/>
                </a:rPr>
                <a:t>WiFi</a:t>
              </a:r>
              <a:endParaRPr lang="en-US" sz="1600" dirty="0" smtClean="0">
                <a:solidFill>
                  <a:schemeClr val="tx2"/>
                </a:solidFill>
                <a:ea typeface="ＭＳ Ｐゴシック" pitchFamily="34" charset="-128"/>
              </a:endParaRPr>
            </a:p>
            <a:p>
              <a:pPr lvl="1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tx2"/>
                  </a:solidFill>
                  <a:ea typeface="ＭＳ Ｐゴシック" pitchFamily="34" charset="-128"/>
                </a:rPr>
                <a:t>LTE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sz="1600" dirty="0" smtClean="0">
                  <a:solidFill>
                    <a:schemeClr val="tx2"/>
                  </a:solidFill>
                  <a:ea typeface="ＭＳ Ｐゴシック" pitchFamily="34" charset="-128"/>
                </a:rPr>
                <a:t>	</a:t>
              </a:r>
            </a:p>
            <a:p>
              <a:pPr>
                <a:lnSpc>
                  <a:spcPct val="80000"/>
                </a:lnSpc>
              </a:pPr>
              <a:r>
                <a:rPr lang="en-US" sz="1800" dirty="0" smtClean="0">
                  <a:solidFill>
                    <a:schemeClr val="accent2"/>
                  </a:solidFill>
                  <a:ea typeface="ＭＳ Ｐゴシック" pitchFamily="34" charset="-128"/>
                </a:rPr>
                <a:t>Improved Accessibility to Services</a:t>
              </a:r>
            </a:p>
            <a:p>
              <a:pPr marL="0" indent="0">
                <a:lnSpc>
                  <a:spcPct val="80000"/>
                </a:lnSpc>
                <a:buNone/>
              </a:pPr>
              <a:endParaRPr lang="en-US" sz="1800" dirty="0" smtClean="0">
                <a:solidFill>
                  <a:schemeClr val="accent2"/>
                </a:solidFill>
                <a:ea typeface="ＭＳ Ｐゴシック" pitchFamily="34" charset="-128"/>
              </a:endParaRPr>
            </a:p>
            <a:p>
              <a:pPr>
                <a:lnSpc>
                  <a:spcPct val="80000"/>
                </a:lnSpc>
              </a:pPr>
              <a:r>
                <a:rPr lang="en-US" sz="1800" dirty="0" smtClean="0">
                  <a:solidFill>
                    <a:schemeClr val="accent2"/>
                  </a:solidFill>
                  <a:ea typeface="ＭＳ Ｐゴシック" pitchFamily="34" charset="-128"/>
                </a:rPr>
                <a:t>More Affordable Services</a:t>
              </a: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613525"/>
            <a:ext cx="2895600" cy="24447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Colombo, Sri Lanka, 3-4 October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8E814-A1D7-4DCE-93DC-FA8ABEC209D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-8709"/>
            <a:ext cx="8610600" cy="803787"/>
          </a:xfrm>
          <a:noFill/>
        </p:spPr>
        <p:txBody>
          <a:bodyPr/>
          <a:lstStyle/>
          <a:p>
            <a:pPr eaLnBrk="1" hangingPunct="1"/>
            <a:r>
              <a:rPr lang="en-US" altLang="ja-JP" sz="2800" dirty="0" smtClean="0">
                <a:ea typeface="MS PGothic" pitchFamily="34" charset="-128"/>
                <a:cs typeface="Arial Unicode MS" pitchFamily="34" charset="-128"/>
              </a:rPr>
              <a:t>Largest Internet Backbone – 21.5 </a:t>
            </a:r>
            <a:r>
              <a:rPr lang="en-US" altLang="ja-JP" sz="2800" dirty="0" err="1" smtClean="0">
                <a:ea typeface="MS PGothic" pitchFamily="34" charset="-128"/>
                <a:cs typeface="Arial Unicode MS" pitchFamily="34" charset="-128"/>
              </a:rPr>
              <a:t>Gbps</a:t>
            </a:r>
            <a:endParaRPr lang="en-US" sz="2800" dirty="0" smtClean="0">
              <a:ea typeface="MS PGothic" pitchFamily="34" charset="-128"/>
              <a:cs typeface="Arial Unicode MS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9407" y="778643"/>
            <a:ext cx="8724162" cy="6017589"/>
            <a:chOff x="189407" y="778643"/>
            <a:chExt cx="8724162" cy="6017589"/>
          </a:xfrm>
        </p:grpSpPr>
        <p:grpSp>
          <p:nvGrpSpPr>
            <p:cNvPr id="9" name="Group 8"/>
            <p:cNvGrpSpPr/>
            <p:nvPr/>
          </p:nvGrpSpPr>
          <p:grpSpPr>
            <a:xfrm>
              <a:off x="189407" y="778643"/>
              <a:ext cx="8367713" cy="3763963"/>
              <a:chOff x="189407" y="778643"/>
              <a:chExt cx="8367713" cy="3763963"/>
            </a:xfrm>
          </p:grpSpPr>
          <p:sp>
            <p:nvSpPr>
              <p:cNvPr id="27658" name="Freeform 11"/>
              <p:cNvSpPr>
                <a:spLocks/>
              </p:cNvSpPr>
              <p:nvPr/>
            </p:nvSpPr>
            <p:spPr bwMode="auto">
              <a:xfrm>
                <a:off x="1789607" y="2531243"/>
                <a:ext cx="1235075" cy="1974850"/>
              </a:xfrm>
              <a:custGeom>
                <a:avLst/>
                <a:gdLst>
                  <a:gd name="T0" fmla="*/ 2147483647 w 872"/>
                  <a:gd name="T1" fmla="*/ 2147483647 h 1662"/>
                  <a:gd name="T2" fmla="*/ 2147483647 w 872"/>
                  <a:gd name="T3" fmla="*/ 2147483647 h 1662"/>
                  <a:gd name="T4" fmla="*/ 2147483647 w 872"/>
                  <a:gd name="T5" fmla="*/ 2147483647 h 1662"/>
                  <a:gd name="T6" fmla="*/ 2147483647 w 872"/>
                  <a:gd name="T7" fmla="*/ 2147483647 h 1662"/>
                  <a:gd name="T8" fmla="*/ 2147483647 w 872"/>
                  <a:gd name="T9" fmla="*/ 2147483647 h 1662"/>
                  <a:gd name="T10" fmla="*/ 2147483647 w 872"/>
                  <a:gd name="T11" fmla="*/ 2147483647 h 1662"/>
                  <a:gd name="T12" fmla="*/ 2147483647 w 872"/>
                  <a:gd name="T13" fmla="*/ 2147483647 h 1662"/>
                  <a:gd name="T14" fmla="*/ 2147483647 w 872"/>
                  <a:gd name="T15" fmla="*/ 2147483647 h 1662"/>
                  <a:gd name="T16" fmla="*/ 2147483647 w 872"/>
                  <a:gd name="T17" fmla="*/ 2147483647 h 1662"/>
                  <a:gd name="T18" fmla="*/ 2147483647 w 872"/>
                  <a:gd name="T19" fmla="*/ 2147483647 h 1662"/>
                  <a:gd name="T20" fmla="*/ 2147483647 w 872"/>
                  <a:gd name="T21" fmla="*/ 2147483647 h 1662"/>
                  <a:gd name="T22" fmla="*/ 2147483647 w 872"/>
                  <a:gd name="T23" fmla="*/ 2147483647 h 1662"/>
                  <a:gd name="T24" fmla="*/ 2147483647 w 872"/>
                  <a:gd name="T25" fmla="*/ 2147483647 h 1662"/>
                  <a:gd name="T26" fmla="*/ 2147483647 w 872"/>
                  <a:gd name="T27" fmla="*/ 2147483647 h 1662"/>
                  <a:gd name="T28" fmla="*/ 2147483647 w 872"/>
                  <a:gd name="T29" fmla="*/ 2147483647 h 1662"/>
                  <a:gd name="T30" fmla="*/ 2147483647 w 872"/>
                  <a:gd name="T31" fmla="*/ 2147483647 h 1662"/>
                  <a:gd name="T32" fmla="*/ 2147483647 w 872"/>
                  <a:gd name="T33" fmla="*/ 2147483647 h 1662"/>
                  <a:gd name="T34" fmla="*/ 2147483647 w 872"/>
                  <a:gd name="T35" fmla="*/ 2147483647 h 1662"/>
                  <a:gd name="T36" fmla="*/ 2147483647 w 872"/>
                  <a:gd name="T37" fmla="*/ 2147483647 h 1662"/>
                  <a:gd name="T38" fmla="*/ 2147483647 w 872"/>
                  <a:gd name="T39" fmla="*/ 2147483647 h 1662"/>
                  <a:gd name="T40" fmla="*/ 2147483647 w 872"/>
                  <a:gd name="T41" fmla="*/ 2147483647 h 1662"/>
                  <a:gd name="T42" fmla="*/ 2147483647 w 872"/>
                  <a:gd name="T43" fmla="*/ 2147483647 h 1662"/>
                  <a:gd name="T44" fmla="*/ 2147483647 w 872"/>
                  <a:gd name="T45" fmla="*/ 2147483647 h 1662"/>
                  <a:gd name="T46" fmla="*/ 2147483647 w 872"/>
                  <a:gd name="T47" fmla="*/ 2147483647 h 1662"/>
                  <a:gd name="T48" fmla="*/ 2147483647 w 872"/>
                  <a:gd name="T49" fmla="*/ 2147483647 h 1662"/>
                  <a:gd name="T50" fmla="*/ 2147483647 w 872"/>
                  <a:gd name="T51" fmla="*/ 2147483647 h 1662"/>
                  <a:gd name="T52" fmla="*/ 2147483647 w 872"/>
                  <a:gd name="T53" fmla="*/ 2147483647 h 1662"/>
                  <a:gd name="T54" fmla="*/ 2147483647 w 872"/>
                  <a:gd name="T55" fmla="*/ 2147483647 h 1662"/>
                  <a:gd name="T56" fmla="*/ 2147483647 w 872"/>
                  <a:gd name="T57" fmla="*/ 2147483647 h 1662"/>
                  <a:gd name="T58" fmla="*/ 2147483647 w 872"/>
                  <a:gd name="T59" fmla="*/ 2147483647 h 1662"/>
                  <a:gd name="T60" fmla="*/ 2147483647 w 872"/>
                  <a:gd name="T61" fmla="*/ 2147483647 h 1662"/>
                  <a:gd name="T62" fmla="*/ 2147483647 w 872"/>
                  <a:gd name="T63" fmla="*/ 2147483647 h 1662"/>
                  <a:gd name="T64" fmla="*/ 2147483647 w 872"/>
                  <a:gd name="T65" fmla="*/ 2147483647 h 1662"/>
                  <a:gd name="T66" fmla="*/ 2147483647 w 872"/>
                  <a:gd name="T67" fmla="*/ 2147483647 h 1662"/>
                  <a:gd name="T68" fmla="*/ 2147483647 w 872"/>
                  <a:gd name="T69" fmla="*/ 2147483647 h 1662"/>
                  <a:gd name="T70" fmla="*/ 2147483647 w 872"/>
                  <a:gd name="T71" fmla="*/ 2147483647 h 1662"/>
                  <a:gd name="T72" fmla="*/ 2147483647 w 872"/>
                  <a:gd name="T73" fmla="*/ 2147483647 h 1662"/>
                  <a:gd name="T74" fmla="*/ 2147483647 w 872"/>
                  <a:gd name="T75" fmla="*/ 2147483647 h 1662"/>
                  <a:gd name="T76" fmla="*/ 2147483647 w 872"/>
                  <a:gd name="T77" fmla="*/ 2147483647 h 1662"/>
                  <a:gd name="T78" fmla="*/ 2147483647 w 872"/>
                  <a:gd name="T79" fmla="*/ 2147483647 h 1662"/>
                  <a:gd name="T80" fmla="*/ 2147483647 w 872"/>
                  <a:gd name="T81" fmla="*/ 2147483647 h 1662"/>
                  <a:gd name="T82" fmla="*/ 2147483647 w 872"/>
                  <a:gd name="T83" fmla="*/ 2147483647 h 1662"/>
                  <a:gd name="T84" fmla="*/ 2147483647 w 872"/>
                  <a:gd name="T85" fmla="*/ 2147483647 h 1662"/>
                  <a:gd name="T86" fmla="*/ 2147483647 w 872"/>
                  <a:gd name="T87" fmla="*/ 2147483647 h 1662"/>
                  <a:gd name="T88" fmla="*/ 2147483647 w 872"/>
                  <a:gd name="T89" fmla="*/ 2147483647 h 1662"/>
                  <a:gd name="T90" fmla="*/ 2147483647 w 872"/>
                  <a:gd name="T91" fmla="*/ 2147483647 h 1662"/>
                  <a:gd name="T92" fmla="*/ 2147483647 w 872"/>
                  <a:gd name="T93" fmla="*/ 2147483647 h 166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72"/>
                  <a:gd name="T142" fmla="*/ 0 h 1662"/>
                  <a:gd name="T143" fmla="*/ 872 w 872"/>
                  <a:gd name="T144" fmla="*/ 1662 h 166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72" h="1662">
                    <a:moveTo>
                      <a:pt x="67" y="71"/>
                    </a:moveTo>
                    <a:lnTo>
                      <a:pt x="76" y="56"/>
                    </a:lnTo>
                    <a:lnTo>
                      <a:pt x="97" y="28"/>
                    </a:lnTo>
                    <a:lnTo>
                      <a:pt x="130" y="10"/>
                    </a:lnTo>
                    <a:lnTo>
                      <a:pt x="147" y="0"/>
                    </a:lnTo>
                    <a:lnTo>
                      <a:pt x="160" y="3"/>
                    </a:lnTo>
                    <a:lnTo>
                      <a:pt x="160" y="18"/>
                    </a:lnTo>
                    <a:lnTo>
                      <a:pt x="142" y="28"/>
                    </a:lnTo>
                    <a:lnTo>
                      <a:pt x="133" y="56"/>
                    </a:lnTo>
                    <a:lnTo>
                      <a:pt x="142" y="74"/>
                    </a:lnTo>
                    <a:lnTo>
                      <a:pt x="156" y="74"/>
                    </a:lnTo>
                    <a:lnTo>
                      <a:pt x="160" y="56"/>
                    </a:lnTo>
                    <a:lnTo>
                      <a:pt x="169" y="28"/>
                    </a:lnTo>
                    <a:lnTo>
                      <a:pt x="180" y="35"/>
                    </a:lnTo>
                    <a:lnTo>
                      <a:pt x="192" y="49"/>
                    </a:lnTo>
                    <a:lnTo>
                      <a:pt x="210" y="46"/>
                    </a:lnTo>
                    <a:lnTo>
                      <a:pt x="226" y="56"/>
                    </a:lnTo>
                    <a:lnTo>
                      <a:pt x="232" y="66"/>
                    </a:lnTo>
                    <a:lnTo>
                      <a:pt x="262" y="63"/>
                    </a:lnTo>
                    <a:lnTo>
                      <a:pt x="325" y="56"/>
                    </a:lnTo>
                    <a:lnTo>
                      <a:pt x="350" y="102"/>
                    </a:lnTo>
                    <a:lnTo>
                      <a:pt x="388" y="119"/>
                    </a:lnTo>
                    <a:lnTo>
                      <a:pt x="386" y="137"/>
                    </a:lnTo>
                    <a:lnTo>
                      <a:pt x="407" y="130"/>
                    </a:lnTo>
                    <a:lnTo>
                      <a:pt x="424" y="130"/>
                    </a:lnTo>
                    <a:lnTo>
                      <a:pt x="446" y="149"/>
                    </a:lnTo>
                    <a:lnTo>
                      <a:pt x="473" y="144"/>
                    </a:lnTo>
                    <a:lnTo>
                      <a:pt x="498" y="149"/>
                    </a:lnTo>
                    <a:lnTo>
                      <a:pt x="533" y="184"/>
                    </a:lnTo>
                    <a:lnTo>
                      <a:pt x="578" y="230"/>
                    </a:lnTo>
                    <a:lnTo>
                      <a:pt x="596" y="283"/>
                    </a:lnTo>
                    <a:lnTo>
                      <a:pt x="581" y="315"/>
                    </a:lnTo>
                    <a:lnTo>
                      <a:pt x="632" y="325"/>
                    </a:lnTo>
                    <a:lnTo>
                      <a:pt x="711" y="350"/>
                    </a:lnTo>
                    <a:lnTo>
                      <a:pt x="796" y="368"/>
                    </a:lnTo>
                    <a:lnTo>
                      <a:pt x="846" y="409"/>
                    </a:lnTo>
                    <a:lnTo>
                      <a:pt x="871" y="452"/>
                    </a:lnTo>
                    <a:lnTo>
                      <a:pt x="871" y="502"/>
                    </a:lnTo>
                    <a:lnTo>
                      <a:pt x="849" y="548"/>
                    </a:lnTo>
                    <a:lnTo>
                      <a:pt x="829" y="573"/>
                    </a:lnTo>
                    <a:lnTo>
                      <a:pt x="810" y="595"/>
                    </a:lnTo>
                    <a:lnTo>
                      <a:pt x="796" y="630"/>
                    </a:lnTo>
                    <a:lnTo>
                      <a:pt x="793" y="654"/>
                    </a:lnTo>
                    <a:lnTo>
                      <a:pt x="796" y="689"/>
                    </a:lnTo>
                    <a:lnTo>
                      <a:pt x="786" y="736"/>
                    </a:lnTo>
                    <a:lnTo>
                      <a:pt x="774" y="744"/>
                    </a:lnTo>
                    <a:lnTo>
                      <a:pt x="769" y="764"/>
                    </a:lnTo>
                    <a:lnTo>
                      <a:pt x="753" y="782"/>
                    </a:lnTo>
                    <a:lnTo>
                      <a:pt x="750" y="800"/>
                    </a:lnTo>
                    <a:lnTo>
                      <a:pt x="733" y="820"/>
                    </a:lnTo>
                    <a:lnTo>
                      <a:pt x="703" y="857"/>
                    </a:lnTo>
                    <a:lnTo>
                      <a:pt x="676" y="870"/>
                    </a:lnTo>
                    <a:lnTo>
                      <a:pt x="660" y="863"/>
                    </a:lnTo>
                    <a:lnTo>
                      <a:pt x="627" y="892"/>
                    </a:lnTo>
                    <a:lnTo>
                      <a:pt x="599" y="928"/>
                    </a:lnTo>
                    <a:lnTo>
                      <a:pt x="585" y="945"/>
                    </a:lnTo>
                    <a:lnTo>
                      <a:pt x="585" y="966"/>
                    </a:lnTo>
                    <a:lnTo>
                      <a:pt x="599" y="991"/>
                    </a:lnTo>
                    <a:lnTo>
                      <a:pt x="581" y="1016"/>
                    </a:lnTo>
                    <a:lnTo>
                      <a:pt x="581" y="1034"/>
                    </a:lnTo>
                    <a:lnTo>
                      <a:pt x="555" y="1062"/>
                    </a:lnTo>
                    <a:lnTo>
                      <a:pt x="539" y="1072"/>
                    </a:lnTo>
                    <a:lnTo>
                      <a:pt x="522" y="1097"/>
                    </a:lnTo>
                    <a:lnTo>
                      <a:pt x="516" y="1125"/>
                    </a:lnTo>
                    <a:lnTo>
                      <a:pt x="492" y="1154"/>
                    </a:lnTo>
                    <a:lnTo>
                      <a:pt x="486" y="1147"/>
                    </a:lnTo>
                    <a:lnTo>
                      <a:pt x="470" y="1147"/>
                    </a:lnTo>
                    <a:lnTo>
                      <a:pt x="446" y="1160"/>
                    </a:lnTo>
                    <a:lnTo>
                      <a:pt x="465" y="1172"/>
                    </a:lnTo>
                    <a:lnTo>
                      <a:pt x="465" y="1200"/>
                    </a:lnTo>
                    <a:lnTo>
                      <a:pt x="465" y="1218"/>
                    </a:lnTo>
                    <a:lnTo>
                      <a:pt x="450" y="1235"/>
                    </a:lnTo>
                    <a:lnTo>
                      <a:pt x="424" y="1243"/>
                    </a:lnTo>
                    <a:lnTo>
                      <a:pt x="403" y="1250"/>
                    </a:lnTo>
                    <a:lnTo>
                      <a:pt x="391" y="1263"/>
                    </a:lnTo>
                    <a:lnTo>
                      <a:pt x="391" y="1291"/>
                    </a:lnTo>
                    <a:lnTo>
                      <a:pt x="367" y="1296"/>
                    </a:lnTo>
                    <a:lnTo>
                      <a:pt x="344" y="1291"/>
                    </a:lnTo>
                    <a:lnTo>
                      <a:pt x="338" y="1306"/>
                    </a:lnTo>
                    <a:lnTo>
                      <a:pt x="350" y="1321"/>
                    </a:lnTo>
                    <a:lnTo>
                      <a:pt x="344" y="1352"/>
                    </a:lnTo>
                    <a:lnTo>
                      <a:pt x="334" y="1387"/>
                    </a:lnTo>
                    <a:lnTo>
                      <a:pt x="305" y="1387"/>
                    </a:lnTo>
                    <a:lnTo>
                      <a:pt x="295" y="1405"/>
                    </a:lnTo>
                    <a:lnTo>
                      <a:pt x="298" y="1434"/>
                    </a:lnTo>
                    <a:lnTo>
                      <a:pt x="317" y="1434"/>
                    </a:lnTo>
                    <a:lnTo>
                      <a:pt x="325" y="1447"/>
                    </a:lnTo>
                    <a:lnTo>
                      <a:pt x="320" y="1475"/>
                    </a:lnTo>
                    <a:lnTo>
                      <a:pt x="304" y="1475"/>
                    </a:lnTo>
                    <a:lnTo>
                      <a:pt x="281" y="1490"/>
                    </a:lnTo>
                    <a:lnTo>
                      <a:pt x="275" y="1511"/>
                    </a:lnTo>
                    <a:lnTo>
                      <a:pt x="275" y="1548"/>
                    </a:lnTo>
                    <a:lnTo>
                      <a:pt x="259" y="1561"/>
                    </a:lnTo>
                    <a:lnTo>
                      <a:pt x="308" y="1614"/>
                    </a:lnTo>
                    <a:lnTo>
                      <a:pt x="325" y="1642"/>
                    </a:lnTo>
                    <a:lnTo>
                      <a:pt x="317" y="1661"/>
                    </a:lnTo>
                    <a:lnTo>
                      <a:pt x="295" y="1646"/>
                    </a:lnTo>
                    <a:lnTo>
                      <a:pt x="275" y="1624"/>
                    </a:lnTo>
                    <a:lnTo>
                      <a:pt x="248" y="1607"/>
                    </a:lnTo>
                    <a:lnTo>
                      <a:pt x="221" y="1579"/>
                    </a:lnTo>
                    <a:lnTo>
                      <a:pt x="202" y="1554"/>
                    </a:lnTo>
                    <a:lnTo>
                      <a:pt x="202" y="1523"/>
                    </a:lnTo>
                    <a:lnTo>
                      <a:pt x="205" y="1500"/>
                    </a:lnTo>
                    <a:lnTo>
                      <a:pt x="202" y="1324"/>
                    </a:lnTo>
                    <a:lnTo>
                      <a:pt x="196" y="1291"/>
                    </a:lnTo>
                    <a:lnTo>
                      <a:pt x="180" y="1256"/>
                    </a:lnTo>
                    <a:lnTo>
                      <a:pt x="180" y="1228"/>
                    </a:lnTo>
                    <a:lnTo>
                      <a:pt x="192" y="1193"/>
                    </a:lnTo>
                    <a:lnTo>
                      <a:pt x="202" y="1147"/>
                    </a:lnTo>
                    <a:lnTo>
                      <a:pt x="196" y="1100"/>
                    </a:lnTo>
                    <a:lnTo>
                      <a:pt x="193" y="1087"/>
                    </a:lnTo>
                    <a:lnTo>
                      <a:pt x="193" y="1065"/>
                    </a:lnTo>
                    <a:lnTo>
                      <a:pt x="202" y="1051"/>
                    </a:lnTo>
                    <a:lnTo>
                      <a:pt x="202" y="1001"/>
                    </a:lnTo>
                    <a:lnTo>
                      <a:pt x="202" y="976"/>
                    </a:lnTo>
                    <a:lnTo>
                      <a:pt x="208" y="916"/>
                    </a:lnTo>
                    <a:lnTo>
                      <a:pt x="202" y="863"/>
                    </a:lnTo>
                    <a:lnTo>
                      <a:pt x="205" y="842"/>
                    </a:lnTo>
                    <a:lnTo>
                      <a:pt x="216" y="785"/>
                    </a:lnTo>
                    <a:lnTo>
                      <a:pt x="205" y="754"/>
                    </a:lnTo>
                    <a:lnTo>
                      <a:pt x="183" y="729"/>
                    </a:lnTo>
                    <a:lnTo>
                      <a:pt x="180" y="708"/>
                    </a:lnTo>
                    <a:lnTo>
                      <a:pt x="156" y="679"/>
                    </a:lnTo>
                    <a:lnTo>
                      <a:pt x="130" y="666"/>
                    </a:lnTo>
                    <a:lnTo>
                      <a:pt x="96" y="654"/>
                    </a:lnTo>
                    <a:lnTo>
                      <a:pt x="76" y="616"/>
                    </a:lnTo>
                    <a:lnTo>
                      <a:pt x="54" y="583"/>
                    </a:lnTo>
                    <a:lnTo>
                      <a:pt x="51" y="548"/>
                    </a:lnTo>
                    <a:lnTo>
                      <a:pt x="48" y="523"/>
                    </a:lnTo>
                    <a:lnTo>
                      <a:pt x="43" y="502"/>
                    </a:lnTo>
                    <a:lnTo>
                      <a:pt x="30" y="482"/>
                    </a:lnTo>
                    <a:lnTo>
                      <a:pt x="13" y="474"/>
                    </a:lnTo>
                    <a:lnTo>
                      <a:pt x="0" y="452"/>
                    </a:lnTo>
                    <a:lnTo>
                      <a:pt x="13" y="429"/>
                    </a:lnTo>
                    <a:lnTo>
                      <a:pt x="13" y="386"/>
                    </a:lnTo>
                    <a:lnTo>
                      <a:pt x="7" y="361"/>
                    </a:lnTo>
                    <a:lnTo>
                      <a:pt x="0" y="333"/>
                    </a:lnTo>
                    <a:lnTo>
                      <a:pt x="7" y="300"/>
                    </a:lnTo>
                    <a:lnTo>
                      <a:pt x="40" y="212"/>
                    </a:lnTo>
                    <a:lnTo>
                      <a:pt x="43" y="177"/>
                    </a:lnTo>
                    <a:lnTo>
                      <a:pt x="63" y="137"/>
                    </a:lnTo>
                    <a:lnTo>
                      <a:pt x="63" y="112"/>
                    </a:lnTo>
                    <a:lnTo>
                      <a:pt x="67" y="71"/>
                    </a:lnTo>
                  </a:path>
                </a:pathLst>
              </a:cu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1" name="Freeform 24"/>
              <p:cNvSpPr>
                <a:spLocks/>
              </p:cNvSpPr>
              <p:nvPr/>
            </p:nvSpPr>
            <p:spPr bwMode="auto">
              <a:xfrm>
                <a:off x="8441232" y="4161606"/>
                <a:ext cx="115888" cy="239712"/>
              </a:xfrm>
              <a:custGeom>
                <a:avLst/>
                <a:gdLst>
                  <a:gd name="T0" fmla="*/ 2147483647 w 82"/>
                  <a:gd name="T1" fmla="*/ 0 h 202"/>
                  <a:gd name="T2" fmla="*/ 2147483647 w 82"/>
                  <a:gd name="T3" fmla="*/ 0 h 202"/>
                  <a:gd name="T4" fmla="*/ 2147483647 w 82"/>
                  <a:gd name="T5" fmla="*/ 2147483647 h 202"/>
                  <a:gd name="T6" fmla="*/ 2147483647 w 82"/>
                  <a:gd name="T7" fmla="*/ 2147483647 h 202"/>
                  <a:gd name="T8" fmla="*/ 2147483647 w 82"/>
                  <a:gd name="T9" fmla="*/ 2147483647 h 202"/>
                  <a:gd name="T10" fmla="*/ 2147483647 w 82"/>
                  <a:gd name="T11" fmla="*/ 2147483647 h 202"/>
                  <a:gd name="T12" fmla="*/ 2147483647 w 82"/>
                  <a:gd name="T13" fmla="*/ 2147483647 h 202"/>
                  <a:gd name="T14" fmla="*/ 2147483647 w 82"/>
                  <a:gd name="T15" fmla="*/ 2147483647 h 202"/>
                  <a:gd name="T16" fmla="*/ 2147483647 w 82"/>
                  <a:gd name="T17" fmla="*/ 2147483647 h 202"/>
                  <a:gd name="T18" fmla="*/ 2147483647 w 82"/>
                  <a:gd name="T19" fmla="*/ 2147483647 h 202"/>
                  <a:gd name="T20" fmla="*/ 2147483647 w 82"/>
                  <a:gd name="T21" fmla="*/ 2147483647 h 202"/>
                  <a:gd name="T22" fmla="*/ 2147483647 w 82"/>
                  <a:gd name="T23" fmla="*/ 2147483647 h 202"/>
                  <a:gd name="T24" fmla="*/ 2147483647 w 82"/>
                  <a:gd name="T25" fmla="*/ 2147483647 h 202"/>
                  <a:gd name="T26" fmla="*/ 2147483647 w 82"/>
                  <a:gd name="T27" fmla="*/ 2147483647 h 202"/>
                  <a:gd name="T28" fmla="*/ 2147483647 w 82"/>
                  <a:gd name="T29" fmla="*/ 2147483647 h 202"/>
                  <a:gd name="T30" fmla="*/ 2147483647 w 82"/>
                  <a:gd name="T31" fmla="*/ 2147483647 h 202"/>
                  <a:gd name="T32" fmla="*/ 2147483647 w 82"/>
                  <a:gd name="T33" fmla="*/ 2147483647 h 202"/>
                  <a:gd name="T34" fmla="*/ 2147483647 w 82"/>
                  <a:gd name="T35" fmla="*/ 2147483647 h 202"/>
                  <a:gd name="T36" fmla="*/ 2147483647 w 82"/>
                  <a:gd name="T37" fmla="*/ 2147483647 h 202"/>
                  <a:gd name="T38" fmla="*/ 2147483647 w 82"/>
                  <a:gd name="T39" fmla="*/ 2147483647 h 202"/>
                  <a:gd name="T40" fmla="*/ 2147483647 w 82"/>
                  <a:gd name="T41" fmla="*/ 2147483647 h 202"/>
                  <a:gd name="T42" fmla="*/ 2147483647 w 82"/>
                  <a:gd name="T43" fmla="*/ 2147483647 h 202"/>
                  <a:gd name="T44" fmla="*/ 2147483647 w 82"/>
                  <a:gd name="T45" fmla="*/ 2147483647 h 202"/>
                  <a:gd name="T46" fmla="*/ 2147483647 w 82"/>
                  <a:gd name="T47" fmla="*/ 2147483647 h 202"/>
                  <a:gd name="T48" fmla="*/ 2147483647 w 82"/>
                  <a:gd name="T49" fmla="*/ 2147483647 h 202"/>
                  <a:gd name="T50" fmla="*/ 2147483647 w 82"/>
                  <a:gd name="T51" fmla="*/ 2147483647 h 202"/>
                  <a:gd name="T52" fmla="*/ 2147483647 w 82"/>
                  <a:gd name="T53" fmla="*/ 2147483647 h 202"/>
                  <a:gd name="T54" fmla="*/ 2147483647 w 82"/>
                  <a:gd name="T55" fmla="*/ 2147483647 h 202"/>
                  <a:gd name="T56" fmla="*/ 2147483647 w 82"/>
                  <a:gd name="T57" fmla="*/ 2147483647 h 202"/>
                  <a:gd name="T58" fmla="*/ 2147483647 w 82"/>
                  <a:gd name="T59" fmla="*/ 2147483647 h 202"/>
                  <a:gd name="T60" fmla="*/ 2147483647 w 82"/>
                  <a:gd name="T61" fmla="*/ 2147483647 h 202"/>
                  <a:gd name="T62" fmla="*/ 2147483647 w 82"/>
                  <a:gd name="T63" fmla="*/ 2147483647 h 202"/>
                  <a:gd name="T64" fmla="*/ 2147483647 w 82"/>
                  <a:gd name="T65" fmla="*/ 2147483647 h 202"/>
                  <a:gd name="T66" fmla="*/ 0 w 82"/>
                  <a:gd name="T67" fmla="*/ 2147483647 h 202"/>
                  <a:gd name="T68" fmla="*/ 0 w 82"/>
                  <a:gd name="T69" fmla="*/ 2147483647 h 202"/>
                  <a:gd name="T70" fmla="*/ 0 w 82"/>
                  <a:gd name="T71" fmla="*/ 2147483647 h 202"/>
                  <a:gd name="T72" fmla="*/ 2147483647 w 82"/>
                  <a:gd name="T73" fmla="*/ 2147483647 h 202"/>
                  <a:gd name="T74" fmla="*/ 2147483647 w 82"/>
                  <a:gd name="T75" fmla="*/ 2147483647 h 202"/>
                  <a:gd name="T76" fmla="*/ 2147483647 w 82"/>
                  <a:gd name="T77" fmla="*/ 2147483647 h 202"/>
                  <a:gd name="T78" fmla="*/ 2147483647 w 82"/>
                  <a:gd name="T79" fmla="*/ 2147483647 h 202"/>
                  <a:gd name="T80" fmla="*/ 2147483647 w 82"/>
                  <a:gd name="T81" fmla="*/ 2147483647 h 202"/>
                  <a:gd name="T82" fmla="*/ 2147483647 w 82"/>
                  <a:gd name="T83" fmla="*/ 2147483647 h 202"/>
                  <a:gd name="T84" fmla="*/ 2147483647 w 82"/>
                  <a:gd name="T85" fmla="*/ 2147483647 h 202"/>
                  <a:gd name="T86" fmla="*/ 2147483647 w 82"/>
                  <a:gd name="T87" fmla="*/ 2147483647 h 202"/>
                  <a:gd name="T88" fmla="*/ 2147483647 w 82"/>
                  <a:gd name="T89" fmla="*/ 2147483647 h 202"/>
                  <a:gd name="T90" fmla="*/ 2147483647 w 82"/>
                  <a:gd name="T91" fmla="*/ 2147483647 h 202"/>
                  <a:gd name="T92" fmla="*/ 2147483647 w 82"/>
                  <a:gd name="T93" fmla="*/ 0 h 2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2"/>
                  <a:gd name="T142" fmla="*/ 0 h 202"/>
                  <a:gd name="T143" fmla="*/ 82 w 82"/>
                  <a:gd name="T144" fmla="*/ 202 h 20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2" h="202">
                    <a:moveTo>
                      <a:pt x="28" y="0"/>
                    </a:moveTo>
                    <a:lnTo>
                      <a:pt x="36" y="0"/>
                    </a:lnTo>
                    <a:lnTo>
                      <a:pt x="50" y="24"/>
                    </a:lnTo>
                    <a:lnTo>
                      <a:pt x="45" y="85"/>
                    </a:lnTo>
                    <a:lnTo>
                      <a:pt x="56" y="85"/>
                    </a:lnTo>
                    <a:lnTo>
                      <a:pt x="59" y="95"/>
                    </a:lnTo>
                    <a:lnTo>
                      <a:pt x="62" y="104"/>
                    </a:lnTo>
                    <a:lnTo>
                      <a:pt x="67" y="113"/>
                    </a:lnTo>
                    <a:lnTo>
                      <a:pt x="73" y="111"/>
                    </a:lnTo>
                    <a:lnTo>
                      <a:pt x="78" y="99"/>
                    </a:lnTo>
                    <a:lnTo>
                      <a:pt x="81" y="104"/>
                    </a:lnTo>
                    <a:lnTo>
                      <a:pt x="74" y="118"/>
                    </a:lnTo>
                    <a:lnTo>
                      <a:pt x="72" y="126"/>
                    </a:lnTo>
                    <a:lnTo>
                      <a:pt x="67" y="142"/>
                    </a:lnTo>
                    <a:lnTo>
                      <a:pt x="61" y="149"/>
                    </a:lnTo>
                    <a:lnTo>
                      <a:pt x="53" y="152"/>
                    </a:lnTo>
                    <a:lnTo>
                      <a:pt x="43" y="162"/>
                    </a:lnTo>
                    <a:lnTo>
                      <a:pt x="39" y="169"/>
                    </a:lnTo>
                    <a:lnTo>
                      <a:pt x="42" y="177"/>
                    </a:lnTo>
                    <a:lnTo>
                      <a:pt x="45" y="187"/>
                    </a:lnTo>
                    <a:lnTo>
                      <a:pt x="37" y="194"/>
                    </a:lnTo>
                    <a:lnTo>
                      <a:pt x="28" y="197"/>
                    </a:lnTo>
                    <a:lnTo>
                      <a:pt x="21" y="201"/>
                    </a:lnTo>
                    <a:lnTo>
                      <a:pt x="16" y="197"/>
                    </a:lnTo>
                    <a:lnTo>
                      <a:pt x="8" y="194"/>
                    </a:lnTo>
                    <a:lnTo>
                      <a:pt x="2" y="185"/>
                    </a:lnTo>
                    <a:lnTo>
                      <a:pt x="9" y="178"/>
                    </a:lnTo>
                    <a:lnTo>
                      <a:pt x="17" y="176"/>
                    </a:lnTo>
                    <a:lnTo>
                      <a:pt x="23" y="163"/>
                    </a:lnTo>
                    <a:lnTo>
                      <a:pt x="22" y="157"/>
                    </a:lnTo>
                    <a:lnTo>
                      <a:pt x="18" y="152"/>
                    </a:lnTo>
                    <a:lnTo>
                      <a:pt x="11" y="144"/>
                    </a:lnTo>
                    <a:lnTo>
                      <a:pt x="4" y="144"/>
                    </a:lnTo>
                    <a:lnTo>
                      <a:pt x="0" y="140"/>
                    </a:lnTo>
                    <a:lnTo>
                      <a:pt x="0" y="136"/>
                    </a:lnTo>
                    <a:lnTo>
                      <a:pt x="0" y="126"/>
                    </a:lnTo>
                    <a:lnTo>
                      <a:pt x="4" y="126"/>
                    </a:lnTo>
                    <a:lnTo>
                      <a:pt x="11" y="124"/>
                    </a:lnTo>
                    <a:lnTo>
                      <a:pt x="19" y="116"/>
                    </a:lnTo>
                    <a:lnTo>
                      <a:pt x="21" y="112"/>
                    </a:lnTo>
                    <a:lnTo>
                      <a:pt x="27" y="83"/>
                    </a:lnTo>
                    <a:lnTo>
                      <a:pt x="22" y="81"/>
                    </a:lnTo>
                    <a:lnTo>
                      <a:pt x="20" y="71"/>
                    </a:lnTo>
                    <a:lnTo>
                      <a:pt x="17" y="52"/>
                    </a:lnTo>
                    <a:lnTo>
                      <a:pt x="21" y="38"/>
                    </a:lnTo>
                    <a:lnTo>
                      <a:pt x="21" y="27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2" name="Freeform 25"/>
              <p:cNvSpPr>
                <a:spLocks/>
              </p:cNvSpPr>
              <p:nvPr/>
            </p:nvSpPr>
            <p:spPr bwMode="auto">
              <a:xfrm>
                <a:off x="8196757" y="4345756"/>
                <a:ext cx="231775" cy="196850"/>
              </a:xfrm>
              <a:custGeom>
                <a:avLst/>
                <a:gdLst>
                  <a:gd name="T0" fmla="*/ 2147483647 w 163"/>
                  <a:gd name="T1" fmla="*/ 0 h 166"/>
                  <a:gd name="T2" fmla="*/ 2147483647 w 163"/>
                  <a:gd name="T3" fmla="*/ 0 h 166"/>
                  <a:gd name="T4" fmla="*/ 2147483647 w 163"/>
                  <a:gd name="T5" fmla="*/ 2147483647 h 166"/>
                  <a:gd name="T6" fmla="*/ 2147483647 w 163"/>
                  <a:gd name="T7" fmla="*/ 2147483647 h 166"/>
                  <a:gd name="T8" fmla="*/ 2147483647 w 163"/>
                  <a:gd name="T9" fmla="*/ 2147483647 h 166"/>
                  <a:gd name="T10" fmla="*/ 2147483647 w 163"/>
                  <a:gd name="T11" fmla="*/ 2147483647 h 166"/>
                  <a:gd name="T12" fmla="*/ 2147483647 w 163"/>
                  <a:gd name="T13" fmla="*/ 2147483647 h 166"/>
                  <a:gd name="T14" fmla="*/ 2147483647 w 163"/>
                  <a:gd name="T15" fmla="*/ 2147483647 h 166"/>
                  <a:gd name="T16" fmla="*/ 2147483647 w 163"/>
                  <a:gd name="T17" fmla="*/ 2147483647 h 166"/>
                  <a:gd name="T18" fmla="*/ 2147483647 w 163"/>
                  <a:gd name="T19" fmla="*/ 2147483647 h 166"/>
                  <a:gd name="T20" fmla="*/ 2147483647 w 163"/>
                  <a:gd name="T21" fmla="*/ 2147483647 h 166"/>
                  <a:gd name="T22" fmla="*/ 2147483647 w 163"/>
                  <a:gd name="T23" fmla="*/ 2147483647 h 166"/>
                  <a:gd name="T24" fmla="*/ 2147483647 w 163"/>
                  <a:gd name="T25" fmla="*/ 2147483647 h 166"/>
                  <a:gd name="T26" fmla="*/ 0 w 163"/>
                  <a:gd name="T27" fmla="*/ 2147483647 h 166"/>
                  <a:gd name="T28" fmla="*/ 2147483647 w 163"/>
                  <a:gd name="T29" fmla="*/ 2147483647 h 166"/>
                  <a:gd name="T30" fmla="*/ 2147483647 w 163"/>
                  <a:gd name="T31" fmla="*/ 2147483647 h 166"/>
                  <a:gd name="T32" fmla="*/ 2147483647 w 163"/>
                  <a:gd name="T33" fmla="*/ 2147483647 h 166"/>
                  <a:gd name="T34" fmla="*/ 2147483647 w 163"/>
                  <a:gd name="T35" fmla="*/ 2147483647 h 166"/>
                  <a:gd name="T36" fmla="*/ 2147483647 w 163"/>
                  <a:gd name="T37" fmla="*/ 2147483647 h 166"/>
                  <a:gd name="T38" fmla="*/ 2147483647 w 163"/>
                  <a:gd name="T39" fmla="*/ 2147483647 h 166"/>
                  <a:gd name="T40" fmla="*/ 2147483647 w 163"/>
                  <a:gd name="T41" fmla="*/ 2147483647 h 166"/>
                  <a:gd name="T42" fmla="*/ 2147483647 w 163"/>
                  <a:gd name="T43" fmla="*/ 2147483647 h 166"/>
                  <a:gd name="T44" fmla="*/ 2147483647 w 163"/>
                  <a:gd name="T45" fmla="*/ 2147483647 h 166"/>
                  <a:gd name="T46" fmla="*/ 2147483647 w 163"/>
                  <a:gd name="T47" fmla="*/ 2147483647 h 166"/>
                  <a:gd name="T48" fmla="*/ 2147483647 w 163"/>
                  <a:gd name="T49" fmla="*/ 2147483647 h 166"/>
                  <a:gd name="T50" fmla="*/ 2147483647 w 163"/>
                  <a:gd name="T51" fmla="*/ 2147483647 h 166"/>
                  <a:gd name="T52" fmla="*/ 2147483647 w 163"/>
                  <a:gd name="T53" fmla="*/ 0 h 16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3"/>
                  <a:gd name="T82" fmla="*/ 0 h 166"/>
                  <a:gd name="T83" fmla="*/ 163 w 163"/>
                  <a:gd name="T84" fmla="*/ 166 h 16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3" h="166">
                    <a:moveTo>
                      <a:pt x="114" y="0"/>
                    </a:moveTo>
                    <a:lnTo>
                      <a:pt x="134" y="0"/>
                    </a:lnTo>
                    <a:lnTo>
                      <a:pt x="162" y="49"/>
                    </a:lnTo>
                    <a:lnTo>
                      <a:pt x="133" y="85"/>
                    </a:lnTo>
                    <a:lnTo>
                      <a:pt x="131" y="103"/>
                    </a:lnTo>
                    <a:lnTo>
                      <a:pt x="124" y="107"/>
                    </a:lnTo>
                    <a:lnTo>
                      <a:pt x="103" y="105"/>
                    </a:lnTo>
                    <a:lnTo>
                      <a:pt x="83" y="123"/>
                    </a:lnTo>
                    <a:lnTo>
                      <a:pt x="62" y="147"/>
                    </a:lnTo>
                    <a:lnTo>
                      <a:pt x="52" y="165"/>
                    </a:lnTo>
                    <a:lnTo>
                      <a:pt x="52" y="146"/>
                    </a:lnTo>
                    <a:lnTo>
                      <a:pt x="27" y="152"/>
                    </a:lnTo>
                    <a:lnTo>
                      <a:pt x="14" y="152"/>
                    </a:lnTo>
                    <a:lnTo>
                      <a:pt x="0" y="151"/>
                    </a:lnTo>
                    <a:lnTo>
                      <a:pt x="26" y="121"/>
                    </a:lnTo>
                    <a:lnTo>
                      <a:pt x="36" y="110"/>
                    </a:lnTo>
                    <a:lnTo>
                      <a:pt x="40" y="111"/>
                    </a:lnTo>
                    <a:lnTo>
                      <a:pt x="60" y="83"/>
                    </a:lnTo>
                    <a:lnTo>
                      <a:pt x="65" y="83"/>
                    </a:lnTo>
                    <a:lnTo>
                      <a:pt x="74" y="77"/>
                    </a:lnTo>
                    <a:lnTo>
                      <a:pt x="84" y="77"/>
                    </a:lnTo>
                    <a:lnTo>
                      <a:pt x="83" y="55"/>
                    </a:lnTo>
                    <a:lnTo>
                      <a:pt x="86" y="54"/>
                    </a:lnTo>
                    <a:lnTo>
                      <a:pt x="96" y="45"/>
                    </a:lnTo>
                    <a:lnTo>
                      <a:pt x="96" y="53"/>
                    </a:lnTo>
                    <a:lnTo>
                      <a:pt x="119" y="36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3" name="Freeform 26"/>
              <p:cNvSpPr>
                <a:spLocks/>
              </p:cNvSpPr>
              <p:nvPr/>
            </p:nvSpPr>
            <p:spPr bwMode="auto">
              <a:xfrm>
                <a:off x="7798295" y="4342581"/>
                <a:ext cx="85725" cy="112712"/>
              </a:xfrm>
              <a:custGeom>
                <a:avLst/>
                <a:gdLst>
                  <a:gd name="T0" fmla="*/ 0 w 61"/>
                  <a:gd name="T1" fmla="*/ 0 h 95"/>
                  <a:gd name="T2" fmla="*/ 2147483647 w 61"/>
                  <a:gd name="T3" fmla="*/ 2147483647 h 95"/>
                  <a:gd name="T4" fmla="*/ 2147483647 w 61"/>
                  <a:gd name="T5" fmla="*/ 2147483647 h 95"/>
                  <a:gd name="T6" fmla="*/ 2147483647 w 61"/>
                  <a:gd name="T7" fmla="*/ 2147483647 h 95"/>
                  <a:gd name="T8" fmla="*/ 2147483647 w 61"/>
                  <a:gd name="T9" fmla="*/ 2147483647 h 95"/>
                  <a:gd name="T10" fmla="*/ 2147483647 w 61"/>
                  <a:gd name="T11" fmla="*/ 2147483647 h 95"/>
                  <a:gd name="T12" fmla="*/ 2147483647 w 61"/>
                  <a:gd name="T13" fmla="*/ 2147483647 h 95"/>
                  <a:gd name="T14" fmla="*/ 2147483647 w 61"/>
                  <a:gd name="T15" fmla="*/ 2147483647 h 95"/>
                  <a:gd name="T16" fmla="*/ 2147483647 w 61"/>
                  <a:gd name="T17" fmla="*/ 2147483647 h 95"/>
                  <a:gd name="T18" fmla="*/ 2147483647 w 61"/>
                  <a:gd name="T19" fmla="*/ 2147483647 h 95"/>
                  <a:gd name="T20" fmla="*/ 2147483647 w 61"/>
                  <a:gd name="T21" fmla="*/ 2147483647 h 95"/>
                  <a:gd name="T22" fmla="*/ 2147483647 w 61"/>
                  <a:gd name="T23" fmla="*/ 2147483647 h 95"/>
                  <a:gd name="T24" fmla="*/ 2147483647 w 61"/>
                  <a:gd name="T25" fmla="*/ 2147483647 h 95"/>
                  <a:gd name="T26" fmla="*/ 2147483647 w 61"/>
                  <a:gd name="T27" fmla="*/ 2147483647 h 95"/>
                  <a:gd name="T28" fmla="*/ 0 w 61"/>
                  <a:gd name="T29" fmla="*/ 2147483647 h 95"/>
                  <a:gd name="T30" fmla="*/ 0 w 61"/>
                  <a:gd name="T31" fmla="*/ 0 h 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1"/>
                  <a:gd name="T49" fmla="*/ 0 h 95"/>
                  <a:gd name="T50" fmla="*/ 61 w 61"/>
                  <a:gd name="T51" fmla="*/ 95 h 9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1" h="95">
                    <a:moveTo>
                      <a:pt x="0" y="0"/>
                    </a:moveTo>
                    <a:lnTo>
                      <a:pt x="13" y="1"/>
                    </a:lnTo>
                    <a:lnTo>
                      <a:pt x="28" y="11"/>
                    </a:lnTo>
                    <a:lnTo>
                      <a:pt x="60" y="13"/>
                    </a:lnTo>
                    <a:lnTo>
                      <a:pt x="52" y="30"/>
                    </a:lnTo>
                    <a:lnTo>
                      <a:pt x="58" y="45"/>
                    </a:lnTo>
                    <a:lnTo>
                      <a:pt x="48" y="45"/>
                    </a:lnTo>
                    <a:lnTo>
                      <a:pt x="47" y="47"/>
                    </a:lnTo>
                    <a:lnTo>
                      <a:pt x="37" y="50"/>
                    </a:lnTo>
                    <a:lnTo>
                      <a:pt x="43" y="94"/>
                    </a:lnTo>
                    <a:lnTo>
                      <a:pt x="26" y="86"/>
                    </a:lnTo>
                    <a:lnTo>
                      <a:pt x="8" y="73"/>
                    </a:lnTo>
                    <a:lnTo>
                      <a:pt x="9" y="45"/>
                    </a:lnTo>
                    <a:lnTo>
                      <a:pt x="9" y="39"/>
                    </a:lnTo>
                    <a:lnTo>
                      <a:pt x="0" y="2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6" name="Freeform 32"/>
              <p:cNvSpPr>
                <a:spLocks/>
              </p:cNvSpPr>
              <p:nvPr/>
            </p:nvSpPr>
            <p:spPr bwMode="auto">
              <a:xfrm>
                <a:off x="7061695" y="3486918"/>
                <a:ext cx="1006475" cy="808038"/>
              </a:xfrm>
              <a:custGeom>
                <a:avLst/>
                <a:gdLst>
                  <a:gd name="T0" fmla="*/ 2147483647 w 711"/>
                  <a:gd name="T1" fmla="*/ 2147483647 h 680"/>
                  <a:gd name="T2" fmla="*/ 2147483647 w 711"/>
                  <a:gd name="T3" fmla="*/ 2147483647 h 680"/>
                  <a:gd name="T4" fmla="*/ 2147483647 w 711"/>
                  <a:gd name="T5" fmla="*/ 2147483647 h 680"/>
                  <a:gd name="T6" fmla="*/ 2147483647 w 711"/>
                  <a:gd name="T7" fmla="*/ 2147483647 h 680"/>
                  <a:gd name="T8" fmla="*/ 2147483647 w 711"/>
                  <a:gd name="T9" fmla="*/ 2147483647 h 680"/>
                  <a:gd name="T10" fmla="*/ 2147483647 w 711"/>
                  <a:gd name="T11" fmla="*/ 2147483647 h 680"/>
                  <a:gd name="T12" fmla="*/ 2147483647 w 711"/>
                  <a:gd name="T13" fmla="*/ 2147483647 h 680"/>
                  <a:gd name="T14" fmla="*/ 2147483647 w 711"/>
                  <a:gd name="T15" fmla="*/ 2147483647 h 680"/>
                  <a:gd name="T16" fmla="*/ 2147483647 w 711"/>
                  <a:gd name="T17" fmla="*/ 2147483647 h 680"/>
                  <a:gd name="T18" fmla="*/ 2147483647 w 711"/>
                  <a:gd name="T19" fmla="*/ 2147483647 h 680"/>
                  <a:gd name="T20" fmla="*/ 2147483647 w 711"/>
                  <a:gd name="T21" fmla="*/ 2147483647 h 680"/>
                  <a:gd name="T22" fmla="*/ 2147483647 w 711"/>
                  <a:gd name="T23" fmla="*/ 2147483647 h 680"/>
                  <a:gd name="T24" fmla="*/ 2147483647 w 711"/>
                  <a:gd name="T25" fmla="*/ 2147483647 h 680"/>
                  <a:gd name="T26" fmla="*/ 2147483647 w 711"/>
                  <a:gd name="T27" fmla="*/ 2147483647 h 680"/>
                  <a:gd name="T28" fmla="*/ 2147483647 w 711"/>
                  <a:gd name="T29" fmla="*/ 2147483647 h 680"/>
                  <a:gd name="T30" fmla="*/ 2147483647 w 711"/>
                  <a:gd name="T31" fmla="*/ 2147483647 h 680"/>
                  <a:gd name="T32" fmla="*/ 2147483647 w 711"/>
                  <a:gd name="T33" fmla="*/ 2147483647 h 680"/>
                  <a:gd name="T34" fmla="*/ 2147483647 w 711"/>
                  <a:gd name="T35" fmla="*/ 2147483647 h 680"/>
                  <a:gd name="T36" fmla="*/ 2147483647 w 711"/>
                  <a:gd name="T37" fmla="*/ 2147483647 h 680"/>
                  <a:gd name="T38" fmla="*/ 2147483647 w 711"/>
                  <a:gd name="T39" fmla="*/ 2147483647 h 680"/>
                  <a:gd name="T40" fmla="*/ 2147483647 w 711"/>
                  <a:gd name="T41" fmla="*/ 2147483647 h 680"/>
                  <a:gd name="T42" fmla="*/ 2147483647 w 711"/>
                  <a:gd name="T43" fmla="*/ 2147483647 h 680"/>
                  <a:gd name="T44" fmla="*/ 2147483647 w 711"/>
                  <a:gd name="T45" fmla="*/ 2147483647 h 680"/>
                  <a:gd name="T46" fmla="*/ 2147483647 w 711"/>
                  <a:gd name="T47" fmla="*/ 2147483647 h 680"/>
                  <a:gd name="T48" fmla="*/ 2147483647 w 711"/>
                  <a:gd name="T49" fmla="*/ 2147483647 h 680"/>
                  <a:gd name="T50" fmla="*/ 2147483647 w 711"/>
                  <a:gd name="T51" fmla="*/ 2147483647 h 680"/>
                  <a:gd name="T52" fmla="*/ 2147483647 w 711"/>
                  <a:gd name="T53" fmla="*/ 2147483647 h 680"/>
                  <a:gd name="T54" fmla="*/ 2147483647 w 711"/>
                  <a:gd name="T55" fmla="*/ 2147483647 h 680"/>
                  <a:gd name="T56" fmla="*/ 2147483647 w 711"/>
                  <a:gd name="T57" fmla="*/ 2147483647 h 680"/>
                  <a:gd name="T58" fmla="*/ 2147483647 w 711"/>
                  <a:gd name="T59" fmla="*/ 2147483647 h 680"/>
                  <a:gd name="T60" fmla="*/ 2147483647 w 711"/>
                  <a:gd name="T61" fmla="*/ 2147483647 h 680"/>
                  <a:gd name="T62" fmla="*/ 2147483647 w 711"/>
                  <a:gd name="T63" fmla="*/ 2147483647 h 680"/>
                  <a:gd name="T64" fmla="*/ 2147483647 w 711"/>
                  <a:gd name="T65" fmla="*/ 2147483647 h 680"/>
                  <a:gd name="T66" fmla="*/ 2147483647 w 711"/>
                  <a:gd name="T67" fmla="*/ 2147483647 h 680"/>
                  <a:gd name="T68" fmla="*/ 2147483647 w 711"/>
                  <a:gd name="T69" fmla="*/ 2147483647 h 680"/>
                  <a:gd name="T70" fmla="*/ 2147483647 w 711"/>
                  <a:gd name="T71" fmla="*/ 2147483647 h 680"/>
                  <a:gd name="T72" fmla="*/ 2147483647 w 711"/>
                  <a:gd name="T73" fmla="*/ 2147483647 h 680"/>
                  <a:gd name="T74" fmla="*/ 2147483647 w 711"/>
                  <a:gd name="T75" fmla="*/ 2147483647 h 680"/>
                  <a:gd name="T76" fmla="*/ 2147483647 w 711"/>
                  <a:gd name="T77" fmla="*/ 2147483647 h 680"/>
                  <a:gd name="T78" fmla="*/ 2147483647 w 711"/>
                  <a:gd name="T79" fmla="*/ 2147483647 h 680"/>
                  <a:gd name="T80" fmla="*/ 2147483647 w 711"/>
                  <a:gd name="T81" fmla="*/ 2147483647 h 680"/>
                  <a:gd name="T82" fmla="*/ 2147483647 w 711"/>
                  <a:gd name="T83" fmla="*/ 2147483647 h 680"/>
                  <a:gd name="T84" fmla="*/ 2147483647 w 711"/>
                  <a:gd name="T85" fmla="*/ 2147483647 h 680"/>
                  <a:gd name="T86" fmla="*/ 2147483647 w 711"/>
                  <a:gd name="T87" fmla="*/ 2147483647 h 680"/>
                  <a:gd name="T88" fmla="*/ 2147483647 w 711"/>
                  <a:gd name="T89" fmla="*/ 2147483647 h 680"/>
                  <a:gd name="T90" fmla="*/ 2147483647 w 711"/>
                  <a:gd name="T91" fmla="*/ 2147483647 h 680"/>
                  <a:gd name="T92" fmla="*/ 2147483647 w 711"/>
                  <a:gd name="T93" fmla="*/ 2147483647 h 680"/>
                  <a:gd name="T94" fmla="*/ 2147483647 w 711"/>
                  <a:gd name="T95" fmla="*/ 2147483647 h 680"/>
                  <a:gd name="T96" fmla="*/ 2147483647 w 711"/>
                  <a:gd name="T97" fmla="*/ 0 h 6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11"/>
                  <a:gd name="T148" fmla="*/ 0 h 680"/>
                  <a:gd name="T149" fmla="*/ 711 w 711"/>
                  <a:gd name="T150" fmla="*/ 680 h 6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11" h="680">
                    <a:moveTo>
                      <a:pt x="520" y="0"/>
                    </a:moveTo>
                    <a:lnTo>
                      <a:pt x="558" y="2"/>
                    </a:lnTo>
                    <a:lnTo>
                      <a:pt x="556" y="58"/>
                    </a:lnTo>
                    <a:lnTo>
                      <a:pt x="571" y="75"/>
                    </a:lnTo>
                    <a:lnTo>
                      <a:pt x="578" y="83"/>
                    </a:lnTo>
                    <a:lnTo>
                      <a:pt x="583" y="84"/>
                    </a:lnTo>
                    <a:lnTo>
                      <a:pt x="588" y="94"/>
                    </a:lnTo>
                    <a:lnTo>
                      <a:pt x="588" y="148"/>
                    </a:lnTo>
                    <a:lnTo>
                      <a:pt x="608" y="182"/>
                    </a:lnTo>
                    <a:lnTo>
                      <a:pt x="639" y="233"/>
                    </a:lnTo>
                    <a:lnTo>
                      <a:pt x="639" y="244"/>
                    </a:lnTo>
                    <a:lnTo>
                      <a:pt x="671" y="290"/>
                    </a:lnTo>
                    <a:lnTo>
                      <a:pt x="670" y="297"/>
                    </a:lnTo>
                    <a:lnTo>
                      <a:pt x="705" y="330"/>
                    </a:lnTo>
                    <a:lnTo>
                      <a:pt x="710" y="395"/>
                    </a:lnTo>
                    <a:lnTo>
                      <a:pt x="701" y="450"/>
                    </a:lnTo>
                    <a:lnTo>
                      <a:pt x="687" y="478"/>
                    </a:lnTo>
                    <a:lnTo>
                      <a:pt x="674" y="486"/>
                    </a:lnTo>
                    <a:lnTo>
                      <a:pt x="669" y="520"/>
                    </a:lnTo>
                    <a:lnTo>
                      <a:pt x="655" y="544"/>
                    </a:lnTo>
                    <a:lnTo>
                      <a:pt x="646" y="547"/>
                    </a:lnTo>
                    <a:lnTo>
                      <a:pt x="647" y="562"/>
                    </a:lnTo>
                    <a:lnTo>
                      <a:pt x="630" y="578"/>
                    </a:lnTo>
                    <a:lnTo>
                      <a:pt x="626" y="609"/>
                    </a:lnTo>
                    <a:lnTo>
                      <a:pt x="622" y="634"/>
                    </a:lnTo>
                    <a:lnTo>
                      <a:pt x="611" y="638"/>
                    </a:lnTo>
                    <a:lnTo>
                      <a:pt x="605" y="649"/>
                    </a:lnTo>
                    <a:lnTo>
                      <a:pt x="596" y="662"/>
                    </a:lnTo>
                    <a:lnTo>
                      <a:pt x="583" y="661"/>
                    </a:lnTo>
                    <a:lnTo>
                      <a:pt x="569" y="669"/>
                    </a:lnTo>
                    <a:lnTo>
                      <a:pt x="557" y="679"/>
                    </a:lnTo>
                    <a:lnTo>
                      <a:pt x="538" y="653"/>
                    </a:lnTo>
                    <a:lnTo>
                      <a:pt x="518" y="659"/>
                    </a:lnTo>
                    <a:lnTo>
                      <a:pt x="511" y="659"/>
                    </a:lnTo>
                    <a:lnTo>
                      <a:pt x="480" y="661"/>
                    </a:lnTo>
                    <a:lnTo>
                      <a:pt x="466" y="643"/>
                    </a:lnTo>
                    <a:lnTo>
                      <a:pt x="452" y="617"/>
                    </a:lnTo>
                    <a:lnTo>
                      <a:pt x="441" y="620"/>
                    </a:lnTo>
                    <a:lnTo>
                      <a:pt x="438" y="598"/>
                    </a:lnTo>
                    <a:lnTo>
                      <a:pt x="432" y="584"/>
                    </a:lnTo>
                    <a:lnTo>
                      <a:pt x="432" y="582"/>
                    </a:lnTo>
                    <a:lnTo>
                      <a:pt x="433" y="553"/>
                    </a:lnTo>
                    <a:lnTo>
                      <a:pt x="433" y="536"/>
                    </a:lnTo>
                    <a:lnTo>
                      <a:pt x="428" y="526"/>
                    </a:lnTo>
                    <a:lnTo>
                      <a:pt x="411" y="528"/>
                    </a:lnTo>
                    <a:lnTo>
                      <a:pt x="399" y="536"/>
                    </a:lnTo>
                    <a:lnTo>
                      <a:pt x="386" y="535"/>
                    </a:lnTo>
                    <a:lnTo>
                      <a:pt x="383" y="535"/>
                    </a:lnTo>
                    <a:lnTo>
                      <a:pt x="376" y="535"/>
                    </a:lnTo>
                    <a:lnTo>
                      <a:pt x="363" y="516"/>
                    </a:lnTo>
                    <a:lnTo>
                      <a:pt x="354" y="498"/>
                    </a:lnTo>
                    <a:lnTo>
                      <a:pt x="351" y="499"/>
                    </a:lnTo>
                    <a:lnTo>
                      <a:pt x="334" y="498"/>
                    </a:lnTo>
                    <a:lnTo>
                      <a:pt x="332" y="489"/>
                    </a:lnTo>
                    <a:lnTo>
                      <a:pt x="317" y="497"/>
                    </a:lnTo>
                    <a:lnTo>
                      <a:pt x="310" y="497"/>
                    </a:lnTo>
                    <a:lnTo>
                      <a:pt x="294" y="496"/>
                    </a:lnTo>
                    <a:lnTo>
                      <a:pt x="285" y="486"/>
                    </a:lnTo>
                    <a:lnTo>
                      <a:pt x="280" y="496"/>
                    </a:lnTo>
                    <a:lnTo>
                      <a:pt x="259" y="498"/>
                    </a:lnTo>
                    <a:lnTo>
                      <a:pt x="259" y="495"/>
                    </a:lnTo>
                    <a:lnTo>
                      <a:pt x="248" y="505"/>
                    </a:lnTo>
                    <a:lnTo>
                      <a:pt x="237" y="519"/>
                    </a:lnTo>
                    <a:lnTo>
                      <a:pt x="224" y="518"/>
                    </a:lnTo>
                    <a:lnTo>
                      <a:pt x="211" y="531"/>
                    </a:lnTo>
                    <a:lnTo>
                      <a:pt x="194" y="531"/>
                    </a:lnTo>
                    <a:lnTo>
                      <a:pt x="178" y="530"/>
                    </a:lnTo>
                    <a:lnTo>
                      <a:pt x="160" y="545"/>
                    </a:lnTo>
                    <a:lnTo>
                      <a:pt x="153" y="553"/>
                    </a:lnTo>
                    <a:lnTo>
                      <a:pt x="144" y="553"/>
                    </a:lnTo>
                    <a:lnTo>
                      <a:pt x="143" y="564"/>
                    </a:lnTo>
                    <a:lnTo>
                      <a:pt x="132" y="564"/>
                    </a:lnTo>
                    <a:lnTo>
                      <a:pt x="120" y="572"/>
                    </a:lnTo>
                    <a:lnTo>
                      <a:pt x="84" y="571"/>
                    </a:lnTo>
                    <a:lnTo>
                      <a:pt x="71" y="559"/>
                    </a:lnTo>
                    <a:lnTo>
                      <a:pt x="67" y="550"/>
                    </a:lnTo>
                    <a:lnTo>
                      <a:pt x="67" y="558"/>
                    </a:lnTo>
                    <a:lnTo>
                      <a:pt x="60" y="541"/>
                    </a:lnTo>
                    <a:lnTo>
                      <a:pt x="65" y="510"/>
                    </a:lnTo>
                    <a:lnTo>
                      <a:pt x="70" y="489"/>
                    </a:lnTo>
                    <a:lnTo>
                      <a:pt x="63" y="466"/>
                    </a:lnTo>
                    <a:lnTo>
                      <a:pt x="57" y="457"/>
                    </a:lnTo>
                    <a:lnTo>
                      <a:pt x="57" y="435"/>
                    </a:lnTo>
                    <a:lnTo>
                      <a:pt x="44" y="420"/>
                    </a:lnTo>
                    <a:lnTo>
                      <a:pt x="40" y="421"/>
                    </a:lnTo>
                    <a:lnTo>
                      <a:pt x="40" y="413"/>
                    </a:lnTo>
                    <a:lnTo>
                      <a:pt x="26" y="389"/>
                    </a:lnTo>
                    <a:lnTo>
                      <a:pt x="11" y="331"/>
                    </a:lnTo>
                    <a:lnTo>
                      <a:pt x="6" y="287"/>
                    </a:lnTo>
                    <a:lnTo>
                      <a:pt x="7" y="266"/>
                    </a:lnTo>
                    <a:lnTo>
                      <a:pt x="0" y="256"/>
                    </a:lnTo>
                    <a:lnTo>
                      <a:pt x="2" y="232"/>
                    </a:lnTo>
                    <a:lnTo>
                      <a:pt x="9" y="226"/>
                    </a:lnTo>
                    <a:lnTo>
                      <a:pt x="33" y="199"/>
                    </a:lnTo>
                    <a:lnTo>
                      <a:pt x="56" y="199"/>
                    </a:lnTo>
                    <a:lnTo>
                      <a:pt x="61" y="206"/>
                    </a:lnTo>
                    <a:lnTo>
                      <a:pt x="88" y="207"/>
                    </a:lnTo>
                    <a:lnTo>
                      <a:pt x="95" y="201"/>
                    </a:lnTo>
                    <a:lnTo>
                      <a:pt x="97" y="200"/>
                    </a:lnTo>
                    <a:lnTo>
                      <a:pt x="110" y="194"/>
                    </a:lnTo>
                    <a:lnTo>
                      <a:pt x="117" y="194"/>
                    </a:lnTo>
                    <a:lnTo>
                      <a:pt x="122" y="190"/>
                    </a:lnTo>
                    <a:lnTo>
                      <a:pt x="120" y="180"/>
                    </a:lnTo>
                    <a:lnTo>
                      <a:pt x="126" y="166"/>
                    </a:lnTo>
                    <a:lnTo>
                      <a:pt x="135" y="155"/>
                    </a:lnTo>
                    <a:lnTo>
                      <a:pt x="132" y="148"/>
                    </a:lnTo>
                    <a:lnTo>
                      <a:pt x="135" y="140"/>
                    </a:lnTo>
                    <a:lnTo>
                      <a:pt x="132" y="138"/>
                    </a:lnTo>
                    <a:lnTo>
                      <a:pt x="146" y="122"/>
                    </a:lnTo>
                    <a:lnTo>
                      <a:pt x="162" y="121"/>
                    </a:lnTo>
                    <a:lnTo>
                      <a:pt x="182" y="88"/>
                    </a:lnTo>
                    <a:lnTo>
                      <a:pt x="209" y="63"/>
                    </a:lnTo>
                    <a:lnTo>
                      <a:pt x="220" y="63"/>
                    </a:lnTo>
                    <a:lnTo>
                      <a:pt x="225" y="52"/>
                    </a:lnTo>
                    <a:lnTo>
                      <a:pt x="237" y="53"/>
                    </a:lnTo>
                    <a:lnTo>
                      <a:pt x="254" y="80"/>
                    </a:lnTo>
                    <a:lnTo>
                      <a:pt x="262" y="83"/>
                    </a:lnTo>
                    <a:lnTo>
                      <a:pt x="270" y="72"/>
                    </a:lnTo>
                    <a:lnTo>
                      <a:pt x="277" y="53"/>
                    </a:lnTo>
                    <a:lnTo>
                      <a:pt x="288" y="51"/>
                    </a:lnTo>
                    <a:lnTo>
                      <a:pt x="296" y="30"/>
                    </a:lnTo>
                    <a:lnTo>
                      <a:pt x="305" y="30"/>
                    </a:lnTo>
                    <a:lnTo>
                      <a:pt x="316" y="23"/>
                    </a:lnTo>
                    <a:lnTo>
                      <a:pt x="328" y="10"/>
                    </a:lnTo>
                    <a:lnTo>
                      <a:pt x="335" y="10"/>
                    </a:lnTo>
                    <a:lnTo>
                      <a:pt x="348" y="3"/>
                    </a:lnTo>
                    <a:lnTo>
                      <a:pt x="358" y="4"/>
                    </a:lnTo>
                    <a:lnTo>
                      <a:pt x="375" y="5"/>
                    </a:lnTo>
                    <a:lnTo>
                      <a:pt x="395" y="5"/>
                    </a:lnTo>
                    <a:lnTo>
                      <a:pt x="405" y="24"/>
                    </a:lnTo>
                    <a:lnTo>
                      <a:pt x="410" y="31"/>
                    </a:lnTo>
                    <a:lnTo>
                      <a:pt x="412" y="33"/>
                    </a:lnTo>
                    <a:lnTo>
                      <a:pt x="414" y="49"/>
                    </a:lnTo>
                    <a:lnTo>
                      <a:pt x="411" y="51"/>
                    </a:lnTo>
                    <a:lnTo>
                      <a:pt x="411" y="70"/>
                    </a:lnTo>
                    <a:lnTo>
                      <a:pt x="409" y="77"/>
                    </a:lnTo>
                    <a:lnTo>
                      <a:pt x="438" y="107"/>
                    </a:lnTo>
                    <a:lnTo>
                      <a:pt x="448" y="125"/>
                    </a:lnTo>
                    <a:lnTo>
                      <a:pt x="459" y="126"/>
                    </a:lnTo>
                    <a:lnTo>
                      <a:pt x="469" y="133"/>
                    </a:lnTo>
                    <a:lnTo>
                      <a:pt x="482" y="143"/>
                    </a:lnTo>
                    <a:lnTo>
                      <a:pt x="496" y="134"/>
                    </a:lnTo>
                    <a:lnTo>
                      <a:pt x="501" y="109"/>
                    </a:lnTo>
                    <a:lnTo>
                      <a:pt x="508" y="91"/>
                    </a:lnTo>
                    <a:lnTo>
                      <a:pt x="512" y="53"/>
                    </a:lnTo>
                    <a:lnTo>
                      <a:pt x="518" y="37"/>
                    </a:lnTo>
                    <a:lnTo>
                      <a:pt x="520" y="0"/>
                    </a:lnTo>
                  </a:path>
                </a:pathLst>
              </a:cu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0" name="Rectangle 58"/>
              <p:cNvSpPr>
                <a:spLocks noChangeArrowheads="1"/>
              </p:cNvSpPr>
              <p:nvPr/>
            </p:nvSpPr>
            <p:spPr bwMode="auto">
              <a:xfrm>
                <a:off x="8245970" y="3839343"/>
                <a:ext cx="1841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endParaRPr lang="ja-JP" altLang="en-US" sz="1400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7651" name="Freeform 3"/>
              <p:cNvSpPr>
                <a:spLocks/>
              </p:cNvSpPr>
              <p:nvPr/>
            </p:nvSpPr>
            <p:spPr bwMode="auto">
              <a:xfrm>
                <a:off x="3923207" y="931043"/>
                <a:ext cx="3308350" cy="2138363"/>
              </a:xfrm>
              <a:custGeom>
                <a:avLst/>
                <a:gdLst>
                  <a:gd name="T0" fmla="*/ 2147483647 w 2337"/>
                  <a:gd name="T1" fmla="*/ 2147483647 h 1801"/>
                  <a:gd name="T2" fmla="*/ 2147483647 w 2337"/>
                  <a:gd name="T3" fmla="*/ 2147483647 h 1801"/>
                  <a:gd name="T4" fmla="*/ 2147483647 w 2337"/>
                  <a:gd name="T5" fmla="*/ 2147483647 h 1801"/>
                  <a:gd name="T6" fmla="*/ 2147483647 w 2337"/>
                  <a:gd name="T7" fmla="*/ 2147483647 h 1801"/>
                  <a:gd name="T8" fmla="*/ 2147483647 w 2337"/>
                  <a:gd name="T9" fmla="*/ 2147483647 h 1801"/>
                  <a:gd name="T10" fmla="*/ 2147483647 w 2337"/>
                  <a:gd name="T11" fmla="*/ 2147483647 h 1801"/>
                  <a:gd name="T12" fmla="*/ 2147483647 w 2337"/>
                  <a:gd name="T13" fmla="*/ 2147483647 h 1801"/>
                  <a:gd name="T14" fmla="*/ 2147483647 w 2337"/>
                  <a:gd name="T15" fmla="*/ 2147483647 h 1801"/>
                  <a:gd name="T16" fmla="*/ 2147483647 w 2337"/>
                  <a:gd name="T17" fmla="*/ 2147483647 h 1801"/>
                  <a:gd name="T18" fmla="*/ 2147483647 w 2337"/>
                  <a:gd name="T19" fmla="*/ 2147483647 h 1801"/>
                  <a:gd name="T20" fmla="*/ 2147483647 w 2337"/>
                  <a:gd name="T21" fmla="*/ 2147483647 h 1801"/>
                  <a:gd name="T22" fmla="*/ 2147483647 w 2337"/>
                  <a:gd name="T23" fmla="*/ 2147483647 h 1801"/>
                  <a:gd name="T24" fmla="*/ 2147483647 w 2337"/>
                  <a:gd name="T25" fmla="*/ 2147483647 h 1801"/>
                  <a:gd name="T26" fmla="*/ 2147483647 w 2337"/>
                  <a:gd name="T27" fmla="*/ 2147483647 h 1801"/>
                  <a:gd name="T28" fmla="*/ 2147483647 w 2337"/>
                  <a:gd name="T29" fmla="*/ 2147483647 h 1801"/>
                  <a:gd name="T30" fmla="*/ 2147483647 w 2337"/>
                  <a:gd name="T31" fmla="*/ 2147483647 h 1801"/>
                  <a:gd name="T32" fmla="*/ 2147483647 w 2337"/>
                  <a:gd name="T33" fmla="*/ 2147483647 h 1801"/>
                  <a:gd name="T34" fmla="*/ 2147483647 w 2337"/>
                  <a:gd name="T35" fmla="*/ 2147483647 h 1801"/>
                  <a:gd name="T36" fmla="*/ 2147483647 w 2337"/>
                  <a:gd name="T37" fmla="*/ 2147483647 h 1801"/>
                  <a:gd name="T38" fmla="*/ 2147483647 w 2337"/>
                  <a:gd name="T39" fmla="*/ 2147483647 h 1801"/>
                  <a:gd name="T40" fmla="*/ 2147483647 w 2337"/>
                  <a:gd name="T41" fmla="*/ 2147483647 h 1801"/>
                  <a:gd name="T42" fmla="*/ 2147483647 w 2337"/>
                  <a:gd name="T43" fmla="*/ 2147483647 h 1801"/>
                  <a:gd name="T44" fmla="*/ 2147483647 w 2337"/>
                  <a:gd name="T45" fmla="*/ 2147483647 h 1801"/>
                  <a:gd name="T46" fmla="*/ 2147483647 w 2337"/>
                  <a:gd name="T47" fmla="*/ 2147483647 h 1801"/>
                  <a:gd name="T48" fmla="*/ 2147483647 w 2337"/>
                  <a:gd name="T49" fmla="*/ 2147483647 h 1801"/>
                  <a:gd name="T50" fmla="*/ 2147483647 w 2337"/>
                  <a:gd name="T51" fmla="*/ 2147483647 h 1801"/>
                  <a:gd name="T52" fmla="*/ 2147483647 w 2337"/>
                  <a:gd name="T53" fmla="*/ 2147483647 h 1801"/>
                  <a:gd name="T54" fmla="*/ 2147483647 w 2337"/>
                  <a:gd name="T55" fmla="*/ 2147483647 h 1801"/>
                  <a:gd name="T56" fmla="*/ 2147483647 w 2337"/>
                  <a:gd name="T57" fmla="*/ 2147483647 h 1801"/>
                  <a:gd name="T58" fmla="*/ 2147483647 w 2337"/>
                  <a:gd name="T59" fmla="*/ 2147483647 h 1801"/>
                  <a:gd name="T60" fmla="*/ 2147483647 w 2337"/>
                  <a:gd name="T61" fmla="*/ 2147483647 h 1801"/>
                  <a:gd name="T62" fmla="*/ 2147483647 w 2337"/>
                  <a:gd name="T63" fmla="*/ 2147483647 h 1801"/>
                  <a:gd name="T64" fmla="*/ 2147483647 w 2337"/>
                  <a:gd name="T65" fmla="*/ 2147483647 h 1801"/>
                  <a:gd name="T66" fmla="*/ 2147483647 w 2337"/>
                  <a:gd name="T67" fmla="*/ 2147483647 h 1801"/>
                  <a:gd name="T68" fmla="*/ 2147483647 w 2337"/>
                  <a:gd name="T69" fmla="*/ 2147483647 h 1801"/>
                  <a:gd name="T70" fmla="*/ 2147483647 w 2337"/>
                  <a:gd name="T71" fmla="*/ 2147483647 h 1801"/>
                  <a:gd name="T72" fmla="*/ 2147483647 w 2337"/>
                  <a:gd name="T73" fmla="*/ 2147483647 h 1801"/>
                  <a:gd name="T74" fmla="*/ 2147483647 w 2337"/>
                  <a:gd name="T75" fmla="*/ 2147483647 h 1801"/>
                  <a:gd name="T76" fmla="*/ 2147483647 w 2337"/>
                  <a:gd name="T77" fmla="*/ 2147483647 h 1801"/>
                  <a:gd name="T78" fmla="*/ 2147483647 w 2337"/>
                  <a:gd name="T79" fmla="*/ 2147483647 h 1801"/>
                  <a:gd name="T80" fmla="*/ 2147483647 w 2337"/>
                  <a:gd name="T81" fmla="*/ 2147483647 h 1801"/>
                  <a:gd name="T82" fmla="*/ 2147483647 w 2337"/>
                  <a:gd name="T83" fmla="*/ 2147483647 h 1801"/>
                  <a:gd name="T84" fmla="*/ 2147483647 w 2337"/>
                  <a:gd name="T85" fmla="*/ 2147483647 h 1801"/>
                  <a:gd name="T86" fmla="*/ 2147483647 w 2337"/>
                  <a:gd name="T87" fmla="*/ 2147483647 h 1801"/>
                  <a:gd name="T88" fmla="*/ 2147483647 w 2337"/>
                  <a:gd name="T89" fmla="*/ 2147483647 h 1801"/>
                  <a:gd name="T90" fmla="*/ 2147483647 w 2337"/>
                  <a:gd name="T91" fmla="*/ 2147483647 h 1801"/>
                  <a:gd name="T92" fmla="*/ 2147483647 w 2337"/>
                  <a:gd name="T93" fmla="*/ 2147483647 h 1801"/>
                  <a:gd name="T94" fmla="*/ 2147483647 w 2337"/>
                  <a:gd name="T95" fmla="*/ 2147483647 h 1801"/>
                  <a:gd name="T96" fmla="*/ 2147483647 w 2337"/>
                  <a:gd name="T97" fmla="*/ 2147483647 h 1801"/>
                  <a:gd name="T98" fmla="*/ 2147483647 w 2337"/>
                  <a:gd name="T99" fmla="*/ 2147483647 h 1801"/>
                  <a:gd name="T100" fmla="*/ 2147483647 w 2337"/>
                  <a:gd name="T101" fmla="*/ 2147483647 h 1801"/>
                  <a:gd name="T102" fmla="*/ 2147483647 w 2337"/>
                  <a:gd name="T103" fmla="*/ 2147483647 h 1801"/>
                  <a:gd name="T104" fmla="*/ 2147483647 w 2337"/>
                  <a:gd name="T105" fmla="*/ 2147483647 h 1801"/>
                  <a:gd name="T106" fmla="*/ 2147483647 w 2337"/>
                  <a:gd name="T107" fmla="*/ 2147483647 h 1801"/>
                  <a:gd name="T108" fmla="*/ 2147483647 w 2337"/>
                  <a:gd name="T109" fmla="*/ 2147483647 h 1801"/>
                  <a:gd name="T110" fmla="*/ 2147483647 w 2337"/>
                  <a:gd name="T111" fmla="*/ 2147483647 h 1801"/>
                  <a:gd name="T112" fmla="*/ 2147483647 w 2337"/>
                  <a:gd name="T113" fmla="*/ 2147483647 h 1801"/>
                  <a:gd name="T114" fmla="*/ 2147483647 w 2337"/>
                  <a:gd name="T115" fmla="*/ 2147483647 h 1801"/>
                  <a:gd name="T116" fmla="*/ 2147483647 w 2337"/>
                  <a:gd name="T117" fmla="*/ 2147483647 h 1801"/>
                  <a:gd name="T118" fmla="*/ 2147483647 w 2337"/>
                  <a:gd name="T119" fmla="*/ 2147483647 h 1801"/>
                  <a:gd name="T120" fmla="*/ 2147483647 w 2337"/>
                  <a:gd name="T121" fmla="*/ 2147483647 h 1801"/>
                  <a:gd name="T122" fmla="*/ 2147483647 w 2337"/>
                  <a:gd name="T123" fmla="*/ 2147483647 h 18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37"/>
                  <a:gd name="T187" fmla="*/ 0 h 1801"/>
                  <a:gd name="T188" fmla="*/ 2337 w 2337"/>
                  <a:gd name="T189" fmla="*/ 1801 h 180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37" h="1801">
                    <a:moveTo>
                      <a:pt x="0" y="764"/>
                    </a:moveTo>
                    <a:lnTo>
                      <a:pt x="25" y="743"/>
                    </a:lnTo>
                    <a:lnTo>
                      <a:pt x="37" y="726"/>
                    </a:lnTo>
                    <a:lnTo>
                      <a:pt x="65" y="726"/>
                    </a:lnTo>
                    <a:lnTo>
                      <a:pt x="92" y="727"/>
                    </a:lnTo>
                    <a:lnTo>
                      <a:pt x="119" y="717"/>
                    </a:lnTo>
                    <a:lnTo>
                      <a:pt x="138" y="711"/>
                    </a:lnTo>
                    <a:lnTo>
                      <a:pt x="141" y="683"/>
                    </a:lnTo>
                    <a:lnTo>
                      <a:pt x="157" y="667"/>
                    </a:lnTo>
                    <a:lnTo>
                      <a:pt x="126" y="639"/>
                    </a:lnTo>
                    <a:lnTo>
                      <a:pt x="122" y="620"/>
                    </a:lnTo>
                    <a:lnTo>
                      <a:pt x="123" y="592"/>
                    </a:lnTo>
                    <a:lnTo>
                      <a:pt x="145" y="593"/>
                    </a:lnTo>
                    <a:lnTo>
                      <a:pt x="166" y="588"/>
                    </a:lnTo>
                    <a:lnTo>
                      <a:pt x="165" y="593"/>
                    </a:lnTo>
                    <a:lnTo>
                      <a:pt x="181" y="576"/>
                    </a:lnTo>
                    <a:lnTo>
                      <a:pt x="200" y="569"/>
                    </a:lnTo>
                    <a:lnTo>
                      <a:pt x="207" y="570"/>
                    </a:lnTo>
                    <a:lnTo>
                      <a:pt x="217" y="552"/>
                    </a:lnTo>
                    <a:lnTo>
                      <a:pt x="229" y="553"/>
                    </a:lnTo>
                    <a:lnTo>
                      <a:pt x="240" y="518"/>
                    </a:lnTo>
                    <a:lnTo>
                      <a:pt x="254" y="526"/>
                    </a:lnTo>
                    <a:lnTo>
                      <a:pt x="272" y="509"/>
                    </a:lnTo>
                    <a:lnTo>
                      <a:pt x="288" y="491"/>
                    </a:lnTo>
                    <a:lnTo>
                      <a:pt x="309" y="485"/>
                    </a:lnTo>
                    <a:lnTo>
                      <a:pt x="325" y="485"/>
                    </a:lnTo>
                    <a:lnTo>
                      <a:pt x="332" y="486"/>
                    </a:lnTo>
                    <a:lnTo>
                      <a:pt x="326" y="457"/>
                    </a:lnTo>
                    <a:lnTo>
                      <a:pt x="323" y="439"/>
                    </a:lnTo>
                    <a:lnTo>
                      <a:pt x="319" y="390"/>
                    </a:lnTo>
                    <a:lnTo>
                      <a:pt x="347" y="387"/>
                    </a:lnTo>
                    <a:lnTo>
                      <a:pt x="361" y="386"/>
                    </a:lnTo>
                    <a:lnTo>
                      <a:pt x="356" y="402"/>
                    </a:lnTo>
                    <a:lnTo>
                      <a:pt x="361" y="413"/>
                    </a:lnTo>
                    <a:lnTo>
                      <a:pt x="370" y="432"/>
                    </a:lnTo>
                    <a:lnTo>
                      <a:pt x="374" y="444"/>
                    </a:lnTo>
                    <a:lnTo>
                      <a:pt x="406" y="442"/>
                    </a:lnTo>
                    <a:lnTo>
                      <a:pt x="437" y="400"/>
                    </a:lnTo>
                    <a:lnTo>
                      <a:pt x="458" y="383"/>
                    </a:lnTo>
                    <a:lnTo>
                      <a:pt x="466" y="368"/>
                    </a:lnTo>
                    <a:lnTo>
                      <a:pt x="476" y="354"/>
                    </a:lnTo>
                    <a:lnTo>
                      <a:pt x="492" y="329"/>
                    </a:lnTo>
                    <a:lnTo>
                      <a:pt x="503" y="343"/>
                    </a:lnTo>
                    <a:lnTo>
                      <a:pt x="503" y="325"/>
                    </a:lnTo>
                    <a:lnTo>
                      <a:pt x="510" y="326"/>
                    </a:lnTo>
                    <a:lnTo>
                      <a:pt x="524" y="327"/>
                    </a:lnTo>
                    <a:lnTo>
                      <a:pt x="558" y="360"/>
                    </a:lnTo>
                    <a:lnTo>
                      <a:pt x="555" y="265"/>
                    </a:lnTo>
                    <a:lnTo>
                      <a:pt x="525" y="303"/>
                    </a:lnTo>
                    <a:lnTo>
                      <a:pt x="506" y="303"/>
                    </a:lnTo>
                    <a:lnTo>
                      <a:pt x="498" y="279"/>
                    </a:lnTo>
                    <a:lnTo>
                      <a:pt x="499" y="263"/>
                    </a:lnTo>
                    <a:lnTo>
                      <a:pt x="495" y="251"/>
                    </a:lnTo>
                    <a:lnTo>
                      <a:pt x="513" y="235"/>
                    </a:lnTo>
                    <a:lnTo>
                      <a:pt x="522" y="217"/>
                    </a:lnTo>
                    <a:lnTo>
                      <a:pt x="536" y="215"/>
                    </a:lnTo>
                    <a:lnTo>
                      <a:pt x="543" y="209"/>
                    </a:lnTo>
                    <a:lnTo>
                      <a:pt x="551" y="193"/>
                    </a:lnTo>
                    <a:lnTo>
                      <a:pt x="557" y="193"/>
                    </a:lnTo>
                    <a:lnTo>
                      <a:pt x="568" y="193"/>
                    </a:lnTo>
                    <a:lnTo>
                      <a:pt x="552" y="169"/>
                    </a:lnTo>
                    <a:lnTo>
                      <a:pt x="529" y="174"/>
                    </a:lnTo>
                    <a:lnTo>
                      <a:pt x="518" y="173"/>
                    </a:lnTo>
                    <a:lnTo>
                      <a:pt x="508" y="162"/>
                    </a:lnTo>
                    <a:lnTo>
                      <a:pt x="508" y="177"/>
                    </a:lnTo>
                    <a:lnTo>
                      <a:pt x="497" y="198"/>
                    </a:lnTo>
                    <a:lnTo>
                      <a:pt x="482" y="222"/>
                    </a:lnTo>
                    <a:lnTo>
                      <a:pt x="464" y="232"/>
                    </a:lnTo>
                    <a:lnTo>
                      <a:pt x="456" y="234"/>
                    </a:lnTo>
                    <a:lnTo>
                      <a:pt x="450" y="250"/>
                    </a:lnTo>
                    <a:lnTo>
                      <a:pt x="450" y="261"/>
                    </a:lnTo>
                    <a:lnTo>
                      <a:pt x="441" y="270"/>
                    </a:lnTo>
                    <a:lnTo>
                      <a:pt x="451" y="299"/>
                    </a:lnTo>
                    <a:lnTo>
                      <a:pt x="460" y="324"/>
                    </a:lnTo>
                    <a:lnTo>
                      <a:pt x="444" y="340"/>
                    </a:lnTo>
                    <a:lnTo>
                      <a:pt x="428" y="356"/>
                    </a:lnTo>
                    <a:lnTo>
                      <a:pt x="420" y="383"/>
                    </a:lnTo>
                    <a:lnTo>
                      <a:pt x="412" y="399"/>
                    </a:lnTo>
                    <a:lnTo>
                      <a:pt x="405" y="399"/>
                    </a:lnTo>
                    <a:lnTo>
                      <a:pt x="393" y="404"/>
                    </a:lnTo>
                    <a:lnTo>
                      <a:pt x="375" y="408"/>
                    </a:lnTo>
                    <a:lnTo>
                      <a:pt x="371" y="406"/>
                    </a:lnTo>
                    <a:lnTo>
                      <a:pt x="371" y="391"/>
                    </a:lnTo>
                    <a:lnTo>
                      <a:pt x="372" y="368"/>
                    </a:lnTo>
                    <a:lnTo>
                      <a:pt x="364" y="368"/>
                    </a:lnTo>
                    <a:lnTo>
                      <a:pt x="357" y="356"/>
                    </a:lnTo>
                    <a:lnTo>
                      <a:pt x="364" y="338"/>
                    </a:lnTo>
                    <a:lnTo>
                      <a:pt x="362" y="325"/>
                    </a:lnTo>
                    <a:lnTo>
                      <a:pt x="364" y="320"/>
                    </a:lnTo>
                    <a:lnTo>
                      <a:pt x="352" y="325"/>
                    </a:lnTo>
                    <a:lnTo>
                      <a:pt x="349" y="324"/>
                    </a:lnTo>
                    <a:lnTo>
                      <a:pt x="338" y="324"/>
                    </a:lnTo>
                    <a:lnTo>
                      <a:pt x="337" y="319"/>
                    </a:lnTo>
                    <a:lnTo>
                      <a:pt x="327" y="331"/>
                    </a:lnTo>
                    <a:lnTo>
                      <a:pt x="317" y="345"/>
                    </a:lnTo>
                    <a:lnTo>
                      <a:pt x="308" y="359"/>
                    </a:lnTo>
                    <a:lnTo>
                      <a:pt x="282" y="354"/>
                    </a:lnTo>
                    <a:lnTo>
                      <a:pt x="268" y="350"/>
                    </a:lnTo>
                    <a:lnTo>
                      <a:pt x="258" y="339"/>
                    </a:lnTo>
                    <a:lnTo>
                      <a:pt x="258" y="329"/>
                    </a:lnTo>
                    <a:lnTo>
                      <a:pt x="266" y="317"/>
                    </a:lnTo>
                    <a:lnTo>
                      <a:pt x="273" y="317"/>
                    </a:lnTo>
                    <a:lnTo>
                      <a:pt x="279" y="299"/>
                    </a:lnTo>
                    <a:lnTo>
                      <a:pt x="266" y="304"/>
                    </a:lnTo>
                    <a:lnTo>
                      <a:pt x="259" y="293"/>
                    </a:lnTo>
                    <a:lnTo>
                      <a:pt x="260" y="281"/>
                    </a:lnTo>
                    <a:lnTo>
                      <a:pt x="280" y="281"/>
                    </a:lnTo>
                    <a:lnTo>
                      <a:pt x="296" y="276"/>
                    </a:lnTo>
                    <a:lnTo>
                      <a:pt x="288" y="271"/>
                    </a:lnTo>
                    <a:lnTo>
                      <a:pt x="266" y="276"/>
                    </a:lnTo>
                    <a:lnTo>
                      <a:pt x="267" y="259"/>
                    </a:lnTo>
                    <a:lnTo>
                      <a:pt x="278" y="244"/>
                    </a:lnTo>
                    <a:lnTo>
                      <a:pt x="294" y="238"/>
                    </a:lnTo>
                    <a:lnTo>
                      <a:pt x="298" y="227"/>
                    </a:lnTo>
                    <a:lnTo>
                      <a:pt x="312" y="220"/>
                    </a:lnTo>
                    <a:lnTo>
                      <a:pt x="326" y="217"/>
                    </a:lnTo>
                    <a:lnTo>
                      <a:pt x="334" y="221"/>
                    </a:lnTo>
                    <a:lnTo>
                      <a:pt x="341" y="228"/>
                    </a:lnTo>
                    <a:lnTo>
                      <a:pt x="352" y="218"/>
                    </a:lnTo>
                    <a:lnTo>
                      <a:pt x="341" y="218"/>
                    </a:lnTo>
                    <a:lnTo>
                      <a:pt x="342" y="197"/>
                    </a:lnTo>
                    <a:lnTo>
                      <a:pt x="370" y="172"/>
                    </a:lnTo>
                    <a:lnTo>
                      <a:pt x="385" y="156"/>
                    </a:lnTo>
                    <a:lnTo>
                      <a:pt x="392" y="151"/>
                    </a:lnTo>
                    <a:lnTo>
                      <a:pt x="393" y="146"/>
                    </a:lnTo>
                    <a:lnTo>
                      <a:pt x="410" y="126"/>
                    </a:lnTo>
                    <a:lnTo>
                      <a:pt x="421" y="101"/>
                    </a:lnTo>
                    <a:lnTo>
                      <a:pt x="439" y="91"/>
                    </a:lnTo>
                    <a:lnTo>
                      <a:pt x="429" y="81"/>
                    </a:lnTo>
                    <a:lnTo>
                      <a:pt x="467" y="55"/>
                    </a:lnTo>
                    <a:lnTo>
                      <a:pt x="477" y="57"/>
                    </a:lnTo>
                    <a:lnTo>
                      <a:pt x="477" y="45"/>
                    </a:lnTo>
                    <a:lnTo>
                      <a:pt x="507" y="47"/>
                    </a:lnTo>
                    <a:lnTo>
                      <a:pt x="561" y="3"/>
                    </a:lnTo>
                    <a:lnTo>
                      <a:pt x="572" y="0"/>
                    </a:lnTo>
                    <a:lnTo>
                      <a:pt x="560" y="32"/>
                    </a:lnTo>
                    <a:lnTo>
                      <a:pt x="571" y="15"/>
                    </a:lnTo>
                    <a:lnTo>
                      <a:pt x="587" y="12"/>
                    </a:lnTo>
                    <a:lnTo>
                      <a:pt x="583" y="24"/>
                    </a:lnTo>
                    <a:lnTo>
                      <a:pt x="629" y="9"/>
                    </a:lnTo>
                    <a:lnTo>
                      <a:pt x="650" y="17"/>
                    </a:lnTo>
                    <a:lnTo>
                      <a:pt x="615" y="41"/>
                    </a:lnTo>
                    <a:lnTo>
                      <a:pt x="627" y="51"/>
                    </a:lnTo>
                    <a:lnTo>
                      <a:pt x="667" y="52"/>
                    </a:lnTo>
                    <a:lnTo>
                      <a:pt x="729" y="79"/>
                    </a:lnTo>
                    <a:lnTo>
                      <a:pt x="723" y="108"/>
                    </a:lnTo>
                    <a:lnTo>
                      <a:pt x="701" y="128"/>
                    </a:lnTo>
                    <a:lnTo>
                      <a:pt x="659" y="138"/>
                    </a:lnTo>
                    <a:lnTo>
                      <a:pt x="652" y="168"/>
                    </a:lnTo>
                    <a:lnTo>
                      <a:pt x="654" y="196"/>
                    </a:lnTo>
                    <a:lnTo>
                      <a:pt x="661" y="203"/>
                    </a:lnTo>
                    <a:lnTo>
                      <a:pt x="662" y="219"/>
                    </a:lnTo>
                    <a:lnTo>
                      <a:pt x="670" y="222"/>
                    </a:lnTo>
                    <a:lnTo>
                      <a:pt x="681" y="229"/>
                    </a:lnTo>
                    <a:lnTo>
                      <a:pt x="684" y="245"/>
                    </a:lnTo>
                    <a:lnTo>
                      <a:pt x="690" y="262"/>
                    </a:lnTo>
                    <a:lnTo>
                      <a:pt x="689" y="274"/>
                    </a:lnTo>
                    <a:lnTo>
                      <a:pt x="703" y="273"/>
                    </a:lnTo>
                    <a:lnTo>
                      <a:pt x="709" y="280"/>
                    </a:lnTo>
                    <a:lnTo>
                      <a:pt x="716" y="287"/>
                    </a:lnTo>
                    <a:lnTo>
                      <a:pt x="726" y="275"/>
                    </a:lnTo>
                    <a:lnTo>
                      <a:pt x="733" y="261"/>
                    </a:lnTo>
                    <a:lnTo>
                      <a:pt x="737" y="258"/>
                    </a:lnTo>
                    <a:lnTo>
                      <a:pt x="745" y="258"/>
                    </a:lnTo>
                    <a:lnTo>
                      <a:pt x="760" y="244"/>
                    </a:lnTo>
                    <a:lnTo>
                      <a:pt x="761" y="229"/>
                    </a:lnTo>
                    <a:lnTo>
                      <a:pt x="768" y="218"/>
                    </a:lnTo>
                    <a:lnTo>
                      <a:pt x="769" y="212"/>
                    </a:lnTo>
                    <a:lnTo>
                      <a:pt x="793" y="201"/>
                    </a:lnTo>
                    <a:lnTo>
                      <a:pt x="814" y="192"/>
                    </a:lnTo>
                    <a:lnTo>
                      <a:pt x="844" y="184"/>
                    </a:lnTo>
                    <a:lnTo>
                      <a:pt x="876" y="191"/>
                    </a:lnTo>
                    <a:lnTo>
                      <a:pt x="907" y="191"/>
                    </a:lnTo>
                    <a:lnTo>
                      <a:pt x="958" y="193"/>
                    </a:lnTo>
                    <a:lnTo>
                      <a:pt x="973" y="127"/>
                    </a:lnTo>
                    <a:lnTo>
                      <a:pt x="1002" y="135"/>
                    </a:lnTo>
                    <a:lnTo>
                      <a:pt x="1021" y="186"/>
                    </a:lnTo>
                    <a:lnTo>
                      <a:pt x="1023" y="139"/>
                    </a:lnTo>
                    <a:lnTo>
                      <a:pt x="1123" y="26"/>
                    </a:lnTo>
                    <a:lnTo>
                      <a:pt x="1165" y="28"/>
                    </a:lnTo>
                    <a:lnTo>
                      <a:pt x="1200" y="53"/>
                    </a:lnTo>
                    <a:lnTo>
                      <a:pt x="1242" y="54"/>
                    </a:lnTo>
                    <a:lnTo>
                      <a:pt x="1298" y="98"/>
                    </a:lnTo>
                    <a:lnTo>
                      <a:pt x="1370" y="124"/>
                    </a:lnTo>
                    <a:lnTo>
                      <a:pt x="1416" y="125"/>
                    </a:lnTo>
                    <a:lnTo>
                      <a:pt x="1478" y="152"/>
                    </a:lnTo>
                    <a:lnTo>
                      <a:pt x="1530" y="153"/>
                    </a:lnTo>
                    <a:lnTo>
                      <a:pt x="1557" y="136"/>
                    </a:lnTo>
                    <a:lnTo>
                      <a:pt x="1618" y="138"/>
                    </a:lnTo>
                    <a:lnTo>
                      <a:pt x="1647" y="158"/>
                    </a:lnTo>
                    <a:lnTo>
                      <a:pt x="1724" y="161"/>
                    </a:lnTo>
                    <a:lnTo>
                      <a:pt x="1789" y="200"/>
                    </a:lnTo>
                    <a:lnTo>
                      <a:pt x="1919" y="199"/>
                    </a:lnTo>
                    <a:lnTo>
                      <a:pt x="2113" y="224"/>
                    </a:lnTo>
                    <a:lnTo>
                      <a:pt x="2204" y="280"/>
                    </a:lnTo>
                    <a:lnTo>
                      <a:pt x="2289" y="311"/>
                    </a:lnTo>
                    <a:lnTo>
                      <a:pt x="2336" y="341"/>
                    </a:lnTo>
                    <a:lnTo>
                      <a:pt x="2319" y="347"/>
                    </a:lnTo>
                    <a:lnTo>
                      <a:pt x="2288" y="329"/>
                    </a:lnTo>
                    <a:lnTo>
                      <a:pt x="2203" y="314"/>
                    </a:lnTo>
                    <a:lnTo>
                      <a:pt x="2224" y="338"/>
                    </a:lnTo>
                    <a:lnTo>
                      <a:pt x="2265" y="350"/>
                    </a:lnTo>
                    <a:lnTo>
                      <a:pt x="2251" y="385"/>
                    </a:lnTo>
                    <a:lnTo>
                      <a:pt x="2206" y="407"/>
                    </a:lnTo>
                    <a:lnTo>
                      <a:pt x="2198" y="443"/>
                    </a:lnTo>
                    <a:lnTo>
                      <a:pt x="2246" y="474"/>
                    </a:lnTo>
                    <a:lnTo>
                      <a:pt x="2281" y="521"/>
                    </a:lnTo>
                    <a:lnTo>
                      <a:pt x="2297" y="579"/>
                    </a:lnTo>
                    <a:lnTo>
                      <a:pt x="2276" y="588"/>
                    </a:lnTo>
                    <a:lnTo>
                      <a:pt x="2224" y="569"/>
                    </a:lnTo>
                    <a:lnTo>
                      <a:pt x="2173" y="520"/>
                    </a:lnTo>
                    <a:lnTo>
                      <a:pt x="2153" y="496"/>
                    </a:lnTo>
                    <a:lnTo>
                      <a:pt x="2143" y="460"/>
                    </a:lnTo>
                    <a:lnTo>
                      <a:pt x="2127" y="410"/>
                    </a:lnTo>
                    <a:lnTo>
                      <a:pt x="2109" y="392"/>
                    </a:lnTo>
                    <a:lnTo>
                      <a:pt x="2087" y="392"/>
                    </a:lnTo>
                    <a:lnTo>
                      <a:pt x="2075" y="397"/>
                    </a:lnTo>
                    <a:lnTo>
                      <a:pt x="2092" y="438"/>
                    </a:lnTo>
                    <a:lnTo>
                      <a:pt x="2038" y="440"/>
                    </a:lnTo>
                    <a:lnTo>
                      <a:pt x="2019" y="418"/>
                    </a:lnTo>
                    <a:lnTo>
                      <a:pt x="1975" y="424"/>
                    </a:lnTo>
                    <a:lnTo>
                      <a:pt x="1938" y="459"/>
                    </a:lnTo>
                    <a:lnTo>
                      <a:pt x="1937" y="470"/>
                    </a:lnTo>
                    <a:lnTo>
                      <a:pt x="1952" y="504"/>
                    </a:lnTo>
                    <a:lnTo>
                      <a:pt x="2001" y="512"/>
                    </a:lnTo>
                    <a:lnTo>
                      <a:pt x="2043" y="545"/>
                    </a:lnTo>
                    <a:lnTo>
                      <a:pt x="2113" y="636"/>
                    </a:lnTo>
                    <a:lnTo>
                      <a:pt x="2140" y="697"/>
                    </a:lnTo>
                    <a:lnTo>
                      <a:pt x="2141" y="757"/>
                    </a:lnTo>
                    <a:lnTo>
                      <a:pt x="2133" y="809"/>
                    </a:lnTo>
                    <a:lnTo>
                      <a:pt x="2114" y="807"/>
                    </a:lnTo>
                    <a:lnTo>
                      <a:pt x="2096" y="790"/>
                    </a:lnTo>
                    <a:lnTo>
                      <a:pt x="2067" y="814"/>
                    </a:lnTo>
                    <a:lnTo>
                      <a:pt x="2039" y="836"/>
                    </a:lnTo>
                    <a:lnTo>
                      <a:pt x="2035" y="873"/>
                    </a:lnTo>
                    <a:lnTo>
                      <a:pt x="2061" y="916"/>
                    </a:lnTo>
                    <a:lnTo>
                      <a:pt x="2045" y="952"/>
                    </a:lnTo>
                    <a:lnTo>
                      <a:pt x="2033" y="1012"/>
                    </a:lnTo>
                    <a:lnTo>
                      <a:pt x="2070" y="1051"/>
                    </a:lnTo>
                    <a:lnTo>
                      <a:pt x="2108" y="1060"/>
                    </a:lnTo>
                    <a:lnTo>
                      <a:pt x="2151" y="1102"/>
                    </a:lnTo>
                    <a:lnTo>
                      <a:pt x="2180" y="1161"/>
                    </a:lnTo>
                    <a:lnTo>
                      <a:pt x="2183" y="1245"/>
                    </a:lnTo>
                    <a:lnTo>
                      <a:pt x="2167" y="1281"/>
                    </a:lnTo>
                    <a:lnTo>
                      <a:pt x="2128" y="1312"/>
                    </a:lnTo>
                    <a:lnTo>
                      <a:pt x="2082" y="1323"/>
                    </a:lnTo>
                    <a:lnTo>
                      <a:pt x="2054" y="1351"/>
                    </a:lnTo>
                    <a:lnTo>
                      <a:pt x="2031" y="1338"/>
                    </a:lnTo>
                    <a:lnTo>
                      <a:pt x="2020" y="1350"/>
                    </a:lnTo>
                    <a:lnTo>
                      <a:pt x="2015" y="1414"/>
                    </a:lnTo>
                    <a:lnTo>
                      <a:pt x="2024" y="1442"/>
                    </a:lnTo>
                    <a:lnTo>
                      <a:pt x="2069" y="1481"/>
                    </a:lnTo>
                    <a:lnTo>
                      <a:pt x="2084" y="1529"/>
                    </a:lnTo>
                    <a:lnTo>
                      <a:pt x="2103" y="1554"/>
                    </a:lnTo>
                    <a:lnTo>
                      <a:pt x="2098" y="1595"/>
                    </a:lnTo>
                    <a:lnTo>
                      <a:pt x="2064" y="1621"/>
                    </a:lnTo>
                    <a:lnTo>
                      <a:pt x="2031" y="1620"/>
                    </a:lnTo>
                    <a:lnTo>
                      <a:pt x="1984" y="1576"/>
                    </a:lnTo>
                    <a:lnTo>
                      <a:pt x="1945" y="1548"/>
                    </a:lnTo>
                    <a:lnTo>
                      <a:pt x="1936" y="1545"/>
                    </a:lnTo>
                    <a:lnTo>
                      <a:pt x="1917" y="1573"/>
                    </a:lnTo>
                    <a:lnTo>
                      <a:pt x="1922" y="1610"/>
                    </a:lnTo>
                    <a:lnTo>
                      <a:pt x="1933" y="1639"/>
                    </a:lnTo>
                    <a:lnTo>
                      <a:pt x="1940" y="1682"/>
                    </a:lnTo>
                    <a:lnTo>
                      <a:pt x="1970" y="1698"/>
                    </a:lnTo>
                    <a:lnTo>
                      <a:pt x="1958" y="1729"/>
                    </a:lnTo>
                    <a:lnTo>
                      <a:pt x="1963" y="1764"/>
                    </a:lnTo>
                    <a:lnTo>
                      <a:pt x="1969" y="1800"/>
                    </a:lnTo>
                    <a:lnTo>
                      <a:pt x="1948" y="1792"/>
                    </a:lnTo>
                    <a:lnTo>
                      <a:pt x="1927" y="1755"/>
                    </a:lnTo>
                    <a:lnTo>
                      <a:pt x="1931" y="1711"/>
                    </a:lnTo>
                    <a:lnTo>
                      <a:pt x="1922" y="1695"/>
                    </a:lnTo>
                    <a:lnTo>
                      <a:pt x="1915" y="1645"/>
                    </a:lnTo>
                    <a:lnTo>
                      <a:pt x="1904" y="1634"/>
                    </a:lnTo>
                    <a:lnTo>
                      <a:pt x="1901" y="1564"/>
                    </a:lnTo>
                    <a:lnTo>
                      <a:pt x="1888" y="1521"/>
                    </a:lnTo>
                    <a:lnTo>
                      <a:pt x="1864" y="1477"/>
                    </a:lnTo>
                    <a:lnTo>
                      <a:pt x="1821" y="1459"/>
                    </a:lnTo>
                    <a:lnTo>
                      <a:pt x="1786" y="1423"/>
                    </a:lnTo>
                    <a:lnTo>
                      <a:pt x="1773" y="1397"/>
                    </a:lnTo>
                    <a:lnTo>
                      <a:pt x="1749" y="1361"/>
                    </a:lnTo>
                    <a:lnTo>
                      <a:pt x="1716" y="1292"/>
                    </a:lnTo>
                    <a:lnTo>
                      <a:pt x="1683" y="1298"/>
                    </a:lnTo>
                    <a:lnTo>
                      <a:pt x="1641" y="1330"/>
                    </a:lnTo>
                    <a:lnTo>
                      <a:pt x="1621" y="1357"/>
                    </a:lnTo>
                    <a:lnTo>
                      <a:pt x="1583" y="1404"/>
                    </a:lnTo>
                    <a:lnTo>
                      <a:pt x="1558" y="1460"/>
                    </a:lnTo>
                    <a:lnTo>
                      <a:pt x="1544" y="1476"/>
                    </a:lnTo>
                    <a:lnTo>
                      <a:pt x="1555" y="1542"/>
                    </a:lnTo>
                    <a:lnTo>
                      <a:pt x="1546" y="1604"/>
                    </a:lnTo>
                    <a:lnTo>
                      <a:pt x="1515" y="1647"/>
                    </a:lnTo>
                    <a:lnTo>
                      <a:pt x="1491" y="1649"/>
                    </a:lnTo>
                    <a:lnTo>
                      <a:pt x="1454" y="1563"/>
                    </a:lnTo>
                    <a:lnTo>
                      <a:pt x="1428" y="1498"/>
                    </a:lnTo>
                    <a:lnTo>
                      <a:pt x="1366" y="1373"/>
                    </a:lnTo>
                    <a:lnTo>
                      <a:pt x="1363" y="1328"/>
                    </a:lnTo>
                    <a:lnTo>
                      <a:pt x="1351" y="1304"/>
                    </a:lnTo>
                    <a:lnTo>
                      <a:pt x="1343" y="1332"/>
                    </a:lnTo>
                    <a:lnTo>
                      <a:pt x="1291" y="1264"/>
                    </a:lnTo>
                    <a:lnTo>
                      <a:pt x="1216" y="1210"/>
                    </a:lnTo>
                    <a:lnTo>
                      <a:pt x="1171" y="1217"/>
                    </a:lnTo>
                    <a:lnTo>
                      <a:pt x="1103" y="1206"/>
                    </a:lnTo>
                    <a:lnTo>
                      <a:pt x="1068" y="1170"/>
                    </a:lnTo>
                    <a:lnTo>
                      <a:pt x="1034" y="1176"/>
                    </a:lnTo>
                    <a:lnTo>
                      <a:pt x="988" y="1158"/>
                    </a:lnTo>
                    <a:lnTo>
                      <a:pt x="886" y="1020"/>
                    </a:lnTo>
                    <a:lnTo>
                      <a:pt x="887" y="1076"/>
                    </a:lnTo>
                    <a:lnTo>
                      <a:pt x="917" y="1155"/>
                    </a:lnTo>
                    <a:lnTo>
                      <a:pt x="950" y="1202"/>
                    </a:lnTo>
                    <a:lnTo>
                      <a:pt x="992" y="1228"/>
                    </a:lnTo>
                    <a:lnTo>
                      <a:pt x="1033" y="1212"/>
                    </a:lnTo>
                    <a:lnTo>
                      <a:pt x="1067" y="1213"/>
                    </a:lnTo>
                    <a:lnTo>
                      <a:pt x="1108" y="1265"/>
                    </a:lnTo>
                    <a:lnTo>
                      <a:pt x="1131" y="1296"/>
                    </a:lnTo>
                    <a:lnTo>
                      <a:pt x="1126" y="1318"/>
                    </a:lnTo>
                    <a:lnTo>
                      <a:pt x="1046" y="1419"/>
                    </a:lnTo>
                    <a:lnTo>
                      <a:pt x="997" y="1450"/>
                    </a:lnTo>
                    <a:lnTo>
                      <a:pt x="888" y="1505"/>
                    </a:lnTo>
                    <a:lnTo>
                      <a:pt x="858" y="1510"/>
                    </a:lnTo>
                    <a:lnTo>
                      <a:pt x="836" y="1503"/>
                    </a:lnTo>
                    <a:lnTo>
                      <a:pt x="833" y="1476"/>
                    </a:lnTo>
                    <a:lnTo>
                      <a:pt x="830" y="1445"/>
                    </a:lnTo>
                    <a:lnTo>
                      <a:pt x="822" y="1418"/>
                    </a:lnTo>
                    <a:lnTo>
                      <a:pt x="809" y="1393"/>
                    </a:lnTo>
                    <a:lnTo>
                      <a:pt x="797" y="1372"/>
                    </a:lnTo>
                    <a:lnTo>
                      <a:pt x="781" y="1342"/>
                    </a:lnTo>
                    <a:lnTo>
                      <a:pt x="768" y="1324"/>
                    </a:lnTo>
                    <a:lnTo>
                      <a:pt x="763" y="1298"/>
                    </a:lnTo>
                    <a:lnTo>
                      <a:pt x="747" y="1272"/>
                    </a:lnTo>
                    <a:lnTo>
                      <a:pt x="725" y="1220"/>
                    </a:lnTo>
                    <a:lnTo>
                      <a:pt x="713" y="1193"/>
                    </a:lnTo>
                    <a:lnTo>
                      <a:pt x="702" y="1171"/>
                    </a:lnTo>
                    <a:lnTo>
                      <a:pt x="671" y="1121"/>
                    </a:lnTo>
                    <a:lnTo>
                      <a:pt x="657" y="1097"/>
                    </a:lnTo>
                    <a:lnTo>
                      <a:pt x="645" y="1080"/>
                    </a:lnTo>
                    <a:lnTo>
                      <a:pt x="632" y="1046"/>
                    </a:lnTo>
                    <a:lnTo>
                      <a:pt x="678" y="1013"/>
                    </a:lnTo>
                    <a:lnTo>
                      <a:pt x="699" y="947"/>
                    </a:lnTo>
                    <a:lnTo>
                      <a:pt x="660" y="929"/>
                    </a:lnTo>
                    <a:lnTo>
                      <a:pt x="602" y="929"/>
                    </a:lnTo>
                    <a:lnTo>
                      <a:pt x="586" y="928"/>
                    </a:lnTo>
                    <a:lnTo>
                      <a:pt x="581" y="928"/>
                    </a:lnTo>
                    <a:lnTo>
                      <a:pt x="572" y="928"/>
                    </a:lnTo>
                    <a:lnTo>
                      <a:pt x="568" y="927"/>
                    </a:lnTo>
                    <a:lnTo>
                      <a:pt x="565" y="912"/>
                    </a:lnTo>
                    <a:lnTo>
                      <a:pt x="562" y="901"/>
                    </a:lnTo>
                    <a:lnTo>
                      <a:pt x="562" y="879"/>
                    </a:lnTo>
                    <a:lnTo>
                      <a:pt x="549" y="867"/>
                    </a:lnTo>
                    <a:lnTo>
                      <a:pt x="549" y="853"/>
                    </a:lnTo>
                    <a:lnTo>
                      <a:pt x="542" y="849"/>
                    </a:lnTo>
                    <a:lnTo>
                      <a:pt x="536" y="838"/>
                    </a:lnTo>
                    <a:lnTo>
                      <a:pt x="534" y="828"/>
                    </a:lnTo>
                    <a:lnTo>
                      <a:pt x="531" y="819"/>
                    </a:lnTo>
                    <a:lnTo>
                      <a:pt x="529" y="810"/>
                    </a:lnTo>
                    <a:lnTo>
                      <a:pt x="515" y="810"/>
                    </a:lnTo>
                    <a:lnTo>
                      <a:pt x="500" y="809"/>
                    </a:lnTo>
                    <a:lnTo>
                      <a:pt x="495" y="820"/>
                    </a:lnTo>
                    <a:lnTo>
                      <a:pt x="495" y="837"/>
                    </a:lnTo>
                    <a:lnTo>
                      <a:pt x="494" y="851"/>
                    </a:lnTo>
                    <a:lnTo>
                      <a:pt x="493" y="869"/>
                    </a:lnTo>
                    <a:lnTo>
                      <a:pt x="493" y="883"/>
                    </a:lnTo>
                    <a:lnTo>
                      <a:pt x="486" y="888"/>
                    </a:lnTo>
                    <a:lnTo>
                      <a:pt x="476" y="898"/>
                    </a:lnTo>
                    <a:lnTo>
                      <a:pt x="470" y="883"/>
                    </a:lnTo>
                    <a:lnTo>
                      <a:pt x="459" y="857"/>
                    </a:lnTo>
                    <a:lnTo>
                      <a:pt x="459" y="834"/>
                    </a:lnTo>
                    <a:lnTo>
                      <a:pt x="450" y="798"/>
                    </a:lnTo>
                    <a:lnTo>
                      <a:pt x="444" y="775"/>
                    </a:lnTo>
                    <a:lnTo>
                      <a:pt x="429" y="761"/>
                    </a:lnTo>
                    <a:lnTo>
                      <a:pt x="414" y="750"/>
                    </a:lnTo>
                    <a:lnTo>
                      <a:pt x="406" y="728"/>
                    </a:lnTo>
                    <a:lnTo>
                      <a:pt x="398" y="714"/>
                    </a:lnTo>
                    <a:lnTo>
                      <a:pt x="387" y="709"/>
                    </a:lnTo>
                    <a:lnTo>
                      <a:pt x="384" y="702"/>
                    </a:lnTo>
                    <a:lnTo>
                      <a:pt x="368" y="701"/>
                    </a:lnTo>
                    <a:lnTo>
                      <a:pt x="360" y="712"/>
                    </a:lnTo>
                    <a:lnTo>
                      <a:pt x="350" y="726"/>
                    </a:lnTo>
                    <a:lnTo>
                      <a:pt x="370" y="740"/>
                    </a:lnTo>
                    <a:lnTo>
                      <a:pt x="382" y="759"/>
                    </a:lnTo>
                    <a:lnTo>
                      <a:pt x="398" y="783"/>
                    </a:lnTo>
                    <a:lnTo>
                      <a:pt x="406" y="797"/>
                    </a:lnTo>
                    <a:lnTo>
                      <a:pt x="423" y="807"/>
                    </a:lnTo>
                    <a:lnTo>
                      <a:pt x="432" y="825"/>
                    </a:lnTo>
                    <a:lnTo>
                      <a:pt x="420" y="842"/>
                    </a:lnTo>
                    <a:lnTo>
                      <a:pt x="413" y="834"/>
                    </a:lnTo>
                    <a:lnTo>
                      <a:pt x="413" y="824"/>
                    </a:lnTo>
                    <a:lnTo>
                      <a:pt x="410" y="849"/>
                    </a:lnTo>
                    <a:lnTo>
                      <a:pt x="408" y="869"/>
                    </a:lnTo>
                    <a:lnTo>
                      <a:pt x="393" y="876"/>
                    </a:lnTo>
                    <a:lnTo>
                      <a:pt x="399" y="848"/>
                    </a:lnTo>
                    <a:lnTo>
                      <a:pt x="397" y="834"/>
                    </a:lnTo>
                    <a:lnTo>
                      <a:pt x="387" y="824"/>
                    </a:lnTo>
                    <a:lnTo>
                      <a:pt x="379" y="816"/>
                    </a:lnTo>
                    <a:lnTo>
                      <a:pt x="370" y="808"/>
                    </a:lnTo>
                    <a:lnTo>
                      <a:pt x="358" y="800"/>
                    </a:lnTo>
                    <a:lnTo>
                      <a:pt x="348" y="787"/>
                    </a:lnTo>
                    <a:lnTo>
                      <a:pt x="341" y="776"/>
                    </a:lnTo>
                    <a:lnTo>
                      <a:pt x="333" y="763"/>
                    </a:lnTo>
                    <a:lnTo>
                      <a:pt x="322" y="753"/>
                    </a:lnTo>
                    <a:lnTo>
                      <a:pt x="323" y="735"/>
                    </a:lnTo>
                    <a:lnTo>
                      <a:pt x="316" y="735"/>
                    </a:lnTo>
                    <a:lnTo>
                      <a:pt x="308" y="716"/>
                    </a:lnTo>
                    <a:lnTo>
                      <a:pt x="294" y="716"/>
                    </a:lnTo>
                    <a:lnTo>
                      <a:pt x="275" y="724"/>
                    </a:lnTo>
                    <a:lnTo>
                      <a:pt x="261" y="715"/>
                    </a:lnTo>
                    <a:lnTo>
                      <a:pt x="228" y="721"/>
                    </a:lnTo>
                    <a:lnTo>
                      <a:pt x="208" y="726"/>
                    </a:lnTo>
                    <a:lnTo>
                      <a:pt x="201" y="731"/>
                    </a:lnTo>
                    <a:lnTo>
                      <a:pt x="200" y="749"/>
                    </a:lnTo>
                    <a:lnTo>
                      <a:pt x="200" y="766"/>
                    </a:lnTo>
                    <a:lnTo>
                      <a:pt x="185" y="781"/>
                    </a:lnTo>
                    <a:lnTo>
                      <a:pt x="179" y="791"/>
                    </a:lnTo>
                    <a:lnTo>
                      <a:pt x="171" y="798"/>
                    </a:lnTo>
                    <a:lnTo>
                      <a:pt x="165" y="808"/>
                    </a:lnTo>
                    <a:lnTo>
                      <a:pt x="158" y="822"/>
                    </a:lnTo>
                    <a:lnTo>
                      <a:pt x="171" y="828"/>
                    </a:lnTo>
                    <a:lnTo>
                      <a:pt x="170" y="847"/>
                    </a:lnTo>
                    <a:lnTo>
                      <a:pt x="164" y="853"/>
                    </a:lnTo>
                    <a:lnTo>
                      <a:pt x="157" y="868"/>
                    </a:lnTo>
                    <a:lnTo>
                      <a:pt x="149" y="887"/>
                    </a:lnTo>
                    <a:lnTo>
                      <a:pt x="139" y="879"/>
                    </a:lnTo>
                    <a:lnTo>
                      <a:pt x="136" y="881"/>
                    </a:lnTo>
                    <a:lnTo>
                      <a:pt x="127" y="887"/>
                    </a:lnTo>
                    <a:lnTo>
                      <a:pt x="113" y="892"/>
                    </a:lnTo>
                    <a:lnTo>
                      <a:pt x="99" y="910"/>
                    </a:lnTo>
                    <a:lnTo>
                      <a:pt x="85" y="911"/>
                    </a:lnTo>
                    <a:lnTo>
                      <a:pt x="75" y="911"/>
                    </a:lnTo>
                    <a:lnTo>
                      <a:pt x="63" y="911"/>
                    </a:lnTo>
                    <a:lnTo>
                      <a:pt x="36" y="910"/>
                    </a:lnTo>
                    <a:lnTo>
                      <a:pt x="23" y="909"/>
                    </a:lnTo>
                    <a:lnTo>
                      <a:pt x="15" y="892"/>
                    </a:lnTo>
                    <a:lnTo>
                      <a:pt x="12" y="871"/>
                    </a:lnTo>
                    <a:lnTo>
                      <a:pt x="8" y="848"/>
                    </a:lnTo>
                    <a:lnTo>
                      <a:pt x="9" y="823"/>
                    </a:lnTo>
                    <a:lnTo>
                      <a:pt x="9" y="799"/>
                    </a:lnTo>
                    <a:lnTo>
                      <a:pt x="0" y="764"/>
                    </a:lnTo>
                  </a:path>
                </a:pathLst>
              </a:cu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7652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607" y="2912243"/>
                <a:ext cx="990600" cy="1047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55" name="Freeform 8"/>
              <p:cNvSpPr>
                <a:spLocks/>
              </p:cNvSpPr>
              <p:nvPr/>
            </p:nvSpPr>
            <p:spPr bwMode="auto">
              <a:xfrm>
                <a:off x="189407" y="778643"/>
                <a:ext cx="1943100" cy="1803400"/>
              </a:xfrm>
              <a:custGeom>
                <a:avLst/>
                <a:gdLst>
                  <a:gd name="T0" fmla="*/ 2147483647 w 1372"/>
                  <a:gd name="T1" fmla="*/ 2147483647 h 1519"/>
                  <a:gd name="T2" fmla="*/ 2147483647 w 1372"/>
                  <a:gd name="T3" fmla="*/ 2147483647 h 1519"/>
                  <a:gd name="T4" fmla="*/ 2147483647 w 1372"/>
                  <a:gd name="T5" fmla="*/ 2147483647 h 1519"/>
                  <a:gd name="T6" fmla="*/ 2147483647 w 1372"/>
                  <a:gd name="T7" fmla="*/ 2147483647 h 1519"/>
                  <a:gd name="T8" fmla="*/ 2147483647 w 1372"/>
                  <a:gd name="T9" fmla="*/ 2147483647 h 1519"/>
                  <a:gd name="T10" fmla="*/ 2147483647 w 1372"/>
                  <a:gd name="T11" fmla="*/ 2147483647 h 1519"/>
                  <a:gd name="T12" fmla="*/ 2147483647 w 1372"/>
                  <a:gd name="T13" fmla="*/ 2147483647 h 1519"/>
                  <a:gd name="T14" fmla="*/ 2147483647 w 1372"/>
                  <a:gd name="T15" fmla="*/ 2147483647 h 1519"/>
                  <a:gd name="T16" fmla="*/ 2147483647 w 1372"/>
                  <a:gd name="T17" fmla="*/ 2147483647 h 1519"/>
                  <a:gd name="T18" fmla="*/ 2147483647 w 1372"/>
                  <a:gd name="T19" fmla="*/ 0 h 1519"/>
                  <a:gd name="T20" fmla="*/ 2147483647 w 1372"/>
                  <a:gd name="T21" fmla="*/ 2147483647 h 1519"/>
                  <a:gd name="T22" fmla="*/ 2147483647 w 1372"/>
                  <a:gd name="T23" fmla="*/ 2147483647 h 1519"/>
                  <a:gd name="T24" fmla="*/ 2147483647 w 1372"/>
                  <a:gd name="T25" fmla="*/ 2147483647 h 1519"/>
                  <a:gd name="T26" fmla="*/ 2147483647 w 1372"/>
                  <a:gd name="T27" fmla="*/ 2147483647 h 1519"/>
                  <a:gd name="T28" fmla="*/ 2147483647 w 1372"/>
                  <a:gd name="T29" fmla="*/ 2147483647 h 1519"/>
                  <a:gd name="T30" fmla="*/ 2147483647 w 1372"/>
                  <a:gd name="T31" fmla="*/ 2147483647 h 1519"/>
                  <a:gd name="T32" fmla="*/ 2147483647 w 1372"/>
                  <a:gd name="T33" fmla="*/ 2147483647 h 1519"/>
                  <a:gd name="T34" fmla="*/ 2147483647 w 1372"/>
                  <a:gd name="T35" fmla="*/ 2147483647 h 1519"/>
                  <a:gd name="T36" fmla="*/ 2147483647 w 1372"/>
                  <a:gd name="T37" fmla="*/ 2147483647 h 1519"/>
                  <a:gd name="T38" fmla="*/ 2147483647 w 1372"/>
                  <a:gd name="T39" fmla="*/ 2147483647 h 1519"/>
                  <a:gd name="T40" fmla="*/ 2147483647 w 1372"/>
                  <a:gd name="T41" fmla="*/ 2147483647 h 1519"/>
                  <a:gd name="T42" fmla="*/ 2147483647 w 1372"/>
                  <a:gd name="T43" fmla="*/ 2147483647 h 1519"/>
                  <a:gd name="T44" fmla="*/ 2147483647 w 1372"/>
                  <a:gd name="T45" fmla="*/ 2147483647 h 1519"/>
                  <a:gd name="T46" fmla="*/ 2147483647 w 1372"/>
                  <a:gd name="T47" fmla="*/ 2147483647 h 1519"/>
                  <a:gd name="T48" fmla="*/ 2147483647 w 1372"/>
                  <a:gd name="T49" fmla="*/ 2147483647 h 1519"/>
                  <a:gd name="T50" fmla="*/ 2147483647 w 1372"/>
                  <a:gd name="T51" fmla="*/ 2147483647 h 1519"/>
                  <a:gd name="T52" fmla="*/ 2147483647 w 1372"/>
                  <a:gd name="T53" fmla="*/ 2147483647 h 1519"/>
                  <a:gd name="T54" fmla="*/ 2147483647 w 1372"/>
                  <a:gd name="T55" fmla="*/ 2147483647 h 1519"/>
                  <a:gd name="T56" fmla="*/ 2147483647 w 1372"/>
                  <a:gd name="T57" fmla="*/ 2147483647 h 1519"/>
                  <a:gd name="T58" fmla="*/ 2147483647 w 1372"/>
                  <a:gd name="T59" fmla="*/ 2147483647 h 1519"/>
                  <a:gd name="T60" fmla="*/ 2147483647 w 1372"/>
                  <a:gd name="T61" fmla="*/ 2147483647 h 1519"/>
                  <a:gd name="T62" fmla="*/ 2147483647 w 1372"/>
                  <a:gd name="T63" fmla="*/ 2147483647 h 1519"/>
                  <a:gd name="T64" fmla="*/ 2147483647 w 1372"/>
                  <a:gd name="T65" fmla="*/ 2147483647 h 1519"/>
                  <a:gd name="T66" fmla="*/ 2147483647 w 1372"/>
                  <a:gd name="T67" fmla="*/ 2147483647 h 1519"/>
                  <a:gd name="T68" fmla="*/ 2147483647 w 1372"/>
                  <a:gd name="T69" fmla="*/ 2147483647 h 1519"/>
                  <a:gd name="T70" fmla="*/ 2147483647 w 1372"/>
                  <a:gd name="T71" fmla="*/ 2147483647 h 1519"/>
                  <a:gd name="T72" fmla="*/ 2147483647 w 1372"/>
                  <a:gd name="T73" fmla="*/ 2147483647 h 1519"/>
                  <a:gd name="T74" fmla="*/ 2147483647 w 1372"/>
                  <a:gd name="T75" fmla="*/ 2147483647 h 1519"/>
                  <a:gd name="T76" fmla="*/ 2147483647 w 1372"/>
                  <a:gd name="T77" fmla="*/ 2147483647 h 1519"/>
                  <a:gd name="T78" fmla="*/ 2147483647 w 1372"/>
                  <a:gd name="T79" fmla="*/ 2147483647 h 1519"/>
                  <a:gd name="T80" fmla="*/ 2147483647 w 1372"/>
                  <a:gd name="T81" fmla="*/ 2147483647 h 1519"/>
                  <a:gd name="T82" fmla="*/ 2147483647 w 1372"/>
                  <a:gd name="T83" fmla="*/ 2147483647 h 1519"/>
                  <a:gd name="T84" fmla="*/ 2147483647 w 1372"/>
                  <a:gd name="T85" fmla="*/ 2147483647 h 1519"/>
                  <a:gd name="T86" fmla="*/ 2147483647 w 1372"/>
                  <a:gd name="T87" fmla="*/ 2147483647 h 1519"/>
                  <a:gd name="T88" fmla="*/ 2147483647 w 1372"/>
                  <a:gd name="T89" fmla="*/ 2147483647 h 1519"/>
                  <a:gd name="T90" fmla="*/ 2147483647 w 1372"/>
                  <a:gd name="T91" fmla="*/ 2147483647 h 1519"/>
                  <a:gd name="T92" fmla="*/ 2147483647 w 1372"/>
                  <a:gd name="T93" fmla="*/ 2147483647 h 1519"/>
                  <a:gd name="T94" fmla="*/ 2147483647 w 1372"/>
                  <a:gd name="T95" fmla="*/ 2147483647 h 1519"/>
                  <a:gd name="T96" fmla="*/ 2147483647 w 1372"/>
                  <a:gd name="T97" fmla="*/ 2147483647 h 1519"/>
                  <a:gd name="T98" fmla="*/ 2147483647 w 1372"/>
                  <a:gd name="T99" fmla="*/ 2147483647 h 1519"/>
                  <a:gd name="T100" fmla="*/ 2147483647 w 1372"/>
                  <a:gd name="T101" fmla="*/ 2147483647 h 1519"/>
                  <a:gd name="T102" fmla="*/ 2147483647 w 1372"/>
                  <a:gd name="T103" fmla="*/ 2147483647 h 1519"/>
                  <a:gd name="T104" fmla="*/ 2147483647 w 1372"/>
                  <a:gd name="T105" fmla="*/ 2147483647 h 1519"/>
                  <a:gd name="T106" fmla="*/ 2147483647 w 1372"/>
                  <a:gd name="T107" fmla="*/ 2147483647 h 1519"/>
                  <a:gd name="T108" fmla="*/ 2147483647 w 1372"/>
                  <a:gd name="T109" fmla="*/ 2147483647 h 1519"/>
                  <a:gd name="T110" fmla="*/ 2147483647 w 1372"/>
                  <a:gd name="T111" fmla="*/ 2147483647 h 1519"/>
                  <a:gd name="T112" fmla="*/ 2147483647 w 1372"/>
                  <a:gd name="T113" fmla="*/ 2147483647 h 1519"/>
                  <a:gd name="T114" fmla="*/ 2147483647 w 1372"/>
                  <a:gd name="T115" fmla="*/ 2147483647 h 1519"/>
                  <a:gd name="T116" fmla="*/ 2147483647 w 1372"/>
                  <a:gd name="T117" fmla="*/ 2147483647 h 1519"/>
                  <a:gd name="T118" fmla="*/ 2147483647 w 1372"/>
                  <a:gd name="T119" fmla="*/ 2147483647 h 1519"/>
                  <a:gd name="T120" fmla="*/ 2147483647 w 1372"/>
                  <a:gd name="T121" fmla="*/ 2147483647 h 1519"/>
                  <a:gd name="T122" fmla="*/ 2147483647 w 1372"/>
                  <a:gd name="T123" fmla="*/ 2147483647 h 1519"/>
                  <a:gd name="T124" fmla="*/ 2147483647 w 1372"/>
                  <a:gd name="T125" fmla="*/ 2147483647 h 151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72"/>
                  <a:gd name="T190" fmla="*/ 0 h 1519"/>
                  <a:gd name="T191" fmla="*/ 1372 w 1372"/>
                  <a:gd name="T192" fmla="*/ 1519 h 151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72" h="1519">
                    <a:moveTo>
                      <a:pt x="0" y="392"/>
                    </a:moveTo>
                    <a:lnTo>
                      <a:pt x="64" y="339"/>
                    </a:lnTo>
                    <a:lnTo>
                      <a:pt x="100" y="318"/>
                    </a:lnTo>
                    <a:lnTo>
                      <a:pt x="106" y="286"/>
                    </a:lnTo>
                    <a:lnTo>
                      <a:pt x="79" y="265"/>
                    </a:lnTo>
                    <a:lnTo>
                      <a:pt x="73" y="225"/>
                    </a:lnTo>
                    <a:lnTo>
                      <a:pt x="87" y="219"/>
                    </a:lnTo>
                    <a:lnTo>
                      <a:pt x="84" y="200"/>
                    </a:lnTo>
                    <a:lnTo>
                      <a:pt x="133" y="190"/>
                    </a:lnTo>
                    <a:lnTo>
                      <a:pt x="150" y="165"/>
                    </a:lnTo>
                    <a:lnTo>
                      <a:pt x="153" y="137"/>
                    </a:lnTo>
                    <a:lnTo>
                      <a:pt x="193" y="130"/>
                    </a:lnTo>
                    <a:lnTo>
                      <a:pt x="199" y="106"/>
                    </a:lnTo>
                    <a:lnTo>
                      <a:pt x="156" y="91"/>
                    </a:lnTo>
                    <a:lnTo>
                      <a:pt x="177" y="77"/>
                    </a:lnTo>
                    <a:lnTo>
                      <a:pt x="239" y="77"/>
                    </a:lnTo>
                    <a:lnTo>
                      <a:pt x="259" y="53"/>
                    </a:lnTo>
                    <a:lnTo>
                      <a:pt x="289" y="49"/>
                    </a:lnTo>
                    <a:lnTo>
                      <a:pt x="308" y="31"/>
                    </a:lnTo>
                    <a:lnTo>
                      <a:pt x="328" y="63"/>
                    </a:lnTo>
                    <a:lnTo>
                      <a:pt x="407" y="59"/>
                    </a:lnTo>
                    <a:lnTo>
                      <a:pt x="448" y="91"/>
                    </a:lnTo>
                    <a:lnTo>
                      <a:pt x="572" y="81"/>
                    </a:lnTo>
                    <a:lnTo>
                      <a:pt x="588" y="66"/>
                    </a:lnTo>
                    <a:lnTo>
                      <a:pt x="635" y="91"/>
                    </a:lnTo>
                    <a:lnTo>
                      <a:pt x="684" y="119"/>
                    </a:lnTo>
                    <a:lnTo>
                      <a:pt x="708" y="109"/>
                    </a:lnTo>
                    <a:lnTo>
                      <a:pt x="721" y="91"/>
                    </a:lnTo>
                    <a:lnTo>
                      <a:pt x="763" y="106"/>
                    </a:lnTo>
                    <a:lnTo>
                      <a:pt x="735" y="81"/>
                    </a:lnTo>
                    <a:lnTo>
                      <a:pt x="711" y="84"/>
                    </a:lnTo>
                    <a:lnTo>
                      <a:pt x="669" y="91"/>
                    </a:lnTo>
                    <a:lnTo>
                      <a:pt x="653" y="63"/>
                    </a:lnTo>
                    <a:lnTo>
                      <a:pt x="632" y="49"/>
                    </a:lnTo>
                    <a:lnTo>
                      <a:pt x="632" y="24"/>
                    </a:lnTo>
                    <a:lnTo>
                      <a:pt x="635" y="3"/>
                    </a:lnTo>
                    <a:lnTo>
                      <a:pt x="659" y="0"/>
                    </a:lnTo>
                    <a:lnTo>
                      <a:pt x="678" y="21"/>
                    </a:lnTo>
                    <a:lnTo>
                      <a:pt x="684" y="6"/>
                    </a:lnTo>
                    <a:lnTo>
                      <a:pt x="705" y="0"/>
                    </a:lnTo>
                    <a:lnTo>
                      <a:pt x="727" y="18"/>
                    </a:lnTo>
                    <a:lnTo>
                      <a:pt x="738" y="3"/>
                    </a:lnTo>
                    <a:lnTo>
                      <a:pt x="751" y="21"/>
                    </a:lnTo>
                    <a:lnTo>
                      <a:pt x="751" y="41"/>
                    </a:lnTo>
                    <a:lnTo>
                      <a:pt x="787" y="59"/>
                    </a:lnTo>
                    <a:lnTo>
                      <a:pt x="774" y="77"/>
                    </a:lnTo>
                    <a:lnTo>
                      <a:pt x="774" y="99"/>
                    </a:lnTo>
                    <a:lnTo>
                      <a:pt x="834" y="106"/>
                    </a:lnTo>
                    <a:lnTo>
                      <a:pt x="847" y="77"/>
                    </a:lnTo>
                    <a:lnTo>
                      <a:pt x="837" y="59"/>
                    </a:lnTo>
                    <a:lnTo>
                      <a:pt x="810" y="63"/>
                    </a:lnTo>
                    <a:lnTo>
                      <a:pt x="814" y="31"/>
                    </a:lnTo>
                    <a:lnTo>
                      <a:pt x="867" y="49"/>
                    </a:lnTo>
                    <a:lnTo>
                      <a:pt x="880" y="74"/>
                    </a:lnTo>
                    <a:lnTo>
                      <a:pt x="923" y="74"/>
                    </a:lnTo>
                    <a:lnTo>
                      <a:pt x="962" y="102"/>
                    </a:lnTo>
                    <a:lnTo>
                      <a:pt x="982" y="91"/>
                    </a:lnTo>
                    <a:lnTo>
                      <a:pt x="1004" y="119"/>
                    </a:lnTo>
                    <a:lnTo>
                      <a:pt x="982" y="147"/>
                    </a:lnTo>
                    <a:lnTo>
                      <a:pt x="962" y="127"/>
                    </a:lnTo>
                    <a:lnTo>
                      <a:pt x="949" y="134"/>
                    </a:lnTo>
                    <a:lnTo>
                      <a:pt x="932" y="152"/>
                    </a:lnTo>
                    <a:lnTo>
                      <a:pt x="906" y="172"/>
                    </a:lnTo>
                    <a:lnTo>
                      <a:pt x="922" y="190"/>
                    </a:lnTo>
                    <a:lnTo>
                      <a:pt x="894" y="197"/>
                    </a:lnTo>
                    <a:lnTo>
                      <a:pt x="876" y="230"/>
                    </a:lnTo>
                    <a:lnTo>
                      <a:pt x="850" y="268"/>
                    </a:lnTo>
                    <a:lnTo>
                      <a:pt x="886" y="308"/>
                    </a:lnTo>
                    <a:lnTo>
                      <a:pt x="909" y="349"/>
                    </a:lnTo>
                    <a:lnTo>
                      <a:pt x="955" y="356"/>
                    </a:lnTo>
                    <a:lnTo>
                      <a:pt x="998" y="349"/>
                    </a:lnTo>
                    <a:lnTo>
                      <a:pt x="1018" y="364"/>
                    </a:lnTo>
                    <a:lnTo>
                      <a:pt x="1004" y="381"/>
                    </a:lnTo>
                    <a:lnTo>
                      <a:pt x="995" y="399"/>
                    </a:lnTo>
                    <a:lnTo>
                      <a:pt x="1015" y="434"/>
                    </a:lnTo>
                    <a:lnTo>
                      <a:pt x="1019" y="470"/>
                    </a:lnTo>
                    <a:lnTo>
                      <a:pt x="1045" y="480"/>
                    </a:lnTo>
                    <a:lnTo>
                      <a:pt x="1078" y="452"/>
                    </a:lnTo>
                    <a:lnTo>
                      <a:pt x="1069" y="417"/>
                    </a:lnTo>
                    <a:lnTo>
                      <a:pt x="1039" y="392"/>
                    </a:lnTo>
                    <a:lnTo>
                      <a:pt x="1072" y="356"/>
                    </a:lnTo>
                    <a:lnTo>
                      <a:pt x="1045" y="293"/>
                    </a:lnTo>
                    <a:lnTo>
                      <a:pt x="1019" y="268"/>
                    </a:lnTo>
                    <a:lnTo>
                      <a:pt x="1039" y="247"/>
                    </a:lnTo>
                    <a:lnTo>
                      <a:pt x="1034" y="219"/>
                    </a:lnTo>
                    <a:lnTo>
                      <a:pt x="1051" y="197"/>
                    </a:lnTo>
                    <a:lnTo>
                      <a:pt x="1078" y="219"/>
                    </a:lnTo>
                    <a:lnTo>
                      <a:pt x="1138" y="290"/>
                    </a:lnTo>
                    <a:lnTo>
                      <a:pt x="1170" y="296"/>
                    </a:lnTo>
                    <a:lnTo>
                      <a:pt x="1179" y="283"/>
                    </a:lnTo>
                    <a:lnTo>
                      <a:pt x="1170" y="243"/>
                    </a:lnTo>
                    <a:lnTo>
                      <a:pt x="1194" y="247"/>
                    </a:lnTo>
                    <a:lnTo>
                      <a:pt x="1227" y="293"/>
                    </a:lnTo>
                    <a:lnTo>
                      <a:pt x="1233" y="314"/>
                    </a:lnTo>
                    <a:lnTo>
                      <a:pt x="1259" y="328"/>
                    </a:lnTo>
                    <a:lnTo>
                      <a:pt x="1299" y="353"/>
                    </a:lnTo>
                    <a:lnTo>
                      <a:pt x="1319" y="381"/>
                    </a:lnTo>
                    <a:lnTo>
                      <a:pt x="1352" y="409"/>
                    </a:lnTo>
                    <a:lnTo>
                      <a:pt x="1368" y="417"/>
                    </a:lnTo>
                    <a:lnTo>
                      <a:pt x="1371" y="434"/>
                    </a:lnTo>
                    <a:lnTo>
                      <a:pt x="1346" y="452"/>
                    </a:lnTo>
                    <a:lnTo>
                      <a:pt x="1332" y="434"/>
                    </a:lnTo>
                    <a:lnTo>
                      <a:pt x="1319" y="434"/>
                    </a:lnTo>
                    <a:lnTo>
                      <a:pt x="1313" y="474"/>
                    </a:lnTo>
                    <a:lnTo>
                      <a:pt x="1290" y="480"/>
                    </a:lnTo>
                    <a:lnTo>
                      <a:pt x="1272" y="462"/>
                    </a:lnTo>
                    <a:lnTo>
                      <a:pt x="1223" y="462"/>
                    </a:lnTo>
                    <a:lnTo>
                      <a:pt x="1214" y="505"/>
                    </a:lnTo>
                    <a:lnTo>
                      <a:pt x="1227" y="530"/>
                    </a:lnTo>
                    <a:lnTo>
                      <a:pt x="1250" y="512"/>
                    </a:lnTo>
                    <a:lnTo>
                      <a:pt x="1263" y="505"/>
                    </a:lnTo>
                    <a:lnTo>
                      <a:pt x="1283" y="527"/>
                    </a:lnTo>
                    <a:lnTo>
                      <a:pt x="1259" y="551"/>
                    </a:lnTo>
                    <a:lnTo>
                      <a:pt x="1283" y="580"/>
                    </a:lnTo>
                    <a:lnTo>
                      <a:pt x="1319" y="590"/>
                    </a:lnTo>
                    <a:lnTo>
                      <a:pt x="1313" y="608"/>
                    </a:lnTo>
                    <a:lnTo>
                      <a:pt x="1305" y="608"/>
                    </a:lnTo>
                    <a:lnTo>
                      <a:pt x="1272" y="699"/>
                    </a:lnTo>
                    <a:lnTo>
                      <a:pt x="1272" y="643"/>
                    </a:lnTo>
                    <a:lnTo>
                      <a:pt x="1289" y="615"/>
                    </a:lnTo>
                    <a:lnTo>
                      <a:pt x="1272" y="598"/>
                    </a:lnTo>
                    <a:lnTo>
                      <a:pt x="1253" y="615"/>
                    </a:lnTo>
                    <a:lnTo>
                      <a:pt x="1263" y="633"/>
                    </a:lnTo>
                    <a:lnTo>
                      <a:pt x="1250" y="643"/>
                    </a:lnTo>
                    <a:lnTo>
                      <a:pt x="1230" y="661"/>
                    </a:lnTo>
                    <a:lnTo>
                      <a:pt x="1233" y="693"/>
                    </a:lnTo>
                    <a:lnTo>
                      <a:pt x="1214" y="711"/>
                    </a:lnTo>
                    <a:lnTo>
                      <a:pt x="1184" y="717"/>
                    </a:lnTo>
                    <a:lnTo>
                      <a:pt x="1194" y="739"/>
                    </a:lnTo>
                    <a:lnTo>
                      <a:pt x="1184" y="764"/>
                    </a:lnTo>
                    <a:lnTo>
                      <a:pt x="1194" y="785"/>
                    </a:lnTo>
                    <a:lnTo>
                      <a:pt x="1176" y="827"/>
                    </a:lnTo>
                    <a:lnTo>
                      <a:pt x="1170" y="863"/>
                    </a:lnTo>
                    <a:lnTo>
                      <a:pt x="1143" y="888"/>
                    </a:lnTo>
                    <a:lnTo>
                      <a:pt x="1114" y="944"/>
                    </a:lnTo>
                    <a:lnTo>
                      <a:pt x="1114" y="979"/>
                    </a:lnTo>
                    <a:lnTo>
                      <a:pt x="1121" y="1019"/>
                    </a:lnTo>
                    <a:lnTo>
                      <a:pt x="1138" y="1060"/>
                    </a:lnTo>
                    <a:lnTo>
                      <a:pt x="1143" y="1100"/>
                    </a:lnTo>
                    <a:lnTo>
                      <a:pt x="1130" y="1118"/>
                    </a:lnTo>
                    <a:lnTo>
                      <a:pt x="1114" y="1107"/>
                    </a:lnTo>
                    <a:lnTo>
                      <a:pt x="1114" y="1090"/>
                    </a:lnTo>
                    <a:lnTo>
                      <a:pt x="1102" y="1037"/>
                    </a:lnTo>
                    <a:lnTo>
                      <a:pt x="1088" y="1025"/>
                    </a:lnTo>
                    <a:lnTo>
                      <a:pt x="1084" y="1001"/>
                    </a:lnTo>
                    <a:lnTo>
                      <a:pt x="1067" y="1001"/>
                    </a:lnTo>
                    <a:lnTo>
                      <a:pt x="1045" y="979"/>
                    </a:lnTo>
                    <a:lnTo>
                      <a:pt x="1025" y="986"/>
                    </a:lnTo>
                    <a:lnTo>
                      <a:pt x="1004" y="972"/>
                    </a:lnTo>
                    <a:lnTo>
                      <a:pt x="982" y="986"/>
                    </a:lnTo>
                    <a:lnTo>
                      <a:pt x="940" y="976"/>
                    </a:lnTo>
                    <a:lnTo>
                      <a:pt x="968" y="1014"/>
                    </a:lnTo>
                    <a:lnTo>
                      <a:pt x="932" y="1012"/>
                    </a:lnTo>
                    <a:lnTo>
                      <a:pt x="909" y="979"/>
                    </a:lnTo>
                    <a:lnTo>
                      <a:pt x="864" y="979"/>
                    </a:lnTo>
                    <a:lnTo>
                      <a:pt x="876" y="1025"/>
                    </a:lnTo>
                    <a:lnTo>
                      <a:pt x="840" y="1014"/>
                    </a:lnTo>
                    <a:lnTo>
                      <a:pt x="826" y="1060"/>
                    </a:lnTo>
                    <a:lnTo>
                      <a:pt x="837" y="1078"/>
                    </a:lnTo>
                    <a:lnTo>
                      <a:pt x="826" y="1128"/>
                    </a:lnTo>
                    <a:lnTo>
                      <a:pt x="840" y="1191"/>
                    </a:lnTo>
                    <a:lnTo>
                      <a:pt x="856" y="1226"/>
                    </a:lnTo>
                    <a:lnTo>
                      <a:pt x="876" y="1266"/>
                    </a:lnTo>
                    <a:lnTo>
                      <a:pt x="932" y="1262"/>
                    </a:lnTo>
                    <a:lnTo>
                      <a:pt x="955" y="1262"/>
                    </a:lnTo>
                    <a:lnTo>
                      <a:pt x="962" y="1226"/>
                    </a:lnTo>
                    <a:lnTo>
                      <a:pt x="949" y="1209"/>
                    </a:lnTo>
                    <a:lnTo>
                      <a:pt x="949" y="1191"/>
                    </a:lnTo>
                    <a:lnTo>
                      <a:pt x="985" y="1191"/>
                    </a:lnTo>
                    <a:lnTo>
                      <a:pt x="1022" y="1188"/>
                    </a:lnTo>
                    <a:lnTo>
                      <a:pt x="1022" y="1209"/>
                    </a:lnTo>
                    <a:lnTo>
                      <a:pt x="1012" y="1244"/>
                    </a:lnTo>
                    <a:lnTo>
                      <a:pt x="995" y="1269"/>
                    </a:lnTo>
                    <a:lnTo>
                      <a:pt x="989" y="1309"/>
                    </a:lnTo>
                    <a:lnTo>
                      <a:pt x="1015" y="1327"/>
                    </a:lnTo>
                    <a:lnTo>
                      <a:pt x="1045" y="1322"/>
                    </a:lnTo>
                    <a:lnTo>
                      <a:pt x="1067" y="1330"/>
                    </a:lnTo>
                    <a:lnTo>
                      <a:pt x="1084" y="1330"/>
                    </a:lnTo>
                    <a:lnTo>
                      <a:pt x="1088" y="1352"/>
                    </a:lnTo>
                    <a:lnTo>
                      <a:pt x="1075" y="1393"/>
                    </a:lnTo>
                    <a:lnTo>
                      <a:pt x="1085" y="1411"/>
                    </a:lnTo>
                    <a:lnTo>
                      <a:pt x="1088" y="1453"/>
                    </a:lnTo>
                    <a:lnTo>
                      <a:pt x="1114" y="1489"/>
                    </a:lnTo>
                    <a:lnTo>
                      <a:pt x="1138" y="1493"/>
                    </a:lnTo>
                    <a:lnTo>
                      <a:pt x="1157" y="1489"/>
                    </a:lnTo>
                    <a:lnTo>
                      <a:pt x="1164" y="1489"/>
                    </a:lnTo>
                    <a:lnTo>
                      <a:pt x="1200" y="1489"/>
                    </a:lnTo>
                    <a:lnTo>
                      <a:pt x="1230" y="1493"/>
                    </a:lnTo>
                    <a:lnTo>
                      <a:pt x="1242" y="1471"/>
                    </a:lnTo>
                    <a:lnTo>
                      <a:pt x="1214" y="1506"/>
                    </a:lnTo>
                    <a:lnTo>
                      <a:pt x="1194" y="1506"/>
                    </a:lnTo>
                    <a:lnTo>
                      <a:pt x="1173" y="1506"/>
                    </a:lnTo>
                    <a:lnTo>
                      <a:pt x="1138" y="1518"/>
                    </a:lnTo>
                    <a:lnTo>
                      <a:pt x="1108" y="1499"/>
                    </a:lnTo>
                    <a:lnTo>
                      <a:pt x="1078" y="1489"/>
                    </a:lnTo>
                    <a:lnTo>
                      <a:pt x="1064" y="1489"/>
                    </a:lnTo>
                    <a:lnTo>
                      <a:pt x="1067" y="1471"/>
                    </a:lnTo>
                    <a:lnTo>
                      <a:pt x="1064" y="1436"/>
                    </a:lnTo>
                    <a:lnTo>
                      <a:pt x="1036" y="1411"/>
                    </a:lnTo>
                    <a:lnTo>
                      <a:pt x="985" y="1397"/>
                    </a:lnTo>
                    <a:lnTo>
                      <a:pt x="976" y="1383"/>
                    </a:lnTo>
                    <a:lnTo>
                      <a:pt x="962" y="1387"/>
                    </a:lnTo>
                    <a:lnTo>
                      <a:pt x="946" y="1372"/>
                    </a:lnTo>
                    <a:lnTo>
                      <a:pt x="926" y="1358"/>
                    </a:lnTo>
                    <a:lnTo>
                      <a:pt x="900" y="1322"/>
                    </a:lnTo>
                    <a:lnTo>
                      <a:pt x="870" y="1309"/>
                    </a:lnTo>
                    <a:lnTo>
                      <a:pt x="853" y="1330"/>
                    </a:lnTo>
                    <a:lnTo>
                      <a:pt x="834" y="1316"/>
                    </a:lnTo>
                    <a:lnTo>
                      <a:pt x="810" y="1316"/>
                    </a:lnTo>
                    <a:lnTo>
                      <a:pt x="765" y="1302"/>
                    </a:lnTo>
                    <a:lnTo>
                      <a:pt x="678" y="1234"/>
                    </a:lnTo>
                    <a:lnTo>
                      <a:pt x="672" y="1168"/>
                    </a:lnTo>
                    <a:lnTo>
                      <a:pt x="665" y="1143"/>
                    </a:lnTo>
                    <a:lnTo>
                      <a:pt x="651" y="1118"/>
                    </a:lnTo>
                    <a:lnTo>
                      <a:pt x="632" y="1082"/>
                    </a:lnTo>
                    <a:lnTo>
                      <a:pt x="543" y="951"/>
                    </a:lnTo>
                    <a:lnTo>
                      <a:pt x="543" y="1001"/>
                    </a:lnTo>
                    <a:lnTo>
                      <a:pt x="599" y="1090"/>
                    </a:lnTo>
                    <a:lnTo>
                      <a:pt x="623" y="1160"/>
                    </a:lnTo>
                    <a:lnTo>
                      <a:pt x="588" y="1145"/>
                    </a:lnTo>
                    <a:lnTo>
                      <a:pt x="576" y="1100"/>
                    </a:lnTo>
                    <a:lnTo>
                      <a:pt x="536" y="1075"/>
                    </a:lnTo>
                    <a:lnTo>
                      <a:pt x="563" y="1060"/>
                    </a:lnTo>
                    <a:lnTo>
                      <a:pt x="500" y="1012"/>
                    </a:lnTo>
                    <a:lnTo>
                      <a:pt x="525" y="979"/>
                    </a:lnTo>
                    <a:lnTo>
                      <a:pt x="506" y="926"/>
                    </a:lnTo>
                    <a:lnTo>
                      <a:pt x="434" y="813"/>
                    </a:lnTo>
                    <a:lnTo>
                      <a:pt x="424" y="749"/>
                    </a:lnTo>
                    <a:lnTo>
                      <a:pt x="430" y="693"/>
                    </a:lnTo>
                    <a:lnTo>
                      <a:pt x="448" y="643"/>
                    </a:lnTo>
                    <a:lnTo>
                      <a:pt x="448" y="590"/>
                    </a:lnTo>
                    <a:lnTo>
                      <a:pt x="434" y="555"/>
                    </a:lnTo>
                    <a:lnTo>
                      <a:pt x="473" y="545"/>
                    </a:lnTo>
                    <a:lnTo>
                      <a:pt x="424" y="480"/>
                    </a:lnTo>
                    <a:lnTo>
                      <a:pt x="430" y="452"/>
                    </a:lnTo>
                    <a:lnTo>
                      <a:pt x="407" y="409"/>
                    </a:lnTo>
                    <a:lnTo>
                      <a:pt x="415" y="381"/>
                    </a:lnTo>
                    <a:lnTo>
                      <a:pt x="398" y="371"/>
                    </a:lnTo>
                    <a:lnTo>
                      <a:pt x="398" y="346"/>
                    </a:lnTo>
                    <a:lnTo>
                      <a:pt x="382" y="321"/>
                    </a:lnTo>
                    <a:lnTo>
                      <a:pt x="398" y="303"/>
                    </a:lnTo>
                    <a:lnTo>
                      <a:pt x="380" y="293"/>
                    </a:lnTo>
                    <a:lnTo>
                      <a:pt x="355" y="311"/>
                    </a:lnTo>
                    <a:lnTo>
                      <a:pt x="331" y="268"/>
                    </a:lnTo>
                    <a:lnTo>
                      <a:pt x="298" y="258"/>
                    </a:lnTo>
                    <a:lnTo>
                      <a:pt x="259" y="258"/>
                    </a:lnTo>
                    <a:lnTo>
                      <a:pt x="232" y="293"/>
                    </a:lnTo>
                    <a:lnTo>
                      <a:pt x="219" y="286"/>
                    </a:lnTo>
                    <a:lnTo>
                      <a:pt x="239" y="237"/>
                    </a:lnTo>
                    <a:lnTo>
                      <a:pt x="219" y="247"/>
                    </a:lnTo>
                    <a:lnTo>
                      <a:pt x="177" y="293"/>
                    </a:lnTo>
                    <a:lnTo>
                      <a:pt x="133" y="339"/>
                    </a:lnTo>
                    <a:lnTo>
                      <a:pt x="93" y="353"/>
                    </a:lnTo>
                    <a:lnTo>
                      <a:pt x="24" y="392"/>
                    </a:lnTo>
                    <a:lnTo>
                      <a:pt x="0" y="392"/>
                    </a:lnTo>
                  </a:path>
                </a:pathLst>
              </a:cu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6" name="Freeform 9"/>
              <p:cNvSpPr>
                <a:spLocks/>
              </p:cNvSpPr>
              <p:nvPr/>
            </p:nvSpPr>
            <p:spPr bwMode="auto">
              <a:xfrm>
                <a:off x="1678482" y="2151831"/>
                <a:ext cx="304800" cy="107950"/>
              </a:xfrm>
              <a:custGeom>
                <a:avLst/>
                <a:gdLst>
                  <a:gd name="T0" fmla="*/ 0 w 215"/>
                  <a:gd name="T1" fmla="*/ 2147483647 h 90"/>
                  <a:gd name="T2" fmla="*/ 2147483647 w 215"/>
                  <a:gd name="T3" fmla="*/ 2147483647 h 90"/>
                  <a:gd name="T4" fmla="*/ 2147483647 w 215"/>
                  <a:gd name="T5" fmla="*/ 2147483647 h 90"/>
                  <a:gd name="T6" fmla="*/ 2147483647 w 215"/>
                  <a:gd name="T7" fmla="*/ 2147483647 h 90"/>
                  <a:gd name="T8" fmla="*/ 2147483647 w 215"/>
                  <a:gd name="T9" fmla="*/ 2147483647 h 90"/>
                  <a:gd name="T10" fmla="*/ 2147483647 w 215"/>
                  <a:gd name="T11" fmla="*/ 0 h 90"/>
                  <a:gd name="T12" fmla="*/ 2147483647 w 215"/>
                  <a:gd name="T13" fmla="*/ 0 h 90"/>
                  <a:gd name="T14" fmla="*/ 2147483647 w 215"/>
                  <a:gd name="T15" fmla="*/ 2147483647 h 90"/>
                  <a:gd name="T16" fmla="*/ 2147483647 w 215"/>
                  <a:gd name="T17" fmla="*/ 2147483647 h 90"/>
                  <a:gd name="T18" fmla="*/ 2147483647 w 215"/>
                  <a:gd name="T19" fmla="*/ 2147483647 h 90"/>
                  <a:gd name="T20" fmla="*/ 2147483647 w 215"/>
                  <a:gd name="T21" fmla="*/ 2147483647 h 90"/>
                  <a:gd name="T22" fmla="*/ 2147483647 w 215"/>
                  <a:gd name="T23" fmla="*/ 2147483647 h 90"/>
                  <a:gd name="T24" fmla="*/ 2147483647 w 215"/>
                  <a:gd name="T25" fmla="*/ 2147483647 h 90"/>
                  <a:gd name="T26" fmla="*/ 2147483647 w 215"/>
                  <a:gd name="T27" fmla="*/ 2147483647 h 90"/>
                  <a:gd name="T28" fmla="*/ 2147483647 w 215"/>
                  <a:gd name="T29" fmla="*/ 2147483647 h 90"/>
                  <a:gd name="T30" fmla="*/ 2147483647 w 215"/>
                  <a:gd name="T31" fmla="*/ 2147483647 h 90"/>
                  <a:gd name="T32" fmla="*/ 2147483647 w 215"/>
                  <a:gd name="T33" fmla="*/ 2147483647 h 90"/>
                  <a:gd name="T34" fmla="*/ 2147483647 w 215"/>
                  <a:gd name="T35" fmla="*/ 2147483647 h 90"/>
                  <a:gd name="T36" fmla="*/ 2147483647 w 215"/>
                  <a:gd name="T37" fmla="*/ 2147483647 h 90"/>
                  <a:gd name="T38" fmla="*/ 2147483647 w 215"/>
                  <a:gd name="T39" fmla="*/ 2147483647 h 90"/>
                  <a:gd name="T40" fmla="*/ 2147483647 w 215"/>
                  <a:gd name="T41" fmla="*/ 2147483647 h 90"/>
                  <a:gd name="T42" fmla="*/ 2147483647 w 215"/>
                  <a:gd name="T43" fmla="*/ 2147483647 h 90"/>
                  <a:gd name="T44" fmla="*/ 2147483647 w 215"/>
                  <a:gd name="T45" fmla="*/ 2147483647 h 90"/>
                  <a:gd name="T46" fmla="*/ 2147483647 w 215"/>
                  <a:gd name="T47" fmla="*/ 2147483647 h 90"/>
                  <a:gd name="T48" fmla="*/ 2147483647 w 215"/>
                  <a:gd name="T49" fmla="*/ 2147483647 h 90"/>
                  <a:gd name="T50" fmla="*/ 2147483647 w 215"/>
                  <a:gd name="T51" fmla="*/ 2147483647 h 90"/>
                  <a:gd name="T52" fmla="*/ 2147483647 w 215"/>
                  <a:gd name="T53" fmla="*/ 2147483647 h 90"/>
                  <a:gd name="T54" fmla="*/ 2147483647 w 215"/>
                  <a:gd name="T55" fmla="*/ 2147483647 h 90"/>
                  <a:gd name="T56" fmla="*/ 2147483647 w 215"/>
                  <a:gd name="T57" fmla="*/ 2147483647 h 90"/>
                  <a:gd name="T58" fmla="*/ 2147483647 w 215"/>
                  <a:gd name="T59" fmla="*/ 2147483647 h 90"/>
                  <a:gd name="T60" fmla="*/ 2147483647 w 215"/>
                  <a:gd name="T61" fmla="*/ 2147483647 h 90"/>
                  <a:gd name="T62" fmla="*/ 2147483647 w 215"/>
                  <a:gd name="T63" fmla="*/ 2147483647 h 90"/>
                  <a:gd name="T64" fmla="*/ 2147483647 w 215"/>
                  <a:gd name="T65" fmla="*/ 2147483647 h 90"/>
                  <a:gd name="T66" fmla="*/ 2147483647 w 215"/>
                  <a:gd name="T67" fmla="*/ 2147483647 h 90"/>
                  <a:gd name="T68" fmla="*/ 2147483647 w 215"/>
                  <a:gd name="T69" fmla="*/ 2147483647 h 90"/>
                  <a:gd name="T70" fmla="*/ 2147483647 w 215"/>
                  <a:gd name="T71" fmla="*/ 2147483647 h 90"/>
                  <a:gd name="T72" fmla="*/ 2147483647 w 215"/>
                  <a:gd name="T73" fmla="*/ 2147483647 h 90"/>
                  <a:gd name="T74" fmla="*/ 2147483647 w 215"/>
                  <a:gd name="T75" fmla="*/ 2147483647 h 90"/>
                  <a:gd name="T76" fmla="*/ 2147483647 w 215"/>
                  <a:gd name="T77" fmla="*/ 2147483647 h 90"/>
                  <a:gd name="T78" fmla="*/ 2147483647 w 215"/>
                  <a:gd name="T79" fmla="*/ 2147483647 h 90"/>
                  <a:gd name="T80" fmla="*/ 0 w 215"/>
                  <a:gd name="T81" fmla="*/ 2147483647 h 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5"/>
                  <a:gd name="T124" fmla="*/ 0 h 90"/>
                  <a:gd name="T125" fmla="*/ 215 w 215"/>
                  <a:gd name="T126" fmla="*/ 90 h 9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5" h="90">
                    <a:moveTo>
                      <a:pt x="0" y="45"/>
                    </a:moveTo>
                    <a:lnTo>
                      <a:pt x="21" y="13"/>
                    </a:lnTo>
                    <a:lnTo>
                      <a:pt x="30" y="13"/>
                    </a:lnTo>
                    <a:lnTo>
                      <a:pt x="43" y="3"/>
                    </a:lnTo>
                    <a:lnTo>
                      <a:pt x="59" y="3"/>
                    </a:lnTo>
                    <a:lnTo>
                      <a:pt x="61" y="0"/>
                    </a:lnTo>
                    <a:lnTo>
                      <a:pt x="70" y="0"/>
                    </a:lnTo>
                    <a:lnTo>
                      <a:pt x="89" y="13"/>
                    </a:lnTo>
                    <a:lnTo>
                      <a:pt x="97" y="25"/>
                    </a:lnTo>
                    <a:lnTo>
                      <a:pt x="103" y="18"/>
                    </a:lnTo>
                    <a:lnTo>
                      <a:pt x="116" y="31"/>
                    </a:lnTo>
                    <a:lnTo>
                      <a:pt x="129" y="31"/>
                    </a:lnTo>
                    <a:lnTo>
                      <a:pt x="140" y="42"/>
                    </a:lnTo>
                    <a:lnTo>
                      <a:pt x="152" y="45"/>
                    </a:lnTo>
                    <a:lnTo>
                      <a:pt x="152" y="60"/>
                    </a:lnTo>
                    <a:lnTo>
                      <a:pt x="178" y="60"/>
                    </a:lnTo>
                    <a:lnTo>
                      <a:pt x="186" y="70"/>
                    </a:lnTo>
                    <a:lnTo>
                      <a:pt x="202" y="70"/>
                    </a:lnTo>
                    <a:lnTo>
                      <a:pt x="214" y="89"/>
                    </a:lnTo>
                    <a:lnTo>
                      <a:pt x="208" y="89"/>
                    </a:lnTo>
                    <a:lnTo>
                      <a:pt x="202" y="82"/>
                    </a:lnTo>
                    <a:lnTo>
                      <a:pt x="199" y="82"/>
                    </a:lnTo>
                    <a:lnTo>
                      <a:pt x="186" y="82"/>
                    </a:lnTo>
                    <a:lnTo>
                      <a:pt x="178" y="89"/>
                    </a:lnTo>
                    <a:lnTo>
                      <a:pt x="169" y="89"/>
                    </a:lnTo>
                    <a:lnTo>
                      <a:pt x="149" y="89"/>
                    </a:lnTo>
                    <a:lnTo>
                      <a:pt x="140" y="89"/>
                    </a:lnTo>
                    <a:lnTo>
                      <a:pt x="140" y="82"/>
                    </a:lnTo>
                    <a:lnTo>
                      <a:pt x="116" y="60"/>
                    </a:lnTo>
                    <a:lnTo>
                      <a:pt x="116" y="45"/>
                    </a:lnTo>
                    <a:lnTo>
                      <a:pt x="97" y="45"/>
                    </a:lnTo>
                    <a:lnTo>
                      <a:pt x="89" y="42"/>
                    </a:lnTo>
                    <a:lnTo>
                      <a:pt x="83" y="45"/>
                    </a:lnTo>
                    <a:lnTo>
                      <a:pt x="76" y="38"/>
                    </a:lnTo>
                    <a:lnTo>
                      <a:pt x="70" y="38"/>
                    </a:lnTo>
                    <a:lnTo>
                      <a:pt x="70" y="20"/>
                    </a:lnTo>
                    <a:lnTo>
                      <a:pt x="61" y="13"/>
                    </a:lnTo>
                    <a:lnTo>
                      <a:pt x="45" y="18"/>
                    </a:lnTo>
                    <a:lnTo>
                      <a:pt x="31" y="38"/>
                    </a:lnTo>
                    <a:lnTo>
                      <a:pt x="18" y="42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7" name="Freeform 10"/>
              <p:cNvSpPr>
                <a:spLocks/>
              </p:cNvSpPr>
              <p:nvPr/>
            </p:nvSpPr>
            <p:spPr bwMode="auto">
              <a:xfrm>
                <a:off x="1949945" y="2229618"/>
                <a:ext cx="190500" cy="92075"/>
              </a:xfrm>
              <a:custGeom>
                <a:avLst/>
                <a:gdLst>
                  <a:gd name="T0" fmla="*/ 0 w 135"/>
                  <a:gd name="T1" fmla="*/ 2147483647 h 78"/>
                  <a:gd name="T2" fmla="*/ 2147483647 w 135"/>
                  <a:gd name="T3" fmla="*/ 2147483647 h 78"/>
                  <a:gd name="T4" fmla="*/ 2147483647 w 135"/>
                  <a:gd name="T5" fmla="*/ 2147483647 h 78"/>
                  <a:gd name="T6" fmla="*/ 2147483647 w 135"/>
                  <a:gd name="T7" fmla="*/ 2147483647 h 78"/>
                  <a:gd name="T8" fmla="*/ 2147483647 w 135"/>
                  <a:gd name="T9" fmla="*/ 2147483647 h 78"/>
                  <a:gd name="T10" fmla="*/ 2147483647 w 135"/>
                  <a:gd name="T11" fmla="*/ 2147483647 h 78"/>
                  <a:gd name="T12" fmla="*/ 2147483647 w 135"/>
                  <a:gd name="T13" fmla="*/ 2147483647 h 78"/>
                  <a:gd name="T14" fmla="*/ 2147483647 w 135"/>
                  <a:gd name="T15" fmla="*/ 2147483647 h 78"/>
                  <a:gd name="T16" fmla="*/ 2147483647 w 135"/>
                  <a:gd name="T17" fmla="*/ 2147483647 h 78"/>
                  <a:gd name="T18" fmla="*/ 2147483647 w 135"/>
                  <a:gd name="T19" fmla="*/ 2147483647 h 78"/>
                  <a:gd name="T20" fmla="*/ 2147483647 w 135"/>
                  <a:gd name="T21" fmla="*/ 2147483647 h 78"/>
                  <a:gd name="T22" fmla="*/ 2147483647 w 135"/>
                  <a:gd name="T23" fmla="*/ 2147483647 h 78"/>
                  <a:gd name="T24" fmla="*/ 2147483647 w 135"/>
                  <a:gd name="T25" fmla="*/ 2147483647 h 78"/>
                  <a:gd name="T26" fmla="*/ 2147483647 w 135"/>
                  <a:gd name="T27" fmla="*/ 2147483647 h 78"/>
                  <a:gd name="T28" fmla="*/ 2147483647 w 135"/>
                  <a:gd name="T29" fmla="*/ 2147483647 h 78"/>
                  <a:gd name="T30" fmla="*/ 2147483647 w 135"/>
                  <a:gd name="T31" fmla="*/ 2147483647 h 78"/>
                  <a:gd name="T32" fmla="*/ 2147483647 w 135"/>
                  <a:gd name="T33" fmla="*/ 2147483647 h 78"/>
                  <a:gd name="T34" fmla="*/ 2147483647 w 135"/>
                  <a:gd name="T35" fmla="*/ 2147483647 h 78"/>
                  <a:gd name="T36" fmla="*/ 2147483647 w 135"/>
                  <a:gd name="T37" fmla="*/ 2147483647 h 78"/>
                  <a:gd name="T38" fmla="*/ 2147483647 w 135"/>
                  <a:gd name="T39" fmla="*/ 2147483647 h 78"/>
                  <a:gd name="T40" fmla="*/ 2147483647 w 135"/>
                  <a:gd name="T41" fmla="*/ 0 h 78"/>
                  <a:gd name="T42" fmla="*/ 2147483647 w 135"/>
                  <a:gd name="T43" fmla="*/ 2147483647 h 78"/>
                  <a:gd name="T44" fmla="*/ 2147483647 w 135"/>
                  <a:gd name="T45" fmla="*/ 2147483647 h 78"/>
                  <a:gd name="T46" fmla="*/ 2147483647 w 135"/>
                  <a:gd name="T47" fmla="*/ 2147483647 h 78"/>
                  <a:gd name="T48" fmla="*/ 2147483647 w 135"/>
                  <a:gd name="T49" fmla="*/ 2147483647 h 78"/>
                  <a:gd name="T50" fmla="*/ 2147483647 w 135"/>
                  <a:gd name="T51" fmla="*/ 2147483647 h 78"/>
                  <a:gd name="T52" fmla="*/ 0 w 135"/>
                  <a:gd name="T53" fmla="*/ 2147483647 h 7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5"/>
                  <a:gd name="T82" fmla="*/ 0 h 78"/>
                  <a:gd name="T83" fmla="*/ 135 w 135"/>
                  <a:gd name="T84" fmla="*/ 78 h 7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5" h="78">
                    <a:moveTo>
                      <a:pt x="0" y="58"/>
                    </a:moveTo>
                    <a:lnTo>
                      <a:pt x="10" y="62"/>
                    </a:lnTo>
                    <a:lnTo>
                      <a:pt x="37" y="58"/>
                    </a:lnTo>
                    <a:lnTo>
                      <a:pt x="54" y="73"/>
                    </a:lnTo>
                    <a:lnTo>
                      <a:pt x="67" y="77"/>
                    </a:lnTo>
                    <a:lnTo>
                      <a:pt x="79" y="58"/>
                    </a:lnTo>
                    <a:lnTo>
                      <a:pt x="73" y="52"/>
                    </a:lnTo>
                    <a:lnTo>
                      <a:pt x="82" y="52"/>
                    </a:lnTo>
                    <a:lnTo>
                      <a:pt x="100" y="58"/>
                    </a:lnTo>
                    <a:lnTo>
                      <a:pt x="115" y="58"/>
                    </a:lnTo>
                    <a:lnTo>
                      <a:pt x="115" y="52"/>
                    </a:lnTo>
                    <a:lnTo>
                      <a:pt x="119" y="52"/>
                    </a:lnTo>
                    <a:lnTo>
                      <a:pt x="134" y="41"/>
                    </a:lnTo>
                    <a:lnTo>
                      <a:pt x="122" y="41"/>
                    </a:lnTo>
                    <a:lnTo>
                      <a:pt x="122" y="23"/>
                    </a:lnTo>
                    <a:lnTo>
                      <a:pt x="122" y="10"/>
                    </a:lnTo>
                    <a:lnTo>
                      <a:pt x="106" y="10"/>
                    </a:lnTo>
                    <a:lnTo>
                      <a:pt x="92" y="10"/>
                    </a:lnTo>
                    <a:lnTo>
                      <a:pt x="79" y="10"/>
                    </a:lnTo>
                    <a:lnTo>
                      <a:pt x="60" y="10"/>
                    </a:lnTo>
                    <a:lnTo>
                      <a:pt x="46" y="0"/>
                    </a:lnTo>
                    <a:lnTo>
                      <a:pt x="37" y="10"/>
                    </a:lnTo>
                    <a:lnTo>
                      <a:pt x="37" y="23"/>
                    </a:lnTo>
                    <a:lnTo>
                      <a:pt x="24" y="23"/>
                    </a:lnTo>
                    <a:lnTo>
                      <a:pt x="18" y="41"/>
                    </a:lnTo>
                    <a:lnTo>
                      <a:pt x="10" y="45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7" name="Rectangle 20"/>
              <p:cNvSpPr>
                <a:spLocks noChangeArrowheads="1"/>
              </p:cNvSpPr>
              <p:nvPr/>
            </p:nvSpPr>
            <p:spPr bwMode="auto">
              <a:xfrm>
                <a:off x="2100757" y="3386906"/>
                <a:ext cx="1841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endParaRPr lang="ja-JP" altLang="en-US" sz="1400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7674" name="Freeform 27"/>
              <p:cNvSpPr>
                <a:spLocks/>
              </p:cNvSpPr>
              <p:nvPr/>
            </p:nvSpPr>
            <p:spPr bwMode="auto">
              <a:xfrm>
                <a:off x="7988795" y="3231331"/>
                <a:ext cx="144462" cy="111125"/>
              </a:xfrm>
              <a:custGeom>
                <a:avLst/>
                <a:gdLst>
                  <a:gd name="T0" fmla="*/ 2147483647 w 102"/>
                  <a:gd name="T1" fmla="*/ 2147483647 h 94"/>
                  <a:gd name="T2" fmla="*/ 0 w 102"/>
                  <a:gd name="T3" fmla="*/ 2147483647 h 94"/>
                  <a:gd name="T4" fmla="*/ 2147483647 w 102"/>
                  <a:gd name="T5" fmla="*/ 2147483647 h 94"/>
                  <a:gd name="T6" fmla="*/ 2147483647 w 102"/>
                  <a:gd name="T7" fmla="*/ 2147483647 h 94"/>
                  <a:gd name="T8" fmla="*/ 2147483647 w 102"/>
                  <a:gd name="T9" fmla="*/ 2147483647 h 94"/>
                  <a:gd name="T10" fmla="*/ 2147483647 w 102"/>
                  <a:gd name="T11" fmla="*/ 2147483647 h 94"/>
                  <a:gd name="T12" fmla="*/ 2147483647 w 102"/>
                  <a:gd name="T13" fmla="*/ 2147483647 h 94"/>
                  <a:gd name="T14" fmla="*/ 2147483647 w 102"/>
                  <a:gd name="T15" fmla="*/ 2147483647 h 94"/>
                  <a:gd name="T16" fmla="*/ 2147483647 w 102"/>
                  <a:gd name="T17" fmla="*/ 2147483647 h 94"/>
                  <a:gd name="T18" fmla="*/ 2147483647 w 102"/>
                  <a:gd name="T19" fmla="*/ 2147483647 h 94"/>
                  <a:gd name="T20" fmla="*/ 2147483647 w 102"/>
                  <a:gd name="T21" fmla="*/ 0 h 94"/>
                  <a:gd name="T22" fmla="*/ 2147483647 w 102"/>
                  <a:gd name="T23" fmla="*/ 2147483647 h 94"/>
                  <a:gd name="T24" fmla="*/ 2147483647 w 102"/>
                  <a:gd name="T25" fmla="*/ 2147483647 h 94"/>
                  <a:gd name="T26" fmla="*/ 2147483647 w 102"/>
                  <a:gd name="T27" fmla="*/ 2147483647 h 94"/>
                  <a:gd name="T28" fmla="*/ 2147483647 w 102"/>
                  <a:gd name="T29" fmla="*/ 2147483647 h 94"/>
                  <a:gd name="T30" fmla="*/ 2147483647 w 102"/>
                  <a:gd name="T31" fmla="*/ 2147483647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2"/>
                  <a:gd name="T49" fmla="*/ 0 h 94"/>
                  <a:gd name="T50" fmla="*/ 102 w 102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2" h="94">
                    <a:moveTo>
                      <a:pt x="20" y="36"/>
                    </a:moveTo>
                    <a:lnTo>
                      <a:pt x="0" y="73"/>
                    </a:lnTo>
                    <a:lnTo>
                      <a:pt x="3" y="92"/>
                    </a:lnTo>
                    <a:lnTo>
                      <a:pt x="36" y="92"/>
                    </a:lnTo>
                    <a:lnTo>
                      <a:pt x="58" y="93"/>
                    </a:lnTo>
                    <a:lnTo>
                      <a:pt x="69" y="83"/>
                    </a:lnTo>
                    <a:lnTo>
                      <a:pt x="77" y="66"/>
                    </a:lnTo>
                    <a:lnTo>
                      <a:pt x="101" y="67"/>
                    </a:lnTo>
                    <a:lnTo>
                      <a:pt x="96" y="42"/>
                    </a:lnTo>
                    <a:lnTo>
                      <a:pt x="96" y="21"/>
                    </a:lnTo>
                    <a:lnTo>
                      <a:pt x="75" y="0"/>
                    </a:lnTo>
                    <a:lnTo>
                      <a:pt x="68" y="30"/>
                    </a:lnTo>
                    <a:lnTo>
                      <a:pt x="81" y="45"/>
                    </a:lnTo>
                    <a:lnTo>
                      <a:pt x="56" y="45"/>
                    </a:lnTo>
                    <a:lnTo>
                      <a:pt x="48" y="55"/>
                    </a:lnTo>
                    <a:lnTo>
                      <a:pt x="20" y="36"/>
                    </a:lnTo>
                  </a:path>
                </a:pathLst>
              </a:cu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75" name="Group 28"/>
              <p:cNvGrpSpPr>
                <a:grpSpLocks/>
              </p:cNvGrpSpPr>
              <p:nvPr/>
            </p:nvGrpSpPr>
            <p:grpSpPr bwMode="auto">
              <a:xfrm>
                <a:off x="6780707" y="1780356"/>
                <a:ext cx="388938" cy="830262"/>
                <a:chOff x="2395" y="1694"/>
                <a:chExt cx="275" cy="698"/>
              </a:xfrm>
            </p:grpSpPr>
            <p:sp>
              <p:nvSpPr>
                <p:cNvPr id="27724" name="Freeform 29"/>
                <p:cNvSpPr>
                  <a:spLocks/>
                </p:cNvSpPr>
                <p:nvPr/>
              </p:nvSpPr>
              <p:spPr bwMode="auto">
                <a:xfrm>
                  <a:off x="2395" y="2317"/>
                  <a:ext cx="60" cy="75"/>
                </a:xfrm>
                <a:custGeom>
                  <a:avLst/>
                  <a:gdLst>
                    <a:gd name="T0" fmla="*/ 0 w 60"/>
                    <a:gd name="T1" fmla="*/ 53 h 75"/>
                    <a:gd name="T2" fmla="*/ 7 w 60"/>
                    <a:gd name="T3" fmla="*/ 72 h 75"/>
                    <a:gd name="T4" fmla="*/ 22 w 60"/>
                    <a:gd name="T5" fmla="*/ 66 h 75"/>
                    <a:gd name="T6" fmla="*/ 40 w 60"/>
                    <a:gd name="T7" fmla="*/ 74 h 75"/>
                    <a:gd name="T8" fmla="*/ 56 w 60"/>
                    <a:gd name="T9" fmla="*/ 74 h 75"/>
                    <a:gd name="T10" fmla="*/ 59 w 60"/>
                    <a:gd name="T11" fmla="*/ 48 h 75"/>
                    <a:gd name="T12" fmla="*/ 54 w 60"/>
                    <a:gd name="T13" fmla="*/ 29 h 75"/>
                    <a:gd name="T14" fmla="*/ 45 w 60"/>
                    <a:gd name="T15" fmla="*/ 11 h 75"/>
                    <a:gd name="T16" fmla="*/ 35 w 60"/>
                    <a:gd name="T17" fmla="*/ 11 h 75"/>
                    <a:gd name="T18" fmla="*/ 30 w 60"/>
                    <a:gd name="T19" fmla="*/ 0 h 75"/>
                    <a:gd name="T20" fmla="*/ 17 w 60"/>
                    <a:gd name="T21" fmla="*/ 0 h 75"/>
                    <a:gd name="T22" fmla="*/ 16 w 60"/>
                    <a:gd name="T23" fmla="*/ 18 h 75"/>
                    <a:gd name="T24" fmla="*/ 0 w 60"/>
                    <a:gd name="T25" fmla="*/ 53 h 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0"/>
                    <a:gd name="T40" fmla="*/ 0 h 75"/>
                    <a:gd name="T41" fmla="*/ 60 w 60"/>
                    <a:gd name="T42" fmla="*/ 75 h 7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0" h="75">
                      <a:moveTo>
                        <a:pt x="0" y="53"/>
                      </a:moveTo>
                      <a:lnTo>
                        <a:pt x="7" y="72"/>
                      </a:lnTo>
                      <a:lnTo>
                        <a:pt x="22" y="66"/>
                      </a:lnTo>
                      <a:lnTo>
                        <a:pt x="40" y="74"/>
                      </a:lnTo>
                      <a:lnTo>
                        <a:pt x="56" y="74"/>
                      </a:lnTo>
                      <a:lnTo>
                        <a:pt x="59" y="48"/>
                      </a:lnTo>
                      <a:lnTo>
                        <a:pt x="54" y="29"/>
                      </a:lnTo>
                      <a:lnTo>
                        <a:pt x="45" y="11"/>
                      </a:lnTo>
                      <a:lnTo>
                        <a:pt x="35" y="11"/>
                      </a:lnTo>
                      <a:lnTo>
                        <a:pt x="30" y="0"/>
                      </a:lnTo>
                      <a:lnTo>
                        <a:pt x="17" y="0"/>
                      </a:lnTo>
                      <a:lnTo>
                        <a:pt x="16" y="18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00FF0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5" name="Freeform 30"/>
                <p:cNvSpPr>
                  <a:spLocks/>
                </p:cNvSpPr>
                <p:nvPr/>
              </p:nvSpPr>
              <p:spPr bwMode="auto">
                <a:xfrm>
                  <a:off x="2564" y="2198"/>
                  <a:ext cx="58" cy="85"/>
                </a:xfrm>
                <a:custGeom>
                  <a:avLst/>
                  <a:gdLst>
                    <a:gd name="T0" fmla="*/ 16 w 58"/>
                    <a:gd name="T1" fmla="*/ 0 h 85"/>
                    <a:gd name="T2" fmla="*/ 32 w 58"/>
                    <a:gd name="T3" fmla="*/ 7 h 85"/>
                    <a:gd name="T4" fmla="*/ 46 w 58"/>
                    <a:gd name="T5" fmla="*/ 27 h 85"/>
                    <a:gd name="T6" fmla="*/ 57 w 58"/>
                    <a:gd name="T7" fmla="*/ 41 h 85"/>
                    <a:gd name="T8" fmla="*/ 48 w 58"/>
                    <a:gd name="T9" fmla="*/ 51 h 85"/>
                    <a:gd name="T10" fmla="*/ 56 w 58"/>
                    <a:gd name="T11" fmla="*/ 66 h 85"/>
                    <a:gd name="T12" fmla="*/ 49 w 58"/>
                    <a:gd name="T13" fmla="*/ 78 h 85"/>
                    <a:gd name="T14" fmla="*/ 40 w 58"/>
                    <a:gd name="T15" fmla="*/ 84 h 85"/>
                    <a:gd name="T16" fmla="*/ 25 w 58"/>
                    <a:gd name="T17" fmla="*/ 84 h 85"/>
                    <a:gd name="T18" fmla="*/ 12 w 58"/>
                    <a:gd name="T19" fmla="*/ 84 h 85"/>
                    <a:gd name="T20" fmla="*/ 7 w 58"/>
                    <a:gd name="T21" fmla="*/ 75 h 85"/>
                    <a:gd name="T22" fmla="*/ 0 w 58"/>
                    <a:gd name="T23" fmla="*/ 59 h 85"/>
                    <a:gd name="T24" fmla="*/ 0 w 58"/>
                    <a:gd name="T25" fmla="*/ 49 h 85"/>
                    <a:gd name="T26" fmla="*/ 2 w 58"/>
                    <a:gd name="T27" fmla="*/ 29 h 85"/>
                    <a:gd name="T28" fmla="*/ 16 w 58"/>
                    <a:gd name="T29" fmla="*/ 0 h 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8"/>
                    <a:gd name="T46" fmla="*/ 0 h 85"/>
                    <a:gd name="T47" fmla="*/ 58 w 58"/>
                    <a:gd name="T48" fmla="*/ 85 h 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8" h="85">
                      <a:moveTo>
                        <a:pt x="16" y="0"/>
                      </a:moveTo>
                      <a:lnTo>
                        <a:pt x="32" y="7"/>
                      </a:lnTo>
                      <a:lnTo>
                        <a:pt x="46" y="27"/>
                      </a:lnTo>
                      <a:lnTo>
                        <a:pt x="57" y="41"/>
                      </a:lnTo>
                      <a:lnTo>
                        <a:pt x="48" y="51"/>
                      </a:lnTo>
                      <a:lnTo>
                        <a:pt x="56" y="66"/>
                      </a:lnTo>
                      <a:lnTo>
                        <a:pt x="49" y="78"/>
                      </a:lnTo>
                      <a:lnTo>
                        <a:pt x="40" y="84"/>
                      </a:lnTo>
                      <a:lnTo>
                        <a:pt x="25" y="84"/>
                      </a:lnTo>
                      <a:lnTo>
                        <a:pt x="12" y="84"/>
                      </a:lnTo>
                      <a:lnTo>
                        <a:pt x="7" y="75"/>
                      </a:lnTo>
                      <a:lnTo>
                        <a:pt x="0" y="59"/>
                      </a:lnTo>
                      <a:lnTo>
                        <a:pt x="0" y="49"/>
                      </a:lnTo>
                      <a:lnTo>
                        <a:pt x="2" y="29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FF0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6" name="Freeform 31"/>
                <p:cNvSpPr>
                  <a:spLocks/>
                </p:cNvSpPr>
                <p:nvPr/>
              </p:nvSpPr>
              <p:spPr bwMode="auto">
                <a:xfrm>
                  <a:off x="2566" y="1694"/>
                  <a:ext cx="104" cy="86"/>
                </a:xfrm>
                <a:custGeom>
                  <a:avLst/>
                  <a:gdLst>
                    <a:gd name="T0" fmla="*/ 17 w 104"/>
                    <a:gd name="T1" fmla="*/ 0 h 86"/>
                    <a:gd name="T2" fmla="*/ 29 w 104"/>
                    <a:gd name="T3" fmla="*/ 10 h 86"/>
                    <a:gd name="T4" fmla="*/ 42 w 104"/>
                    <a:gd name="T5" fmla="*/ 7 h 86"/>
                    <a:gd name="T6" fmla="*/ 63 w 104"/>
                    <a:gd name="T7" fmla="*/ 12 h 86"/>
                    <a:gd name="T8" fmla="*/ 77 w 104"/>
                    <a:gd name="T9" fmla="*/ 13 h 86"/>
                    <a:gd name="T10" fmla="*/ 85 w 104"/>
                    <a:gd name="T11" fmla="*/ 20 h 86"/>
                    <a:gd name="T12" fmla="*/ 95 w 104"/>
                    <a:gd name="T13" fmla="*/ 37 h 86"/>
                    <a:gd name="T14" fmla="*/ 103 w 104"/>
                    <a:gd name="T15" fmla="*/ 41 h 86"/>
                    <a:gd name="T16" fmla="*/ 77 w 104"/>
                    <a:gd name="T17" fmla="*/ 47 h 86"/>
                    <a:gd name="T18" fmla="*/ 69 w 104"/>
                    <a:gd name="T19" fmla="*/ 58 h 86"/>
                    <a:gd name="T20" fmla="*/ 77 w 104"/>
                    <a:gd name="T21" fmla="*/ 70 h 86"/>
                    <a:gd name="T22" fmla="*/ 76 w 104"/>
                    <a:gd name="T23" fmla="*/ 85 h 86"/>
                    <a:gd name="T24" fmla="*/ 57 w 104"/>
                    <a:gd name="T25" fmla="*/ 70 h 86"/>
                    <a:gd name="T26" fmla="*/ 40 w 104"/>
                    <a:gd name="T27" fmla="*/ 64 h 86"/>
                    <a:gd name="T28" fmla="*/ 26 w 104"/>
                    <a:gd name="T29" fmla="*/ 63 h 86"/>
                    <a:gd name="T30" fmla="*/ 26 w 104"/>
                    <a:gd name="T31" fmla="*/ 83 h 86"/>
                    <a:gd name="T32" fmla="*/ 14 w 104"/>
                    <a:gd name="T33" fmla="*/ 83 h 86"/>
                    <a:gd name="T34" fmla="*/ 14 w 104"/>
                    <a:gd name="T35" fmla="*/ 68 h 86"/>
                    <a:gd name="T36" fmla="*/ 7 w 104"/>
                    <a:gd name="T37" fmla="*/ 45 h 86"/>
                    <a:gd name="T38" fmla="*/ 0 w 104"/>
                    <a:gd name="T39" fmla="*/ 44 h 86"/>
                    <a:gd name="T40" fmla="*/ 8 w 104"/>
                    <a:gd name="T41" fmla="*/ 35 h 86"/>
                    <a:gd name="T42" fmla="*/ 20 w 104"/>
                    <a:gd name="T43" fmla="*/ 27 h 86"/>
                    <a:gd name="T44" fmla="*/ 17 w 104"/>
                    <a:gd name="T45" fmla="*/ 0 h 8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4"/>
                    <a:gd name="T70" fmla="*/ 0 h 86"/>
                    <a:gd name="T71" fmla="*/ 104 w 104"/>
                    <a:gd name="T72" fmla="*/ 86 h 8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4" h="86">
                      <a:moveTo>
                        <a:pt x="17" y="0"/>
                      </a:moveTo>
                      <a:lnTo>
                        <a:pt x="29" y="10"/>
                      </a:lnTo>
                      <a:lnTo>
                        <a:pt x="42" y="7"/>
                      </a:lnTo>
                      <a:lnTo>
                        <a:pt x="63" y="12"/>
                      </a:lnTo>
                      <a:lnTo>
                        <a:pt x="77" y="13"/>
                      </a:lnTo>
                      <a:lnTo>
                        <a:pt x="85" y="20"/>
                      </a:lnTo>
                      <a:lnTo>
                        <a:pt x="95" y="37"/>
                      </a:lnTo>
                      <a:lnTo>
                        <a:pt x="103" y="41"/>
                      </a:lnTo>
                      <a:lnTo>
                        <a:pt x="77" y="47"/>
                      </a:lnTo>
                      <a:lnTo>
                        <a:pt x="69" y="58"/>
                      </a:lnTo>
                      <a:lnTo>
                        <a:pt x="77" y="70"/>
                      </a:lnTo>
                      <a:lnTo>
                        <a:pt x="76" y="85"/>
                      </a:lnTo>
                      <a:lnTo>
                        <a:pt x="57" y="70"/>
                      </a:lnTo>
                      <a:lnTo>
                        <a:pt x="40" y="64"/>
                      </a:lnTo>
                      <a:lnTo>
                        <a:pt x="26" y="63"/>
                      </a:lnTo>
                      <a:lnTo>
                        <a:pt x="26" y="83"/>
                      </a:lnTo>
                      <a:lnTo>
                        <a:pt x="14" y="83"/>
                      </a:lnTo>
                      <a:lnTo>
                        <a:pt x="14" y="68"/>
                      </a:lnTo>
                      <a:lnTo>
                        <a:pt x="7" y="45"/>
                      </a:lnTo>
                      <a:lnTo>
                        <a:pt x="0" y="44"/>
                      </a:lnTo>
                      <a:lnTo>
                        <a:pt x="8" y="35"/>
                      </a:lnTo>
                      <a:lnTo>
                        <a:pt x="20" y="27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00FF0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77" name="Freeform 33"/>
              <p:cNvSpPr>
                <a:spLocks/>
              </p:cNvSpPr>
              <p:nvPr/>
            </p:nvSpPr>
            <p:spPr bwMode="auto">
              <a:xfrm>
                <a:off x="6855320" y="3286893"/>
                <a:ext cx="552450" cy="122238"/>
              </a:xfrm>
              <a:custGeom>
                <a:avLst/>
                <a:gdLst>
                  <a:gd name="T0" fmla="*/ 2147483647 w 390"/>
                  <a:gd name="T1" fmla="*/ 2147483647 h 104"/>
                  <a:gd name="T2" fmla="*/ 2147483647 w 390"/>
                  <a:gd name="T3" fmla="*/ 2147483647 h 104"/>
                  <a:gd name="T4" fmla="*/ 2147483647 w 390"/>
                  <a:gd name="T5" fmla="*/ 2147483647 h 104"/>
                  <a:gd name="T6" fmla="*/ 2147483647 w 390"/>
                  <a:gd name="T7" fmla="*/ 2147483647 h 104"/>
                  <a:gd name="T8" fmla="*/ 2147483647 w 390"/>
                  <a:gd name="T9" fmla="*/ 2147483647 h 104"/>
                  <a:gd name="T10" fmla="*/ 2147483647 w 390"/>
                  <a:gd name="T11" fmla="*/ 2147483647 h 104"/>
                  <a:gd name="T12" fmla="*/ 2147483647 w 390"/>
                  <a:gd name="T13" fmla="*/ 2147483647 h 104"/>
                  <a:gd name="T14" fmla="*/ 2147483647 w 390"/>
                  <a:gd name="T15" fmla="*/ 2147483647 h 104"/>
                  <a:gd name="T16" fmla="*/ 2147483647 w 390"/>
                  <a:gd name="T17" fmla="*/ 2147483647 h 104"/>
                  <a:gd name="T18" fmla="*/ 2147483647 w 390"/>
                  <a:gd name="T19" fmla="*/ 2147483647 h 104"/>
                  <a:gd name="T20" fmla="*/ 2147483647 w 390"/>
                  <a:gd name="T21" fmla="*/ 2147483647 h 104"/>
                  <a:gd name="T22" fmla="*/ 2147483647 w 390"/>
                  <a:gd name="T23" fmla="*/ 2147483647 h 104"/>
                  <a:gd name="T24" fmla="*/ 2147483647 w 390"/>
                  <a:gd name="T25" fmla="*/ 2147483647 h 104"/>
                  <a:gd name="T26" fmla="*/ 2147483647 w 390"/>
                  <a:gd name="T27" fmla="*/ 2147483647 h 104"/>
                  <a:gd name="T28" fmla="*/ 2147483647 w 390"/>
                  <a:gd name="T29" fmla="*/ 2147483647 h 104"/>
                  <a:gd name="T30" fmla="*/ 2147483647 w 390"/>
                  <a:gd name="T31" fmla="*/ 2147483647 h 104"/>
                  <a:gd name="T32" fmla="*/ 2147483647 w 390"/>
                  <a:gd name="T33" fmla="*/ 2147483647 h 104"/>
                  <a:gd name="T34" fmla="*/ 2147483647 w 390"/>
                  <a:gd name="T35" fmla="*/ 2147483647 h 104"/>
                  <a:gd name="T36" fmla="*/ 2147483647 w 390"/>
                  <a:gd name="T37" fmla="*/ 2147483647 h 104"/>
                  <a:gd name="T38" fmla="*/ 2147483647 w 390"/>
                  <a:gd name="T39" fmla="*/ 2147483647 h 104"/>
                  <a:gd name="T40" fmla="*/ 2147483647 w 390"/>
                  <a:gd name="T41" fmla="*/ 2147483647 h 104"/>
                  <a:gd name="T42" fmla="*/ 2147483647 w 390"/>
                  <a:gd name="T43" fmla="*/ 2147483647 h 104"/>
                  <a:gd name="T44" fmla="*/ 2147483647 w 390"/>
                  <a:gd name="T45" fmla="*/ 2147483647 h 104"/>
                  <a:gd name="T46" fmla="*/ 2147483647 w 390"/>
                  <a:gd name="T47" fmla="*/ 2147483647 h 104"/>
                  <a:gd name="T48" fmla="*/ 2147483647 w 390"/>
                  <a:gd name="T49" fmla="*/ 2147483647 h 104"/>
                  <a:gd name="T50" fmla="*/ 2147483647 w 390"/>
                  <a:gd name="T51" fmla="*/ 2147483647 h 104"/>
                  <a:gd name="T52" fmla="*/ 2147483647 w 390"/>
                  <a:gd name="T53" fmla="*/ 2147483647 h 104"/>
                  <a:gd name="T54" fmla="*/ 2147483647 w 390"/>
                  <a:gd name="T55" fmla="*/ 2147483647 h 104"/>
                  <a:gd name="T56" fmla="*/ 2147483647 w 390"/>
                  <a:gd name="T57" fmla="*/ 2147483647 h 104"/>
                  <a:gd name="T58" fmla="*/ 2147483647 w 390"/>
                  <a:gd name="T59" fmla="*/ 2147483647 h 104"/>
                  <a:gd name="T60" fmla="*/ 2147483647 w 390"/>
                  <a:gd name="T61" fmla="*/ 2147483647 h 104"/>
                  <a:gd name="T62" fmla="*/ 2147483647 w 390"/>
                  <a:gd name="T63" fmla="*/ 2147483647 h 104"/>
                  <a:gd name="T64" fmla="*/ 2147483647 w 390"/>
                  <a:gd name="T65" fmla="*/ 2147483647 h 104"/>
                  <a:gd name="T66" fmla="*/ 0 w 390"/>
                  <a:gd name="T67" fmla="*/ 2147483647 h 104"/>
                  <a:gd name="T68" fmla="*/ 2147483647 w 390"/>
                  <a:gd name="T69" fmla="*/ 0 h 1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90"/>
                  <a:gd name="T106" fmla="*/ 0 h 104"/>
                  <a:gd name="T107" fmla="*/ 390 w 390"/>
                  <a:gd name="T108" fmla="*/ 104 h 1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90" h="104">
                    <a:moveTo>
                      <a:pt x="1" y="0"/>
                    </a:moveTo>
                    <a:lnTo>
                      <a:pt x="27" y="15"/>
                    </a:lnTo>
                    <a:lnTo>
                      <a:pt x="53" y="16"/>
                    </a:lnTo>
                    <a:lnTo>
                      <a:pt x="77" y="16"/>
                    </a:lnTo>
                    <a:lnTo>
                      <a:pt x="89" y="17"/>
                    </a:lnTo>
                    <a:lnTo>
                      <a:pt x="102" y="21"/>
                    </a:lnTo>
                    <a:lnTo>
                      <a:pt x="119" y="26"/>
                    </a:lnTo>
                    <a:lnTo>
                      <a:pt x="129" y="50"/>
                    </a:lnTo>
                    <a:lnTo>
                      <a:pt x="138" y="58"/>
                    </a:lnTo>
                    <a:lnTo>
                      <a:pt x="151" y="58"/>
                    </a:lnTo>
                    <a:lnTo>
                      <a:pt x="169" y="58"/>
                    </a:lnTo>
                    <a:lnTo>
                      <a:pt x="188" y="70"/>
                    </a:lnTo>
                    <a:lnTo>
                      <a:pt x="200" y="78"/>
                    </a:lnTo>
                    <a:lnTo>
                      <a:pt x="208" y="78"/>
                    </a:lnTo>
                    <a:lnTo>
                      <a:pt x="208" y="60"/>
                    </a:lnTo>
                    <a:lnTo>
                      <a:pt x="218" y="53"/>
                    </a:lnTo>
                    <a:lnTo>
                      <a:pt x="242" y="61"/>
                    </a:lnTo>
                    <a:lnTo>
                      <a:pt x="264" y="62"/>
                    </a:lnTo>
                    <a:lnTo>
                      <a:pt x="282" y="62"/>
                    </a:lnTo>
                    <a:lnTo>
                      <a:pt x="295" y="70"/>
                    </a:lnTo>
                    <a:lnTo>
                      <a:pt x="305" y="74"/>
                    </a:lnTo>
                    <a:lnTo>
                      <a:pt x="321" y="75"/>
                    </a:lnTo>
                    <a:lnTo>
                      <a:pt x="330" y="71"/>
                    </a:lnTo>
                    <a:lnTo>
                      <a:pt x="340" y="64"/>
                    </a:lnTo>
                    <a:lnTo>
                      <a:pt x="354" y="65"/>
                    </a:lnTo>
                    <a:lnTo>
                      <a:pt x="367" y="58"/>
                    </a:lnTo>
                    <a:lnTo>
                      <a:pt x="380" y="57"/>
                    </a:lnTo>
                    <a:lnTo>
                      <a:pt x="389" y="57"/>
                    </a:lnTo>
                    <a:lnTo>
                      <a:pt x="383" y="74"/>
                    </a:lnTo>
                    <a:lnTo>
                      <a:pt x="378" y="84"/>
                    </a:lnTo>
                    <a:lnTo>
                      <a:pt x="373" y="87"/>
                    </a:lnTo>
                    <a:lnTo>
                      <a:pt x="366" y="86"/>
                    </a:lnTo>
                    <a:lnTo>
                      <a:pt x="363" y="87"/>
                    </a:lnTo>
                    <a:lnTo>
                      <a:pt x="349" y="94"/>
                    </a:lnTo>
                    <a:lnTo>
                      <a:pt x="340" y="101"/>
                    </a:lnTo>
                    <a:lnTo>
                      <a:pt x="335" y="101"/>
                    </a:lnTo>
                    <a:lnTo>
                      <a:pt x="325" y="94"/>
                    </a:lnTo>
                    <a:lnTo>
                      <a:pt x="318" y="100"/>
                    </a:lnTo>
                    <a:lnTo>
                      <a:pt x="309" y="100"/>
                    </a:lnTo>
                    <a:lnTo>
                      <a:pt x="304" y="100"/>
                    </a:lnTo>
                    <a:lnTo>
                      <a:pt x="293" y="103"/>
                    </a:lnTo>
                    <a:lnTo>
                      <a:pt x="280" y="103"/>
                    </a:lnTo>
                    <a:lnTo>
                      <a:pt x="277" y="99"/>
                    </a:lnTo>
                    <a:lnTo>
                      <a:pt x="262" y="83"/>
                    </a:lnTo>
                    <a:lnTo>
                      <a:pt x="254" y="98"/>
                    </a:lnTo>
                    <a:lnTo>
                      <a:pt x="247" y="101"/>
                    </a:lnTo>
                    <a:lnTo>
                      <a:pt x="240" y="102"/>
                    </a:lnTo>
                    <a:lnTo>
                      <a:pt x="226" y="82"/>
                    </a:lnTo>
                    <a:lnTo>
                      <a:pt x="220" y="88"/>
                    </a:lnTo>
                    <a:lnTo>
                      <a:pt x="212" y="88"/>
                    </a:lnTo>
                    <a:lnTo>
                      <a:pt x="204" y="96"/>
                    </a:lnTo>
                    <a:lnTo>
                      <a:pt x="193" y="96"/>
                    </a:lnTo>
                    <a:lnTo>
                      <a:pt x="180" y="96"/>
                    </a:lnTo>
                    <a:lnTo>
                      <a:pt x="173" y="87"/>
                    </a:lnTo>
                    <a:lnTo>
                      <a:pt x="166" y="80"/>
                    </a:lnTo>
                    <a:lnTo>
                      <a:pt x="152" y="87"/>
                    </a:lnTo>
                    <a:lnTo>
                      <a:pt x="141" y="94"/>
                    </a:lnTo>
                    <a:lnTo>
                      <a:pt x="134" y="92"/>
                    </a:lnTo>
                    <a:lnTo>
                      <a:pt x="117" y="85"/>
                    </a:lnTo>
                    <a:lnTo>
                      <a:pt x="104" y="75"/>
                    </a:lnTo>
                    <a:lnTo>
                      <a:pt x="91" y="74"/>
                    </a:lnTo>
                    <a:lnTo>
                      <a:pt x="66" y="65"/>
                    </a:lnTo>
                    <a:lnTo>
                      <a:pt x="52" y="62"/>
                    </a:lnTo>
                    <a:lnTo>
                      <a:pt x="41" y="61"/>
                    </a:lnTo>
                    <a:lnTo>
                      <a:pt x="26" y="54"/>
                    </a:lnTo>
                    <a:lnTo>
                      <a:pt x="13" y="43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8" name="Freeform 34"/>
              <p:cNvSpPr>
                <a:spLocks/>
              </p:cNvSpPr>
              <p:nvPr/>
            </p:nvSpPr>
            <p:spPr bwMode="auto">
              <a:xfrm>
                <a:off x="7150595" y="3085281"/>
                <a:ext cx="268287" cy="212725"/>
              </a:xfrm>
              <a:custGeom>
                <a:avLst/>
                <a:gdLst>
                  <a:gd name="T0" fmla="*/ 2147483647 w 190"/>
                  <a:gd name="T1" fmla="*/ 2147483647 h 179"/>
                  <a:gd name="T2" fmla="*/ 2147483647 w 190"/>
                  <a:gd name="T3" fmla="*/ 2147483647 h 179"/>
                  <a:gd name="T4" fmla="*/ 2147483647 w 190"/>
                  <a:gd name="T5" fmla="*/ 2147483647 h 179"/>
                  <a:gd name="T6" fmla="*/ 2147483647 w 190"/>
                  <a:gd name="T7" fmla="*/ 2147483647 h 179"/>
                  <a:gd name="T8" fmla="*/ 2147483647 w 190"/>
                  <a:gd name="T9" fmla="*/ 2147483647 h 179"/>
                  <a:gd name="T10" fmla="*/ 2147483647 w 190"/>
                  <a:gd name="T11" fmla="*/ 2147483647 h 179"/>
                  <a:gd name="T12" fmla="*/ 2147483647 w 190"/>
                  <a:gd name="T13" fmla="*/ 2147483647 h 179"/>
                  <a:gd name="T14" fmla="*/ 2147483647 w 190"/>
                  <a:gd name="T15" fmla="*/ 2147483647 h 179"/>
                  <a:gd name="T16" fmla="*/ 2147483647 w 190"/>
                  <a:gd name="T17" fmla="*/ 2147483647 h 179"/>
                  <a:gd name="T18" fmla="*/ 2147483647 w 190"/>
                  <a:gd name="T19" fmla="*/ 2147483647 h 179"/>
                  <a:gd name="T20" fmla="*/ 2147483647 w 190"/>
                  <a:gd name="T21" fmla="*/ 2147483647 h 179"/>
                  <a:gd name="T22" fmla="*/ 2147483647 w 190"/>
                  <a:gd name="T23" fmla="*/ 2147483647 h 179"/>
                  <a:gd name="T24" fmla="*/ 2147483647 w 190"/>
                  <a:gd name="T25" fmla="*/ 2147483647 h 179"/>
                  <a:gd name="T26" fmla="*/ 2147483647 w 190"/>
                  <a:gd name="T27" fmla="*/ 2147483647 h 179"/>
                  <a:gd name="T28" fmla="*/ 2147483647 w 190"/>
                  <a:gd name="T29" fmla="*/ 2147483647 h 179"/>
                  <a:gd name="T30" fmla="*/ 2147483647 w 190"/>
                  <a:gd name="T31" fmla="*/ 2147483647 h 179"/>
                  <a:gd name="T32" fmla="*/ 2147483647 w 190"/>
                  <a:gd name="T33" fmla="*/ 2147483647 h 179"/>
                  <a:gd name="T34" fmla="*/ 2147483647 w 190"/>
                  <a:gd name="T35" fmla="*/ 2147483647 h 179"/>
                  <a:gd name="T36" fmla="*/ 2147483647 w 190"/>
                  <a:gd name="T37" fmla="*/ 2147483647 h 179"/>
                  <a:gd name="T38" fmla="*/ 2147483647 w 190"/>
                  <a:gd name="T39" fmla="*/ 2147483647 h 179"/>
                  <a:gd name="T40" fmla="*/ 2147483647 w 190"/>
                  <a:gd name="T41" fmla="*/ 2147483647 h 179"/>
                  <a:gd name="T42" fmla="*/ 2147483647 w 190"/>
                  <a:gd name="T43" fmla="*/ 2147483647 h 179"/>
                  <a:gd name="T44" fmla="*/ 2147483647 w 190"/>
                  <a:gd name="T45" fmla="*/ 2147483647 h 179"/>
                  <a:gd name="T46" fmla="*/ 2147483647 w 190"/>
                  <a:gd name="T47" fmla="*/ 2147483647 h 179"/>
                  <a:gd name="T48" fmla="*/ 2147483647 w 190"/>
                  <a:gd name="T49" fmla="*/ 2147483647 h 179"/>
                  <a:gd name="T50" fmla="*/ 2147483647 w 190"/>
                  <a:gd name="T51" fmla="*/ 2147483647 h 179"/>
                  <a:gd name="T52" fmla="*/ 2147483647 w 190"/>
                  <a:gd name="T53" fmla="*/ 2147483647 h 179"/>
                  <a:gd name="T54" fmla="*/ 2147483647 w 190"/>
                  <a:gd name="T55" fmla="*/ 2147483647 h 179"/>
                  <a:gd name="T56" fmla="*/ 2147483647 w 190"/>
                  <a:gd name="T57" fmla="*/ 2147483647 h 179"/>
                  <a:gd name="T58" fmla="*/ 2147483647 w 190"/>
                  <a:gd name="T59" fmla="*/ 2147483647 h 179"/>
                  <a:gd name="T60" fmla="*/ 2147483647 w 190"/>
                  <a:gd name="T61" fmla="*/ 2147483647 h 179"/>
                  <a:gd name="T62" fmla="*/ 2147483647 w 190"/>
                  <a:gd name="T63" fmla="*/ 2147483647 h 179"/>
                  <a:gd name="T64" fmla="*/ 2147483647 w 190"/>
                  <a:gd name="T65" fmla="*/ 2147483647 h 179"/>
                  <a:gd name="T66" fmla="*/ 2147483647 w 190"/>
                  <a:gd name="T67" fmla="*/ 2147483647 h 179"/>
                  <a:gd name="T68" fmla="*/ 2147483647 w 190"/>
                  <a:gd name="T69" fmla="*/ 2147483647 h 179"/>
                  <a:gd name="T70" fmla="*/ 2147483647 w 190"/>
                  <a:gd name="T71" fmla="*/ 2147483647 h 179"/>
                  <a:gd name="T72" fmla="*/ 2147483647 w 190"/>
                  <a:gd name="T73" fmla="*/ 0 h 1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0"/>
                  <a:gd name="T112" fmla="*/ 0 h 179"/>
                  <a:gd name="T113" fmla="*/ 190 w 190"/>
                  <a:gd name="T114" fmla="*/ 179 h 17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0" h="179">
                    <a:moveTo>
                      <a:pt x="54" y="0"/>
                    </a:moveTo>
                    <a:lnTo>
                      <a:pt x="95" y="8"/>
                    </a:lnTo>
                    <a:lnTo>
                      <a:pt x="139" y="9"/>
                    </a:lnTo>
                    <a:lnTo>
                      <a:pt x="161" y="4"/>
                    </a:lnTo>
                    <a:lnTo>
                      <a:pt x="189" y="20"/>
                    </a:lnTo>
                    <a:lnTo>
                      <a:pt x="172" y="26"/>
                    </a:lnTo>
                    <a:lnTo>
                      <a:pt x="159" y="36"/>
                    </a:lnTo>
                    <a:lnTo>
                      <a:pt x="149" y="36"/>
                    </a:lnTo>
                    <a:lnTo>
                      <a:pt x="145" y="44"/>
                    </a:lnTo>
                    <a:lnTo>
                      <a:pt x="145" y="53"/>
                    </a:lnTo>
                    <a:lnTo>
                      <a:pt x="135" y="61"/>
                    </a:lnTo>
                    <a:lnTo>
                      <a:pt x="122" y="60"/>
                    </a:lnTo>
                    <a:lnTo>
                      <a:pt x="119" y="60"/>
                    </a:lnTo>
                    <a:lnTo>
                      <a:pt x="106" y="59"/>
                    </a:lnTo>
                    <a:lnTo>
                      <a:pt x="102" y="51"/>
                    </a:lnTo>
                    <a:lnTo>
                      <a:pt x="92" y="42"/>
                    </a:lnTo>
                    <a:lnTo>
                      <a:pt x="89" y="34"/>
                    </a:lnTo>
                    <a:lnTo>
                      <a:pt x="69" y="34"/>
                    </a:lnTo>
                    <a:lnTo>
                      <a:pt x="67" y="34"/>
                    </a:lnTo>
                    <a:lnTo>
                      <a:pt x="59" y="50"/>
                    </a:lnTo>
                    <a:lnTo>
                      <a:pt x="59" y="58"/>
                    </a:lnTo>
                    <a:lnTo>
                      <a:pt x="57" y="68"/>
                    </a:lnTo>
                    <a:lnTo>
                      <a:pt x="65" y="76"/>
                    </a:lnTo>
                    <a:lnTo>
                      <a:pt x="72" y="76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101" y="77"/>
                    </a:lnTo>
                    <a:lnTo>
                      <a:pt x="93" y="87"/>
                    </a:lnTo>
                    <a:lnTo>
                      <a:pt x="90" y="91"/>
                    </a:lnTo>
                    <a:lnTo>
                      <a:pt x="90" y="98"/>
                    </a:lnTo>
                    <a:lnTo>
                      <a:pt x="90" y="109"/>
                    </a:lnTo>
                    <a:lnTo>
                      <a:pt x="93" y="118"/>
                    </a:lnTo>
                    <a:lnTo>
                      <a:pt x="102" y="126"/>
                    </a:lnTo>
                    <a:lnTo>
                      <a:pt x="103" y="124"/>
                    </a:lnTo>
                    <a:lnTo>
                      <a:pt x="103" y="133"/>
                    </a:lnTo>
                    <a:lnTo>
                      <a:pt x="99" y="143"/>
                    </a:lnTo>
                    <a:lnTo>
                      <a:pt x="99" y="151"/>
                    </a:lnTo>
                    <a:lnTo>
                      <a:pt x="91" y="168"/>
                    </a:lnTo>
                    <a:lnTo>
                      <a:pt x="84" y="172"/>
                    </a:lnTo>
                    <a:lnTo>
                      <a:pt x="78" y="172"/>
                    </a:lnTo>
                    <a:lnTo>
                      <a:pt x="72" y="172"/>
                    </a:lnTo>
                    <a:lnTo>
                      <a:pt x="72" y="157"/>
                    </a:lnTo>
                    <a:lnTo>
                      <a:pt x="69" y="139"/>
                    </a:lnTo>
                    <a:lnTo>
                      <a:pt x="63" y="132"/>
                    </a:lnTo>
                    <a:lnTo>
                      <a:pt x="63" y="125"/>
                    </a:lnTo>
                    <a:lnTo>
                      <a:pt x="64" y="110"/>
                    </a:lnTo>
                    <a:lnTo>
                      <a:pt x="57" y="99"/>
                    </a:lnTo>
                    <a:lnTo>
                      <a:pt x="44" y="109"/>
                    </a:lnTo>
                    <a:lnTo>
                      <a:pt x="36" y="99"/>
                    </a:lnTo>
                    <a:lnTo>
                      <a:pt x="29" y="114"/>
                    </a:lnTo>
                    <a:lnTo>
                      <a:pt x="35" y="121"/>
                    </a:lnTo>
                    <a:lnTo>
                      <a:pt x="49" y="121"/>
                    </a:lnTo>
                    <a:lnTo>
                      <a:pt x="49" y="127"/>
                    </a:lnTo>
                    <a:lnTo>
                      <a:pt x="55" y="138"/>
                    </a:lnTo>
                    <a:lnTo>
                      <a:pt x="56" y="146"/>
                    </a:lnTo>
                    <a:lnTo>
                      <a:pt x="48" y="156"/>
                    </a:lnTo>
                    <a:lnTo>
                      <a:pt x="40" y="173"/>
                    </a:lnTo>
                    <a:lnTo>
                      <a:pt x="33" y="178"/>
                    </a:lnTo>
                    <a:lnTo>
                      <a:pt x="33" y="166"/>
                    </a:lnTo>
                    <a:lnTo>
                      <a:pt x="33" y="156"/>
                    </a:lnTo>
                    <a:lnTo>
                      <a:pt x="36" y="146"/>
                    </a:lnTo>
                    <a:lnTo>
                      <a:pt x="28" y="137"/>
                    </a:lnTo>
                    <a:lnTo>
                      <a:pt x="18" y="131"/>
                    </a:lnTo>
                    <a:lnTo>
                      <a:pt x="14" y="120"/>
                    </a:lnTo>
                    <a:lnTo>
                      <a:pt x="0" y="120"/>
                    </a:lnTo>
                    <a:lnTo>
                      <a:pt x="5" y="98"/>
                    </a:lnTo>
                    <a:lnTo>
                      <a:pt x="16" y="92"/>
                    </a:lnTo>
                    <a:lnTo>
                      <a:pt x="23" y="81"/>
                    </a:lnTo>
                    <a:lnTo>
                      <a:pt x="30" y="67"/>
                    </a:lnTo>
                    <a:lnTo>
                      <a:pt x="31" y="57"/>
                    </a:lnTo>
                    <a:lnTo>
                      <a:pt x="32" y="40"/>
                    </a:lnTo>
                    <a:lnTo>
                      <a:pt x="38" y="32"/>
                    </a:lnTo>
                    <a:lnTo>
                      <a:pt x="32" y="23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9" name="Freeform 35"/>
              <p:cNvSpPr>
                <a:spLocks/>
              </p:cNvSpPr>
              <p:nvPr/>
            </p:nvSpPr>
            <p:spPr bwMode="auto">
              <a:xfrm>
                <a:off x="6904532" y="2983681"/>
                <a:ext cx="265113" cy="300037"/>
              </a:xfrm>
              <a:custGeom>
                <a:avLst/>
                <a:gdLst>
                  <a:gd name="T0" fmla="*/ 0 w 188"/>
                  <a:gd name="T1" fmla="*/ 2147483647 h 253"/>
                  <a:gd name="T2" fmla="*/ 2147483647 w 188"/>
                  <a:gd name="T3" fmla="*/ 2147483647 h 253"/>
                  <a:gd name="T4" fmla="*/ 2147483647 w 188"/>
                  <a:gd name="T5" fmla="*/ 2147483647 h 253"/>
                  <a:gd name="T6" fmla="*/ 2147483647 w 188"/>
                  <a:gd name="T7" fmla="*/ 2147483647 h 253"/>
                  <a:gd name="T8" fmla="*/ 2147483647 w 188"/>
                  <a:gd name="T9" fmla="*/ 0 h 253"/>
                  <a:gd name="T10" fmla="*/ 2147483647 w 188"/>
                  <a:gd name="T11" fmla="*/ 2147483647 h 253"/>
                  <a:gd name="T12" fmla="*/ 2147483647 w 188"/>
                  <a:gd name="T13" fmla="*/ 2147483647 h 253"/>
                  <a:gd name="T14" fmla="*/ 2147483647 w 188"/>
                  <a:gd name="T15" fmla="*/ 2147483647 h 253"/>
                  <a:gd name="T16" fmla="*/ 2147483647 w 188"/>
                  <a:gd name="T17" fmla="*/ 2147483647 h 253"/>
                  <a:gd name="T18" fmla="*/ 2147483647 w 188"/>
                  <a:gd name="T19" fmla="*/ 2147483647 h 253"/>
                  <a:gd name="T20" fmla="*/ 2147483647 w 188"/>
                  <a:gd name="T21" fmla="*/ 2147483647 h 253"/>
                  <a:gd name="T22" fmla="*/ 2147483647 w 188"/>
                  <a:gd name="T23" fmla="*/ 2147483647 h 253"/>
                  <a:gd name="T24" fmla="*/ 2147483647 w 188"/>
                  <a:gd name="T25" fmla="*/ 2147483647 h 253"/>
                  <a:gd name="T26" fmla="*/ 2147483647 w 188"/>
                  <a:gd name="T27" fmla="*/ 2147483647 h 253"/>
                  <a:gd name="T28" fmla="*/ 2147483647 w 188"/>
                  <a:gd name="T29" fmla="*/ 2147483647 h 253"/>
                  <a:gd name="T30" fmla="*/ 2147483647 w 188"/>
                  <a:gd name="T31" fmla="*/ 2147483647 h 253"/>
                  <a:gd name="T32" fmla="*/ 2147483647 w 188"/>
                  <a:gd name="T33" fmla="*/ 2147483647 h 253"/>
                  <a:gd name="T34" fmla="*/ 2147483647 w 188"/>
                  <a:gd name="T35" fmla="*/ 2147483647 h 253"/>
                  <a:gd name="T36" fmla="*/ 2147483647 w 188"/>
                  <a:gd name="T37" fmla="*/ 2147483647 h 253"/>
                  <a:gd name="T38" fmla="*/ 2147483647 w 188"/>
                  <a:gd name="T39" fmla="*/ 2147483647 h 253"/>
                  <a:gd name="T40" fmla="*/ 2147483647 w 188"/>
                  <a:gd name="T41" fmla="*/ 2147483647 h 253"/>
                  <a:gd name="T42" fmla="*/ 2147483647 w 188"/>
                  <a:gd name="T43" fmla="*/ 2147483647 h 253"/>
                  <a:gd name="T44" fmla="*/ 2147483647 w 188"/>
                  <a:gd name="T45" fmla="*/ 2147483647 h 253"/>
                  <a:gd name="T46" fmla="*/ 2147483647 w 188"/>
                  <a:gd name="T47" fmla="*/ 2147483647 h 253"/>
                  <a:gd name="T48" fmla="*/ 2147483647 w 188"/>
                  <a:gd name="T49" fmla="*/ 2147483647 h 253"/>
                  <a:gd name="T50" fmla="*/ 2147483647 w 188"/>
                  <a:gd name="T51" fmla="*/ 2147483647 h 253"/>
                  <a:gd name="T52" fmla="*/ 2147483647 w 188"/>
                  <a:gd name="T53" fmla="*/ 2147483647 h 253"/>
                  <a:gd name="T54" fmla="*/ 2147483647 w 188"/>
                  <a:gd name="T55" fmla="*/ 2147483647 h 253"/>
                  <a:gd name="T56" fmla="*/ 2147483647 w 188"/>
                  <a:gd name="T57" fmla="*/ 2147483647 h 253"/>
                  <a:gd name="T58" fmla="*/ 2147483647 w 188"/>
                  <a:gd name="T59" fmla="*/ 2147483647 h 253"/>
                  <a:gd name="T60" fmla="*/ 2147483647 w 188"/>
                  <a:gd name="T61" fmla="*/ 2147483647 h 253"/>
                  <a:gd name="T62" fmla="*/ 2147483647 w 188"/>
                  <a:gd name="T63" fmla="*/ 2147483647 h 253"/>
                  <a:gd name="T64" fmla="*/ 2147483647 w 188"/>
                  <a:gd name="T65" fmla="*/ 2147483647 h 253"/>
                  <a:gd name="T66" fmla="*/ 2147483647 w 188"/>
                  <a:gd name="T67" fmla="*/ 2147483647 h 253"/>
                  <a:gd name="T68" fmla="*/ 2147483647 w 188"/>
                  <a:gd name="T69" fmla="*/ 2147483647 h 253"/>
                  <a:gd name="T70" fmla="*/ 2147483647 w 188"/>
                  <a:gd name="T71" fmla="*/ 2147483647 h 253"/>
                  <a:gd name="T72" fmla="*/ 2147483647 w 188"/>
                  <a:gd name="T73" fmla="*/ 2147483647 h 253"/>
                  <a:gd name="T74" fmla="*/ 0 w 188"/>
                  <a:gd name="T75" fmla="*/ 2147483647 h 2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88"/>
                  <a:gd name="T115" fmla="*/ 0 h 253"/>
                  <a:gd name="T116" fmla="*/ 188 w 188"/>
                  <a:gd name="T117" fmla="*/ 253 h 25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88" h="253">
                    <a:moveTo>
                      <a:pt x="0" y="85"/>
                    </a:moveTo>
                    <a:lnTo>
                      <a:pt x="34" y="43"/>
                    </a:lnTo>
                    <a:lnTo>
                      <a:pt x="61" y="27"/>
                    </a:lnTo>
                    <a:lnTo>
                      <a:pt x="67" y="16"/>
                    </a:lnTo>
                    <a:lnTo>
                      <a:pt x="97" y="0"/>
                    </a:lnTo>
                    <a:lnTo>
                      <a:pt x="117" y="36"/>
                    </a:lnTo>
                    <a:lnTo>
                      <a:pt x="132" y="22"/>
                    </a:lnTo>
                    <a:lnTo>
                      <a:pt x="138" y="15"/>
                    </a:lnTo>
                    <a:lnTo>
                      <a:pt x="153" y="2"/>
                    </a:lnTo>
                    <a:lnTo>
                      <a:pt x="163" y="2"/>
                    </a:lnTo>
                    <a:lnTo>
                      <a:pt x="163" y="19"/>
                    </a:lnTo>
                    <a:lnTo>
                      <a:pt x="162" y="26"/>
                    </a:lnTo>
                    <a:lnTo>
                      <a:pt x="156" y="38"/>
                    </a:lnTo>
                    <a:lnTo>
                      <a:pt x="156" y="47"/>
                    </a:lnTo>
                    <a:lnTo>
                      <a:pt x="173" y="84"/>
                    </a:lnTo>
                    <a:lnTo>
                      <a:pt x="175" y="100"/>
                    </a:lnTo>
                    <a:lnTo>
                      <a:pt x="184" y="101"/>
                    </a:lnTo>
                    <a:lnTo>
                      <a:pt x="187" y="116"/>
                    </a:lnTo>
                    <a:lnTo>
                      <a:pt x="175" y="125"/>
                    </a:lnTo>
                    <a:lnTo>
                      <a:pt x="172" y="119"/>
                    </a:lnTo>
                    <a:lnTo>
                      <a:pt x="158" y="124"/>
                    </a:lnTo>
                    <a:lnTo>
                      <a:pt x="157" y="144"/>
                    </a:lnTo>
                    <a:lnTo>
                      <a:pt x="142" y="159"/>
                    </a:lnTo>
                    <a:lnTo>
                      <a:pt x="139" y="198"/>
                    </a:lnTo>
                    <a:lnTo>
                      <a:pt x="139" y="219"/>
                    </a:lnTo>
                    <a:lnTo>
                      <a:pt x="131" y="229"/>
                    </a:lnTo>
                    <a:lnTo>
                      <a:pt x="124" y="252"/>
                    </a:lnTo>
                    <a:lnTo>
                      <a:pt x="115" y="239"/>
                    </a:lnTo>
                    <a:lnTo>
                      <a:pt x="105" y="235"/>
                    </a:lnTo>
                    <a:lnTo>
                      <a:pt x="94" y="228"/>
                    </a:lnTo>
                    <a:lnTo>
                      <a:pt x="83" y="214"/>
                    </a:lnTo>
                    <a:lnTo>
                      <a:pt x="54" y="213"/>
                    </a:lnTo>
                    <a:lnTo>
                      <a:pt x="34" y="205"/>
                    </a:lnTo>
                    <a:lnTo>
                      <a:pt x="16" y="179"/>
                    </a:lnTo>
                    <a:lnTo>
                      <a:pt x="10" y="165"/>
                    </a:lnTo>
                    <a:lnTo>
                      <a:pt x="2" y="154"/>
                    </a:lnTo>
                    <a:lnTo>
                      <a:pt x="3" y="130"/>
                    </a:lnTo>
                    <a:lnTo>
                      <a:pt x="0" y="85"/>
                    </a:lnTo>
                  </a:path>
                </a:pathLst>
              </a:cu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0" name="Freeform 36"/>
              <p:cNvSpPr>
                <a:spLocks/>
              </p:cNvSpPr>
              <p:nvPr/>
            </p:nvSpPr>
            <p:spPr bwMode="auto">
              <a:xfrm>
                <a:off x="7504607" y="3140843"/>
                <a:ext cx="520700" cy="290513"/>
              </a:xfrm>
              <a:custGeom>
                <a:avLst/>
                <a:gdLst>
                  <a:gd name="T0" fmla="*/ 0 w 368"/>
                  <a:gd name="T1" fmla="*/ 0 h 245"/>
                  <a:gd name="T2" fmla="*/ 2147483647 w 368"/>
                  <a:gd name="T3" fmla="*/ 2147483647 h 245"/>
                  <a:gd name="T4" fmla="*/ 2147483647 w 368"/>
                  <a:gd name="T5" fmla="*/ 2147483647 h 245"/>
                  <a:gd name="T6" fmla="*/ 2147483647 w 368"/>
                  <a:gd name="T7" fmla="*/ 2147483647 h 245"/>
                  <a:gd name="T8" fmla="*/ 2147483647 w 368"/>
                  <a:gd name="T9" fmla="*/ 2147483647 h 245"/>
                  <a:gd name="T10" fmla="*/ 2147483647 w 368"/>
                  <a:gd name="T11" fmla="*/ 2147483647 h 245"/>
                  <a:gd name="T12" fmla="*/ 2147483647 w 368"/>
                  <a:gd name="T13" fmla="*/ 2147483647 h 245"/>
                  <a:gd name="T14" fmla="*/ 2147483647 w 368"/>
                  <a:gd name="T15" fmla="*/ 2147483647 h 245"/>
                  <a:gd name="T16" fmla="*/ 2147483647 w 368"/>
                  <a:gd name="T17" fmla="*/ 2147483647 h 245"/>
                  <a:gd name="T18" fmla="*/ 2147483647 w 368"/>
                  <a:gd name="T19" fmla="*/ 2147483647 h 245"/>
                  <a:gd name="T20" fmla="*/ 2147483647 w 368"/>
                  <a:gd name="T21" fmla="*/ 2147483647 h 245"/>
                  <a:gd name="T22" fmla="*/ 2147483647 w 368"/>
                  <a:gd name="T23" fmla="*/ 2147483647 h 245"/>
                  <a:gd name="T24" fmla="*/ 2147483647 w 368"/>
                  <a:gd name="T25" fmla="*/ 2147483647 h 245"/>
                  <a:gd name="T26" fmla="*/ 2147483647 w 368"/>
                  <a:gd name="T27" fmla="*/ 2147483647 h 245"/>
                  <a:gd name="T28" fmla="*/ 2147483647 w 368"/>
                  <a:gd name="T29" fmla="*/ 2147483647 h 245"/>
                  <a:gd name="T30" fmla="*/ 2147483647 w 368"/>
                  <a:gd name="T31" fmla="*/ 2147483647 h 245"/>
                  <a:gd name="T32" fmla="*/ 2147483647 w 368"/>
                  <a:gd name="T33" fmla="*/ 2147483647 h 245"/>
                  <a:gd name="T34" fmla="*/ 2147483647 w 368"/>
                  <a:gd name="T35" fmla="*/ 2147483647 h 245"/>
                  <a:gd name="T36" fmla="*/ 2147483647 w 368"/>
                  <a:gd name="T37" fmla="*/ 2147483647 h 245"/>
                  <a:gd name="T38" fmla="*/ 2147483647 w 368"/>
                  <a:gd name="T39" fmla="*/ 2147483647 h 245"/>
                  <a:gd name="T40" fmla="*/ 2147483647 w 368"/>
                  <a:gd name="T41" fmla="*/ 2147483647 h 245"/>
                  <a:gd name="T42" fmla="*/ 2147483647 w 368"/>
                  <a:gd name="T43" fmla="*/ 2147483647 h 245"/>
                  <a:gd name="T44" fmla="*/ 2147483647 w 368"/>
                  <a:gd name="T45" fmla="*/ 2147483647 h 245"/>
                  <a:gd name="T46" fmla="*/ 2147483647 w 368"/>
                  <a:gd name="T47" fmla="*/ 2147483647 h 245"/>
                  <a:gd name="T48" fmla="*/ 2147483647 w 368"/>
                  <a:gd name="T49" fmla="*/ 2147483647 h 245"/>
                  <a:gd name="T50" fmla="*/ 2147483647 w 368"/>
                  <a:gd name="T51" fmla="*/ 2147483647 h 245"/>
                  <a:gd name="T52" fmla="*/ 2147483647 w 368"/>
                  <a:gd name="T53" fmla="*/ 2147483647 h 245"/>
                  <a:gd name="T54" fmla="*/ 2147483647 w 368"/>
                  <a:gd name="T55" fmla="*/ 2147483647 h 245"/>
                  <a:gd name="T56" fmla="*/ 2147483647 w 368"/>
                  <a:gd name="T57" fmla="*/ 2147483647 h 245"/>
                  <a:gd name="T58" fmla="*/ 2147483647 w 368"/>
                  <a:gd name="T59" fmla="*/ 2147483647 h 245"/>
                  <a:gd name="T60" fmla="*/ 2147483647 w 368"/>
                  <a:gd name="T61" fmla="*/ 2147483647 h 245"/>
                  <a:gd name="T62" fmla="*/ 2147483647 w 368"/>
                  <a:gd name="T63" fmla="*/ 2147483647 h 245"/>
                  <a:gd name="T64" fmla="*/ 2147483647 w 368"/>
                  <a:gd name="T65" fmla="*/ 2147483647 h 245"/>
                  <a:gd name="T66" fmla="*/ 2147483647 w 368"/>
                  <a:gd name="T67" fmla="*/ 2147483647 h 245"/>
                  <a:gd name="T68" fmla="*/ 2147483647 w 368"/>
                  <a:gd name="T69" fmla="*/ 2147483647 h 245"/>
                  <a:gd name="T70" fmla="*/ 2147483647 w 368"/>
                  <a:gd name="T71" fmla="*/ 2147483647 h 245"/>
                  <a:gd name="T72" fmla="*/ 2147483647 w 368"/>
                  <a:gd name="T73" fmla="*/ 2147483647 h 245"/>
                  <a:gd name="T74" fmla="*/ 2147483647 w 368"/>
                  <a:gd name="T75" fmla="*/ 2147483647 h 245"/>
                  <a:gd name="T76" fmla="*/ 2147483647 w 368"/>
                  <a:gd name="T77" fmla="*/ 2147483647 h 245"/>
                  <a:gd name="T78" fmla="*/ 2147483647 w 368"/>
                  <a:gd name="T79" fmla="*/ 2147483647 h 245"/>
                  <a:gd name="T80" fmla="*/ 2147483647 w 368"/>
                  <a:gd name="T81" fmla="*/ 2147483647 h 245"/>
                  <a:gd name="T82" fmla="*/ 2147483647 w 368"/>
                  <a:gd name="T83" fmla="*/ 2147483647 h 245"/>
                  <a:gd name="T84" fmla="*/ 2147483647 w 368"/>
                  <a:gd name="T85" fmla="*/ 2147483647 h 245"/>
                  <a:gd name="T86" fmla="*/ 2147483647 w 368"/>
                  <a:gd name="T87" fmla="*/ 2147483647 h 245"/>
                  <a:gd name="T88" fmla="*/ 2147483647 w 368"/>
                  <a:gd name="T89" fmla="*/ 2147483647 h 245"/>
                  <a:gd name="T90" fmla="*/ 2147483647 w 368"/>
                  <a:gd name="T91" fmla="*/ 2147483647 h 245"/>
                  <a:gd name="T92" fmla="*/ 2147483647 w 368"/>
                  <a:gd name="T93" fmla="*/ 2147483647 h 245"/>
                  <a:gd name="T94" fmla="*/ 2147483647 w 368"/>
                  <a:gd name="T95" fmla="*/ 2147483647 h 245"/>
                  <a:gd name="T96" fmla="*/ 2147483647 w 368"/>
                  <a:gd name="T97" fmla="*/ 2147483647 h 245"/>
                  <a:gd name="T98" fmla="*/ 2147483647 w 368"/>
                  <a:gd name="T99" fmla="*/ 2147483647 h 245"/>
                  <a:gd name="T100" fmla="*/ 2147483647 w 368"/>
                  <a:gd name="T101" fmla="*/ 2147483647 h 245"/>
                  <a:gd name="T102" fmla="*/ 2147483647 w 368"/>
                  <a:gd name="T103" fmla="*/ 2147483647 h 245"/>
                  <a:gd name="T104" fmla="*/ 2147483647 w 368"/>
                  <a:gd name="T105" fmla="*/ 2147483647 h 245"/>
                  <a:gd name="T106" fmla="*/ 2147483647 w 368"/>
                  <a:gd name="T107" fmla="*/ 2147483647 h 245"/>
                  <a:gd name="T108" fmla="*/ 2147483647 w 368"/>
                  <a:gd name="T109" fmla="*/ 2147483647 h 245"/>
                  <a:gd name="T110" fmla="*/ 2147483647 w 368"/>
                  <a:gd name="T111" fmla="*/ 2147483647 h 245"/>
                  <a:gd name="T112" fmla="*/ 2147483647 w 368"/>
                  <a:gd name="T113" fmla="*/ 2147483647 h 245"/>
                  <a:gd name="T114" fmla="*/ 2147483647 w 368"/>
                  <a:gd name="T115" fmla="*/ 2147483647 h 245"/>
                  <a:gd name="T116" fmla="*/ 2147483647 w 368"/>
                  <a:gd name="T117" fmla="*/ 2147483647 h 245"/>
                  <a:gd name="T118" fmla="*/ 2147483647 w 368"/>
                  <a:gd name="T119" fmla="*/ 2147483647 h 245"/>
                  <a:gd name="T120" fmla="*/ 2147483647 w 368"/>
                  <a:gd name="T121" fmla="*/ 2147483647 h 245"/>
                  <a:gd name="T122" fmla="*/ 2147483647 w 368"/>
                  <a:gd name="T123" fmla="*/ 2147483647 h 245"/>
                  <a:gd name="T124" fmla="*/ 0 w 368"/>
                  <a:gd name="T125" fmla="*/ 0 h 24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68"/>
                  <a:gd name="T190" fmla="*/ 0 h 245"/>
                  <a:gd name="T191" fmla="*/ 368 w 368"/>
                  <a:gd name="T192" fmla="*/ 245 h 24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68" h="245">
                    <a:moveTo>
                      <a:pt x="0" y="0"/>
                    </a:moveTo>
                    <a:lnTo>
                      <a:pt x="34" y="1"/>
                    </a:lnTo>
                    <a:lnTo>
                      <a:pt x="60" y="5"/>
                    </a:lnTo>
                    <a:lnTo>
                      <a:pt x="69" y="39"/>
                    </a:lnTo>
                    <a:lnTo>
                      <a:pt x="70" y="51"/>
                    </a:lnTo>
                    <a:lnTo>
                      <a:pt x="74" y="59"/>
                    </a:lnTo>
                    <a:lnTo>
                      <a:pt x="84" y="44"/>
                    </a:lnTo>
                    <a:lnTo>
                      <a:pt x="99" y="45"/>
                    </a:lnTo>
                    <a:lnTo>
                      <a:pt x="110" y="60"/>
                    </a:lnTo>
                    <a:lnTo>
                      <a:pt x="113" y="58"/>
                    </a:lnTo>
                    <a:lnTo>
                      <a:pt x="124" y="41"/>
                    </a:lnTo>
                    <a:lnTo>
                      <a:pt x="127" y="41"/>
                    </a:lnTo>
                    <a:lnTo>
                      <a:pt x="139" y="34"/>
                    </a:lnTo>
                    <a:lnTo>
                      <a:pt x="149" y="34"/>
                    </a:lnTo>
                    <a:lnTo>
                      <a:pt x="180" y="48"/>
                    </a:lnTo>
                    <a:lnTo>
                      <a:pt x="196" y="48"/>
                    </a:lnTo>
                    <a:lnTo>
                      <a:pt x="209" y="72"/>
                    </a:lnTo>
                    <a:lnTo>
                      <a:pt x="225" y="72"/>
                    </a:lnTo>
                    <a:lnTo>
                      <a:pt x="238" y="83"/>
                    </a:lnTo>
                    <a:lnTo>
                      <a:pt x="247" y="88"/>
                    </a:lnTo>
                    <a:lnTo>
                      <a:pt x="274" y="98"/>
                    </a:lnTo>
                    <a:lnTo>
                      <a:pt x="285" y="120"/>
                    </a:lnTo>
                    <a:lnTo>
                      <a:pt x="292" y="132"/>
                    </a:lnTo>
                    <a:lnTo>
                      <a:pt x="289" y="138"/>
                    </a:lnTo>
                    <a:lnTo>
                      <a:pt x="297" y="146"/>
                    </a:lnTo>
                    <a:lnTo>
                      <a:pt x="308" y="150"/>
                    </a:lnTo>
                    <a:lnTo>
                      <a:pt x="311" y="150"/>
                    </a:lnTo>
                    <a:lnTo>
                      <a:pt x="323" y="157"/>
                    </a:lnTo>
                    <a:lnTo>
                      <a:pt x="343" y="176"/>
                    </a:lnTo>
                    <a:lnTo>
                      <a:pt x="343" y="186"/>
                    </a:lnTo>
                    <a:lnTo>
                      <a:pt x="351" y="197"/>
                    </a:lnTo>
                    <a:lnTo>
                      <a:pt x="351" y="204"/>
                    </a:lnTo>
                    <a:lnTo>
                      <a:pt x="367" y="222"/>
                    </a:lnTo>
                    <a:lnTo>
                      <a:pt x="349" y="244"/>
                    </a:lnTo>
                    <a:lnTo>
                      <a:pt x="334" y="244"/>
                    </a:lnTo>
                    <a:lnTo>
                      <a:pt x="330" y="231"/>
                    </a:lnTo>
                    <a:lnTo>
                      <a:pt x="327" y="232"/>
                    </a:lnTo>
                    <a:lnTo>
                      <a:pt x="317" y="232"/>
                    </a:lnTo>
                    <a:lnTo>
                      <a:pt x="287" y="193"/>
                    </a:lnTo>
                    <a:lnTo>
                      <a:pt x="269" y="195"/>
                    </a:lnTo>
                    <a:lnTo>
                      <a:pt x="250" y="192"/>
                    </a:lnTo>
                    <a:lnTo>
                      <a:pt x="244" y="194"/>
                    </a:lnTo>
                    <a:lnTo>
                      <a:pt x="236" y="201"/>
                    </a:lnTo>
                    <a:lnTo>
                      <a:pt x="230" y="210"/>
                    </a:lnTo>
                    <a:lnTo>
                      <a:pt x="212" y="228"/>
                    </a:lnTo>
                    <a:lnTo>
                      <a:pt x="203" y="217"/>
                    </a:lnTo>
                    <a:lnTo>
                      <a:pt x="191" y="217"/>
                    </a:lnTo>
                    <a:lnTo>
                      <a:pt x="178" y="216"/>
                    </a:lnTo>
                    <a:lnTo>
                      <a:pt x="171" y="209"/>
                    </a:lnTo>
                    <a:lnTo>
                      <a:pt x="161" y="216"/>
                    </a:lnTo>
                    <a:lnTo>
                      <a:pt x="155" y="188"/>
                    </a:lnTo>
                    <a:lnTo>
                      <a:pt x="144" y="161"/>
                    </a:lnTo>
                    <a:lnTo>
                      <a:pt x="124" y="133"/>
                    </a:lnTo>
                    <a:lnTo>
                      <a:pt x="118" y="114"/>
                    </a:lnTo>
                    <a:lnTo>
                      <a:pt x="108" y="96"/>
                    </a:lnTo>
                    <a:lnTo>
                      <a:pt x="83" y="95"/>
                    </a:lnTo>
                    <a:lnTo>
                      <a:pt x="64" y="102"/>
                    </a:lnTo>
                    <a:lnTo>
                      <a:pt x="50" y="91"/>
                    </a:lnTo>
                    <a:lnTo>
                      <a:pt x="32" y="83"/>
                    </a:lnTo>
                    <a:lnTo>
                      <a:pt x="18" y="74"/>
                    </a:lnTo>
                    <a:lnTo>
                      <a:pt x="19" y="40"/>
                    </a:lnTo>
                    <a:lnTo>
                      <a:pt x="22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1" name="Freeform 37"/>
              <p:cNvSpPr>
                <a:spLocks/>
              </p:cNvSpPr>
              <p:nvPr/>
            </p:nvSpPr>
            <p:spPr bwMode="auto">
              <a:xfrm>
                <a:off x="6507657" y="2945581"/>
                <a:ext cx="311150" cy="360362"/>
              </a:xfrm>
              <a:custGeom>
                <a:avLst/>
                <a:gdLst>
                  <a:gd name="T0" fmla="*/ 0 w 220"/>
                  <a:gd name="T1" fmla="*/ 2147483647 h 304"/>
                  <a:gd name="T2" fmla="*/ 2147483647 w 220"/>
                  <a:gd name="T3" fmla="*/ 0 h 304"/>
                  <a:gd name="T4" fmla="*/ 2147483647 w 220"/>
                  <a:gd name="T5" fmla="*/ 2147483647 h 304"/>
                  <a:gd name="T6" fmla="*/ 2147483647 w 220"/>
                  <a:gd name="T7" fmla="*/ 2147483647 h 304"/>
                  <a:gd name="T8" fmla="*/ 2147483647 w 220"/>
                  <a:gd name="T9" fmla="*/ 2147483647 h 304"/>
                  <a:gd name="T10" fmla="*/ 2147483647 w 220"/>
                  <a:gd name="T11" fmla="*/ 2147483647 h 304"/>
                  <a:gd name="T12" fmla="*/ 2147483647 w 220"/>
                  <a:gd name="T13" fmla="*/ 2147483647 h 304"/>
                  <a:gd name="T14" fmla="*/ 2147483647 w 220"/>
                  <a:gd name="T15" fmla="*/ 2147483647 h 304"/>
                  <a:gd name="T16" fmla="*/ 2147483647 w 220"/>
                  <a:gd name="T17" fmla="*/ 2147483647 h 304"/>
                  <a:gd name="T18" fmla="*/ 2147483647 w 220"/>
                  <a:gd name="T19" fmla="*/ 2147483647 h 304"/>
                  <a:gd name="T20" fmla="*/ 2147483647 w 220"/>
                  <a:gd name="T21" fmla="*/ 2147483647 h 304"/>
                  <a:gd name="T22" fmla="*/ 2147483647 w 220"/>
                  <a:gd name="T23" fmla="*/ 2147483647 h 304"/>
                  <a:gd name="T24" fmla="*/ 2147483647 w 220"/>
                  <a:gd name="T25" fmla="*/ 2147483647 h 304"/>
                  <a:gd name="T26" fmla="*/ 2147483647 w 220"/>
                  <a:gd name="T27" fmla="*/ 2147483647 h 304"/>
                  <a:gd name="T28" fmla="*/ 2147483647 w 220"/>
                  <a:gd name="T29" fmla="*/ 2147483647 h 304"/>
                  <a:gd name="T30" fmla="*/ 2147483647 w 220"/>
                  <a:gd name="T31" fmla="*/ 2147483647 h 304"/>
                  <a:gd name="T32" fmla="*/ 2147483647 w 220"/>
                  <a:gd name="T33" fmla="*/ 2147483647 h 304"/>
                  <a:gd name="T34" fmla="*/ 2147483647 w 220"/>
                  <a:gd name="T35" fmla="*/ 2147483647 h 304"/>
                  <a:gd name="T36" fmla="*/ 2147483647 w 220"/>
                  <a:gd name="T37" fmla="*/ 2147483647 h 304"/>
                  <a:gd name="T38" fmla="*/ 2147483647 w 220"/>
                  <a:gd name="T39" fmla="*/ 2147483647 h 304"/>
                  <a:gd name="T40" fmla="*/ 2147483647 w 220"/>
                  <a:gd name="T41" fmla="*/ 2147483647 h 304"/>
                  <a:gd name="T42" fmla="*/ 2147483647 w 220"/>
                  <a:gd name="T43" fmla="*/ 2147483647 h 304"/>
                  <a:gd name="T44" fmla="*/ 2147483647 w 220"/>
                  <a:gd name="T45" fmla="*/ 2147483647 h 304"/>
                  <a:gd name="T46" fmla="*/ 2147483647 w 220"/>
                  <a:gd name="T47" fmla="*/ 2147483647 h 304"/>
                  <a:gd name="T48" fmla="*/ 2147483647 w 220"/>
                  <a:gd name="T49" fmla="*/ 2147483647 h 304"/>
                  <a:gd name="T50" fmla="*/ 2147483647 w 220"/>
                  <a:gd name="T51" fmla="*/ 2147483647 h 304"/>
                  <a:gd name="T52" fmla="*/ 2147483647 w 220"/>
                  <a:gd name="T53" fmla="*/ 2147483647 h 304"/>
                  <a:gd name="T54" fmla="*/ 2147483647 w 220"/>
                  <a:gd name="T55" fmla="*/ 2147483647 h 304"/>
                  <a:gd name="T56" fmla="*/ 2147483647 w 220"/>
                  <a:gd name="T57" fmla="*/ 2147483647 h 304"/>
                  <a:gd name="T58" fmla="*/ 2147483647 w 220"/>
                  <a:gd name="T59" fmla="*/ 2147483647 h 304"/>
                  <a:gd name="T60" fmla="*/ 2147483647 w 220"/>
                  <a:gd name="T61" fmla="*/ 2147483647 h 304"/>
                  <a:gd name="T62" fmla="*/ 2147483647 w 220"/>
                  <a:gd name="T63" fmla="*/ 2147483647 h 304"/>
                  <a:gd name="T64" fmla="*/ 2147483647 w 220"/>
                  <a:gd name="T65" fmla="*/ 2147483647 h 304"/>
                  <a:gd name="T66" fmla="*/ 2147483647 w 220"/>
                  <a:gd name="T67" fmla="*/ 2147483647 h 304"/>
                  <a:gd name="T68" fmla="*/ 2147483647 w 220"/>
                  <a:gd name="T69" fmla="*/ 2147483647 h 304"/>
                  <a:gd name="T70" fmla="*/ 2147483647 w 220"/>
                  <a:gd name="T71" fmla="*/ 2147483647 h 304"/>
                  <a:gd name="T72" fmla="*/ 2147483647 w 220"/>
                  <a:gd name="T73" fmla="*/ 2147483647 h 304"/>
                  <a:gd name="T74" fmla="*/ 2147483647 w 220"/>
                  <a:gd name="T75" fmla="*/ 2147483647 h 304"/>
                  <a:gd name="T76" fmla="*/ 0 w 220"/>
                  <a:gd name="T77" fmla="*/ 2147483647 h 3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20"/>
                  <a:gd name="T118" fmla="*/ 0 h 304"/>
                  <a:gd name="T119" fmla="*/ 220 w 220"/>
                  <a:gd name="T120" fmla="*/ 304 h 3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20" h="304">
                    <a:moveTo>
                      <a:pt x="0" y="8"/>
                    </a:moveTo>
                    <a:lnTo>
                      <a:pt x="23" y="0"/>
                    </a:lnTo>
                    <a:lnTo>
                      <a:pt x="48" y="10"/>
                    </a:lnTo>
                    <a:lnTo>
                      <a:pt x="52" y="23"/>
                    </a:lnTo>
                    <a:lnTo>
                      <a:pt x="51" y="34"/>
                    </a:lnTo>
                    <a:lnTo>
                      <a:pt x="63" y="38"/>
                    </a:lnTo>
                    <a:lnTo>
                      <a:pt x="63" y="41"/>
                    </a:lnTo>
                    <a:lnTo>
                      <a:pt x="67" y="46"/>
                    </a:lnTo>
                    <a:lnTo>
                      <a:pt x="67" y="57"/>
                    </a:lnTo>
                    <a:lnTo>
                      <a:pt x="93" y="86"/>
                    </a:lnTo>
                    <a:lnTo>
                      <a:pt x="97" y="86"/>
                    </a:lnTo>
                    <a:lnTo>
                      <a:pt x="103" y="93"/>
                    </a:lnTo>
                    <a:lnTo>
                      <a:pt x="108" y="105"/>
                    </a:lnTo>
                    <a:lnTo>
                      <a:pt x="112" y="105"/>
                    </a:lnTo>
                    <a:lnTo>
                      <a:pt x="128" y="117"/>
                    </a:lnTo>
                    <a:lnTo>
                      <a:pt x="164" y="123"/>
                    </a:lnTo>
                    <a:lnTo>
                      <a:pt x="167" y="158"/>
                    </a:lnTo>
                    <a:lnTo>
                      <a:pt x="171" y="164"/>
                    </a:lnTo>
                    <a:lnTo>
                      <a:pt x="167" y="180"/>
                    </a:lnTo>
                    <a:lnTo>
                      <a:pt x="190" y="197"/>
                    </a:lnTo>
                    <a:lnTo>
                      <a:pt x="211" y="204"/>
                    </a:lnTo>
                    <a:lnTo>
                      <a:pt x="208" y="264"/>
                    </a:lnTo>
                    <a:lnTo>
                      <a:pt x="219" y="296"/>
                    </a:lnTo>
                    <a:lnTo>
                      <a:pt x="210" y="299"/>
                    </a:lnTo>
                    <a:lnTo>
                      <a:pt x="200" y="303"/>
                    </a:lnTo>
                    <a:lnTo>
                      <a:pt x="200" y="286"/>
                    </a:lnTo>
                    <a:lnTo>
                      <a:pt x="171" y="302"/>
                    </a:lnTo>
                    <a:lnTo>
                      <a:pt x="164" y="273"/>
                    </a:lnTo>
                    <a:lnTo>
                      <a:pt x="155" y="250"/>
                    </a:lnTo>
                    <a:lnTo>
                      <a:pt x="131" y="220"/>
                    </a:lnTo>
                    <a:lnTo>
                      <a:pt x="120" y="220"/>
                    </a:lnTo>
                    <a:lnTo>
                      <a:pt x="99" y="196"/>
                    </a:lnTo>
                    <a:lnTo>
                      <a:pt x="96" y="183"/>
                    </a:lnTo>
                    <a:lnTo>
                      <a:pt x="96" y="174"/>
                    </a:lnTo>
                    <a:lnTo>
                      <a:pt x="81" y="127"/>
                    </a:lnTo>
                    <a:lnTo>
                      <a:pt x="72" y="104"/>
                    </a:lnTo>
                    <a:lnTo>
                      <a:pt x="46" y="81"/>
                    </a:lnTo>
                    <a:lnTo>
                      <a:pt x="20" y="4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2" name="Freeform 38"/>
              <p:cNvSpPr>
                <a:spLocks/>
              </p:cNvSpPr>
              <p:nvPr/>
            </p:nvSpPr>
            <p:spPr bwMode="auto">
              <a:xfrm>
                <a:off x="7093445" y="2574106"/>
                <a:ext cx="303212" cy="404812"/>
              </a:xfrm>
              <a:custGeom>
                <a:avLst/>
                <a:gdLst>
                  <a:gd name="T0" fmla="*/ 2147483647 w 214"/>
                  <a:gd name="T1" fmla="*/ 0 h 341"/>
                  <a:gd name="T2" fmla="*/ 2147483647 w 214"/>
                  <a:gd name="T3" fmla="*/ 2147483647 h 341"/>
                  <a:gd name="T4" fmla="*/ 2147483647 w 214"/>
                  <a:gd name="T5" fmla="*/ 2147483647 h 341"/>
                  <a:gd name="T6" fmla="*/ 2147483647 w 214"/>
                  <a:gd name="T7" fmla="*/ 2147483647 h 341"/>
                  <a:gd name="T8" fmla="*/ 2147483647 w 214"/>
                  <a:gd name="T9" fmla="*/ 2147483647 h 341"/>
                  <a:gd name="T10" fmla="*/ 2147483647 w 214"/>
                  <a:gd name="T11" fmla="*/ 2147483647 h 341"/>
                  <a:gd name="T12" fmla="*/ 2147483647 w 214"/>
                  <a:gd name="T13" fmla="*/ 2147483647 h 341"/>
                  <a:gd name="T14" fmla="*/ 2147483647 w 214"/>
                  <a:gd name="T15" fmla="*/ 2147483647 h 341"/>
                  <a:gd name="T16" fmla="*/ 2147483647 w 214"/>
                  <a:gd name="T17" fmla="*/ 2147483647 h 341"/>
                  <a:gd name="T18" fmla="*/ 2147483647 w 214"/>
                  <a:gd name="T19" fmla="*/ 2147483647 h 341"/>
                  <a:gd name="T20" fmla="*/ 2147483647 w 214"/>
                  <a:gd name="T21" fmla="*/ 2147483647 h 341"/>
                  <a:gd name="T22" fmla="*/ 2147483647 w 214"/>
                  <a:gd name="T23" fmla="*/ 2147483647 h 341"/>
                  <a:gd name="T24" fmla="*/ 2147483647 w 214"/>
                  <a:gd name="T25" fmla="*/ 2147483647 h 341"/>
                  <a:gd name="T26" fmla="*/ 2147483647 w 214"/>
                  <a:gd name="T27" fmla="*/ 2147483647 h 341"/>
                  <a:gd name="T28" fmla="*/ 2147483647 w 214"/>
                  <a:gd name="T29" fmla="*/ 2147483647 h 341"/>
                  <a:gd name="T30" fmla="*/ 2147483647 w 214"/>
                  <a:gd name="T31" fmla="*/ 2147483647 h 341"/>
                  <a:gd name="T32" fmla="*/ 2147483647 w 214"/>
                  <a:gd name="T33" fmla="*/ 2147483647 h 341"/>
                  <a:gd name="T34" fmla="*/ 2147483647 w 214"/>
                  <a:gd name="T35" fmla="*/ 2147483647 h 341"/>
                  <a:gd name="T36" fmla="*/ 2147483647 w 214"/>
                  <a:gd name="T37" fmla="*/ 2147483647 h 341"/>
                  <a:gd name="T38" fmla="*/ 2147483647 w 214"/>
                  <a:gd name="T39" fmla="*/ 2147483647 h 341"/>
                  <a:gd name="T40" fmla="*/ 2147483647 w 214"/>
                  <a:gd name="T41" fmla="*/ 2147483647 h 341"/>
                  <a:gd name="T42" fmla="*/ 2147483647 w 214"/>
                  <a:gd name="T43" fmla="*/ 2147483647 h 341"/>
                  <a:gd name="T44" fmla="*/ 2147483647 w 214"/>
                  <a:gd name="T45" fmla="*/ 2147483647 h 341"/>
                  <a:gd name="T46" fmla="*/ 2147483647 w 214"/>
                  <a:gd name="T47" fmla="*/ 2147483647 h 341"/>
                  <a:gd name="T48" fmla="*/ 2147483647 w 214"/>
                  <a:gd name="T49" fmla="*/ 2147483647 h 341"/>
                  <a:gd name="T50" fmla="*/ 2147483647 w 214"/>
                  <a:gd name="T51" fmla="*/ 2147483647 h 341"/>
                  <a:gd name="T52" fmla="*/ 2147483647 w 214"/>
                  <a:gd name="T53" fmla="*/ 2147483647 h 341"/>
                  <a:gd name="T54" fmla="*/ 2147483647 w 214"/>
                  <a:gd name="T55" fmla="*/ 2147483647 h 341"/>
                  <a:gd name="T56" fmla="*/ 2147483647 w 214"/>
                  <a:gd name="T57" fmla="*/ 2147483647 h 341"/>
                  <a:gd name="T58" fmla="*/ 2147483647 w 214"/>
                  <a:gd name="T59" fmla="*/ 2147483647 h 341"/>
                  <a:gd name="T60" fmla="*/ 2147483647 w 214"/>
                  <a:gd name="T61" fmla="*/ 2147483647 h 341"/>
                  <a:gd name="T62" fmla="*/ 2147483647 w 214"/>
                  <a:gd name="T63" fmla="*/ 2147483647 h 341"/>
                  <a:gd name="T64" fmla="*/ 2147483647 w 214"/>
                  <a:gd name="T65" fmla="*/ 2147483647 h 341"/>
                  <a:gd name="T66" fmla="*/ 2147483647 w 214"/>
                  <a:gd name="T67" fmla="*/ 2147483647 h 341"/>
                  <a:gd name="T68" fmla="*/ 2147483647 w 214"/>
                  <a:gd name="T69" fmla="*/ 2147483647 h 341"/>
                  <a:gd name="T70" fmla="*/ 2147483647 w 214"/>
                  <a:gd name="T71" fmla="*/ 2147483647 h 341"/>
                  <a:gd name="T72" fmla="*/ 2147483647 w 214"/>
                  <a:gd name="T73" fmla="*/ 2147483647 h 341"/>
                  <a:gd name="T74" fmla="*/ 2147483647 w 214"/>
                  <a:gd name="T75" fmla="*/ 2147483647 h 341"/>
                  <a:gd name="T76" fmla="*/ 2147483647 w 214"/>
                  <a:gd name="T77" fmla="*/ 2147483647 h 341"/>
                  <a:gd name="T78" fmla="*/ 2147483647 w 214"/>
                  <a:gd name="T79" fmla="*/ 2147483647 h 341"/>
                  <a:gd name="T80" fmla="*/ 2147483647 w 214"/>
                  <a:gd name="T81" fmla="*/ 2147483647 h 341"/>
                  <a:gd name="T82" fmla="*/ 2147483647 w 214"/>
                  <a:gd name="T83" fmla="*/ 2147483647 h 341"/>
                  <a:gd name="T84" fmla="*/ 2147483647 w 214"/>
                  <a:gd name="T85" fmla="*/ 2147483647 h 341"/>
                  <a:gd name="T86" fmla="*/ 2147483647 w 214"/>
                  <a:gd name="T87" fmla="*/ 2147483647 h 341"/>
                  <a:gd name="T88" fmla="*/ 2147483647 w 214"/>
                  <a:gd name="T89" fmla="*/ 2147483647 h 341"/>
                  <a:gd name="T90" fmla="*/ 2147483647 w 214"/>
                  <a:gd name="T91" fmla="*/ 2147483647 h 341"/>
                  <a:gd name="T92" fmla="*/ 2147483647 w 214"/>
                  <a:gd name="T93" fmla="*/ 2147483647 h 341"/>
                  <a:gd name="T94" fmla="*/ 2147483647 w 214"/>
                  <a:gd name="T95" fmla="*/ 2147483647 h 341"/>
                  <a:gd name="T96" fmla="*/ 0 w 214"/>
                  <a:gd name="T97" fmla="*/ 2147483647 h 341"/>
                  <a:gd name="T98" fmla="*/ 2147483647 w 214"/>
                  <a:gd name="T99" fmla="*/ 2147483647 h 341"/>
                  <a:gd name="T100" fmla="*/ 2147483647 w 214"/>
                  <a:gd name="T101" fmla="*/ 2147483647 h 341"/>
                  <a:gd name="T102" fmla="*/ 2147483647 w 214"/>
                  <a:gd name="T103" fmla="*/ 2147483647 h 341"/>
                  <a:gd name="T104" fmla="*/ 2147483647 w 214"/>
                  <a:gd name="T105" fmla="*/ 2147483647 h 341"/>
                  <a:gd name="T106" fmla="*/ 2147483647 w 214"/>
                  <a:gd name="T107" fmla="*/ 0 h 34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14"/>
                  <a:gd name="T163" fmla="*/ 0 h 341"/>
                  <a:gd name="T164" fmla="*/ 214 w 214"/>
                  <a:gd name="T165" fmla="*/ 341 h 34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14" h="341">
                    <a:moveTo>
                      <a:pt x="17" y="0"/>
                    </a:moveTo>
                    <a:lnTo>
                      <a:pt x="40" y="1"/>
                    </a:lnTo>
                    <a:lnTo>
                      <a:pt x="57" y="36"/>
                    </a:lnTo>
                    <a:lnTo>
                      <a:pt x="50" y="68"/>
                    </a:lnTo>
                    <a:lnTo>
                      <a:pt x="63" y="78"/>
                    </a:lnTo>
                    <a:lnTo>
                      <a:pt x="68" y="100"/>
                    </a:lnTo>
                    <a:lnTo>
                      <a:pt x="84" y="113"/>
                    </a:lnTo>
                    <a:lnTo>
                      <a:pt x="97" y="115"/>
                    </a:lnTo>
                    <a:lnTo>
                      <a:pt x="124" y="134"/>
                    </a:lnTo>
                    <a:lnTo>
                      <a:pt x="140" y="155"/>
                    </a:lnTo>
                    <a:lnTo>
                      <a:pt x="143" y="156"/>
                    </a:lnTo>
                    <a:lnTo>
                      <a:pt x="163" y="171"/>
                    </a:lnTo>
                    <a:lnTo>
                      <a:pt x="161" y="211"/>
                    </a:lnTo>
                    <a:lnTo>
                      <a:pt x="169" y="229"/>
                    </a:lnTo>
                    <a:lnTo>
                      <a:pt x="173" y="242"/>
                    </a:lnTo>
                    <a:lnTo>
                      <a:pt x="183" y="252"/>
                    </a:lnTo>
                    <a:lnTo>
                      <a:pt x="189" y="266"/>
                    </a:lnTo>
                    <a:lnTo>
                      <a:pt x="191" y="284"/>
                    </a:lnTo>
                    <a:lnTo>
                      <a:pt x="213" y="295"/>
                    </a:lnTo>
                    <a:lnTo>
                      <a:pt x="210" y="313"/>
                    </a:lnTo>
                    <a:lnTo>
                      <a:pt x="190" y="316"/>
                    </a:lnTo>
                    <a:lnTo>
                      <a:pt x="183" y="305"/>
                    </a:lnTo>
                    <a:lnTo>
                      <a:pt x="171" y="305"/>
                    </a:lnTo>
                    <a:lnTo>
                      <a:pt x="170" y="340"/>
                    </a:lnTo>
                    <a:lnTo>
                      <a:pt x="159" y="339"/>
                    </a:lnTo>
                    <a:lnTo>
                      <a:pt x="147" y="322"/>
                    </a:lnTo>
                    <a:lnTo>
                      <a:pt x="141" y="310"/>
                    </a:lnTo>
                    <a:lnTo>
                      <a:pt x="141" y="292"/>
                    </a:lnTo>
                    <a:lnTo>
                      <a:pt x="124" y="291"/>
                    </a:lnTo>
                    <a:lnTo>
                      <a:pt x="119" y="309"/>
                    </a:lnTo>
                    <a:lnTo>
                      <a:pt x="111" y="292"/>
                    </a:lnTo>
                    <a:lnTo>
                      <a:pt x="105" y="270"/>
                    </a:lnTo>
                    <a:lnTo>
                      <a:pt x="133" y="264"/>
                    </a:lnTo>
                    <a:lnTo>
                      <a:pt x="147" y="268"/>
                    </a:lnTo>
                    <a:lnTo>
                      <a:pt x="147" y="235"/>
                    </a:lnTo>
                    <a:lnTo>
                      <a:pt x="134" y="228"/>
                    </a:lnTo>
                    <a:lnTo>
                      <a:pt x="127" y="200"/>
                    </a:lnTo>
                    <a:lnTo>
                      <a:pt x="124" y="165"/>
                    </a:lnTo>
                    <a:lnTo>
                      <a:pt x="102" y="159"/>
                    </a:lnTo>
                    <a:lnTo>
                      <a:pt x="88" y="140"/>
                    </a:lnTo>
                    <a:lnTo>
                      <a:pt x="76" y="133"/>
                    </a:lnTo>
                    <a:lnTo>
                      <a:pt x="82" y="159"/>
                    </a:lnTo>
                    <a:lnTo>
                      <a:pt x="60" y="175"/>
                    </a:lnTo>
                    <a:lnTo>
                      <a:pt x="47" y="143"/>
                    </a:lnTo>
                    <a:lnTo>
                      <a:pt x="39" y="132"/>
                    </a:lnTo>
                    <a:lnTo>
                      <a:pt x="40" y="114"/>
                    </a:lnTo>
                    <a:lnTo>
                      <a:pt x="27" y="88"/>
                    </a:lnTo>
                    <a:lnTo>
                      <a:pt x="7" y="77"/>
                    </a:lnTo>
                    <a:lnTo>
                      <a:pt x="0" y="63"/>
                    </a:lnTo>
                    <a:lnTo>
                      <a:pt x="5" y="52"/>
                    </a:lnTo>
                    <a:lnTo>
                      <a:pt x="18" y="60"/>
                    </a:lnTo>
                    <a:lnTo>
                      <a:pt x="23" y="42"/>
                    </a:lnTo>
                    <a:lnTo>
                      <a:pt x="20" y="24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4" name="Freeform 40"/>
              <p:cNvSpPr>
                <a:spLocks/>
              </p:cNvSpPr>
              <p:nvPr/>
            </p:nvSpPr>
            <p:spPr bwMode="auto">
              <a:xfrm>
                <a:off x="6807695" y="1489843"/>
                <a:ext cx="244475" cy="277813"/>
              </a:xfrm>
              <a:custGeom>
                <a:avLst/>
                <a:gdLst>
                  <a:gd name="T0" fmla="*/ 0 w 173"/>
                  <a:gd name="T1" fmla="*/ 0 h 234"/>
                  <a:gd name="T2" fmla="*/ 2147483647 w 173"/>
                  <a:gd name="T3" fmla="*/ 0 h 234"/>
                  <a:gd name="T4" fmla="*/ 2147483647 w 173"/>
                  <a:gd name="T5" fmla="*/ 2147483647 h 234"/>
                  <a:gd name="T6" fmla="*/ 2147483647 w 173"/>
                  <a:gd name="T7" fmla="*/ 2147483647 h 234"/>
                  <a:gd name="T8" fmla="*/ 2147483647 w 173"/>
                  <a:gd name="T9" fmla="*/ 2147483647 h 234"/>
                  <a:gd name="T10" fmla="*/ 2147483647 w 173"/>
                  <a:gd name="T11" fmla="*/ 2147483647 h 234"/>
                  <a:gd name="T12" fmla="*/ 2147483647 w 173"/>
                  <a:gd name="T13" fmla="*/ 2147483647 h 234"/>
                  <a:gd name="T14" fmla="*/ 2147483647 w 173"/>
                  <a:gd name="T15" fmla="*/ 2147483647 h 234"/>
                  <a:gd name="T16" fmla="*/ 2147483647 w 173"/>
                  <a:gd name="T17" fmla="*/ 2147483647 h 234"/>
                  <a:gd name="T18" fmla="*/ 2147483647 w 173"/>
                  <a:gd name="T19" fmla="*/ 2147483647 h 234"/>
                  <a:gd name="T20" fmla="*/ 2147483647 w 173"/>
                  <a:gd name="T21" fmla="*/ 2147483647 h 234"/>
                  <a:gd name="T22" fmla="*/ 2147483647 w 173"/>
                  <a:gd name="T23" fmla="*/ 2147483647 h 234"/>
                  <a:gd name="T24" fmla="*/ 2147483647 w 173"/>
                  <a:gd name="T25" fmla="*/ 2147483647 h 234"/>
                  <a:gd name="T26" fmla="*/ 2147483647 w 173"/>
                  <a:gd name="T27" fmla="*/ 2147483647 h 234"/>
                  <a:gd name="T28" fmla="*/ 2147483647 w 173"/>
                  <a:gd name="T29" fmla="*/ 2147483647 h 234"/>
                  <a:gd name="T30" fmla="*/ 2147483647 w 173"/>
                  <a:gd name="T31" fmla="*/ 2147483647 h 234"/>
                  <a:gd name="T32" fmla="*/ 2147483647 w 173"/>
                  <a:gd name="T33" fmla="*/ 2147483647 h 234"/>
                  <a:gd name="T34" fmla="*/ 2147483647 w 173"/>
                  <a:gd name="T35" fmla="*/ 2147483647 h 234"/>
                  <a:gd name="T36" fmla="*/ 2147483647 w 173"/>
                  <a:gd name="T37" fmla="*/ 2147483647 h 234"/>
                  <a:gd name="T38" fmla="*/ 2147483647 w 173"/>
                  <a:gd name="T39" fmla="*/ 2147483647 h 234"/>
                  <a:gd name="T40" fmla="*/ 2147483647 w 173"/>
                  <a:gd name="T41" fmla="*/ 2147483647 h 234"/>
                  <a:gd name="T42" fmla="*/ 2147483647 w 173"/>
                  <a:gd name="T43" fmla="*/ 2147483647 h 234"/>
                  <a:gd name="T44" fmla="*/ 2147483647 w 173"/>
                  <a:gd name="T45" fmla="*/ 2147483647 h 234"/>
                  <a:gd name="T46" fmla="*/ 2147483647 w 173"/>
                  <a:gd name="T47" fmla="*/ 2147483647 h 234"/>
                  <a:gd name="T48" fmla="*/ 2147483647 w 173"/>
                  <a:gd name="T49" fmla="*/ 2147483647 h 234"/>
                  <a:gd name="T50" fmla="*/ 2147483647 w 173"/>
                  <a:gd name="T51" fmla="*/ 2147483647 h 234"/>
                  <a:gd name="T52" fmla="*/ 2147483647 w 173"/>
                  <a:gd name="T53" fmla="*/ 2147483647 h 234"/>
                  <a:gd name="T54" fmla="*/ 2147483647 w 173"/>
                  <a:gd name="T55" fmla="*/ 2147483647 h 234"/>
                  <a:gd name="T56" fmla="*/ 2147483647 w 173"/>
                  <a:gd name="T57" fmla="*/ 2147483647 h 234"/>
                  <a:gd name="T58" fmla="*/ 2147483647 w 173"/>
                  <a:gd name="T59" fmla="*/ 2147483647 h 234"/>
                  <a:gd name="T60" fmla="*/ 2147483647 w 173"/>
                  <a:gd name="T61" fmla="*/ 2147483647 h 234"/>
                  <a:gd name="T62" fmla="*/ 2147483647 w 173"/>
                  <a:gd name="T63" fmla="*/ 2147483647 h 234"/>
                  <a:gd name="T64" fmla="*/ 2147483647 w 173"/>
                  <a:gd name="T65" fmla="*/ 2147483647 h 234"/>
                  <a:gd name="T66" fmla="*/ 2147483647 w 173"/>
                  <a:gd name="T67" fmla="*/ 2147483647 h 234"/>
                  <a:gd name="T68" fmla="*/ 0 w 173"/>
                  <a:gd name="T69" fmla="*/ 0 h 2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3"/>
                  <a:gd name="T106" fmla="*/ 0 h 234"/>
                  <a:gd name="T107" fmla="*/ 173 w 173"/>
                  <a:gd name="T108" fmla="*/ 234 h 2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3" h="234">
                    <a:moveTo>
                      <a:pt x="0" y="0"/>
                    </a:moveTo>
                    <a:lnTo>
                      <a:pt x="14" y="0"/>
                    </a:lnTo>
                    <a:lnTo>
                      <a:pt x="21" y="18"/>
                    </a:lnTo>
                    <a:lnTo>
                      <a:pt x="45" y="40"/>
                    </a:lnTo>
                    <a:lnTo>
                      <a:pt x="56" y="68"/>
                    </a:lnTo>
                    <a:lnTo>
                      <a:pt x="74" y="71"/>
                    </a:lnTo>
                    <a:lnTo>
                      <a:pt x="88" y="72"/>
                    </a:lnTo>
                    <a:lnTo>
                      <a:pt x="96" y="90"/>
                    </a:lnTo>
                    <a:lnTo>
                      <a:pt x="112" y="91"/>
                    </a:lnTo>
                    <a:lnTo>
                      <a:pt x="126" y="97"/>
                    </a:lnTo>
                    <a:lnTo>
                      <a:pt x="137" y="116"/>
                    </a:lnTo>
                    <a:lnTo>
                      <a:pt x="152" y="126"/>
                    </a:lnTo>
                    <a:lnTo>
                      <a:pt x="146" y="134"/>
                    </a:lnTo>
                    <a:lnTo>
                      <a:pt x="136" y="138"/>
                    </a:lnTo>
                    <a:lnTo>
                      <a:pt x="131" y="137"/>
                    </a:lnTo>
                    <a:lnTo>
                      <a:pt x="128" y="142"/>
                    </a:lnTo>
                    <a:lnTo>
                      <a:pt x="145" y="161"/>
                    </a:lnTo>
                    <a:lnTo>
                      <a:pt x="152" y="176"/>
                    </a:lnTo>
                    <a:lnTo>
                      <a:pt x="172" y="197"/>
                    </a:lnTo>
                    <a:lnTo>
                      <a:pt x="161" y="215"/>
                    </a:lnTo>
                    <a:lnTo>
                      <a:pt x="149" y="218"/>
                    </a:lnTo>
                    <a:lnTo>
                      <a:pt x="149" y="233"/>
                    </a:lnTo>
                    <a:lnTo>
                      <a:pt x="132" y="232"/>
                    </a:lnTo>
                    <a:lnTo>
                      <a:pt x="128" y="220"/>
                    </a:lnTo>
                    <a:lnTo>
                      <a:pt x="112" y="203"/>
                    </a:lnTo>
                    <a:lnTo>
                      <a:pt x="102" y="181"/>
                    </a:lnTo>
                    <a:lnTo>
                      <a:pt x="88" y="146"/>
                    </a:lnTo>
                    <a:lnTo>
                      <a:pt x="64" y="122"/>
                    </a:lnTo>
                    <a:lnTo>
                      <a:pt x="46" y="88"/>
                    </a:lnTo>
                    <a:lnTo>
                      <a:pt x="34" y="77"/>
                    </a:lnTo>
                    <a:lnTo>
                      <a:pt x="25" y="70"/>
                    </a:lnTo>
                    <a:lnTo>
                      <a:pt x="17" y="50"/>
                    </a:lnTo>
                    <a:lnTo>
                      <a:pt x="3" y="31"/>
                    </a:lnTo>
                    <a:lnTo>
                      <a:pt x="3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5" name="Freeform 41"/>
              <p:cNvSpPr>
                <a:spLocks/>
              </p:cNvSpPr>
              <p:nvPr/>
            </p:nvSpPr>
            <p:spPr bwMode="auto">
              <a:xfrm>
                <a:off x="3466007" y="1975618"/>
                <a:ext cx="1822450" cy="2087563"/>
              </a:xfrm>
              <a:custGeom>
                <a:avLst/>
                <a:gdLst>
                  <a:gd name="T0" fmla="*/ 2147483647 w 1288"/>
                  <a:gd name="T1" fmla="*/ 2147483647 h 1759"/>
                  <a:gd name="T2" fmla="*/ 2147483647 w 1288"/>
                  <a:gd name="T3" fmla="*/ 2147483647 h 1759"/>
                  <a:gd name="T4" fmla="*/ 2147483647 w 1288"/>
                  <a:gd name="T5" fmla="*/ 2147483647 h 1759"/>
                  <a:gd name="T6" fmla="*/ 2147483647 w 1288"/>
                  <a:gd name="T7" fmla="*/ 2147483647 h 1759"/>
                  <a:gd name="T8" fmla="*/ 2147483647 w 1288"/>
                  <a:gd name="T9" fmla="*/ 2147483647 h 1759"/>
                  <a:gd name="T10" fmla="*/ 2147483647 w 1288"/>
                  <a:gd name="T11" fmla="*/ 2147483647 h 1759"/>
                  <a:gd name="T12" fmla="*/ 2147483647 w 1288"/>
                  <a:gd name="T13" fmla="*/ 2147483647 h 1759"/>
                  <a:gd name="T14" fmla="*/ 2147483647 w 1288"/>
                  <a:gd name="T15" fmla="*/ 2147483647 h 1759"/>
                  <a:gd name="T16" fmla="*/ 2147483647 w 1288"/>
                  <a:gd name="T17" fmla="*/ 2147483647 h 1759"/>
                  <a:gd name="T18" fmla="*/ 2147483647 w 1288"/>
                  <a:gd name="T19" fmla="*/ 2147483647 h 1759"/>
                  <a:gd name="T20" fmla="*/ 2147483647 w 1288"/>
                  <a:gd name="T21" fmla="*/ 2147483647 h 1759"/>
                  <a:gd name="T22" fmla="*/ 2147483647 w 1288"/>
                  <a:gd name="T23" fmla="*/ 2147483647 h 1759"/>
                  <a:gd name="T24" fmla="*/ 2147483647 w 1288"/>
                  <a:gd name="T25" fmla="*/ 2147483647 h 1759"/>
                  <a:gd name="T26" fmla="*/ 2147483647 w 1288"/>
                  <a:gd name="T27" fmla="*/ 2147483647 h 1759"/>
                  <a:gd name="T28" fmla="*/ 2147483647 w 1288"/>
                  <a:gd name="T29" fmla="*/ 2147483647 h 1759"/>
                  <a:gd name="T30" fmla="*/ 2147483647 w 1288"/>
                  <a:gd name="T31" fmla="*/ 2147483647 h 1759"/>
                  <a:gd name="T32" fmla="*/ 2147483647 w 1288"/>
                  <a:gd name="T33" fmla="*/ 2147483647 h 1759"/>
                  <a:gd name="T34" fmla="*/ 2147483647 w 1288"/>
                  <a:gd name="T35" fmla="*/ 2147483647 h 1759"/>
                  <a:gd name="T36" fmla="*/ 2147483647 w 1288"/>
                  <a:gd name="T37" fmla="*/ 2147483647 h 1759"/>
                  <a:gd name="T38" fmla="*/ 2147483647 w 1288"/>
                  <a:gd name="T39" fmla="*/ 2147483647 h 1759"/>
                  <a:gd name="T40" fmla="*/ 2147483647 w 1288"/>
                  <a:gd name="T41" fmla="*/ 2147483647 h 1759"/>
                  <a:gd name="T42" fmla="*/ 2147483647 w 1288"/>
                  <a:gd name="T43" fmla="*/ 2147483647 h 1759"/>
                  <a:gd name="T44" fmla="*/ 2147483647 w 1288"/>
                  <a:gd name="T45" fmla="*/ 2147483647 h 1759"/>
                  <a:gd name="T46" fmla="*/ 2147483647 w 1288"/>
                  <a:gd name="T47" fmla="*/ 2147483647 h 1759"/>
                  <a:gd name="T48" fmla="*/ 2147483647 w 1288"/>
                  <a:gd name="T49" fmla="*/ 2147483647 h 1759"/>
                  <a:gd name="T50" fmla="*/ 2147483647 w 1288"/>
                  <a:gd name="T51" fmla="*/ 2147483647 h 1759"/>
                  <a:gd name="T52" fmla="*/ 2147483647 w 1288"/>
                  <a:gd name="T53" fmla="*/ 2147483647 h 1759"/>
                  <a:gd name="T54" fmla="*/ 2147483647 w 1288"/>
                  <a:gd name="T55" fmla="*/ 2147483647 h 1759"/>
                  <a:gd name="T56" fmla="*/ 2147483647 w 1288"/>
                  <a:gd name="T57" fmla="*/ 2147483647 h 1759"/>
                  <a:gd name="T58" fmla="*/ 2147483647 w 1288"/>
                  <a:gd name="T59" fmla="*/ 2147483647 h 1759"/>
                  <a:gd name="T60" fmla="*/ 2147483647 w 1288"/>
                  <a:gd name="T61" fmla="*/ 2147483647 h 1759"/>
                  <a:gd name="T62" fmla="*/ 2147483647 w 1288"/>
                  <a:gd name="T63" fmla="*/ 2147483647 h 1759"/>
                  <a:gd name="T64" fmla="*/ 2147483647 w 1288"/>
                  <a:gd name="T65" fmla="*/ 2147483647 h 1759"/>
                  <a:gd name="T66" fmla="*/ 2147483647 w 1288"/>
                  <a:gd name="T67" fmla="*/ 2147483647 h 1759"/>
                  <a:gd name="T68" fmla="*/ 2147483647 w 1288"/>
                  <a:gd name="T69" fmla="*/ 2147483647 h 1759"/>
                  <a:gd name="T70" fmla="*/ 2147483647 w 1288"/>
                  <a:gd name="T71" fmla="*/ 2147483647 h 1759"/>
                  <a:gd name="T72" fmla="*/ 2147483647 w 1288"/>
                  <a:gd name="T73" fmla="*/ 2147483647 h 1759"/>
                  <a:gd name="T74" fmla="*/ 2147483647 w 1288"/>
                  <a:gd name="T75" fmla="*/ 2147483647 h 1759"/>
                  <a:gd name="T76" fmla="*/ 2147483647 w 1288"/>
                  <a:gd name="T77" fmla="*/ 2147483647 h 1759"/>
                  <a:gd name="T78" fmla="*/ 2147483647 w 1288"/>
                  <a:gd name="T79" fmla="*/ 2147483647 h 1759"/>
                  <a:gd name="T80" fmla="*/ 2147483647 w 1288"/>
                  <a:gd name="T81" fmla="*/ 2147483647 h 1759"/>
                  <a:gd name="T82" fmla="*/ 2147483647 w 1288"/>
                  <a:gd name="T83" fmla="*/ 2147483647 h 175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88"/>
                  <a:gd name="T127" fmla="*/ 0 h 1759"/>
                  <a:gd name="T128" fmla="*/ 1288 w 1288"/>
                  <a:gd name="T129" fmla="*/ 1759 h 175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88" h="1759">
                    <a:moveTo>
                      <a:pt x="978" y="221"/>
                    </a:moveTo>
                    <a:lnTo>
                      <a:pt x="997" y="296"/>
                    </a:lnTo>
                    <a:lnTo>
                      <a:pt x="1035" y="411"/>
                    </a:lnTo>
                    <a:lnTo>
                      <a:pt x="1107" y="593"/>
                    </a:lnTo>
                    <a:lnTo>
                      <a:pt x="1140" y="615"/>
                    </a:lnTo>
                    <a:lnTo>
                      <a:pt x="1151" y="673"/>
                    </a:lnTo>
                    <a:lnTo>
                      <a:pt x="1216" y="672"/>
                    </a:lnTo>
                    <a:lnTo>
                      <a:pt x="1261" y="655"/>
                    </a:lnTo>
                    <a:lnTo>
                      <a:pt x="1287" y="656"/>
                    </a:lnTo>
                    <a:lnTo>
                      <a:pt x="1285" y="724"/>
                    </a:lnTo>
                    <a:lnTo>
                      <a:pt x="1276" y="762"/>
                    </a:lnTo>
                    <a:lnTo>
                      <a:pt x="1153" y="917"/>
                    </a:lnTo>
                    <a:lnTo>
                      <a:pt x="1042" y="1076"/>
                    </a:lnTo>
                    <a:lnTo>
                      <a:pt x="1038" y="1139"/>
                    </a:lnTo>
                    <a:lnTo>
                      <a:pt x="1071" y="1186"/>
                    </a:lnTo>
                    <a:lnTo>
                      <a:pt x="1052" y="1216"/>
                    </a:lnTo>
                    <a:lnTo>
                      <a:pt x="1062" y="1271"/>
                    </a:lnTo>
                    <a:lnTo>
                      <a:pt x="1050" y="1301"/>
                    </a:lnTo>
                    <a:lnTo>
                      <a:pt x="1023" y="1328"/>
                    </a:lnTo>
                    <a:lnTo>
                      <a:pt x="1004" y="1328"/>
                    </a:lnTo>
                    <a:lnTo>
                      <a:pt x="965" y="1380"/>
                    </a:lnTo>
                    <a:lnTo>
                      <a:pt x="929" y="1444"/>
                    </a:lnTo>
                    <a:lnTo>
                      <a:pt x="932" y="1506"/>
                    </a:lnTo>
                    <a:lnTo>
                      <a:pt x="904" y="1534"/>
                    </a:lnTo>
                    <a:lnTo>
                      <a:pt x="868" y="1603"/>
                    </a:lnTo>
                    <a:lnTo>
                      <a:pt x="831" y="1665"/>
                    </a:lnTo>
                    <a:lnTo>
                      <a:pt x="813" y="1686"/>
                    </a:lnTo>
                    <a:lnTo>
                      <a:pt x="795" y="1691"/>
                    </a:lnTo>
                    <a:lnTo>
                      <a:pt x="764" y="1734"/>
                    </a:lnTo>
                    <a:lnTo>
                      <a:pt x="714" y="1754"/>
                    </a:lnTo>
                    <a:lnTo>
                      <a:pt x="652" y="1758"/>
                    </a:lnTo>
                    <a:lnTo>
                      <a:pt x="620" y="1729"/>
                    </a:lnTo>
                    <a:lnTo>
                      <a:pt x="614" y="1702"/>
                    </a:lnTo>
                    <a:lnTo>
                      <a:pt x="609" y="1664"/>
                    </a:lnTo>
                    <a:lnTo>
                      <a:pt x="590" y="1646"/>
                    </a:lnTo>
                    <a:lnTo>
                      <a:pt x="570" y="1582"/>
                    </a:lnTo>
                    <a:lnTo>
                      <a:pt x="568" y="1547"/>
                    </a:lnTo>
                    <a:lnTo>
                      <a:pt x="563" y="1503"/>
                    </a:lnTo>
                    <a:lnTo>
                      <a:pt x="556" y="1474"/>
                    </a:lnTo>
                    <a:lnTo>
                      <a:pt x="557" y="1457"/>
                    </a:lnTo>
                    <a:lnTo>
                      <a:pt x="539" y="1425"/>
                    </a:lnTo>
                    <a:lnTo>
                      <a:pt x="519" y="1400"/>
                    </a:lnTo>
                    <a:lnTo>
                      <a:pt x="503" y="1358"/>
                    </a:lnTo>
                    <a:lnTo>
                      <a:pt x="496" y="1327"/>
                    </a:lnTo>
                    <a:lnTo>
                      <a:pt x="503" y="1279"/>
                    </a:lnTo>
                    <a:lnTo>
                      <a:pt x="533" y="1209"/>
                    </a:lnTo>
                    <a:lnTo>
                      <a:pt x="540" y="1129"/>
                    </a:lnTo>
                    <a:lnTo>
                      <a:pt x="526" y="1040"/>
                    </a:lnTo>
                    <a:lnTo>
                      <a:pt x="491" y="1004"/>
                    </a:lnTo>
                    <a:lnTo>
                      <a:pt x="469" y="948"/>
                    </a:lnTo>
                    <a:lnTo>
                      <a:pt x="481" y="876"/>
                    </a:lnTo>
                    <a:lnTo>
                      <a:pt x="468" y="822"/>
                    </a:lnTo>
                    <a:lnTo>
                      <a:pt x="425" y="810"/>
                    </a:lnTo>
                    <a:lnTo>
                      <a:pt x="385" y="766"/>
                    </a:lnTo>
                    <a:lnTo>
                      <a:pt x="332" y="744"/>
                    </a:lnTo>
                    <a:lnTo>
                      <a:pt x="273" y="776"/>
                    </a:lnTo>
                    <a:lnTo>
                      <a:pt x="133" y="762"/>
                    </a:lnTo>
                    <a:lnTo>
                      <a:pt x="59" y="662"/>
                    </a:lnTo>
                    <a:lnTo>
                      <a:pt x="0" y="536"/>
                    </a:lnTo>
                    <a:lnTo>
                      <a:pt x="13" y="492"/>
                    </a:lnTo>
                    <a:lnTo>
                      <a:pt x="44" y="454"/>
                    </a:lnTo>
                    <a:lnTo>
                      <a:pt x="55" y="369"/>
                    </a:lnTo>
                    <a:lnTo>
                      <a:pt x="79" y="307"/>
                    </a:lnTo>
                    <a:lnTo>
                      <a:pt x="137" y="238"/>
                    </a:lnTo>
                    <a:lnTo>
                      <a:pt x="195" y="208"/>
                    </a:lnTo>
                    <a:lnTo>
                      <a:pt x="252" y="139"/>
                    </a:lnTo>
                    <a:lnTo>
                      <a:pt x="261" y="107"/>
                    </a:lnTo>
                    <a:lnTo>
                      <a:pt x="336" y="32"/>
                    </a:lnTo>
                    <a:lnTo>
                      <a:pt x="377" y="68"/>
                    </a:lnTo>
                    <a:lnTo>
                      <a:pt x="411" y="69"/>
                    </a:lnTo>
                    <a:lnTo>
                      <a:pt x="452" y="27"/>
                    </a:lnTo>
                    <a:lnTo>
                      <a:pt x="495" y="20"/>
                    </a:lnTo>
                    <a:lnTo>
                      <a:pt x="524" y="34"/>
                    </a:lnTo>
                    <a:lnTo>
                      <a:pt x="553" y="2"/>
                    </a:lnTo>
                    <a:lnTo>
                      <a:pt x="589" y="0"/>
                    </a:lnTo>
                    <a:lnTo>
                      <a:pt x="598" y="52"/>
                    </a:lnTo>
                    <a:lnTo>
                      <a:pt x="618" y="98"/>
                    </a:lnTo>
                    <a:lnTo>
                      <a:pt x="685" y="148"/>
                    </a:lnTo>
                    <a:lnTo>
                      <a:pt x="738" y="159"/>
                    </a:lnTo>
                    <a:lnTo>
                      <a:pt x="744" y="111"/>
                    </a:lnTo>
                    <a:lnTo>
                      <a:pt x="788" y="112"/>
                    </a:lnTo>
                    <a:lnTo>
                      <a:pt x="836" y="141"/>
                    </a:lnTo>
                    <a:lnTo>
                      <a:pt x="890" y="162"/>
                    </a:lnTo>
                    <a:lnTo>
                      <a:pt x="939" y="146"/>
                    </a:lnTo>
                    <a:lnTo>
                      <a:pt x="978" y="221"/>
                    </a:lnTo>
                  </a:path>
                </a:pathLst>
              </a:cu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86" name="Group 42"/>
              <p:cNvGrpSpPr>
                <a:grpSpLocks/>
              </p:cNvGrpSpPr>
              <p:nvPr/>
            </p:nvGrpSpPr>
            <p:grpSpPr bwMode="auto">
              <a:xfrm>
                <a:off x="3956545" y="1291406"/>
                <a:ext cx="265112" cy="268287"/>
                <a:chOff x="400" y="1282"/>
                <a:chExt cx="187" cy="226"/>
              </a:xfrm>
            </p:grpSpPr>
            <p:sp>
              <p:nvSpPr>
                <p:cNvPr id="27722" name="Freeform 43"/>
                <p:cNvSpPr>
                  <a:spLocks/>
                </p:cNvSpPr>
                <p:nvPr/>
              </p:nvSpPr>
              <p:spPr bwMode="auto">
                <a:xfrm>
                  <a:off x="400" y="1363"/>
                  <a:ext cx="89" cy="120"/>
                </a:xfrm>
                <a:custGeom>
                  <a:avLst/>
                  <a:gdLst>
                    <a:gd name="T0" fmla="*/ 21 w 89"/>
                    <a:gd name="T1" fmla="*/ 40 h 120"/>
                    <a:gd name="T2" fmla="*/ 30 w 89"/>
                    <a:gd name="T3" fmla="*/ 25 h 120"/>
                    <a:gd name="T4" fmla="*/ 46 w 89"/>
                    <a:gd name="T5" fmla="*/ 25 h 120"/>
                    <a:gd name="T6" fmla="*/ 67 w 89"/>
                    <a:gd name="T7" fmla="*/ 0 h 120"/>
                    <a:gd name="T8" fmla="*/ 73 w 89"/>
                    <a:gd name="T9" fmla="*/ 16 h 120"/>
                    <a:gd name="T10" fmla="*/ 82 w 89"/>
                    <a:gd name="T11" fmla="*/ 16 h 120"/>
                    <a:gd name="T12" fmla="*/ 88 w 89"/>
                    <a:gd name="T13" fmla="*/ 27 h 120"/>
                    <a:gd name="T14" fmla="*/ 82 w 89"/>
                    <a:gd name="T15" fmla="*/ 42 h 120"/>
                    <a:gd name="T16" fmla="*/ 72 w 89"/>
                    <a:gd name="T17" fmla="*/ 41 h 120"/>
                    <a:gd name="T18" fmla="*/ 72 w 89"/>
                    <a:gd name="T19" fmla="*/ 53 h 120"/>
                    <a:gd name="T20" fmla="*/ 72 w 89"/>
                    <a:gd name="T21" fmla="*/ 57 h 120"/>
                    <a:gd name="T22" fmla="*/ 66 w 89"/>
                    <a:gd name="T23" fmla="*/ 68 h 120"/>
                    <a:gd name="T24" fmla="*/ 71 w 89"/>
                    <a:gd name="T25" fmla="*/ 76 h 120"/>
                    <a:gd name="T26" fmla="*/ 64 w 89"/>
                    <a:gd name="T27" fmla="*/ 86 h 120"/>
                    <a:gd name="T28" fmla="*/ 55 w 89"/>
                    <a:gd name="T29" fmla="*/ 93 h 120"/>
                    <a:gd name="T30" fmla="*/ 50 w 89"/>
                    <a:gd name="T31" fmla="*/ 93 h 120"/>
                    <a:gd name="T32" fmla="*/ 47 w 89"/>
                    <a:gd name="T33" fmla="*/ 93 h 120"/>
                    <a:gd name="T34" fmla="*/ 46 w 89"/>
                    <a:gd name="T35" fmla="*/ 102 h 120"/>
                    <a:gd name="T36" fmla="*/ 35 w 89"/>
                    <a:gd name="T37" fmla="*/ 109 h 120"/>
                    <a:gd name="T38" fmla="*/ 35 w 89"/>
                    <a:gd name="T39" fmla="*/ 102 h 120"/>
                    <a:gd name="T40" fmla="*/ 24 w 89"/>
                    <a:gd name="T41" fmla="*/ 108 h 120"/>
                    <a:gd name="T42" fmla="*/ 19 w 89"/>
                    <a:gd name="T43" fmla="*/ 108 h 120"/>
                    <a:gd name="T44" fmla="*/ 11 w 89"/>
                    <a:gd name="T45" fmla="*/ 119 h 120"/>
                    <a:gd name="T46" fmla="*/ 6 w 89"/>
                    <a:gd name="T47" fmla="*/ 118 h 120"/>
                    <a:gd name="T48" fmla="*/ 3 w 89"/>
                    <a:gd name="T49" fmla="*/ 112 h 120"/>
                    <a:gd name="T50" fmla="*/ 1 w 89"/>
                    <a:gd name="T51" fmla="*/ 101 h 120"/>
                    <a:gd name="T52" fmla="*/ 0 w 89"/>
                    <a:gd name="T53" fmla="*/ 101 h 120"/>
                    <a:gd name="T54" fmla="*/ 0 w 89"/>
                    <a:gd name="T55" fmla="*/ 92 h 120"/>
                    <a:gd name="T56" fmla="*/ 8 w 89"/>
                    <a:gd name="T57" fmla="*/ 84 h 120"/>
                    <a:gd name="T58" fmla="*/ 14 w 89"/>
                    <a:gd name="T59" fmla="*/ 79 h 120"/>
                    <a:gd name="T60" fmla="*/ 18 w 89"/>
                    <a:gd name="T61" fmla="*/ 67 h 120"/>
                    <a:gd name="T62" fmla="*/ 25 w 89"/>
                    <a:gd name="T63" fmla="*/ 66 h 120"/>
                    <a:gd name="T64" fmla="*/ 30 w 89"/>
                    <a:gd name="T65" fmla="*/ 74 h 120"/>
                    <a:gd name="T66" fmla="*/ 36 w 89"/>
                    <a:gd name="T67" fmla="*/ 67 h 120"/>
                    <a:gd name="T68" fmla="*/ 30 w 89"/>
                    <a:gd name="T69" fmla="*/ 67 h 120"/>
                    <a:gd name="T70" fmla="*/ 21 w 89"/>
                    <a:gd name="T71" fmla="*/ 40 h 12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9"/>
                    <a:gd name="T109" fmla="*/ 0 h 120"/>
                    <a:gd name="T110" fmla="*/ 89 w 89"/>
                    <a:gd name="T111" fmla="*/ 120 h 12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9" h="120">
                      <a:moveTo>
                        <a:pt x="21" y="40"/>
                      </a:moveTo>
                      <a:lnTo>
                        <a:pt x="30" y="25"/>
                      </a:lnTo>
                      <a:lnTo>
                        <a:pt x="46" y="25"/>
                      </a:lnTo>
                      <a:lnTo>
                        <a:pt x="67" y="0"/>
                      </a:lnTo>
                      <a:lnTo>
                        <a:pt x="73" y="16"/>
                      </a:lnTo>
                      <a:lnTo>
                        <a:pt x="82" y="16"/>
                      </a:lnTo>
                      <a:lnTo>
                        <a:pt x="88" y="27"/>
                      </a:lnTo>
                      <a:lnTo>
                        <a:pt x="82" y="42"/>
                      </a:lnTo>
                      <a:lnTo>
                        <a:pt x="72" y="41"/>
                      </a:lnTo>
                      <a:lnTo>
                        <a:pt x="72" y="53"/>
                      </a:lnTo>
                      <a:lnTo>
                        <a:pt x="72" y="57"/>
                      </a:lnTo>
                      <a:lnTo>
                        <a:pt x="66" y="68"/>
                      </a:lnTo>
                      <a:lnTo>
                        <a:pt x="71" y="76"/>
                      </a:lnTo>
                      <a:lnTo>
                        <a:pt x="64" y="86"/>
                      </a:lnTo>
                      <a:lnTo>
                        <a:pt x="55" y="93"/>
                      </a:lnTo>
                      <a:lnTo>
                        <a:pt x="50" y="93"/>
                      </a:lnTo>
                      <a:lnTo>
                        <a:pt x="47" y="93"/>
                      </a:lnTo>
                      <a:lnTo>
                        <a:pt x="46" y="102"/>
                      </a:lnTo>
                      <a:lnTo>
                        <a:pt x="35" y="109"/>
                      </a:lnTo>
                      <a:lnTo>
                        <a:pt x="35" y="102"/>
                      </a:lnTo>
                      <a:lnTo>
                        <a:pt x="24" y="108"/>
                      </a:lnTo>
                      <a:lnTo>
                        <a:pt x="19" y="108"/>
                      </a:lnTo>
                      <a:lnTo>
                        <a:pt x="11" y="119"/>
                      </a:lnTo>
                      <a:lnTo>
                        <a:pt x="6" y="118"/>
                      </a:lnTo>
                      <a:lnTo>
                        <a:pt x="3" y="112"/>
                      </a:lnTo>
                      <a:lnTo>
                        <a:pt x="1" y="101"/>
                      </a:lnTo>
                      <a:lnTo>
                        <a:pt x="0" y="101"/>
                      </a:lnTo>
                      <a:lnTo>
                        <a:pt x="0" y="92"/>
                      </a:lnTo>
                      <a:lnTo>
                        <a:pt x="8" y="84"/>
                      </a:lnTo>
                      <a:lnTo>
                        <a:pt x="14" y="79"/>
                      </a:lnTo>
                      <a:lnTo>
                        <a:pt x="18" y="67"/>
                      </a:lnTo>
                      <a:lnTo>
                        <a:pt x="25" y="66"/>
                      </a:lnTo>
                      <a:lnTo>
                        <a:pt x="30" y="74"/>
                      </a:lnTo>
                      <a:lnTo>
                        <a:pt x="36" y="67"/>
                      </a:lnTo>
                      <a:lnTo>
                        <a:pt x="30" y="67"/>
                      </a:lnTo>
                      <a:lnTo>
                        <a:pt x="21" y="40"/>
                      </a:lnTo>
                    </a:path>
                  </a:pathLst>
                </a:custGeom>
                <a:solidFill>
                  <a:srgbClr val="00FF0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3" name="Freeform 44"/>
                <p:cNvSpPr>
                  <a:spLocks/>
                </p:cNvSpPr>
                <p:nvPr/>
              </p:nvSpPr>
              <p:spPr bwMode="auto">
                <a:xfrm>
                  <a:off x="478" y="1282"/>
                  <a:ext cx="109" cy="226"/>
                </a:xfrm>
                <a:custGeom>
                  <a:avLst/>
                  <a:gdLst>
                    <a:gd name="T0" fmla="*/ 48 w 109"/>
                    <a:gd name="T1" fmla="*/ 23 h 226"/>
                    <a:gd name="T2" fmla="*/ 68 w 109"/>
                    <a:gd name="T3" fmla="*/ 21 h 226"/>
                    <a:gd name="T4" fmla="*/ 76 w 109"/>
                    <a:gd name="T5" fmla="*/ 14 h 226"/>
                    <a:gd name="T6" fmla="*/ 87 w 109"/>
                    <a:gd name="T7" fmla="*/ 6 h 226"/>
                    <a:gd name="T8" fmla="*/ 108 w 109"/>
                    <a:gd name="T9" fmla="*/ 6 h 226"/>
                    <a:gd name="T10" fmla="*/ 101 w 109"/>
                    <a:gd name="T11" fmla="*/ 22 h 226"/>
                    <a:gd name="T12" fmla="*/ 89 w 109"/>
                    <a:gd name="T13" fmla="*/ 28 h 226"/>
                    <a:gd name="T14" fmla="*/ 75 w 109"/>
                    <a:gd name="T15" fmla="*/ 46 h 226"/>
                    <a:gd name="T16" fmla="*/ 92 w 109"/>
                    <a:gd name="T17" fmla="*/ 47 h 226"/>
                    <a:gd name="T18" fmla="*/ 106 w 109"/>
                    <a:gd name="T19" fmla="*/ 47 h 226"/>
                    <a:gd name="T20" fmla="*/ 94 w 109"/>
                    <a:gd name="T21" fmla="*/ 65 h 226"/>
                    <a:gd name="T22" fmla="*/ 80 w 109"/>
                    <a:gd name="T23" fmla="*/ 76 h 226"/>
                    <a:gd name="T24" fmla="*/ 80 w 109"/>
                    <a:gd name="T25" fmla="*/ 83 h 226"/>
                    <a:gd name="T26" fmla="*/ 90 w 109"/>
                    <a:gd name="T27" fmla="*/ 104 h 226"/>
                    <a:gd name="T28" fmla="*/ 97 w 109"/>
                    <a:gd name="T29" fmla="*/ 127 h 226"/>
                    <a:gd name="T30" fmla="*/ 103 w 109"/>
                    <a:gd name="T31" fmla="*/ 145 h 226"/>
                    <a:gd name="T32" fmla="*/ 95 w 109"/>
                    <a:gd name="T33" fmla="*/ 180 h 226"/>
                    <a:gd name="T34" fmla="*/ 84 w 109"/>
                    <a:gd name="T35" fmla="*/ 190 h 226"/>
                    <a:gd name="T36" fmla="*/ 94 w 109"/>
                    <a:gd name="T37" fmla="*/ 217 h 226"/>
                    <a:gd name="T38" fmla="*/ 70 w 109"/>
                    <a:gd name="T39" fmla="*/ 216 h 226"/>
                    <a:gd name="T40" fmla="*/ 55 w 109"/>
                    <a:gd name="T41" fmla="*/ 208 h 226"/>
                    <a:gd name="T42" fmla="*/ 40 w 109"/>
                    <a:gd name="T43" fmla="*/ 214 h 226"/>
                    <a:gd name="T44" fmla="*/ 23 w 109"/>
                    <a:gd name="T45" fmla="*/ 225 h 226"/>
                    <a:gd name="T46" fmla="*/ 11 w 109"/>
                    <a:gd name="T47" fmla="*/ 213 h 226"/>
                    <a:gd name="T48" fmla="*/ 0 w 109"/>
                    <a:gd name="T49" fmla="*/ 212 h 226"/>
                    <a:gd name="T50" fmla="*/ 4 w 109"/>
                    <a:gd name="T51" fmla="*/ 188 h 226"/>
                    <a:gd name="T52" fmla="*/ 14 w 109"/>
                    <a:gd name="T53" fmla="*/ 188 h 226"/>
                    <a:gd name="T54" fmla="*/ 25 w 109"/>
                    <a:gd name="T55" fmla="*/ 178 h 226"/>
                    <a:gd name="T56" fmla="*/ 15 w 109"/>
                    <a:gd name="T57" fmla="*/ 170 h 226"/>
                    <a:gd name="T58" fmla="*/ 26 w 109"/>
                    <a:gd name="T59" fmla="*/ 160 h 226"/>
                    <a:gd name="T60" fmla="*/ 34 w 109"/>
                    <a:gd name="T61" fmla="*/ 154 h 226"/>
                    <a:gd name="T62" fmla="*/ 49 w 109"/>
                    <a:gd name="T63" fmla="*/ 149 h 226"/>
                    <a:gd name="T64" fmla="*/ 53 w 109"/>
                    <a:gd name="T65" fmla="*/ 114 h 226"/>
                    <a:gd name="T66" fmla="*/ 44 w 109"/>
                    <a:gd name="T67" fmla="*/ 100 h 226"/>
                    <a:gd name="T68" fmla="*/ 32 w 109"/>
                    <a:gd name="T69" fmla="*/ 78 h 226"/>
                    <a:gd name="T70" fmla="*/ 38 w 109"/>
                    <a:gd name="T71" fmla="*/ 63 h 22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226"/>
                    <a:gd name="T110" fmla="*/ 109 w 109"/>
                    <a:gd name="T111" fmla="*/ 226 h 22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226">
                      <a:moveTo>
                        <a:pt x="34" y="29"/>
                      </a:moveTo>
                      <a:lnTo>
                        <a:pt x="48" y="23"/>
                      </a:lnTo>
                      <a:lnTo>
                        <a:pt x="61" y="27"/>
                      </a:lnTo>
                      <a:lnTo>
                        <a:pt x="68" y="21"/>
                      </a:lnTo>
                      <a:lnTo>
                        <a:pt x="71" y="13"/>
                      </a:lnTo>
                      <a:lnTo>
                        <a:pt x="76" y="14"/>
                      </a:lnTo>
                      <a:lnTo>
                        <a:pt x="83" y="11"/>
                      </a:lnTo>
                      <a:lnTo>
                        <a:pt x="87" y="6"/>
                      </a:lnTo>
                      <a:lnTo>
                        <a:pt x="96" y="0"/>
                      </a:lnTo>
                      <a:lnTo>
                        <a:pt x="108" y="6"/>
                      </a:lnTo>
                      <a:lnTo>
                        <a:pt x="104" y="14"/>
                      </a:lnTo>
                      <a:lnTo>
                        <a:pt x="101" y="22"/>
                      </a:lnTo>
                      <a:lnTo>
                        <a:pt x="96" y="24"/>
                      </a:lnTo>
                      <a:lnTo>
                        <a:pt x="89" y="28"/>
                      </a:lnTo>
                      <a:lnTo>
                        <a:pt x="76" y="32"/>
                      </a:lnTo>
                      <a:lnTo>
                        <a:pt x="75" y="46"/>
                      </a:lnTo>
                      <a:lnTo>
                        <a:pt x="82" y="53"/>
                      </a:lnTo>
                      <a:lnTo>
                        <a:pt x="92" y="47"/>
                      </a:lnTo>
                      <a:lnTo>
                        <a:pt x="104" y="35"/>
                      </a:lnTo>
                      <a:lnTo>
                        <a:pt x="106" y="47"/>
                      </a:lnTo>
                      <a:lnTo>
                        <a:pt x="106" y="60"/>
                      </a:lnTo>
                      <a:lnTo>
                        <a:pt x="94" y="65"/>
                      </a:lnTo>
                      <a:lnTo>
                        <a:pt x="88" y="64"/>
                      </a:lnTo>
                      <a:lnTo>
                        <a:pt x="80" y="76"/>
                      </a:lnTo>
                      <a:lnTo>
                        <a:pt x="80" y="77"/>
                      </a:lnTo>
                      <a:lnTo>
                        <a:pt x="80" y="83"/>
                      </a:lnTo>
                      <a:lnTo>
                        <a:pt x="84" y="94"/>
                      </a:lnTo>
                      <a:lnTo>
                        <a:pt x="90" y="104"/>
                      </a:lnTo>
                      <a:lnTo>
                        <a:pt x="93" y="115"/>
                      </a:lnTo>
                      <a:lnTo>
                        <a:pt x="97" y="127"/>
                      </a:lnTo>
                      <a:lnTo>
                        <a:pt x="96" y="134"/>
                      </a:lnTo>
                      <a:lnTo>
                        <a:pt x="103" y="145"/>
                      </a:lnTo>
                      <a:lnTo>
                        <a:pt x="102" y="169"/>
                      </a:lnTo>
                      <a:lnTo>
                        <a:pt x="95" y="180"/>
                      </a:lnTo>
                      <a:lnTo>
                        <a:pt x="87" y="191"/>
                      </a:lnTo>
                      <a:lnTo>
                        <a:pt x="84" y="190"/>
                      </a:lnTo>
                      <a:lnTo>
                        <a:pt x="90" y="198"/>
                      </a:lnTo>
                      <a:lnTo>
                        <a:pt x="94" y="217"/>
                      </a:lnTo>
                      <a:lnTo>
                        <a:pt x="79" y="216"/>
                      </a:lnTo>
                      <a:lnTo>
                        <a:pt x="70" y="216"/>
                      </a:lnTo>
                      <a:lnTo>
                        <a:pt x="64" y="208"/>
                      </a:lnTo>
                      <a:lnTo>
                        <a:pt x="55" y="208"/>
                      </a:lnTo>
                      <a:lnTo>
                        <a:pt x="47" y="214"/>
                      </a:lnTo>
                      <a:lnTo>
                        <a:pt x="40" y="214"/>
                      </a:lnTo>
                      <a:lnTo>
                        <a:pt x="28" y="213"/>
                      </a:lnTo>
                      <a:lnTo>
                        <a:pt x="23" y="225"/>
                      </a:lnTo>
                      <a:lnTo>
                        <a:pt x="13" y="223"/>
                      </a:lnTo>
                      <a:lnTo>
                        <a:pt x="11" y="213"/>
                      </a:lnTo>
                      <a:lnTo>
                        <a:pt x="4" y="212"/>
                      </a:lnTo>
                      <a:lnTo>
                        <a:pt x="0" y="212"/>
                      </a:lnTo>
                      <a:lnTo>
                        <a:pt x="1" y="195"/>
                      </a:lnTo>
                      <a:lnTo>
                        <a:pt x="4" y="188"/>
                      </a:lnTo>
                      <a:lnTo>
                        <a:pt x="11" y="188"/>
                      </a:lnTo>
                      <a:lnTo>
                        <a:pt x="14" y="188"/>
                      </a:lnTo>
                      <a:lnTo>
                        <a:pt x="24" y="189"/>
                      </a:lnTo>
                      <a:lnTo>
                        <a:pt x="25" y="178"/>
                      </a:lnTo>
                      <a:lnTo>
                        <a:pt x="15" y="177"/>
                      </a:lnTo>
                      <a:lnTo>
                        <a:pt x="15" y="170"/>
                      </a:lnTo>
                      <a:lnTo>
                        <a:pt x="16" y="159"/>
                      </a:lnTo>
                      <a:lnTo>
                        <a:pt x="26" y="160"/>
                      </a:lnTo>
                      <a:lnTo>
                        <a:pt x="29" y="154"/>
                      </a:lnTo>
                      <a:lnTo>
                        <a:pt x="34" y="154"/>
                      </a:lnTo>
                      <a:lnTo>
                        <a:pt x="41" y="155"/>
                      </a:lnTo>
                      <a:lnTo>
                        <a:pt x="49" y="149"/>
                      </a:lnTo>
                      <a:lnTo>
                        <a:pt x="50" y="125"/>
                      </a:lnTo>
                      <a:lnTo>
                        <a:pt x="53" y="114"/>
                      </a:lnTo>
                      <a:lnTo>
                        <a:pt x="53" y="103"/>
                      </a:lnTo>
                      <a:lnTo>
                        <a:pt x="44" y="100"/>
                      </a:lnTo>
                      <a:lnTo>
                        <a:pt x="44" y="85"/>
                      </a:lnTo>
                      <a:lnTo>
                        <a:pt x="32" y="78"/>
                      </a:lnTo>
                      <a:lnTo>
                        <a:pt x="23" y="78"/>
                      </a:lnTo>
                      <a:lnTo>
                        <a:pt x="38" y="63"/>
                      </a:lnTo>
                      <a:lnTo>
                        <a:pt x="34" y="29"/>
                      </a:lnTo>
                    </a:path>
                  </a:pathLst>
                </a:custGeom>
                <a:solidFill>
                  <a:srgbClr val="00FF0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88" name="Freeform 46"/>
              <p:cNvSpPr>
                <a:spLocks/>
              </p:cNvSpPr>
              <p:nvPr/>
            </p:nvSpPr>
            <p:spPr bwMode="auto">
              <a:xfrm>
                <a:off x="4982070" y="3423418"/>
                <a:ext cx="249237" cy="446088"/>
              </a:xfrm>
              <a:custGeom>
                <a:avLst/>
                <a:gdLst>
                  <a:gd name="T0" fmla="*/ 2147483647 w 176"/>
                  <a:gd name="T1" fmla="*/ 2147483647 h 375"/>
                  <a:gd name="T2" fmla="*/ 2147483647 w 176"/>
                  <a:gd name="T3" fmla="*/ 2147483647 h 375"/>
                  <a:gd name="T4" fmla="*/ 2147483647 w 176"/>
                  <a:gd name="T5" fmla="*/ 2147483647 h 375"/>
                  <a:gd name="T6" fmla="*/ 2147483647 w 176"/>
                  <a:gd name="T7" fmla="*/ 2147483647 h 375"/>
                  <a:gd name="T8" fmla="*/ 0 w 176"/>
                  <a:gd name="T9" fmla="*/ 2147483647 h 375"/>
                  <a:gd name="T10" fmla="*/ 2147483647 w 176"/>
                  <a:gd name="T11" fmla="*/ 2147483647 h 375"/>
                  <a:gd name="T12" fmla="*/ 2147483647 w 176"/>
                  <a:gd name="T13" fmla="*/ 2147483647 h 375"/>
                  <a:gd name="T14" fmla="*/ 2147483647 w 176"/>
                  <a:gd name="T15" fmla="*/ 2147483647 h 375"/>
                  <a:gd name="T16" fmla="*/ 2147483647 w 176"/>
                  <a:gd name="T17" fmla="*/ 2147483647 h 375"/>
                  <a:gd name="T18" fmla="*/ 2147483647 w 176"/>
                  <a:gd name="T19" fmla="*/ 2147483647 h 375"/>
                  <a:gd name="T20" fmla="*/ 2147483647 w 176"/>
                  <a:gd name="T21" fmla="*/ 2147483647 h 375"/>
                  <a:gd name="T22" fmla="*/ 2147483647 w 176"/>
                  <a:gd name="T23" fmla="*/ 2147483647 h 375"/>
                  <a:gd name="T24" fmla="*/ 2147483647 w 176"/>
                  <a:gd name="T25" fmla="*/ 2147483647 h 375"/>
                  <a:gd name="T26" fmla="*/ 2147483647 w 176"/>
                  <a:gd name="T27" fmla="*/ 2147483647 h 375"/>
                  <a:gd name="T28" fmla="*/ 2147483647 w 176"/>
                  <a:gd name="T29" fmla="*/ 2147483647 h 375"/>
                  <a:gd name="T30" fmla="*/ 2147483647 w 176"/>
                  <a:gd name="T31" fmla="*/ 2147483647 h 375"/>
                  <a:gd name="T32" fmla="*/ 2147483647 w 176"/>
                  <a:gd name="T33" fmla="*/ 2147483647 h 375"/>
                  <a:gd name="T34" fmla="*/ 2147483647 w 176"/>
                  <a:gd name="T35" fmla="*/ 2147483647 h 375"/>
                  <a:gd name="T36" fmla="*/ 2147483647 w 176"/>
                  <a:gd name="T37" fmla="*/ 2147483647 h 375"/>
                  <a:gd name="T38" fmla="*/ 2147483647 w 176"/>
                  <a:gd name="T39" fmla="*/ 2147483647 h 375"/>
                  <a:gd name="T40" fmla="*/ 2147483647 w 176"/>
                  <a:gd name="T41" fmla="*/ 2147483647 h 375"/>
                  <a:gd name="T42" fmla="*/ 2147483647 w 176"/>
                  <a:gd name="T43" fmla="*/ 2147483647 h 375"/>
                  <a:gd name="T44" fmla="*/ 2147483647 w 176"/>
                  <a:gd name="T45" fmla="*/ 2147483647 h 375"/>
                  <a:gd name="T46" fmla="*/ 2147483647 w 176"/>
                  <a:gd name="T47" fmla="*/ 2147483647 h 375"/>
                  <a:gd name="T48" fmla="*/ 2147483647 w 176"/>
                  <a:gd name="T49" fmla="*/ 2147483647 h 375"/>
                  <a:gd name="T50" fmla="*/ 2147483647 w 176"/>
                  <a:gd name="T51" fmla="*/ 0 h 375"/>
                  <a:gd name="T52" fmla="*/ 2147483647 w 176"/>
                  <a:gd name="T53" fmla="*/ 2147483647 h 375"/>
                  <a:gd name="T54" fmla="*/ 2147483647 w 176"/>
                  <a:gd name="T55" fmla="*/ 2147483647 h 375"/>
                  <a:gd name="T56" fmla="*/ 2147483647 w 176"/>
                  <a:gd name="T57" fmla="*/ 2147483647 h 375"/>
                  <a:gd name="T58" fmla="*/ 2147483647 w 176"/>
                  <a:gd name="T59" fmla="*/ 2147483647 h 375"/>
                  <a:gd name="T60" fmla="*/ 2147483647 w 176"/>
                  <a:gd name="T61" fmla="*/ 2147483647 h 375"/>
                  <a:gd name="T62" fmla="*/ 2147483647 w 176"/>
                  <a:gd name="T63" fmla="*/ 2147483647 h 375"/>
                  <a:gd name="T64" fmla="*/ 2147483647 w 176"/>
                  <a:gd name="T65" fmla="*/ 2147483647 h 375"/>
                  <a:gd name="T66" fmla="*/ 2147483647 w 176"/>
                  <a:gd name="T67" fmla="*/ 2147483647 h 3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6"/>
                  <a:gd name="T103" fmla="*/ 0 h 375"/>
                  <a:gd name="T104" fmla="*/ 176 w 176"/>
                  <a:gd name="T105" fmla="*/ 375 h 3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6" h="375">
                    <a:moveTo>
                      <a:pt x="39" y="113"/>
                    </a:moveTo>
                    <a:lnTo>
                      <a:pt x="32" y="190"/>
                    </a:lnTo>
                    <a:lnTo>
                      <a:pt x="14" y="235"/>
                    </a:lnTo>
                    <a:lnTo>
                      <a:pt x="1" y="281"/>
                    </a:lnTo>
                    <a:lnTo>
                      <a:pt x="0" y="308"/>
                    </a:lnTo>
                    <a:lnTo>
                      <a:pt x="4" y="337"/>
                    </a:lnTo>
                    <a:lnTo>
                      <a:pt x="17" y="361"/>
                    </a:lnTo>
                    <a:lnTo>
                      <a:pt x="31" y="362"/>
                    </a:lnTo>
                    <a:lnTo>
                      <a:pt x="39" y="362"/>
                    </a:lnTo>
                    <a:lnTo>
                      <a:pt x="50" y="374"/>
                    </a:lnTo>
                    <a:lnTo>
                      <a:pt x="60" y="352"/>
                    </a:lnTo>
                    <a:lnTo>
                      <a:pt x="67" y="299"/>
                    </a:lnTo>
                    <a:lnTo>
                      <a:pt x="86" y="271"/>
                    </a:lnTo>
                    <a:lnTo>
                      <a:pt x="91" y="220"/>
                    </a:lnTo>
                    <a:lnTo>
                      <a:pt x="99" y="202"/>
                    </a:lnTo>
                    <a:lnTo>
                      <a:pt x="111" y="185"/>
                    </a:lnTo>
                    <a:lnTo>
                      <a:pt x="118" y="150"/>
                    </a:lnTo>
                    <a:lnTo>
                      <a:pt x="132" y="134"/>
                    </a:lnTo>
                    <a:lnTo>
                      <a:pt x="138" y="116"/>
                    </a:lnTo>
                    <a:lnTo>
                      <a:pt x="150" y="107"/>
                    </a:lnTo>
                    <a:lnTo>
                      <a:pt x="150" y="100"/>
                    </a:lnTo>
                    <a:lnTo>
                      <a:pt x="171" y="79"/>
                    </a:lnTo>
                    <a:lnTo>
                      <a:pt x="174" y="46"/>
                    </a:lnTo>
                    <a:lnTo>
                      <a:pt x="175" y="30"/>
                    </a:lnTo>
                    <a:lnTo>
                      <a:pt x="159" y="22"/>
                    </a:lnTo>
                    <a:lnTo>
                      <a:pt x="150" y="0"/>
                    </a:lnTo>
                    <a:lnTo>
                      <a:pt x="136" y="22"/>
                    </a:lnTo>
                    <a:lnTo>
                      <a:pt x="122" y="48"/>
                    </a:lnTo>
                    <a:lnTo>
                      <a:pt x="103" y="69"/>
                    </a:lnTo>
                    <a:lnTo>
                      <a:pt x="91" y="94"/>
                    </a:lnTo>
                    <a:lnTo>
                      <a:pt x="85" y="93"/>
                    </a:lnTo>
                    <a:lnTo>
                      <a:pt x="74" y="104"/>
                    </a:lnTo>
                    <a:lnTo>
                      <a:pt x="69" y="114"/>
                    </a:lnTo>
                    <a:lnTo>
                      <a:pt x="39" y="113"/>
                    </a:lnTo>
                  </a:path>
                </a:pathLst>
              </a:cu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9" name="Rectangle 47"/>
              <p:cNvSpPr>
                <a:spLocks noChangeArrowheads="1"/>
              </p:cNvSpPr>
              <p:nvPr/>
            </p:nvSpPr>
            <p:spPr bwMode="auto">
              <a:xfrm>
                <a:off x="3556495" y="1478731"/>
                <a:ext cx="233362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altLang="ja-JP" sz="1400">
                    <a:latin typeface="Arial" pitchFamily="34" charset="0"/>
                    <a:ea typeface="MS PGothic" pitchFamily="34" charset="-128"/>
                  </a:rPr>
                  <a:t> </a:t>
                </a:r>
              </a:p>
            </p:txBody>
          </p:sp>
          <p:sp>
            <p:nvSpPr>
              <p:cNvPr id="27693" name="Rectangle 51"/>
              <p:cNvSpPr>
                <a:spLocks noChangeArrowheads="1"/>
              </p:cNvSpPr>
              <p:nvPr/>
            </p:nvSpPr>
            <p:spPr bwMode="auto">
              <a:xfrm>
                <a:off x="7032399" y="2173879"/>
                <a:ext cx="1338508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altLang="ja-JP" sz="1600" b="1" dirty="0" smtClean="0">
                    <a:solidFill>
                      <a:srgbClr val="FF0000"/>
                    </a:solidFill>
                    <a:latin typeface="Arial" pitchFamily="34" charset="0"/>
                    <a:ea typeface="MS Gothic" pitchFamily="49" charset="-128"/>
                  </a:rPr>
                  <a:t>Asia Pacific</a:t>
                </a:r>
                <a:endParaRPr lang="en-US" altLang="ja-JP" sz="1600" b="1" dirty="0">
                  <a:latin typeface="Arial" pitchFamily="34" charset="0"/>
                  <a:ea typeface="MS Gothic" pitchFamily="49" charset="-128"/>
                </a:endParaRPr>
              </a:p>
            </p:txBody>
          </p:sp>
          <p:sp>
            <p:nvSpPr>
              <p:cNvPr id="80" name="Arc 75"/>
              <p:cNvSpPr>
                <a:spLocks/>
              </p:cNvSpPr>
              <p:nvPr/>
            </p:nvSpPr>
            <p:spPr bwMode="auto">
              <a:xfrm flipV="1">
                <a:off x="6133007" y="2683643"/>
                <a:ext cx="1143000" cy="1219200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Arc 91"/>
              <p:cNvSpPr/>
              <p:nvPr/>
            </p:nvSpPr>
            <p:spPr>
              <a:xfrm rot="10800000">
                <a:off x="5523407" y="2455043"/>
                <a:ext cx="1524000" cy="1447800"/>
              </a:xfrm>
              <a:prstGeom prst="arc">
                <a:avLst>
                  <a:gd name="adj1" fmla="val 17200450"/>
                  <a:gd name="adj2" fmla="val 3109298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Arc 71"/>
              <p:cNvSpPr>
                <a:spLocks/>
              </p:cNvSpPr>
              <p:nvPr/>
            </p:nvSpPr>
            <p:spPr bwMode="auto">
              <a:xfrm flipH="1" flipV="1">
                <a:off x="1561007" y="1921643"/>
                <a:ext cx="4495800" cy="1981200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51"/>
              <p:cNvSpPr>
                <a:spLocks noChangeArrowheads="1"/>
              </p:cNvSpPr>
              <p:nvPr/>
            </p:nvSpPr>
            <p:spPr bwMode="auto">
              <a:xfrm>
                <a:off x="5966637" y="2216035"/>
                <a:ext cx="722955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altLang="ja-JP" sz="1600" b="1" dirty="0" smtClean="0">
                    <a:solidFill>
                      <a:srgbClr val="FF0000"/>
                    </a:solidFill>
                    <a:latin typeface="Arial" pitchFamily="34" charset="0"/>
                    <a:ea typeface="MS Gothic" pitchFamily="49" charset="-128"/>
                  </a:rPr>
                  <a:t>India</a:t>
                </a:r>
                <a:r>
                  <a:rPr lang="en-US" altLang="ja-JP" sz="1600" b="1" dirty="0" smtClean="0">
                    <a:latin typeface="Arial" pitchFamily="34" charset="0"/>
                    <a:ea typeface="MS Gothic" pitchFamily="49" charset="-128"/>
                  </a:rPr>
                  <a:t> </a:t>
                </a:r>
                <a:endParaRPr lang="en-US" altLang="ja-JP" sz="1600" b="1" dirty="0">
                  <a:latin typeface="Arial" pitchFamily="34" charset="0"/>
                  <a:ea typeface="MS Gothic" pitchFamily="49" charset="-128"/>
                </a:endParaRPr>
              </a:p>
            </p:txBody>
          </p:sp>
          <p:sp>
            <p:nvSpPr>
              <p:cNvPr id="98" name="Text Box 77"/>
              <p:cNvSpPr txBox="1">
                <a:spLocks noChangeArrowheads="1"/>
              </p:cNvSpPr>
              <p:nvPr/>
            </p:nvSpPr>
            <p:spPr bwMode="auto">
              <a:xfrm>
                <a:off x="6045695" y="2563509"/>
                <a:ext cx="762000" cy="3048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kumimoji="1" lang="en-US" altLang="ja-JP" sz="1400" b="1" dirty="0" smtClean="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7. 5G</a:t>
                </a:r>
                <a:endParaRPr kumimoji="1" lang="en-US" altLang="ja-JP" sz="1400" b="1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99" name="Text Box 77"/>
              <p:cNvSpPr txBox="1">
                <a:spLocks noChangeArrowheads="1"/>
              </p:cNvSpPr>
              <p:nvPr/>
            </p:nvSpPr>
            <p:spPr bwMode="auto">
              <a:xfrm>
                <a:off x="7407770" y="2607443"/>
                <a:ext cx="762000" cy="3048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kumimoji="1" lang="en-US" altLang="ja-JP" sz="1400" b="1" dirty="0" smtClean="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7.35 G</a:t>
                </a:r>
                <a:endParaRPr kumimoji="1" lang="en-US" altLang="ja-JP" sz="1400" b="1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00" name="Text Box 77"/>
              <p:cNvSpPr txBox="1">
                <a:spLocks noChangeArrowheads="1"/>
              </p:cNvSpPr>
              <p:nvPr/>
            </p:nvSpPr>
            <p:spPr bwMode="auto">
              <a:xfrm>
                <a:off x="4174871" y="1615256"/>
                <a:ext cx="762000" cy="3048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kumimoji="1" lang="en-US" altLang="ja-JP" sz="1400" b="1" dirty="0" smtClean="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6.1G</a:t>
                </a:r>
                <a:endParaRPr kumimoji="1" lang="en-US" altLang="ja-JP" sz="1400" b="1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01" name="Text Box 77"/>
              <p:cNvSpPr txBox="1">
                <a:spLocks noChangeArrowheads="1"/>
              </p:cNvSpPr>
              <p:nvPr/>
            </p:nvSpPr>
            <p:spPr bwMode="auto">
              <a:xfrm>
                <a:off x="779957" y="1769243"/>
                <a:ext cx="762000" cy="3048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kumimoji="1" lang="en-US" altLang="ja-JP" sz="1400" b="1" dirty="0" smtClean="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0.6G</a:t>
                </a:r>
                <a:endParaRPr kumimoji="1" lang="en-US" altLang="ja-JP" sz="1400" b="1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02" name="Rectangle 18"/>
              <p:cNvSpPr>
                <a:spLocks noChangeArrowheads="1"/>
              </p:cNvSpPr>
              <p:nvPr/>
            </p:nvSpPr>
            <p:spPr bwMode="auto">
              <a:xfrm>
                <a:off x="1359085" y="1405483"/>
                <a:ext cx="617157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altLang="ja-JP" sz="1600" b="1" dirty="0" smtClean="0">
                    <a:solidFill>
                      <a:srgbClr val="FF0000"/>
                    </a:solidFill>
                    <a:latin typeface="Arial" pitchFamily="34" charset="0"/>
                    <a:ea typeface="MS Gothic" pitchFamily="49" charset="-128"/>
                  </a:rPr>
                  <a:t>USA</a:t>
                </a:r>
                <a:endParaRPr lang="en-US" altLang="ja-JP" sz="1600" b="1" dirty="0">
                  <a:solidFill>
                    <a:srgbClr val="FF0000"/>
                  </a:solidFill>
                  <a:latin typeface="Arial" pitchFamily="34" charset="0"/>
                  <a:ea typeface="MS Gothic" pitchFamily="49" charset="-128"/>
                </a:endParaRPr>
              </a:p>
            </p:txBody>
          </p:sp>
          <p:sp>
            <p:nvSpPr>
              <p:cNvPr id="103" name="Rectangle 18"/>
              <p:cNvSpPr>
                <a:spLocks noChangeArrowheads="1"/>
              </p:cNvSpPr>
              <p:nvPr/>
            </p:nvSpPr>
            <p:spPr bwMode="auto">
              <a:xfrm>
                <a:off x="3556495" y="1233352"/>
                <a:ext cx="891270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altLang="ja-JP" sz="1600" b="1" dirty="0" smtClean="0">
                    <a:solidFill>
                      <a:srgbClr val="FF0000"/>
                    </a:solidFill>
                    <a:latin typeface="Arial" pitchFamily="34" charset="0"/>
                    <a:ea typeface="MS Gothic" pitchFamily="49" charset="-128"/>
                  </a:rPr>
                  <a:t>Europe</a:t>
                </a: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7089109" y="246671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latin typeface="Arial" pitchFamily="34" charset="0"/>
                    <a:ea typeface="MS Gothic" pitchFamily="49" charset="-128"/>
                  </a:rPr>
                  <a:t>●</a:t>
                </a:r>
                <a:endParaRPr lang="en-US" dirty="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3811884" y="158891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latin typeface="Arial" pitchFamily="34" charset="0"/>
                    <a:ea typeface="MS Gothic" pitchFamily="49" charset="-128"/>
                  </a:rPr>
                  <a:t>●</a:t>
                </a:r>
                <a:endParaRPr lang="en-US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431450" y="178035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latin typeface="Arial" pitchFamily="34" charset="0"/>
                    <a:ea typeface="MS Gothic" pitchFamily="49" charset="-128"/>
                  </a:rPr>
                  <a:t>●</a:t>
                </a:r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675807" y="2378843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latin typeface="Arial" pitchFamily="34" charset="0"/>
                    <a:ea typeface="MS Gothic" pitchFamily="49" charset="-128"/>
                  </a:rPr>
                  <a:t>●</a:t>
                </a:r>
                <a:endParaRPr lang="en-US" dirty="0"/>
              </a:p>
            </p:txBody>
          </p:sp>
          <p:sp>
            <p:nvSpPr>
              <p:cNvPr id="93" name="Arc 78"/>
              <p:cNvSpPr>
                <a:spLocks/>
              </p:cNvSpPr>
              <p:nvPr/>
            </p:nvSpPr>
            <p:spPr bwMode="auto">
              <a:xfrm rot="20593265" flipH="1" flipV="1">
                <a:off x="4281601" y="1489666"/>
                <a:ext cx="1822788" cy="2578772"/>
              </a:xfrm>
              <a:custGeom>
                <a:avLst/>
                <a:gdLst>
                  <a:gd name="T0" fmla="*/ 2147483647 w 21600"/>
                  <a:gd name="T1" fmla="*/ 0 h 21223"/>
                  <a:gd name="T2" fmla="*/ 2147483647 w 21600"/>
                  <a:gd name="T3" fmla="*/ 2147483647 h 21223"/>
                  <a:gd name="T4" fmla="*/ 0 w 21600"/>
                  <a:gd name="T5" fmla="*/ 2147483647 h 2122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223"/>
                  <a:gd name="T11" fmla="*/ 21600 w 21600"/>
                  <a:gd name="T12" fmla="*/ 21223 h 212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223" fill="none" extrusionOk="0">
                    <a:moveTo>
                      <a:pt x="5633" y="-1"/>
                    </a:moveTo>
                    <a:cubicBezTo>
                      <a:pt x="15055" y="2544"/>
                      <a:pt x="21600" y="11092"/>
                      <a:pt x="21600" y="20852"/>
                    </a:cubicBezTo>
                    <a:cubicBezTo>
                      <a:pt x="21600" y="20975"/>
                      <a:pt x="21598" y="21099"/>
                      <a:pt x="21596" y="21222"/>
                    </a:cubicBezTo>
                  </a:path>
                  <a:path w="21600" h="21223" stroke="0" extrusionOk="0">
                    <a:moveTo>
                      <a:pt x="5633" y="-1"/>
                    </a:moveTo>
                    <a:cubicBezTo>
                      <a:pt x="15055" y="2544"/>
                      <a:pt x="21600" y="11092"/>
                      <a:pt x="21600" y="20852"/>
                    </a:cubicBezTo>
                    <a:cubicBezTo>
                      <a:pt x="21600" y="20975"/>
                      <a:pt x="21598" y="21099"/>
                      <a:pt x="21596" y="21222"/>
                    </a:cubicBezTo>
                    <a:lnTo>
                      <a:pt x="0" y="20852"/>
                    </a:lnTo>
                    <a:close/>
                  </a:path>
                </a:pathLst>
              </a:cu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Rectangle 5"/>
            <p:cNvSpPr txBox="1">
              <a:spLocks noChangeArrowheads="1"/>
            </p:cNvSpPr>
            <p:nvPr/>
          </p:nvSpPr>
          <p:spPr bwMode="auto">
            <a:xfrm>
              <a:off x="4647845" y="4819605"/>
              <a:ext cx="4265724" cy="155310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lvl="1" indent="-342900">
                <a:spcBef>
                  <a:spcPct val="0"/>
                </a:spcBef>
                <a:buFont typeface="Arial" charset="0"/>
                <a:buChar char="•"/>
              </a:pPr>
              <a:r>
                <a:rPr lang="en-US" altLang="ja-JP" sz="1800" dirty="0" smtClean="0">
                  <a:solidFill>
                    <a:schemeClr val="tx2"/>
                  </a:solidFill>
                  <a:ea typeface="MS PGothic" pitchFamily="34" charset="-128"/>
                </a:rPr>
                <a:t>High speed, low latency connectivity</a:t>
              </a:r>
              <a:endParaRPr lang="en-US" altLang="ja-JP" sz="1800" dirty="0">
                <a:solidFill>
                  <a:schemeClr val="tx2"/>
                </a:solidFill>
                <a:ea typeface="MS PGothic" pitchFamily="34" charset="-128"/>
              </a:endParaRPr>
            </a:p>
            <a:p>
              <a:pPr marL="0" indent="0">
                <a:spcBef>
                  <a:spcPct val="0"/>
                </a:spcBef>
                <a:buFont typeface="Arial" charset="0"/>
                <a:buNone/>
              </a:pPr>
              <a:endParaRPr lang="en-US" altLang="ja-JP" sz="1800" dirty="0" smtClean="0">
                <a:solidFill>
                  <a:schemeClr val="tx2"/>
                </a:solidFill>
                <a:ea typeface="MS PGothic" pitchFamily="34" charset="-128"/>
              </a:endParaRPr>
            </a:p>
            <a:p>
              <a:pPr>
                <a:spcBef>
                  <a:spcPct val="0"/>
                </a:spcBef>
              </a:pPr>
              <a:r>
                <a:rPr lang="en-US" altLang="ja-JP" sz="1800" dirty="0" smtClean="0">
                  <a:solidFill>
                    <a:schemeClr val="tx2"/>
                  </a:solidFill>
                  <a:ea typeface="MS PGothic" pitchFamily="34" charset="-128"/>
                </a:rPr>
                <a:t>Deliver more affordable services</a:t>
              </a:r>
            </a:p>
            <a:p>
              <a:pPr marL="0" indent="0">
                <a:spcBef>
                  <a:spcPct val="0"/>
                </a:spcBef>
                <a:buFont typeface="Arial" charset="0"/>
                <a:buNone/>
              </a:pPr>
              <a:endParaRPr lang="en-US" altLang="ja-JP" sz="1800" dirty="0" smtClean="0">
                <a:solidFill>
                  <a:schemeClr val="tx2"/>
                </a:solidFill>
                <a:ea typeface="MS PGothic" pitchFamily="34" charset="-128"/>
              </a:endParaRPr>
            </a:p>
            <a:p>
              <a:pPr>
                <a:spcBef>
                  <a:spcPct val="0"/>
                </a:spcBef>
              </a:pPr>
              <a:r>
                <a:rPr lang="en-US" altLang="ja-JP" sz="1800" dirty="0" smtClean="0">
                  <a:solidFill>
                    <a:schemeClr val="tx2"/>
                  </a:solidFill>
                  <a:ea typeface="MS PGothic" pitchFamily="34" charset="-128"/>
                </a:rPr>
                <a:t>Better accessibility</a:t>
              </a:r>
            </a:p>
            <a:p>
              <a:pPr marL="0" indent="0">
                <a:spcBef>
                  <a:spcPct val="0"/>
                </a:spcBef>
                <a:buFont typeface="Arial" charset="0"/>
                <a:buNone/>
              </a:pPr>
              <a:endParaRPr lang="en-US" altLang="ja-JP" sz="1200" dirty="0" smtClean="0">
                <a:solidFill>
                  <a:schemeClr val="tx2"/>
                </a:solidFill>
                <a:ea typeface="MS PGothic" pitchFamily="34" charset="-128"/>
              </a:endParaRPr>
            </a:p>
          </p:txBody>
        </p:sp>
        <p:graphicFrame>
          <p:nvGraphicFramePr>
            <p:cNvPr id="58" name="Char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6907924"/>
                </p:ext>
              </p:extLst>
            </p:nvPr>
          </p:nvGraphicFramePr>
          <p:xfrm>
            <a:off x="189407" y="4327352"/>
            <a:ext cx="4114800" cy="24688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4157" y="6613525"/>
            <a:ext cx="2895600" cy="24447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Colombo, Sri Lanka, 3-4 October 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8E814-A1D7-4DCE-93DC-FA8ABEC209D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707" y="1447800"/>
            <a:ext cx="8972385" cy="5267513"/>
            <a:chOff x="47707" y="1447800"/>
            <a:chExt cx="8972385" cy="5267513"/>
          </a:xfrm>
        </p:grpSpPr>
        <p:grpSp>
          <p:nvGrpSpPr>
            <p:cNvPr id="2" name="Group 1"/>
            <p:cNvGrpSpPr/>
            <p:nvPr/>
          </p:nvGrpSpPr>
          <p:grpSpPr>
            <a:xfrm>
              <a:off x="47707" y="1447800"/>
              <a:ext cx="8972385" cy="2849141"/>
              <a:chOff x="0" y="967837"/>
              <a:chExt cx="8972385" cy="2849141"/>
            </a:xfrm>
          </p:grpSpPr>
          <p:pic>
            <p:nvPicPr>
              <p:cNvPr id="37892" name="Picture 2" descr="D:\Solution Business\Presentations\icons\imge bazar cd\20-SM21967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7934" y="2445378"/>
                <a:ext cx="2057400" cy="137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3" name="Picture 4" descr="D:\Solution Business\Presentations\icons\imge bazar cd\20-SM2206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7934" y="1009112"/>
                <a:ext cx="2057400" cy="137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4" name="Picture 13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5300" y="1839541"/>
                <a:ext cx="887085" cy="1231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5" name="Picture 6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19" t="-1677"/>
              <a:stretch>
                <a:fillRect/>
              </a:stretch>
            </p:blipFill>
            <p:spPr bwMode="auto">
              <a:xfrm>
                <a:off x="0" y="967837"/>
                <a:ext cx="5880100" cy="282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1763515" y="4555934"/>
              <a:ext cx="1600200" cy="1600200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99"/>
                  </a:solidFill>
                </a:rPr>
                <a:t>Any Network</a:t>
              </a:r>
            </a:p>
          </p:txBody>
        </p:sp>
        <p:sp>
          <p:nvSpPr>
            <p:cNvPr id="13" name="Oval 26"/>
            <p:cNvSpPr>
              <a:spLocks noChangeArrowheads="1"/>
            </p:cNvSpPr>
            <p:nvPr/>
          </p:nvSpPr>
          <p:spPr bwMode="auto">
            <a:xfrm>
              <a:off x="3287515" y="4555934"/>
              <a:ext cx="1600200" cy="1600200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99"/>
                  </a:solidFill>
                </a:rPr>
                <a:t>Any Where</a:t>
              </a:r>
            </a:p>
          </p:txBody>
        </p:sp>
        <p:sp>
          <p:nvSpPr>
            <p:cNvPr id="14" name="Oval 27"/>
            <p:cNvSpPr>
              <a:spLocks noChangeArrowheads="1"/>
            </p:cNvSpPr>
            <p:nvPr/>
          </p:nvSpPr>
          <p:spPr bwMode="auto">
            <a:xfrm>
              <a:off x="4811515" y="4555934"/>
              <a:ext cx="1600200" cy="1600200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0099"/>
                  </a:solidFill>
                </a:rPr>
                <a:t>Any Time</a:t>
              </a:r>
            </a:p>
          </p:txBody>
        </p:sp>
        <p:sp>
          <p:nvSpPr>
            <p:cNvPr id="15" name="Oval 28"/>
            <p:cNvSpPr>
              <a:spLocks noChangeArrowheads="1"/>
            </p:cNvSpPr>
            <p:nvPr/>
          </p:nvSpPr>
          <p:spPr bwMode="auto">
            <a:xfrm>
              <a:off x="6335515" y="4555934"/>
              <a:ext cx="1600200" cy="1600200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99"/>
                  </a:solidFill>
                </a:rPr>
                <a:t>Any Device</a:t>
              </a:r>
            </a:p>
          </p:txBody>
        </p:sp>
        <p:pic>
          <p:nvPicPr>
            <p:cNvPr id="16" name="Picture 15" descr="http://cloudtechsite.com/wp-content/uploads/2011/12/CloudComputing-300x270.jpg">
              <a:hlinkClick r:id="rId7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638039"/>
              <a:ext cx="1521230" cy="1371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493968" y="6068982"/>
              <a:ext cx="142955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99"/>
                  </a:solidFill>
                  <a:latin typeface="+mn-lt"/>
                </a:rPr>
                <a:t>New Services</a:t>
              </a:r>
            </a:p>
            <a:p>
              <a:pPr algn="ctr"/>
              <a:r>
                <a:rPr lang="en-US" dirty="0" smtClean="0">
                  <a:solidFill>
                    <a:srgbClr val="000099"/>
                  </a:solidFill>
                  <a:latin typeface="+mn-lt"/>
                </a:rPr>
                <a:t>On “Cloud”</a:t>
              </a:r>
              <a:endParaRPr lang="en-US" dirty="0">
                <a:solidFill>
                  <a:srgbClr val="000099"/>
                </a:solidFill>
                <a:latin typeface="+mn-lt"/>
              </a:endParaRPr>
            </a:p>
          </p:txBody>
        </p:sp>
      </p:grp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421667" y="20100"/>
            <a:ext cx="861060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2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Convergence and Multi-Play </a:t>
            </a:r>
            <a:r>
              <a:rPr lang="en-US" dirty="0" smtClean="0"/>
              <a:t>Services </a:t>
            </a:r>
            <a:r>
              <a:rPr lang="en-US" altLang="zh-CN" sz="2000" i="1" dirty="0" smtClean="0"/>
              <a:t> </a:t>
            </a:r>
          </a:p>
          <a:p>
            <a:r>
              <a:rPr lang="fr-FR" altLang="zh-CN" sz="1800" i="1" dirty="0" smtClean="0"/>
              <a:t>- </a:t>
            </a:r>
            <a:r>
              <a:rPr lang="fr-FR" altLang="zh-CN" sz="1800" i="1" dirty="0" err="1" smtClean="0"/>
              <a:t>P</a:t>
            </a:r>
            <a:r>
              <a:rPr lang="fr-FR" sz="1800" i="1" dirty="0" err="1" smtClean="0"/>
              <a:t>ersonnalized</a:t>
            </a:r>
            <a:r>
              <a:rPr lang="fr-FR" sz="1800" i="1" dirty="0" smtClean="0"/>
              <a:t> services</a:t>
            </a:r>
            <a:r>
              <a:rPr lang="en-US" altLang="zh-CN" sz="1800" i="1" dirty="0" smtClean="0"/>
              <a:t> </a:t>
            </a:r>
            <a:r>
              <a:rPr lang="en-US" altLang="zh-CN" sz="1800" i="1" dirty="0"/>
              <a:t>&amp; Convenience</a:t>
            </a:r>
          </a:p>
        </p:txBody>
      </p:sp>
    </p:spTree>
    <p:extLst>
      <p:ext uri="{BB962C8B-B14F-4D97-AF65-F5344CB8AC3E}">
        <p14:creationId xmlns:p14="http://schemas.microsoft.com/office/powerpoint/2010/main" val="375994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2050" y="0"/>
            <a:ext cx="5041900" cy="838200"/>
          </a:xfrm>
          <a:noFill/>
        </p:spPr>
        <p:txBody>
          <a:bodyPr/>
          <a:lstStyle/>
          <a:p>
            <a:pPr algn="l" eaLnBrk="1" hangingPunct="1"/>
            <a:r>
              <a:rPr lang="en-US" sz="3200" dirty="0" err="1" smtClean="0"/>
              <a:t>SchoolNet</a:t>
            </a:r>
            <a:r>
              <a:rPr lang="en-US" sz="32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– </a:t>
            </a:r>
            <a:r>
              <a:rPr lang="en-US" sz="1800" i="1" dirty="0" smtClean="0"/>
              <a:t>Dedicated Internet Access to 1450+ locations</a:t>
            </a:r>
          </a:p>
        </p:txBody>
      </p:sp>
      <p:pic>
        <p:nvPicPr>
          <p:cNvPr id="3091" name="Picture 18" descr="DVVDM_Lin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105400" y="1981200"/>
            <a:ext cx="6858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572000" y="2286000"/>
            <a:ext cx="3429000" cy="1524000"/>
            <a:chOff x="4572000" y="2286000"/>
            <a:chExt cx="3429000" cy="1524000"/>
          </a:xfrm>
        </p:grpSpPr>
        <p:pic>
          <p:nvPicPr>
            <p:cNvPr id="3079" name="Picture 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86000"/>
              <a:ext cx="1809750" cy="1087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 descr="MainframeFEPApr9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971800"/>
              <a:ext cx="6032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8" descr="FEPApr9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2819400"/>
              <a:ext cx="603250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Text Box 9"/>
            <p:cNvSpPr txBox="1">
              <a:spLocks noChangeArrowheads="1"/>
            </p:cNvSpPr>
            <p:nvPr/>
          </p:nvSpPr>
          <p:spPr bwMode="auto">
            <a:xfrm>
              <a:off x="6477000" y="2590800"/>
              <a:ext cx="1524000" cy="33655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Arial" pitchFamily="34" charset="0"/>
                </a:rPr>
                <a:t>NOC at UoM</a:t>
              </a:r>
            </a:p>
          </p:txBody>
        </p:sp>
        <p:pic>
          <p:nvPicPr>
            <p:cNvPr id="3092" name="Picture 19" descr="DVVDM_Line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219700" y="3543300"/>
              <a:ext cx="457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94" name="Picture 21" descr="cloudb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19145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22"/>
          <p:cNvGraphicFramePr>
            <a:graphicFrameLocks noGrp="1" noChangeAspect="1"/>
          </p:cNvGraphicFramePr>
          <p:nvPr>
            <p:ph idx="4294967295"/>
          </p:nvPr>
        </p:nvGraphicFramePr>
        <p:xfrm>
          <a:off x="4876800" y="1143000"/>
          <a:ext cx="10668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6" name="Photo Editor Photo" r:id="rId9" imgW="1305107" imgH="571731" progId="MSPhotoEd.3">
                  <p:embed/>
                </p:oleObj>
              </mc:Choice>
              <mc:Fallback>
                <p:oleObj name="Photo Editor Photo" r:id="rId9" imgW="1305107" imgH="57173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143000"/>
                        <a:ext cx="10668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52400" y="1981200"/>
            <a:ext cx="4572000" cy="788988"/>
          </a:xfrm>
          <a:prstGeom prst="rect">
            <a:avLst/>
          </a:prstGeom>
          <a:noFill/>
          <a:ln w="9525">
            <a:solidFill>
              <a:srgbClr val="66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Arial" pitchFamily="34" charset="0"/>
              </a:rPr>
              <a:t>Requirement: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Enabling E-learning for Secondary Schools</a:t>
            </a:r>
          </a:p>
        </p:txBody>
      </p:sp>
      <p:sp>
        <p:nvSpPr>
          <p:cNvPr id="506883" name="Line 3"/>
          <p:cNvSpPr>
            <a:spLocks noChangeShapeType="1"/>
          </p:cNvSpPr>
          <p:nvPr/>
        </p:nvSpPr>
        <p:spPr bwMode="auto">
          <a:xfrm>
            <a:off x="5410200" y="4876800"/>
            <a:ext cx="0" cy="838200"/>
          </a:xfrm>
          <a:prstGeom prst="line">
            <a:avLst/>
          </a:prstGeom>
          <a:noFill/>
          <a:ln w="25400">
            <a:solidFill>
              <a:srgbClr val="CF0E30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06884" name="Line 4"/>
          <p:cNvSpPr>
            <a:spLocks noChangeShapeType="1"/>
          </p:cNvSpPr>
          <p:nvPr/>
        </p:nvSpPr>
        <p:spPr bwMode="auto">
          <a:xfrm flipH="1">
            <a:off x="3124200" y="4572000"/>
            <a:ext cx="1219200" cy="609600"/>
          </a:xfrm>
          <a:prstGeom prst="line">
            <a:avLst/>
          </a:prstGeom>
          <a:noFill/>
          <a:ln w="25400">
            <a:solidFill>
              <a:srgbClr val="CF0E30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06885" name="Line 5"/>
          <p:cNvSpPr>
            <a:spLocks noChangeShapeType="1"/>
          </p:cNvSpPr>
          <p:nvPr/>
        </p:nvSpPr>
        <p:spPr bwMode="auto">
          <a:xfrm>
            <a:off x="6477000" y="4572000"/>
            <a:ext cx="1066800" cy="457200"/>
          </a:xfrm>
          <a:prstGeom prst="line">
            <a:avLst/>
          </a:prstGeom>
          <a:noFill/>
          <a:ln w="25400">
            <a:solidFill>
              <a:srgbClr val="CF0E30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086" name="Text Box 13"/>
          <p:cNvSpPr txBox="1">
            <a:spLocks noChangeArrowheads="1"/>
          </p:cNvSpPr>
          <p:nvPr/>
        </p:nvSpPr>
        <p:spPr bwMode="auto">
          <a:xfrm>
            <a:off x="4953000" y="6400800"/>
            <a:ext cx="914400" cy="304800"/>
          </a:xfrm>
          <a:prstGeom prst="rect">
            <a:avLst/>
          </a:prstGeom>
          <a:solidFill>
            <a:srgbClr val="0099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School</a:t>
            </a:r>
          </a:p>
        </p:txBody>
      </p:sp>
      <p:sp>
        <p:nvSpPr>
          <p:cNvPr id="3087" name="Text Box 14"/>
          <p:cNvSpPr txBox="1">
            <a:spLocks noChangeArrowheads="1"/>
          </p:cNvSpPr>
          <p:nvPr/>
        </p:nvSpPr>
        <p:spPr bwMode="auto">
          <a:xfrm>
            <a:off x="2286000" y="5410200"/>
            <a:ext cx="1219200" cy="730250"/>
          </a:xfrm>
          <a:prstGeom prst="rect">
            <a:avLst/>
          </a:prstGeom>
          <a:solidFill>
            <a:srgbClr val="0099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Computer Resource Centers</a:t>
            </a:r>
          </a:p>
        </p:txBody>
      </p:sp>
      <p:sp>
        <p:nvSpPr>
          <p:cNvPr id="3088" name="Text Box 15"/>
          <p:cNvSpPr txBox="1">
            <a:spLocks noChangeArrowheads="1"/>
          </p:cNvSpPr>
          <p:nvPr/>
        </p:nvSpPr>
        <p:spPr bwMode="auto">
          <a:xfrm>
            <a:off x="7620000" y="5638800"/>
            <a:ext cx="1143000" cy="304800"/>
          </a:xfrm>
          <a:prstGeom prst="rect">
            <a:avLst/>
          </a:prstGeom>
          <a:solidFill>
            <a:srgbClr val="0099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School</a:t>
            </a:r>
          </a:p>
        </p:txBody>
      </p:sp>
      <p:pic>
        <p:nvPicPr>
          <p:cNvPr id="3089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48200"/>
            <a:ext cx="14478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5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2286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4572000" y="4267200"/>
            <a:ext cx="18002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 dirty="0" err="1">
                <a:solidFill>
                  <a:schemeClr val="tx2"/>
                </a:solidFill>
              </a:rPr>
              <a:t>SchoolNet</a:t>
            </a:r>
            <a:endParaRPr lang="en-US" sz="1600" b="1" dirty="0">
              <a:solidFill>
                <a:schemeClr val="tx2"/>
              </a:solidFill>
            </a:endParaRPr>
          </a:p>
          <a:p>
            <a:pPr algn="ctr"/>
            <a:endParaRPr lang="en-US" sz="800" b="1" dirty="0">
              <a:solidFill>
                <a:schemeClr val="tx2"/>
              </a:solidFill>
            </a:endParaRPr>
          </a:p>
        </p:txBody>
      </p:sp>
      <p:pic>
        <p:nvPicPr>
          <p:cNvPr id="3099" name="Picture 27" descr="SLT40x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200"/>
            <a:ext cx="1143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Colombo, Sri Lanka, 3-4 October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E227C-C0BA-4F86-9015-24E3B955443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574906" y="138545"/>
            <a:ext cx="6527587" cy="762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200" dirty="0"/>
              <a:t>Lanka Government Network (LGN</a:t>
            </a:r>
            <a:r>
              <a:rPr lang="en-US" sz="3200" dirty="0" smtClean="0"/>
              <a:t>)</a:t>
            </a:r>
          </a:p>
          <a:p>
            <a:r>
              <a:rPr lang="en-US" dirty="0"/>
              <a:t>– </a:t>
            </a:r>
            <a:r>
              <a:rPr lang="en-US" i="1" dirty="0" smtClean="0"/>
              <a:t>500+ Government Offices Connected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00" y="914400"/>
            <a:ext cx="8458200" cy="5715000"/>
            <a:chOff x="457200" y="914400"/>
            <a:chExt cx="8458200" cy="5715000"/>
          </a:xfrm>
        </p:grpSpPr>
        <p:pic>
          <p:nvPicPr>
            <p:cNvPr id="28674" name="Picture 15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3657600"/>
              <a:ext cx="23622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457200" y="2819400"/>
              <a:ext cx="2590800" cy="3352800"/>
            </a:xfrm>
            <a:prstGeom prst="rect">
              <a:avLst/>
            </a:prstGeom>
            <a:solidFill>
              <a:srgbClr val="C4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677" name="Rectangle 6"/>
            <p:cNvSpPr>
              <a:spLocks noChangeArrowheads="1"/>
            </p:cNvSpPr>
            <p:nvPr/>
          </p:nvSpPr>
          <p:spPr bwMode="auto">
            <a:xfrm>
              <a:off x="6553200" y="1295400"/>
              <a:ext cx="2286000" cy="1143000"/>
            </a:xfrm>
            <a:prstGeom prst="rect">
              <a:avLst/>
            </a:prstGeom>
            <a:solidFill>
              <a:srgbClr val="EAED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678" name="Rectangle 7"/>
            <p:cNvSpPr>
              <a:spLocks noChangeArrowheads="1"/>
            </p:cNvSpPr>
            <p:nvPr/>
          </p:nvSpPr>
          <p:spPr bwMode="auto">
            <a:xfrm>
              <a:off x="6553200" y="2895600"/>
              <a:ext cx="2362200" cy="3733800"/>
            </a:xfrm>
            <a:prstGeom prst="rect">
              <a:avLst/>
            </a:prstGeom>
            <a:solidFill>
              <a:srgbClr val="EAED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28679" name="Picture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600200"/>
              <a:ext cx="2209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0" name="Text Box 112"/>
            <p:cNvSpPr txBox="1">
              <a:spLocks noChangeArrowheads="1"/>
            </p:cNvSpPr>
            <p:nvPr/>
          </p:nvSpPr>
          <p:spPr bwMode="auto">
            <a:xfrm>
              <a:off x="6781800" y="4495800"/>
              <a:ext cx="1981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990033"/>
                  </a:solidFill>
                  <a:latin typeface="Arial" pitchFamily="34" charset="0"/>
                </a:rPr>
                <a:t>Government Office</a:t>
              </a:r>
            </a:p>
          </p:txBody>
        </p:sp>
        <p:sp>
          <p:nvSpPr>
            <p:cNvPr id="491634" name="Freeform 114"/>
            <p:cNvSpPr>
              <a:spLocks/>
            </p:cNvSpPr>
            <p:nvPr/>
          </p:nvSpPr>
          <p:spPr bwMode="auto">
            <a:xfrm rot="1699920" flipV="1">
              <a:off x="5638800" y="5257800"/>
              <a:ext cx="1779588" cy="111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8" y="0"/>
                </a:cxn>
                <a:cxn ang="0">
                  <a:pos x="912" y="96"/>
                </a:cxn>
                <a:cxn ang="0">
                  <a:pos x="2016" y="96"/>
                </a:cxn>
              </a:cxnLst>
              <a:rect l="0" t="0" r="r" b="b"/>
              <a:pathLst>
                <a:path w="2017" h="97">
                  <a:moveTo>
                    <a:pt x="0" y="0"/>
                  </a:moveTo>
                  <a:lnTo>
                    <a:pt x="1008" y="0"/>
                  </a:lnTo>
                  <a:lnTo>
                    <a:pt x="912" y="96"/>
                  </a:lnTo>
                  <a:lnTo>
                    <a:pt x="2016" y="96"/>
                  </a:lnTo>
                </a:path>
              </a:pathLst>
            </a:custGeom>
            <a:noFill/>
            <a:ln w="25400" cap="rnd" cmpd="sng">
              <a:solidFill>
                <a:srgbClr val="CF0E3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8682" name="Text Box 115"/>
            <p:cNvSpPr txBox="1">
              <a:spLocks noChangeArrowheads="1"/>
            </p:cNvSpPr>
            <p:nvPr/>
          </p:nvSpPr>
          <p:spPr bwMode="auto">
            <a:xfrm>
              <a:off x="4191000" y="4038600"/>
              <a:ext cx="13716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 dirty="0">
                  <a:solidFill>
                    <a:schemeClr val="tx2"/>
                  </a:solidFill>
                  <a:latin typeface="Arial" pitchFamily="34" charset="0"/>
                </a:rPr>
                <a:t>Lanka Government Network</a:t>
              </a:r>
            </a:p>
          </p:txBody>
        </p:sp>
        <p:sp>
          <p:nvSpPr>
            <p:cNvPr id="491636" name="Freeform 116"/>
            <p:cNvSpPr>
              <a:spLocks/>
            </p:cNvSpPr>
            <p:nvPr/>
          </p:nvSpPr>
          <p:spPr bwMode="auto">
            <a:xfrm rot="-1282237">
              <a:off x="5862638" y="3990975"/>
              <a:ext cx="1381125" cy="74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8" y="0"/>
                </a:cxn>
                <a:cxn ang="0">
                  <a:pos x="912" y="96"/>
                </a:cxn>
                <a:cxn ang="0">
                  <a:pos x="2016" y="96"/>
                </a:cxn>
              </a:cxnLst>
              <a:rect l="0" t="0" r="r" b="b"/>
              <a:pathLst>
                <a:path w="2017" h="97">
                  <a:moveTo>
                    <a:pt x="0" y="0"/>
                  </a:moveTo>
                  <a:lnTo>
                    <a:pt x="1008" y="0"/>
                  </a:lnTo>
                  <a:lnTo>
                    <a:pt x="912" y="96"/>
                  </a:lnTo>
                  <a:lnTo>
                    <a:pt x="2016" y="96"/>
                  </a:lnTo>
                </a:path>
              </a:pathLst>
            </a:custGeom>
            <a:noFill/>
            <a:ln w="25400" cap="rnd" cmpd="sng">
              <a:solidFill>
                <a:srgbClr val="CF0E3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28684" name="Group 118"/>
            <p:cNvGrpSpPr>
              <a:grpSpLocks/>
            </p:cNvGrpSpPr>
            <p:nvPr/>
          </p:nvGrpSpPr>
          <p:grpSpPr bwMode="auto">
            <a:xfrm rot="540510">
              <a:off x="5716588" y="1992313"/>
              <a:ext cx="1587500" cy="228600"/>
              <a:chOff x="3463" y="794"/>
              <a:chExt cx="1185" cy="186"/>
            </a:xfrm>
          </p:grpSpPr>
          <p:sp>
            <p:nvSpPr>
              <p:cNvPr id="491639" name="Line 119"/>
              <p:cNvSpPr>
                <a:spLocks noChangeShapeType="1"/>
              </p:cNvSpPr>
              <p:nvPr/>
            </p:nvSpPr>
            <p:spPr bwMode="auto">
              <a:xfrm rot="20893902" flipV="1">
                <a:off x="3997" y="869"/>
                <a:ext cx="58" cy="48"/>
              </a:xfrm>
              <a:prstGeom prst="line">
                <a:avLst/>
              </a:prstGeom>
              <a:noFill/>
              <a:ln w="25400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91640" name="Line 120"/>
              <p:cNvSpPr>
                <a:spLocks noChangeShapeType="1"/>
              </p:cNvSpPr>
              <p:nvPr/>
            </p:nvSpPr>
            <p:spPr bwMode="auto">
              <a:xfrm rot="-706098">
                <a:off x="3453" y="973"/>
                <a:ext cx="58" cy="0"/>
              </a:xfrm>
              <a:prstGeom prst="line">
                <a:avLst/>
              </a:prstGeom>
              <a:noFill/>
              <a:ln w="25400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91641" name="Line 121"/>
              <p:cNvSpPr>
                <a:spLocks noChangeShapeType="1"/>
              </p:cNvSpPr>
              <p:nvPr/>
            </p:nvSpPr>
            <p:spPr bwMode="auto">
              <a:xfrm rot="-706098">
                <a:off x="3545" y="960"/>
                <a:ext cx="57" cy="0"/>
              </a:xfrm>
              <a:prstGeom prst="line">
                <a:avLst/>
              </a:prstGeom>
              <a:noFill/>
              <a:ln w="25400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91642" name="Line 122"/>
              <p:cNvSpPr>
                <a:spLocks noChangeShapeType="1"/>
              </p:cNvSpPr>
              <p:nvPr/>
            </p:nvSpPr>
            <p:spPr bwMode="auto">
              <a:xfrm rot="-706098">
                <a:off x="3626" y="942"/>
                <a:ext cx="57" cy="0"/>
              </a:xfrm>
              <a:prstGeom prst="line">
                <a:avLst/>
              </a:prstGeom>
              <a:noFill/>
              <a:ln w="25400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91643" name="Line 123"/>
              <p:cNvSpPr>
                <a:spLocks noChangeShapeType="1"/>
              </p:cNvSpPr>
              <p:nvPr/>
            </p:nvSpPr>
            <p:spPr bwMode="auto">
              <a:xfrm rot="-706098">
                <a:off x="3714" y="928"/>
                <a:ext cx="57" cy="0"/>
              </a:xfrm>
              <a:prstGeom prst="line">
                <a:avLst/>
              </a:prstGeom>
              <a:noFill/>
              <a:ln w="25400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91644" name="Line 124"/>
              <p:cNvSpPr>
                <a:spLocks noChangeShapeType="1"/>
              </p:cNvSpPr>
              <p:nvPr/>
            </p:nvSpPr>
            <p:spPr bwMode="auto">
              <a:xfrm rot="-706098">
                <a:off x="3798" y="911"/>
                <a:ext cx="57" cy="0"/>
              </a:xfrm>
              <a:prstGeom prst="line">
                <a:avLst/>
              </a:prstGeom>
              <a:noFill/>
              <a:ln w="25400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91645" name="Line 125"/>
              <p:cNvSpPr>
                <a:spLocks noChangeShapeType="1"/>
              </p:cNvSpPr>
              <p:nvPr/>
            </p:nvSpPr>
            <p:spPr bwMode="auto">
              <a:xfrm rot="-706098">
                <a:off x="3880" y="889"/>
                <a:ext cx="58" cy="0"/>
              </a:xfrm>
              <a:prstGeom prst="line">
                <a:avLst/>
              </a:prstGeom>
              <a:noFill/>
              <a:ln w="25400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91646" name="Line 126"/>
              <p:cNvSpPr>
                <a:spLocks noChangeShapeType="1"/>
              </p:cNvSpPr>
              <p:nvPr/>
            </p:nvSpPr>
            <p:spPr bwMode="auto">
              <a:xfrm rot="-706098">
                <a:off x="3965" y="875"/>
                <a:ext cx="58" cy="0"/>
              </a:xfrm>
              <a:prstGeom prst="line">
                <a:avLst/>
              </a:prstGeom>
              <a:noFill/>
              <a:ln w="25400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91647" name="Line 127"/>
              <p:cNvSpPr>
                <a:spLocks noChangeShapeType="1"/>
              </p:cNvSpPr>
              <p:nvPr/>
            </p:nvSpPr>
            <p:spPr bwMode="auto">
              <a:xfrm rot="-706098">
                <a:off x="3997" y="911"/>
                <a:ext cx="57" cy="0"/>
              </a:xfrm>
              <a:prstGeom prst="line">
                <a:avLst/>
              </a:prstGeom>
              <a:noFill/>
              <a:ln w="25400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91648" name="Line 128"/>
              <p:cNvSpPr>
                <a:spLocks noChangeShapeType="1"/>
              </p:cNvSpPr>
              <p:nvPr/>
            </p:nvSpPr>
            <p:spPr bwMode="auto">
              <a:xfrm rot="-706098">
                <a:off x="4082" y="898"/>
                <a:ext cx="58" cy="0"/>
              </a:xfrm>
              <a:prstGeom prst="line">
                <a:avLst/>
              </a:prstGeom>
              <a:noFill/>
              <a:ln w="25400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91649" name="Line 129"/>
              <p:cNvSpPr>
                <a:spLocks noChangeShapeType="1"/>
              </p:cNvSpPr>
              <p:nvPr/>
            </p:nvSpPr>
            <p:spPr bwMode="auto">
              <a:xfrm rot="-706098">
                <a:off x="4170" y="882"/>
                <a:ext cx="58" cy="0"/>
              </a:xfrm>
              <a:prstGeom prst="line">
                <a:avLst/>
              </a:prstGeom>
              <a:noFill/>
              <a:ln w="25400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91650" name="Line 130"/>
              <p:cNvSpPr>
                <a:spLocks noChangeShapeType="1"/>
              </p:cNvSpPr>
              <p:nvPr/>
            </p:nvSpPr>
            <p:spPr bwMode="auto">
              <a:xfrm rot="-706098">
                <a:off x="4254" y="862"/>
                <a:ext cx="57" cy="0"/>
              </a:xfrm>
              <a:prstGeom prst="line">
                <a:avLst/>
              </a:prstGeom>
              <a:noFill/>
              <a:ln w="25400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91651" name="Line 131"/>
              <p:cNvSpPr>
                <a:spLocks noChangeShapeType="1"/>
              </p:cNvSpPr>
              <p:nvPr/>
            </p:nvSpPr>
            <p:spPr bwMode="auto">
              <a:xfrm rot="-706098">
                <a:off x="4330" y="840"/>
                <a:ext cx="58" cy="0"/>
              </a:xfrm>
              <a:prstGeom prst="line">
                <a:avLst/>
              </a:prstGeom>
              <a:noFill/>
              <a:ln w="25400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91652" name="Line 132"/>
              <p:cNvSpPr>
                <a:spLocks noChangeShapeType="1"/>
              </p:cNvSpPr>
              <p:nvPr/>
            </p:nvSpPr>
            <p:spPr bwMode="auto">
              <a:xfrm rot="-706098">
                <a:off x="4420" y="827"/>
                <a:ext cx="58" cy="0"/>
              </a:xfrm>
              <a:prstGeom prst="line">
                <a:avLst/>
              </a:prstGeom>
              <a:noFill/>
              <a:ln w="25400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91653" name="Line 133"/>
              <p:cNvSpPr>
                <a:spLocks noChangeShapeType="1"/>
              </p:cNvSpPr>
              <p:nvPr/>
            </p:nvSpPr>
            <p:spPr bwMode="auto">
              <a:xfrm rot="-706098">
                <a:off x="4507" y="812"/>
                <a:ext cx="57" cy="0"/>
              </a:xfrm>
              <a:prstGeom prst="line">
                <a:avLst/>
              </a:prstGeom>
              <a:noFill/>
              <a:ln w="25400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91654" name="Line 134"/>
              <p:cNvSpPr>
                <a:spLocks noChangeShapeType="1"/>
              </p:cNvSpPr>
              <p:nvPr/>
            </p:nvSpPr>
            <p:spPr bwMode="auto">
              <a:xfrm rot="-706098">
                <a:off x="4591" y="794"/>
                <a:ext cx="57" cy="0"/>
              </a:xfrm>
              <a:prstGeom prst="line">
                <a:avLst/>
              </a:prstGeom>
              <a:noFill/>
              <a:ln w="25400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491656" name="Freeform 136"/>
            <p:cNvSpPr>
              <a:spLocks/>
            </p:cNvSpPr>
            <p:nvPr/>
          </p:nvSpPr>
          <p:spPr bwMode="auto">
            <a:xfrm>
              <a:off x="2743200" y="4343400"/>
              <a:ext cx="914400" cy="76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8" y="0"/>
                </a:cxn>
                <a:cxn ang="0">
                  <a:pos x="912" y="96"/>
                </a:cxn>
                <a:cxn ang="0">
                  <a:pos x="2016" y="96"/>
                </a:cxn>
              </a:cxnLst>
              <a:rect l="0" t="0" r="r" b="b"/>
              <a:pathLst>
                <a:path w="2017" h="97">
                  <a:moveTo>
                    <a:pt x="0" y="0"/>
                  </a:moveTo>
                  <a:lnTo>
                    <a:pt x="1008" y="0"/>
                  </a:lnTo>
                  <a:lnTo>
                    <a:pt x="912" y="96"/>
                  </a:lnTo>
                  <a:lnTo>
                    <a:pt x="2016" y="96"/>
                  </a:lnTo>
                </a:path>
              </a:pathLst>
            </a:custGeom>
            <a:noFill/>
            <a:ln w="25400" cap="rnd" cmpd="sng">
              <a:solidFill>
                <a:srgbClr val="CF0E3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8686" name="Text Box 141"/>
            <p:cNvSpPr txBox="1">
              <a:spLocks noChangeArrowheads="1"/>
            </p:cNvSpPr>
            <p:nvPr/>
          </p:nvSpPr>
          <p:spPr bwMode="auto">
            <a:xfrm>
              <a:off x="609600" y="4800600"/>
              <a:ext cx="2286000" cy="126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990033"/>
                  </a:solidFill>
                  <a:latin typeface="Arial" pitchFamily="34" charset="0"/>
                </a:rPr>
                <a:t>Server Farm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990033"/>
                  </a:solidFill>
                  <a:latin typeface="Arial" pitchFamily="34" charset="0"/>
                </a:rPr>
                <a:t>VoIP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990033"/>
                  </a:solidFill>
                  <a:latin typeface="Arial" pitchFamily="34" charset="0"/>
                </a:rPr>
                <a:t>Email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990033"/>
                  </a:solidFill>
                  <a:latin typeface="Arial" pitchFamily="34" charset="0"/>
                </a:rPr>
                <a:t>Management</a:t>
              </a:r>
            </a:p>
          </p:txBody>
        </p:sp>
        <p:sp>
          <p:nvSpPr>
            <p:cNvPr id="491663" name="Freeform 143"/>
            <p:cNvSpPr>
              <a:spLocks/>
            </p:cNvSpPr>
            <p:nvPr/>
          </p:nvSpPr>
          <p:spPr bwMode="auto">
            <a:xfrm rot="19287504" flipV="1">
              <a:off x="2076450" y="2962275"/>
              <a:ext cx="1819275" cy="74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8" y="0"/>
                </a:cxn>
                <a:cxn ang="0">
                  <a:pos x="912" y="96"/>
                </a:cxn>
                <a:cxn ang="0">
                  <a:pos x="2016" y="96"/>
                </a:cxn>
              </a:cxnLst>
              <a:rect l="0" t="0" r="r" b="b"/>
              <a:pathLst>
                <a:path w="2017" h="97">
                  <a:moveTo>
                    <a:pt x="0" y="0"/>
                  </a:moveTo>
                  <a:lnTo>
                    <a:pt x="1008" y="0"/>
                  </a:lnTo>
                  <a:lnTo>
                    <a:pt x="912" y="96"/>
                  </a:lnTo>
                  <a:lnTo>
                    <a:pt x="2016" y="96"/>
                  </a:lnTo>
                </a:path>
              </a:pathLst>
            </a:custGeom>
            <a:noFill/>
            <a:ln w="25400" cap="rnd" cmpd="sng">
              <a:solidFill>
                <a:srgbClr val="CF0E3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8688" name="Text Box 146"/>
            <p:cNvSpPr txBox="1">
              <a:spLocks noChangeArrowheads="1"/>
            </p:cNvSpPr>
            <p:nvPr/>
          </p:nvSpPr>
          <p:spPr bwMode="auto">
            <a:xfrm>
              <a:off x="457200" y="2438400"/>
              <a:ext cx="2590800" cy="3667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Arial" pitchFamily="34" charset="0"/>
                </a:rPr>
                <a:t>LGN Hub at SLT iDC</a:t>
              </a:r>
            </a:p>
          </p:txBody>
        </p:sp>
        <p:sp>
          <p:nvSpPr>
            <p:cNvPr id="28689" name="Text Box 147"/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2286000" cy="3667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  <a:latin typeface="Arial" pitchFamily="34" charset="0"/>
                </a:rPr>
                <a:t>Citizens</a:t>
              </a:r>
            </a:p>
          </p:txBody>
        </p:sp>
        <p:sp>
          <p:nvSpPr>
            <p:cNvPr id="28690" name="Text Box 148"/>
            <p:cNvSpPr txBox="1">
              <a:spLocks noChangeArrowheads="1"/>
            </p:cNvSpPr>
            <p:nvPr/>
          </p:nvSpPr>
          <p:spPr bwMode="auto">
            <a:xfrm>
              <a:off x="6553200" y="2743200"/>
              <a:ext cx="2362200" cy="3667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Arial" pitchFamily="34" charset="0"/>
                </a:rPr>
                <a:t>Govt. Offices</a:t>
              </a:r>
            </a:p>
          </p:txBody>
        </p:sp>
        <p:sp>
          <p:nvSpPr>
            <p:cNvPr id="28691" name="Text Box 151"/>
            <p:cNvSpPr txBox="1">
              <a:spLocks noChangeArrowheads="1"/>
            </p:cNvSpPr>
            <p:nvPr/>
          </p:nvSpPr>
          <p:spPr bwMode="auto">
            <a:xfrm>
              <a:off x="4191000" y="1905000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solidFill>
                    <a:schemeClr val="tx2"/>
                  </a:solidFill>
                  <a:latin typeface="Arial" pitchFamily="34" charset="0"/>
                </a:rPr>
                <a:t>Internet</a:t>
              </a:r>
            </a:p>
          </p:txBody>
        </p:sp>
        <p:sp>
          <p:nvSpPr>
            <p:cNvPr id="28692" name="Text Box 154"/>
            <p:cNvSpPr txBox="1">
              <a:spLocks noChangeArrowheads="1"/>
            </p:cNvSpPr>
            <p:nvPr/>
          </p:nvSpPr>
          <p:spPr bwMode="auto">
            <a:xfrm>
              <a:off x="3200400" y="2971800"/>
              <a:ext cx="1066800" cy="3365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1600" b="1" dirty="0">
                <a:solidFill>
                  <a:srgbClr val="333399"/>
                </a:solidFill>
                <a:latin typeface="Arial" pitchFamily="34" charset="0"/>
              </a:endParaRPr>
            </a:p>
          </p:txBody>
        </p:sp>
        <p:sp>
          <p:nvSpPr>
            <p:cNvPr id="28693" name="Text Box 156"/>
            <p:cNvSpPr txBox="1">
              <a:spLocks noChangeArrowheads="1"/>
            </p:cNvSpPr>
            <p:nvPr/>
          </p:nvSpPr>
          <p:spPr bwMode="auto">
            <a:xfrm>
              <a:off x="457200" y="1143000"/>
              <a:ext cx="2743200" cy="788988"/>
            </a:xfrm>
            <a:prstGeom prst="rect">
              <a:avLst/>
            </a:prstGeom>
            <a:noFill/>
            <a:ln w="9525">
              <a:solidFill>
                <a:srgbClr val="66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  <a:latin typeface="Arial" pitchFamily="34" charset="0"/>
                </a:rPr>
                <a:t>Requirement: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chemeClr val="tx2"/>
                  </a:solidFill>
                  <a:latin typeface="Arial" pitchFamily="34" charset="0"/>
                </a:rPr>
                <a:t>Enabling E-Government</a:t>
              </a:r>
            </a:p>
          </p:txBody>
        </p:sp>
        <p:sp>
          <p:nvSpPr>
            <p:cNvPr id="28694" name="Text Box 157"/>
            <p:cNvSpPr txBox="1">
              <a:spLocks noChangeArrowheads="1"/>
            </p:cNvSpPr>
            <p:nvPr/>
          </p:nvSpPr>
          <p:spPr bwMode="auto">
            <a:xfrm>
              <a:off x="6781800" y="6248400"/>
              <a:ext cx="1981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990033"/>
                  </a:solidFill>
                  <a:latin typeface="Arial" pitchFamily="34" charset="0"/>
                </a:rPr>
                <a:t>Government Office</a:t>
              </a:r>
            </a:p>
          </p:txBody>
        </p:sp>
        <p:pic>
          <p:nvPicPr>
            <p:cNvPr id="28695" name="Picture 158" descr="pc_lifestyl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276600"/>
              <a:ext cx="86995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6" name="Picture 159" descr="server rack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429000"/>
              <a:ext cx="2362200" cy="1252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7" name="Picture 16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5181600"/>
              <a:ext cx="1549400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9" name="Picture 16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1371600"/>
              <a:ext cx="1524000" cy="101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196106" y="5719818"/>
            <a:ext cx="3284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Citizens can quickly inquire about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or apply for services at home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Colombo, Sri Lanka, 3-4 October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E227C-C0BA-4F86-9015-24E3B955443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1200" y="0"/>
            <a:ext cx="8077200" cy="60960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Government Information Center - 1919</a:t>
            </a:r>
            <a:endParaRPr lang="en-US" sz="2800" i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14990" y="1295400"/>
            <a:ext cx="8693878" cy="5172203"/>
            <a:chOff x="214990" y="1295400"/>
            <a:chExt cx="8693878" cy="5172203"/>
          </a:xfrm>
        </p:grpSpPr>
        <p:pic>
          <p:nvPicPr>
            <p:cNvPr id="30722" name="Picture 2" descr="D:\Solution Business\Presentations\FutureGov 2013\SLT Resources\aa_191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57" y="1295400"/>
              <a:ext cx="3910307" cy="4354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381499" y="1295400"/>
              <a:ext cx="4527369" cy="28931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itchFamily="34" charset="0"/>
                <a:buChar char="•"/>
              </a:pPr>
              <a:endParaRPr lang="en-US" sz="1400" dirty="0" smtClean="0">
                <a:solidFill>
                  <a:schemeClr val="tx2"/>
                </a:solidFill>
              </a:endParaRPr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Easy </a:t>
              </a:r>
              <a:r>
                <a:rPr lang="en-US" sz="1400" dirty="0">
                  <a:solidFill>
                    <a:schemeClr val="tx2"/>
                  </a:solidFill>
                </a:rPr>
                <a:t>access to Government </a:t>
              </a:r>
              <a:r>
                <a:rPr lang="en-US" sz="1400" dirty="0" smtClean="0">
                  <a:solidFill>
                    <a:schemeClr val="tx2"/>
                  </a:solidFill>
                </a:rPr>
                <a:t>information</a:t>
              </a:r>
            </a:p>
            <a:p>
              <a:pPr marL="742950" lvl="1" indent="-285750">
                <a:buFontTx/>
                <a:buChar char="-"/>
              </a:pPr>
              <a:r>
                <a:rPr lang="en-US" sz="1400" dirty="0" smtClean="0">
                  <a:solidFill>
                    <a:schemeClr val="tx2"/>
                  </a:solidFill>
                </a:rPr>
                <a:t>Telephone numbers</a:t>
              </a:r>
            </a:p>
            <a:p>
              <a:pPr marL="742950" lvl="1" indent="-285750">
                <a:buFontTx/>
                <a:buChar char="-"/>
              </a:pPr>
              <a:r>
                <a:rPr lang="en-US" sz="1400" dirty="0" smtClean="0">
                  <a:solidFill>
                    <a:schemeClr val="tx2"/>
                  </a:solidFill>
                </a:rPr>
                <a:t>Addresses </a:t>
              </a:r>
              <a:r>
                <a:rPr lang="en-US" sz="1400" dirty="0">
                  <a:solidFill>
                    <a:schemeClr val="tx2"/>
                  </a:solidFill>
                </a:rPr>
                <a:t>of Gov. </a:t>
              </a:r>
              <a:r>
                <a:rPr lang="en-US" sz="1400" dirty="0" smtClean="0">
                  <a:solidFill>
                    <a:schemeClr val="tx2"/>
                  </a:solidFill>
                </a:rPr>
                <a:t>institutes</a:t>
              </a:r>
            </a:p>
            <a:p>
              <a:pPr marL="742950" lvl="1" indent="-285750">
                <a:buFontTx/>
                <a:buChar char="-"/>
              </a:pPr>
              <a:r>
                <a:rPr lang="en-US" sz="1400" dirty="0" smtClean="0">
                  <a:solidFill>
                    <a:schemeClr val="tx2"/>
                  </a:solidFill>
                </a:rPr>
                <a:t>Information </a:t>
              </a:r>
              <a:r>
                <a:rPr lang="en-US" sz="1400" dirty="0">
                  <a:solidFill>
                    <a:schemeClr val="tx2"/>
                  </a:solidFill>
                </a:rPr>
                <a:t>on special </a:t>
              </a:r>
              <a:r>
                <a:rPr lang="en-US" sz="1400" dirty="0" smtClean="0">
                  <a:solidFill>
                    <a:schemeClr val="tx2"/>
                  </a:solidFill>
                </a:rPr>
                <a:t>events</a:t>
              </a:r>
              <a:r>
                <a:rPr lang="en-US" sz="1400" dirty="0">
                  <a:solidFill>
                    <a:schemeClr val="tx2"/>
                  </a:solidFill>
                </a:rPr>
                <a:t> </a:t>
              </a:r>
              <a:endParaRPr lang="en-US" sz="1400" dirty="0" smtClean="0">
                <a:solidFill>
                  <a:schemeClr val="tx2"/>
                </a:solidFill>
              </a:endParaRPr>
            </a:p>
            <a:p>
              <a:pPr lvl="1"/>
              <a:r>
                <a:rPr lang="en-US" sz="1400" dirty="0" smtClean="0">
                  <a:solidFill>
                    <a:schemeClr val="tx2"/>
                  </a:solidFill>
                </a:rPr>
                <a:t>      (Exam results)</a:t>
              </a:r>
            </a:p>
            <a:p>
              <a:pPr lvl="0"/>
              <a:endParaRPr lang="en-US" sz="1400" dirty="0" smtClean="0">
                <a:solidFill>
                  <a:schemeClr val="tx2"/>
                </a:solidFill>
              </a:endParaRPr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Information </a:t>
              </a:r>
              <a:r>
                <a:rPr lang="en-US" sz="1400" dirty="0">
                  <a:solidFill>
                    <a:schemeClr val="tx2"/>
                  </a:solidFill>
                </a:rPr>
                <a:t>on Government </a:t>
              </a:r>
              <a:r>
                <a:rPr lang="en-US" sz="1400" dirty="0" smtClean="0">
                  <a:solidFill>
                    <a:schemeClr val="tx2"/>
                  </a:solidFill>
                </a:rPr>
                <a:t>procedures</a:t>
              </a:r>
            </a:p>
            <a:p>
              <a:pPr marL="742950" lvl="1" indent="-285750">
                <a:buFontTx/>
                <a:buChar char="-"/>
              </a:pPr>
              <a:r>
                <a:rPr lang="en-US" sz="1400" dirty="0" smtClean="0">
                  <a:solidFill>
                    <a:schemeClr val="tx2"/>
                  </a:solidFill>
                </a:rPr>
                <a:t>Documents, </a:t>
              </a:r>
              <a:r>
                <a:rPr lang="en-US" sz="1400" dirty="0">
                  <a:solidFill>
                    <a:schemeClr val="tx2"/>
                  </a:solidFill>
                </a:rPr>
                <a:t>procedures (NIC, </a:t>
              </a:r>
              <a:r>
                <a:rPr lang="en-US" sz="1400" dirty="0" smtClean="0">
                  <a:solidFill>
                    <a:schemeClr val="tx2"/>
                  </a:solidFill>
                </a:rPr>
                <a:t>Passports)</a:t>
              </a:r>
              <a:r>
                <a:rPr lang="en-US" sz="1400" dirty="0">
                  <a:solidFill>
                    <a:schemeClr val="tx2"/>
                  </a:solidFill>
                </a:rPr>
                <a:t> </a:t>
              </a:r>
              <a:endParaRPr lang="en-US" sz="1400" dirty="0" smtClean="0">
                <a:solidFill>
                  <a:schemeClr val="tx2"/>
                </a:solidFill>
              </a:endParaRPr>
            </a:p>
            <a:p>
              <a:pPr marL="742950" lvl="1" indent="-285750">
                <a:buFontTx/>
                <a:buChar char="-"/>
              </a:pPr>
              <a:endParaRPr lang="en-US" sz="1400" dirty="0">
                <a:solidFill>
                  <a:schemeClr val="tx2"/>
                </a:solidFill>
              </a:endParaRPr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Information on routine events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Train </a:t>
              </a:r>
              <a:r>
                <a:rPr lang="en-US" sz="1400" dirty="0" smtClean="0">
                  <a:solidFill>
                    <a:schemeClr val="tx2"/>
                  </a:solidFill>
                </a:rPr>
                <a:t>schedules</a:t>
              </a:r>
            </a:p>
            <a:p>
              <a:pPr lvl="1"/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366259" y="4436278"/>
              <a:ext cx="4527369" cy="20313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lvl="1"/>
              <a:endParaRPr lang="en-US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R</a:t>
              </a:r>
              <a:r>
                <a:rPr lang="en-US" sz="1400" dirty="0" smtClean="0">
                  <a:solidFill>
                    <a:schemeClr val="tx2"/>
                  </a:solidFill>
                </a:rPr>
                <a:t>emote support for Government E-Services</a:t>
              </a:r>
              <a:r>
                <a:rPr lang="en-US" sz="1400" dirty="0">
                  <a:solidFill>
                    <a:schemeClr val="tx2"/>
                  </a:solidFill>
                </a:rPr>
                <a:t> </a:t>
              </a:r>
              <a:endParaRPr lang="en-US" sz="1400" dirty="0" smtClean="0">
                <a:solidFill>
                  <a:schemeClr val="tx2"/>
                </a:solidFill>
              </a:endParaRPr>
            </a:p>
            <a:p>
              <a:r>
                <a:rPr lang="en-US" sz="1400" dirty="0">
                  <a:solidFill>
                    <a:schemeClr val="tx2"/>
                  </a:solidFill>
                </a:rPr>
                <a:t> </a:t>
              </a:r>
              <a:r>
                <a:rPr lang="en-US" sz="1400" dirty="0" smtClean="0">
                  <a:solidFill>
                    <a:schemeClr val="tx2"/>
                  </a:solidFill>
                </a:rPr>
                <a:t>     (e-Revenue License)</a:t>
              </a:r>
              <a:endParaRPr lang="en-US" sz="1400" dirty="0">
                <a:solidFill>
                  <a:schemeClr val="tx2"/>
                </a:solidFill>
              </a:endParaRPr>
            </a:p>
            <a:p>
              <a:pPr marL="742950" lvl="1" indent="-285750">
                <a:buFont typeface="Arial" pitchFamily="34" charset="0"/>
                <a:buChar char="•"/>
              </a:pPr>
              <a:endParaRPr lang="en-US" sz="1400" dirty="0" smtClean="0">
                <a:solidFill>
                  <a:schemeClr val="tx2"/>
                </a:solidFill>
              </a:endParaRPr>
            </a:p>
            <a:p>
              <a:pPr lvl="1"/>
              <a:endParaRPr lang="en-US" sz="1400" dirty="0">
                <a:solidFill>
                  <a:schemeClr val="tx2"/>
                </a:solidFill>
              </a:endParaRPr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Complain handling</a:t>
              </a:r>
            </a:p>
            <a:p>
              <a:pPr lvl="1"/>
              <a:r>
                <a:rPr lang="en-US" sz="1400" dirty="0" smtClean="0">
                  <a:solidFill>
                    <a:schemeClr val="tx2"/>
                  </a:solidFill>
                </a:rPr>
                <a:t>-  Acknowledge </a:t>
              </a:r>
              <a:r>
                <a:rPr lang="en-US" sz="1400" dirty="0">
                  <a:solidFill>
                    <a:schemeClr val="tx2"/>
                  </a:solidFill>
                </a:rPr>
                <a:t>complains </a:t>
              </a:r>
              <a:r>
                <a:rPr lang="en-US" sz="1400" dirty="0" smtClean="0">
                  <a:solidFill>
                    <a:schemeClr val="tx2"/>
                  </a:solidFill>
                </a:rPr>
                <a:t>regarding </a:t>
              </a:r>
              <a:r>
                <a:rPr lang="en-US" sz="1400" dirty="0">
                  <a:solidFill>
                    <a:schemeClr val="tx2"/>
                  </a:solidFill>
                </a:rPr>
                <a:t>Government </a:t>
              </a:r>
              <a:r>
                <a:rPr lang="en-US" sz="1400" dirty="0" smtClean="0">
                  <a:solidFill>
                    <a:schemeClr val="tx2"/>
                  </a:solidFill>
                </a:rPr>
                <a:t>Organizations</a:t>
              </a:r>
            </a:p>
            <a:p>
              <a:pPr lvl="0"/>
              <a:r>
                <a:rPr lang="en-US" sz="1400" dirty="0">
                  <a:solidFill>
                    <a:schemeClr val="tx2"/>
                  </a:solidFill>
                </a:rPr>
                <a:t>   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4990" y="5808532"/>
              <a:ext cx="395167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dirty="0" smtClean="0">
                  <a:solidFill>
                    <a:schemeClr val="tx2"/>
                  </a:solidFill>
                </a:rPr>
                <a:t>SLT is the infrastructure provider for </a:t>
              </a:r>
              <a:r>
                <a:rPr lang="en-US" dirty="0">
                  <a:solidFill>
                    <a:schemeClr val="tx2"/>
                  </a:solidFill>
                </a:rPr>
                <a:t>GIC </a:t>
              </a:r>
              <a:r>
                <a:rPr lang="en-US" dirty="0" smtClean="0">
                  <a:solidFill>
                    <a:schemeClr val="tx2"/>
                  </a:solidFill>
                </a:rPr>
                <a:t>1919 service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548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Colombo, Sri Lanka, 3-4 October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E227C-C0BA-4F86-9015-24E3B955443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5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3"/>
          <p:cNvSpPr>
            <a:spLocks noChangeArrowheads="1"/>
          </p:cNvSpPr>
          <p:nvPr/>
        </p:nvSpPr>
        <p:spPr bwMode="auto">
          <a:xfrm>
            <a:off x="1073830" y="116114"/>
            <a:ext cx="6933520" cy="72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latin typeface="+mj-lt"/>
                <a:ea typeface="+mj-ea"/>
                <a:cs typeface="+mj-cs"/>
              </a:rPr>
              <a:t>Colombo Police CCTV Surveillance System</a:t>
            </a:r>
            <a:endParaRPr lang="en-US" sz="2800" i="1" dirty="0"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" y="916611"/>
            <a:ext cx="8927111" cy="5696914"/>
            <a:chOff x="152400" y="916611"/>
            <a:chExt cx="8927111" cy="5696914"/>
          </a:xfrm>
        </p:grpSpPr>
        <p:pic>
          <p:nvPicPr>
            <p:cNvPr id="20483" name="Picture 3" descr="E:\CCTV_SLT Presentation\Control Room\DSC_070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552" y="1241425"/>
              <a:ext cx="5227930" cy="347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241425"/>
              <a:ext cx="3581400" cy="537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851581" y="4803653"/>
              <a:ext cx="5227930" cy="132343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tx2"/>
                  </a:solidFill>
                </a:rPr>
                <a:t>Information can be used,</a:t>
              </a:r>
            </a:p>
            <a:p>
              <a:pPr marL="742950" lvl="1" indent="-285750">
                <a:buFontTx/>
                <a:buChar char="-"/>
              </a:pPr>
              <a:r>
                <a:rPr lang="en-US" altLang="zh-CN" sz="1600" dirty="0" smtClean="0">
                  <a:solidFill>
                    <a:schemeClr val="tx2"/>
                  </a:solidFill>
                </a:rPr>
                <a:t>for crime detection/prevention</a:t>
              </a:r>
            </a:p>
            <a:p>
              <a:pPr marL="742950" lvl="1" indent="-285750">
                <a:buFontTx/>
                <a:buChar char="-"/>
              </a:pPr>
              <a:r>
                <a:rPr lang="en-US" altLang="zh-CN" sz="1600" dirty="0">
                  <a:solidFill>
                    <a:schemeClr val="tx2"/>
                  </a:solidFill>
                </a:rPr>
                <a:t>f</a:t>
              </a:r>
              <a:r>
                <a:rPr lang="en-US" altLang="zh-CN" sz="1600" dirty="0" smtClean="0">
                  <a:solidFill>
                    <a:schemeClr val="tx2"/>
                  </a:solidFill>
                </a:rPr>
                <a:t>or traffic management</a:t>
              </a:r>
            </a:p>
            <a:p>
              <a:pPr marL="742950" lvl="1" indent="-285750">
                <a:buFontTx/>
                <a:buChar char="-"/>
              </a:pPr>
              <a:r>
                <a:rPr lang="en-US" altLang="zh-CN" sz="1600" dirty="0" smtClean="0">
                  <a:solidFill>
                    <a:schemeClr val="tx2"/>
                  </a:solidFill>
                </a:rPr>
                <a:t>for confirmation of incidents</a:t>
              </a:r>
            </a:p>
            <a:p>
              <a:pPr marL="742950" lvl="1" indent="-285750">
                <a:buFontTx/>
                <a:buChar char="-"/>
              </a:pPr>
              <a:r>
                <a:rPr lang="en-US" altLang="zh-CN" sz="1600" dirty="0" smtClean="0">
                  <a:solidFill>
                    <a:schemeClr val="tx2"/>
                  </a:solidFill>
                </a:rPr>
                <a:t>to record events over a time period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" y="916612"/>
              <a:ext cx="3581400" cy="33855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CCTV cameras at main intersections</a:t>
              </a: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3822552" y="916611"/>
              <a:ext cx="3264048" cy="3248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ahoma" pitchFamily="34" charset="0"/>
                  <a:cs typeface="Times New Roman" pitchFamily="18" charset="0"/>
                </a:rPr>
                <a:t>Central Control Room</a:t>
              </a:r>
              <a:endParaRPr lang="en-US" sz="1400" b="1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Colombo, Sri Lanka, 3-4 October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E227C-C0BA-4F86-9015-24E3B955443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9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78" y="1914876"/>
            <a:ext cx="3848978" cy="230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8209"/>
            <a:ext cx="83820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000" dirty="0" smtClean="0"/>
              <a:t>Smart Cities Will Revolutionize The </a:t>
            </a:r>
            <a:r>
              <a:rPr lang="en-US" sz="3000" dirty="0"/>
              <a:t>W</a:t>
            </a:r>
            <a:r>
              <a:rPr lang="en-US" sz="3000" dirty="0" smtClean="0"/>
              <a:t>ay </a:t>
            </a:r>
            <a:r>
              <a:rPr lang="en-US" sz="3000" dirty="0"/>
              <a:t>W</a:t>
            </a:r>
            <a:r>
              <a:rPr lang="en-US" sz="3000" dirty="0" smtClean="0"/>
              <a:t>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Live</a:t>
            </a:r>
            <a:r>
              <a:rPr lang="en-US" sz="2400" dirty="0"/>
              <a:t>.. Work.. </a:t>
            </a:r>
            <a:r>
              <a:rPr lang="en-US" sz="2400" dirty="0" smtClean="0"/>
              <a:t>&amp; Learn</a:t>
            </a:r>
            <a:r>
              <a:rPr lang="en-US" sz="2400" dirty="0"/>
              <a:t>..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31684" y="5639152"/>
            <a:ext cx="10541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4798A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124" tIns="41061" rIns="82124" bIns="41061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8143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8143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8143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8143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chemeClr val="tx2"/>
                </a:solidFill>
              </a:rPr>
              <a:t>Work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60049" y="6090666"/>
            <a:ext cx="2611438" cy="58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4493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8143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8143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8143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8143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Meetings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Virtual Specialists </a:t>
            </a:r>
          </a:p>
        </p:txBody>
      </p:sp>
      <p:pic>
        <p:nvPicPr>
          <p:cNvPr id="13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93" y="4552974"/>
            <a:ext cx="15049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129564" y="5654216"/>
            <a:ext cx="8620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4798A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124" tIns="41061" rIns="82124" bIns="41061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8143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8143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8143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8143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chemeClr val="tx2"/>
                </a:solidFill>
              </a:rPr>
              <a:t>Live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618387" y="6079791"/>
            <a:ext cx="1884363" cy="58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4493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8143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8143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8143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8143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lnSpc>
                <a:spcPct val="90000"/>
              </a:lnSpc>
            </a:pPr>
            <a:r>
              <a:rPr lang="en-US" dirty="0" err="1" smtClean="0">
                <a:solidFill>
                  <a:schemeClr val="tx2"/>
                </a:solidFill>
              </a:rPr>
              <a:t>TeleMedicine</a:t>
            </a:r>
            <a:endParaRPr lang="en-US" dirty="0" smtClean="0">
              <a:solidFill>
                <a:schemeClr val="tx2"/>
              </a:solidFill>
            </a:endParaRPr>
          </a:p>
          <a:p>
            <a:pPr algn="r" eaLnBrk="0" hangingPunct="0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Family Visits</a:t>
            </a:r>
          </a:p>
        </p:txBody>
      </p:sp>
      <p:pic>
        <p:nvPicPr>
          <p:cNvPr id="20" name="Picture 2" descr="http://www.tech4md.com/wp-content/uploads/2013/02/RP-VI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55110"/>
            <a:ext cx="1348740" cy="109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494080" y="5636183"/>
            <a:ext cx="11366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4798A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124" tIns="41061" rIns="82124" bIns="41061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8143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8143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8143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8143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chemeClr val="tx2"/>
                </a:solidFill>
              </a:rPr>
              <a:t>Learn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6305220" y="6155099"/>
            <a:ext cx="2256168" cy="33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4493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124" tIns="41061" rIns="82124" bIns="41061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8143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8143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8143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8143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Remote Classrooms</a:t>
            </a:r>
          </a:p>
        </p:txBody>
      </p:sp>
      <p:pic>
        <p:nvPicPr>
          <p:cNvPr id="27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4"/>
          <a:stretch>
            <a:fillRect/>
          </a:stretch>
        </p:blipFill>
        <p:spPr bwMode="auto">
          <a:xfrm>
            <a:off x="6289292" y="4538686"/>
            <a:ext cx="1546226" cy="107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4493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9432" y="1943100"/>
            <a:ext cx="1676402" cy="707886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More Convenient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80654" y="1943100"/>
            <a:ext cx="1676402" cy="707886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More Comfort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3500" y="3594606"/>
            <a:ext cx="1676402" cy="400110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Healthier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60346" y="3549257"/>
            <a:ext cx="1676402" cy="400110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Safer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891" name="Footer Placeholder 37890"/>
          <p:cNvSpPr>
            <a:spLocks noGrp="1"/>
          </p:cNvSpPr>
          <p:nvPr>
            <p:ph type="ftr" sz="quarter" idx="11"/>
          </p:nvPr>
        </p:nvSpPr>
        <p:spPr>
          <a:xfrm>
            <a:off x="0" y="6613525"/>
            <a:ext cx="2895600" cy="24447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Colombo, Sri Lanka, 3-4 October 2013</a:t>
            </a:r>
            <a:endParaRPr lang="en-US" dirty="0"/>
          </a:p>
        </p:txBody>
      </p:sp>
      <p:sp>
        <p:nvSpPr>
          <p:cNvPr id="37892" name="Slide Number Placeholder 378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8E814-A1D7-4DCE-93DC-FA8ABEC209D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236"/>
            <a:ext cx="9143999" cy="1066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A Changing World</a:t>
            </a:r>
            <a:br>
              <a:rPr lang="en-US" sz="3200" dirty="0" smtClean="0"/>
            </a:br>
            <a:r>
              <a:rPr lang="en-US" sz="2000" i="1" dirty="0" smtClean="0"/>
              <a:t>- Challenges Faced By Cities </a:t>
            </a:r>
            <a:endParaRPr lang="en-US" sz="2000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241300" y="1143000"/>
            <a:ext cx="8882085" cy="5628114"/>
            <a:chOff x="241300" y="1143000"/>
            <a:chExt cx="8882085" cy="5628114"/>
          </a:xfrm>
        </p:grpSpPr>
        <p:pic>
          <p:nvPicPr>
            <p:cNvPr id="11" name="Picture 2" descr="http://i.bnet.com/blogs/haze-city-flick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396214"/>
              <a:ext cx="3175000" cy="237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806143" y="4396214"/>
              <a:ext cx="4317242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600" dirty="0" smtClean="0">
                <a:solidFill>
                  <a:schemeClr val="tx2"/>
                </a:solidFill>
                <a:latin typeface="+mn-lt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60 to 80% of global GHG emissions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sz="1600" dirty="0" smtClean="0">
                <a:solidFill>
                  <a:schemeClr val="tx2"/>
                </a:solidFill>
                <a:latin typeface="+mn-lt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Produce 50% of global waste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sz="1600" dirty="0" smtClean="0">
                <a:solidFill>
                  <a:schemeClr val="tx2"/>
                </a:solidFill>
                <a:latin typeface="+mn-lt"/>
              </a:endParaRPr>
            </a:p>
            <a:p>
              <a:endParaRPr lang="en-US" sz="1000" dirty="0" smtClean="0">
                <a:solidFill>
                  <a:schemeClr val="tx2"/>
                </a:solidFill>
                <a:latin typeface="+mn-lt"/>
              </a:endParaRPr>
            </a:p>
            <a:p>
              <a:r>
                <a:rPr lang="en-US" sz="1000" dirty="0" smtClean="0">
                  <a:solidFill>
                    <a:schemeClr val="tx2"/>
                  </a:solidFill>
                  <a:latin typeface="+mn-lt"/>
                </a:rPr>
                <a:t>   (</a:t>
              </a:r>
              <a:r>
                <a:rPr lang="en-US" sz="1000" dirty="0">
                  <a:solidFill>
                    <a:schemeClr val="tx2"/>
                  </a:solidFill>
                  <a:latin typeface="+mn-lt"/>
                </a:rPr>
                <a:t>Source: Global Initiative for Resource Efficient </a:t>
              </a:r>
              <a:r>
                <a:rPr lang="en-US" sz="1000" dirty="0" smtClean="0">
                  <a:solidFill>
                    <a:schemeClr val="tx2"/>
                  </a:solidFill>
                  <a:latin typeface="+mn-lt"/>
                </a:rPr>
                <a:t>Cities, United Nations</a:t>
              </a:r>
            </a:p>
            <a:p>
              <a:r>
                <a:rPr lang="en-US" sz="1000" dirty="0">
                  <a:solidFill>
                    <a:schemeClr val="tx2"/>
                  </a:solidFill>
                  <a:latin typeface="+mn-lt"/>
                </a:rPr>
                <a:t> </a:t>
              </a:r>
              <a:r>
                <a:rPr lang="en-US" sz="1000" dirty="0" smtClean="0">
                  <a:solidFill>
                    <a:schemeClr val="tx2"/>
                  </a:solidFill>
                  <a:latin typeface="+mn-lt"/>
                </a:rPr>
                <a:t>    </a:t>
              </a:r>
              <a:r>
                <a:rPr lang="en-US" sz="1000" dirty="0">
                  <a:solidFill>
                    <a:schemeClr val="tx2"/>
                  </a:solidFill>
                  <a:latin typeface="+mn-lt"/>
                </a:rPr>
                <a:t>Environment </a:t>
              </a:r>
              <a:r>
                <a:rPr lang="en-US" sz="1000" dirty="0" err="1">
                  <a:solidFill>
                    <a:schemeClr val="tx2"/>
                  </a:solidFill>
                  <a:latin typeface="+mn-lt"/>
                </a:rPr>
                <a:t>Programme</a:t>
              </a:r>
              <a:r>
                <a:rPr lang="en-US" sz="1000" dirty="0">
                  <a:solidFill>
                    <a:schemeClr val="tx2"/>
                  </a:solidFill>
                  <a:latin typeface="+mn-lt"/>
                </a:rPr>
                <a:t> (UNEP</a:t>
              </a:r>
              <a:r>
                <a:rPr lang="en-US" sz="1000" dirty="0" smtClean="0">
                  <a:solidFill>
                    <a:schemeClr val="tx2"/>
                  </a:solidFill>
                  <a:latin typeface="+mn-lt"/>
                </a:rPr>
                <a:t>))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94750" y="1143000"/>
              <a:ext cx="355865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Percentage Urban Population (World)</a:t>
              </a:r>
              <a:endParaRPr lang="en-US" sz="16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826758" y="2650694"/>
              <a:ext cx="35052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Percentage Urban 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Population (Sri </a:t>
              </a:r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Lanka)</a:t>
              </a:r>
            </a:p>
          </p:txBody>
        </p:sp>
        <p:graphicFrame>
          <p:nvGraphicFramePr>
            <p:cNvPr id="34" name="Chart 33"/>
            <p:cNvGraphicFramePr/>
            <p:nvPr>
              <p:extLst>
                <p:ext uri="{D42A27DB-BD31-4B8C-83A1-F6EECF244321}">
                  <p14:modId xmlns:p14="http://schemas.microsoft.com/office/powerpoint/2010/main" val="3797159476"/>
                </p:ext>
              </p:extLst>
            </p:nvPr>
          </p:nvGraphicFramePr>
          <p:xfrm>
            <a:off x="241300" y="1147418"/>
            <a:ext cx="3805238" cy="31051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5" name="Group 44"/>
            <p:cNvGrpSpPr>
              <a:grpSpLocks/>
            </p:cNvGrpSpPr>
            <p:nvPr/>
          </p:nvGrpSpPr>
          <p:grpSpPr>
            <a:xfrm>
              <a:off x="4826758" y="1600200"/>
              <a:ext cx="2514600" cy="612648"/>
              <a:chOff x="0" y="0"/>
              <a:chExt cx="4874895" cy="1143000"/>
            </a:xfrm>
          </p:grpSpPr>
          <p:graphicFrame>
            <p:nvGraphicFramePr>
              <p:cNvPr id="46" name="Chart 45"/>
              <p:cNvGraphicFramePr/>
              <p:nvPr/>
            </p:nvGraphicFramePr>
            <p:xfrm>
              <a:off x="0" y="0"/>
              <a:ext cx="1217295" cy="1143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47" name="Chart 46"/>
              <p:cNvGraphicFramePr/>
              <p:nvPr/>
            </p:nvGraphicFramePr>
            <p:xfrm>
              <a:off x="1209675" y="1"/>
              <a:ext cx="1228725" cy="114299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48" name="Chart 47"/>
              <p:cNvGraphicFramePr/>
              <p:nvPr/>
            </p:nvGraphicFramePr>
            <p:xfrm>
              <a:off x="2438402" y="0"/>
              <a:ext cx="1219198" cy="1143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aphicFrame>
            <p:nvGraphicFramePr>
              <p:cNvPr id="49" name="Chart 48"/>
              <p:cNvGraphicFramePr/>
              <p:nvPr/>
            </p:nvGraphicFramePr>
            <p:xfrm>
              <a:off x="3646170" y="0"/>
              <a:ext cx="1228725" cy="114299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</p:grpSp>
        <p:grpSp>
          <p:nvGrpSpPr>
            <p:cNvPr id="50" name="Group 49"/>
            <p:cNvGrpSpPr/>
            <p:nvPr/>
          </p:nvGrpSpPr>
          <p:grpSpPr>
            <a:xfrm>
              <a:off x="4872092" y="3167505"/>
              <a:ext cx="2441965" cy="609600"/>
              <a:chOff x="0" y="0"/>
              <a:chExt cx="4893469" cy="1143000"/>
            </a:xfrm>
          </p:grpSpPr>
          <p:graphicFrame>
            <p:nvGraphicFramePr>
              <p:cNvPr id="51" name="Chart 50"/>
              <p:cNvGraphicFramePr/>
              <p:nvPr/>
            </p:nvGraphicFramePr>
            <p:xfrm>
              <a:off x="0" y="0"/>
              <a:ext cx="1228725" cy="1143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graphicFrame>
            <p:nvGraphicFramePr>
              <p:cNvPr id="52" name="Chart 51"/>
              <p:cNvGraphicFramePr/>
              <p:nvPr/>
            </p:nvGraphicFramePr>
            <p:xfrm>
              <a:off x="1221581" y="0"/>
              <a:ext cx="1228725" cy="114299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  <p:graphicFrame>
            <p:nvGraphicFramePr>
              <p:cNvPr id="53" name="Chart 52"/>
              <p:cNvGraphicFramePr/>
              <p:nvPr/>
            </p:nvGraphicFramePr>
            <p:xfrm>
              <a:off x="2438402" y="0"/>
              <a:ext cx="1219198" cy="1143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graphicFrame>
            <p:nvGraphicFramePr>
              <p:cNvPr id="54" name="Chart 53"/>
              <p:cNvGraphicFramePr/>
              <p:nvPr/>
            </p:nvGraphicFramePr>
            <p:xfrm>
              <a:off x="3664744" y="0"/>
              <a:ext cx="1228725" cy="114299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</p:grpSp>
        <p:grpSp>
          <p:nvGrpSpPr>
            <p:cNvPr id="6" name="Group 5"/>
            <p:cNvGrpSpPr/>
            <p:nvPr/>
          </p:nvGrpSpPr>
          <p:grpSpPr>
            <a:xfrm>
              <a:off x="4953000" y="1481554"/>
              <a:ext cx="2259842" cy="221431"/>
              <a:chOff x="4953000" y="1481554"/>
              <a:chExt cx="2259842" cy="221431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4953000" y="1487541"/>
                <a:ext cx="4310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1950</a:t>
                </a:r>
                <a:endParaRPr lang="en-US" sz="8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557909" y="1487541"/>
                <a:ext cx="4310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2000</a:t>
                </a:r>
                <a:endParaRPr lang="en-US" sz="8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184712" y="1481554"/>
                <a:ext cx="4310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2010</a:t>
                </a:r>
                <a:endParaRPr lang="en-US" sz="8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781800" y="1481554"/>
                <a:ext cx="4310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2050</a:t>
                </a:r>
                <a:endParaRPr lang="en-US" sz="8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987385" y="2121870"/>
              <a:ext cx="2259842" cy="215444"/>
              <a:chOff x="4953000" y="2209800"/>
              <a:chExt cx="2259842" cy="215444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4953000" y="2209800"/>
                <a:ext cx="4310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29%</a:t>
                </a:r>
                <a:endParaRPr lang="en-US" sz="8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557909" y="2209800"/>
                <a:ext cx="4310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47%</a:t>
                </a:r>
                <a:endParaRPr lang="en-US" sz="8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189546" y="2209800"/>
                <a:ext cx="4310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53%</a:t>
                </a:r>
                <a:endParaRPr lang="en-US" sz="8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781800" y="2209800"/>
                <a:ext cx="4310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70%</a:t>
                </a:r>
                <a:endParaRPr lang="en-US" sz="800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953000" y="3053796"/>
              <a:ext cx="2259842" cy="221431"/>
              <a:chOff x="4953000" y="1481554"/>
              <a:chExt cx="2259842" cy="221431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4953000" y="1487541"/>
                <a:ext cx="4310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1950</a:t>
                </a:r>
                <a:endParaRPr lang="en-US" sz="8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557909" y="1487541"/>
                <a:ext cx="4310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2000</a:t>
                </a:r>
                <a:endParaRPr lang="en-US" sz="8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184712" y="1481554"/>
                <a:ext cx="4310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2010</a:t>
                </a:r>
                <a:endParaRPr lang="en-US" sz="8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781800" y="1481554"/>
                <a:ext cx="4310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2050</a:t>
                </a:r>
                <a:endParaRPr lang="en-US" sz="800" dirty="0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5009156" y="3688278"/>
              <a:ext cx="2259842" cy="215444"/>
              <a:chOff x="4953000" y="2209800"/>
              <a:chExt cx="2259842" cy="215444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4953000" y="2209800"/>
                <a:ext cx="4310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15%</a:t>
                </a:r>
                <a:endParaRPr lang="en-US" sz="800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557909" y="2209800"/>
                <a:ext cx="4310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16%</a:t>
                </a:r>
                <a:endParaRPr lang="en-US" sz="8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189546" y="2209800"/>
                <a:ext cx="4310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16%</a:t>
                </a:r>
                <a:endParaRPr lang="en-US" sz="8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781800" y="2209800"/>
                <a:ext cx="4310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30%</a:t>
                </a:r>
                <a:endParaRPr lang="en-US" sz="800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868131" y="3930723"/>
              <a:ext cx="425525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+mn-lt"/>
                </a:rPr>
                <a:t>(Source: World Urbanization Prospects: The 2011 </a:t>
              </a:r>
              <a:r>
                <a:rPr lang="en-US" sz="1000" dirty="0" smtClean="0">
                  <a:solidFill>
                    <a:schemeClr val="tx2"/>
                  </a:solidFill>
                  <a:latin typeface="+mn-lt"/>
                </a:rPr>
                <a:t>Revision, United Nations)</a:t>
              </a:r>
              <a:endParaRPr lang="en-US" sz="1000" dirty="0">
                <a:solidFill>
                  <a:schemeClr val="tx2"/>
                </a:solidFill>
                <a:latin typeface="+mn-lt"/>
              </a:endParaRPr>
            </a:p>
            <a:p>
              <a:r>
                <a:rPr lang="en-US" sz="1000" dirty="0" smtClean="0">
                  <a:solidFill>
                    <a:schemeClr val="tx2"/>
                  </a:solidFill>
                  <a:latin typeface="+mn-lt"/>
                </a:rPr>
                <a:t>  </a:t>
              </a:r>
              <a:endParaRPr lang="en-US" sz="1000" dirty="0">
                <a:latin typeface="+mn-lt"/>
              </a:endParaRPr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2825" y="648701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Colombo, Sri Lanka, 3-4 October 2013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E227C-C0BA-4F86-9015-24E3B955443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9144000" cy="838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400" dirty="0" smtClean="0">
                <a:solidFill>
                  <a:srgbClr val="005DA2"/>
                </a:solidFill>
              </a:rPr>
              <a:t>Thank You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585" y="6613525"/>
            <a:ext cx="2895600" cy="24447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Colombo, Sri Lanka, 3-4 October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8E814-A1D7-4DCE-93DC-FA8ABEC209D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7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398" y="1406559"/>
            <a:ext cx="8747441" cy="4620500"/>
            <a:chOff x="152398" y="1406559"/>
            <a:chExt cx="8747441" cy="46205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9821" y="1981200"/>
              <a:ext cx="3850018" cy="2302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" y="1981200"/>
              <a:ext cx="3850018" cy="2302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52398" y="1406559"/>
              <a:ext cx="105371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</a:rPr>
                <a:t>Growing Population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23263" y="1406559"/>
              <a:ext cx="114152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</a:rPr>
                <a:t>Traffic Congestion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498" y="4406043"/>
              <a:ext cx="96590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</a:rPr>
                <a:t>Pollution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66999" y="1408244"/>
              <a:ext cx="149276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</a:rPr>
                <a:t>Public Safety Issues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06118" y="4402475"/>
              <a:ext cx="129487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</a:rPr>
                <a:t>Increased Energy Usage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40737" y="4344488"/>
              <a:ext cx="1053719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</a:rPr>
                <a:t>Education &amp; </a:t>
              </a:r>
            </a:p>
            <a:p>
              <a:pPr algn="ctr"/>
              <a:r>
                <a:rPr lang="en-US" sz="1400" dirty="0" smtClean="0">
                  <a:solidFill>
                    <a:schemeClr val="tx2"/>
                  </a:solidFill>
                </a:rPr>
                <a:t>Health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16840" y="1591225"/>
              <a:ext cx="105371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</a:rPr>
                <a:t>Smart City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84762" y="4390654"/>
              <a:ext cx="3798017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nl-NL" sz="1400" dirty="0" smtClean="0">
                  <a:solidFill>
                    <a:schemeClr val="tx2"/>
                  </a:solidFill>
                </a:rPr>
                <a:t>Quality of Life      </a:t>
              </a:r>
            </a:p>
            <a:p>
              <a:pPr marL="0" lvl="1" algn="ctr"/>
              <a:r>
                <a:rPr lang="nl-NL" sz="1400" dirty="0" smtClean="0">
                  <a:solidFill>
                    <a:schemeClr val="tx2"/>
                  </a:solidFill>
                </a:rPr>
                <a:t>Sustainability    </a:t>
              </a:r>
            </a:p>
            <a:p>
              <a:pPr marL="0" lvl="1" algn="ctr"/>
              <a:r>
                <a:rPr lang="nl-NL" sz="1400" dirty="0" smtClean="0">
                  <a:solidFill>
                    <a:schemeClr val="tx2"/>
                  </a:solidFill>
                </a:rPr>
                <a:t>Service Improvement</a:t>
              </a:r>
            </a:p>
            <a:p>
              <a:pPr marL="0" lvl="1" algn="ctr"/>
              <a:r>
                <a:rPr lang="nl-NL" sz="1400" dirty="0" smtClean="0">
                  <a:solidFill>
                    <a:schemeClr val="tx2"/>
                  </a:solidFill>
                </a:rPr>
                <a:t>Cost Effective</a:t>
              </a:r>
            </a:p>
            <a:p>
              <a:pPr marL="0" lvl="1" algn="ctr"/>
              <a:r>
                <a:rPr lang="nl-NL" sz="1400" dirty="0">
                  <a:solidFill>
                    <a:schemeClr val="tx2"/>
                  </a:solidFill>
                </a:rPr>
                <a:t>Well Managed</a:t>
              </a:r>
            </a:p>
            <a:p>
              <a:pPr marL="0" lvl="1" algn="ctr"/>
              <a:endParaRPr lang="nl-NL" sz="1400" dirty="0">
                <a:solidFill>
                  <a:schemeClr val="tx2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32761" y="5719282"/>
              <a:ext cx="385001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 eaLnBrk="1" hangingPunct="1"/>
              <a:r>
                <a:rPr lang="nl-NL" sz="1400" dirty="0" smtClean="0">
                  <a:solidFill>
                    <a:srgbClr val="C00000"/>
                  </a:solidFill>
                </a:rPr>
                <a:t>A Strong </a:t>
              </a:r>
              <a:r>
                <a:rPr lang="nl-NL" sz="1400" dirty="0">
                  <a:solidFill>
                    <a:srgbClr val="C00000"/>
                  </a:solidFill>
                </a:rPr>
                <a:t>ICT Infrastructure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4159768" y="3048000"/>
              <a:ext cx="719561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57200" y="350838"/>
            <a:ext cx="8229600" cy="63976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3200" dirty="0" smtClean="0"/>
              <a:t>Move Toward Smart Cities</a:t>
            </a:r>
            <a:endParaRPr lang="en-US" sz="32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Colombo, Sri Lanka, 3-4 October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E227C-C0BA-4F86-9015-24E3B955443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9704" y="1069859"/>
            <a:ext cx="9144000" cy="5530322"/>
            <a:chOff x="-39704" y="1069859"/>
            <a:chExt cx="9144000" cy="5530322"/>
          </a:xfrm>
        </p:grpSpPr>
        <p:sp>
          <p:nvSpPr>
            <p:cNvPr id="404482" name="Rectangle 2"/>
            <p:cNvSpPr>
              <a:spLocks noChangeArrowheads="1"/>
            </p:cNvSpPr>
            <p:nvPr/>
          </p:nvSpPr>
          <p:spPr bwMode="auto">
            <a:xfrm>
              <a:off x="-39704" y="6130181"/>
              <a:ext cx="9144000" cy="47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b"/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2"/>
                  </a:solidFill>
                  <a:cs typeface="Arial" charset="0"/>
                </a:rPr>
                <a:t>M</a:t>
              </a:r>
              <a:r>
                <a:rPr lang="en-US" dirty="0" smtClean="0">
                  <a:solidFill>
                    <a:schemeClr val="tx2"/>
                  </a:solidFill>
                  <a:cs typeface="Arial" charset="0"/>
                </a:rPr>
                <a:t>an-made </a:t>
              </a:r>
              <a:r>
                <a:rPr lang="en-US" dirty="0">
                  <a:solidFill>
                    <a:schemeClr val="tx2"/>
                  </a:solidFill>
                  <a:cs typeface="Arial" charset="0"/>
                </a:rPr>
                <a:t>systems </a:t>
              </a:r>
              <a:r>
                <a:rPr lang="en-US" dirty="0" smtClean="0">
                  <a:solidFill>
                    <a:schemeClr val="tx2"/>
                  </a:solidFill>
                  <a:cs typeface="Arial" charset="0"/>
                </a:rPr>
                <a:t>are interconnected to interact </a:t>
              </a:r>
              <a:r>
                <a:rPr lang="en-US" dirty="0">
                  <a:solidFill>
                    <a:schemeClr val="tx2"/>
                  </a:solidFill>
                  <a:cs typeface="Arial" charset="0"/>
                </a:rPr>
                <a:t>with one </a:t>
              </a:r>
              <a:r>
                <a:rPr lang="en-US" dirty="0" smtClean="0">
                  <a:solidFill>
                    <a:schemeClr val="tx2"/>
                  </a:solidFill>
                  <a:cs typeface="Arial" charset="0"/>
                </a:rPr>
                <a:t>another</a:t>
              </a:r>
              <a:r>
                <a:rPr lang="nl-NL" dirty="0" smtClean="0">
                  <a:solidFill>
                    <a:schemeClr val="tx2"/>
                  </a:solidFill>
                  <a:cs typeface="Arial" charset="0"/>
                </a:rPr>
                <a:t> </a:t>
              </a:r>
              <a:endParaRPr lang="en-US" dirty="0">
                <a:solidFill>
                  <a:schemeClr val="tx2"/>
                </a:solidFill>
                <a:cs typeface="Arial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24661" y="1069859"/>
              <a:ext cx="5770937" cy="4443959"/>
              <a:chOff x="220390" y="1924168"/>
              <a:chExt cx="5770937" cy="4443959"/>
            </a:xfrm>
          </p:grpSpPr>
          <p:pic>
            <p:nvPicPr>
              <p:cNvPr id="50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4475" y="2989150"/>
                <a:ext cx="514286" cy="514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3068" y="2982865"/>
                <a:ext cx="621714" cy="526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197" y="2231945"/>
                <a:ext cx="514286" cy="507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1516" y="4830430"/>
                <a:ext cx="809524" cy="7038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6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498" y="4819118"/>
                <a:ext cx="809524" cy="7038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3540" y="5510428"/>
                <a:ext cx="809524" cy="7038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1489511" y="2569396"/>
                <a:ext cx="3375660" cy="3226613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2019102" y="4871825"/>
                <a:ext cx="121920" cy="121920"/>
              </a:xfrm>
              <a:prstGeom prst="ellipse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2019102" y="3413973"/>
                <a:ext cx="121920" cy="121920"/>
              </a:xfrm>
              <a:prstGeom prst="ellipse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2036956" y="2866630"/>
                <a:ext cx="2298626" cy="2667610"/>
                <a:chOff x="2036956" y="2866630"/>
                <a:chExt cx="2298626" cy="2667610"/>
              </a:xfrm>
            </p:grpSpPr>
            <p:cxnSp>
              <p:nvCxnSpPr>
                <p:cNvPr id="10" name="Straight Connector 9"/>
                <p:cNvCxnSpPr>
                  <a:cxnSpLocks noChangeAspect="1"/>
                  <a:stCxn id="8" idx="0"/>
                  <a:endCxn id="22" idx="4"/>
                </p:cNvCxnSpPr>
                <p:nvPr/>
              </p:nvCxnSpPr>
              <p:spPr>
                <a:xfrm>
                  <a:off x="3177342" y="2866630"/>
                  <a:ext cx="0" cy="266761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" name="Hexagon 3"/>
                <p:cNvSpPr>
                  <a:spLocks noChangeAspect="1"/>
                </p:cNvSpPr>
                <p:nvPr/>
              </p:nvSpPr>
              <p:spPr>
                <a:xfrm rot="5400000">
                  <a:off x="1904497" y="3103155"/>
                  <a:ext cx="2545690" cy="2194560"/>
                </a:xfrm>
                <a:prstGeom prst="hexagon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" name="Oval 7"/>
                <p:cNvSpPr>
                  <a:spLocks noChangeAspect="1"/>
                </p:cNvSpPr>
                <p:nvPr/>
              </p:nvSpPr>
              <p:spPr>
                <a:xfrm>
                  <a:off x="3116382" y="2866630"/>
                  <a:ext cx="121920" cy="121920"/>
                </a:xfrm>
                <a:prstGeom prst="ellips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21" name="Oval 20"/>
                <p:cNvSpPr>
                  <a:spLocks noChangeAspect="1"/>
                </p:cNvSpPr>
                <p:nvPr/>
              </p:nvSpPr>
              <p:spPr>
                <a:xfrm>
                  <a:off x="4213662" y="4878310"/>
                  <a:ext cx="121920" cy="121920"/>
                </a:xfrm>
                <a:prstGeom prst="ellips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22" name="Oval 21"/>
                <p:cNvSpPr>
                  <a:spLocks noChangeAspect="1"/>
                </p:cNvSpPr>
                <p:nvPr/>
              </p:nvSpPr>
              <p:spPr>
                <a:xfrm>
                  <a:off x="3116382" y="5412320"/>
                  <a:ext cx="121920" cy="121920"/>
                </a:xfrm>
                <a:prstGeom prst="ellips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23" name="Oval 22"/>
                <p:cNvSpPr>
                  <a:spLocks noChangeAspect="1"/>
                </p:cNvSpPr>
                <p:nvPr/>
              </p:nvSpPr>
              <p:spPr>
                <a:xfrm>
                  <a:off x="4213662" y="3413973"/>
                  <a:ext cx="121920" cy="121920"/>
                </a:xfrm>
                <a:prstGeom prst="ellips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3" name="Straight Connector 12"/>
                <p:cNvCxnSpPr>
                  <a:cxnSpLocks noChangeAspect="1"/>
                  <a:endCxn id="23" idx="3"/>
                </p:cNvCxnSpPr>
                <p:nvPr/>
              </p:nvCxnSpPr>
              <p:spPr>
                <a:xfrm flipV="1">
                  <a:off x="2060733" y="3518039"/>
                  <a:ext cx="2170783" cy="1414747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cxnSpLocks noChangeAspect="1"/>
                  <a:stCxn id="20" idx="5"/>
                  <a:endCxn id="21" idx="1"/>
                </p:cNvCxnSpPr>
                <p:nvPr/>
              </p:nvCxnSpPr>
              <p:spPr>
                <a:xfrm>
                  <a:off x="2123167" y="3518039"/>
                  <a:ext cx="2108349" cy="1378126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cxnSpLocks noChangeAspect="1"/>
                  <a:stCxn id="20" idx="6"/>
                  <a:endCxn id="23" idx="2"/>
                </p:cNvCxnSpPr>
                <p:nvPr/>
              </p:nvCxnSpPr>
              <p:spPr>
                <a:xfrm>
                  <a:off x="2141022" y="3474933"/>
                  <a:ext cx="207264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480" name="Straight Connector 404479"/>
                <p:cNvCxnSpPr>
                  <a:cxnSpLocks noChangeAspect="1"/>
                </p:cNvCxnSpPr>
                <p:nvPr/>
              </p:nvCxnSpPr>
              <p:spPr>
                <a:xfrm>
                  <a:off x="2101614" y="4914931"/>
                  <a:ext cx="2151454" cy="24339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483" name="Straight Connector 404482"/>
                <p:cNvCxnSpPr>
                  <a:cxnSpLocks noChangeAspect="1"/>
                  <a:stCxn id="4" idx="2"/>
                </p:cNvCxnSpPr>
                <p:nvPr/>
              </p:nvCxnSpPr>
              <p:spPr>
                <a:xfrm>
                  <a:off x="2080062" y="3476230"/>
                  <a:ext cx="1130755" cy="2046698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501" name="Straight Connector 404500"/>
                <p:cNvCxnSpPr>
                  <a:cxnSpLocks noChangeAspect="1"/>
                  <a:stCxn id="23" idx="4"/>
                  <a:endCxn id="22" idx="7"/>
                </p:cNvCxnSpPr>
                <p:nvPr/>
              </p:nvCxnSpPr>
              <p:spPr>
                <a:xfrm flipH="1">
                  <a:off x="3220447" y="3535893"/>
                  <a:ext cx="1054174" cy="1894281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503" name="Straight Connector 404502"/>
                <p:cNvCxnSpPr>
                  <a:cxnSpLocks noChangeAspect="1"/>
                  <a:stCxn id="19" idx="3"/>
                </p:cNvCxnSpPr>
                <p:nvPr/>
              </p:nvCxnSpPr>
              <p:spPr>
                <a:xfrm flipV="1">
                  <a:off x="2036956" y="2982865"/>
                  <a:ext cx="1109168" cy="1993026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506" name="Straight Connector 404505"/>
                <p:cNvCxnSpPr>
                  <a:cxnSpLocks noChangeAspect="1"/>
                  <a:stCxn id="8" idx="5"/>
                  <a:endCxn id="21" idx="5"/>
                </p:cNvCxnSpPr>
                <p:nvPr/>
              </p:nvCxnSpPr>
              <p:spPr>
                <a:xfrm>
                  <a:off x="3220447" y="2970696"/>
                  <a:ext cx="1097280" cy="201168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4510" name="TextBox 404509"/>
              <p:cNvSpPr txBox="1">
                <a:spLocks noChangeAspect="1"/>
              </p:cNvSpPr>
              <p:nvPr/>
            </p:nvSpPr>
            <p:spPr>
              <a:xfrm>
                <a:off x="2551640" y="1924168"/>
                <a:ext cx="12514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2"/>
                    </a:solidFill>
                  </a:rPr>
                  <a:t>City Services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8" name="TextBox 67"/>
              <p:cNvSpPr txBox="1">
                <a:spLocks noChangeAspect="1"/>
              </p:cNvSpPr>
              <p:nvPr/>
            </p:nvSpPr>
            <p:spPr>
              <a:xfrm>
                <a:off x="4871158" y="2970696"/>
                <a:ext cx="1097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2"/>
                    </a:solidFill>
                  </a:rPr>
                  <a:t>Education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9" name="TextBox 68"/>
              <p:cNvSpPr txBox="1">
                <a:spLocks noChangeAspect="1"/>
              </p:cNvSpPr>
              <p:nvPr/>
            </p:nvSpPr>
            <p:spPr>
              <a:xfrm>
                <a:off x="4894047" y="5141477"/>
                <a:ext cx="1097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2"/>
                    </a:solidFill>
                  </a:rPr>
                  <a:t>Healthcare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0" name="TextBox 69"/>
              <p:cNvSpPr txBox="1">
                <a:spLocks noChangeAspect="1"/>
              </p:cNvSpPr>
              <p:nvPr/>
            </p:nvSpPr>
            <p:spPr>
              <a:xfrm>
                <a:off x="233837" y="2893020"/>
                <a:ext cx="13585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2"/>
                    </a:solidFill>
                  </a:rPr>
                  <a:t>Transportation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1" name="TextBox 70"/>
              <p:cNvSpPr txBox="1">
                <a:spLocks noChangeAspect="1"/>
              </p:cNvSpPr>
              <p:nvPr/>
            </p:nvSpPr>
            <p:spPr>
              <a:xfrm>
                <a:off x="220390" y="5159493"/>
                <a:ext cx="15522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2"/>
                    </a:solidFill>
                  </a:rPr>
                  <a:t>Utilities </a:t>
                </a:r>
              </a:p>
              <a:p>
                <a:pPr algn="ctr"/>
                <a:r>
                  <a:rPr lang="en-US" sz="1400" dirty="0" smtClean="0">
                    <a:solidFill>
                      <a:schemeClr val="tx2"/>
                    </a:solidFill>
                  </a:rPr>
                  <a:t>(Energy &amp; Water)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2" name="TextBox 71"/>
              <p:cNvSpPr txBox="1">
                <a:spLocks noChangeAspect="1"/>
              </p:cNvSpPr>
              <p:nvPr/>
            </p:nvSpPr>
            <p:spPr>
              <a:xfrm>
                <a:off x="2499831" y="6060350"/>
                <a:ext cx="1441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2"/>
                    </a:solidFill>
                  </a:rPr>
                  <a:t>Communication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68646" y="5638800"/>
              <a:ext cx="8206708" cy="312568"/>
              <a:chOff x="447461" y="1347882"/>
              <a:chExt cx="8206708" cy="312568"/>
            </a:xfrm>
          </p:grpSpPr>
          <p:sp>
            <p:nvSpPr>
              <p:cNvPr id="73" name="TextBox 72"/>
              <p:cNvSpPr txBox="1">
                <a:spLocks noChangeAspect="1"/>
              </p:cNvSpPr>
              <p:nvPr/>
            </p:nvSpPr>
            <p:spPr>
              <a:xfrm>
                <a:off x="447461" y="1352673"/>
                <a:ext cx="1213875" cy="307777"/>
              </a:xfrm>
              <a:prstGeom prst="rect">
                <a:avLst/>
              </a:prstGeom>
              <a:solidFill>
                <a:srgbClr val="0099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Governance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TextBox 73"/>
              <p:cNvSpPr txBox="1">
                <a:spLocks noChangeAspect="1"/>
              </p:cNvSpPr>
              <p:nvPr/>
            </p:nvSpPr>
            <p:spPr>
              <a:xfrm>
                <a:off x="1884238" y="1347882"/>
                <a:ext cx="1213875" cy="307777"/>
              </a:xfrm>
              <a:prstGeom prst="rect">
                <a:avLst/>
              </a:prstGeom>
              <a:solidFill>
                <a:srgbClr val="0099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People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/>
              <p:cNvSpPr txBox="1">
                <a:spLocks noChangeAspect="1"/>
              </p:cNvSpPr>
              <p:nvPr/>
            </p:nvSpPr>
            <p:spPr>
              <a:xfrm>
                <a:off x="6034267" y="1347885"/>
                <a:ext cx="1270420" cy="307777"/>
              </a:xfrm>
              <a:prstGeom prst="rect">
                <a:avLst/>
              </a:prstGeom>
              <a:solidFill>
                <a:srgbClr val="0099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Environment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TextBox 75"/>
              <p:cNvSpPr txBox="1">
                <a:spLocks noChangeAspect="1"/>
              </p:cNvSpPr>
              <p:nvPr/>
            </p:nvSpPr>
            <p:spPr>
              <a:xfrm>
                <a:off x="7440294" y="1347886"/>
                <a:ext cx="1213875" cy="307777"/>
              </a:xfrm>
              <a:prstGeom prst="rect">
                <a:avLst/>
              </a:prstGeom>
              <a:solidFill>
                <a:srgbClr val="0099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Mobility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xtBox 76"/>
              <p:cNvSpPr txBox="1">
                <a:spLocks noChangeAspect="1"/>
              </p:cNvSpPr>
              <p:nvPr/>
            </p:nvSpPr>
            <p:spPr>
              <a:xfrm>
                <a:off x="4660538" y="1347884"/>
                <a:ext cx="1213875" cy="307777"/>
              </a:xfrm>
              <a:prstGeom prst="rect">
                <a:avLst/>
              </a:prstGeom>
              <a:solidFill>
                <a:srgbClr val="0099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Economy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/>
              <p:cNvSpPr txBox="1">
                <a:spLocks noChangeAspect="1"/>
              </p:cNvSpPr>
              <p:nvPr/>
            </p:nvSpPr>
            <p:spPr>
              <a:xfrm>
                <a:off x="3297236" y="1347883"/>
                <a:ext cx="1213875" cy="307777"/>
              </a:xfrm>
              <a:prstGeom prst="rect">
                <a:avLst/>
              </a:prstGeom>
              <a:solidFill>
                <a:srgbClr val="0099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Living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055452" y="2286030"/>
              <a:ext cx="2974575" cy="203132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Gather information about environment</a:t>
              </a:r>
            </a:p>
            <a:p>
              <a:endParaRPr lang="en-US" sz="1400" dirty="0" smtClean="0">
                <a:solidFill>
                  <a:schemeClr val="tx2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Share information among service departments </a:t>
              </a:r>
            </a:p>
            <a:p>
              <a:endParaRPr lang="en-US" sz="1400" dirty="0" smtClean="0">
                <a:solidFill>
                  <a:schemeClr val="tx2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Analyze data to predict resource needs and intelligent operations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82" name="Rectangle 2"/>
          <p:cNvSpPr txBox="1">
            <a:spLocks noChangeArrowheads="1"/>
          </p:cNvSpPr>
          <p:nvPr/>
        </p:nvSpPr>
        <p:spPr>
          <a:xfrm>
            <a:off x="1041038" y="223705"/>
            <a:ext cx="7239000" cy="63976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Smart City – A Complex Value Network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Colombo, Sri Lanka, 3-4 October 2013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CA925-5FE9-44D1-B759-78D7039C3C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57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6045"/>
            <a:ext cx="5904762" cy="632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S</a:t>
            </a:r>
            <a:r>
              <a:rPr lang="en-US" sz="3200" dirty="0" smtClean="0"/>
              <a:t>mart city – At A Glance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40080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Source: IDC, 2011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92814"/>
            <a:ext cx="2895600" cy="24447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Colombo, Sri Lanka, 3-4 October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8E814-A1D7-4DCE-93DC-FA8ABEC209D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17"/>
            <a:ext cx="9144000" cy="609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An E2E Smart City Solution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97384" y="913873"/>
            <a:ext cx="8949098" cy="5572143"/>
            <a:chOff x="97384" y="913873"/>
            <a:chExt cx="8949098" cy="5572143"/>
          </a:xfrm>
        </p:grpSpPr>
        <p:sp>
          <p:nvSpPr>
            <p:cNvPr id="20" name="Rounded Rectangle 19"/>
            <p:cNvSpPr/>
            <p:nvPr/>
          </p:nvSpPr>
          <p:spPr>
            <a:xfrm>
              <a:off x="5733615" y="1219200"/>
              <a:ext cx="2743199" cy="526681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7384" y="1210323"/>
              <a:ext cx="5530360" cy="5275693"/>
              <a:chOff x="97384" y="1210323"/>
              <a:chExt cx="5530360" cy="5275693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97384" y="1219200"/>
                <a:ext cx="2743199" cy="526681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884545" y="1210323"/>
                <a:ext cx="2743199" cy="526681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228600" y="4191000"/>
                <a:ext cx="2510299" cy="17081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>
                <a:spAutoFit/>
              </a:bodyPr>
              <a:lstStyle/>
              <a:p>
                <a:pPr marL="171450" indent="-171450"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n-IE" sz="1200" dirty="0" smtClean="0">
                    <a:solidFill>
                      <a:schemeClr val="tx2"/>
                    </a:solidFill>
                    <a:latin typeface="+mn-lt"/>
                    <a:cs typeface="Arial" charset="0"/>
                  </a:rPr>
                  <a:t>Sensors to gather data from environment</a:t>
                </a:r>
              </a:p>
              <a:p>
                <a:pPr marL="171450" indent="-171450"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n-IE" sz="1200" dirty="0" smtClean="0">
                    <a:solidFill>
                      <a:schemeClr val="tx2"/>
                    </a:solidFill>
                    <a:latin typeface="+mn-lt"/>
                    <a:cs typeface="Arial" charset="0"/>
                  </a:rPr>
                  <a:t>Smart Devices with M2M capability</a:t>
                </a:r>
                <a:endParaRPr lang="en-IE" sz="1200" dirty="0">
                  <a:solidFill>
                    <a:schemeClr val="tx2"/>
                  </a:solidFill>
                  <a:latin typeface="+mn-lt"/>
                  <a:cs typeface="Arial" charset="0"/>
                </a:endParaRPr>
              </a:p>
              <a:p>
                <a:pPr marL="171450" indent="-171450"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n-IE" sz="1200" dirty="0" smtClean="0">
                    <a:solidFill>
                      <a:schemeClr val="tx2"/>
                    </a:solidFill>
                    <a:latin typeface="+mn-lt"/>
                    <a:cs typeface="Arial" charset="0"/>
                  </a:rPr>
                  <a:t>(</a:t>
                </a:r>
                <a:r>
                  <a:rPr lang="en-IE" sz="1200" dirty="0" err="1" smtClean="0">
                    <a:solidFill>
                      <a:schemeClr val="tx2"/>
                    </a:solidFill>
                    <a:latin typeface="+mn-lt"/>
                    <a:cs typeface="Arial" charset="0"/>
                  </a:rPr>
                  <a:t>eg</a:t>
                </a:r>
                <a:r>
                  <a:rPr lang="en-IE" sz="1200" dirty="0" smtClean="0">
                    <a:solidFill>
                      <a:schemeClr val="tx2"/>
                    </a:solidFill>
                    <a:latin typeface="+mn-lt"/>
                    <a:cs typeface="Arial" charset="0"/>
                  </a:rPr>
                  <a:t>: traffic flow</a:t>
                </a:r>
              </a:p>
              <a:p>
                <a:pPr>
                  <a:spcAft>
                    <a:spcPct val="35000"/>
                  </a:spcAft>
                </a:pPr>
                <a:r>
                  <a:rPr lang="en-IE" sz="1200" dirty="0" smtClean="0">
                    <a:solidFill>
                      <a:schemeClr val="tx2"/>
                    </a:solidFill>
                    <a:latin typeface="+mn-lt"/>
                    <a:cs typeface="Arial" charset="0"/>
                  </a:rPr>
                  <a:t>           electricity usage</a:t>
                </a:r>
              </a:p>
              <a:p>
                <a:pPr>
                  <a:spcAft>
                    <a:spcPct val="35000"/>
                  </a:spcAft>
                </a:pPr>
                <a:r>
                  <a:rPr lang="en-IE" sz="1200" dirty="0" smtClean="0">
                    <a:solidFill>
                      <a:schemeClr val="tx2"/>
                    </a:solidFill>
                    <a:latin typeface="+mn-lt"/>
                    <a:cs typeface="Arial" charset="0"/>
                  </a:rPr>
                  <a:t>           water quality</a:t>
                </a:r>
              </a:p>
              <a:p>
                <a:pPr>
                  <a:spcAft>
                    <a:spcPct val="35000"/>
                  </a:spcAft>
                </a:pPr>
                <a:r>
                  <a:rPr lang="en-IE" sz="1200" dirty="0" smtClean="0">
                    <a:solidFill>
                      <a:schemeClr val="tx2"/>
                    </a:solidFill>
                    <a:latin typeface="+mn-lt"/>
                    <a:cs typeface="Arial" charset="0"/>
                  </a:rPr>
                  <a:t>           citizen emergencies)</a:t>
                </a:r>
                <a:endParaRPr lang="en-IE" sz="1200" dirty="0">
                  <a:solidFill>
                    <a:schemeClr val="tx2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2985583" y="4191000"/>
                <a:ext cx="2559050" cy="201285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>
                <a:spAutoFit/>
              </a:bodyPr>
              <a:lstStyle/>
              <a:p>
                <a:pPr marL="171450" indent="-171450"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n-IE" sz="1200" dirty="0">
                    <a:solidFill>
                      <a:schemeClr val="tx2"/>
                    </a:solidFill>
                    <a:latin typeface="+mn-lt"/>
                    <a:cs typeface="Arial" charset="0"/>
                  </a:rPr>
                  <a:t>Communicate and share information with other Government </a:t>
                </a:r>
                <a:r>
                  <a:rPr lang="en-IE" sz="1200" dirty="0" smtClean="0">
                    <a:solidFill>
                      <a:schemeClr val="tx2"/>
                    </a:solidFill>
                    <a:latin typeface="+mn-lt"/>
                    <a:cs typeface="Arial" charset="0"/>
                  </a:rPr>
                  <a:t>entities</a:t>
                </a:r>
              </a:p>
              <a:p>
                <a:pPr marL="171450" indent="-171450"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n-IE" sz="1200" dirty="0" smtClean="0">
                    <a:solidFill>
                      <a:schemeClr val="tx2"/>
                    </a:solidFill>
                    <a:latin typeface="+mn-lt"/>
                    <a:cs typeface="Arial" charset="0"/>
                  </a:rPr>
                  <a:t>Reliable</a:t>
                </a:r>
                <a:r>
                  <a:rPr lang="en-IE" sz="1200" dirty="0">
                    <a:solidFill>
                      <a:schemeClr val="tx2"/>
                    </a:solidFill>
                    <a:latin typeface="+mn-lt"/>
                    <a:cs typeface="Arial" charset="0"/>
                  </a:rPr>
                  <a:t>, High Speed, High Availability, Secure, </a:t>
                </a:r>
                <a:r>
                  <a:rPr lang="en-IE" sz="1200" dirty="0" err="1">
                    <a:solidFill>
                      <a:schemeClr val="tx2"/>
                    </a:solidFill>
                    <a:latin typeface="+mn-lt"/>
                    <a:cs typeface="Arial" charset="0"/>
                  </a:rPr>
                  <a:t>QoS</a:t>
                </a:r>
                <a:r>
                  <a:rPr lang="en-IE" sz="1200" dirty="0">
                    <a:solidFill>
                      <a:schemeClr val="tx2"/>
                    </a:solidFill>
                    <a:latin typeface="+mn-lt"/>
                    <a:cs typeface="Arial" charset="0"/>
                  </a:rPr>
                  <a:t> enabled end-to-end IP </a:t>
                </a:r>
                <a:r>
                  <a:rPr lang="en-IE" sz="1200" dirty="0" smtClean="0">
                    <a:solidFill>
                      <a:schemeClr val="tx2"/>
                    </a:solidFill>
                    <a:latin typeface="+mn-lt"/>
                    <a:cs typeface="Arial" charset="0"/>
                  </a:rPr>
                  <a:t>Network</a:t>
                </a:r>
              </a:p>
              <a:p>
                <a:pPr marL="171450" indent="-171450"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n-IE" sz="1200" dirty="0" smtClean="0">
                    <a:solidFill>
                      <a:schemeClr val="tx2"/>
                    </a:solidFill>
                    <a:latin typeface="+mn-lt"/>
                    <a:cs typeface="Arial" charset="0"/>
                  </a:rPr>
                  <a:t>E2E IP Network to support TDM, IP &amp; Ethernet Applications</a:t>
                </a:r>
              </a:p>
              <a:p>
                <a:pPr marL="171450" indent="-171450"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n-IE" sz="1200" dirty="0" smtClean="0">
                    <a:solidFill>
                      <a:schemeClr val="tx2"/>
                    </a:solidFill>
                    <a:latin typeface="+mn-lt"/>
                    <a:cs typeface="Arial" charset="0"/>
                  </a:rPr>
                  <a:t>FTTH, 4G LTE &amp; </a:t>
                </a:r>
                <a:r>
                  <a:rPr lang="en-IE" sz="1200" dirty="0" err="1" smtClean="0">
                    <a:solidFill>
                      <a:schemeClr val="tx2"/>
                    </a:solidFill>
                    <a:latin typeface="+mn-lt"/>
                    <a:cs typeface="Arial" charset="0"/>
                  </a:rPr>
                  <a:t>WiFi</a:t>
                </a:r>
                <a:r>
                  <a:rPr lang="en-IE" sz="1200" dirty="0" smtClean="0">
                    <a:solidFill>
                      <a:schemeClr val="tx2"/>
                    </a:solidFill>
                    <a:latin typeface="+mn-lt"/>
                    <a:cs typeface="Arial" charset="0"/>
                  </a:rPr>
                  <a:t> for M2M</a:t>
                </a:r>
              </a:p>
              <a:p>
                <a:pPr>
                  <a:spcAft>
                    <a:spcPct val="35000"/>
                  </a:spcAft>
                </a:pPr>
                <a:r>
                  <a:rPr lang="en-IE" sz="1200" dirty="0">
                    <a:solidFill>
                      <a:schemeClr val="tx2"/>
                    </a:solidFill>
                    <a:latin typeface="+mn-lt"/>
                    <a:cs typeface="Arial" charset="0"/>
                  </a:rPr>
                  <a:t> </a:t>
                </a:r>
                <a:r>
                  <a:rPr lang="en-IE" sz="1200" dirty="0" smtClean="0">
                    <a:solidFill>
                      <a:schemeClr val="tx2"/>
                    </a:solidFill>
                    <a:latin typeface="+mn-lt"/>
                    <a:cs typeface="Arial" charset="0"/>
                  </a:rPr>
                  <a:t>  connectivity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428853" y="913873"/>
              <a:ext cx="8617629" cy="4237390"/>
              <a:chOff x="428853" y="913873"/>
              <a:chExt cx="8617629" cy="4237390"/>
            </a:xfrm>
          </p:grpSpPr>
          <p:pic>
            <p:nvPicPr>
              <p:cNvPr id="2867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853" y="1578960"/>
                <a:ext cx="2080260" cy="1493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15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0584" y="1551778"/>
                <a:ext cx="2831119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77"/>
              <p:cNvSpPr txBox="1">
                <a:spLocks noChangeArrowheads="1"/>
              </p:cNvSpPr>
              <p:nvPr/>
            </p:nvSpPr>
            <p:spPr bwMode="auto">
              <a:xfrm>
                <a:off x="3741447" y="1831687"/>
                <a:ext cx="1220719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+mn-lt"/>
                  </a:rPr>
                  <a:t>NGN</a:t>
                </a:r>
              </a:p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+mn-lt"/>
                  </a:rPr>
                  <a:t>Fixed/Mobile </a:t>
                </a:r>
              </a:p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+mn-lt"/>
                  </a:rPr>
                  <a:t>Internet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5767367" y="1578960"/>
                <a:ext cx="2033445" cy="1528768"/>
                <a:chOff x="4335255" y="1882620"/>
                <a:chExt cx="2033445" cy="1528768"/>
              </a:xfrm>
            </p:grpSpPr>
            <p:pic>
              <p:nvPicPr>
                <p:cNvPr id="7" name="Picture 76" descr="cloudbi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35255" y="1882620"/>
                  <a:ext cx="2033445" cy="1528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" name="Picture 159" descr="server racks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53228" y="2342245"/>
                  <a:ext cx="1150187" cy="609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5796227" y="4191000"/>
                <a:ext cx="2684462" cy="9602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>
                <a:spAutoFit/>
              </a:bodyPr>
              <a:lstStyle/>
              <a:p>
                <a:pPr marL="171450" indent="-171450"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n-IE" sz="1200" dirty="0">
                    <a:solidFill>
                      <a:schemeClr val="tx2"/>
                    </a:solidFill>
                    <a:latin typeface="+mn-lt"/>
                    <a:cs typeface="Arial" charset="0"/>
                  </a:rPr>
                  <a:t>Deep discovery, analysis and </a:t>
                </a:r>
                <a:r>
                  <a:rPr lang="en-IE" sz="1200" dirty="0" smtClean="0">
                    <a:solidFill>
                      <a:schemeClr val="tx2"/>
                    </a:solidFill>
                    <a:latin typeface="+mn-lt"/>
                    <a:cs typeface="Arial" charset="0"/>
                  </a:rPr>
                  <a:t>forecasting</a:t>
                </a:r>
              </a:p>
              <a:p>
                <a:pPr marL="171450" indent="-171450">
                  <a:spcAft>
                    <a:spcPct val="35000"/>
                  </a:spcAft>
                  <a:buFont typeface="Arial" pitchFamily="34" charset="0"/>
                  <a:buChar char="•"/>
                </a:pPr>
                <a:endParaRPr lang="en-IE" sz="1200" i="1" dirty="0">
                  <a:solidFill>
                    <a:schemeClr val="tx2"/>
                  </a:solidFill>
                  <a:latin typeface="+mn-lt"/>
                  <a:cs typeface="Arial" charset="0"/>
                </a:endParaRPr>
              </a:p>
              <a:p>
                <a:pPr marL="171450" indent="-171450"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n-IE" sz="1200" dirty="0" smtClean="0">
                    <a:solidFill>
                      <a:schemeClr val="tx2"/>
                    </a:solidFill>
                    <a:latin typeface="+mn-lt"/>
                    <a:cs typeface="Arial" charset="0"/>
                  </a:rPr>
                  <a:t>City authorities can take smarter  decisions</a:t>
                </a:r>
                <a:endParaRPr lang="en-US" sz="1200" dirty="0">
                  <a:solidFill>
                    <a:schemeClr val="tx2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5" name="Text Box 77"/>
              <p:cNvSpPr txBox="1">
                <a:spLocks noChangeArrowheads="1"/>
              </p:cNvSpPr>
              <p:nvPr/>
            </p:nvSpPr>
            <p:spPr bwMode="auto">
              <a:xfrm>
                <a:off x="672162" y="945338"/>
                <a:ext cx="159364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+mn-lt"/>
                  </a:rPr>
                  <a:t>Sensors/ Terminals</a:t>
                </a:r>
              </a:p>
            </p:txBody>
          </p:sp>
          <p:sp>
            <p:nvSpPr>
              <p:cNvPr id="16" name="Text Box 77"/>
              <p:cNvSpPr txBox="1">
                <a:spLocks noChangeArrowheads="1"/>
              </p:cNvSpPr>
              <p:nvPr/>
            </p:nvSpPr>
            <p:spPr bwMode="auto">
              <a:xfrm>
                <a:off x="3337370" y="916323"/>
                <a:ext cx="191603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+mn-lt"/>
                  </a:rPr>
                  <a:t>Access &amp; Core Network</a:t>
                </a:r>
              </a:p>
            </p:txBody>
          </p:sp>
          <p:sp>
            <p:nvSpPr>
              <p:cNvPr id="17" name="Text Box 77"/>
              <p:cNvSpPr txBox="1">
                <a:spLocks noChangeArrowheads="1"/>
              </p:cNvSpPr>
              <p:nvPr/>
            </p:nvSpPr>
            <p:spPr bwMode="auto">
              <a:xfrm>
                <a:off x="6071394" y="913873"/>
                <a:ext cx="14253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+mn-lt"/>
                  </a:rPr>
                  <a:t>Smart City Cloud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59165" y="3616004"/>
                <a:ext cx="6676361" cy="3693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+mn-lt"/>
                  </a:rPr>
                  <a:t>A City with the ability 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to sense and respond to its environment</a:t>
                </a:r>
              </a:p>
            </p:txBody>
          </p:sp>
          <p:pic>
            <p:nvPicPr>
              <p:cNvPr id="29699" name="Picture 3" descr="D:\Solution Business\Presentations\ITU-T Presentation 2013\Presentation Resources\Images\smarttransport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6222" y="1493442"/>
                <a:ext cx="644549" cy="3900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8090771" y="1500061"/>
                <a:ext cx="95571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1000" dirty="0" smtClean="0">
                    <a:solidFill>
                      <a:srgbClr val="990033"/>
                    </a:solidFill>
                    <a:latin typeface="+mn-lt"/>
                    <a:cs typeface="Arial" charset="0"/>
                  </a:rPr>
                  <a:t>Smart Mobility</a:t>
                </a:r>
                <a:endParaRPr lang="en-US" sz="1000" dirty="0">
                  <a:latin typeface="+mn-lt"/>
                </a:endParaRPr>
              </a:p>
            </p:txBody>
          </p:sp>
          <p:pic>
            <p:nvPicPr>
              <p:cNvPr id="29700" name="Picture 4" descr="D:\Solution Business\Presentations\ITU-T Presentation 2013\Presentation Resources\Images\SMART_Classroom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7437" y="2038585"/>
                <a:ext cx="633333" cy="452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8129243" y="2141594"/>
                <a:ext cx="88197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1000" dirty="0" smtClean="0">
                    <a:solidFill>
                      <a:srgbClr val="990033"/>
                    </a:solidFill>
                    <a:latin typeface="+mn-lt"/>
                    <a:cs typeface="Arial" charset="0"/>
                  </a:rPr>
                  <a:t>Smart People</a:t>
                </a:r>
                <a:endParaRPr lang="en-US" sz="1000" dirty="0">
                  <a:latin typeface="+mn-lt"/>
                </a:endParaRPr>
              </a:p>
            </p:txBody>
          </p:sp>
          <p:pic>
            <p:nvPicPr>
              <p:cNvPr id="30" name="Picture 2" descr="http://www.tech4md.com/wp-content/uploads/2013/02/RP-VITA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7437" y="2544688"/>
                <a:ext cx="647395" cy="527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8169347" y="2685473"/>
                <a:ext cx="82266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1000" dirty="0" smtClean="0">
                    <a:solidFill>
                      <a:srgbClr val="990033"/>
                    </a:solidFill>
                    <a:latin typeface="+mn-lt"/>
                    <a:cs typeface="Arial" charset="0"/>
                  </a:rPr>
                  <a:t>Smart Living</a:t>
                </a:r>
                <a:endParaRPr lang="en-US" sz="1000" dirty="0">
                  <a:latin typeface="+mn-lt"/>
                </a:endParaRPr>
              </a:p>
            </p:txBody>
          </p:sp>
          <p:pic>
            <p:nvPicPr>
              <p:cNvPr id="29701" name="Picture 5" descr="D:\Solution Business\Presentations\ITU-T Presentation 2013\Presentation Resources\Images\Smart environment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7437" y="3180527"/>
                <a:ext cx="647395" cy="4855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8183991" y="3223245"/>
                <a:ext cx="8579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1000" dirty="0" smtClean="0">
                    <a:solidFill>
                      <a:srgbClr val="990033"/>
                    </a:solidFill>
                    <a:latin typeface="+mn-lt"/>
                    <a:cs typeface="Arial" charset="0"/>
                  </a:rPr>
                  <a:t>Smart </a:t>
                </a:r>
              </a:p>
              <a:p>
                <a:r>
                  <a:rPr lang="en-IE" sz="1000" dirty="0" smtClean="0">
                    <a:solidFill>
                      <a:srgbClr val="990033"/>
                    </a:solidFill>
                    <a:latin typeface="+mn-lt"/>
                    <a:cs typeface="Arial" charset="0"/>
                  </a:rPr>
                  <a:t>Environment</a:t>
                </a:r>
                <a:endParaRPr lang="en-US" sz="1000" dirty="0">
                  <a:latin typeface="+mn-lt"/>
                </a:endParaRPr>
              </a:p>
            </p:txBody>
          </p:sp>
        </p:grpSp>
      </p:grp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1182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Colombo, Sri Lanka, 3-4 October 2013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CA925-5FE9-44D1-B759-78D7039C3C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02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62099" y="0"/>
            <a:ext cx="6270423" cy="66185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Multiple Service Delivery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661858"/>
            <a:ext cx="9143999" cy="5729552"/>
            <a:chOff x="0" y="661858"/>
            <a:chExt cx="9143999" cy="5729552"/>
          </a:xfrm>
        </p:grpSpPr>
        <p:sp>
          <p:nvSpPr>
            <p:cNvPr id="55" name="Rounded Rectangle 54"/>
            <p:cNvSpPr/>
            <p:nvPr/>
          </p:nvSpPr>
          <p:spPr>
            <a:xfrm>
              <a:off x="4711684" y="661858"/>
              <a:ext cx="4432315" cy="51054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32" name="Picture 12" descr="D:\Solution Business\Presentations\ITU-T Presentation 2013\Presentation Resources\Images\smartphon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216" y="4806333"/>
              <a:ext cx="735330" cy="99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0" y="762000"/>
              <a:ext cx="4297100" cy="51054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76" descr="cloudbi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047" y="1097232"/>
              <a:ext cx="1401026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http://www.libelium.com/libelium-images/generico2/smart_parking_sensor_board-recortada-m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39" y="992545"/>
              <a:ext cx="1282208" cy="853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6" descr="cloudbi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654" y="2717770"/>
              <a:ext cx="1401026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D:\Solution Business\Presentations\ITU-T Presentation 2013\Presentation Resources\Images\DataCenter_Rows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680" y="2605599"/>
              <a:ext cx="1199452" cy="800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4" name="Picture 4" descr="D:\Solution Business\Presentations\ITU-T Presentation 2013\Presentation Resources\Images\electricity Grid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39" y="2428201"/>
              <a:ext cx="1316721" cy="1154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77"/>
            <p:cNvSpPr txBox="1">
              <a:spLocks noChangeArrowheads="1"/>
            </p:cNvSpPr>
            <p:nvPr/>
          </p:nvSpPr>
          <p:spPr bwMode="auto">
            <a:xfrm>
              <a:off x="269450" y="1896684"/>
              <a:ext cx="8992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+mn-lt"/>
                </a:rPr>
                <a:t>Transport</a:t>
              </a:r>
            </a:p>
          </p:txBody>
        </p:sp>
        <p:sp>
          <p:nvSpPr>
            <p:cNvPr id="18" name="Text Box 77"/>
            <p:cNvSpPr txBox="1">
              <a:spLocks noChangeArrowheads="1"/>
            </p:cNvSpPr>
            <p:nvPr/>
          </p:nvSpPr>
          <p:spPr bwMode="auto">
            <a:xfrm>
              <a:off x="373709" y="3624837"/>
              <a:ext cx="6907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+mn-lt"/>
                </a:rPr>
                <a:t>Energy</a:t>
              </a:r>
            </a:p>
          </p:txBody>
        </p:sp>
        <p:pic>
          <p:nvPicPr>
            <p:cNvPr id="30725" name="Picture 5" descr="D:\Solution Business\Presentations\ITU-T Presentation 2013\Presentation Resources\Images\Traffic Control Center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073" y="987504"/>
              <a:ext cx="1219200" cy="795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77"/>
            <p:cNvSpPr txBox="1">
              <a:spLocks noChangeArrowheads="1"/>
            </p:cNvSpPr>
            <p:nvPr/>
          </p:nvSpPr>
          <p:spPr bwMode="auto">
            <a:xfrm>
              <a:off x="2795563" y="1910131"/>
              <a:ext cx="12282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+mn-lt"/>
                </a:rPr>
                <a:t>City Authority</a:t>
              </a:r>
            </a:p>
          </p:txBody>
        </p:sp>
        <p:sp>
          <p:nvSpPr>
            <p:cNvPr id="22" name="Text Box 77"/>
            <p:cNvSpPr txBox="1">
              <a:spLocks noChangeArrowheads="1"/>
            </p:cNvSpPr>
            <p:nvPr/>
          </p:nvSpPr>
          <p:spPr bwMode="auto">
            <a:xfrm>
              <a:off x="2962279" y="3567725"/>
              <a:ext cx="12282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+mn-lt"/>
                </a:rPr>
                <a:t>City Authority</a:t>
              </a:r>
            </a:p>
          </p:txBody>
        </p:sp>
        <p:pic>
          <p:nvPicPr>
            <p:cNvPr id="24" name="Picture 76" descr="cloudbi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047" y="4382628"/>
              <a:ext cx="1401026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7" name="Picture 7" descr="D:\Solution Business\Presentations\ITU-T Presentation 2013\Presentation Resources\Images\city surveillanc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910" y="4243472"/>
              <a:ext cx="1271222" cy="964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76" descr="cloudbi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0234" y="2717770"/>
              <a:ext cx="2080564" cy="1018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77"/>
            <p:cNvSpPr txBox="1">
              <a:spLocks noChangeArrowheads="1"/>
            </p:cNvSpPr>
            <p:nvPr/>
          </p:nvSpPr>
          <p:spPr bwMode="auto">
            <a:xfrm>
              <a:off x="2906672" y="5288436"/>
              <a:ext cx="12282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+mn-lt"/>
                </a:rPr>
                <a:t>City Authority</a:t>
              </a:r>
            </a:p>
          </p:txBody>
        </p:sp>
        <p:pic>
          <p:nvPicPr>
            <p:cNvPr id="30728" name="Picture 8" descr="D:\Solution Business\Presentations\ITU-T Presentation 2013\Presentation Resources\Images\CCTV-low-res cameras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39" y="4294045"/>
              <a:ext cx="1295400" cy="862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 Box 77"/>
            <p:cNvSpPr txBox="1">
              <a:spLocks noChangeArrowheads="1"/>
            </p:cNvSpPr>
            <p:nvPr/>
          </p:nvSpPr>
          <p:spPr bwMode="auto">
            <a:xfrm>
              <a:off x="202644" y="5215855"/>
              <a:ext cx="11395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+mn-lt"/>
                </a:rPr>
                <a:t>Public Safety</a:t>
              </a:r>
            </a:p>
          </p:txBody>
        </p:sp>
        <p:sp>
          <p:nvSpPr>
            <p:cNvPr id="32" name="Text Box 77"/>
            <p:cNvSpPr txBox="1">
              <a:spLocks noChangeArrowheads="1"/>
            </p:cNvSpPr>
            <p:nvPr/>
          </p:nvSpPr>
          <p:spPr bwMode="auto">
            <a:xfrm>
              <a:off x="453963" y="5975910"/>
              <a:ext cx="3607270" cy="30777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n-lt"/>
                </a:rPr>
                <a:t>Multiple Systems/ Disconnected Departments</a:t>
              </a:r>
            </a:p>
          </p:txBody>
        </p:sp>
        <p:sp>
          <p:nvSpPr>
            <p:cNvPr id="33" name="Text Box 77"/>
            <p:cNvSpPr txBox="1">
              <a:spLocks noChangeArrowheads="1"/>
            </p:cNvSpPr>
            <p:nvPr/>
          </p:nvSpPr>
          <p:spPr bwMode="auto">
            <a:xfrm>
              <a:off x="1683163" y="1286243"/>
              <a:ext cx="8327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+mn-lt"/>
                </a:rPr>
                <a:t>Network</a:t>
              </a:r>
            </a:p>
          </p:txBody>
        </p:sp>
        <p:sp>
          <p:nvSpPr>
            <p:cNvPr id="34" name="Text Box 77"/>
            <p:cNvSpPr txBox="1">
              <a:spLocks noChangeArrowheads="1"/>
            </p:cNvSpPr>
            <p:nvPr/>
          </p:nvSpPr>
          <p:spPr bwMode="auto">
            <a:xfrm>
              <a:off x="1683163" y="4571639"/>
              <a:ext cx="8327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+mn-lt"/>
                </a:rPr>
                <a:t>Network</a:t>
              </a:r>
            </a:p>
          </p:txBody>
        </p:sp>
        <p:sp>
          <p:nvSpPr>
            <p:cNvPr id="35" name="Text Box 77"/>
            <p:cNvSpPr txBox="1">
              <a:spLocks noChangeArrowheads="1"/>
            </p:cNvSpPr>
            <p:nvPr/>
          </p:nvSpPr>
          <p:spPr bwMode="auto">
            <a:xfrm>
              <a:off x="1738770" y="2906781"/>
              <a:ext cx="8327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+mn-lt"/>
                </a:rPr>
                <a:t>Network</a:t>
              </a:r>
            </a:p>
          </p:txBody>
        </p:sp>
        <p:sp>
          <p:nvSpPr>
            <p:cNvPr id="36" name="Text Box 77"/>
            <p:cNvSpPr txBox="1">
              <a:spLocks noChangeArrowheads="1"/>
            </p:cNvSpPr>
            <p:nvPr/>
          </p:nvSpPr>
          <p:spPr bwMode="auto">
            <a:xfrm>
              <a:off x="6734454" y="3073097"/>
              <a:ext cx="5357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+mn-lt"/>
                </a:rPr>
                <a:t>NGN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6324600" y="1528934"/>
              <a:ext cx="1715371" cy="1254596"/>
              <a:chOff x="4499066" y="2049956"/>
              <a:chExt cx="1439997" cy="1082607"/>
            </a:xfrm>
          </p:grpSpPr>
          <p:pic>
            <p:nvPicPr>
              <p:cNvPr id="38" name="Picture 76" descr="cloudbi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066" y="2049956"/>
                <a:ext cx="1439997" cy="1082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159" descr="server racks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8384" y="2337023"/>
                <a:ext cx="959511" cy="508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" name="Text Box 77"/>
            <p:cNvSpPr txBox="1">
              <a:spLocks noChangeArrowheads="1"/>
            </p:cNvSpPr>
            <p:nvPr/>
          </p:nvSpPr>
          <p:spPr bwMode="auto">
            <a:xfrm>
              <a:off x="6437821" y="1221157"/>
              <a:ext cx="14253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+mn-lt"/>
                </a:rPr>
                <a:t>Smart City Cloud</a:t>
              </a:r>
            </a:p>
          </p:txBody>
        </p:sp>
        <p:pic>
          <p:nvPicPr>
            <p:cNvPr id="30729" name="Picture 9" descr="D:\Solution Business\Presentations\ITU-T Presentation 2013\Presentation Resources\Images\smart Health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5958" y="3778725"/>
              <a:ext cx="1165538" cy="652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 Box 77"/>
            <p:cNvSpPr txBox="1">
              <a:spLocks noChangeArrowheads="1"/>
            </p:cNvSpPr>
            <p:nvPr/>
          </p:nvSpPr>
          <p:spPr bwMode="auto">
            <a:xfrm>
              <a:off x="7952850" y="4417750"/>
              <a:ext cx="7584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+mn-lt"/>
                </a:rPr>
                <a:t>Citizens</a:t>
              </a:r>
            </a:p>
          </p:txBody>
        </p:sp>
        <p:pic>
          <p:nvPicPr>
            <p:cNvPr id="30731" name="Picture 11" descr="D:\Solution Business\Presentations\ITU-T Presentation 2013\Presentation Resources\Images\internet-of-things-for-health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479" y="4137947"/>
              <a:ext cx="1257300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ight Arrow 15"/>
            <p:cNvSpPr/>
            <p:nvPr/>
          </p:nvSpPr>
          <p:spPr>
            <a:xfrm>
              <a:off x="4211777" y="2906781"/>
              <a:ext cx="533400" cy="5071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5" descr="D:\Solution Business\Presentations\ITU-T Presentation 2013\Presentation Resources\Images\Traffic Control Center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2523" y="2538162"/>
              <a:ext cx="1219200" cy="795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 Box 77"/>
            <p:cNvSpPr txBox="1">
              <a:spLocks noChangeArrowheads="1"/>
            </p:cNvSpPr>
            <p:nvPr/>
          </p:nvSpPr>
          <p:spPr bwMode="auto">
            <a:xfrm>
              <a:off x="7818043" y="3341365"/>
              <a:ext cx="12481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+mn-lt"/>
                </a:rPr>
                <a:t>City Managers</a:t>
              </a:r>
            </a:p>
          </p:txBody>
        </p:sp>
        <p:sp>
          <p:nvSpPr>
            <p:cNvPr id="48" name="Text Box 77"/>
            <p:cNvSpPr txBox="1">
              <a:spLocks noChangeArrowheads="1"/>
            </p:cNvSpPr>
            <p:nvPr/>
          </p:nvSpPr>
          <p:spPr bwMode="auto">
            <a:xfrm>
              <a:off x="4860473" y="5868190"/>
              <a:ext cx="4181023" cy="52322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n-lt"/>
                </a:rPr>
                <a:t>Multiple Applications/ Multiple Devices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n-lt"/>
                </a:rPr>
                <a:t>Connected City Authorities</a:t>
              </a:r>
            </a:p>
          </p:txBody>
        </p:sp>
        <p:pic>
          <p:nvPicPr>
            <p:cNvPr id="49" name="Picture 8" descr="D:\Solution Business\Presentations\ITU-T Presentation 2013\Presentation Resources\Images\CCTV-low-res camera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143" y="3304720"/>
              <a:ext cx="1281545" cy="862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 descr="http://www.libelium.com/libelium-images/generico2/smart_parking_sensor_board-recortada-m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480" y="1302281"/>
              <a:ext cx="1282208" cy="853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4" descr="D:\Solution Business\Presentations\ITU-T Presentation 2013\Presentation Resources\Images\electricity Grid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481" y="2159871"/>
              <a:ext cx="1282208" cy="1154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 Box 77"/>
            <p:cNvSpPr txBox="1">
              <a:spLocks noChangeArrowheads="1"/>
            </p:cNvSpPr>
            <p:nvPr/>
          </p:nvSpPr>
          <p:spPr bwMode="auto">
            <a:xfrm>
              <a:off x="5017467" y="779389"/>
              <a:ext cx="9033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+mn-lt"/>
                </a:rPr>
                <a:t>Sensors/</a:t>
              </a:r>
            </a:p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+mn-lt"/>
                </a:rPr>
                <a:t>Terminals</a:t>
              </a:r>
            </a:p>
          </p:txBody>
        </p:sp>
        <p:pic>
          <p:nvPicPr>
            <p:cNvPr id="30733" name="Picture 1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479" y="4798306"/>
              <a:ext cx="561905" cy="1064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6324600" y="4792888"/>
              <a:ext cx="27168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R</a:t>
              </a:r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eal-time data transfer for collaboration across city agencies</a:t>
              </a:r>
            </a:p>
            <a:p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(water, electricity, transport)</a:t>
              </a:r>
              <a:endParaRPr lang="en-US" sz="1400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072" y="6613525"/>
            <a:ext cx="2895600" cy="24447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Colombo, Sri Lanka, 3-4 October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8E814-A1D7-4DCE-93DC-FA8ABEC209D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1600200"/>
            <a:ext cx="7467600" cy="4679156"/>
            <a:chOff x="685800" y="1600200"/>
            <a:chExt cx="7467600" cy="4679156"/>
          </a:xfrm>
        </p:grpSpPr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600200"/>
              <a:ext cx="7330440" cy="4432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705600" y="6033135"/>
              <a:ext cx="1447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Source: Hitachi</a:t>
              </a:r>
              <a:endParaRPr lang="en-US" sz="1000" dirty="0"/>
            </a:p>
          </p:txBody>
        </p:sp>
      </p:grp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066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Multiple Service Delivery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22274" y="6577183"/>
            <a:ext cx="2895600" cy="24447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Colombo, Sri Lanka, 3-4 October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8E814-A1D7-4DCE-93DC-FA8ABEC209D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3983" y="0"/>
            <a:ext cx="6019800" cy="82745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Smart City on Cloud - </a:t>
            </a:r>
            <a:r>
              <a:rPr lang="en-US" sz="3200" dirty="0" err="1" smtClean="0"/>
              <a:t>SaaS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138545" y="827451"/>
            <a:ext cx="8596550" cy="5811684"/>
            <a:chOff x="138545" y="827451"/>
            <a:chExt cx="8596550" cy="5811684"/>
          </a:xfrm>
        </p:grpSpPr>
        <p:pic>
          <p:nvPicPr>
            <p:cNvPr id="11" name="Picture 76" descr="cloudbi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45" y="1354588"/>
              <a:ext cx="3048000" cy="2229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599" y="2076304"/>
              <a:ext cx="1914006" cy="11679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 descr="D:\Solution Business\Presentations\ITU-T Presentation 2013\Presentation Resources\Images\Traffic Control Cent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2922" y="827451"/>
              <a:ext cx="1510861" cy="985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36"/>
            <p:cNvGrpSpPr/>
            <p:nvPr/>
          </p:nvGrpSpPr>
          <p:grpSpPr>
            <a:xfrm>
              <a:off x="5880734" y="3807321"/>
              <a:ext cx="2854361" cy="2679397"/>
              <a:chOff x="5880734" y="3807321"/>
              <a:chExt cx="2854361" cy="2679397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0734" y="3807321"/>
                <a:ext cx="2557463" cy="1223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9917" y="5039751"/>
                <a:ext cx="1478280" cy="1139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982495" y="6178941"/>
                <a:ext cx="1752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</a:rPr>
                  <a:t>City Operator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887500" y="1817857"/>
              <a:ext cx="2063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Other City Authorities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8" name="Straight Arrow Connector 7"/>
            <p:cNvCxnSpPr>
              <a:endCxn id="16" idx="1"/>
            </p:cNvCxnSpPr>
            <p:nvPr/>
          </p:nvCxnSpPr>
          <p:spPr>
            <a:xfrm flipV="1">
              <a:off x="4047605" y="1320370"/>
              <a:ext cx="1845317" cy="887452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037213" y="2974216"/>
              <a:ext cx="1866099" cy="1358975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11727" y="2155561"/>
              <a:ext cx="1143000" cy="276999"/>
            </a:xfrm>
            <a:prstGeom prst="rect">
              <a:avLst/>
            </a:prstGeom>
            <a:solidFill>
              <a:srgbClr val="0099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Healthcare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3618" y="1777822"/>
              <a:ext cx="1143000" cy="276999"/>
            </a:xfrm>
            <a:prstGeom prst="rect">
              <a:avLst/>
            </a:prstGeom>
            <a:solidFill>
              <a:srgbClr val="0099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Utilities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83227" y="2524470"/>
              <a:ext cx="1143000" cy="276999"/>
            </a:xfrm>
            <a:prstGeom prst="rect">
              <a:avLst/>
            </a:prstGeom>
            <a:solidFill>
              <a:srgbClr val="0099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Transport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5018" y="2974216"/>
              <a:ext cx="1371600" cy="276999"/>
            </a:xfrm>
            <a:prstGeom prst="rect">
              <a:avLst/>
            </a:prstGeom>
            <a:solidFill>
              <a:srgbClr val="0099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e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-Government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4127" y="990600"/>
              <a:ext cx="312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  <a:latin typeface="+mn-lt"/>
                </a:rPr>
                <a:t>information sharing platform</a:t>
              </a:r>
            </a:p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+mn-lt"/>
                </a:rPr>
                <a:t>“Cloud”</a:t>
              </a:r>
              <a:endParaRPr lang="en-US" sz="140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2854" y="3653702"/>
              <a:ext cx="5695495" cy="2985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Lower TCO</a:t>
              </a:r>
            </a:p>
            <a:p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 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    (Less upfront investment, Predictable </a:t>
              </a:r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operating 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costs)</a:t>
              </a:r>
            </a:p>
            <a:p>
              <a:endParaRPr lang="en-US" sz="1200" dirty="0">
                <a:solidFill>
                  <a:schemeClr val="tx2"/>
                </a:solidFill>
                <a:latin typeface="+mn-lt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A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ccess Services on the Internet from multiple devices</a:t>
              </a:r>
            </a:p>
            <a:p>
              <a:endParaRPr lang="en-US" sz="1200" dirty="0">
                <a:solidFill>
                  <a:schemeClr val="tx2"/>
                </a:solidFill>
                <a:latin typeface="+mn-lt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Scalable 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infrastructure; Quick service provisioning</a:t>
              </a:r>
            </a:p>
            <a:p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 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    (add </a:t>
              </a:r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new services, 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add </a:t>
              </a:r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new government entities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)</a:t>
              </a:r>
            </a:p>
            <a:p>
              <a:endParaRPr lang="en-US" sz="1200" dirty="0">
                <a:solidFill>
                  <a:schemeClr val="tx2"/>
                </a:solidFill>
                <a:latin typeface="+mn-lt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Easier planning </a:t>
              </a:r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for future 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growth</a:t>
              </a:r>
            </a:p>
            <a:p>
              <a:endParaRPr lang="en-US" sz="1200" dirty="0" smtClean="0">
                <a:solidFill>
                  <a:schemeClr val="tx2"/>
                </a:solidFill>
                <a:latin typeface="+mn-lt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Flexibility to implement at City’s own pace</a:t>
              </a:r>
            </a:p>
            <a:p>
              <a:endParaRPr lang="en-US" sz="1200" dirty="0">
                <a:solidFill>
                  <a:schemeClr val="tx2"/>
                </a:solidFill>
                <a:latin typeface="+mn-lt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Pay-as-you-go model for 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Cities</a:t>
              </a:r>
              <a:endParaRPr lang="en-US" sz="1600" dirty="0">
                <a:solidFill>
                  <a:schemeClr val="tx2"/>
                </a:solidFill>
                <a:latin typeface="+mn-lt"/>
              </a:endParaRPr>
            </a:p>
          </p:txBody>
        </p:sp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500" y="2217165"/>
              <a:ext cx="2068830" cy="114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5885899" y="3365413"/>
              <a:ext cx="2063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Citizens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4054628" y="2660273"/>
              <a:ext cx="1838294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671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Colombo, Sri Lanka, 3-4 October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E227C-C0BA-4F86-9015-24E3B955443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1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351E324F949F46A88E460454545F00" ma:contentTypeVersion="1" ma:contentTypeDescription="Create a new document." ma:contentTypeScope="" ma:versionID="7f7fba4b5a3462e23cece38f3459cc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2d465dd849937321cdf8b52b5b5c9f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3FC01E-E1D9-4FC7-B982-A6D80C639364}"/>
</file>

<file path=customXml/itemProps2.xml><?xml version="1.0" encoding="utf-8"?>
<ds:datastoreItem xmlns:ds="http://schemas.openxmlformats.org/officeDocument/2006/customXml" ds:itemID="{2378BF36-6809-4703-BE09-5259D5524527}"/>
</file>

<file path=customXml/itemProps3.xml><?xml version="1.0" encoding="utf-8"?>
<ds:datastoreItem xmlns:ds="http://schemas.openxmlformats.org/officeDocument/2006/customXml" ds:itemID="{29FD5FB3-27D3-4768-83CA-054BBCAEA110}"/>
</file>

<file path=docProps/app.xml><?xml version="1.0" encoding="utf-8"?>
<Properties xmlns="http://schemas.openxmlformats.org/officeDocument/2006/extended-properties" xmlns:vt="http://schemas.openxmlformats.org/officeDocument/2006/docPropsVTypes">
  <TotalTime>14148</TotalTime>
  <Words>1952</Words>
  <Application>Microsoft Office PowerPoint</Application>
  <PresentationFormat>On-screen Show (4:3)</PresentationFormat>
  <Paragraphs>862</Paragraphs>
  <Slides>20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Photo Editor Photo</vt:lpstr>
      <vt:lpstr>PowerPoint Presentation</vt:lpstr>
      <vt:lpstr>A Changing World - Challenges Faced By Cities </vt:lpstr>
      <vt:lpstr>PowerPoint Presentation</vt:lpstr>
      <vt:lpstr>PowerPoint Presentation</vt:lpstr>
      <vt:lpstr>Smart city – At A Glance</vt:lpstr>
      <vt:lpstr>An E2E Smart City Solution</vt:lpstr>
      <vt:lpstr>Multiple Service Delivery</vt:lpstr>
      <vt:lpstr>Multiple Service Delivery</vt:lpstr>
      <vt:lpstr>Smart City on Cloud - SaaS</vt:lpstr>
      <vt:lpstr>Explosive Growth in Internet and Smartphones</vt:lpstr>
      <vt:lpstr>Growth in Broadband – Globally</vt:lpstr>
      <vt:lpstr>Building A National Backbone Network (NBN)</vt:lpstr>
      <vt:lpstr>Largest Internet Backbone – 21.5 Gbps</vt:lpstr>
      <vt:lpstr>PowerPoint Presentation</vt:lpstr>
      <vt:lpstr>SchoolNet  – Dedicated Internet Access to 1450+ locations</vt:lpstr>
      <vt:lpstr>PowerPoint Presentation</vt:lpstr>
      <vt:lpstr>Government Information Center - 1919</vt:lpstr>
      <vt:lpstr>PowerPoint Presentation</vt:lpstr>
      <vt:lpstr>Smart Cities Will Revolutionize The Way We  Live.. Work.. &amp; Learn..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Janaka R. Abeysinghe</dc:creator>
  <cp:lastModifiedBy>Janaka Abeysinghe</cp:lastModifiedBy>
  <cp:revision>915</cp:revision>
  <cp:lastPrinted>2013-10-02T09:39:22Z</cp:lastPrinted>
  <dcterms:created xsi:type="dcterms:W3CDTF">2011-07-08T11:20:26Z</dcterms:created>
  <dcterms:modified xsi:type="dcterms:W3CDTF">2013-10-02T12:49:17Z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0x01010066351E324F949F46A88E460454545F00</vt:lpwstr>
  </property>
</Properties>
</file>