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412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7" r:id="rId15"/>
    <p:sldId id="436" r:id="rId16"/>
    <p:sldId id="435" r:id="rId17"/>
    <p:sldId id="428" r:id="rId18"/>
    <p:sldId id="429" r:id="rId19"/>
    <p:sldId id="430" r:id="rId20"/>
    <p:sldId id="431" r:id="rId21"/>
    <p:sldId id="432" r:id="rId22"/>
    <p:sldId id="437" r:id="rId23"/>
    <p:sldId id="433" r:id="rId24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2" autoAdjust="0"/>
    <p:restoredTop sz="91181" autoAdjust="0"/>
  </p:normalViewPr>
  <p:slideViewPr>
    <p:cSldViewPr>
      <p:cViewPr varScale="1">
        <p:scale>
          <a:sx n="67" d="100"/>
          <a:sy n="67" d="100"/>
        </p:scale>
        <p:origin x="-12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DDF28-A9B4-41D0-AA51-38DF551B0C6F}" type="doc">
      <dgm:prSet loTypeId="urn:microsoft.com/office/officeart/2005/8/layout/radial5" loCatId="cycle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33552AC7-C4E1-4302-B43F-4983990D849A}">
      <dgm:prSet phldrT="[Text]"/>
      <dgm:spPr/>
      <dgm:t>
        <a:bodyPr/>
        <a:lstStyle/>
        <a:p>
          <a:r>
            <a:rPr lang="en-US" dirty="0" smtClean="0"/>
            <a:t>Capacity Building</a:t>
          </a:r>
          <a:endParaRPr lang="en-US" dirty="0"/>
        </a:p>
      </dgm:t>
    </dgm:pt>
    <dgm:pt modelId="{14938CE4-9002-4C5C-A57D-7361A72938A6}" type="parTrans" cxnId="{174B46AA-8B71-4408-BA9B-EDB966616808}">
      <dgm:prSet/>
      <dgm:spPr/>
      <dgm:t>
        <a:bodyPr/>
        <a:lstStyle/>
        <a:p>
          <a:endParaRPr lang="en-US"/>
        </a:p>
      </dgm:t>
    </dgm:pt>
    <dgm:pt modelId="{B12BFFB1-97C5-432F-9A8F-43DA887B702F}" type="sibTrans" cxnId="{174B46AA-8B71-4408-BA9B-EDB966616808}">
      <dgm:prSet/>
      <dgm:spPr/>
      <dgm:t>
        <a:bodyPr/>
        <a:lstStyle/>
        <a:p>
          <a:endParaRPr lang="en-US"/>
        </a:p>
      </dgm:t>
    </dgm:pt>
    <dgm:pt modelId="{F2350645-F58E-4ECF-A40F-B5EE6230FC3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/>
            <a:t>In Depth Technical Manuals/ Tutorial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/>
        </a:p>
      </dgm:t>
    </dgm:pt>
    <dgm:pt modelId="{D0FEAE83-AA75-4929-9046-55ACCAD96FE9}" type="parTrans" cxnId="{85DB3263-5EAA-4CFC-930A-151906D8CCEF}">
      <dgm:prSet/>
      <dgm:spPr/>
      <dgm:t>
        <a:bodyPr/>
        <a:lstStyle/>
        <a:p>
          <a:endParaRPr lang="en-US" dirty="0"/>
        </a:p>
      </dgm:t>
    </dgm:pt>
    <dgm:pt modelId="{62A793DC-18D4-46B3-99B7-084E224A73E7}" type="sibTrans" cxnId="{85DB3263-5EAA-4CFC-930A-151906D8CCEF}">
      <dgm:prSet/>
      <dgm:spPr/>
      <dgm:t>
        <a:bodyPr/>
        <a:lstStyle/>
        <a:p>
          <a:endParaRPr lang="en-US"/>
        </a:p>
      </dgm:t>
    </dgm:pt>
    <dgm:pt modelId="{F59FC4A2-0F33-4BCB-9CA8-565662255355}">
      <dgm:prSet phldrT="[Text]" custT="1"/>
      <dgm:spPr/>
      <dgm:t>
        <a:bodyPr/>
        <a:lstStyle/>
        <a:p>
          <a:r>
            <a:rPr lang="en-US" sz="1400" dirty="0" smtClean="0"/>
            <a:t>Workshop</a:t>
          </a:r>
          <a:endParaRPr lang="en-US" sz="1400" dirty="0"/>
        </a:p>
      </dgm:t>
    </dgm:pt>
    <dgm:pt modelId="{EA831CB3-08E1-4BC0-B441-9BE16334473A}" type="parTrans" cxnId="{70FBEBDD-09F8-46F4-9F18-C63C7D53F8A5}">
      <dgm:prSet/>
      <dgm:spPr/>
      <dgm:t>
        <a:bodyPr/>
        <a:lstStyle/>
        <a:p>
          <a:endParaRPr lang="en-US" dirty="0"/>
        </a:p>
      </dgm:t>
    </dgm:pt>
    <dgm:pt modelId="{A3D7B656-C809-4578-AE73-B22570696FD1}" type="sibTrans" cxnId="{70FBEBDD-09F8-46F4-9F18-C63C7D53F8A5}">
      <dgm:prSet/>
      <dgm:spPr/>
      <dgm:t>
        <a:bodyPr/>
        <a:lstStyle/>
        <a:p>
          <a:endParaRPr lang="en-US"/>
        </a:p>
      </dgm:t>
    </dgm:pt>
    <dgm:pt modelId="{7C819BF9-3611-485F-9CAA-615CEFA8F8E9}">
      <dgm:prSet custT="1"/>
      <dgm:spPr>
        <a:solidFill>
          <a:srgbClr val="FF0000"/>
        </a:solidFill>
      </dgm:spPr>
      <dgm:t>
        <a:bodyPr/>
        <a:lstStyle/>
        <a:p>
          <a:r>
            <a:rPr lang="en-US" sz="1400" dirty="0" smtClean="0"/>
            <a:t> Webinar</a:t>
          </a:r>
          <a:endParaRPr lang="en-US" sz="1400" dirty="0"/>
        </a:p>
      </dgm:t>
    </dgm:pt>
    <dgm:pt modelId="{66BD53C2-4EC9-48C7-A831-278639A77C56}" type="parTrans" cxnId="{1E5D4993-A71A-45FB-9234-1C6CC5E02873}">
      <dgm:prSet/>
      <dgm:spPr/>
      <dgm:t>
        <a:bodyPr/>
        <a:lstStyle/>
        <a:p>
          <a:endParaRPr lang="en-US" dirty="0"/>
        </a:p>
      </dgm:t>
    </dgm:pt>
    <dgm:pt modelId="{39D13C89-0634-475D-998C-2947E00C8AD1}" type="sibTrans" cxnId="{1E5D4993-A71A-45FB-9234-1C6CC5E02873}">
      <dgm:prSet/>
      <dgm:spPr/>
      <dgm:t>
        <a:bodyPr/>
        <a:lstStyle/>
        <a:p>
          <a:endParaRPr lang="en-US"/>
        </a:p>
      </dgm:t>
    </dgm:pt>
    <dgm:pt modelId="{E95E4DB2-B061-4E48-97BF-DBAFA876BC57}">
      <dgm:prSet custT="1"/>
      <dgm:spPr>
        <a:solidFill>
          <a:srgbClr val="FF0000"/>
        </a:solidFill>
      </dgm:spPr>
      <dgm:t>
        <a:bodyPr/>
        <a:lstStyle/>
        <a:p>
          <a:r>
            <a:rPr lang="en-US" sz="1400" dirty="0" smtClean="0"/>
            <a:t>E-Learning </a:t>
          </a:r>
          <a:endParaRPr lang="en-US" sz="1400" dirty="0"/>
        </a:p>
      </dgm:t>
    </dgm:pt>
    <dgm:pt modelId="{90C43ECB-D4B4-435C-B7C5-6F1F8C0717A0}" type="parTrans" cxnId="{439A8B16-897B-4D59-8067-DA16F45F41FA}">
      <dgm:prSet/>
      <dgm:spPr/>
      <dgm:t>
        <a:bodyPr/>
        <a:lstStyle/>
        <a:p>
          <a:endParaRPr lang="en-US" dirty="0"/>
        </a:p>
      </dgm:t>
    </dgm:pt>
    <dgm:pt modelId="{B213974E-6E3B-4097-964E-567BB3B1144C}" type="sibTrans" cxnId="{439A8B16-897B-4D59-8067-DA16F45F41FA}">
      <dgm:prSet/>
      <dgm:spPr/>
      <dgm:t>
        <a:bodyPr/>
        <a:lstStyle/>
        <a:p>
          <a:endParaRPr lang="en-US"/>
        </a:p>
      </dgm:t>
    </dgm:pt>
    <dgm:pt modelId="{D8875102-DF07-49FC-869A-D41D3F1AEF8E}" type="pres">
      <dgm:prSet presAssocID="{4A6DDF28-A9B4-41D0-AA51-38DF551B0C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964156-5DF2-4E4B-8901-D97C48FEA5CE}" type="pres">
      <dgm:prSet presAssocID="{33552AC7-C4E1-4302-B43F-4983990D849A}" presName="centerShape" presStyleLbl="node0" presStyleIdx="0" presStyleCnt="1" custScaleX="106346" custScaleY="111410"/>
      <dgm:spPr/>
      <dgm:t>
        <a:bodyPr/>
        <a:lstStyle/>
        <a:p>
          <a:endParaRPr lang="en-US"/>
        </a:p>
      </dgm:t>
    </dgm:pt>
    <dgm:pt modelId="{655E59CC-3839-47B5-9820-0DB7E6780FBD}" type="pres">
      <dgm:prSet presAssocID="{D0FEAE83-AA75-4929-9046-55ACCAD96FE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048784E-3FAE-4124-88D5-1588748525CE}" type="pres">
      <dgm:prSet presAssocID="{D0FEAE83-AA75-4929-9046-55ACCAD96FE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B41BE8D-25C0-4316-AA18-4924A23618E3}" type="pres">
      <dgm:prSet presAssocID="{F2350645-F58E-4ECF-A40F-B5EE6230FC3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E45EC-3FF7-49C7-8AD4-EF81CCF18A91}" type="pres">
      <dgm:prSet presAssocID="{EA831CB3-08E1-4BC0-B441-9BE16334473A}" presName="parTrans" presStyleLbl="sibTrans2D1" presStyleIdx="1" presStyleCnt="4"/>
      <dgm:spPr/>
      <dgm:t>
        <a:bodyPr/>
        <a:lstStyle/>
        <a:p>
          <a:endParaRPr lang="en-US"/>
        </a:p>
      </dgm:t>
    </dgm:pt>
    <dgm:pt modelId="{0484BF47-3336-4357-8DD0-F0E304D82124}" type="pres">
      <dgm:prSet presAssocID="{EA831CB3-08E1-4BC0-B441-9BE16334473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095C6E2-4785-4998-9530-52F3C75EC620}" type="pres">
      <dgm:prSet presAssocID="{F59FC4A2-0F33-4BCB-9CA8-565662255355}" presName="node" presStyleLbl="node1" presStyleIdx="1" presStyleCnt="4" custScaleX="110471" custScaleY="107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BE789-619A-4CE5-9336-ACBD757A888A}" type="pres">
      <dgm:prSet presAssocID="{66BD53C2-4EC9-48C7-A831-278639A77C56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BA27004-C40A-4B5C-9A02-FFE61768495E}" type="pres">
      <dgm:prSet presAssocID="{66BD53C2-4EC9-48C7-A831-278639A77C5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66F38CD-1AB1-4A0B-925B-3F3E88D3DE98}" type="pres">
      <dgm:prSet presAssocID="{7C819BF9-3611-485F-9CAA-615CEFA8F8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6A15E-8826-40DE-8268-918BB5965A88}" type="pres">
      <dgm:prSet presAssocID="{90C43ECB-D4B4-435C-B7C5-6F1F8C0717A0}" presName="parTrans" presStyleLbl="sibTrans2D1" presStyleIdx="3" presStyleCnt="4"/>
      <dgm:spPr/>
      <dgm:t>
        <a:bodyPr/>
        <a:lstStyle/>
        <a:p>
          <a:endParaRPr lang="en-US"/>
        </a:p>
      </dgm:t>
    </dgm:pt>
    <dgm:pt modelId="{BCCF57FA-45D6-4B84-B226-6BC33BECF3B9}" type="pres">
      <dgm:prSet presAssocID="{90C43ECB-D4B4-435C-B7C5-6F1F8C0717A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82042C4-D7F2-4B99-979B-F0EC63F1F1DF}" type="pres">
      <dgm:prSet presAssocID="{E95E4DB2-B061-4E48-97BF-DBAFA876BC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0BDF46-F2D9-45C2-A5F1-D261EF34E829}" type="presOf" srcId="{66BD53C2-4EC9-48C7-A831-278639A77C56}" destId="{C64BE789-619A-4CE5-9336-ACBD757A888A}" srcOrd="0" destOrd="0" presId="urn:microsoft.com/office/officeart/2005/8/layout/radial5"/>
    <dgm:cxn modelId="{4A0241C7-7BA5-45D0-AFFB-BFDBF6E4DC3B}" type="presOf" srcId="{E95E4DB2-B061-4E48-97BF-DBAFA876BC57}" destId="{582042C4-D7F2-4B99-979B-F0EC63F1F1DF}" srcOrd="0" destOrd="0" presId="urn:microsoft.com/office/officeart/2005/8/layout/radial5"/>
    <dgm:cxn modelId="{422ACC26-6A4C-462A-AACF-451220F5E6F0}" type="presOf" srcId="{4A6DDF28-A9B4-41D0-AA51-38DF551B0C6F}" destId="{D8875102-DF07-49FC-869A-D41D3F1AEF8E}" srcOrd="0" destOrd="0" presId="urn:microsoft.com/office/officeart/2005/8/layout/radial5"/>
    <dgm:cxn modelId="{7E29F708-5038-4FF6-A580-707B795FB79B}" type="presOf" srcId="{F59FC4A2-0F33-4BCB-9CA8-565662255355}" destId="{B095C6E2-4785-4998-9530-52F3C75EC620}" srcOrd="0" destOrd="0" presId="urn:microsoft.com/office/officeart/2005/8/layout/radial5"/>
    <dgm:cxn modelId="{1E5D4993-A71A-45FB-9234-1C6CC5E02873}" srcId="{33552AC7-C4E1-4302-B43F-4983990D849A}" destId="{7C819BF9-3611-485F-9CAA-615CEFA8F8E9}" srcOrd="2" destOrd="0" parTransId="{66BD53C2-4EC9-48C7-A831-278639A77C56}" sibTransId="{39D13C89-0634-475D-998C-2947E00C8AD1}"/>
    <dgm:cxn modelId="{03DAE52F-D315-4723-BDD2-37AFEC006EC8}" type="presOf" srcId="{D0FEAE83-AA75-4929-9046-55ACCAD96FE9}" destId="{655E59CC-3839-47B5-9820-0DB7E6780FBD}" srcOrd="0" destOrd="0" presId="urn:microsoft.com/office/officeart/2005/8/layout/radial5"/>
    <dgm:cxn modelId="{174B46AA-8B71-4408-BA9B-EDB966616808}" srcId="{4A6DDF28-A9B4-41D0-AA51-38DF551B0C6F}" destId="{33552AC7-C4E1-4302-B43F-4983990D849A}" srcOrd="0" destOrd="0" parTransId="{14938CE4-9002-4C5C-A57D-7361A72938A6}" sibTransId="{B12BFFB1-97C5-432F-9A8F-43DA887B702F}"/>
    <dgm:cxn modelId="{041FECE1-0293-4011-BC2B-25CB2AF62565}" type="presOf" srcId="{66BD53C2-4EC9-48C7-A831-278639A77C56}" destId="{6BA27004-C40A-4B5C-9A02-FFE61768495E}" srcOrd="1" destOrd="0" presId="urn:microsoft.com/office/officeart/2005/8/layout/radial5"/>
    <dgm:cxn modelId="{12381110-42C9-49DF-B63A-B01CEF84CBB4}" type="presOf" srcId="{7C819BF9-3611-485F-9CAA-615CEFA8F8E9}" destId="{366F38CD-1AB1-4A0B-925B-3F3E88D3DE98}" srcOrd="0" destOrd="0" presId="urn:microsoft.com/office/officeart/2005/8/layout/radial5"/>
    <dgm:cxn modelId="{74B1B52A-E1BF-4482-AB06-388486538645}" type="presOf" srcId="{EA831CB3-08E1-4BC0-B441-9BE16334473A}" destId="{8E8E45EC-3FF7-49C7-8AD4-EF81CCF18A91}" srcOrd="0" destOrd="0" presId="urn:microsoft.com/office/officeart/2005/8/layout/radial5"/>
    <dgm:cxn modelId="{6BAA3E17-B17D-452B-91E4-77EFEEB50B45}" type="presOf" srcId="{90C43ECB-D4B4-435C-B7C5-6F1F8C0717A0}" destId="{BCCF57FA-45D6-4B84-B226-6BC33BECF3B9}" srcOrd="1" destOrd="0" presId="urn:microsoft.com/office/officeart/2005/8/layout/radial5"/>
    <dgm:cxn modelId="{85DB3263-5EAA-4CFC-930A-151906D8CCEF}" srcId="{33552AC7-C4E1-4302-B43F-4983990D849A}" destId="{F2350645-F58E-4ECF-A40F-B5EE6230FC3B}" srcOrd="0" destOrd="0" parTransId="{D0FEAE83-AA75-4929-9046-55ACCAD96FE9}" sibTransId="{62A793DC-18D4-46B3-99B7-084E224A73E7}"/>
    <dgm:cxn modelId="{A1B58C0C-2CD8-4208-BB4C-71CF8F8D2D87}" type="presOf" srcId="{D0FEAE83-AA75-4929-9046-55ACCAD96FE9}" destId="{5048784E-3FAE-4124-88D5-1588748525CE}" srcOrd="1" destOrd="0" presId="urn:microsoft.com/office/officeart/2005/8/layout/radial5"/>
    <dgm:cxn modelId="{E3E1B338-6295-4B5B-8541-38E9BBD2B643}" type="presOf" srcId="{F2350645-F58E-4ECF-A40F-B5EE6230FC3B}" destId="{1B41BE8D-25C0-4316-AA18-4924A23618E3}" srcOrd="0" destOrd="0" presId="urn:microsoft.com/office/officeart/2005/8/layout/radial5"/>
    <dgm:cxn modelId="{5973FC36-8EE9-4D51-9A46-8862ECC56943}" type="presOf" srcId="{90C43ECB-D4B4-435C-B7C5-6F1F8C0717A0}" destId="{51F6A15E-8826-40DE-8268-918BB5965A88}" srcOrd="0" destOrd="0" presId="urn:microsoft.com/office/officeart/2005/8/layout/radial5"/>
    <dgm:cxn modelId="{70FBEBDD-09F8-46F4-9F18-C63C7D53F8A5}" srcId="{33552AC7-C4E1-4302-B43F-4983990D849A}" destId="{F59FC4A2-0F33-4BCB-9CA8-565662255355}" srcOrd="1" destOrd="0" parTransId="{EA831CB3-08E1-4BC0-B441-9BE16334473A}" sibTransId="{A3D7B656-C809-4578-AE73-B22570696FD1}"/>
    <dgm:cxn modelId="{E9DD95C3-0FE5-491B-BF7F-220B896B58CA}" type="presOf" srcId="{33552AC7-C4E1-4302-B43F-4983990D849A}" destId="{48964156-5DF2-4E4B-8901-D97C48FEA5CE}" srcOrd="0" destOrd="0" presId="urn:microsoft.com/office/officeart/2005/8/layout/radial5"/>
    <dgm:cxn modelId="{439A8B16-897B-4D59-8067-DA16F45F41FA}" srcId="{33552AC7-C4E1-4302-B43F-4983990D849A}" destId="{E95E4DB2-B061-4E48-97BF-DBAFA876BC57}" srcOrd="3" destOrd="0" parTransId="{90C43ECB-D4B4-435C-B7C5-6F1F8C0717A0}" sibTransId="{B213974E-6E3B-4097-964E-567BB3B1144C}"/>
    <dgm:cxn modelId="{CF1A3DFC-0996-4190-8F71-06512BACCBF2}" type="presOf" srcId="{EA831CB3-08E1-4BC0-B441-9BE16334473A}" destId="{0484BF47-3336-4357-8DD0-F0E304D82124}" srcOrd="1" destOrd="0" presId="urn:microsoft.com/office/officeart/2005/8/layout/radial5"/>
    <dgm:cxn modelId="{06252BDB-9AD5-492C-B4DC-F962B78E4B7A}" type="presParOf" srcId="{D8875102-DF07-49FC-869A-D41D3F1AEF8E}" destId="{48964156-5DF2-4E4B-8901-D97C48FEA5CE}" srcOrd="0" destOrd="0" presId="urn:microsoft.com/office/officeart/2005/8/layout/radial5"/>
    <dgm:cxn modelId="{B1269513-050C-429D-91DE-2E5343CDE10B}" type="presParOf" srcId="{D8875102-DF07-49FC-869A-D41D3F1AEF8E}" destId="{655E59CC-3839-47B5-9820-0DB7E6780FBD}" srcOrd="1" destOrd="0" presId="urn:microsoft.com/office/officeart/2005/8/layout/radial5"/>
    <dgm:cxn modelId="{8270A1EF-A353-46F9-A195-B85B8A328741}" type="presParOf" srcId="{655E59CC-3839-47B5-9820-0DB7E6780FBD}" destId="{5048784E-3FAE-4124-88D5-1588748525CE}" srcOrd="0" destOrd="0" presId="urn:microsoft.com/office/officeart/2005/8/layout/radial5"/>
    <dgm:cxn modelId="{2FB2FE37-4349-4B49-91B4-5A2D7334A805}" type="presParOf" srcId="{D8875102-DF07-49FC-869A-D41D3F1AEF8E}" destId="{1B41BE8D-25C0-4316-AA18-4924A23618E3}" srcOrd="2" destOrd="0" presId="urn:microsoft.com/office/officeart/2005/8/layout/radial5"/>
    <dgm:cxn modelId="{F100B0C7-C5F4-44D7-8275-6DD94CA7348A}" type="presParOf" srcId="{D8875102-DF07-49FC-869A-D41D3F1AEF8E}" destId="{8E8E45EC-3FF7-49C7-8AD4-EF81CCF18A91}" srcOrd="3" destOrd="0" presId="urn:microsoft.com/office/officeart/2005/8/layout/radial5"/>
    <dgm:cxn modelId="{A69AD049-65C7-4E38-9342-7C8DB09332FA}" type="presParOf" srcId="{8E8E45EC-3FF7-49C7-8AD4-EF81CCF18A91}" destId="{0484BF47-3336-4357-8DD0-F0E304D82124}" srcOrd="0" destOrd="0" presId="urn:microsoft.com/office/officeart/2005/8/layout/radial5"/>
    <dgm:cxn modelId="{7B86F86F-1BA3-4240-815B-4D25E6D97148}" type="presParOf" srcId="{D8875102-DF07-49FC-869A-D41D3F1AEF8E}" destId="{B095C6E2-4785-4998-9530-52F3C75EC620}" srcOrd="4" destOrd="0" presId="urn:microsoft.com/office/officeart/2005/8/layout/radial5"/>
    <dgm:cxn modelId="{04A9549B-DF8D-4F90-AC2E-160552A7377E}" type="presParOf" srcId="{D8875102-DF07-49FC-869A-D41D3F1AEF8E}" destId="{C64BE789-619A-4CE5-9336-ACBD757A888A}" srcOrd="5" destOrd="0" presId="urn:microsoft.com/office/officeart/2005/8/layout/radial5"/>
    <dgm:cxn modelId="{AD9C6695-2C5E-43AF-9E94-A2ED3B8830D2}" type="presParOf" srcId="{C64BE789-619A-4CE5-9336-ACBD757A888A}" destId="{6BA27004-C40A-4B5C-9A02-FFE61768495E}" srcOrd="0" destOrd="0" presId="urn:microsoft.com/office/officeart/2005/8/layout/radial5"/>
    <dgm:cxn modelId="{F8E7BD5B-FEC1-4E14-82FC-DE0EF025E233}" type="presParOf" srcId="{D8875102-DF07-49FC-869A-D41D3F1AEF8E}" destId="{366F38CD-1AB1-4A0B-925B-3F3E88D3DE98}" srcOrd="6" destOrd="0" presId="urn:microsoft.com/office/officeart/2005/8/layout/radial5"/>
    <dgm:cxn modelId="{197A2A05-6F47-42C0-A37F-4C8CDA447422}" type="presParOf" srcId="{D8875102-DF07-49FC-869A-D41D3F1AEF8E}" destId="{51F6A15E-8826-40DE-8268-918BB5965A88}" srcOrd="7" destOrd="0" presId="urn:microsoft.com/office/officeart/2005/8/layout/radial5"/>
    <dgm:cxn modelId="{2E883FFC-93A6-4CF0-81A8-14E0FE0B0BF8}" type="presParOf" srcId="{51F6A15E-8826-40DE-8268-918BB5965A88}" destId="{BCCF57FA-45D6-4B84-B226-6BC33BECF3B9}" srcOrd="0" destOrd="0" presId="urn:microsoft.com/office/officeart/2005/8/layout/radial5"/>
    <dgm:cxn modelId="{E166FF18-5804-414E-B786-4233AD16E1D3}" type="presParOf" srcId="{D8875102-DF07-49FC-869A-D41D3F1AEF8E}" destId="{582042C4-D7F2-4B99-979B-F0EC63F1F1D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5E572A-4BB4-4A59-B29B-80A07CA49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0324C1-E186-478B-9792-C58ED8491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17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86BE626-7599-42FE-A405-2A87B24CB62B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FAA65D7-8BA3-437A-95CB-DE35FD2C2795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3174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175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Currently TSB organises workshops for general awareness on ITU-T standardization activities and in-depth technical tutrorials for training on implementation of ITU-T Recommendations. Webinars and E-learning courses will now also be proposed in the future. Member states are invited to contact TSB if they would like to host an in depth technical tutorial pertaining to a particular ITU-T Recommendation(s) or workshop in the near future.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8B65767-19CA-4AFA-A179-AFB2FF6B16D1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First three bullets shows the actions that have been implemented in the period 2009-12.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0CFEDD9-32B3-4174-B901-EB577E744EE3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324C1-E186-478B-9792-C58ED84910A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1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96861FB-0A6C-411C-AD7B-DA12BF3FEA8C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1622DF7-3D2C-4C80-B9CA-49C2823366CD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PP Res 123 firstly adopted by PP 2002</a:t>
            </a:r>
          </a:p>
          <a:p>
            <a:pPr eaLnBrk="1" hangingPunct="1"/>
            <a:r>
              <a:rPr lang="en-US" altLang="en-US" smtClean="0"/>
              <a:t>WTSA Res 44 1</a:t>
            </a:r>
            <a:r>
              <a:rPr lang="en-US" altLang="en-US" baseline="30000" smtClean="0"/>
              <a:t>st</a:t>
            </a:r>
            <a:r>
              <a:rPr lang="en-US" altLang="en-US" smtClean="0"/>
              <a:t> adopted by WTSA-04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AEA0CE3-1C85-404B-9DF1-F607D8C9009C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A0FD543-145F-475A-9180-729A05486D12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BD73FC-5B89-4D5C-8209-C3831127B8E8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Main actions implemented for BSG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Strengthen Standard Making Capability (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Programme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1 of Annex in WTSA-12)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Assist Developing Countries in Standards Implementation (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Programme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2 of Annex in WTSA-12)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Develop Human Resources ((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Programme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3 of Annex in WTSA-12)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Regional Groups </a:t>
            </a:r>
            <a:r>
              <a:rPr lang="en-US" smtClean="0">
                <a:solidFill>
                  <a:schemeClr val="tx1">
                    <a:lumMod val="50000"/>
                  </a:schemeClr>
                </a:solidFill>
              </a:rPr>
              <a:t>( WTSA-12  Resolution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54)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Slide shows actions that have been implemented in period 2009-12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2103F45-E3CC-4B86-B750-FDB88C0F6FE2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Handbooks have now been replaced by e-learning courses, technical reports and web based guides.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552AE0C-EB9F-4011-8A07-C51AD767732E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5CB1AC-3EAB-4DF1-8FC7-846057CA7A5B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68C0C83-690B-48A2-97AF-4544D8B9D914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smtClean="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</a:rPr>
            </a:br>
            <a:endParaRPr lang="en-US" sz="100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200" b="1" smtClean="0">
                <a:solidFill>
                  <a:srgbClr val="0C4B84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 sz="1000" smtClean="0">
                <a:solidFill>
                  <a:srgbClr val="000000"/>
                </a:solidFill>
              </a:rPr>
              <a:t> </a:t>
            </a:r>
            <a:endParaRPr lang="en-US" altLang="en-US" sz="2400" smtClean="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en-GB" altLang="en-US" smtClean="0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303268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1AF4-53FA-4334-BB42-4A30967F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29285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7987C-09CA-4C30-9F8F-27193B658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3674077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D4A1B4B-E8F2-4B1F-A3C8-2056FE32A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20777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E151C-AE28-46CF-8FFF-F7E2B0B39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72081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4A46A-4368-4FD5-A322-D05F8DE15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77417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72203-F258-4A29-A809-5C0D0A98E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87567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3D570-A450-4BD4-AE72-CEAF3666E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204111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B464A-0707-44A2-8187-DD9ABF31E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173380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B91B3-8590-424C-B412-1327A1357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372133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A943-527E-4649-876F-3E60F1A6B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47940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E7F0E-D825-4026-BC54-7F0E755DB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  <p:extLst>
      <p:ext uri="{BB962C8B-B14F-4D97-AF65-F5344CB8AC3E}">
        <p14:creationId xmlns:p14="http://schemas.microsoft.com/office/powerpoint/2010/main" val="57955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93880A-9958-4693-9547-BB4ADD3D3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250825" y="6381750"/>
            <a:ext cx="3827463" cy="268288"/>
          </a:xfrm>
          <a:prstGeom prst="rect">
            <a:avLst/>
          </a:prstGeom>
          <a:noFill/>
          <a:ln/>
          <a:extLst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n-US"/>
              <a:t>Yangon, Myanmar, 28-29 November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s.itu.int/itu-t/StandardsQA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gap/Pages/default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vijay.mauree@itu.int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academy.itu.int/moodle/course/view.php?id=60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Vijay.mauree@itu.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u.int/publ/T-HDB-SEC.04-2009/en" TargetMode="External"/><Relationship Id="rId3" Type="http://schemas.openxmlformats.org/officeDocument/2006/relationships/image" Target="../media/image10.gif"/><Relationship Id="rId7" Type="http://schemas.openxmlformats.org/officeDocument/2006/relationships/hyperlink" Target="http://www.itu.int/publ/T-HDB-IMPL.05-2009/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u.int/publ/T-HDB-IMPL.06-2010/en" TargetMode="External"/><Relationship Id="rId5" Type="http://schemas.openxmlformats.org/officeDocument/2006/relationships/hyperlink" Target="http://www.itu.int/pub/T-HDB-IMPL.08-2010/en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itu.int/publ/T-HDB-IMPL.07-2010/en" TargetMode="Externa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463031"/>
            <a:ext cx="9144000" cy="1470025"/>
          </a:xfrm>
        </p:spPr>
        <p:txBody>
          <a:bodyPr/>
          <a:lstStyle/>
          <a:p>
            <a:r>
              <a:rPr lang="en-US" altLang="en-US" dirty="0" smtClean="0"/>
              <a:t>ITU Activities on Bridging the Standardization Gap (BSG)</a:t>
            </a:r>
          </a:p>
        </p:txBody>
      </p:sp>
      <p:sp>
        <p:nvSpPr>
          <p:cNvPr id="4101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2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3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4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105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12" name="Picture 16" descr="ITUse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6729413" y="188913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/>
              <a:t>ITU Regional Standardization Forum for Africa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2400" b="1" dirty="0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>
                <a:solidFill>
                  <a:srgbClr val="22228B"/>
                </a:solidFill>
              </a:rPr>
              <a:t>(Kampala, Uganda, 23-25 June 2014)</a:t>
            </a:r>
            <a:endParaRPr lang="en-US" altLang="en-US" sz="1800" b="1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84712"/>
            <a:ext cx="6400800" cy="1752600"/>
          </a:xfrm>
        </p:spPr>
        <p:txBody>
          <a:bodyPr/>
          <a:lstStyle/>
          <a:p>
            <a:r>
              <a:rPr lang="en-GB" altLang="en-US" b="1" dirty="0" smtClean="0"/>
              <a:t>Vijay Mauree,</a:t>
            </a:r>
          </a:p>
          <a:p>
            <a:r>
              <a:rPr lang="en-GB" altLang="en-US" b="1" dirty="0" smtClean="0"/>
              <a:t>Programme Coordinator</a:t>
            </a:r>
          </a:p>
          <a:p>
            <a:r>
              <a:rPr lang="en-GB" altLang="en-US" b="1" dirty="0" smtClean="0"/>
              <a:t>ITU</a:t>
            </a:r>
          </a:p>
          <a:p>
            <a:r>
              <a:rPr lang="en-GB" altLang="en-US" b="1" dirty="0"/>
              <a:t>Vijay.mauree@itu.int</a:t>
            </a:r>
            <a:endParaRPr lang="en-US" altLang="en-US" b="1" dirty="0"/>
          </a:p>
          <a:p>
            <a:endParaRPr lang="en-US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52463"/>
            <a:ext cx="7772400" cy="584200"/>
          </a:xfrm>
        </p:spPr>
        <p:txBody>
          <a:bodyPr/>
          <a:lstStyle/>
          <a:p>
            <a:pPr eaLnBrk="1" hangingPunct="1"/>
            <a:r>
              <a:rPr lang="en-US" altLang="en-US" smtClean="0"/>
              <a:t>Standards Q&amp;A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281987" cy="4256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u="sng" dirty="0" smtClean="0">
                <a:latin typeface="+mj-lt"/>
                <a:hlinkClick r:id="rId3"/>
              </a:rPr>
              <a:t>http://groups.itu.int/itu-t/StandardsQA.aspx</a:t>
            </a:r>
            <a:endParaRPr lang="en-US" sz="20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MS PGothic" pitchFamily="34" charset="-128"/>
              </a:rPr>
              <a:t>Objectives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Enable developing countries to seek advice directly from ITU-T study group experts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Ensure developing countries have a better understanding of ITU-T Recommendations</a:t>
            </a:r>
          </a:p>
          <a:p>
            <a:pPr lvl="1">
              <a:defRPr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Enhance the application of ITU-T Recommendations in developing countries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000" dirty="0">
                <a:solidFill>
                  <a:schemeClr val="accent4">
                    <a:lumMod val="50000"/>
                  </a:schemeClr>
                </a:solidFill>
                <a:latin typeface="+mj-lt"/>
                <a:ea typeface="MS PGothic" pitchFamily="34" charset="-128"/>
              </a:rPr>
              <a:t>Open to </a:t>
            </a:r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+mj-lt"/>
                <a:ea typeface="MS PGothic" pitchFamily="34" charset="-128"/>
              </a:rPr>
              <a:t>everyone</a:t>
            </a:r>
            <a:endParaRPr lang="en-US" altLang="ja-JP" sz="2000" dirty="0">
              <a:solidFill>
                <a:schemeClr val="accent4">
                  <a:lumMod val="50000"/>
                </a:schemeClr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1638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942A1DE-DC7C-44B1-89CC-492DC8350BF9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1188" y="1268413"/>
            <a:ext cx="82296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</a:rPr>
              <a:t>New Actions From WTSA-12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dirty="0"/>
              <a:t>Assist developing countries to</a:t>
            </a:r>
          </a:p>
          <a:p>
            <a:pPr marL="1257300" lvl="2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Ø"/>
              <a:defRPr/>
            </a:pPr>
            <a:r>
              <a:rPr lang="en-GB" sz="1800" dirty="0"/>
              <a:t>Establish a standardization secretariat to coordinate standardization activities and participation in ITU-T study groups</a:t>
            </a:r>
            <a:endParaRPr lang="en-US" sz="1800" b="1" dirty="0">
              <a:solidFill>
                <a:srgbClr val="FF0000"/>
              </a:solidFill>
            </a:endParaRPr>
          </a:p>
          <a:p>
            <a:pPr marL="1257300" lvl="2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Ø"/>
              <a:defRPr/>
            </a:pPr>
            <a:r>
              <a:rPr lang="en-GB" sz="1800" dirty="0"/>
              <a:t>Determine whether their existing national standards are consistent and in accordance with the current ITU‑T Recommendations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kern="0" dirty="0">
                <a:solidFill>
                  <a:schemeClr val="tx1">
                    <a:lumMod val="50000"/>
                  </a:schemeClr>
                </a:solidFill>
              </a:rPr>
              <a:t>Develop implementation guidelines for new ITU-T Recommendations</a:t>
            </a:r>
          </a:p>
          <a:p>
            <a:pPr lvl="2" algn="just">
              <a:spcBef>
                <a:spcPts val="600"/>
              </a:spcBef>
              <a:spcAft>
                <a:spcPts val="1200"/>
              </a:spcAft>
              <a:buSzPct val="75000"/>
              <a:defRPr/>
            </a:pPr>
            <a:endParaRPr lang="en-US" sz="1800" kern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07950" y="374650"/>
            <a:ext cx="8928100" cy="461963"/>
          </a:xfrm>
        </p:spPr>
        <p:txBody>
          <a:bodyPr/>
          <a:lstStyle/>
          <a:p>
            <a:r>
              <a:rPr lang="en-US" altLang="en-US" smtClean="0"/>
              <a:t>Assist Developing Countries in Standards Implementation</a:t>
            </a:r>
          </a:p>
        </p:txBody>
      </p:sp>
      <p:sp>
        <p:nvSpPr>
          <p:cNvPr id="1741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2F86AAC-EBF4-42ED-88F9-1BD0D44DC77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Benefits of a National Standardization Secretariat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 smtClean="0"/>
              <a:t>Link national standards to ITU-T Recommendations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Clearly defined roles, responsibility and authority within the country on ITU-T matters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Coordinate requirements for ICT standards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Have a role in approval of ITU-T Recommendations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Enhance contribution in ITU-T Study Groups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5ED5EE5-9548-40D6-8EFB-229777755FE6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88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50825" y="228600"/>
            <a:ext cx="8435975" cy="762000"/>
          </a:xfrm>
        </p:spPr>
        <p:txBody>
          <a:bodyPr/>
          <a:lstStyle/>
          <a:p>
            <a:r>
              <a:rPr lang="en-US" altLang="en-US" dirty="0" smtClean="0"/>
              <a:t>National Standardization Secretariat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9530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 smtClean="0"/>
              <a:t>TSB has developed guidelines for developing countries to establish a national standardization secretariat (NSS)</a:t>
            </a:r>
          </a:p>
          <a:p>
            <a:pPr marL="0" indent="0">
              <a:spcBef>
                <a:spcPct val="0"/>
              </a:spcBef>
              <a:buClr>
                <a:srgbClr val="473A35"/>
              </a:buClr>
              <a:buNone/>
              <a:defRPr/>
            </a:pPr>
            <a:endParaRPr lang="en-US" sz="2400" dirty="0" smtClean="0"/>
          </a:p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 smtClean="0"/>
              <a:t>The Guidelines and Annex are available on </a:t>
            </a:r>
            <a:r>
              <a:rPr lang="en-US" sz="2400" dirty="0"/>
              <a:t>BSG website at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www.itu.int/en/ITU-T/gap/Pages/default.aspx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ct val="0"/>
              </a:spcBef>
              <a:buClr>
                <a:srgbClr val="473A35"/>
              </a:buClr>
              <a:buFontTx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/>
              <a:t>TSB can provide </a:t>
            </a:r>
            <a:r>
              <a:rPr lang="en-US" sz="2400" dirty="0" smtClean="0"/>
              <a:t>technical assistance to </a:t>
            </a:r>
            <a:r>
              <a:rPr lang="en-US" sz="2400" dirty="0"/>
              <a:t>developing countries to establish the </a:t>
            </a:r>
            <a:r>
              <a:rPr lang="en-US" sz="2400" dirty="0" smtClean="0"/>
              <a:t>NSS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For more information contact:</a:t>
            </a:r>
          </a:p>
          <a:p>
            <a:pPr lvl="1">
              <a:defRPr/>
            </a:pPr>
            <a:r>
              <a:rPr lang="en-US" sz="1600" dirty="0" smtClean="0"/>
              <a:t>Vijay Mauree : </a:t>
            </a:r>
            <a:r>
              <a:rPr lang="en-US" sz="1600" dirty="0" smtClean="0">
                <a:hlinkClick r:id="rId4"/>
              </a:rPr>
              <a:t>vijay.mauree@itu.int</a:t>
            </a:r>
            <a:r>
              <a:rPr lang="en-US" sz="1600" dirty="0" smtClean="0"/>
              <a:t> 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5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6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34777DD-78C1-4585-AC31-6F7B0B46566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84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115616" y="1196752"/>
          <a:ext cx="69127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5" name="Title 8"/>
          <p:cNvSpPr>
            <a:spLocks noGrp="1"/>
          </p:cNvSpPr>
          <p:nvPr>
            <p:ph type="title"/>
          </p:nvPr>
        </p:nvSpPr>
        <p:spPr>
          <a:xfrm>
            <a:off x="539750" y="288925"/>
            <a:ext cx="7772400" cy="584200"/>
          </a:xfrm>
        </p:spPr>
        <p:txBody>
          <a:bodyPr/>
          <a:lstStyle/>
          <a:p>
            <a:r>
              <a:rPr lang="en-US" altLang="en-US" smtClean="0"/>
              <a:t>Develop Human Resources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8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9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fld id="{D3E2A272-A628-45D1-A762-14DAD3EEF1B5}" type="slidenum">
              <a:rPr lang="en-US" altLang="en-US" sz="1400" smtClean="0">
                <a:solidFill>
                  <a:schemeClr val="tx1"/>
                </a:solidFill>
              </a:rPr>
              <a:pPr algn="l"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4213" y="344488"/>
            <a:ext cx="7772400" cy="522287"/>
          </a:xfrm>
        </p:spPr>
        <p:txBody>
          <a:bodyPr/>
          <a:lstStyle/>
          <a:p>
            <a:r>
              <a:rPr lang="en-US" altLang="en-US" sz="2800" smtClean="0"/>
              <a:t>Develop Human Resources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288" y="1052513"/>
            <a:ext cx="822960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3"/>
              </a:buBlip>
              <a:defRPr/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In-depth technical tutorials on ITU-T Recommendations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3"/>
              </a:buBlip>
              <a:defRPr/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Increase number of officials (Chairs / Rapporteurs) from developing countries in ITU-T Study Groups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3"/>
              </a:buBlip>
              <a:defRPr/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  <a:hlinkClick r:id="rId4"/>
              </a:rPr>
              <a:t>E-learning course on 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  <a:hlinkClick r:id="rId4"/>
              </a:rPr>
              <a:t>Working Methods of ITU-T Study Groups </a:t>
            </a:r>
            <a:r>
              <a:rPr lang="en-US" sz="1800" kern="0" dirty="0" smtClean="0">
                <a:solidFill>
                  <a:schemeClr val="tx1">
                    <a:lumMod val="50000"/>
                  </a:schemeClr>
                </a:solidFill>
              </a:rPr>
              <a:t>(ITU-T </a:t>
            </a: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A.1) and Quality of Service </a:t>
            </a:r>
            <a:r>
              <a:rPr lang="en-US" sz="1800" b="1" baseline="30000" dirty="0">
                <a:solidFill>
                  <a:srgbClr val="FF0000"/>
                </a:solidFill>
              </a:rPr>
              <a:t>NEW!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3"/>
              </a:buBlip>
              <a:defRPr/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New Actions From WTSA-12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q"/>
              <a:defRPr/>
            </a:pPr>
            <a:r>
              <a:rPr lang="en-GB" sz="1800" dirty="0"/>
              <a:t>Fellowships to be provided under TSB budget to eligible countries to attend relevant ITU-T meetings.</a:t>
            </a:r>
            <a:endParaRPr lang="en-US" sz="1800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q"/>
              <a:defRPr/>
            </a:pPr>
            <a:r>
              <a:rPr lang="en-GB" sz="1800" dirty="0"/>
              <a:t>Encouraging secondment and short-term employment opportunities for developing countries experts in test laboratories of international standards development organizations (SDOs) and manufacturers, in particular in the area of conformance and interoperability testing</a:t>
            </a:r>
            <a:endParaRPr lang="en-GB" sz="1800" baseline="30000" dirty="0">
              <a:solidFill>
                <a:srgbClr val="FF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defRPr/>
            </a:pPr>
            <a:endParaRPr lang="en-GB" sz="1800" dirty="0"/>
          </a:p>
        </p:txBody>
      </p:sp>
      <p:sp>
        <p:nvSpPr>
          <p:cNvPr id="1946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5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6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7C4FE07-EF5F-4C2A-9FD1-92DCF505F04C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305800" cy="43211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smtClean="0">
                <a:solidFill>
                  <a:schemeClr val="tx2"/>
                </a:solidFill>
              </a:rPr>
              <a:t>SG2 Groups for Arab and East Africa Regions</a:t>
            </a:r>
          </a:p>
          <a:p>
            <a:pPr>
              <a:lnSpc>
                <a:spcPct val="150000"/>
              </a:lnSpc>
            </a:pPr>
            <a:r>
              <a:rPr lang="en-US" altLang="en-US" sz="2000" smtClean="0">
                <a:solidFill>
                  <a:schemeClr val="tx2"/>
                </a:solidFill>
              </a:rPr>
              <a:t>SG3 Groups for Asia and Oceania, Africa, Europe and Mediterranean, Latin America and Caribbean (Tariff and accounting principles)</a:t>
            </a:r>
          </a:p>
          <a:p>
            <a:pPr>
              <a:lnSpc>
                <a:spcPct val="150000"/>
              </a:lnSpc>
            </a:pPr>
            <a:r>
              <a:rPr lang="en-US" altLang="en-US" sz="2000" smtClean="0">
                <a:solidFill>
                  <a:schemeClr val="tx2"/>
                </a:solidFill>
              </a:rPr>
              <a:t>SG5 Groups for Arab, Africa, Latin America and Caribbean, Asia-Pacific (Feb 2013) (ICT and Climate Change)</a:t>
            </a:r>
          </a:p>
          <a:p>
            <a:pPr>
              <a:lnSpc>
                <a:spcPct val="150000"/>
              </a:lnSpc>
            </a:pPr>
            <a:r>
              <a:rPr lang="en-US" altLang="en-US" sz="2000" smtClean="0">
                <a:solidFill>
                  <a:schemeClr val="tx2"/>
                </a:solidFill>
              </a:rPr>
              <a:t>SG12 Group for Africa (Performance, QoS)</a:t>
            </a:r>
          </a:p>
        </p:txBody>
      </p:sp>
      <p:sp>
        <p:nvSpPr>
          <p:cNvPr id="20483" name="Title 3"/>
          <p:cNvSpPr>
            <a:spLocks noGrp="1"/>
          </p:cNvSpPr>
          <p:nvPr>
            <p:ph type="title"/>
          </p:nvPr>
        </p:nvSpPr>
        <p:spPr>
          <a:xfrm>
            <a:off x="611188" y="333375"/>
            <a:ext cx="7772400" cy="641350"/>
          </a:xfrm>
        </p:spPr>
        <p:txBody>
          <a:bodyPr/>
          <a:lstStyle/>
          <a:p>
            <a:r>
              <a:rPr lang="en-US" altLang="en-US" smtClean="0"/>
              <a:t>Regional Groups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fld id="{52977834-BB4B-49F9-9543-B2579B342DBE}" type="slidenum">
              <a:rPr lang="en-US" altLang="en-US" sz="1400" smtClean="0">
                <a:solidFill>
                  <a:schemeClr val="tx1"/>
                </a:solidFill>
              </a:rPr>
              <a:pPr algn="l"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305800" cy="43211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smtClean="0">
                <a:solidFill>
                  <a:schemeClr val="tx2"/>
                </a:solidFill>
              </a:rPr>
              <a:t>Regional Offices to collaborate closely with TSB</a:t>
            </a:r>
          </a:p>
          <a:p>
            <a:pPr lvl="1">
              <a:lnSpc>
                <a:spcPct val="150000"/>
              </a:lnSpc>
            </a:pPr>
            <a:r>
              <a:rPr lang="en-US" altLang="en-US" sz="1600" smtClean="0">
                <a:solidFill>
                  <a:schemeClr val="tx2"/>
                </a:solidFill>
              </a:rPr>
              <a:t>Promote ITU-T Meetings and Regional Group events</a:t>
            </a:r>
          </a:p>
          <a:p>
            <a:pPr lvl="1">
              <a:lnSpc>
                <a:spcPct val="150000"/>
              </a:lnSpc>
            </a:pPr>
            <a:r>
              <a:rPr lang="en-US" altLang="en-US" sz="1600" smtClean="0">
                <a:solidFill>
                  <a:schemeClr val="tx2"/>
                </a:solidFill>
              </a:rPr>
              <a:t>Assist TSB to coordinate standardization activities in the region</a:t>
            </a:r>
          </a:p>
          <a:p>
            <a:pPr lvl="1">
              <a:lnSpc>
                <a:spcPct val="150000"/>
              </a:lnSpc>
            </a:pPr>
            <a:r>
              <a:rPr lang="en-US" altLang="en-US" sz="1600" smtClean="0">
                <a:solidFill>
                  <a:schemeClr val="tx2"/>
                </a:solidFill>
              </a:rPr>
              <a:t>Provide assistance to establish regional standardization bodies</a:t>
            </a:r>
          </a:p>
          <a:p>
            <a:pPr>
              <a:lnSpc>
                <a:spcPct val="150000"/>
              </a:lnSpc>
            </a:pPr>
            <a:r>
              <a:rPr lang="en-US" altLang="en-US" sz="2000" smtClean="0">
                <a:solidFill>
                  <a:schemeClr val="tx2"/>
                </a:solidFill>
              </a:rPr>
              <a:t>New Regional Groups established at WTSA-12</a:t>
            </a:r>
          </a:p>
          <a:p>
            <a:pPr lvl="1">
              <a:lnSpc>
                <a:spcPct val="150000"/>
              </a:lnSpc>
            </a:pPr>
            <a:r>
              <a:rPr lang="en-US" altLang="en-US" sz="1800" smtClean="0">
                <a:solidFill>
                  <a:schemeClr val="tx2"/>
                </a:solidFill>
              </a:rPr>
              <a:t>SG2 Group for Latin America</a:t>
            </a:r>
          </a:p>
          <a:p>
            <a:pPr lvl="1">
              <a:lnSpc>
                <a:spcPct val="150000"/>
              </a:lnSpc>
            </a:pPr>
            <a:r>
              <a:rPr lang="en-US" altLang="en-US" sz="1800" smtClean="0">
                <a:solidFill>
                  <a:schemeClr val="tx2"/>
                </a:solidFill>
              </a:rPr>
              <a:t>SG5 Group for Latin America</a:t>
            </a:r>
          </a:p>
          <a:p>
            <a:pPr lvl="1">
              <a:lnSpc>
                <a:spcPct val="150000"/>
              </a:lnSpc>
            </a:pPr>
            <a:r>
              <a:rPr lang="en-US" altLang="en-US" sz="1800" smtClean="0">
                <a:solidFill>
                  <a:schemeClr val="tx2"/>
                </a:solidFill>
              </a:rPr>
              <a:t>SG 13 Group for Africa</a:t>
            </a:r>
          </a:p>
        </p:txBody>
      </p:sp>
      <p:sp>
        <p:nvSpPr>
          <p:cNvPr id="21507" name="Title 3"/>
          <p:cNvSpPr>
            <a:spLocks noGrp="1"/>
          </p:cNvSpPr>
          <p:nvPr>
            <p:ph type="title"/>
          </p:nvPr>
        </p:nvSpPr>
        <p:spPr>
          <a:xfrm>
            <a:off x="611188" y="333375"/>
            <a:ext cx="7772400" cy="641350"/>
          </a:xfrm>
        </p:spPr>
        <p:txBody>
          <a:bodyPr/>
          <a:lstStyle/>
          <a:p>
            <a:r>
              <a:rPr lang="en-US" altLang="en-US" smtClean="0"/>
              <a:t>Regional Groups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fld id="{2E7DE07A-2CC0-4BF0-8B49-6DED8C9604A6}" type="slidenum">
              <a:rPr lang="en-US" altLang="en-US" sz="1400" smtClean="0">
                <a:solidFill>
                  <a:schemeClr val="tx1"/>
                </a:solidFill>
              </a:rPr>
              <a:pPr algn="l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Conclusions and Recommendations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292081" y="6525344"/>
            <a:ext cx="3456384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6A60761-F274-4162-BB50-B98FE4FD4E4E}" type="slidenum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2532" name="Rectangle 3"/>
          <p:cNvSpPr txBox="1">
            <a:spLocks noChangeArrowheads="1"/>
          </p:cNvSpPr>
          <p:nvPr/>
        </p:nvSpPr>
        <p:spPr bwMode="auto">
          <a:xfrm>
            <a:off x="611188" y="1052513"/>
            <a:ext cx="7848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30A11"/>
                </a:solidFill>
              </a:rPr>
              <a:t>WTSA-12 strengthen ITU-T’s mandate for BSG</a:t>
            </a:r>
          </a:p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30A11"/>
                </a:solidFill>
              </a:rPr>
              <a:t>Bridging the Standardization Gap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>
                <a:solidFill>
                  <a:srgbClr val="030A11"/>
                </a:solidFill>
              </a:rPr>
              <a:t>Enhanced co-ordination on ICT standardization at national level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 smtClean="0">
                <a:solidFill>
                  <a:srgbClr val="030A11"/>
                </a:solidFill>
              </a:rPr>
              <a:t>Provide assistance to developing countries to establish national </a:t>
            </a:r>
            <a:r>
              <a:rPr lang="en-US" altLang="en-US" sz="2000" smtClean="0">
                <a:solidFill>
                  <a:srgbClr val="030A11"/>
                </a:solidFill>
              </a:rPr>
              <a:t>standardization secretariat</a:t>
            </a:r>
            <a:endParaRPr lang="en-US" altLang="en-US" sz="2000" dirty="0">
              <a:solidFill>
                <a:srgbClr val="030A11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sz="2000" dirty="0">
                <a:solidFill>
                  <a:srgbClr val="030A11"/>
                </a:solidFill>
              </a:rPr>
              <a:t>Enhance implementation of ITU-T Recommendations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>
                <a:solidFill>
                  <a:srgbClr val="030A11"/>
                </a:solidFill>
              </a:rPr>
              <a:t>Capacity building on standardization and ITU-T Recommendations</a:t>
            </a:r>
          </a:p>
          <a:p>
            <a:pPr lvl="1">
              <a:spcAft>
                <a:spcPts val="1200"/>
              </a:spcAft>
            </a:pPr>
            <a:r>
              <a:rPr lang="en-US" altLang="en-US" sz="2000" dirty="0">
                <a:solidFill>
                  <a:srgbClr val="030A11"/>
                </a:solidFill>
              </a:rPr>
              <a:t>Increase participation in Study Groups, Workshops, Meetings and number of contributions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72203-F258-4A29-A809-5C0D0A98EDE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1043608" y="1624185"/>
            <a:ext cx="7088832" cy="40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altLang="en-US" b="1" kern="0" dirty="0" smtClean="0"/>
              <a:t>For more information on BSG</a:t>
            </a:r>
          </a:p>
          <a:p>
            <a:pPr marL="0" indent="0">
              <a:buNone/>
            </a:pPr>
            <a:endParaRPr lang="en-GB" altLang="en-US" b="1" kern="0" dirty="0"/>
          </a:p>
          <a:p>
            <a:pPr marL="0" indent="0">
              <a:buNone/>
            </a:pPr>
            <a:r>
              <a:rPr lang="en-GB" altLang="en-US" b="1" kern="0" dirty="0" smtClean="0"/>
              <a:t>Contact</a:t>
            </a:r>
          </a:p>
          <a:p>
            <a:pPr marL="0" indent="0">
              <a:buNone/>
            </a:pPr>
            <a:endParaRPr lang="en-GB" altLang="en-US" b="1" kern="0" dirty="0"/>
          </a:p>
          <a:p>
            <a:pPr marL="0" indent="0">
              <a:buNone/>
            </a:pPr>
            <a:r>
              <a:rPr lang="en-GB" altLang="en-US" b="1" kern="0" dirty="0" smtClean="0">
                <a:solidFill>
                  <a:schemeClr val="accent2">
                    <a:lumMod val="75000"/>
                  </a:schemeClr>
                </a:solidFill>
              </a:rPr>
              <a:t>Vijay Mauree, </a:t>
            </a:r>
          </a:p>
          <a:p>
            <a:pPr marL="0" indent="0">
              <a:buNone/>
            </a:pPr>
            <a:r>
              <a:rPr lang="en-GB" altLang="en-US" b="1" kern="0" dirty="0" smtClean="0">
                <a:solidFill>
                  <a:schemeClr val="accent2">
                    <a:lumMod val="75000"/>
                  </a:schemeClr>
                </a:solidFill>
              </a:rPr>
              <a:t>TSB </a:t>
            </a:r>
          </a:p>
          <a:p>
            <a:pPr marL="0" indent="0">
              <a:buNone/>
            </a:pPr>
            <a:r>
              <a:rPr lang="en-GB" altLang="en-US" b="1" kern="0" dirty="0" smtClean="0">
                <a:hlinkClick r:id="rId4"/>
              </a:rPr>
              <a:t>Vijay.mauree@itu.int</a:t>
            </a:r>
            <a:r>
              <a:rPr lang="en-GB" altLang="en-US" b="1" kern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129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Standardization Gap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altLang="zh-CN" sz="2400" smtClean="0">
                <a:solidFill>
                  <a:srgbClr val="030A11"/>
                </a:solidFill>
                <a:ea typeface="宋体" charset="-122"/>
              </a:rPr>
              <a:t>BSG is one of strategic goals of ITU-T  </a:t>
            </a:r>
          </a:p>
          <a:p>
            <a:pPr>
              <a:spcAft>
                <a:spcPts val="1200"/>
              </a:spcAft>
            </a:pPr>
            <a:r>
              <a:rPr lang="en-US" altLang="en-US" sz="2400" smtClean="0">
                <a:solidFill>
                  <a:srgbClr val="030A11"/>
                </a:solidFill>
              </a:rPr>
              <a:t>Defined as the disparities in the ability of developing countries, relative to developed ones, to </a:t>
            </a:r>
            <a:r>
              <a:rPr lang="en-US" altLang="en-US" sz="2400" smtClean="0">
                <a:solidFill>
                  <a:srgbClr val="FF0000"/>
                </a:solidFill>
              </a:rPr>
              <a:t>access, implement, contribute to and influence </a:t>
            </a:r>
            <a:r>
              <a:rPr lang="en-US" altLang="en-US" sz="2400" smtClean="0">
                <a:solidFill>
                  <a:srgbClr val="030A11"/>
                </a:solidFill>
              </a:rPr>
              <a:t>international ICT standards, specifically ITU‐T Recommendations.</a:t>
            </a:r>
          </a:p>
          <a:p>
            <a:pPr>
              <a:spcAft>
                <a:spcPts val="1200"/>
              </a:spcAft>
            </a:pPr>
            <a:r>
              <a:rPr lang="en-US" altLang="en-US" sz="2400" smtClean="0">
                <a:solidFill>
                  <a:srgbClr val="030A11"/>
                </a:solidFill>
              </a:rPr>
              <a:t>Bridging the standardization gap: PP Res 123, WTSA Res 44 and WTDC Res 47</a:t>
            </a:r>
          </a:p>
        </p:txBody>
      </p:sp>
      <p:sp>
        <p:nvSpPr>
          <p:cNvPr id="819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0AB2C0F-A5FC-48E7-A480-2532D042B77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fld id="{6E49D418-ABEF-4133-81F2-A7734E61CE8F}" type="slidenum">
              <a:rPr lang="en-US" altLang="en-US" sz="1400" smtClean="0">
                <a:solidFill>
                  <a:schemeClr val="tx1"/>
                </a:solidFill>
                <a:latin typeface="Univers" pitchFamily="34" charset="0"/>
              </a:rPr>
              <a:pPr algn="l"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en-US" sz="1400" smtClean="0">
              <a:solidFill>
                <a:schemeClr val="tx1"/>
              </a:solidFill>
              <a:latin typeface="Univers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5229225"/>
            <a:ext cx="7772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  <a:defRPr sz="28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endParaRPr lang="en-US" sz="2400" b="1" kern="0" dirty="0" smtClean="0">
              <a:solidFill>
                <a:schemeClr val="accent2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95288" y="549275"/>
            <a:ext cx="7772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E438A"/>
              </a:buClr>
              <a:buSzPct val="110000"/>
              <a:defRPr/>
            </a:pPr>
            <a:r>
              <a:rPr lang="en-US" b="1" kern="0" dirty="0">
                <a:solidFill>
                  <a:schemeClr val="accent2"/>
                </a:solidFill>
                <a:latin typeface="+mn-lt"/>
              </a:rPr>
              <a:t>Thank You </a:t>
            </a:r>
          </a:p>
        </p:txBody>
      </p:sp>
      <p:pic>
        <p:nvPicPr>
          <p:cNvPr id="23557" name="Picture 3" descr="00100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57277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Standardization Gap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altLang="zh-CN" sz="2400" smtClean="0">
                <a:solidFill>
                  <a:srgbClr val="030A11"/>
                </a:solidFill>
                <a:ea typeface="宋体" charset="-122"/>
              </a:rPr>
              <a:t>Resolution 44 revised at WTSA-12, Dubai</a:t>
            </a:r>
          </a:p>
          <a:p>
            <a:pPr>
              <a:spcAft>
                <a:spcPts val="1200"/>
              </a:spcAft>
            </a:pPr>
            <a:r>
              <a:rPr lang="en-GB" altLang="zh-CN" sz="2400" smtClean="0">
                <a:solidFill>
                  <a:srgbClr val="030A11"/>
                </a:solidFill>
                <a:ea typeface="宋体" charset="-122"/>
              </a:rPr>
              <a:t>Disparities between developed and developing countries in standardization have 5 main components:</a:t>
            </a:r>
          </a:p>
          <a:p>
            <a:pPr lvl="1">
              <a:spcAft>
                <a:spcPts val="1200"/>
              </a:spcAft>
            </a:pPr>
            <a:r>
              <a:rPr lang="en-GB" altLang="en-US" sz="2000" smtClean="0"/>
              <a:t>disparity of voluntary standardization, </a:t>
            </a:r>
          </a:p>
          <a:p>
            <a:pPr lvl="1">
              <a:spcAft>
                <a:spcPts val="1200"/>
              </a:spcAft>
            </a:pPr>
            <a:r>
              <a:rPr lang="en-GB" altLang="en-US" sz="2000" smtClean="0"/>
              <a:t>disparity of mandatory technical regulations </a:t>
            </a:r>
          </a:p>
          <a:p>
            <a:pPr lvl="1">
              <a:spcAft>
                <a:spcPts val="1200"/>
              </a:spcAft>
            </a:pPr>
            <a:r>
              <a:rPr lang="en-GB" altLang="en-US" sz="2000" smtClean="0"/>
              <a:t>disparity of conformity assessment, </a:t>
            </a:r>
          </a:p>
          <a:p>
            <a:pPr lvl="1">
              <a:spcAft>
                <a:spcPts val="1200"/>
              </a:spcAft>
            </a:pPr>
            <a:r>
              <a:rPr lang="en-GB" altLang="en-US" sz="2000" smtClean="0"/>
              <a:t>disparity in human resources skilled in standardization</a:t>
            </a:r>
          </a:p>
          <a:p>
            <a:pPr lvl="1">
              <a:spcAft>
                <a:spcPts val="1200"/>
              </a:spcAft>
            </a:pPr>
            <a:r>
              <a:rPr lang="en-GB" altLang="en-US" sz="2000" smtClean="0"/>
              <a:t>disparity in effective participation in ITU-T activities</a:t>
            </a:r>
            <a:endParaRPr lang="en-GB" altLang="zh-CN" sz="2000" smtClean="0">
              <a:solidFill>
                <a:srgbClr val="030A11"/>
              </a:solidFill>
              <a:ea typeface="宋体" charset="-122"/>
            </a:endParaRP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BF514C4-8789-4FB3-9580-820EF0227C6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0"/>
            <a:ext cx="9144000" cy="677863"/>
          </a:xfrm>
        </p:spPr>
        <p:txBody>
          <a:bodyPr/>
          <a:lstStyle/>
          <a:p>
            <a:r>
              <a:rPr lang="en-US" altLang="en-US" smtClean="0"/>
              <a:t>The Standardization Gap</a:t>
            </a:r>
          </a:p>
        </p:txBody>
      </p:sp>
      <p:pic>
        <p:nvPicPr>
          <p:cNvPr id="10243" name="Picture 6" descr="butterfly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1011238"/>
            <a:ext cx="169862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lad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92175"/>
            <a:ext cx="2835275" cy="591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FREE Butterfly Clip Art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6240463"/>
            <a:ext cx="2857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FREE Butterfly Clip Art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83063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 flipH="1" flipV="1">
            <a:off x="4762500" y="5287516"/>
            <a:ext cx="1143000" cy="609600"/>
          </a:xfrm>
          <a:prstGeom prst="straightConnector1">
            <a:avLst/>
          </a:prstGeom>
          <a:ln w="31750" cmpd="sng">
            <a:solidFill>
              <a:schemeClr val="accent4">
                <a:lumMod val="50000"/>
              </a:schemeClr>
            </a:solidFill>
            <a:tailEnd type="arrow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5829300" y="3230116"/>
            <a:ext cx="1143000" cy="609600"/>
          </a:xfrm>
          <a:prstGeom prst="straightConnector1">
            <a:avLst/>
          </a:prstGeom>
          <a:ln w="31750" cmpd="sng">
            <a:solidFill>
              <a:schemeClr val="accent4">
                <a:lumMod val="50000"/>
              </a:schemeClr>
            </a:solidFill>
            <a:tailEnd type="arrow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49" name="TextBox 2"/>
          <p:cNvSpPr txBox="1">
            <a:spLocks noChangeArrowheads="1"/>
          </p:cNvSpPr>
          <p:nvPr/>
        </p:nvSpPr>
        <p:spPr bwMode="auto">
          <a:xfrm>
            <a:off x="5580063" y="5537200"/>
            <a:ext cx="3454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200">
                <a:solidFill>
                  <a:srgbClr val="0E438A"/>
                </a:solidFill>
              </a:rPr>
              <a:t>The Standardization Ladder Concept</a:t>
            </a:r>
          </a:p>
        </p:txBody>
      </p:sp>
      <p:sp>
        <p:nvSpPr>
          <p:cNvPr id="1025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997AF1D-0948-4A37-AAD5-3978F2280B95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7537450" cy="4103687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smtClean="0">
                <a:solidFill>
                  <a:srgbClr val="030A11"/>
                </a:solidFill>
              </a:rPr>
              <a:t>Objective</a:t>
            </a:r>
          </a:p>
          <a:p>
            <a:pPr lvl="1">
              <a:spcAft>
                <a:spcPts val="1200"/>
              </a:spcAft>
            </a:pPr>
            <a:r>
              <a:rPr lang="en-US" altLang="en-US" sz="1800" smtClean="0">
                <a:solidFill>
                  <a:srgbClr val="030A11"/>
                </a:solidFill>
              </a:rPr>
              <a:t>Facilitate the participation of developing countries in the standards development process </a:t>
            </a:r>
          </a:p>
          <a:p>
            <a:pPr lvl="1">
              <a:spcAft>
                <a:spcPts val="1200"/>
              </a:spcAft>
            </a:pPr>
            <a:r>
              <a:rPr lang="en-US" altLang="en-US" sz="1800" smtClean="0">
                <a:solidFill>
                  <a:srgbClr val="030A11"/>
                </a:solidFill>
              </a:rPr>
              <a:t>Allow developing countries to profit from access to new technology development </a:t>
            </a:r>
          </a:p>
          <a:p>
            <a:pPr lvl="1">
              <a:spcAft>
                <a:spcPts val="1200"/>
              </a:spcAft>
            </a:pPr>
            <a:r>
              <a:rPr lang="en-US" altLang="en-US" sz="1800" smtClean="0">
                <a:solidFill>
                  <a:srgbClr val="030A11"/>
                </a:solidFill>
              </a:rPr>
              <a:t>Ensure that the requirements of developing countries are taken into account in the development of standards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000" smtClean="0">
                <a:solidFill>
                  <a:srgbClr val="030A11"/>
                </a:solidFill>
              </a:rPr>
              <a:t>Donors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smtClean="0">
                <a:solidFill>
                  <a:srgbClr val="030A11"/>
                </a:solidFill>
              </a:rPr>
              <a:t>Ministry of Science, ICT and Future Planning, Korea 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smtClean="0">
                <a:solidFill>
                  <a:srgbClr val="030A11"/>
                </a:solidFill>
              </a:rPr>
              <a:t>Nokia Siemens Networks, 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smtClean="0">
                <a:solidFill>
                  <a:srgbClr val="030A11"/>
                </a:solidFill>
              </a:rPr>
              <a:t>Microsoft, 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smtClean="0">
                <a:solidFill>
                  <a:srgbClr val="030A11"/>
                </a:solidFill>
              </a:rPr>
              <a:t>Cisco and 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altLang="en-US" sz="1600" smtClean="0">
                <a:solidFill>
                  <a:srgbClr val="030A11"/>
                </a:solidFill>
              </a:rPr>
              <a:t>Canada</a:t>
            </a: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641350"/>
          </a:xfrm>
        </p:spPr>
        <p:txBody>
          <a:bodyPr/>
          <a:lstStyle/>
          <a:p>
            <a:r>
              <a:rPr lang="en-US" altLang="en-US" smtClean="0"/>
              <a:t>BSG Fund</a:t>
            </a:r>
          </a:p>
        </p:txBody>
      </p:sp>
      <p:sp>
        <p:nvSpPr>
          <p:cNvPr id="1126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EC513D5-B6DD-48CB-87F1-B0741B82120F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ITU Activities to Bridge the Gap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Strengthen Standard Making Capability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Assist Developing Countries in Standards Implementation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Develop Human Resources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Regional Groups (Resolution 54)</a:t>
            </a:r>
          </a:p>
        </p:txBody>
      </p:sp>
      <p:sp>
        <p:nvSpPr>
          <p:cNvPr id="1229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B92B6C5-7EC8-425A-AE77-0652465B6F2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7950" y="374650"/>
            <a:ext cx="8928100" cy="461963"/>
          </a:xfrm>
        </p:spPr>
        <p:txBody>
          <a:bodyPr/>
          <a:lstStyle/>
          <a:p>
            <a:r>
              <a:rPr lang="en-US" altLang="en-US" smtClean="0"/>
              <a:t>Strengthen Standard Making Capability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8313" y="1268413"/>
            <a:ext cx="8229600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altLang="zh-CN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Mentoring </a:t>
            </a:r>
            <a:r>
              <a:rPr lang="en-US" altLang="zh-CN" sz="2000" kern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programme</a:t>
            </a:r>
            <a:r>
              <a:rPr lang="en-US" altLang="zh-CN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for newcomers to Study Groups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Mentor </a:t>
            </a:r>
            <a:r>
              <a:rPr lang="en-US" sz="2000" kern="0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rol</a:t>
            </a: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 in study group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Research on measuring and reducing the standardization capability gap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Free access to ITU-T Standards</a:t>
            </a:r>
            <a:endParaRPr lang="en-US" sz="2000" b="1" kern="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Increase remote participation and collaboration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Reduced fees (CHF 3,975) for developing countries including academia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Study on assessing the standardization capability of developing countries </a:t>
            </a: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7E9B1A2-DD0D-46C0-A096-EE01A51A1369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8313" y="1341438"/>
            <a:ext cx="82296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2"/>
              </a:buBlip>
              <a:defRPr/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New Actions From WTSA-12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dirty="0"/>
              <a:t>Developing guidelines to assist developing countries in their involvement in ITU‑T activities.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dirty="0"/>
              <a:t>Improving procedures and electronic tools for remote participation.</a:t>
            </a:r>
            <a:endParaRPr lang="en-US" sz="1800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dirty="0"/>
              <a:t>Conducting  consultancy projects designed to support developing countries in the development of standardization plans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1800" dirty="0"/>
              <a:t>Studies on ICT innovations and standardization in developing countries</a:t>
            </a:r>
            <a:endParaRPr lang="en-US" sz="1800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2"/>
              </a:buBlip>
              <a:defRPr/>
            </a:pPr>
            <a:endParaRPr lang="en-US" sz="1800" kern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107950" y="374650"/>
            <a:ext cx="8928100" cy="461963"/>
          </a:xfrm>
        </p:spPr>
        <p:txBody>
          <a:bodyPr/>
          <a:lstStyle/>
          <a:p>
            <a:r>
              <a:rPr lang="en-US" altLang="en-US" smtClean="0"/>
              <a:t>Strengthen Standard Making Capability</a:t>
            </a:r>
          </a:p>
        </p:txBody>
      </p:sp>
      <p:sp>
        <p:nvSpPr>
          <p:cNvPr id="1434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82008CD-98AD-4C40-9FD9-C9E9EDC8C7EA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8313" y="1341438"/>
            <a:ext cx="82296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1800" kern="0" dirty="0">
                <a:solidFill>
                  <a:schemeClr val="tx1">
                    <a:lumMod val="50000"/>
                  </a:schemeClr>
                </a:solidFill>
              </a:rPr>
              <a:t>Technical Reports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GB" sz="1800" dirty="0">
                <a:hlinkClick r:id="rId4"/>
              </a:rPr>
              <a:t>Ha</a:t>
            </a:r>
            <a:r>
              <a:rPr lang="en-GB" sz="1800" u="sng" dirty="0">
                <a:hlinkClick r:id="rId4"/>
              </a:rPr>
              <a:t>ndbook on Testing (2011</a:t>
            </a:r>
            <a:r>
              <a:rPr lang="en-GB" sz="1800" u="sng" dirty="0" smtClean="0">
                <a:hlinkClick r:id="rId4"/>
              </a:rPr>
              <a:t>)</a:t>
            </a:r>
            <a:endParaRPr lang="en-GB" sz="1800" dirty="0"/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US" sz="1800" u="sng" dirty="0">
                <a:hlinkClick r:id="rId5"/>
              </a:rPr>
              <a:t>ITU-T Manual on Optical Transport Networks from TDM to Packet (2010)</a:t>
            </a:r>
            <a:r>
              <a:rPr lang="en-US" sz="1800" u="sng" dirty="0">
                <a:hlinkClick r:id="rId4"/>
              </a:rPr>
              <a:t> </a:t>
            </a:r>
            <a:endParaRPr lang="en-GB" sz="1800" u="sng" dirty="0">
              <a:hlinkClick r:id="rId4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GB" sz="1800" u="sng" dirty="0">
                <a:hlinkClick r:id="rId6"/>
              </a:rPr>
              <a:t>DSL Story (2010)</a:t>
            </a:r>
            <a:r>
              <a:rPr lang="en-GB" sz="1800" dirty="0"/>
              <a:t>, 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GB" sz="1800" u="sng" dirty="0">
                <a:hlinkClick r:id="rId7"/>
              </a:rPr>
              <a:t>Deployment of packet based networks (2009)</a:t>
            </a:r>
            <a:r>
              <a:rPr lang="en-GB" sz="1800" dirty="0"/>
              <a:t> 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GB" sz="1800" u="sng" dirty="0">
                <a:hlinkClick r:id="rId7"/>
              </a:rPr>
              <a:t>Handbook on Fibre Optic Cables and Systems (2009)</a:t>
            </a:r>
            <a:r>
              <a:rPr lang="en-GB" sz="1800" dirty="0"/>
              <a:t>, 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GB" sz="1800" u="sng" dirty="0">
                <a:hlinkClick r:id="rId8"/>
              </a:rPr>
              <a:t>Security in Telecommunications and IT (2009)</a:t>
            </a:r>
            <a:endParaRPr lang="en-GB" sz="1800" u="sng" dirty="0"/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9"/>
              </a:buBlip>
              <a:defRPr/>
            </a:pPr>
            <a:r>
              <a:rPr lang="en-US" sz="2000" kern="0" dirty="0">
                <a:solidFill>
                  <a:schemeClr val="tx1">
                    <a:lumMod val="50000"/>
                  </a:schemeClr>
                </a:solidFill>
              </a:rPr>
              <a:t>Standards Q&amp;A Online Forum</a:t>
            </a: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07950" y="374650"/>
            <a:ext cx="8928100" cy="461963"/>
          </a:xfrm>
        </p:spPr>
        <p:txBody>
          <a:bodyPr/>
          <a:lstStyle/>
          <a:p>
            <a:r>
              <a:rPr lang="en-US" altLang="en-US" smtClean="0"/>
              <a:t>Assist Developing Countries in Standards Implementation</a:t>
            </a:r>
          </a:p>
        </p:txBody>
      </p:sp>
      <p:sp>
        <p:nvSpPr>
          <p:cNvPr id="1536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751763" y="6500813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9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10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9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5B9FCCF-EA87-495F-8E91-CB52D70A6BDE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473EA5067FC545A31841E0649D83A3" ma:contentTypeVersion="1" ma:contentTypeDescription="Create a new document." ma:contentTypeScope="" ma:versionID="b548611e52a10344ef5d0144dc32665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228988b49dc108baf44788243a63e3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5948E5-C6FC-491A-BCD9-62761C428028}"/>
</file>

<file path=customXml/itemProps2.xml><?xml version="1.0" encoding="utf-8"?>
<ds:datastoreItem xmlns:ds="http://schemas.openxmlformats.org/officeDocument/2006/customXml" ds:itemID="{81290864-3D39-4152-8BA2-126CCACC0839}"/>
</file>

<file path=customXml/itemProps3.xml><?xml version="1.0" encoding="utf-8"?>
<ds:datastoreItem xmlns:ds="http://schemas.openxmlformats.org/officeDocument/2006/customXml" ds:itemID="{33A2B6E1-03E3-4D0A-B7E1-FA35E026E822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2206</TotalTime>
  <Words>1072</Words>
  <Application>Microsoft Office PowerPoint</Application>
  <PresentationFormat>On-screen Show (4:3)</PresentationFormat>
  <Paragraphs>178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ITU-e</vt:lpstr>
      <vt:lpstr>ITU Activities on Bridging the Standardization Gap (BSG)</vt:lpstr>
      <vt:lpstr>The Standardization Gap</vt:lpstr>
      <vt:lpstr>The Standardization Gap</vt:lpstr>
      <vt:lpstr>The Standardization Gap</vt:lpstr>
      <vt:lpstr>BSG Fund</vt:lpstr>
      <vt:lpstr>ITU Activities to Bridge the Gap</vt:lpstr>
      <vt:lpstr>Strengthen Standard Making Capability</vt:lpstr>
      <vt:lpstr>Strengthen Standard Making Capability</vt:lpstr>
      <vt:lpstr>Assist Developing Countries in Standards Implementation</vt:lpstr>
      <vt:lpstr>Standards Q&amp;A</vt:lpstr>
      <vt:lpstr>Assist Developing Countries in Standards Implementation</vt:lpstr>
      <vt:lpstr>Benefits of a National Standardization Secretariat</vt:lpstr>
      <vt:lpstr>National Standardization Secretariat</vt:lpstr>
      <vt:lpstr>Develop Human Resources</vt:lpstr>
      <vt:lpstr>Develop Human Resources</vt:lpstr>
      <vt:lpstr>Regional Groups</vt:lpstr>
      <vt:lpstr>Regional Groups</vt:lpstr>
      <vt:lpstr>Conclusions and Recommendations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Mauree, Venkatesen</cp:lastModifiedBy>
  <cp:revision>373</cp:revision>
  <cp:lastPrinted>2001-11-25T13:41:09Z</cp:lastPrinted>
  <dcterms:created xsi:type="dcterms:W3CDTF">2007-02-20T15:47:31Z</dcterms:created>
  <dcterms:modified xsi:type="dcterms:W3CDTF">2014-06-18T08:46:14Z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0x0101008E473EA5067FC545A31841E0649D83A3</vt:lpwstr>
  </property>
</Properties>
</file>