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4"/>
    <p:sldMasterId id="2147483694" r:id="rId5"/>
  </p:sldMasterIdLst>
  <p:notesMasterIdLst>
    <p:notesMasterId r:id="rId26"/>
  </p:notesMasterIdLst>
  <p:handoutMasterIdLst>
    <p:handoutMasterId r:id="rId27"/>
  </p:handoutMasterIdLst>
  <p:sldIdLst>
    <p:sldId id="550" r:id="rId6"/>
    <p:sldId id="357" r:id="rId7"/>
    <p:sldId id="353" r:id="rId8"/>
    <p:sldId id="334" r:id="rId9"/>
    <p:sldId id="443" r:id="rId10"/>
    <p:sldId id="372" r:id="rId11"/>
    <p:sldId id="555" r:id="rId12"/>
    <p:sldId id="450" r:id="rId13"/>
    <p:sldId id="452" r:id="rId14"/>
    <p:sldId id="453" r:id="rId15"/>
    <p:sldId id="499" r:id="rId16"/>
    <p:sldId id="500" r:id="rId17"/>
    <p:sldId id="542" r:id="rId18"/>
    <p:sldId id="557" r:id="rId19"/>
    <p:sldId id="556" r:id="rId20"/>
    <p:sldId id="559" r:id="rId21"/>
    <p:sldId id="558" r:id="rId22"/>
    <p:sldId id="551" r:id="rId23"/>
    <p:sldId id="553" r:id="rId24"/>
    <p:sldId id="554" r:id="rId25"/>
  </p:sldIdLst>
  <p:sldSz cx="9144000" cy="6858000" type="screen4x3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D5DB"/>
    <a:srgbClr val="DFD3DC"/>
    <a:srgbClr val="FFE89F"/>
    <a:srgbClr val="FEAE42"/>
    <a:srgbClr val="FFC000"/>
    <a:srgbClr val="F8AE42"/>
    <a:srgbClr val="FFE697"/>
    <a:srgbClr val="FFE593"/>
    <a:srgbClr val="B0DD7F"/>
    <a:srgbClr val="C7FC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76639" autoAdjust="0"/>
  </p:normalViewPr>
  <p:slideViewPr>
    <p:cSldViewPr snapToGrid="0" snapToObjects="1" showGuides="1">
      <p:cViewPr varScale="1">
        <p:scale>
          <a:sx n="76" d="100"/>
          <a:sy n="76" d="100"/>
        </p:scale>
        <p:origin x="-828" y="-96"/>
      </p:cViewPr>
      <p:guideLst>
        <p:guide orient="horz" pos="233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058F6-A298-4203-B60B-356A3F5D214D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9F3D2-42D8-40B5-86BF-BC185ACF1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8046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A64FD-C00A-453D-B946-6B8AFFEC8C48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8258E-8D06-4FAB-95B7-FEFA2BC27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11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8258E-8D06-4FAB-95B7-FEFA2BC27A1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619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8258E-8D06-4FAB-95B7-FEFA2BC27A1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6806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8258E-8D06-4FAB-95B7-FEFA2BC27A1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23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8258E-8D06-4FAB-95B7-FEFA2BC27A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233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8258E-8D06-4FAB-95B7-FEFA2BC27A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4682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8258E-8D06-4FAB-95B7-FEFA2BC27A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318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</a:t>
            </a:r>
            <a:r>
              <a:rPr lang="en-US" baseline="0" dirty="0" smtClean="0"/>
              <a:t> </a:t>
            </a:r>
            <a:r>
              <a:rPr lang="en-US" dirty="0" smtClean="0"/>
              <a:t>22, 68</a:t>
            </a:r>
            <a:r>
              <a:rPr lang="en-US" baseline="0" dirty="0" smtClean="0"/>
              <a:t> only editorially changed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8258E-8D06-4FAB-95B7-FEFA2BC27A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3913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 38, 57 – only editorial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8258E-8D06-4FAB-95B7-FEFA2BC27A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7110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All updated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8258E-8D06-4FAB-95B7-FEFA2BC27A1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292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Res </a:t>
            </a:r>
            <a:r>
              <a:rPr lang="en-US" baseline="0" dirty="0" smtClean="0"/>
              <a:t>47, 48, 60, 62 only editorially updated.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8258E-8D06-4FAB-95B7-FEFA2BC27A1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444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8258E-8D06-4FAB-95B7-FEFA2BC27A1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680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FFFFFF"/>
                </a:solidFill>
                <a:latin typeface="Univers" pitchFamily="34" charset="0"/>
                <a:cs typeface="Arial" pitchFamily="34" charset="0"/>
              </a:rPr>
              <a:t>International</a:t>
            </a:r>
            <a:br>
              <a:rPr lang="en-US" sz="1000" dirty="0">
                <a:solidFill>
                  <a:srgbClr val="FFFFFF"/>
                </a:solidFill>
                <a:latin typeface="Univers" pitchFamily="34" charset="0"/>
                <a:cs typeface="Arial" pitchFamily="34" charset="0"/>
              </a:rPr>
            </a:br>
            <a:r>
              <a:rPr lang="en-US" sz="1000" dirty="0">
                <a:solidFill>
                  <a:srgbClr val="FFFFFF"/>
                </a:solidFill>
                <a:latin typeface="Univers" pitchFamily="34" charset="0"/>
                <a:cs typeface="Arial" pitchFamily="34" charset="0"/>
              </a:rPr>
              <a:t>Telecommunication</a:t>
            </a:r>
            <a:br>
              <a:rPr lang="en-US" sz="1000" dirty="0">
                <a:solidFill>
                  <a:srgbClr val="FFFFFF"/>
                </a:solidFill>
                <a:latin typeface="Univers" pitchFamily="34" charset="0"/>
                <a:cs typeface="Arial" pitchFamily="34" charset="0"/>
              </a:rPr>
            </a:br>
            <a:r>
              <a:rPr lang="en-US" sz="1000" dirty="0">
                <a:solidFill>
                  <a:srgbClr val="FFFFFF"/>
                </a:solidFill>
                <a:latin typeface="Univers" pitchFamily="34" charset="0"/>
                <a:cs typeface="Arial" pitchFamily="34" charset="0"/>
              </a:rPr>
              <a:t>Union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C4B84"/>
                </a:solidFill>
                <a:cs typeface="Arial" pitchFamily="34" charset="0"/>
              </a:rPr>
              <a:t> </a:t>
            </a:r>
            <a:endParaRPr lang="en-US" sz="2400" dirty="0">
              <a:solidFill>
                <a:srgbClr val="5C5C5C"/>
              </a:solidFill>
              <a:cs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C4B84"/>
                </a:solidFill>
                <a:cs typeface="Arial" pitchFamily="34" charset="0"/>
              </a:rPr>
              <a:t> </a:t>
            </a:r>
            <a:endParaRPr lang="en-US" sz="2400" dirty="0">
              <a:solidFill>
                <a:srgbClr val="5C5C5C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 </a:t>
            </a:r>
            <a:endParaRPr lang="en-US" sz="2400" dirty="0">
              <a:solidFill>
                <a:srgbClr val="5C5C5C"/>
              </a:solidFill>
              <a:cs typeface="Arial" pitchFamily="34" charset="0"/>
            </a:endParaRPr>
          </a:p>
        </p:txBody>
      </p:sp>
      <p:pic>
        <p:nvPicPr>
          <p:cNvPr id="9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0675" y="6080125"/>
            <a:ext cx="19335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2886075" y="6302375"/>
            <a:ext cx="370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E438A"/>
                </a:solidFill>
                <a:latin typeface="Zurich BlkEx BT"/>
                <a:cs typeface="Arial" pitchFamily="34" charset="0"/>
              </a:rPr>
              <a:t>Committed to connecting the world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A945E-9CBE-4936-8F97-9C14C59FD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913262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16F6-6976-482C-BC6E-3CDF201970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958869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81088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81088"/>
            <a:ext cx="5678487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4562-E454-4AC3-8BBB-A4D6674BE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542175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41032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US" altLang="zh-CN" dirty="0" smtClean="0">
                <a:solidFill>
                  <a:srgbClr val="000000"/>
                </a:solidFill>
              </a:rPr>
              <a:t>Durban, South Africa, 10-11</a:t>
            </a:r>
            <a:r>
              <a:rPr lang="en-US" dirty="0" smtClean="0">
                <a:solidFill>
                  <a:srgbClr val="000000"/>
                </a:solidFill>
              </a:rPr>
              <a:t> July 2013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774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457200" y="6356350"/>
            <a:ext cx="34410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mtClean="0">
                <a:solidFill>
                  <a:srgbClr val="000000"/>
                </a:solidFill>
              </a:rPr>
              <a:t>Durban, South Africa, 10-11</a:t>
            </a:r>
            <a:r>
              <a:rPr lang="en-US" smtClean="0">
                <a:solidFill>
                  <a:srgbClr val="000000"/>
                </a:solidFill>
              </a:rPr>
              <a:t> July 2013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95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5978"/>
            <a:ext cx="7772400" cy="6413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597252"/>
            <a:ext cx="7772400" cy="42560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0F7CE-D864-46BD-A281-643E72AD9E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180474" y="6407150"/>
            <a:ext cx="34410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Durban, South Africa, 10-11</a:t>
            </a:r>
            <a:r>
              <a:rPr lang="en-US" dirty="0" smtClean="0"/>
              <a:t> July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072758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F9D23-B598-44AF-94A3-F184DB23D9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957598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158EF-2F83-4275-B2DB-DA87245DD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080223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DF35-3946-4D23-A334-2261396F1E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73077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FD094-E8AE-4EC4-A94E-C85414A0BC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465729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3D96C-73EE-4789-8E8A-A1D45ADB87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709642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29AF-2C4F-482E-922B-44D632BC02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603270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E4F62-D2F6-4C4A-981D-189A1AFFF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47788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heme" Target="../theme/them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Watermark"/>
          <p:cNvPicPr>
            <a:picLocks noChangeAspect="1" noChangeArrowheads="1"/>
          </p:cNvPicPr>
          <p:nvPr/>
        </p:nvPicPr>
        <p:blipFill>
          <a:blip r:embed="rId13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2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4" name="Picture 5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04025" y="6124575"/>
            <a:ext cx="19335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3233737" y="6336966"/>
            <a:ext cx="370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E438A"/>
                </a:solidFill>
                <a:latin typeface="Zurich BlkEx BT"/>
                <a:cs typeface="Arial" pitchFamily="34" charset="0"/>
              </a:rPr>
              <a:t>Committed to connecting the world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9350" y="6403975"/>
            <a:ext cx="3397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>
                <a:solidFill>
                  <a:srgbClr val="0E438A"/>
                </a:solidFill>
                <a:latin typeface="Zurich BT" charset="0"/>
                <a:cs typeface="Times New Roman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D0BCA28-D5DA-4874-ACEF-B45D7C3CFA20}" type="slidenum">
              <a:rPr lang="en-US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527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98842" y="457106"/>
            <a:ext cx="9144000" cy="181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Joint ATU-ITU Seminar </a:t>
            </a:r>
            <a:br>
              <a:rPr lang="en-US" dirty="0" smtClean="0"/>
            </a:br>
            <a:r>
              <a:rPr lang="en-US" dirty="0" smtClean="0"/>
              <a:t>on WTSA-12 and WCIT-12 Outcome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(Durban, South Africa, 10-11 July 2013)</a:t>
            </a:r>
          </a:p>
        </p:txBody>
      </p:sp>
      <p:sp>
        <p:nvSpPr>
          <p:cNvPr id="1029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272589"/>
            <a:ext cx="8229600" cy="242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43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71306600-6892-4A5F-8049-DD067773BFD5}" type="slidenum">
              <a:rPr lang="fr-FR" sz="1400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1400" dirty="0" smtClean="0">
              <a:solidFill>
                <a:srgbClr val="000000"/>
              </a:solidFill>
            </a:endParaRPr>
          </a:p>
        </p:txBody>
      </p:sp>
      <p:pic>
        <p:nvPicPr>
          <p:cNvPr id="1032" name="Picture 49" descr="FB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381999" y="-7101"/>
            <a:ext cx="760651" cy="843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2321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timing>
    <p:tnLst>
      <p:par>
        <p:cTn id="1" dur="indefinite" restart="never" nodeType="tmRoot"/>
      </p:par>
    </p:tnLst>
  </p:timing>
  <p:txStyles>
    <p:titleStyle>
      <a:lvl1pPr marL="0" marR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5"/>
        </a:buBlip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Verdana" pitchFamily="34" charset="0"/>
        <a:buChar char="–"/>
        <a:defRPr sz="24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6"/>
        </a:buBlip>
        <a:defRPr sz="20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7"/>
        </a:buBlip>
        <a:defRPr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ZapfDingbats BT" pitchFamily="18" charset="2"/>
        <a:buBlip>
          <a:blip r:embed="rId8"/>
        </a:buBlip>
        <a:defRPr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ZapfDingbats BT" pitchFamily="18" charset="2"/>
        <a:buBlip>
          <a:blip r:embed="rId8"/>
        </a:buBlip>
        <a:defRPr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ZapfDingbats BT" pitchFamily="18" charset="2"/>
        <a:buBlip>
          <a:blip r:embed="rId8"/>
        </a:buBlip>
        <a:defRPr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ZapfDingbats BT" pitchFamily="18" charset="2"/>
        <a:buBlip>
          <a:blip r:embed="rId8"/>
        </a:buBlip>
        <a:defRPr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ZapfDingbats BT" pitchFamily="18" charset="2"/>
        <a:buBlip>
          <a:blip r:embed="rId8"/>
        </a:buBlip>
        <a:defRPr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137" y="2967455"/>
            <a:ext cx="6613358" cy="1129966"/>
          </a:xfrm>
        </p:spPr>
        <p:txBody>
          <a:bodyPr/>
          <a:lstStyle/>
          <a:p>
            <a:r>
              <a:rPr lang="en-US" sz="3600" dirty="0" smtClean="0"/>
              <a:t>Overview of </a:t>
            </a:r>
            <a:br>
              <a:rPr lang="en-US" sz="3600" dirty="0" smtClean="0"/>
            </a:br>
            <a:r>
              <a:rPr lang="en-US" sz="3600" dirty="0" smtClean="0"/>
              <a:t>WTSA-12 Outcome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1632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Xiaoya Yang</a:t>
            </a:r>
          </a:p>
          <a:p>
            <a:r>
              <a:rPr lang="en-US" sz="2400" b="1" dirty="0" smtClean="0"/>
              <a:t>Head, WTSA Programmes Division</a:t>
            </a:r>
          </a:p>
          <a:p>
            <a:r>
              <a:rPr lang="en-US" sz="2400" b="1" dirty="0" smtClean="0"/>
              <a:t>ITU-TSB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8462" y="2615114"/>
            <a:ext cx="2047875" cy="234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404813"/>
            <a:ext cx="9144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/>
                </a:solidFill>
              </a:rPr>
              <a:t>Joint ATU-ITU Seminar </a:t>
            </a:r>
            <a:r>
              <a:rPr lang="en-US" sz="2800" b="1" dirty="0">
                <a:solidFill>
                  <a:schemeClr val="bg2"/>
                </a:solidFill>
              </a:rPr>
              <a:t>on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2"/>
                </a:solidFill>
              </a:rPr>
              <a:t>WTSA-12 and WCIT-12 </a:t>
            </a:r>
            <a:r>
              <a:rPr lang="en-US" altLang="zh-CN" sz="2800" b="1" dirty="0" smtClean="0">
                <a:solidFill>
                  <a:schemeClr val="bg2"/>
                </a:solidFill>
              </a:rPr>
              <a:t>Outcome</a:t>
            </a:r>
            <a:endParaRPr lang="en-US" sz="2800" b="1" dirty="0">
              <a:solidFill>
                <a:schemeClr val="bg2"/>
              </a:solidFill>
            </a:endParaRP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chemeClr val="bg2"/>
              </a:solidFill>
            </a:endParaRP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chemeClr val="bg2"/>
                </a:solidFill>
              </a:rPr>
              <a:t>(Durban, South Africa, </a:t>
            </a:r>
            <a:r>
              <a:rPr lang="en-US" b="1" dirty="0" smtClean="0">
                <a:solidFill>
                  <a:schemeClr val="bg2"/>
                </a:solidFill>
              </a:rPr>
              <a:t>10-11 </a:t>
            </a:r>
            <a:r>
              <a:rPr lang="en-US" b="1" dirty="0">
                <a:solidFill>
                  <a:schemeClr val="bg2"/>
                </a:solidFill>
              </a:rPr>
              <a:t>July 2013)</a:t>
            </a:r>
          </a:p>
        </p:txBody>
      </p:sp>
    </p:spTree>
    <p:extLst>
      <p:ext uri="{BB962C8B-B14F-4D97-AF65-F5344CB8AC3E}">
        <p14:creationId xmlns:p14="http://schemas.microsoft.com/office/powerpoint/2010/main" xmlns="" val="173496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9250"/>
            <a:ext cx="9144000" cy="1200329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Resolutions on collaboration and cooperation (6)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2494"/>
            <a:ext cx="8229600" cy="3881605"/>
          </a:xfrm>
          <a:gradFill>
            <a:gsLst>
              <a:gs pos="0">
                <a:srgbClr val="DDD5DB"/>
              </a:gs>
              <a:gs pos="100000">
                <a:srgbClr val="FEE7F2"/>
              </a:gs>
              <a:gs pos="100000">
                <a:srgbClr val="FAC77D"/>
              </a:gs>
              <a:gs pos="100000">
                <a:srgbClr val="FBA97D"/>
              </a:gs>
              <a:gs pos="100000">
                <a:srgbClr val="FBD49C"/>
              </a:gs>
              <a:gs pos="100000">
                <a:srgbClr val="FEE7F2"/>
              </a:gs>
            </a:gsLst>
            <a:lin ang="16200000" scaled="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Res 7 – ISO/IEC</a:t>
            </a:r>
          </a:p>
          <a:p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Res 11 – UPU</a:t>
            </a:r>
          </a:p>
          <a:p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Res 18 – ITU-R</a:t>
            </a:r>
          </a:p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Res 38, 57 – coordination of ITU Sectors on IMT and other matters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Res 81 – </a:t>
            </a:r>
            <a:r>
              <a:rPr lang="en-US" sz="3200" dirty="0">
                <a:solidFill>
                  <a:srgbClr val="FF0000"/>
                </a:solidFill>
              </a:rPr>
              <a:t>Strengthening Collaboration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097088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146"/>
            <a:ext cx="9144000" cy="1200329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Resolutions on Bridging </a:t>
            </a:r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tandardization Gap (5)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9315"/>
            <a:ext cx="8229600" cy="4539331"/>
          </a:xfrm>
          <a:gradFill>
            <a:gsLst>
              <a:gs pos="0">
                <a:srgbClr val="FFE89F"/>
              </a:gs>
              <a:gs pos="100000">
                <a:srgbClr val="FEAE42"/>
              </a:gs>
              <a:gs pos="100000">
                <a:srgbClr val="FFC000"/>
              </a:gs>
              <a:gs pos="100000">
                <a:srgbClr val="FBA97D"/>
              </a:gs>
              <a:gs pos="100000">
                <a:srgbClr val="FBD49C"/>
              </a:gs>
              <a:gs pos="100000">
                <a:srgbClr val="F8AE42"/>
              </a:gs>
            </a:gsLst>
            <a:lin ang="16200000" scaled="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000" dirty="0" smtClean="0">
                <a:solidFill>
                  <a:schemeClr val="tx1">
                    <a:lumMod val="50000"/>
                  </a:schemeClr>
                </a:solidFill>
              </a:rPr>
              <a:t>Res 43 – Regional preparations for WTSAs</a:t>
            </a:r>
          </a:p>
          <a:p>
            <a:r>
              <a:rPr lang="en-US" sz="3000" dirty="0" smtClean="0">
                <a:solidFill>
                  <a:schemeClr val="tx1">
                    <a:lumMod val="50000"/>
                  </a:schemeClr>
                </a:solidFill>
              </a:rPr>
              <a:t>Res 44 – Bridging Standardization Gap</a:t>
            </a:r>
          </a:p>
          <a:p>
            <a:r>
              <a:rPr lang="en-US" sz="3000" dirty="0" smtClean="0">
                <a:solidFill>
                  <a:schemeClr val="tx1">
                    <a:lumMod val="50000"/>
                  </a:schemeClr>
                </a:solidFill>
              </a:rPr>
              <a:t>Res 54 – regional groups</a:t>
            </a:r>
          </a:p>
          <a:p>
            <a:r>
              <a:rPr lang="en-US" sz="3000" dirty="0" smtClean="0">
                <a:solidFill>
                  <a:schemeClr val="tx1">
                    <a:lumMod val="50000"/>
                  </a:schemeClr>
                </a:solidFill>
              </a:rPr>
              <a:t>Res 59 – telecom operators from developing countries</a:t>
            </a:r>
          </a:p>
          <a:p>
            <a:r>
              <a:rPr lang="en-US" sz="3000" dirty="0" smtClean="0">
                <a:solidFill>
                  <a:schemeClr val="tx1">
                    <a:lumMod val="50000"/>
                  </a:schemeClr>
                </a:solidFill>
              </a:rPr>
              <a:t>Res 74 – sector members from developing countries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639131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146"/>
            <a:ext cx="9144000" cy="1200329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Resolutions on thematic topics(23)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2071"/>
            <a:ext cx="8229600" cy="5024349"/>
          </a:xfrm>
          <a:gradFill>
            <a:gsLst>
              <a:gs pos="100000">
                <a:srgbClr val="B0DD7F"/>
              </a:gs>
              <a:gs pos="1000">
                <a:srgbClr val="C7FC96"/>
              </a:gs>
              <a:gs pos="100000">
                <a:srgbClr val="00B050"/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SG2&amp;3 related (11): </a:t>
            </a:r>
          </a:p>
          <a:p>
            <a:pPr lvl="1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Res 20 NNAI, 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</a:rPr>
              <a:t>60 numbering</a:t>
            </a:r>
            <a:r>
              <a:rPr lang="en-US" sz="1600" b="1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61 number misuse, 65 Calling Party Number Delivery</a:t>
            </a:r>
          </a:p>
          <a:p>
            <a:pPr lvl="1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Res 29 alternative calling procedures, 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</a:rPr>
              <a:t>62 dispute settlement </a:t>
            </a:r>
          </a:p>
          <a:p>
            <a:pPr lvl="1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Res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</a:rPr>
              <a:t>47 ccTLD, 48 IDN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49 ENUM, 64 IPv6</a:t>
            </a:r>
          </a:p>
          <a:p>
            <a:pPr lvl="1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Res 69 – non-discriminatory access to Internet </a:t>
            </a:r>
          </a:p>
          <a:p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SG17 related: Res 50 cybersecurity, 52 spam, 58 CIRTs</a:t>
            </a:r>
          </a:p>
          <a:p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SG5 related: Res 72 EMF, 73 climate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</a:rPr>
              <a:t>change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000" b="1" dirty="0">
                <a:solidFill>
                  <a:srgbClr val="FF0000"/>
                </a:solidFill>
              </a:rPr>
              <a:t>79 e-waste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Res 76 – Conformity and Interoperability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Res 77 SDN, 78 e-health</a:t>
            </a:r>
          </a:p>
          <a:p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Res 70 – accessibility</a:t>
            </a:r>
          </a:p>
          <a:p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Res 75 - WSIS</a:t>
            </a:r>
          </a:p>
          <a:p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Res 55 – gender perspective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4014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684213" y="3693695"/>
            <a:ext cx="7772400" cy="2189748"/>
          </a:xfrm>
          <a:prstGeom prst="rect">
            <a:avLst/>
          </a:prstGeom>
          <a:gradFill>
            <a:gsLst>
              <a:gs pos="15000">
                <a:srgbClr val="DDEBCF"/>
              </a:gs>
              <a:gs pos="100000">
                <a:srgbClr val="92D050"/>
              </a:gs>
              <a:gs pos="100000">
                <a:srgbClr val="156B13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85800" y="2406316"/>
            <a:ext cx="7772400" cy="1287380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rgbClr val="FEE7F2"/>
              </a:gs>
              <a:gs pos="100000">
                <a:srgbClr val="FAC77D"/>
              </a:gs>
              <a:gs pos="100000">
                <a:srgbClr val="FBA97D"/>
              </a:gs>
              <a:gs pos="100000">
                <a:srgbClr val="FBD49C"/>
              </a:gs>
              <a:gs pos="100000">
                <a:srgbClr val="FEAE42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5800" y="1236819"/>
            <a:ext cx="7772400" cy="116949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36818"/>
            <a:ext cx="7772400" cy="4899287"/>
          </a:xfrm>
        </p:spPr>
        <p:txBody>
          <a:bodyPr wrap="square"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House-keeping (2)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Res 22 – TSAG to act between WTSAs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Res 68 – evolving role of WTSA</a:t>
            </a:r>
          </a:p>
          <a:p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Cooperation (2)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Res 38 –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ITU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Sectors coordination for IMT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Res 57 – strengthening ITU Sectors coordination</a:t>
            </a:r>
          </a:p>
          <a:p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</a:rPr>
              <a:t>Thematic topics (4 – SG2&amp;3 related)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Res 60 – Evolution of numbering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Res 62 – Dispute settlement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Res 47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- ccTLD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Res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48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- IDN</a:t>
            </a: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89"/>
            <a:ext cx="7772400" cy="1200329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8 Resolutions only editorially Updated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733540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8589"/>
            <a:ext cx="8229600" cy="171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6"/>
                </a:solidFill>
              </a:rPr>
              <a:t>Overview of WTSA-12 Approved Recommendations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15768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508541"/>
          </a:xfrm>
        </p:spPr>
        <p:txBody>
          <a:bodyPr>
            <a:normAutofit/>
          </a:bodyPr>
          <a:lstStyle/>
          <a:p>
            <a:r>
              <a:rPr lang="en-US" sz="3600" dirty="0"/>
              <a:t>6 new </a:t>
            </a:r>
            <a:r>
              <a:rPr lang="en-US" sz="3600" dirty="0" smtClean="0"/>
              <a:t>technical Recommendations (standards)</a:t>
            </a:r>
          </a:p>
          <a:p>
            <a:pPr lvl="1"/>
            <a:r>
              <a:rPr lang="en-US" dirty="0" smtClean="0"/>
              <a:t>MPLS-TP (ITU-T G.8113.1 and G.8113.2)</a:t>
            </a:r>
          </a:p>
          <a:p>
            <a:pPr lvl="1"/>
            <a:r>
              <a:rPr lang="en-US" dirty="0" smtClean="0"/>
              <a:t>Remote management of networked devices in home networking </a:t>
            </a:r>
            <a:r>
              <a:rPr lang="en-US" dirty="0"/>
              <a:t>(ITU-T G.9980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power line transceiver (ITU-T G.9901)</a:t>
            </a:r>
          </a:p>
          <a:p>
            <a:pPr lvl="1"/>
            <a:r>
              <a:rPr lang="en-US" dirty="0"/>
              <a:t>Deep packet inspection (ITU-T Y.2770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Time-scale for settlement of accounts (ITU-T D.195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4890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137"/>
            <a:ext cx="8229600" cy="5759115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/>
              <a:t>7 A-series Recommendations </a:t>
            </a:r>
            <a:endParaRPr lang="en-US" sz="3300" dirty="0" smtClean="0"/>
          </a:p>
          <a:p>
            <a:pPr lvl="1"/>
            <a:r>
              <a:rPr lang="en-US" dirty="0" smtClean="0"/>
              <a:t>A.1 - working </a:t>
            </a:r>
            <a:r>
              <a:rPr lang="en-US" dirty="0"/>
              <a:t>methods </a:t>
            </a:r>
            <a:r>
              <a:rPr lang="en-US" dirty="0" smtClean="0"/>
              <a:t>for ITU-T SGs</a:t>
            </a:r>
            <a:endParaRPr lang="en-US" dirty="0"/>
          </a:p>
          <a:p>
            <a:pPr lvl="1"/>
            <a:r>
              <a:rPr lang="en-US" dirty="0" smtClean="0"/>
              <a:t>A.2 - </a:t>
            </a:r>
            <a:r>
              <a:rPr lang="en-GB" dirty="0"/>
              <a:t>Presentation of contributions to </a:t>
            </a:r>
            <a:r>
              <a:rPr lang="en-GB" dirty="0" smtClean="0"/>
              <a:t>ITU‑T</a:t>
            </a:r>
          </a:p>
          <a:p>
            <a:pPr lvl="1"/>
            <a:r>
              <a:rPr lang="en-US" dirty="0" smtClean="0"/>
              <a:t>A.4 – </a:t>
            </a:r>
            <a:r>
              <a:rPr lang="en-GB" dirty="0"/>
              <a:t>Communication process between ITU‑T and forums and consortia</a:t>
            </a:r>
            <a:endParaRPr lang="en-US" dirty="0" smtClean="0"/>
          </a:p>
          <a:p>
            <a:pPr lvl="1"/>
            <a:r>
              <a:rPr lang="en-US" dirty="0" smtClean="0"/>
              <a:t>A.5 - </a:t>
            </a:r>
            <a:r>
              <a:rPr lang="en-US" dirty="0"/>
              <a:t>Generic procedures for including references to documents of other organizations in ITU-T Recommendations</a:t>
            </a:r>
            <a:endParaRPr lang="en-US" dirty="0" smtClean="0"/>
          </a:p>
          <a:p>
            <a:pPr lvl="1"/>
            <a:r>
              <a:rPr lang="en-US" dirty="0" smtClean="0"/>
              <a:t>A.6 - </a:t>
            </a:r>
            <a:r>
              <a:rPr lang="en-GB" dirty="0"/>
              <a:t>Cooperation and exchange of information between ITU‑T and national and regional standards development organizations</a:t>
            </a:r>
            <a:endParaRPr lang="en-US" dirty="0" smtClean="0"/>
          </a:p>
          <a:p>
            <a:pPr lvl="1"/>
            <a:r>
              <a:rPr lang="en-US" dirty="0" smtClean="0"/>
              <a:t>A.7 - </a:t>
            </a:r>
            <a:r>
              <a:rPr lang="fr-FR" dirty="0"/>
              <a:t>Focus groups: </a:t>
            </a:r>
            <a:r>
              <a:rPr lang="fr-FR" dirty="0" err="1"/>
              <a:t>Working</a:t>
            </a:r>
            <a:r>
              <a:rPr lang="fr-FR" dirty="0"/>
              <a:t> </a:t>
            </a:r>
            <a:r>
              <a:rPr lang="fr-FR" dirty="0" err="1"/>
              <a:t>methods</a:t>
            </a:r>
            <a:r>
              <a:rPr lang="fr-FR" dirty="0"/>
              <a:t> and </a:t>
            </a:r>
            <a:r>
              <a:rPr lang="fr-FR" dirty="0" err="1"/>
              <a:t>procedures</a:t>
            </a:r>
            <a:endParaRPr lang="en-US" dirty="0" smtClean="0"/>
          </a:p>
          <a:p>
            <a:pPr lvl="1"/>
            <a:r>
              <a:rPr lang="en-US" dirty="0" smtClean="0"/>
              <a:t>A.11 - </a:t>
            </a:r>
            <a:r>
              <a:rPr lang="en-GB" dirty="0"/>
              <a:t>Publication of ITU‑T Recommendations and WTSA proceedings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24593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8589"/>
            <a:ext cx="8229600" cy="171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6"/>
                </a:solidFill>
              </a:rPr>
              <a:t>Workshop Programme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accent6"/>
                </a:solidFill>
              </a:rPr>
              <a:t>(11 July 2013)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87449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3" y="144379"/>
            <a:ext cx="8554453" cy="6259596"/>
          </a:xfrm>
        </p:spPr>
        <p:txBody>
          <a:bodyPr/>
          <a:lstStyle/>
          <a:p>
            <a:pPr marL="550350" lvl="2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Xiaoya Yang will present:</a:t>
            </a:r>
          </a:p>
          <a:p>
            <a:pPr marL="1007550" lvl="3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Resolutions in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Category 1 &amp; 2</a:t>
            </a:r>
          </a:p>
          <a:p>
            <a:pPr marL="1007550" lvl="3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new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Resolutions in Category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4: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thematic topics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1007550" lvl="3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WTSA-12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approved A-series Recommendations</a:t>
            </a:r>
          </a:p>
          <a:p>
            <a:pPr marL="550350" lvl="2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>
                    <a:lumMod val="50000"/>
                  </a:schemeClr>
                </a:solidFill>
              </a:rPr>
              <a:t>Kwame </a:t>
            </a:r>
            <a:r>
              <a:rPr lang="en-GB" sz="2200" dirty="0" err="1" smtClean="0">
                <a:solidFill>
                  <a:schemeClr val="tx1">
                    <a:lumMod val="50000"/>
                  </a:schemeClr>
                </a:solidFill>
              </a:rPr>
              <a:t>Baah-Acheamfour</a:t>
            </a:r>
            <a:r>
              <a:rPr lang="en-GB" sz="2200" dirty="0" smtClean="0">
                <a:solidFill>
                  <a:schemeClr val="tx1">
                    <a:lumMod val="50000"/>
                  </a:schemeClr>
                </a:solidFill>
              </a:rPr>
              <a:t>, SG12 Chair,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will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present Resolutions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in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Category 3: Bridging Standardization Gap</a:t>
            </a:r>
          </a:p>
          <a:p>
            <a:pPr marL="550350" lvl="2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revised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Resolutions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in Category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4 will be covered by:</a:t>
            </a:r>
          </a:p>
          <a:p>
            <a:pPr marL="1007550" lvl="3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NNAI: Sherif Guinea, SG2 Chair</a:t>
            </a:r>
          </a:p>
          <a:p>
            <a:pPr marL="1007550" lvl="3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CIT: Isaac </a:t>
            </a:r>
            <a:r>
              <a:rPr lang="en-US" sz="2200" dirty="0" err="1" smtClean="0">
                <a:solidFill>
                  <a:schemeClr val="tx1">
                    <a:lumMod val="50000"/>
                  </a:schemeClr>
                </a:solidFill>
              </a:rPr>
              <a:t>Boateng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, SG11 Vice-Chair</a:t>
            </a:r>
          </a:p>
          <a:p>
            <a:pPr marL="1007550" lvl="3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Security: Martin Euchner, SG17 </a:t>
            </a:r>
            <a:r>
              <a:rPr lang="en-US" sz="2200" dirty="0" err="1" smtClean="0">
                <a:solidFill>
                  <a:schemeClr val="tx1">
                    <a:lumMod val="50000"/>
                  </a:schemeClr>
                </a:solidFill>
              </a:rPr>
              <a:t>Counsellor</a:t>
            </a:r>
            <a:endParaRPr lang="en-US" sz="22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007550" lvl="3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Accounting and Economics: Josephine </a:t>
            </a:r>
            <a:r>
              <a:rPr lang="en-US" sz="2200" dirty="0" err="1" smtClean="0">
                <a:solidFill>
                  <a:schemeClr val="tx1">
                    <a:lumMod val="50000"/>
                  </a:schemeClr>
                </a:solidFill>
              </a:rPr>
              <a:t>Adou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</a:rPr>
              <a:t>Biendjui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sz="2200" dirty="0" smtClean="0">
                <a:solidFill>
                  <a:schemeClr val="tx1">
                    <a:lumMod val="50000"/>
                  </a:schemeClr>
                </a:solidFill>
              </a:rPr>
              <a:t>SG3 Vice-China</a:t>
            </a:r>
          </a:p>
          <a:p>
            <a:pPr marL="1007550" lvl="3" indent="-342900"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50350" lvl="2" indent="-342900"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14134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xfrm>
            <a:off x="866274" y="1572126"/>
            <a:ext cx="7522076" cy="248393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Any Questions?</a:t>
            </a:r>
          </a:p>
        </p:txBody>
      </p:sp>
      <p:sp>
        <p:nvSpPr>
          <p:cNvPr id="88069" name="Slide Number Placeholder 5"/>
          <p:cNvSpPr txBox="1">
            <a:spLocks/>
          </p:cNvSpPr>
          <p:nvPr/>
        </p:nvSpPr>
        <p:spPr bwMode="auto">
          <a:xfrm>
            <a:off x="8101013" y="6237288"/>
            <a:ext cx="5746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1E39A8C-D889-49E7-824D-3EFF9E993E69}" type="slidenum">
              <a:rPr lang="en-US" sz="1400"/>
              <a:pPr algn="r"/>
              <a:t>19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2323006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6228"/>
            <a:ext cx="9144000" cy="646331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Content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3" y="1347037"/>
            <a:ext cx="8554453" cy="4641850"/>
          </a:xfrm>
        </p:spPr>
        <p:txBody>
          <a:bodyPr/>
          <a:lstStyle/>
          <a:p>
            <a:pPr marL="2074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Overview of WTSA-12 conference</a:t>
            </a:r>
          </a:p>
          <a:p>
            <a:pPr marL="2074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Overview of WTSA-12 Resolutions</a:t>
            </a:r>
          </a:p>
          <a:p>
            <a:pPr marL="2074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Overview of WTSA-12 approved Recommendations</a:t>
            </a:r>
          </a:p>
          <a:p>
            <a:pPr marL="2074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Introduction of 11 July’s workshop programme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63882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xfrm>
            <a:off x="866274" y="1572126"/>
            <a:ext cx="7522076" cy="2483937"/>
          </a:xfrm>
        </p:spPr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Xiaoya.yang@itu.int</a:t>
            </a:r>
          </a:p>
        </p:txBody>
      </p:sp>
      <p:sp>
        <p:nvSpPr>
          <p:cNvPr id="88069" name="Slide Number Placeholder 5"/>
          <p:cNvSpPr txBox="1">
            <a:spLocks/>
          </p:cNvSpPr>
          <p:nvPr/>
        </p:nvSpPr>
        <p:spPr bwMode="auto">
          <a:xfrm>
            <a:off x="8101013" y="6237288"/>
            <a:ext cx="5746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1E39A8C-D889-49E7-824D-3EFF9E993E69}" type="slidenum">
              <a:rPr lang="en-US" sz="1400"/>
              <a:pPr algn="r"/>
              <a:t>20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567733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8589"/>
            <a:ext cx="8229600" cy="171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6"/>
                </a:solidFill>
              </a:rPr>
              <a:t>Overview of WTSA-12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35985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284" y="318468"/>
            <a:ext cx="6400800" cy="154752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World Telecommunication Standards Assembly</a:t>
            </a:r>
            <a:br>
              <a:rPr lang="en-US" sz="2800" dirty="0" smtClean="0">
                <a:solidFill>
                  <a:schemeClr val="accent6"/>
                </a:solidFill>
              </a:rPr>
            </a:br>
            <a:r>
              <a:rPr lang="en-US" sz="2800" dirty="0" smtClean="0">
                <a:solidFill>
                  <a:schemeClr val="accent6"/>
                </a:solidFill>
              </a:rPr>
              <a:t>20-29 November 2012</a:t>
            </a:r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7874"/>
            <a:ext cx="8229600" cy="3548923"/>
          </a:xfrm>
        </p:spPr>
        <p:txBody>
          <a:bodyPr/>
          <a:lstStyle/>
          <a:p>
            <a:r>
              <a:rPr lang="en-GB" sz="2800" dirty="0" smtClean="0"/>
              <a:t>WTSA-12 saw record attendance with delegates </a:t>
            </a:r>
            <a:r>
              <a:rPr lang="en-GB" sz="2800" dirty="0"/>
              <a:t>from </a:t>
            </a:r>
            <a:r>
              <a:rPr lang="en-GB" sz="2800" dirty="0" smtClean="0"/>
              <a:t>100+ countries</a:t>
            </a:r>
          </a:p>
          <a:p>
            <a:r>
              <a:rPr lang="en-GB" sz="2800" dirty="0" smtClean="0"/>
              <a:t>Structure of ITU-T and priorities</a:t>
            </a:r>
            <a:endParaRPr lang="en-US" sz="2800" dirty="0" smtClean="0"/>
          </a:p>
          <a:p>
            <a:r>
              <a:rPr lang="en-US" sz="2800" dirty="0" smtClean="0"/>
              <a:t>New ITU-T leadership teams </a:t>
            </a:r>
            <a:r>
              <a:rPr lang="en-US" sz="2800" dirty="0"/>
              <a:t>appointed for 10 ITU-T Study </a:t>
            </a:r>
            <a:r>
              <a:rPr lang="en-US" sz="2800" dirty="0" smtClean="0"/>
              <a:t>Groups with membership from 35 countries (24 developing countries)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80285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5989"/>
            <a:ext cx="8229600" cy="396932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/>
              <a:t>WTSA-12 Opinion</a:t>
            </a:r>
          </a:p>
          <a:p>
            <a:r>
              <a:rPr lang="en-US" sz="3200" dirty="0" smtClean="0"/>
              <a:t>50 WTSA-12 Resolutions</a:t>
            </a:r>
          </a:p>
          <a:p>
            <a:pPr lvl="1"/>
            <a:r>
              <a:rPr lang="en-US" sz="2800" dirty="0" smtClean="0"/>
              <a:t>6 new, 44 revi</a:t>
            </a:r>
            <a:r>
              <a:rPr lang="en-US" dirty="0" smtClean="0"/>
              <a:t>sed</a:t>
            </a:r>
          </a:p>
          <a:p>
            <a:r>
              <a:rPr lang="en-US" dirty="0" smtClean="0"/>
              <a:t>6 technical Recommendations </a:t>
            </a:r>
          </a:p>
          <a:p>
            <a:r>
              <a:rPr lang="en-US" dirty="0" smtClean="0"/>
              <a:t>7 A-series Recommendations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1284" y="318468"/>
            <a:ext cx="6400800" cy="154752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WTSA-12 Proceedings</a:t>
            </a:r>
            <a:endParaRPr lang="en-US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013074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68313" y="372979"/>
            <a:ext cx="8256587" cy="556218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dirty="0" smtClean="0">
                <a:solidFill>
                  <a:schemeClr val="accent6"/>
                </a:solidFill>
              </a:rPr>
              <a:t>New Opinion 1 </a:t>
            </a:r>
            <a:r>
              <a:rPr lang="en-GB" sz="2800" b="1" dirty="0" smtClean="0">
                <a:solidFill>
                  <a:schemeClr val="accent6"/>
                </a:solidFill>
              </a:rPr>
              <a:t>“Practical application of network externality premium”</a:t>
            </a:r>
          </a:p>
          <a:p>
            <a:pPr eaLnBrk="1" hangingPunct="1"/>
            <a:r>
              <a:rPr lang="en-GB" sz="2800" dirty="0" smtClean="0"/>
              <a:t>“considering the progress achieved … those Member States concerned may wish to … possibly withdraw the reservations about Recommendation ITU-T D.156, </a:t>
            </a:r>
            <a:r>
              <a:rPr lang="en-GB" sz="2800" i="1" dirty="0" smtClean="0"/>
              <a:t>Network externalities</a:t>
            </a:r>
            <a:r>
              <a:rPr lang="en-GB" sz="2800" dirty="0" smtClean="0"/>
              <a:t>,”</a:t>
            </a:r>
            <a:endParaRPr lang="en-US" sz="2800" dirty="0" smtClean="0"/>
          </a:p>
          <a:p>
            <a:pPr eaLnBrk="1"/>
            <a:r>
              <a:rPr lang="en-GB" dirty="0" smtClean="0"/>
              <a:t>Member States to implement Recommendation ITU-T D.156,</a:t>
            </a:r>
            <a:endParaRPr lang="en-US" dirty="0" smtClean="0"/>
          </a:p>
          <a:p>
            <a:pPr eaLnBrk="1"/>
            <a:r>
              <a:rPr lang="en-GB" dirty="0" smtClean="0"/>
              <a:t>Council to report on this subject to PP 2014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08662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8589"/>
            <a:ext cx="8229600" cy="171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6"/>
                </a:solidFill>
              </a:rPr>
              <a:t>Overview of WTSA-12 Resolutions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3733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5" y="1235529"/>
            <a:ext cx="8229600" cy="101237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6"/>
                </a:solidFill>
              </a:rPr>
              <a:t>‘Roughly’ </a:t>
            </a:r>
            <a:r>
              <a:rPr lang="en-US" sz="4000" b="1" dirty="0">
                <a:solidFill>
                  <a:schemeClr val="accent6"/>
                </a:solidFill>
              </a:rPr>
              <a:t>Grouping </a:t>
            </a:r>
            <a:r>
              <a:rPr lang="en-US" sz="4000" b="1" dirty="0" smtClean="0">
                <a:solidFill>
                  <a:schemeClr val="accent6"/>
                </a:solidFill>
              </a:rPr>
              <a:t>50 WTSA-12 Resolutions into 4 categories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7305" y="2582779"/>
            <a:ext cx="8229600" cy="3031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2"/>
              </a:buBlip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Verdana" pitchFamily="34" charset="0"/>
              <a:buChar char="–"/>
              <a:defRPr sz="24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ZapfDingbats BT" pitchFamily="18" charset="2"/>
              <a:buBlip>
                <a:blip r:embed="rId5"/>
              </a:buBlip>
              <a:defRPr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ZapfDingbats BT" pitchFamily="18" charset="2"/>
              <a:buBlip>
                <a:blip r:embed="rId5"/>
              </a:buBlip>
              <a:defRPr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ZapfDingbats BT" pitchFamily="18" charset="2"/>
              <a:buBlip>
                <a:blip r:embed="rId5"/>
              </a:buBlip>
              <a:defRPr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ZapfDingbats BT" pitchFamily="18" charset="2"/>
              <a:buBlip>
                <a:blip r:embed="rId5"/>
              </a:buBlip>
              <a:defRPr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ZapfDingbats BT" pitchFamily="18" charset="2"/>
              <a:buBlip>
                <a:blip r:embed="rId5"/>
              </a:buBlip>
              <a:defRPr>
                <a:solidFill>
                  <a:schemeClr val="bg2"/>
                </a:solidFill>
                <a:latin typeface="+mn-lt"/>
              </a:defRPr>
            </a:lvl9pPr>
          </a:lstStyle>
          <a:p>
            <a:pPr marL="514350" indent="-514350" defTabSz="914400">
              <a:buFont typeface="+mj-lt"/>
              <a:buAutoNum type="arabicPeriod"/>
            </a:pPr>
            <a:r>
              <a:rPr lang="en-US" sz="3200" kern="0" dirty="0" smtClean="0">
                <a:solidFill>
                  <a:schemeClr val="tx1"/>
                </a:solidFill>
              </a:rPr>
              <a:t>ITU-T ‘house-keeping’ (16) </a:t>
            </a:r>
          </a:p>
          <a:p>
            <a:pPr marL="514350" indent="-514350" defTabSz="914400">
              <a:buFont typeface="+mj-lt"/>
              <a:buAutoNum type="arabicPeriod"/>
            </a:pPr>
            <a:r>
              <a:rPr lang="en-US" sz="3200" kern="0" dirty="0" smtClean="0">
                <a:solidFill>
                  <a:schemeClr val="tx1"/>
                </a:solidFill>
              </a:rPr>
              <a:t>Collaboration and cooperation (6)</a:t>
            </a:r>
          </a:p>
          <a:p>
            <a:pPr marL="514350" indent="-514350" defTabSz="914400">
              <a:buFont typeface="+mj-lt"/>
              <a:buAutoNum type="arabicPeriod"/>
            </a:pPr>
            <a:r>
              <a:rPr lang="en-US" sz="3200" kern="0" dirty="0" smtClean="0">
                <a:solidFill>
                  <a:schemeClr val="tx1"/>
                </a:solidFill>
              </a:rPr>
              <a:t>Bridging standardization gap (5)</a:t>
            </a:r>
          </a:p>
          <a:p>
            <a:pPr marL="514350" indent="-514350" defTabSz="914400">
              <a:buFont typeface="+mj-lt"/>
              <a:buAutoNum type="arabicPeriod"/>
            </a:pPr>
            <a:r>
              <a:rPr lang="en-US" sz="3200" kern="0" dirty="0" smtClean="0">
                <a:solidFill>
                  <a:schemeClr val="tx1"/>
                </a:solidFill>
              </a:rPr>
              <a:t>Thematic topics (23)</a:t>
            </a:r>
            <a:endParaRPr lang="en-US" sz="4000" kern="0" dirty="0" smtClean="0">
              <a:solidFill>
                <a:schemeClr val="tx1"/>
              </a:solidFill>
            </a:endParaRPr>
          </a:p>
          <a:p>
            <a:pPr marL="742950" indent="-742950" algn="ctr" defTabSz="914400">
              <a:buFont typeface="+mj-lt"/>
              <a:buAutoNum type="arabicPeriod"/>
            </a:pPr>
            <a:endParaRPr lang="en-US" sz="4000" kern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73417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012"/>
            <a:ext cx="9144000" cy="1200329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Resolutions on ITU-T house-keeping (16)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211" y="1122069"/>
            <a:ext cx="7844589" cy="51664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900" b="1" dirty="0" smtClean="0">
                <a:solidFill>
                  <a:schemeClr val="tx1">
                    <a:lumMod val="50000"/>
                  </a:schemeClr>
                </a:solidFill>
              </a:rPr>
              <a:t>Res 1 – ITU-T rules of procedures</a:t>
            </a:r>
          </a:p>
          <a:p>
            <a:r>
              <a:rPr lang="en-US" sz="1900" b="1" dirty="0" smtClean="0">
                <a:solidFill>
                  <a:schemeClr val="tx1">
                    <a:lumMod val="50000"/>
                  </a:schemeClr>
                </a:solidFill>
              </a:rPr>
              <a:t>Res 2 – ITU-T SG mandates</a:t>
            </a:r>
          </a:p>
          <a:p>
            <a:r>
              <a:rPr lang="en-US" sz="1900" b="1" dirty="0" smtClean="0">
                <a:solidFill>
                  <a:schemeClr val="tx1">
                    <a:lumMod val="50000"/>
                  </a:schemeClr>
                </a:solidFill>
              </a:rPr>
              <a:t>Res </a:t>
            </a:r>
            <a:r>
              <a:rPr lang="en-US" sz="1900" b="1" dirty="0" smtClean="0">
                <a:solidFill>
                  <a:schemeClr val="bg2">
                    <a:lumMod val="75000"/>
                  </a:schemeClr>
                </a:solidFill>
              </a:rPr>
              <a:t>22</a:t>
            </a:r>
            <a:r>
              <a:rPr lang="en-US" sz="1900" b="1" dirty="0" smtClean="0">
                <a:solidFill>
                  <a:schemeClr val="tx1">
                    <a:lumMod val="50000"/>
                  </a:schemeClr>
                </a:solidFill>
              </a:rPr>
              <a:t>, 40, 45 – coordination of SGs and TSAG’s role</a:t>
            </a:r>
          </a:p>
          <a:p>
            <a:r>
              <a:rPr lang="en-US" sz="1900" b="1" dirty="0" smtClean="0">
                <a:solidFill>
                  <a:schemeClr val="tx1">
                    <a:lumMod val="50000"/>
                  </a:schemeClr>
                </a:solidFill>
              </a:rPr>
              <a:t>Res 31 – associate membership</a:t>
            </a:r>
          </a:p>
          <a:p>
            <a:r>
              <a:rPr lang="en-US" sz="1900" b="1" dirty="0" smtClean="0">
                <a:solidFill>
                  <a:schemeClr val="tx1">
                    <a:lumMod val="50000"/>
                  </a:schemeClr>
                </a:solidFill>
              </a:rPr>
              <a:t>Res 32 – electronic working method</a:t>
            </a:r>
          </a:p>
          <a:p>
            <a:r>
              <a:rPr lang="en-US" sz="1900" b="1" dirty="0" smtClean="0">
                <a:solidFill>
                  <a:schemeClr val="tx1">
                    <a:lumMod val="50000"/>
                  </a:schemeClr>
                </a:solidFill>
              </a:rPr>
              <a:t>Res 33 – ITU-T strategic guideline</a:t>
            </a:r>
          </a:p>
          <a:p>
            <a:r>
              <a:rPr lang="en-US" sz="1900" b="1" dirty="0" smtClean="0">
                <a:solidFill>
                  <a:schemeClr val="tx1">
                    <a:lumMod val="50000"/>
                  </a:schemeClr>
                </a:solidFill>
              </a:rPr>
              <a:t>Res 34 – voluntary contribution</a:t>
            </a:r>
          </a:p>
          <a:p>
            <a:r>
              <a:rPr lang="en-US" sz="1900" b="1" dirty="0" smtClean="0">
                <a:solidFill>
                  <a:schemeClr val="tx1">
                    <a:lumMod val="50000"/>
                  </a:schemeClr>
                </a:solidFill>
              </a:rPr>
              <a:t>Res 35 – Chairman and Vice-Chairman</a:t>
            </a:r>
          </a:p>
          <a:p>
            <a:r>
              <a:rPr lang="en-US" sz="1900" b="1" dirty="0" smtClean="0">
                <a:solidFill>
                  <a:schemeClr val="tx1">
                    <a:lumMod val="50000"/>
                  </a:schemeClr>
                </a:solidFill>
              </a:rPr>
              <a:t>Res 66 – technology watch</a:t>
            </a:r>
          </a:p>
          <a:p>
            <a:r>
              <a:rPr lang="en-US" sz="1900" b="1" dirty="0" smtClean="0">
                <a:solidFill>
                  <a:schemeClr val="tx1">
                    <a:lumMod val="50000"/>
                  </a:schemeClr>
                </a:solidFill>
              </a:rPr>
              <a:t>Res 67 – use of UN languages on equal footing</a:t>
            </a:r>
          </a:p>
          <a:p>
            <a:r>
              <a:rPr lang="en-US" sz="1900" b="1" dirty="0" smtClean="0">
                <a:solidFill>
                  <a:schemeClr val="bg2">
                    <a:lumMod val="75000"/>
                  </a:schemeClr>
                </a:solidFill>
              </a:rPr>
              <a:t>Res 68 – evolving role of WTSA</a:t>
            </a:r>
          </a:p>
          <a:p>
            <a:r>
              <a:rPr lang="en-US" sz="1900" b="1" dirty="0" smtClean="0">
                <a:solidFill>
                  <a:schemeClr val="tx1">
                    <a:lumMod val="50000"/>
                  </a:schemeClr>
                </a:solidFill>
              </a:rPr>
              <a:t>Res 71 – academia membership</a:t>
            </a:r>
          </a:p>
          <a:p>
            <a:r>
              <a:rPr lang="en-US" sz="1900" b="1" dirty="0" smtClean="0">
                <a:solidFill>
                  <a:srgbClr val="FF0000"/>
                </a:solidFill>
              </a:rPr>
              <a:t>Res 80 – acknowledge membership involvement in ITU-T</a:t>
            </a:r>
          </a:p>
          <a:p>
            <a:r>
              <a:rPr lang="en-US" sz="1900" b="1" dirty="0" smtClean="0">
                <a:solidFill>
                  <a:srgbClr val="FF0000"/>
                </a:solidFill>
              </a:rPr>
              <a:t>Res 82 – review committee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10F7CE-D864-46BD-A281-643E72AD9EF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093900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CC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F3B0DCBB679A48AD2518D34B5BE8D4" ma:contentTypeVersion="1" ma:contentTypeDescription="Create a new document." ma:contentTypeScope="" ma:versionID="fbfc98f6dd90ae1fcb1ee46ef0ec71f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2d465dd849937321cdf8b52b5b5c9f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6BC15B4-5A30-4E9F-B142-F13BA31F522D}"/>
</file>

<file path=customXml/itemProps2.xml><?xml version="1.0" encoding="utf-8"?>
<ds:datastoreItem xmlns:ds="http://schemas.openxmlformats.org/officeDocument/2006/customXml" ds:itemID="{DB98B24A-FCA6-4680-8AEB-DB7093D9E33F}"/>
</file>

<file path=customXml/itemProps3.xml><?xml version="1.0" encoding="utf-8"?>
<ds:datastoreItem xmlns:ds="http://schemas.openxmlformats.org/officeDocument/2006/customXml" ds:itemID="{3B1D91C1-D3AE-4572-A5DF-62055D33DBB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7777</TotalTime>
  <Words>839</Words>
  <Application>Microsoft Office PowerPoint</Application>
  <PresentationFormat>On-screen Show (4:3)</PresentationFormat>
  <Paragraphs>150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1_ITU-e</vt:lpstr>
      <vt:lpstr>2_ITU-e</vt:lpstr>
      <vt:lpstr>Overview of  WTSA-12 Outcome</vt:lpstr>
      <vt:lpstr>Content</vt:lpstr>
      <vt:lpstr>Slide 3</vt:lpstr>
      <vt:lpstr>World Telecommunication Standards Assembly 20-29 November 2012</vt:lpstr>
      <vt:lpstr>WTSA-12 Proceedings</vt:lpstr>
      <vt:lpstr>Slide 6</vt:lpstr>
      <vt:lpstr>Slide 7</vt:lpstr>
      <vt:lpstr>Slide 8</vt:lpstr>
      <vt:lpstr>Resolutions on ITU-T house-keeping (16)</vt:lpstr>
      <vt:lpstr>Resolutions on collaboration and cooperation (6)</vt:lpstr>
      <vt:lpstr>Resolutions on Bridging Standardization Gap (5)</vt:lpstr>
      <vt:lpstr>Resolutions on thematic topics(23)</vt:lpstr>
      <vt:lpstr>8 Resolutions only editorially Updated</vt:lpstr>
      <vt:lpstr>Slide 14</vt:lpstr>
      <vt:lpstr>Slide 15</vt:lpstr>
      <vt:lpstr>Slide 16</vt:lpstr>
      <vt:lpstr>Slide 17</vt:lpstr>
      <vt:lpstr>Slide 18</vt:lpstr>
      <vt:lpstr>Any Questions?</vt:lpstr>
      <vt:lpstr>Thank you!  Xiaoya.yang@itu.int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 Vicente</dc:creator>
  <cp:lastModifiedBy>Christin Chevalley</cp:lastModifiedBy>
  <cp:revision>659</cp:revision>
  <cp:lastPrinted>2013-04-08T12:42:35Z</cp:lastPrinted>
  <dcterms:created xsi:type="dcterms:W3CDTF">2012-06-20T08:33:15Z</dcterms:created>
  <dcterms:modified xsi:type="dcterms:W3CDTF">2013-07-10T13:16:42Z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0x010100B2F3B0DCBB679A48AD2518D34B5BE8D4</vt:lpwstr>
  </property>
</Properties>
</file>