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embeddings/oleObject1.bin" ContentType="application/vnd.openxmlformats-officedocument.oleObject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73" r:id="rId9"/>
    <p:sldId id="266" r:id="rId10"/>
    <p:sldId id="265" r:id="rId11"/>
    <p:sldId id="272" r:id="rId12"/>
    <p:sldId id="268" r:id="rId13"/>
    <p:sldId id="270" r:id="rId14"/>
    <p:sldId id="274" r:id="rId1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B5E6-EE00-418B-A8B6-04DC33537E8E}" type="datetimeFigureOut">
              <a:rPr lang="es-UY" smtClean="0"/>
              <a:t>3/13/14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68D8-2BB1-4D9A-95D3-182B916BAF10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427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 smtClean="0"/>
              <a:t>Sources</a:t>
            </a:r>
            <a:r>
              <a:rPr lang="es-UY" dirty="0" smtClean="0"/>
              <a:t>:</a:t>
            </a:r>
          </a:p>
          <a:p>
            <a:r>
              <a:rPr lang="es-UY" altLang="es-UY" sz="2800" dirty="0" smtClean="0"/>
              <a:t>E</a:t>
            </a:r>
            <a:r>
              <a:rPr lang="en-US" altLang="es-UY" sz="2800" dirty="0" err="1" smtClean="0"/>
              <a:t>lectronic</a:t>
            </a:r>
            <a:r>
              <a:rPr lang="en-US" altLang="es-UY" sz="2800" dirty="0" smtClean="0"/>
              <a:t> devices produce electromagnetic (EM) emissions (radiation), but we classify them as</a:t>
            </a:r>
          </a:p>
          <a:p>
            <a:pPr lvl="1"/>
            <a:r>
              <a:rPr lang="en-US" altLang="es-UY" sz="2400" u="sng" dirty="0" smtClean="0"/>
              <a:t>Intentional Rad.</a:t>
            </a:r>
            <a:r>
              <a:rPr lang="en-US" altLang="es-UY" sz="2400" dirty="0" smtClean="0"/>
              <a:t> – designed to produce EM radiation (TV trans., cell phones, radar </a:t>
            </a:r>
            <a:r>
              <a:rPr lang="en-US" altLang="es-UY" sz="2400" dirty="0" err="1" smtClean="0"/>
              <a:t>etc</a:t>
            </a:r>
            <a:r>
              <a:rPr lang="en-US" altLang="es-UY" sz="2400" dirty="0" smtClean="0"/>
              <a:t>)</a:t>
            </a:r>
          </a:p>
          <a:p>
            <a:pPr lvl="1"/>
            <a:r>
              <a:rPr lang="en-US" altLang="es-UY" sz="2400" u="sng" dirty="0" smtClean="0"/>
              <a:t>Unintentional Rad.</a:t>
            </a:r>
            <a:r>
              <a:rPr lang="en-US" altLang="es-UY" sz="2400" dirty="0" smtClean="0"/>
              <a:t> – not designed to produce EM radiation (computer, VCR, auto ignition </a:t>
            </a:r>
            <a:r>
              <a:rPr lang="en-US" altLang="es-UY" sz="2400" dirty="0" err="1" smtClean="0"/>
              <a:t>etc</a:t>
            </a:r>
            <a:r>
              <a:rPr lang="en-US" altLang="es-UY" sz="2400" dirty="0" smtClean="0"/>
              <a:t>)</a:t>
            </a:r>
            <a:endParaRPr lang="en-US" altLang="es-UY" sz="2400" u="sng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68D8-2BB1-4D9A-95D3-182B916BAF10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5128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 smtClean="0"/>
              <a:t>Sources</a:t>
            </a:r>
            <a:r>
              <a:rPr lang="es-UY" dirty="0" smtClean="0"/>
              <a:t>:</a:t>
            </a:r>
          </a:p>
          <a:p>
            <a:r>
              <a:rPr lang="es-UY" altLang="es-UY" sz="2800" dirty="0" smtClean="0"/>
              <a:t>E</a:t>
            </a:r>
            <a:r>
              <a:rPr lang="en-US" altLang="es-UY" sz="2800" dirty="0" err="1" smtClean="0"/>
              <a:t>lectronic</a:t>
            </a:r>
            <a:r>
              <a:rPr lang="en-US" altLang="es-UY" sz="2800" dirty="0" smtClean="0"/>
              <a:t> devices produce electromagnetic (EM) emissions (radiation), but we classify them as</a:t>
            </a:r>
          </a:p>
          <a:p>
            <a:pPr lvl="1"/>
            <a:r>
              <a:rPr lang="en-US" altLang="es-UY" sz="2400" u="sng" dirty="0" smtClean="0"/>
              <a:t>Intentional Rad.</a:t>
            </a:r>
            <a:r>
              <a:rPr lang="en-US" altLang="es-UY" sz="2400" dirty="0" smtClean="0"/>
              <a:t> – designed to produce EM radiation (TV trans., cell phones, radar </a:t>
            </a:r>
            <a:r>
              <a:rPr lang="en-US" altLang="es-UY" sz="2400" dirty="0" err="1" smtClean="0"/>
              <a:t>etc</a:t>
            </a:r>
            <a:r>
              <a:rPr lang="en-US" altLang="es-UY" sz="2400" dirty="0" smtClean="0"/>
              <a:t>)</a:t>
            </a:r>
          </a:p>
          <a:p>
            <a:pPr lvl="1"/>
            <a:r>
              <a:rPr lang="en-US" altLang="es-UY" sz="2400" u="sng" dirty="0" smtClean="0"/>
              <a:t>Unintentional Rad.</a:t>
            </a:r>
            <a:r>
              <a:rPr lang="en-US" altLang="es-UY" sz="2400" dirty="0" smtClean="0"/>
              <a:t> – not designed to produce EM radiation (computer, VCR, auto ignition </a:t>
            </a:r>
            <a:r>
              <a:rPr lang="en-US" altLang="es-UY" sz="2400" dirty="0" err="1" smtClean="0"/>
              <a:t>etc</a:t>
            </a:r>
            <a:r>
              <a:rPr lang="en-US" altLang="es-UY" sz="2400" dirty="0" smtClean="0"/>
              <a:t>)</a:t>
            </a:r>
            <a:endParaRPr lang="en-US" altLang="es-UY" sz="2400" u="sng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68D8-2BB1-4D9A-95D3-182B916BAF10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5128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0037-AB47-4A53-954C-9C9A5E5FF6F5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75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1D0-0AD9-4597-A1D3-ACA2444BB645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03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F03-91DD-4EEB-94D5-453425E069D5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38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CDFDF3-09B4-4420-8E7B-E9842C5D11A9}" type="datetime1">
              <a:rPr lang="es-UY" altLang="es-UY" smtClean="0"/>
              <a:t>3/13/14</a:t>
            </a:fld>
            <a:endParaRPr lang="en-US" alt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47D990-AB9E-415E-86FB-9D1B22F1D98E}" type="slidenum">
              <a:rPr lang="en-US" altLang="es-UY"/>
              <a:pPr/>
              <a:t>‹#›</a:t>
            </a:fld>
            <a:endParaRPr lang="en-US" altLang="es-UY"/>
          </a:p>
        </p:txBody>
      </p:sp>
    </p:spTree>
    <p:extLst>
      <p:ext uri="{BB962C8B-B14F-4D97-AF65-F5344CB8AC3E}">
        <p14:creationId xmlns:p14="http://schemas.microsoft.com/office/powerpoint/2010/main" val="7104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54C8-A4F1-447A-94C5-7F8136339D9C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967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AC85-7C44-4144-A7FD-CA4541735675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87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0DB8-53BC-4307-8489-6A7A1F607CB9}" type="datetime1">
              <a:rPr lang="es-UY" smtClean="0"/>
              <a:t>3/13/14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87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A91F-BEAB-4BF0-8787-558DA11154C6}" type="datetime1">
              <a:rPr lang="es-UY" smtClean="0"/>
              <a:t>3/13/14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81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AC3D-9E9E-4312-AFC8-FDD945906CB0}" type="datetime1">
              <a:rPr lang="es-UY" smtClean="0"/>
              <a:t>3/13/14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749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805-47C3-4D35-B2C4-9AFE06EE6C19}" type="datetime1">
              <a:rPr lang="es-UY" smtClean="0"/>
              <a:t>3/13/14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14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E25F-4F0C-430B-A1D1-8BE802703A27}" type="datetime1">
              <a:rPr lang="es-UY" smtClean="0"/>
              <a:t>3/13/14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024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6465-9B86-4364-96EC-6E3C85A2E75F}" type="datetime1">
              <a:rPr lang="es-UY" smtClean="0"/>
              <a:t>3/13/14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630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BB7-64B2-4DA9-A17A-E86F95A50A1C}" type="datetime1">
              <a:rPr lang="es-UY" smtClean="0"/>
              <a:t>3/13/14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CF00-02C8-457B-AFFD-4DC7E5F1A8AE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734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EDBF2.BFB17610" TargetMode="External"/><Relationship Id="rId4" Type="http://schemas.openxmlformats.org/officeDocument/2006/relationships/image" Target="../media/image2.jpeg"/><Relationship Id="rId5" Type="http://schemas.openxmlformats.org/officeDocument/2006/relationships/image" Target="cid:image003.jpg@01CEDBF2.BFB17610" TargetMode="External"/><Relationship Id="rId6" Type="http://schemas.openxmlformats.org/officeDocument/2006/relationships/image" Target="../media/image3.png"/><Relationship Id="rId7" Type="http://schemas.openxmlformats.org/officeDocument/2006/relationships/image" Target="cid:image004.png@01CEDBF2.BFB17610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file:///C:\Documents%20and%20Settings\jfl\Desktop\public_html\ee614\Elements%20of%20an%20EMC%20Problem_files\elements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ITU Forum on "Human Exposure to Electromagnetic Fields (EMFs) in Latin America"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6382" y="4221088"/>
            <a:ext cx="6400800" cy="1224136"/>
          </a:xfrm>
        </p:spPr>
        <p:txBody>
          <a:bodyPr>
            <a:normAutofit/>
          </a:bodyPr>
          <a:lstStyle/>
          <a:p>
            <a:r>
              <a:rPr lang="en-US" sz="2800" b="1" dirty="0"/>
              <a:t>Session 1: The other side of ICT convergence: EMF exposure and issues</a:t>
            </a:r>
            <a:endParaRPr lang="es-UY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61653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Montevideo, ​Uruguay, 13 March 2014</a:t>
            </a:r>
            <a:endParaRPr lang="es-UY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6382" y="2852936"/>
            <a:ext cx="645798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Compatibility &amp; EMF exposure: An Integral approach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Description: Description: C:\Users\bueti\Pictures\itu_logo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67186"/>
            <a:ext cx="504056" cy="4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id:image003.jpg@01CEDBE2.27B6DB3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82" y="5908129"/>
            <a:ext cx="1276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id:image004.png@01CEDBF2.BFB1761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4" y="5930870"/>
            <a:ext cx="159067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949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Autofit/>
          </a:bodyPr>
          <a:lstStyle/>
          <a:p>
            <a:r>
              <a:rPr lang="en-US" altLang="es-UY" sz="2800" dirty="0" smtClean="0">
                <a:latin typeface="Arial" charset="0"/>
              </a:rPr>
              <a:t>The basic decomposition of the EMC coupling problem</a:t>
            </a:r>
            <a:endParaRPr lang="en-US" altLang="es-UY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3406742"/>
            <a:ext cx="5660231" cy="3200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s-UY" sz="2800" u="sng" dirty="0">
                <a:solidFill>
                  <a:srgbClr val="00B0F0"/>
                </a:solidFill>
              </a:rPr>
              <a:t>To reduce interference at the </a:t>
            </a:r>
            <a:r>
              <a:rPr lang="en-US" altLang="es-UY" sz="2800" u="sng" dirty="0" smtClean="0">
                <a:solidFill>
                  <a:srgbClr val="00B0F0"/>
                </a:solidFill>
              </a:rPr>
              <a:t>receiver/victim</a:t>
            </a:r>
            <a:r>
              <a:rPr lang="en-US" altLang="es-UY" sz="2800" dirty="0" smtClean="0">
                <a:solidFill>
                  <a:srgbClr val="00B0F0"/>
                </a:solidFill>
              </a:rPr>
              <a:t>:</a:t>
            </a:r>
            <a:endParaRPr lang="en-US" altLang="es-UY" sz="2800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s-UY" sz="2400" dirty="0"/>
              <a:t>Suppress source emissions</a:t>
            </a:r>
          </a:p>
          <a:p>
            <a:pPr lvl="2">
              <a:lnSpc>
                <a:spcPct val="90000"/>
              </a:lnSpc>
            </a:pPr>
            <a:r>
              <a:rPr lang="en-US" altLang="es-UY" sz="2000" dirty="0"/>
              <a:t>Modify electronics, shielding, filtering, turn off source</a:t>
            </a:r>
          </a:p>
          <a:p>
            <a:pPr lvl="1">
              <a:lnSpc>
                <a:spcPct val="90000"/>
              </a:lnSpc>
            </a:pPr>
            <a:r>
              <a:rPr lang="en-US" altLang="es-UY" sz="2400" dirty="0"/>
              <a:t>Make coupling path as inefficient as possible</a:t>
            </a:r>
          </a:p>
          <a:p>
            <a:pPr lvl="2">
              <a:lnSpc>
                <a:spcPct val="90000"/>
              </a:lnSpc>
            </a:pPr>
            <a:r>
              <a:rPr lang="en-US" altLang="es-UY" sz="2000" dirty="0"/>
              <a:t>Move receiver away from the source</a:t>
            </a:r>
          </a:p>
          <a:p>
            <a:pPr lvl="1">
              <a:lnSpc>
                <a:spcPct val="90000"/>
              </a:lnSpc>
            </a:pPr>
            <a:r>
              <a:rPr lang="en-US" altLang="es-UY" sz="2400" dirty="0"/>
              <a:t>Make receiver less susceptible to emissions</a:t>
            </a:r>
          </a:p>
          <a:p>
            <a:pPr lvl="2">
              <a:lnSpc>
                <a:spcPct val="90000"/>
              </a:lnSpc>
            </a:pPr>
            <a:r>
              <a:rPr lang="en-US" altLang="es-UY" sz="2000" dirty="0"/>
              <a:t>Modify receiver electronics or shielding</a:t>
            </a:r>
          </a:p>
          <a:p>
            <a:pPr>
              <a:lnSpc>
                <a:spcPct val="90000"/>
              </a:lnSpc>
            </a:pPr>
            <a:r>
              <a:rPr lang="en-US" altLang="es-UY" sz="2800" dirty="0"/>
              <a:t>Usually best to work from left to right</a:t>
            </a:r>
          </a:p>
          <a:p>
            <a:pPr>
              <a:lnSpc>
                <a:spcPct val="90000"/>
              </a:lnSpc>
            </a:pPr>
            <a:endParaRPr lang="en-US" altLang="es-UY" sz="28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2000" y="1371600"/>
            <a:ext cx="1828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13716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324600" y="1371600"/>
            <a:ext cx="1905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908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486400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1127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s-UY" sz="2000">
                <a:latin typeface="Arial" charset="0"/>
              </a:rPr>
              <a:t>Source</a:t>
            </a:r>
          </a:p>
          <a:p>
            <a:pPr algn="ctr"/>
            <a:r>
              <a:rPr lang="en-US" altLang="es-UY" sz="2000">
                <a:latin typeface="Arial" charset="0"/>
              </a:rPr>
              <a:t>(emitter)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186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UY" sz="2000">
                <a:latin typeface="Arial" charset="0"/>
              </a:rPr>
              <a:t>Transfer</a:t>
            </a:r>
          </a:p>
          <a:p>
            <a:r>
              <a:rPr lang="en-US" altLang="es-UY" sz="2000">
                <a:latin typeface="Arial" charset="0"/>
              </a:rPr>
              <a:t>(coupling path)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553200" y="1524000"/>
            <a:ext cx="125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UY" sz="2000" dirty="0">
                <a:latin typeface="Arial" charset="0"/>
              </a:rPr>
              <a:t>Receptor</a:t>
            </a:r>
          </a:p>
          <a:p>
            <a:r>
              <a:rPr lang="en-US" altLang="es-UY" sz="2000" dirty="0" smtClean="0">
                <a:latin typeface="Arial" charset="0"/>
              </a:rPr>
              <a:t>(Victim)</a:t>
            </a:r>
            <a:endParaRPr lang="en-US" altLang="es-UY" sz="2000" dirty="0">
              <a:latin typeface="Arial" charset="0"/>
            </a:endParaRPr>
          </a:p>
        </p:txBody>
      </p:sp>
      <p:pic>
        <p:nvPicPr>
          <p:cNvPr id="2053" name="Picture 5" descr="C:\Users\fhernandez\AppData\Local\Microsoft\Windows\Temporary Internet Files\Content.IE5\24M5R3DJ\MC9003108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4648"/>
            <a:ext cx="1102471" cy="18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23943"/>
            <a:ext cx="939349" cy="6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491867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s-UY" dirty="0" smtClean="0"/>
              <a:t>Un/Intentional Rad. </a:t>
            </a:r>
            <a:endParaRPr lang="es-UY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D990-AB9E-415E-86FB-9D1B22F1D98E}" type="slidenum">
              <a:rPr lang="en-US" altLang="es-UY" smtClean="0"/>
              <a:pPr/>
              <a:t>10</a:t>
            </a:fld>
            <a:endParaRPr lang="en-US" altLang="es-UY"/>
          </a:p>
        </p:txBody>
      </p:sp>
    </p:spTree>
    <p:extLst>
      <p:ext uri="{BB962C8B-B14F-4D97-AF65-F5344CB8AC3E}">
        <p14:creationId xmlns:p14="http://schemas.microsoft.com/office/powerpoint/2010/main" val="94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Autofit/>
          </a:bodyPr>
          <a:lstStyle/>
          <a:p>
            <a:r>
              <a:rPr lang="en-US" altLang="es-UY" sz="2800" dirty="0" smtClean="0">
                <a:latin typeface="Arial" charset="0"/>
              </a:rPr>
              <a:t>The basic decomposition of the EMC coupling problem</a:t>
            </a:r>
            <a:endParaRPr lang="en-US" altLang="es-UY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99792" y="3688060"/>
            <a:ext cx="6192688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UY" sz="2800" u="sng" dirty="0">
                <a:solidFill>
                  <a:srgbClr val="00B0F0"/>
                </a:solidFill>
              </a:rPr>
              <a:t>To reduce interference at the </a:t>
            </a:r>
            <a:r>
              <a:rPr lang="en-US" altLang="es-UY" sz="2800" u="sng" dirty="0" smtClean="0">
                <a:solidFill>
                  <a:srgbClr val="00B0F0"/>
                </a:solidFill>
              </a:rPr>
              <a:t>receiver/victim</a:t>
            </a:r>
            <a:r>
              <a:rPr lang="en-US" altLang="es-UY" sz="2800" dirty="0" smtClean="0">
                <a:solidFill>
                  <a:srgbClr val="00B0F0"/>
                </a:solidFill>
              </a:rPr>
              <a:t>: </a:t>
            </a:r>
            <a:r>
              <a:rPr lang="en-US" altLang="es-UY" sz="2800" dirty="0" smtClean="0"/>
              <a:t>…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s-UY" sz="28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endParaRPr lang="en-US" altLang="es-UY" sz="28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2000" y="1371600"/>
            <a:ext cx="1828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13716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324600" y="1371600"/>
            <a:ext cx="1905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908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486400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1127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s-UY" sz="2000">
                <a:latin typeface="Arial" charset="0"/>
              </a:rPr>
              <a:t>Source</a:t>
            </a:r>
          </a:p>
          <a:p>
            <a:pPr algn="ctr"/>
            <a:r>
              <a:rPr lang="en-US" altLang="es-UY" sz="2000">
                <a:latin typeface="Arial" charset="0"/>
              </a:rPr>
              <a:t>(emitter)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186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UY" sz="2000">
                <a:latin typeface="Arial" charset="0"/>
              </a:rPr>
              <a:t>Transfer</a:t>
            </a:r>
          </a:p>
          <a:p>
            <a:r>
              <a:rPr lang="en-US" altLang="es-UY" sz="2000">
                <a:latin typeface="Arial" charset="0"/>
              </a:rPr>
              <a:t>(coupling path)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553200" y="1524000"/>
            <a:ext cx="125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UY" sz="2000" dirty="0">
                <a:latin typeface="Arial" charset="0"/>
              </a:rPr>
              <a:t>Receptor</a:t>
            </a:r>
          </a:p>
          <a:p>
            <a:r>
              <a:rPr lang="en-US" altLang="es-UY" sz="2000" dirty="0" smtClean="0">
                <a:latin typeface="Arial" charset="0"/>
              </a:rPr>
              <a:t>(Victim)</a:t>
            </a:r>
            <a:endParaRPr lang="en-US" altLang="es-UY" sz="2000" dirty="0">
              <a:latin typeface="Arial" charset="0"/>
            </a:endParaRPr>
          </a:p>
        </p:txBody>
      </p:sp>
      <p:pic>
        <p:nvPicPr>
          <p:cNvPr id="2053" name="Picture 5" descr="C:\Users\fhernandez\AppData\Local\Microsoft\Windows\Temporary Internet Files\Content.IE5\24M5R3DJ\MC9003108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4648"/>
            <a:ext cx="1102471" cy="18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23943"/>
            <a:ext cx="939349" cy="6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507306" cy="11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491867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s-UY" dirty="0" smtClean="0"/>
              <a:t>Un/Intentional Rad. </a:t>
            </a:r>
            <a:endParaRPr lang="es-UY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D990-AB9E-415E-86FB-9D1B22F1D98E}" type="slidenum">
              <a:rPr lang="en-US" altLang="es-UY" smtClean="0"/>
              <a:pPr/>
              <a:t>11</a:t>
            </a:fld>
            <a:endParaRPr lang="en-US" altLang="es-UY"/>
          </a:p>
        </p:txBody>
      </p:sp>
    </p:spTree>
    <p:extLst>
      <p:ext uri="{BB962C8B-B14F-4D97-AF65-F5344CB8AC3E}">
        <p14:creationId xmlns:p14="http://schemas.microsoft.com/office/powerpoint/2010/main" val="41903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EMF: Stakeholders actions</a:t>
            </a:r>
            <a:br>
              <a:rPr lang="en-US" dirty="0" smtClean="0"/>
            </a:br>
            <a:r>
              <a:rPr lang="en-US" sz="3100" dirty="0" smtClean="0"/>
              <a:t>(Ex.  App to mobile)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7853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00B050"/>
                </a:solidFill>
              </a:rPr>
              <a:t>Manufacturers of base stations and operators can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dirty="0" smtClean="0"/>
              <a:t>Co-location of antennas where practicable </a:t>
            </a:r>
          </a:p>
          <a:p>
            <a:r>
              <a:rPr lang="en-US" dirty="0" smtClean="0"/>
              <a:t>Use best practice engineering for antennas and base station compliance</a:t>
            </a:r>
          </a:p>
          <a:p>
            <a:r>
              <a:rPr lang="en-US" dirty="0" smtClean="0"/>
              <a:t>Optimize the antenna network (more antennas less individual exposure)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>
                <a:solidFill>
                  <a:srgbClr val="00B050"/>
                </a:solidFill>
              </a:rPr>
              <a:t>Manufacturers of mobile </a:t>
            </a:r>
            <a:r>
              <a:rPr lang="en-US" sz="3800" dirty="0" smtClean="0">
                <a:solidFill>
                  <a:srgbClr val="00B050"/>
                </a:solidFill>
              </a:rPr>
              <a:t>phones</a:t>
            </a:r>
          </a:p>
          <a:p>
            <a:r>
              <a:rPr lang="en-US" dirty="0"/>
              <a:t>Optimize the </a:t>
            </a:r>
            <a:r>
              <a:rPr lang="en-US" dirty="0" smtClean="0"/>
              <a:t>phone radiation part design 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800" dirty="0">
                <a:solidFill>
                  <a:srgbClr val="00B050"/>
                </a:solidFill>
              </a:rPr>
              <a:t>Users: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mobile phones users are worried they can reduce their exposure by </a:t>
            </a:r>
          </a:p>
          <a:p>
            <a:r>
              <a:rPr lang="en-US" dirty="0" smtClean="0"/>
              <a:t>Using hands-free kits </a:t>
            </a:r>
          </a:p>
          <a:p>
            <a:r>
              <a:rPr lang="en-US" dirty="0" smtClean="0"/>
              <a:t>Using loud-speaker option </a:t>
            </a:r>
          </a:p>
          <a:p>
            <a:r>
              <a:rPr lang="en-US" dirty="0" smtClean="0"/>
              <a:t>Texting instead of calling </a:t>
            </a:r>
          </a:p>
          <a:p>
            <a:r>
              <a:rPr lang="en-US" dirty="0" smtClean="0"/>
              <a:t>Reducing call times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 smtClean="0">
                <a:solidFill>
                  <a:srgbClr val="00B050"/>
                </a:solidFill>
              </a:rPr>
              <a:t>Policymakers </a:t>
            </a:r>
          </a:p>
          <a:p>
            <a:r>
              <a:rPr lang="en-US" dirty="0" smtClean="0"/>
              <a:t>Adopt international standards/Recommendations</a:t>
            </a:r>
          </a:p>
          <a:p>
            <a:r>
              <a:rPr lang="en-US" dirty="0" smtClean="0"/>
              <a:t>On spot measurements and continuous monitoring</a:t>
            </a:r>
          </a:p>
          <a:p>
            <a:r>
              <a:rPr lang="en-US" dirty="0" smtClean="0"/>
              <a:t>Management of public acceptance: Less public risk perception</a:t>
            </a:r>
          </a:p>
          <a:p>
            <a:r>
              <a:rPr lang="en-US" dirty="0" smtClean="0"/>
              <a:t>Municipalities  and barriers</a:t>
            </a:r>
          </a:p>
          <a:p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12</a:t>
            </a:fld>
            <a:endParaRPr lang="es-UY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l="-112596" r="-112596"/>
          <a:stretch>
            <a:fillRect/>
          </a:stretch>
        </p:blipFill>
        <p:spPr>
          <a:xfrm>
            <a:off x="4283968" y="3645024"/>
            <a:ext cx="64144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/>
              <a:t>Since the receptor (human) can not be modified, you must resolve the problem of electromagnetic compatibility EMF exposure, both </a:t>
            </a:r>
            <a:r>
              <a:rPr lang="es-UY" dirty="0" smtClean="0"/>
              <a:t>in the </a:t>
            </a:r>
            <a:r>
              <a:rPr lang="es-UY" dirty="0"/>
              <a:t>source </a:t>
            </a:r>
            <a:r>
              <a:rPr lang="es-UY" dirty="0" smtClean="0"/>
              <a:t>and/or </a:t>
            </a:r>
            <a:r>
              <a:rPr lang="es-UY" dirty="0"/>
              <a:t>the path</a:t>
            </a:r>
            <a:r>
              <a:rPr lang="es-UY" dirty="0" smtClean="0"/>
              <a:t>.</a:t>
            </a:r>
            <a:endParaRPr lang="es-UY" dirty="0"/>
          </a:p>
          <a:p>
            <a:r>
              <a:rPr lang="es-UY" dirty="0"/>
              <a:t>Given the scientific uncertainty, and susceptibility that has been generated in the population, intervention is required from everyone involved acting in coordination.</a:t>
            </a:r>
            <a:endParaRPr lang="es-UY" dirty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0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Muchas Gracias!</a:t>
            </a:r>
            <a:br>
              <a:rPr lang="es-UY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54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Outline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EMF Exposure</a:t>
            </a:r>
          </a:p>
          <a:p>
            <a:pPr marL="0" indent="0">
              <a:buNone/>
            </a:pP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2</a:t>
            </a:fld>
            <a:endParaRPr lang="es-UY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200150" cy="30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234888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149080"/>
            <a:ext cx="1404098" cy="203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581128"/>
            <a:ext cx="3199904" cy="2139936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Electromagnetic Compatibility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UY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597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</a:t>
            </a:r>
            <a:r>
              <a:rPr lang="en-US" dirty="0" err="1" smtClean="0"/>
              <a:t>Compatib</a:t>
            </a:r>
            <a:r>
              <a:rPr lang="es-UY" dirty="0" smtClean="0"/>
              <a:t>ility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5157192"/>
            <a:ext cx="6059016" cy="1761059"/>
          </a:xfrm>
        </p:spPr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3</a:t>
            </a:fld>
            <a:endParaRPr lang="es-UY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1196752"/>
            <a:ext cx="6962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s-UY" dirty="0" smtClean="0"/>
              <a:t>Definitions</a:t>
            </a:r>
            <a:endParaRPr lang="en-US" altLang="es-UY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s-UY" dirty="0">
                <a:solidFill>
                  <a:srgbClr val="3366FF"/>
                </a:solidFill>
              </a:rPr>
              <a:t>EMC - Electromagnetic Compatibility </a:t>
            </a:r>
          </a:p>
          <a:p>
            <a:pPr lvl="1"/>
            <a:r>
              <a:rPr lang="en-US" altLang="es-UY" dirty="0"/>
              <a:t>The ability of a device or system to function without error in its intended electromagnetic environment. </a:t>
            </a:r>
          </a:p>
          <a:p>
            <a:r>
              <a:rPr lang="en-US" altLang="es-UY" dirty="0">
                <a:solidFill>
                  <a:srgbClr val="3366FF"/>
                </a:solidFill>
              </a:rPr>
              <a:t>EMI - Electromagnetic Interference </a:t>
            </a:r>
          </a:p>
          <a:p>
            <a:pPr lvl="1"/>
            <a:r>
              <a:rPr lang="en-US" altLang="es-UY" dirty="0"/>
              <a:t>Electromagnetic emissions from a device or system that interfere with the normal operation of another device or system </a:t>
            </a:r>
          </a:p>
          <a:p>
            <a:pPr lvl="2"/>
            <a:endParaRPr lang="en-US" altLang="es-UY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845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s-UY" u="sng" dirty="0"/>
              <a:t>E</a:t>
            </a:r>
            <a:r>
              <a:rPr lang="en-US" altLang="es-UY" dirty="0">
                <a:solidFill>
                  <a:srgbClr val="3366FF"/>
                </a:solidFill>
              </a:rPr>
              <a:t>lectro</a:t>
            </a:r>
            <a:r>
              <a:rPr lang="en-US" altLang="es-UY" u="sng" dirty="0">
                <a:solidFill>
                  <a:srgbClr val="000000"/>
                </a:solidFill>
              </a:rPr>
              <a:t>m</a:t>
            </a:r>
            <a:r>
              <a:rPr lang="en-US" altLang="es-UY" dirty="0">
                <a:solidFill>
                  <a:srgbClr val="3366FF"/>
                </a:solidFill>
              </a:rPr>
              <a:t>agnetic </a:t>
            </a:r>
            <a:r>
              <a:rPr lang="en-US" altLang="es-UY" u="sng" dirty="0">
                <a:solidFill>
                  <a:srgbClr val="000000"/>
                </a:solidFill>
              </a:rPr>
              <a:t>C</a:t>
            </a:r>
            <a:r>
              <a:rPr lang="en-US" altLang="es-UY" dirty="0">
                <a:solidFill>
                  <a:srgbClr val="3366FF"/>
                </a:solidFill>
              </a:rPr>
              <a:t>ompatibility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altLang="es-UY" b="1" u="sng" dirty="0"/>
              <a:t>EMC</a:t>
            </a:r>
            <a:r>
              <a:rPr lang="en-US" altLang="es-UY" dirty="0"/>
              <a:t> – The ability of an electronic device to be electromagnetically compatible with its environment. (pollution analogy)</a:t>
            </a:r>
          </a:p>
          <a:p>
            <a:pPr lvl="1"/>
            <a:r>
              <a:rPr lang="en-US" altLang="es-UY" dirty="0"/>
              <a:t>Does NOT cause </a:t>
            </a:r>
            <a:r>
              <a:rPr lang="en-US" altLang="es-UY" u="sng" dirty="0"/>
              <a:t>interferences </a:t>
            </a:r>
            <a:r>
              <a:rPr lang="en-US" altLang="es-UY" dirty="0"/>
              <a:t>with other systems</a:t>
            </a:r>
          </a:p>
          <a:p>
            <a:pPr lvl="1"/>
            <a:r>
              <a:rPr lang="en-US" altLang="es-UY" dirty="0"/>
              <a:t>Is NOT susceptible to emissions from other systems</a:t>
            </a:r>
          </a:p>
          <a:p>
            <a:pPr lvl="1"/>
            <a:r>
              <a:rPr lang="en-US" altLang="es-UY" dirty="0"/>
              <a:t>Does NOT cause interference with itself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450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UY" altLang="es-UY"/>
              <a:t>Interference</a:t>
            </a:r>
            <a:endParaRPr lang="en-US" altLang="es-UY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altLang="es-UY" sz="2800" u="sng" dirty="0" smtClean="0">
                <a:solidFill>
                  <a:srgbClr val="7030A0"/>
                </a:solidFill>
              </a:rPr>
              <a:t>Interference</a:t>
            </a:r>
            <a:r>
              <a:rPr lang="en-US" altLang="es-UY" sz="2800" dirty="0" smtClean="0"/>
              <a:t> occurs if the received energy causes the receptor to behave in an undesired manner</a:t>
            </a:r>
          </a:p>
          <a:p>
            <a:pPr marL="0" indent="0">
              <a:buNone/>
            </a:pPr>
            <a:endParaRPr lang="en-US" altLang="es-UY" sz="2800" dirty="0" smtClean="0"/>
          </a:p>
          <a:p>
            <a:r>
              <a:rPr lang="en-US" altLang="es-UY" sz="2800" dirty="0" smtClean="0"/>
              <a:t>Electronic devices produce electromagnetic (EM) emissions (radiation), but we classify them as</a:t>
            </a:r>
          </a:p>
          <a:p>
            <a:pPr lvl="1"/>
            <a:r>
              <a:rPr lang="en-US" altLang="es-UY" sz="2400" u="sng" dirty="0" smtClean="0"/>
              <a:t>Intentional Rad.</a:t>
            </a:r>
            <a:r>
              <a:rPr lang="en-US" altLang="es-UY" sz="2400" dirty="0" smtClean="0"/>
              <a:t> – designed to produce EM radiation (TV trans., cell phones, radar </a:t>
            </a:r>
            <a:r>
              <a:rPr lang="en-US" altLang="es-UY" sz="2400" dirty="0" err="1" smtClean="0"/>
              <a:t>etc</a:t>
            </a:r>
            <a:r>
              <a:rPr lang="en-US" altLang="es-UY" sz="2400" dirty="0" smtClean="0"/>
              <a:t>)</a:t>
            </a:r>
          </a:p>
          <a:p>
            <a:pPr lvl="1"/>
            <a:r>
              <a:rPr lang="en-US" altLang="es-UY" sz="2400" u="sng" dirty="0" smtClean="0"/>
              <a:t>Unintentional Rad.</a:t>
            </a:r>
            <a:r>
              <a:rPr lang="en-US" altLang="es-UY" sz="2400" dirty="0" smtClean="0"/>
              <a:t> – not designed to produce EM radiation (computer, auto ignition, etc.)</a:t>
            </a:r>
            <a:endParaRPr lang="en-US" altLang="es-UY" sz="2400" u="sng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61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/>
            </a:r>
            <a:br>
              <a:rPr lang="es-UY" dirty="0"/>
            </a:br>
            <a:r>
              <a:rPr lang="es-UY" dirty="0" smtClean="0"/>
              <a:t>RF and </a:t>
            </a:r>
            <a:r>
              <a:rPr lang="es-UY" dirty="0" err="1" smtClean="0"/>
              <a:t>health</a:t>
            </a:r>
            <a:r>
              <a:rPr lang="es-UY" dirty="0" smtClean="0"/>
              <a:t>: </a:t>
            </a:r>
            <a:r>
              <a:rPr lang="es-UY" dirty="0" err="1" smtClean="0"/>
              <a:t>exposure</a:t>
            </a:r>
            <a:r>
              <a:rPr lang="es-UY" dirty="0" smtClean="0"/>
              <a:t> </a:t>
            </a:r>
            <a:r>
              <a:rPr lang="es-UY" dirty="0"/>
              <a:t>to non-</a:t>
            </a:r>
            <a:r>
              <a:rPr lang="es-UY" dirty="0" err="1"/>
              <a:t>ionising</a:t>
            </a:r>
            <a:r>
              <a:rPr lang="es-UY" dirty="0"/>
              <a:t> </a:t>
            </a:r>
            <a:r>
              <a:rPr lang="es-UY" dirty="0" err="1"/>
              <a:t>radiation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Y" dirty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7030A0"/>
                </a:solidFill>
              </a:rPr>
              <a:t>biological effect </a:t>
            </a:r>
            <a:r>
              <a:rPr lang="en-US" dirty="0"/>
              <a:t>is any measurable physiological response to EMF exposure ….not necessarily hazardous…this must be evaluated </a:t>
            </a:r>
            <a:endParaRPr lang="es-UY" dirty="0"/>
          </a:p>
          <a:p>
            <a:r>
              <a:rPr lang="en-US" dirty="0" smtClean="0"/>
              <a:t>An </a:t>
            </a:r>
            <a:r>
              <a:rPr lang="en-US" dirty="0">
                <a:solidFill>
                  <a:srgbClr val="7030A0"/>
                </a:solidFill>
              </a:rPr>
              <a:t>adverse health effect </a:t>
            </a:r>
            <a:r>
              <a:rPr lang="en-US" dirty="0"/>
              <a:t>is a biological effect outside the body's normal range of physiological compensation that is detrimental to health or well-being </a:t>
            </a:r>
          </a:p>
          <a:p>
            <a:endParaRPr lang="es-UY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7</a:t>
            </a:fld>
            <a:endParaRPr lang="es-UY"/>
          </a:p>
        </p:txBody>
      </p:sp>
      <p:sp>
        <p:nvSpPr>
          <p:cNvPr id="3" name="2 CuadroTexto"/>
          <p:cNvSpPr txBox="1"/>
          <p:nvPr/>
        </p:nvSpPr>
        <p:spPr>
          <a:xfrm>
            <a:off x="4355976" y="6642556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Fuente: </a:t>
            </a:r>
            <a:r>
              <a:rPr lang="es-UY" sz="800" dirty="0"/>
              <a:t>Jafar </a:t>
            </a:r>
            <a:r>
              <a:rPr lang="es-UY" sz="800" dirty="0" smtClean="0"/>
              <a:t>Keshvari, scientific basis of the EMF exposure standards, ITU-Quito, Ago, 2013</a:t>
            </a:r>
            <a:endParaRPr lang="es-UY" sz="800" dirty="0"/>
          </a:p>
        </p:txBody>
      </p:sp>
    </p:spTree>
    <p:extLst>
      <p:ext uri="{BB962C8B-B14F-4D97-AF65-F5344CB8AC3E}">
        <p14:creationId xmlns:p14="http://schemas.microsoft.com/office/powerpoint/2010/main" val="21945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and Thresholds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631" y="4484340"/>
            <a:ext cx="4253162" cy="1977083"/>
          </a:xfrm>
        </p:spPr>
        <p:txBody>
          <a:bodyPr>
            <a:normAutofit fontScale="77500" lnSpcReduction="20000"/>
          </a:bodyPr>
          <a:lstStyle/>
          <a:p>
            <a:r>
              <a:rPr lang="es-UY" dirty="0" smtClean="0"/>
              <a:t>IEC</a:t>
            </a:r>
          </a:p>
          <a:p>
            <a:r>
              <a:rPr lang="es-UY" dirty="0" smtClean="0"/>
              <a:t>CENELEC</a:t>
            </a:r>
          </a:p>
          <a:p>
            <a:r>
              <a:rPr lang="es-UY" dirty="0" smtClean="0"/>
              <a:t>CISPR</a:t>
            </a:r>
          </a:p>
          <a:p>
            <a:r>
              <a:rPr lang="es-UY" dirty="0" smtClean="0"/>
              <a:t>IEEE</a:t>
            </a:r>
          </a:p>
          <a:p>
            <a:r>
              <a:rPr lang="es-UY" dirty="0" smtClean="0"/>
              <a:t>ITU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8</a:t>
            </a:fld>
            <a:endParaRPr lang="es-U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7103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50541"/>
              </p:ext>
            </p:extLst>
          </p:nvPr>
        </p:nvGraphicFramePr>
        <p:xfrm>
          <a:off x="4644008" y="1473885"/>
          <a:ext cx="4176043" cy="268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Visio" r:id="rId4" imgW="9161689" imgH="6691993" progId="Visio.Drawing.11">
                  <p:embed/>
                </p:oleObj>
              </mc:Choice>
              <mc:Fallback>
                <p:oleObj name="Visio" r:id="rId4" imgW="9161689" imgH="669199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73885"/>
                        <a:ext cx="4176043" cy="268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44008" y="648739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(**)Fuente: </a:t>
            </a:r>
            <a:r>
              <a:rPr lang="en-GB" altLang="es-UY" sz="800" dirty="0" err="1"/>
              <a:t>Víctor</a:t>
            </a:r>
            <a:r>
              <a:rPr lang="en-GB" altLang="es-UY" sz="800" dirty="0"/>
              <a:t> Cruz </a:t>
            </a:r>
            <a:r>
              <a:rPr lang="en-GB" altLang="es-UY" sz="800" dirty="0" err="1" smtClean="0"/>
              <a:t>Ornetta</a:t>
            </a:r>
            <a:r>
              <a:rPr lang="en-GB" altLang="es-UY" sz="800" dirty="0" smtClean="0"/>
              <a:t>, </a:t>
            </a:r>
            <a:r>
              <a:rPr lang="es-UY" sz="800" dirty="0" smtClean="0"/>
              <a:t>ITU Workshop </a:t>
            </a:r>
            <a:r>
              <a:rPr lang="es-UY" sz="800" dirty="0" err="1" smtClean="0"/>
              <a:t>on</a:t>
            </a:r>
            <a:r>
              <a:rPr lang="es-UY" sz="800" dirty="0" smtClean="0"/>
              <a:t> Human </a:t>
            </a:r>
            <a:r>
              <a:rPr lang="es-UY" sz="800" dirty="0" err="1" smtClean="0"/>
              <a:t>Exposure</a:t>
            </a:r>
            <a:r>
              <a:rPr lang="es-UY" sz="800" dirty="0" smtClean="0"/>
              <a:t>, Quito Ecuador, 2013. </a:t>
            </a:r>
            <a:endParaRPr lang="es-UY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53244" y="6623320"/>
            <a:ext cx="3995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(*)Fuente: </a:t>
            </a:r>
            <a:r>
              <a:rPr lang="es-UY" sz="800" dirty="0" err="1" smtClean="0"/>
              <a:t>Ferran</a:t>
            </a:r>
            <a:r>
              <a:rPr lang="es-UY" sz="800" dirty="0" smtClean="0"/>
              <a:t> Silva, UPC, Red Pucará, CYTED, 2002</a:t>
            </a:r>
            <a:r>
              <a:rPr lang="es-UY" sz="1050" dirty="0" smtClean="0"/>
              <a:t>.</a:t>
            </a:r>
            <a:endParaRPr lang="es-UY" sz="105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860032" y="4509120"/>
            <a:ext cx="4065004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dirty="0" smtClean="0"/>
              <a:t>ICNIRP</a:t>
            </a:r>
          </a:p>
          <a:p>
            <a:r>
              <a:rPr lang="es-UY" dirty="0" smtClean="0"/>
              <a:t>IEEE</a:t>
            </a:r>
          </a:p>
          <a:p>
            <a:endParaRPr lang="es-UY" dirty="0"/>
          </a:p>
        </p:txBody>
      </p:sp>
      <p:sp>
        <p:nvSpPr>
          <p:cNvPr id="7" name="6 CuadroTexto"/>
          <p:cNvSpPr txBox="1"/>
          <p:nvPr/>
        </p:nvSpPr>
        <p:spPr>
          <a:xfrm>
            <a:off x="310630" y="3932287"/>
            <a:ext cx="324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(*)</a:t>
            </a:r>
            <a:endParaRPr lang="es-UY" sz="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36096" y="4147731"/>
            <a:ext cx="39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(**)</a:t>
            </a:r>
            <a:endParaRPr lang="es-UY" sz="800" dirty="0"/>
          </a:p>
        </p:txBody>
      </p:sp>
    </p:spTree>
    <p:extLst>
      <p:ext uri="{BB962C8B-B14F-4D97-AF65-F5344CB8AC3E}">
        <p14:creationId xmlns:p14="http://schemas.microsoft.com/office/powerpoint/2010/main" val="36597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813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UY"/>
          </a:p>
        </p:txBody>
      </p:sp>
      <p:pic>
        <p:nvPicPr>
          <p:cNvPr id="13315" name="Picture 3" descr="C:\Documents and Settings\jfl\Desktop\public_html\ee614\Elements of an EMC Problem_files\element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4114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2780928"/>
            <a:ext cx="4032448" cy="39604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s-UY" sz="1800" dirty="0">
                <a:solidFill>
                  <a:srgbClr val="3366FF"/>
                </a:solidFill>
                <a:cs typeface="Times New Roman" pitchFamily="18" charset="0"/>
              </a:rPr>
              <a:t>Each of these three elements must be present although they may not be readily identified in every </a:t>
            </a:r>
            <a:r>
              <a:rPr lang="en-US" altLang="es-UY" sz="1800" dirty="0" smtClean="0">
                <a:solidFill>
                  <a:srgbClr val="3366FF"/>
                </a:solidFill>
                <a:cs typeface="Times New Roman" pitchFamily="18" charset="0"/>
              </a:rPr>
              <a:t>situation</a:t>
            </a:r>
            <a:r>
              <a:rPr lang="en-US" altLang="es-UY" sz="1800" dirty="0">
                <a:solidFill>
                  <a:srgbClr val="3366FF"/>
                </a:solidFill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s-UY" sz="1600" dirty="0" smtClean="0">
                <a:solidFill>
                  <a:srgbClr val="3366FF"/>
                </a:solidFill>
                <a:cs typeface="Times New Roman" pitchFamily="18" charset="0"/>
              </a:rPr>
              <a:t>A </a:t>
            </a:r>
            <a:r>
              <a:rPr lang="en-US" altLang="es-UY" sz="1600" dirty="0">
                <a:solidFill>
                  <a:srgbClr val="3366FF"/>
                </a:solidFill>
                <a:cs typeface="Times New Roman" pitchFamily="18" charset="0"/>
              </a:rPr>
              <a:t>source of an electromagnetic phenomenon</a:t>
            </a:r>
          </a:p>
          <a:p>
            <a:pPr lvl="1">
              <a:lnSpc>
                <a:spcPct val="90000"/>
              </a:lnSpc>
            </a:pPr>
            <a:r>
              <a:rPr lang="en-US" altLang="es-UY" sz="1600" dirty="0">
                <a:solidFill>
                  <a:srgbClr val="3366FF"/>
                </a:solidFill>
                <a:cs typeface="Times New Roman" pitchFamily="18" charset="0"/>
              </a:rPr>
              <a:t>A receptor (or victim) that cannot function properly due to the electromagnetic phenomenon</a:t>
            </a:r>
          </a:p>
          <a:p>
            <a:pPr lvl="1">
              <a:lnSpc>
                <a:spcPct val="90000"/>
              </a:lnSpc>
            </a:pPr>
            <a:r>
              <a:rPr lang="en-US" altLang="es-UY" sz="1600" dirty="0">
                <a:solidFill>
                  <a:srgbClr val="3366FF"/>
                </a:solidFill>
                <a:cs typeface="Times New Roman" pitchFamily="18" charset="0"/>
              </a:rPr>
              <a:t>A path between them that allows the source to interfere with the receptor. </a:t>
            </a:r>
          </a:p>
          <a:p>
            <a:pPr>
              <a:lnSpc>
                <a:spcPct val="90000"/>
              </a:lnSpc>
            </a:pPr>
            <a:r>
              <a:rPr lang="en-US" altLang="es-UY" sz="1800" dirty="0" smtClean="0">
                <a:solidFill>
                  <a:srgbClr val="000000"/>
                </a:solidFill>
                <a:cs typeface="Times New Roman" pitchFamily="18" charset="0"/>
              </a:rPr>
              <a:t>Electromagnetic </a:t>
            </a:r>
            <a:r>
              <a:rPr lang="en-US" altLang="es-UY" sz="1800" dirty="0">
                <a:solidFill>
                  <a:srgbClr val="000000"/>
                </a:solidFill>
                <a:cs typeface="Times New Roman" pitchFamily="18" charset="0"/>
              </a:rPr>
              <a:t>compatibility problems are generally solved by identifying at least two of these elements and eliminating (or attenuating) one of them.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8024" y="2060848"/>
            <a:ext cx="4176464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s-UY" sz="2100" b="1" dirty="0">
                <a:solidFill>
                  <a:srgbClr val="FF0000"/>
                </a:solidFill>
                <a:cs typeface="Times New Roman" pitchFamily="18" charset="0"/>
              </a:rPr>
              <a:t>Potential sources </a:t>
            </a:r>
            <a:r>
              <a:rPr lang="en-US" altLang="es-UY" sz="2100" dirty="0">
                <a:solidFill>
                  <a:srgbClr val="000000"/>
                </a:solidFill>
                <a:cs typeface="Times New Roman" pitchFamily="18" charset="0"/>
              </a:rPr>
              <a:t>of electromagnetic compatibility problems include radio transmitters, power lines, electronic circuits, lightning, lamp dimmers, electric motors, arc welders, solar flares and just about anything that utilizes or creates electromagnetic energy. </a:t>
            </a:r>
          </a:p>
          <a:p>
            <a:pPr>
              <a:lnSpc>
                <a:spcPct val="90000"/>
              </a:lnSpc>
            </a:pPr>
            <a:r>
              <a:rPr lang="en-US" altLang="es-UY" sz="2100" b="1" dirty="0">
                <a:solidFill>
                  <a:schemeClr val="accent4"/>
                </a:solidFill>
                <a:cs typeface="Times New Roman" pitchFamily="18" charset="0"/>
              </a:rPr>
              <a:t>Potential receptors</a:t>
            </a:r>
            <a:r>
              <a:rPr lang="en-US" altLang="es-UY" sz="21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s-UY" sz="2100" dirty="0">
                <a:solidFill>
                  <a:srgbClr val="000000"/>
                </a:solidFill>
                <a:cs typeface="Times New Roman" pitchFamily="18" charset="0"/>
              </a:rPr>
              <a:t>include radio receivers, electronic circuits, appliances, people, and just about anything that utilizes or can detect electromagnetic energy. </a:t>
            </a:r>
            <a:endParaRPr lang="en-US" altLang="es-UY" sz="21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s-UY" sz="2100" b="1" dirty="0">
                <a:solidFill>
                  <a:srgbClr val="7F7F7F"/>
                </a:solidFill>
                <a:cs typeface="Times New Roman" pitchFamily="18" charset="0"/>
              </a:rPr>
              <a:t>Methods of </a:t>
            </a:r>
            <a:r>
              <a:rPr lang="en-US" altLang="es-UY" sz="2100" b="1" dirty="0" smtClean="0">
                <a:solidFill>
                  <a:srgbClr val="7F7F7F"/>
                </a:solidFill>
                <a:cs typeface="Times New Roman" pitchFamily="18" charset="0"/>
              </a:rPr>
              <a:t>coupling </a:t>
            </a:r>
            <a:r>
              <a:rPr lang="en-US" altLang="es-UY" sz="2100" dirty="0" smtClean="0">
                <a:solidFill>
                  <a:srgbClr val="000000"/>
                </a:solidFill>
                <a:cs typeface="Times New Roman" pitchFamily="18" charset="0"/>
              </a:rPr>
              <a:t>electromagnetic </a:t>
            </a:r>
            <a:r>
              <a:rPr lang="en-US" altLang="es-UY" sz="2100" dirty="0">
                <a:solidFill>
                  <a:srgbClr val="000000"/>
                </a:solidFill>
                <a:cs typeface="Times New Roman" pitchFamily="18" charset="0"/>
              </a:rPr>
              <a:t>energy from a source to a receptor fall into one of four categories. </a:t>
            </a:r>
            <a:endParaRPr lang="en-US" altLang="es-UY" sz="2100" dirty="0">
              <a:cs typeface="Times New Roman" pitchFamily="18" charset="0"/>
            </a:endParaRP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s-UY" sz="1900" dirty="0">
                <a:solidFill>
                  <a:srgbClr val="000000"/>
                </a:solidFill>
                <a:cs typeface="Times New Roman" pitchFamily="18" charset="0"/>
              </a:rPr>
              <a:t>1. Conducted (electric current) </a:t>
            </a:r>
            <a:endParaRPr lang="en-US" altLang="es-UY" sz="1900" dirty="0">
              <a:cs typeface="Times New Roman" pitchFamily="18" charset="0"/>
            </a:endParaRP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s-UY" sz="1900" dirty="0">
                <a:solidFill>
                  <a:srgbClr val="000000"/>
                </a:solidFill>
                <a:cs typeface="Times New Roman" pitchFamily="18" charset="0"/>
              </a:rPr>
              <a:t>2. Inductively coupled (magnetic field) </a:t>
            </a:r>
            <a:endParaRPr lang="en-US" altLang="es-UY" sz="1900" dirty="0">
              <a:cs typeface="Times New Roman" pitchFamily="18" charset="0"/>
            </a:endParaRP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s-UY" sz="1900" dirty="0">
                <a:solidFill>
                  <a:srgbClr val="000000"/>
                </a:solidFill>
                <a:cs typeface="Times New Roman" pitchFamily="18" charset="0"/>
              </a:rPr>
              <a:t>3. </a:t>
            </a:r>
            <a:r>
              <a:rPr lang="en-US" altLang="es-UY" sz="1900" dirty="0" err="1">
                <a:solidFill>
                  <a:srgbClr val="000000"/>
                </a:solidFill>
                <a:cs typeface="Times New Roman" pitchFamily="18" charset="0"/>
              </a:rPr>
              <a:t>Capacitively</a:t>
            </a:r>
            <a:r>
              <a:rPr lang="en-US" altLang="es-UY" sz="1900" dirty="0">
                <a:solidFill>
                  <a:srgbClr val="000000"/>
                </a:solidFill>
                <a:cs typeface="Times New Roman" pitchFamily="18" charset="0"/>
              </a:rPr>
              <a:t> coupled (electric field) </a:t>
            </a:r>
            <a:endParaRPr lang="en-US" altLang="es-UY" sz="1900" dirty="0">
              <a:cs typeface="Times New Roman" pitchFamily="18" charset="0"/>
            </a:endParaRP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s-UY" sz="1900" dirty="0">
                <a:solidFill>
                  <a:srgbClr val="000000"/>
                </a:solidFill>
                <a:cs typeface="Times New Roman" pitchFamily="18" charset="0"/>
              </a:rPr>
              <a:t>4. Radiated (electromagnetic field) </a:t>
            </a:r>
            <a:endParaRPr lang="en-US" altLang="es-UY" sz="1900" dirty="0">
              <a:cs typeface="Times New Roman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F00-02C8-457B-AFFD-4DC7E5F1A8AE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16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0C981C-344A-4C49-860F-C13CB12935B3}"/>
</file>

<file path=customXml/itemProps2.xml><?xml version="1.0" encoding="utf-8"?>
<ds:datastoreItem xmlns:ds="http://schemas.openxmlformats.org/officeDocument/2006/customXml" ds:itemID="{F72955FB-830C-4FCC-9E44-041DA0A78144}"/>
</file>

<file path=customXml/itemProps3.xml><?xml version="1.0" encoding="utf-8"?>
<ds:datastoreItem xmlns:ds="http://schemas.openxmlformats.org/officeDocument/2006/customXml" ds:itemID="{AD57B413-F7A4-4ACC-B4D4-CF78C151175E}"/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925</Words>
  <Application>Microsoft Macintosh PowerPoint</Application>
  <PresentationFormat>On-screen Show (4:3)</PresentationFormat>
  <Paragraphs>130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de Office</vt:lpstr>
      <vt:lpstr>Visio</vt:lpstr>
      <vt:lpstr>ITU Forum on "Human Exposure to Electromagnetic Fields (EMFs) in Latin America"</vt:lpstr>
      <vt:lpstr>Outline</vt:lpstr>
      <vt:lpstr>Electromagnetic Compatibility</vt:lpstr>
      <vt:lpstr>Definitions</vt:lpstr>
      <vt:lpstr>Electromagnetic Compatibility</vt:lpstr>
      <vt:lpstr>Interference</vt:lpstr>
      <vt:lpstr> RF and health: exposure to non-ionising radiation</vt:lpstr>
      <vt:lpstr>Limits and Thresholds</vt:lpstr>
      <vt:lpstr>General case</vt:lpstr>
      <vt:lpstr>The basic decomposition of the EMC coupling problem</vt:lpstr>
      <vt:lpstr>The basic decomposition of the EMC coupling problem</vt:lpstr>
      <vt:lpstr>EMF: Stakeholders actions (Ex.  App to mobile) </vt:lpstr>
      <vt:lpstr>Conclusions</vt:lpstr>
      <vt:lpstr>Muchas Gracias!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Forum on "Human Exposure to Electromagnetic Fields (EMFs) in Latin America"</dc:title>
  <dc:creator>Hernandez, Fernando</dc:creator>
  <cp:lastModifiedBy>Fernando Hernandez</cp:lastModifiedBy>
  <cp:revision>57</cp:revision>
  <dcterms:created xsi:type="dcterms:W3CDTF">2014-02-17T13:00:48Z</dcterms:created>
  <dcterms:modified xsi:type="dcterms:W3CDTF">2014-03-13T11:49:49Z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