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6" r:id="rId3"/>
    <p:sldId id="277" r:id="rId4"/>
    <p:sldId id="271" r:id="rId5"/>
    <p:sldId id="278" r:id="rId6"/>
    <p:sldId id="279" r:id="rId7"/>
    <p:sldId id="280" r:id="rId8"/>
    <p:sldId id="27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8062" autoAdjust="0"/>
  </p:normalViewPr>
  <p:slideViewPr>
    <p:cSldViewPr>
      <p:cViewPr>
        <p:scale>
          <a:sx n="90" d="100"/>
          <a:sy n="90" d="100"/>
        </p:scale>
        <p:origin x="-708" y="216"/>
      </p:cViewPr>
      <p:guideLst>
        <p:guide orient="horz" pos="391"/>
        <p:guide pos="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FECC-D87C-4DF7-8423-543BB8A41F7A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93BB-80A2-4FFD-82FF-5CF0F4E4AE6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gera@asiap.or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40156" y="1292974"/>
            <a:ext cx="72196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Desechos Tecnológicos</a:t>
            </a:r>
          </a:p>
          <a:p>
            <a:pPr algn="ctr"/>
            <a:r>
              <a:rPr lang="es-ES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¿Nos preocupan o nos ocupan?</a:t>
            </a:r>
            <a:endParaRPr lang="es-ES" sz="40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b="1" dirty="0"/>
              <a:t/>
            </a:r>
            <a:br>
              <a:rPr lang="es-ES" sz="2400" b="1" dirty="0"/>
            </a:br>
            <a:endParaRPr lang="es-ES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258888" y="3140968"/>
            <a:ext cx="7201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Carlos </a:t>
            </a:r>
            <a:r>
              <a:rPr lang="es-ES" sz="2400" b="1" dirty="0" err="1"/>
              <a:t>Gera</a:t>
            </a:r>
            <a:r>
              <a:rPr lang="es-ES" sz="2400" b="1" dirty="0"/>
              <a:t>, CEO AsIAP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Smart Sustainable Cities</a:t>
            </a:r>
          </a:p>
          <a:p>
            <a:pPr algn="ctr"/>
            <a:r>
              <a:rPr lang="en-US" sz="2000" dirty="0" smtClean="0"/>
              <a:t>Forum </a:t>
            </a:r>
            <a:r>
              <a:rPr lang="en-US" sz="2000" dirty="0"/>
              <a:t>on Environmentally Sound Management of E-waste in </a:t>
            </a:r>
            <a:r>
              <a:rPr lang="en-US" sz="2000" dirty="0" err="1" smtClean="0"/>
              <a:t>LatAm</a:t>
            </a:r>
            <a:endParaRPr lang="en-US" sz="2000" dirty="0" smtClean="0"/>
          </a:p>
          <a:p>
            <a:pPr algn="ctr"/>
            <a:r>
              <a:rPr lang="en-US" sz="2000" dirty="0" smtClean="0"/>
              <a:t>Session </a:t>
            </a:r>
            <a:r>
              <a:rPr lang="en-US" sz="2000" dirty="0"/>
              <a:t>1: “Environmental Challenges of E-waste”</a:t>
            </a:r>
            <a:endParaRPr lang="es-ES" sz="2000" dirty="0" smtClean="0"/>
          </a:p>
          <a:p>
            <a:pPr algn="ctr"/>
            <a:r>
              <a:rPr lang="es-ES" sz="2000" dirty="0" smtClean="0"/>
              <a:t>12 </a:t>
            </a:r>
            <a:r>
              <a:rPr lang="es-ES" sz="2000" dirty="0"/>
              <a:t>de Marzo, 2014</a:t>
            </a:r>
          </a:p>
          <a:p>
            <a:endParaRPr lang="es-ES" sz="20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602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23528" y="620713"/>
            <a:ext cx="721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</a:t>
            </a:r>
            <a:r>
              <a:rPr lang="es-ES" sz="36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s-ES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problema</a:t>
            </a:r>
            <a:endParaRPr lang="es-ES" sz="1600" dirty="0" smtClean="0"/>
          </a:p>
        </p:txBody>
      </p:sp>
      <p:grpSp>
        <p:nvGrpSpPr>
          <p:cNvPr id="4" name="3 Grupo"/>
          <p:cNvGrpSpPr/>
          <p:nvPr/>
        </p:nvGrpSpPr>
        <p:grpSpPr>
          <a:xfrm>
            <a:off x="1290837" y="1556792"/>
            <a:ext cx="7263713" cy="1261884"/>
            <a:chOff x="1290837" y="1556792"/>
            <a:chExt cx="7263713" cy="1261884"/>
          </a:xfrm>
        </p:grpSpPr>
        <p:pic>
          <p:nvPicPr>
            <p:cNvPr id="1028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837" y="1556792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8 CuadroTexto"/>
            <p:cNvSpPr txBox="1"/>
            <p:nvPr/>
          </p:nvSpPr>
          <p:spPr>
            <a:xfrm>
              <a:off x="2339752" y="1556792"/>
              <a:ext cx="6214798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REAL</a:t>
              </a:r>
              <a:r>
                <a:rPr lang="es-ES" sz="2400" dirty="0" smtClean="0"/>
                <a:t> – Son bien conocidos y documentados los agentes contaminantes y sus efectos sobre el ambiente y la salud. </a:t>
              </a:r>
              <a:endParaRPr lang="es-ES" sz="24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290837" y="3027454"/>
            <a:ext cx="7263713" cy="900000"/>
            <a:chOff x="1290837" y="1556792"/>
            <a:chExt cx="7263713" cy="900000"/>
          </a:xfrm>
        </p:grpSpPr>
        <p:pic>
          <p:nvPicPr>
            <p:cNvPr id="12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837" y="1556792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12 CuadroTexto"/>
            <p:cNvSpPr txBox="1"/>
            <p:nvPr/>
          </p:nvSpPr>
          <p:spPr>
            <a:xfrm>
              <a:off x="2339752" y="1556792"/>
              <a:ext cx="621479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ACTUAL</a:t>
              </a:r>
              <a:r>
                <a:rPr lang="es-ES" sz="2400" dirty="0" smtClean="0"/>
                <a:t> – Los uruguayos podríamos estar desechando 7 kg/persona/año = 21,000 ton/año</a:t>
              </a:r>
              <a:endParaRPr lang="es-ES" sz="2400" dirty="0"/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1290837" y="4221088"/>
            <a:ext cx="7263713" cy="1261884"/>
            <a:chOff x="1290837" y="1556792"/>
            <a:chExt cx="7263713" cy="1261884"/>
          </a:xfrm>
        </p:grpSpPr>
        <p:pic>
          <p:nvPicPr>
            <p:cNvPr id="15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837" y="1556792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15 CuadroTexto"/>
            <p:cNvSpPr txBox="1"/>
            <p:nvPr/>
          </p:nvSpPr>
          <p:spPr>
            <a:xfrm>
              <a:off x="2339752" y="1556792"/>
              <a:ext cx="6214798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CRECIENTE</a:t>
              </a:r>
              <a:r>
                <a:rPr lang="es-ES" sz="2400" dirty="0" smtClean="0"/>
                <a:t> – La tecnología vino para quedarse, cada vez con mayor penetración y obsolescencia.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704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40157" y="6206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el diagnóstico…?</a:t>
            </a:r>
            <a:endParaRPr lang="es-ES" sz="36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259632" y="1340768"/>
            <a:ext cx="7366579" cy="900000"/>
            <a:chOff x="1259632" y="1531139"/>
            <a:chExt cx="7366579" cy="900000"/>
          </a:xfrm>
        </p:grpSpPr>
        <p:sp>
          <p:nvSpPr>
            <p:cNvPr id="7" name="6 CuadroTexto"/>
            <p:cNvSpPr txBox="1"/>
            <p:nvPr/>
          </p:nvSpPr>
          <p:spPr>
            <a:xfrm>
              <a:off x="2411413" y="1750306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Reconocemos el </a:t>
              </a:r>
              <a:r>
                <a:rPr lang="es-ES" sz="2400" b="1" dirty="0" smtClean="0"/>
                <a:t>problema</a:t>
              </a:r>
              <a:endParaRPr lang="es-ES" sz="2400" b="1" dirty="0"/>
            </a:p>
          </p:txBody>
        </p:sp>
        <p:pic>
          <p:nvPicPr>
            <p:cNvPr id="2052" name="Picture 4" descr="add, insert, more, plu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531139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4 Grupo"/>
          <p:cNvGrpSpPr/>
          <p:nvPr/>
        </p:nvGrpSpPr>
        <p:grpSpPr>
          <a:xfrm>
            <a:off x="1259632" y="2276872"/>
            <a:ext cx="7348925" cy="900000"/>
            <a:chOff x="1259632" y="2468369"/>
            <a:chExt cx="7348925" cy="900000"/>
          </a:xfrm>
        </p:grpSpPr>
        <p:sp>
          <p:nvSpPr>
            <p:cNvPr id="12" name="11 CuadroTexto"/>
            <p:cNvSpPr txBox="1"/>
            <p:nvPr/>
          </p:nvSpPr>
          <p:spPr>
            <a:xfrm>
              <a:off x="2393759" y="2687535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E</a:t>
              </a:r>
              <a:r>
                <a:rPr lang="es-ES" sz="2400" dirty="0" smtClean="0"/>
                <a:t>xiste </a:t>
              </a:r>
              <a:r>
                <a:rPr lang="es-ES" sz="2400" b="1" dirty="0" smtClean="0"/>
                <a:t>preocupación</a:t>
              </a:r>
              <a:r>
                <a:rPr lang="es-ES" sz="2400" dirty="0" smtClean="0"/>
                <a:t> en ciertos ámbitos</a:t>
              </a:r>
              <a:endParaRPr lang="es-ES" sz="2400" dirty="0" smtClean="0"/>
            </a:p>
          </p:txBody>
        </p:sp>
        <p:pic>
          <p:nvPicPr>
            <p:cNvPr id="13" name="Picture 4" descr="add, insert, more, plu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2468369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7 Grupo"/>
          <p:cNvGrpSpPr/>
          <p:nvPr/>
        </p:nvGrpSpPr>
        <p:grpSpPr>
          <a:xfrm>
            <a:off x="1259632" y="3212976"/>
            <a:ext cx="7366579" cy="900000"/>
            <a:chOff x="1259632" y="3519729"/>
            <a:chExt cx="7366579" cy="900000"/>
          </a:xfrm>
        </p:grpSpPr>
        <p:pic>
          <p:nvPicPr>
            <p:cNvPr id="2050" name="Picture 2" descr="minus, orang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3519729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13 CuadroTexto"/>
            <p:cNvSpPr txBox="1"/>
            <p:nvPr/>
          </p:nvSpPr>
          <p:spPr>
            <a:xfrm>
              <a:off x="2411413" y="3738896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No tenemos una </a:t>
              </a:r>
              <a:r>
                <a:rPr lang="es-ES" sz="2400" b="1" dirty="0" smtClean="0"/>
                <a:t>valoración</a:t>
              </a:r>
              <a:r>
                <a:rPr lang="es-ES" sz="2400" dirty="0" smtClean="0"/>
                <a:t> real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259632" y="4149080"/>
            <a:ext cx="7348925" cy="900000"/>
            <a:chOff x="1259632" y="4446743"/>
            <a:chExt cx="7348925" cy="900000"/>
          </a:xfrm>
        </p:grpSpPr>
        <p:sp>
          <p:nvSpPr>
            <p:cNvPr id="15" name="14 CuadroTexto"/>
            <p:cNvSpPr txBox="1"/>
            <p:nvPr/>
          </p:nvSpPr>
          <p:spPr>
            <a:xfrm>
              <a:off x="2393759" y="4665910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Falta </a:t>
              </a:r>
              <a:r>
                <a:rPr lang="es-ES" sz="2400" b="1" dirty="0" smtClean="0"/>
                <a:t>sensibilización</a:t>
              </a:r>
              <a:r>
                <a:rPr lang="es-ES" sz="2400" dirty="0" smtClean="0"/>
                <a:t> a los consumidores</a:t>
              </a:r>
            </a:p>
          </p:txBody>
        </p:sp>
        <p:pic>
          <p:nvPicPr>
            <p:cNvPr id="17" name="Picture 2" descr="minus, orang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4446743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21 Grupo"/>
          <p:cNvGrpSpPr/>
          <p:nvPr/>
        </p:nvGrpSpPr>
        <p:grpSpPr>
          <a:xfrm>
            <a:off x="1254448" y="5102092"/>
            <a:ext cx="7371763" cy="900000"/>
            <a:chOff x="1259632" y="4446743"/>
            <a:chExt cx="7371763" cy="900000"/>
          </a:xfrm>
        </p:grpSpPr>
        <p:sp>
          <p:nvSpPr>
            <p:cNvPr id="23" name="22 CuadroTexto"/>
            <p:cNvSpPr txBox="1"/>
            <p:nvPr/>
          </p:nvSpPr>
          <p:spPr>
            <a:xfrm>
              <a:off x="2416597" y="4665910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/>
                <a:t>Aún no hemos emprendido </a:t>
              </a:r>
              <a:r>
                <a:rPr lang="es-ES" sz="2400" b="1" dirty="0"/>
                <a:t>acciones</a:t>
              </a:r>
              <a:r>
                <a:rPr lang="es-ES" sz="2400" dirty="0"/>
                <a:t> concretas</a:t>
              </a:r>
            </a:p>
          </p:txBody>
        </p:sp>
        <p:pic>
          <p:nvPicPr>
            <p:cNvPr id="24" name="Picture 2" descr="minus, orang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4446743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51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40157" y="6206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¿…y las soluciones?</a:t>
            </a:r>
            <a:endParaRPr lang="es-ES" sz="36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247053" y="1340766"/>
            <a:ext cx="7379158" cy="900001"/>
            <a:chOff x="1247053" y="1340766"/>
            <a:chExt cx="7379158" cy="900001"/>
          </a:xfrm>
        </p:grpSpPr>
        <p:sp>
          <p:nvSpPr>
            <p:cNvPr id="7" name="6 CuadroTexto"/>
            <p:cNvSpPr txBox="1"/>
            <p:nvPr/>
          </p:nvSpPr>
          <p:spPr>
            <a:xfrm>
              <a:off x="2411413" y="1559935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No son fáciles ni obvias</a:t>
              </a:r>
              <a:endParaRPr lang="es-ES" sz="2400" b="1" dirty="0"/>
            </a:p>
          </p:txBody>
        </p:sp>
        <p:pic>
          <p:nvPicPr>
            <p:cNvPr id="3074" name="Picture 2" descr="arrow, forward, lanjut, next, orange, righ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053" y="1340766"/>
              <a:ext cx="900000" cy="90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8 Grupo"/>
          <p:cNvGrpSpPr/>
          <p:nvPr/>
        </p:nvGrpSpPr>
        <p:grpSpPr>
          <a:xfrm>
            <a:off x="1247053" y="2276869"/>
            <a:ext cx="7361504" cy="900001"/>
            <a:chOff x="1247053" y="2276869"/>
            <a:chExt cx="7361504" cy="900001"/>
          </a:xfrm>
        </p:grpSpPr>
        <p:sp>
          <p:nvSpPr>
            <p:cNvPr id="12" name="11 CuadroTexto"/>
            <p:cNvSpPr txBox="1"/>
            <p:nvPr/>
          </p:nvSpPr>
          <p:spPr>
            <a:xfrm>
              <a:off x="2393759" y="2496038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Son anti-económicas</a:t>
              </a:r>
            </a:p>
          </p:txBody>
        </p:sp>
        <p:pic>
          <p:nvPicPr>
            <p:cNvPr id="20" name="Picture 2" descr="arrow, forward, lanjut, next, orange, righ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053" y="2276869"/>
              <a:ext cx="900000" cy="90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9 Grupo"/>
          <p:cNvGrpSpPr/>
          <p:nvPr/>
        </p:nvGrpSpPr>
        <p:grpSpPr>
          <a:xfrm>
            <a:off x="1247053" y="3212974"/>
            <a:ext cx="7379158" cy="900001"/>
            <a:chOff x="1247053" y="3212974"/>
            <a:chExt cx="7379158" cy="900001"/>
          </a:xfrm>
        </p:grpSpPr>
        <p:sp>
          <p:nvSpPr>
            <p:cNvPr id="14" name="13 CuadroTexto"/>
            <p:cNvSpPr txBox="1"/>
            <p:nvPr/>
          </p:nvSpPr>
          <p:spPr>
            <a:xfrm>
              <a:off x="2411413" y="3432143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Necesitan subsidios que deben financiarse</a:t>
              </a:r>
            </a:p>
          </p:txBody>
        </p:sp>
        <p:pic>
          <p:nvPicPr>
            <p:cNvPr id="21" name="Picture 2" descr="arrow, forward, lanjut, next, orange, righ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053" y="3212974"/>
              <a:ext cx="900000" cy="90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15 Grupo"/>
          <p:cNvGrpSpPr/>
          <p:nvPr/>
        </p:nvGrpSpPr>
        <p:grpSpPr>
          <a:xfrm>
            <a:off x="1247053" y="4149078"/>
            <a:ext cx="7361504" cy="900001"/>
            <a:chOff x="1247053" y="4149078"/>
            <a:chExt cx="7361504" cy="900001"/>
          </a:xfrm>
        </p:grpSpPr>
        <p:sp>
          <p:nvSpPr>
            <p:cNvPr id="15" name="14 CuadroTexto"/>
            <p:cNvSpPr txBox="1"/>
            <p:nvPr/>
          </p:nvSpPr>
          <p:spPr>
            <a:xfrm>
              <a:off x="2393759" y="4368247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Se requiere un marco legal y estricto control</a:t>
              </a:r>
              <a:endParaRPr lang="es-ES" sz="2400" dirty="0" smtClean="0"/>
            </a:p>
          </p:txBody>
        </p:sp>
        <p:pic>
          <p:nvPicPr>
            <p:cNvPr id="25" name="Picture 2" descr="arrow, forward, lanjut, next, orange, righ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053" y="4149078"/>
              <a:ext cx="900000" cy="90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27 Grupo"/>
          <p:cNvGrpSpPr/>
          <p:nvPr/>
        </p:nvGrpSpPr>
        <p:grpSpPr>
          <a:xfrm>
            <a:off x="1270876" y="5049079"/>
            <a:ext cx="7361504" cy="1050166"/>
            <a:chOff x="1247053" y="4149078"/>
            <a:chExt cx="7361504" cy="1050166"/>
          </a:xfrm>
        </p:grpSpPr>
        <p:sp>
          <p:nvSpPr>
            <p:cNvPr id="29" name="28 CuadroTexto"/>
            <p:cNvSpPr txBox="1"/>
            <p:nvPr/>
          </p:nvSpPr>
          <p:spPr>
            <a:xfrm>
              <a:off x="2393759" y="4368247"/>
              <a:ext cx="62147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i="1" dirty="0" smtClean="0"/>
                <a:t>“Más vale prevenir que curar”</a:t>
              </a:r>
              <a:r>
                <a:rPr lang="es-ES" sz="2400" dirty="0" smtClean="0"/>
                <a:t>… son necesarias e impostergables !!!</a:t>
              </a:r>
            </a:p>
          </p:txBody>
        </p:sp>
        <p:pic>
          <p:nvPicPr>
            <p:cNvPr id="30" name="Picture 2" descr="arrow, forward, lanjut, next, orange, righ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053" y="4149078"/>
              <a:ext cx="900000" cy="90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504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40157" y="6206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podemos hacer ?</a:t>
            </a:r>
            <a:endParaRPr lang="es-ES" sz="36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267873" y="1340768"/>
            <a:ext cx="7358338" cy="900000"/>
            <a:chOff x="1267873" y="1340767"/>
            <a:chExt cx="7358338" cy="900000"/>
          </a:xfrm>
        </p:grpSpPr>
        <p:sp>
          <p:nvSpPr>
            <p:cNvPr id="7" name="6 CuadroTexto"/>
            <p:cNvSpPr txBox="1"/>
            <p:nvPr/>
          </p:nvSpPr>
          <p:spPr>
            <a:xfrm>
              <a:off x="2411413" y="1375268"/>
              <a:ext cx="62147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Agilizar los procesos en la definición del marco legal</a:t>
              </a:r>
              <a:endParaRPr lang="es-ES" sz="2400" b="1" dirty="0"/>
            </a:p>
          </p:txBody>
        </p:sp>
        <p:pic>
          <p:nvPicPr>
            <p:cNvPr id="22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873" y="1340767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7 Grupo"/>
          <p:cNvGrpSpPr/>
          <p:nvPr/>
        </p:nvGrpSpPr>
        <p:grpSpPr>
          <a:xfrm>
            <a:off x="1285282" y="2276872"/>
            <a:ext cx="7331563" cy="900000"/>
            <a:chOff x="1285282" y="2276870"/>
            <a:chExt cx="7331563" cy="900000"/>
          </a:xfrm>
        </p:grpSpPr>
        <p:sp>
          <p:nvSpPr>
            <p:cNvPr id="12" name="11 CuadroTexto"/>
            <p:cNvSpPr txBox="1"/>
            <p:nvPr/>
          </p:nvSpPr>
          <p:spPr>
            <a:xfrm>
              <a:off x="2402047" y="2311371"/>
              <a:ext cx="62147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Definir quién se hace cargo y cómo hasta la solución final</a:t>
              </a:r>
            </a:p>
          </p:txBody>
        </p:sp>
        <p:pic>
          <p:nvPicPr>
            <p:cNvPr id="24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282" y="2276870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10 Grupo"/>
          <p:cNvGrpSpPr/>
          <p:nvPr/>
        </p:nvGrpSpPr>
        <p:grpSpPr>
          <a:xfrm>
            <a:off x="1285283" y="3212976"/>
            <a:ext cx="7340928" cy="900000"/>
            <a:chOff x="1285283" y="3213451"/>
            <a:chExt cx="7340928" cy="900000"/>
          </a:xfrm>
        </p:grpSpPr>
        <p:sp>
          <p:nvSpPr>
            <p:cNvPr id="14" name="13 CuadroTexto"/>
            <p:cNvSpPr txBox="1"/>
            <p:nvPr/>
          </p:nvSpPr>
          <p:spPr>
            <a:xfrm>
              <a:off x="2411413" y="3247952"/>
              <a:ext cx="62147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Definir protocolo: Qué debe hacer quien quiere  deshacerse de su e-</a:t>
              </a:r>
              <a:r>
                <a:rPr lang="es-ES" sz="2400" dirty="0" err="1" smtClean="0"/>
                <a:t>waste</a:t>
              </a:r>
              <a:r>
                <a:rPr lang="es-ES" sz="2400" dirty="0"/>
                <a:t> </a:t>
              </a:r>
              <a:r>
                <a:rPr lang="es-ES" sz="2400" dirty="0" smtClean="0"/>
                <a:t>de forma responsable</a:t>
              </a:r>
              <a:endParaRPr lang="es-ES" sz="2400" dirty="0" smtClean="0"/>
            </a:p>
          </p:txBody>
        </p:sp>
        <p:pic>
          <p:nvPicPr>
            <p:cNvPr id="26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283" y="3213451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3 Grupo"/>
          <p:cNvGrpSpPr/>
          <p:nvPr/>
        </p:nvGrpSpPr>
        <p:grpSpPr>
          <a:xfrm>
            <a:off x="1267873" y="4149080"/>
            <a:ext cx="7340684" cy="900000"/>
            <a:chOff x="1267873" y="4149079"/>
            <a:chExt cx="7340684" cy="900000"/>
          </a:xfrm>
        </p:grpSpPr>
        <p:sp>
          <p:nvSpPr>
            <p:cNvPr id="15" name="14 CuadroTexto"/>
            <p:cNvSpPr txBox="1"/>
            <p:nvPr/>
          </p:nvSpPr>
          <p:spPr>
            <a:xfrm>
              <a:off x="2393759" y="4368247"/>
              <a:ext cx="6214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Más difusión y sensibilización</a:t>
              </a:r>
              <a:endParaRPr lang="es-ES" sz="2400" dirty="0" smtClean="0"/>
            </a:p>
          </p:txBody>
        </p:sp>
        <p:pic>
          <p:nvPicPr>
            <p:cNvPr id="27" name="Picture 4" descr="check, correct, ok, tick, yes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873" y="4149079"/>
              <a:ext cx="899999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704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40156" y="1292974"/>
            <a:ext cx="72196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  <a:endParaRPr lang="es-ES" sz="40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b="1" dirty="0"/>
              <a:t/>
            </a:r>
            <a:br>
              <a:rPr lang="es-ES" sz="2400" b="1" dirty="0"/>
            </a:br>
            <a:endParaRPr lang="es-ES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258888" y="3140968"/>
            <a:ext cx="7201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Carlos </a:t>
            </a:r>
            <a:r>
              <a:rPr lang="es-ES" sz="2400" b="1" dirty="0" err="1"/>
              <a:t>Gera</a:t>
            </a:r>
            <a:r>
              <a:rPr lang="es-ES" sz="2400" b="1" dirty="0"/>
              <a:t>, CEO AsIAP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s-ES" sz="2000" b="1" u="sng" dirty="0" smtClean="0">
                <a:hlinkClick r:id="rId3"/>
              </a:rPr>
              <a:t>cgera@asiap.org</a:t>
            </a:r>
            <a:endParaRPr lang="es-ES" sz="2000" b="1" u="sng" dirty="0" smtClean="0"/>
          </a:p>
          <a:p>
            <a:pPr algn="ctr"/>
            <a:endParaRPr lang="es-ES" sz="2000" u="sng" dirty="0"/>
          </a:p>
          <a:p>
            <a:endParaRPr lang="es-ES" sz="20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653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68DB1DA-FCE0-426A-8258-D70F71484693}"/>
</file>

<file path=customXml/itemProps2.xml><?xml version="1.0" encoding="utf-8"?>
<ds:datastoreItem xmlns:ds="http://schemas.openxmlformats.org/officeDocument/2006/customXml" ds:itemID="{54C53CE3-CEE9-471D-B2DD-28D50FDD86BF}"/>
</file>

<file path=customXml/itemProps3.xml><?xml version="1.0" encoding="utf-8"?>
<ds:datastoreItem xmlns:ds="http://schemas.openxmlformats.org/officeDocument/2006/customXml" ds:itemID="{8D58F1B6-60EB-42FD-A2C1-27D20ACAA37C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212</Words>
  <Application>Microsoft Office PowerPoint</Application>
  <PresentationFormat>Presentación en pantalla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Asociacion de Informáticos del Uruguay</dc:title>
  <dc:creator>carlosb</dc:creator>
  <cp:lastModifiedBy>Carlos</cp:lastModifiedBy>
  <cp:revision>43</cp:revision>
  <dcterms:created xsi:type="dcterms:W3CDTF">2013-10-14T17:27:56Z</dcterms:created>
  <dcterms:modified xsi:type="dcterms:W3CDTF">2014-02-24T22:45:17Z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