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605" r:id="rId3"/>
    <p:sldId id="614" r:id="rId4"/>
    <p:sldId id="616" r:id="rId5"/>
    <p:sldId id="618" r:id="rId6"/>
    <p:sldId id="602" r:id="rId7"/>
    <p:sldId id="609" r:id="rId8"/>
    <p:sldId id="624" r:id="rId9"/>
    <p:sldId id="607" r:id="rId10"/>
    <p:sldId id="611" r:id="rId11"/>
    <p:sldId id="625" r:id="rId12"/>
    <p:sldId id="613" r:id="rId13"/>
    <p:sldId id="615" r:id="rId14"/>
  </p:sldIdLst>
  <p:sldSz cx="9906000" cy="6858000" type="A4"/>
  <p:notesSz cx="6985000" cy="10121900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54">
          <p15:clr>
            <a:srgbClr val="A4A3A4"/>
          </p15:clr>
        </p15:guide>
        <p15:guide id="2" pos="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9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42D6C"/>
    <a:srgbClr val="4FC9EE"/>
    <a:srgbClr val="218CEE"/>
    <a:srgbClr val="193AFF"/>
    <a:srgbClr val="2F1CFF"/>
    <a:srgbClr val="0089FF"/>
    <a:srgbClr val="CCCCFF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5" autoAdjust="0"/>
    <p:restoredTop sz="85644" autoAdjust="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>
        <p:guide orient="horz" pos="3854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-1896" y="-90"/>
      </p:cViewPr>
      <p:guideLst>
        <p:guide orient="horz" pos="3189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6525" y="0"/>
            <a:ext cx="29987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7388"/>
            <a:ext cx="29987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6525" y="9577388"/>
            <a:ext cx="29987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fld id="{FB7F84C5-F448-5344-9F15-936376A81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6525" y="0"/>
            <a:ext cx="29987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777875"/>
            <a:ext cx="5511800" cy="381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26000"/>
            <a:ext cx="5132388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7388"/>
            <a:ext cx="29987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6525" y="9577388"/>
            <a:ext cx="29987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1" rIns="96605" bIns="4830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b="1">
                <a:latin typeface="Times New Roman" charset="0"/>
              </a:defRPr>
            </a:lvl1pPr>
          </a:lstStyle>
          <a:p>
            <a:pPr>
              <a:defRPr/>
            </a:pPr>
            <a:fld id="{E0D359E2-F49A-154E-9D31-38C738129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7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40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TA we know this now</a:t>
            </a:r>
          </a:p>
          <a:p>
            <a:endParaRPr lang="en-US" dirty="0" smtClean="0"/>
          </a:p>
          <a:p>
            <a:r>
              <a:rPr lang="en-US" dirty="0" smtClean="0"/>
              <a:t>Tussle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funzt</a:t>
            </a:r>
            <a:r>
              <a:rPr lang="en-US" dirty="0" smtClean="0"/>
              <a:t> bullet?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84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Caching of content in user premise </a:t>
            </a:r>
          </a:p>
          <a:p>
            <a:r>
              <a:rPr lang="en-US" dirty="0" smtClean="0"/>
              <a:t>great potential for computing</a:t>
            </a:r>
            <a:r>
              <a:rPr lang="en-US" baseline="0" dirty="0" smtClean="0"/>
              <a:t> </a:t>
            </a:r>
            <a:r>
              <a:rPr lang="en-US" baseline="0" smtClean="0"/>
              <a:t>and networking</a:t>
            </a:r>
            <a:endParaRPr lang="en-US" baseline="0" dirty="0" smtClean="0"/>
          </a:p>
          <a:p>
            <a:r>
              <a:rPr lang="en-US" dirty="0" smtClean="0"/>
              <a:t>great disruption for</a:t>
            </a:r>
            <a:r>
              <a:rPr lang="en-US" baseline="0" dirty="0" smtClean="0"/>
              <a:t> internet ecosystem</a:t>
            </a:r>
            <a:endParaRPr lang="en-US" dirty="0" smtClean="0"/>
          </a:p>
          <a:p>
            <a:r>
              <a:rPr lang="en-US" dirty="0" smtClean="0"/>
              <a:t>tussle analysis to investigate socio-economic impact of this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Edge or Access ISP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Home routers with storage and custom software</a:t>
            </a:r>
          </a:p>
          <a:p>
            <a:r>
              <a:rPr lang="en-US" baseline="0" dirty="0" smtClean="0"/>
              <a:t>User controlled, therefore </a:t>
            </a:r>
            <a:r>
              <a:rPr lang="en-US" baseline="0" dirty="0" err="1" smtClean="0"/>
              <a:t>uNaDa</a:t>
            </a:r>
            <a:endParaRPr lang="en-US" baseline="0" dirty="0" smtClean="0"/>
          </a:p>
          <a:p>
            <a:r>
              <a:rPr lang="en-US" dirty="0" smtClean="0"/>
              <a:t>Energy efficient because</a:t>
            </a:r>
            <a:r>
              <a:rPr lang="en-US" baseline="0" dirty="0" smtClean="0"/>
              <a:t> running anyway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uNaDa</a:t>
            </a:r>
            <a:r>
              <a:rPr lang="en-US" dirty="0" smtClean="0"/>
              <a:t> (caching) is FN technology</a:t>
            </a:r>
          </a:p>
          <a:p>
            <a:endParaRPr lang="en-US" dirty="0" smtClean="0"/>
          </a:p>
          <a:p>
            <a:r>
              <a:rPr lang="en-US" baseline="0" dirty="0" smtClean="0"/>
              <a:t>P2P showed many issues, when end-users provide each other with content</a:t>
            </a:r>
          </a:p>
          <a:p>
            <a:r>
              <a:rPr lang="en-US" baseline="0" dirty="0" smtClean="0"/>
              <a:t>Mostly not of technological but socio-economic nature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Where are SE sticking points for this technology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Study period 2009 – 2012:</a:t>
            </a:r>
            <a:r>
              <a:rPr lang="en-US" baseline="0" dirty="0" smtClean="0"/>
              <a:t> </a:t>
            </a:r>
            <a:r>
              <a:rPr lang="en-US" dirty="0" smtClean="0"/>
              <a:t>WP5, Q21 “Future networks”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1.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personal observation or interviews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2.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MACTOR, SWOT analysis, representatives in a moderated conversation</a:t>
            </a:r>
          </a:p>
          <a:p>
            <a:pPr marL="0" indent="0"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3. Game theory, risk management, system dynamics</a:t>
            </a:r>
          </a:p>
          <a:p>
            <a:pPr marL="0" indent="0"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All treated fair and cannot increase their payoff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7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4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caching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8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CSPs</a:t>
            </a:r>
            <a:r>
              <a:rPr lang="en-US" baseline="0" dirty="0" smtClean="0"/>
              <a:t> regain content control</a:t>
            </a:r>
          </a:p>
          <a:p>
            <a:r>
              <a:rPr lang="en-US" baseline="0" dirty="0" smtClean="0"/>
              <a:t>User privacy ensured</a:t>
            </a:r>
          </a:p>
          <a:p>
            <a:r>
              <a:rPr lang="en-US" baseline="0" dirty="0" smtClean="0"/>
              <a:t>High caching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359E2-F49A-154E-9D31-38C738129A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2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42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4563" y="219075"/>
            <a:ext cx="2306637" cy="61817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4650" y="219075"/>
            <a:ext cx="6767513" cy="61817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1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36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7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1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2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77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4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3250"/>
            <a:ext cx="3259006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603253"/>
            <a:ext cx="5537729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492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45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7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582083"/>
            <a:ext cx="222885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582083"/>
            <a:ext cx="652145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33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33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7300" y="1219200"/>
            <a:ext cx="4533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19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5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87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42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8668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1347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219075"/>
            <a:ext cx="9209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20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81000" y="1066800"/>
            <a:ext cx="92202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-6350" y="6477000"/>
            <a:ext cx="9912350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92100" y="6538913"/>
            <a:ext cx="16462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100" i="1" dirty="0" smtClean="0">
                <a:solidFill>
                  <a:srgbClr val="000000"/>
                </a:solidFill>
                <a:latin typeface="Helvetica Black" charset="0"/>
              </a:rPr>
              <a:t>© </a:t>
            </a:r>
            <a:r>
              <a:rPr lang="en-US" sz="1100" i="1" dirty="0" smtClean="0">
                <a:solidFill>
                  <a:srgbClr val="000000"/>
                </a:solidFill>
              </a:rPr>
              <a:t>2015 UZH, CSG@IFI</a:t>
            </a:r>
          </a:p>
        </p:txBody>
      </p:sp>
      <p:pic>
        <p:nvPicPr>
          <p:cNvPr id="1031" name="Picture 24" descr="ifi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3" y="6521450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3600"/>
        </a:lnSpc>
        <a:spcBef>
          <a:spcPct val="10000"/>
        </a:spcBef>
        <a:spcAft>
          <a:spcPct val="0"/>
        </a:spcAft>
        <a:buSzPct val="65000"/>
        <a:buFont typeface="Wingdings" charset="0"/>
        <a:buChar char="q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ts val="3200"/>
        </a:lnSpc>
        <a:spcBef>
          <a:spcPct val="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ts val="26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70972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968501"/>
            <a:ext cx="89154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7300" y="617643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6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2725" y="2813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2725" y="488791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42725" y="462842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800" dirty="0" smtClean="0"/>
              <a:t>ITU Workshop on "Future Trust and Knowledge Infrastructure", Phase 1</a:t>
            </a:r>
            <a:br>
              <a:rPr lang="en-US" sz="2800" dirty="0" smtClean="0"/>
            </a:br>
            <a:r>
              <a:rPr lang="en-US" sz="2800" dirty="0" smtClean="0"/>
              <a:t>Geneva, Switzerland, 24 April 2015</a:t>
            </a:r>
            <a:endParaRPr lang="en-US" sz="2400" i="1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842725" y="2429206"/>
            <a:ext cx="8229600" cy="3202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/>
              <a:t>Tussles for </a:t>
            </a:r>
            <a:r>
              <a:rPr lang="en-US" sz="12800" b="1" dirty="0" smtClean="0"/>
              <a:t>Edge Network Caching</a:t>
            </a:r>
          </a:p>
          <a:p>
            <a:endParaRPr lang="en-US" sz="16000" b="1" dirty="0" smtClean="0"/>
          </a:p>
          <a:p>
            <a:r>
              <a:rPr lang="en-US" sz="12800" b="1" dirty="0" smtClean="0"/>
              <a:t>Patrick Poullie</a:t>
            </a:r>
          </a:p>
          <a:p>
            <a:r>
              <a:rPr lang="en-US" sz="12800" b="1" dirty="0" smtClean="0"/>
              <a:t>Jr. </a:t>
            </a:r>
            <a:r>
              <a:rPr lang="en-US" sz="12800" b="1" smtClean="0"/>
              <a:t>Researcher</a:t>
            </a:r>
            <a:endParaRPr lang="en-US" sz="12800" b="1" dirty="0" smtClean="0"/>
          </a:p>
          <a:p>
            <a:r>
              <a:rPr lang="en-US" sz="12800" b="1" dirty="0" smtClean="0"/>
              <a:t>Communication Systems Group</a:t>
            </a:r>
          </a:p>
          <a:p>
            <a:r>
              <a:rPr lang="en-US" sz="12800" b="1" dirty="0" smtClean="0"/>
              <a:t>University of Zurich, </a:t>
            </a:r>
            <a:r>
              <a:rPr lang="en-US" sz="12800" b="1" dirty="0" err="1" smtClean="0"/>
              <a:t>poullie@ifi.uzh.ch</a:t>
            </a:r>
            <a:endParaRPr lang="en-US" sz="12800" b="1" dirty="0" smtClean="0"/>
          </a:p>
          <a:p>
            <a:endParaRPr lang="en-US" sz="16000" b="1" i="1" dirty="0" smtClean="0"/>
          </a:p>
          <a:p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62458" y="4489583"/>
            <a:ext cx="4850854" cy="926545"/>
          </a:xfrm>
          <a:prstGeom prst="ellipse">
            <a:avLst/>
          </a:prstGeom>
          <a:solidFill>
            <a:srgbClr val="0089FF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Nano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Centers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uNaDA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 flipV="1">
            <a:off x="2485957" y="3838221"/>
            <a:ext cx="1530652" cy="1107179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485957" y="2890839"/>
            <a:ext cx="3100124" cy="947382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5524128" y="2064885"/>
            <a:ext cx="3273175" cy="825954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877665" y="3685820"/>
            <a:ext cx="1455892" cy="1290553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Control and Privacy Solution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18" y="5405984"/>
            <a:ext cx="842986" cy="1036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266" y="5403327"/>
            <a:ext cx="833716" cy="10250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09" y="4451204"/>
            <a:ext cx="834147" cy="700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768" y="4448737"/>
            <a:ext cx="834147" cy="7006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092" y="2910308"/>
            <a:ext cx="2256918" cy="15222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2629" y="1668910"/>
            <a:ext cx="3622362" cy="24432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0674" y="1311202"/>
            <a:ext cx="1404122" cy="14041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70338" y="3376087"/>
            <a:ext cx="19111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Edge ISP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8120" y="2609613"/>
            <a:ext cx="15762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Internet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4634" y="2762013"/>
            <a:ext cx="1894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Social</a:t>
            </a:r>
          </a:p>
          <a:p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9 of 10</a:t>
            </a:r>
            <a:endParaRPr lang="en-US" sz="11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8051800" y="990600"/>
            <a:ext cx="1727200" cy="857480"/>
            <a:chOff x="8051800" y="990600"/>
            <a:chExt cx="1727200" cy="85748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6500" y="1230946"/>
              <a:ext cx="952500" cy="461963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8051800" y="990600"/>
              <a:ext cx="741169" cy="857480"/>
              <a:chOff x="7175500" y="4660900"/>
              <a:chExt cx="741169" cy="857480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82568" y="4661452"/>
                <a:ext cx="734101" cy="85692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75500" y="4660900"/>
                <a:ext cx="673100" cy="673100"/>
              </a:xfrm>
              <a:prstGeom prst="rect">
                <a:avLst/>
              </a:prstGeom>
            </p:spPr>
          </p:pic>
        </p:grpSp>
      </p:grpSp>
      <p:grpSp>
        <p:nvGrpSpPr>
          <p:cNvPr id="41" name="Group 40"/>
          <p:cNvGrpSpPr/>
          <p:nvPr/>
        </p:nvGrpSpPr>
        <p:grpSpPr>
          <a:xfrm>
            <a:off x="4064000" y="4521200"/>
            <a:ext cx="741169" cy="857480"/>
            <a:chOff x="7175500" y="4660900"/>
            <a:chExt cx="741169" cy="857480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82568" y="4661452"/>
              <a:ext cx="734101" cy="856928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175500" y="4660900"/>
              <a:ext cx="673100" cy="673100"/>
            </a:xfrm>
            <a:prstGeom prst="rect">
              <a:avLst/>
            </a:prstGeom>
          </p:spPr>
        </p:pic>
      </p:grpSp>
      <p:pic>
        <p:nvPicPr>
          <p:cNvPr id="53" name="Picture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55268" y="5550452"/>
            <a:ext cx="734101" cy="85692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48200" y="5549900"/>
            <a:ext cx="673100" cy="6731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2900" y="5790246"/>
            <a:ext cx="952500" cy="46196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71068" y="4534452"/>
            <a:ext cx="734101" cy="85692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4000" y="4533900"/>
            <a:ext cx="673100" cy="673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9200" y="1230946"/>
            <a:ext cx="952500" cy="46196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9200" y="1230946"/>
            <a:ext cx="952500" cy="46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C -0.27196 0.11968 -0.54279 0.24028 -0.61026 0.32593 C -0.67772 0.41158 -0.44792 0.47431 -0.40513 0.5134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94" y="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13 0.51343 L -0.34231 0.663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1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85185E-6 L -0.09103 -0.00556 " pathEditMode="relative" ptsTypes="AA">
                                      <p:cBhvr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2.96296E-6 C -0.26891 0.10834 -0.5375 0.2169 -0.68557 0.32199 C -0.83349 0.42732 -0.86105 0.52917 -0.88846 0.63148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23" y="3157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747 -0.09444 -0.13477 -0.18889 -0.2 -0.17037 C -0.26522 -0.15185 -0.3282 -0.02037 -0.39102 0.11111 " pathEditMode="relative" ptsTypes="aaA">
                                      <p:cBhvr>
                                        <p:cTn id="4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747 -0.09444 -0.13477 -0.18889 -0.2 -0.17037 C -0.26522 -0.15185 -0.3282 -0.02037 -0.39102 0.11111 " pathEditMode="relative" ptsTypes="aaA">
                                      <p:cBhvr>
                                        <p:cTn id="4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2.96296E-6 C -0.26891 0.10834 -0.5375 0.2169 -0.68557 0.32199 C -0.83349 0.42732 -0.86105 0.52917 -0.88846 0.63148 " pathEditMode="relative" rAng="0" ptsTypes="aaA">
                                      <p:cBhvr>
                                        <p:cTn id="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23" y="3157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CSP needs to support </a:t>
            </a:r>
            <a:r>
              <a:rPr lang="en-US" dirty="0" err="1" smtClean="0"/>
              <a:t>uNaDa</a:t>
            </a:r>
            <a:r>
              <a:rPr lang="en-US" dirty="0" smtClean="0"/>
              <a:t> caching</a:t>
            </a:r>
          </a:p>
          <a:p>
            <a:pPr lvl="1"/>
            <a:r>
              <a:rPr lang="en-US" dirty="0" smtClean="0"/>
              <a:t>Otherwise content is encrypted and cannot be cached</a:t>
            </a:r>
          </a:p>
          <a:p>
            <a:r>
              <a:rPr lang="en-US" dirty="0" smtClean="0"/>
              <a:t>Open tussle: unwanted peering</a:t>
            </a:r>
          </a:p>
          <a:p>
            <a:pPr lvl="1"/>
            <a:r>
              <a:rPr lang="en-US" dirty="0" smtClean="0"/>
              <a:t>Traffic may be reduced in general</a:t>
            </a:r>
          </a:p>
          <a:p>
            <a:pPr lvl="1"/>
            <a:r>
              <a:rPr lang="en-US" dirty="0" smtClean="0"/>
              <a:t>At the cost of edge-ISP who “hosts” </a:t>
            </a:r>
            <a:r>
              <a:rPr lang="en-US" dirty="0" err="1" smtClean="0"/>
              <a:t>uNaDas</a:t>
            </a:r>
            <a:endParaRPr lang="en-US" dirty="0" smtClean="0"/>
          </a:p>
          <a:p>
            <a:r>
              <a:rPr lang="en-US" dirty="0" smtClean="0"/>
              <a:t>End-user compensation</a:t>
            </a:r>
          </a:p>
          <a:p>
            <a:pPr lvl="1"/>
            <a:r>
              <a:rPr lang="en-US" dirty="0" smtClean="0"/>
              <a:t>By ISP or CSP</a:t>
            </a:r>
          </a:p>
          <a:p>
            <a:r>
              <a:rPr lang="en-US" dirty="0" smtClean="0"/>
              <a:t>Promising approach</a:t>
            </a:r>
          </a:p>
          <a:p>
            <a:pPr lvl="1"/>
            <a:r>
              <a:rPr lang="en-US" dirty="0" smtClean="0"/>
              <a:t>Caching content encrypted and handling keys centralized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2596" y="6555094"/>
            <a:ext cx="1047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10 of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89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pic>
        <p:nvPicPr>
          <p:cNvPr id="7" name="Picture 6" descr="SmartenIT-Logo-high-resolu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213" y="1213404"/>
            <a:ext cx="5895845" cy="2303993"/>
          </a:xfrm>
          <a:prstGeom prst="rect">
            <a:avLst/>
          </a:prstGeom>
        </p:spPr>
      </p:pic>
      <p:pic>
        <p:nvPicPr>
          <p:cNvPr id="3" name="Picture 2" descr="flamin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374" y="3989824"/>
            <a:ext cx="5948323" cy="173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Investigated scenario</a:t>
            </a:r>
          </a:p>
          <a:p>
            <a:r>
              <a:rPr lang="en-US" dirty="0" smtClean="0"/>
              <a:t>Tussle Analysis</a:t>
            </a:r>
          </a:p>
          <a:p>
            <a:r>
              <a:rPr lang="en-US" dirty="0" smtClean="0"/>
              <a:t>Applied Tussle Analysis</a:t>
            </a:r>
          </a:p>
          <a:p>
            <a:pPr lvl="1"/>
            <a:r>
              <a:rPr lang="en-US" dirty="0" smtClean="0"/>
              <a:t>Stakeholders and tussles for investigated scenario</a:t>
            </a:r>
          </a:p>
          <a:p>
            <a:pPr lvl="1"/>
            <a:r>
              <a:rPr lang="en-US" dirty="0" smtClean="0"/>
              <a:t>Evolution of one tussle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2 of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36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 bwMode="auto">
          <a:xfrm>
            <a:off x="62458" y="4489583"/>
            <a:ext cx="4850854" cy="926545"/>
          </a:xfrm>
          <a:prstGeom prst="ellipse">
            <a:avLst/>
          </a:prstGeom>
          <a:solidFill>
            <a:srgbClr val="0089FF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routers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 flipV="1">
            <a:off x="2485957" y="3838221"/>
            <a:ext cx="1530652" cy="1107179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485957" y="2890839"/>
            <a:ext cx="3100124" cy="947382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5524128" y="2064885"/>
            <a:ext cx="3273175" cy="825954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877665" y="3685820"/>
            <a:ext cx="1455892" cy="1290553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Investigated Scenario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18" y="5405984"/>
            <a:ext cx="842986" cy="1036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266" y="5403327"/>
            <a:ext cx="833716" cy="10250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09" y="4451204"/>
            <a:ext cx="834147" cy="700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768" y="4448737"/>
            <a:ext cx="834147" cy="7006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092" y="2910308"/>
            <a:ext cx="2256918" cy="15222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2629" y="1668910"/>
            <a:ext cx="3622362" cy="24432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0674" y="1311202"/>
            <a:ext cx="1404122" cy="14041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70338" y="3376087"/>
            <a:ext cx="19111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Edge ISP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395927" y="5748238"/>
            <a:ext cx="2054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End-users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8120" y="2609613"/>
            <a:ext cx="15762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Internet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4634" y="2762013"/>
            <a:ext cx="1894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Social</a:t>
            </a:r>
          </a:p>
          <a:p>
            <a:r>
              <a:rPr lang="en-US" sz="3200" dirty="0" smtClean="0"/>
              <a:t>Networks</a:t>
            </a:r>
            <a:endParaRPr lang="en-US" sz="3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6415" y="1135687"/>
            <a:ext cx="734101" cy="8569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4268" y="1143552"/>
            <a:ext cx="734101" cy="85692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2118" y="1141092"/>
            <a:ext cx="734101" cy="85692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3 of 10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75071" y="1249256"/>
            <a:ext cx="417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Traditional data delivery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70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2722E-6 2.24178E-6 C -0.23758 0.11765 -0.475 0.23553 -0.54842 0.30408 C -0.62184 0.37263 -0.47243 0.35688 -0.44101 0.41107 C -0.40959 0.46526 -0.38474 0.54724 -0.35974 0.62946 " pathEditMode="relative" ptsTypes="aa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5976E-6 3.64521E-6 C -0.24367 0.1195 -0.48717 0.239 -0.61414 0.31612 C -0.7411 0.39324 -0.74944 0.41918 -0.76226 0.46225 C -0.77509 0.50533 -0.70343 0.55651 -0.69125 0.57527 " pathEditMode="relative" ptsTypes="aa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62458" y="4489583"/>
            <a:ext cx="4850854" cy="926545"/>
          </a:xfrm>
          <a:prstGeom prst="ellipse">
            <a:avLst/>
          </a:prstGeom>
          <a:solidFill>
            <a:srgbClr val="0089FF">
              <a:alpha val="54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Nano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Centers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uNaDA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 flipV="1">
            <a:off x="2485957" y="3838221"/>
            <a:ext cx="1530652" cy="1107179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485957" y="2890839"/>
            <a:ext cx="3100124" cy="947382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5524128" y="2064885"/>
            <a:ext cx="3273175" cy="825954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877665" y="3685820"/>
            <a:ext cx="1455892" cy="1290553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Investigated Scenario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18" y="5405984"/>
            <a:ext cx="842986" cy="1036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266" y="5403327"/>
            <a:ext cx="833716" cy="10250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09" y="4451204"/>
            <a:ext cx="834147" cy="700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2768" y="4448737"/>
            <a:ext cx="834147" cy="7006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092" y="2910308"/>
            <a:ext cx="2256918" cy="15222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2629" y="1668910"/>
            <a:ext cx="3622362" cy="24432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0674" y="1311202"/>
            <a:ext cx="1404122" cy="14041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470338" y="3376087"/>
            <a:ext cx="19111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Edge ISP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395927" y="5748238"/>
            <a:ext cx="2054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End-users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98120" y="2609613"/>
            <a:ext cx="15762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Internet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4634" y="2762013"/>
            <a:ext cx="1894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Social</a:t>
            </a:r>
          </a:p>
          <a:p>
            <a:r>
              <a:rPr lang="en-US" sz="3200" dirty="0" smtClean="0"/>
              <a:t>Networks</a:t>
            </a:r>
            <a:endParaRPr lang="en-US" sz="3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6415" y="1135687"/>
            <a:ext cx="734101" cy="8569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4268" y="1143552"/>
            <a:ext cx="734101" cy="8569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1043" y="4527497"/>
            <a:ext cx="734101" cy="85692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568" y="4535361"/>
            <a:ext cx="734101" cy="85692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3 of 10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75071" y="1249256"/>
            <a:ext cx="417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Envisioned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1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07534E-6 1.5887E-6 C -0.25698 0.10769 -0.51395 0.21561 -0.57968 0.29806 C -0.64541 0.3805 -0.51972 0.43794 -0.39404 0.49537 " pathEditMode="relative" ptsTypes="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8836E-6 6.5308E-7 L 0.00833 0.1686 " pathEditMode="relative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211E-6 -1.99166E-7 C -0.10019 -0.08013 -0.20006 -0.16026 -0.26996 -0.15424 C -0.33969 -0.14798 -0.37945 -0.05535 -0.41904 0.03752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52" y="-6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Tussle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Y.3013: Socio-economic Assessment of Future Networks by Tussle </a:t>
            </a:r>
            <a:r>
              <a:rPr lang="en-US" dirty="0" smtClean="0"/>
              <a:t>Analysis</a:t>
            </a:r>
          </a:p>
          <a:p>
            <a:endParaRPr lang="en-US" dirty="0" smtClean="0"/>
          </a:p>
          <a:p>
            <a:r>
              <a:rPr lang="en-US" dirty="0" smtClean="0"/>
              <a:t>Complementation of future network </a:t>
            </a:r>
            <a:r>
              <a:rPr lang="en-US" dirty="0"/>
              <a:t>design and standardization by a socio-economic </a:t>
            </a:r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Analysis goal is to find satisfying outcome for all stakeholders</a:t>
            </a:r>
          </a:p>
          <a:p>
            <a:endParaRPr lang="en-US" dirty="0" smtClean="0"/>
          </a:p>
          <a:p>
            <a:r>
              <a:rPr lang="en-US" dirty="0" smtClean="0"/>
              <a:t>Developed in SG13 – WP3 – Question 16</a:t>
            </a:r>
          </a:p>
          <a:p>
            <a:pPr lvl="1"/>
            <a:r>
              <a:rPr lang="en-US" dirty="0"/>
              <a:t>Environmental and socio-economic sustainability in future networks and early realization of future networks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4 of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0818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2971871" y="3200399"/>
            <a:ext cx="558800" cy="2028101"/>
          </a:xfrm>
          <a:prstGeom prst="downArrow">
            <a:avLst/>
          </a:prstGeom>
          <a:solidFill>
            <a:srgbClr val="0089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79983" y="3200399"/>
            <a:ext cx="558800" cy="2015401"/>
          </a:xfrm>
          <a:prstGeom prst="downArrow">
            <a:avLst/>
          </a:prstGeom>
          <a:solidFill>
            <a:srgbClr val="0089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25191" y="3200400"/>
            <a:ext cx="558800" cy="2028102"/>
          </a:xfrm>
          <a:prstGeom prst="downArrow">
            <a:avLst/>
          </a:prstGeom>
          <a:solidFill>
            <a:srgbClr val="0089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Tussle Analysis’ Three Steps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01055" y="1914525"/>
            <a:ext cx="431800" cy="358474"/>
          </a:xfrm>
          <a:prstGeom prst="downArrow">
            <a:avLst/>
          </a:prstGeom>
          <a:solidFill>
            <a:srgbClr val="193A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72863" y="1268062"/>
            <a:ext cx="3816424" cy="648072"/>
          </a:xfrm>
          <a:prstGeom prst="rect">
            <a:avLst/>
          </a:prstGeom>
          <a:solidFill>
            <a:srgbClr val="193AFF">
              <a:alpha val="50000"/>
            </a:srgbClr>
          </a:solidFill>
          <a:ln>
            <a:noFill/>
          </a:ln>
          <a:effectLst/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72863" y="1239478"/>
            <a:ext cx="3816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l-GR" sz="1800" dirty="0">
                <a:latin typeface="Arial"/>
                <a:cs typeface="Arial"/>
              </a:rPr>
              <a:t>Step 1: Identify all </a:t>
            </a:r>
            <a:r>
              <a:rPr lang="en-US" altLang="el-GR" sz="1800" dirty="0" smtClean="0">
                <a:latin typeface="Arial"/>
                <a:cs typeface="Arial"/>
              </a:rPr>
              <a:t>affected stakeholders</a:t>
            </a:r>
            <a:endParaRPr lang="en-US" altLang="el-GR" sz="1800" dirty="0">
              <a:latin typeface="Arial"/>
              <a:cs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2863" y="3716334"/>
            <a:ext cx="3816424" cy="1152128"/>
          </a:xfrm>
          <a:prstGeom prst="rect">
            <a:avLst/>
          </a:prstGeom>
          <a:solidFill>
            <a:srgbClr val="4FC9EE">
              <a:alpha val="50000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72863" y="3813021"/>
            <a:ext cx="38884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l-GR" sz="1800" dirty="0">
                <a:latin typeface="Arial"/>
                <a:cs typeface="Arial"/>
              </a:rPr>
              <a:t>Step 3: </a:t>
            </a:r>
            <a:r>
              <a:rPr lang="en-US" altLang="el-GR" sz="1800" dirty="0" smtClean="0">
                <a:latin typeface="Arial"/>
                <a:cs typeface="Arial"/>
              </a:rPr>
              <a:t>Identify means stakeholders will take according to their interests and resulting interactions</a:t>
            </a:r>
            <a:endParaRPr lang="en-US" altLang="el-GR" sz="1800" dirty="0">
              <a:latin typeface="Arial"/>
              <a:cs typeface="Arial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2772863" y="2276174"/>
            <a:ext cx="3816424" cy="923330"/>
          </a:xfrm>
          <a:prstGeom prst="rect">
            <a:avLst/>
          </a:prstGeom>
          <a:solidFill>
            <a:srgbClr val="0089FF">
              <a:alpha val="5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l-GR" sz="1800" dirty="0">
                <a:latin typeface="Arial"/>
                <a:cs typeface="Arial"/>
              </a:rPr>
              <a:t>Step 2: Identify </a:t>
            </a:r>
            <a:r>
              <a:rPr lang="en-US" altLang="el-GR" sz="1800" dirty="0" smtClean="0">
                <a:latin typeface="Arial"/>
                <a:cs typeface="Arial"/>
              </a:rPr>
              <a:t>stakeholders’ interests and conflicts between these </a:t>
            </a:r>
            <a:r>
              <a:rPr lang="en-US" altLang="el-GR" sz="1800" dirty="0">
                <a:latin typeface="Arial"/>
                <a:cs typeface="Arial"/>
              </a:rPr>
              <a:t>and means available to </a:t>
            </a:r>
            <a:r>
              <a:rPr lang="en-US" altLang="el-GR" sz="1800" dirty="0" smtClean="0">
                <a:latin typeface="Arial"/>
                <a:cs typeface="Arial"/>
              </a:rPr>
              <a:t>them</a:t>
            </a:r>
            <a:endParaRPr lang="en-US" altLang="el-GR" sz="1800" dirty="0">
              <a:latin typeface="Arial"/>
              <a:cs typeface="Arial"/>
            </a:endParaRPr>
          </a:p>
        </p:txBody>
      </p:sp>
      <p:sp>
        <p:nvSpPr>
          <p:cNvPr id="13" name="Rectangle 75"/>
          <p:cNvSpPr>
            <a:spLocks noChangeArrowheads="1"/>
          </p:cNvSpPr>
          <p:nvPr/>
        </p:nvSpPr>
        <p:spPr bwMode="auto">
          <a:xfrm>
            <a:off x="2905168" y="3274994"/>
            <a:ext cx="787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l-GR" sz="1800" dirty="0">
                <a:latin typeface="Arial"/>
                <a:cs typeface="Arial"/>
              </a:rPr>
              <a:t>tussle </a:t>
            </a:r>
          </a:p>
        </p:txBody>
      </p:sp>
      <p:sp>
        <p:nvSpPr>
          <p:cNvPr id="14" name="Rectangle 76"/>
          <p:cNvSpPr>
            <a:spLocks noChangeArrowheads="1"/>
          </p:cNvSpPr>
          <p:nvPr/>
        </p:nvSpPr>
        <p:spPr bwMode="auto">
          <a:xfrm>
            <a:off x="3852845" y="3274994"/>
            <a:ext cx="787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l-GR" sz="1800" dirty="0">
                <a:latin typeface="Arial"/>
                <a:cs typeface="Arial"/>
              </a:rPr>
              <a:t>tussle </a:t>
            </a:r>
          </a:p>
        </p:txBody>
      </p:sp>
      <p:sp>
        <p:nvSpPr>
          <p:cNvPr id="15" name="Rectangle 77"/>
          <p:cNvSpPr>
            <a:spLocks noChangeArrowheads="1"/>
          </p:cNvSpPr>
          <p:nvPr/>
        </p:nvSpPr>
        <p:spPr bwMode="auto">
          <a:xfrm>
            <a:off x="5641472" y="3274994"/>
            <a:ext cx="787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l-GR" sz="1800" dirty="0">
                <a:latin typeface="Arial"/>
                <a:cs typeface="Arial"/>
              </a:rPr>
              <a:t>tussle </a:t>
            </a:r>
          </a:p>
        </p:txBody>
      </p:sp>
      <p:sp>
        <p:nvSpPr>
          <p:cNvPr id="16" name="U-Turn Arrow 15"/>
          <p:cNvSpPr/>
          <p:nvPr/>
        </p:nvSpPr>
        <p:spPr>
          <a:xfrm rot="5400000" flipH="1">
            <a:off x="4531509" y="2677768"/>
            <a:ext cx="4104456" cy="1429060"/>
          </a:xfrm>
          <a:prstGeom prst="uturnArrow">
            <a:avLst>
              <a:gd name="adj1" fmla="val 22016"/>
              <a:gd name="adj2" fmla="val 18902"/>
              <a:gd name="adj3" fmla="val 24129"/>
              <a:gd name="adj4" fmla="val 43750"/>
              <a:gd name="adj5" fmla="val 50779"/>
            </a:avLst>
          </a:prstGeom>
          <a:solidFill>
            <a:srgbClr val="0089FF">
              <a:alpha val="50000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5005111" y="5444526"/>
            <a:ext cx="23042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l-GR" sz="1800" dirty="0" smtClean="0">
                <a:latin typeface="Arial"/>
                <a:cs typeface="Arial"/>
              </a:rPr>
              <a:t>Tussle cannot be avoided by technology changes</a:t>
            </a:r>
            <a:endParaRPr lang="en-US" altLang="el-GR" sz="1800" dirty="0">
              <a:latin typeface="Arial"/>
              <a:cs typeface="Arial"/>
            </a:endParaRPr>
          </a:p>
        </p:txBody>
      </p:sp>
      <p:pic>
        <p:nvPicPr>
          <p:cNvPr id="18" name="Picture 17" descr="andrea_S_checkmark_on_circle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83" y="5012478"/>
            <a:ext cx="548680" cy="548680"/>
          </a:xfrm>
          <a:prstGeom prst="rect">
            <a:avLst/>
          </a:prstGeom>
        </p:spPr>
      </p:pic>
      <p:pic>
        <p:nvPicPr>
          <p:cNvPr id="19" name="Picture 18" descr="andrea_S_checkmark_on_circle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71" y="5012478"/>
            <a:ext cx="548680" cy="54868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84831" y="5444526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l-GR" sz="1800" dirty="0" smtClean="0">
                <a:latin typeface="Arial"/>
                <a:cs typeface="Arial"/>
              </a:rPr>
              <a:t>No Stakeholder can or wants to change the outcome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5 of 10</a:t>
            </a:r>
            <a:endParaRPr lang="en-US" sz="11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6200000">
            <a:off x="6028356" y="2984670"/>
            <a:ext cx="29923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l-GR" sz="1800" dirty="0" smtClean="0">
                <a:latin typeface="Arial"/>
                <a:cs typeface="Arial"/>
              </a:rPr>
              <a:t>Apply tussle analysis again for the changed ecosystem</a:t>
            </a:r>
            <a:endParaRPr lang="en-US" alt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56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4" grpId="0" animBg="1"/>
      <p:bldP spid="6" grpId="0" animBg="1"/>
      <p:bldP spid="8" grpId="0"/>
      <p:bldP spid="5" grpId="1" animBg="1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 flipV="1">
            <a:off x="2065094" y="3838223"/>
            <a:ext cx="420864" cy="1169124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H="1">
            <a:off x="2485957" y="3706469"/>
            <a:ext cx="3048496" cy="131752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534453" y="3541279"/>
            <a:ext cx="3324803" cy="154866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877665" y="3685820"/>
            <a:ext cx="1455892" cy="1290553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042D6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4650" y="219075"/>
            <a:ext cx="9209088" cy="685800"/>
          </a:xfrm>
        </p:spPr>
        <p:txBody>
          <a:bodyPr/>
          <a:lstStyle/>
          <a:p>
            <a:r>
              <a:rPr lang="en-US" dirty="0"/>
              <a:t>Scenario Stakeholders and Interests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52" y="5271766"/>
            <a:ext cx="842986" cy="10364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466" y="5279438"/>
            <a:ext cx="833716" cy="10250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869" y="4471853"/>
            <a:ext cx="834147" cy="7006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556" y="4469386"/>
            <a:ext cx="834147" cy="7006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092" y="2910308"/>
            <a:ext cx="2256918" cy="15222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0999" y="2766947"/>
            <a:ext cx="1404122" cy="140412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646771" y="2401945"/>
            <a:ext cx="3622362" cy="2443272"/>
            <a:chOff x="3842955" y="2484540"/>
            <a:chExt cx="3622362" cy="244327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42955" y="2484540"/>
              <a:ext cx="3622362" cy="244327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939422" y="3435567"/>
              <a:ext cx="157627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Internet</a:t>
              </a:r>
              <a:endParaRPr lang="en-US" sz="3200" dirty="0"/>
            </a:p>
          </p:txBody>
        </p:sp>
      </p:grp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162434" y="4698571"/>
            <a:ext cx="3986676" cy="1434177"/>
          </a:xfrm>
        </p:spPr>
        <p:txBody>
          <a:bodyPr/>
          <a:lstStyle/>
          <a:p>
            <a:pPr lvl="1"/>
            <a:r>
              <a:rPr lang="en-US" dirty="0" smtClean="0"/>
              <a:t>High </a:t>
            </a:r>
            <a:r>
              <a:rPr lang="en-US" dirty="0" err="1" smtClean="0"/>
              <a:t>QoS</a:t>
            </a:r>
            <a:endParaRPr lang="en-US" dirty="0"/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nergy and bandwidth</a:t>
            </a:r>
            <a:br>
              <a:rPr lang="en-US" dirty="0" smtClean="0"/>
            </a:br>
            <a:r>
              <a:rPr lang="en-US" dirty="0" smtClean="0"/>
              <a:t>compensation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112" y="1035153"/>
            <a:ext cx="551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Internet Service </a:t>
            </a:r>
            <a:r>
              <a:rPr lang="en-US" sz="2800" dirty="0" smtClean="0">
                <a:solidFill>
                  <a:srgbClr val="FF0000"/>
                </a:solidFill>
              </a:rPr>
              <a:t>Providers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(ISP)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-217879" y="1867159"/>
            <a:ext cx="3985631" cy="143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600"/>
              </a:lnSpc>
              <a:spcBef>
                <a:spcPct val="10000"/>
              </a:spcBef>
              <a:spcAft>
                <a:spcPct val="0"/>
              </a:spcAft>
              <a:buSzPct val="65000"/>
              <a:buFont typeface="Wingdings" charset="0"/>
              <a:buChar char="q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ts val="3200"/>
              </a:lnSpc>
              <a:spcBef>
                <a:spcPct val="5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/>
              <a:t>Reduce network </a:t>
            </a:r>
            <a:r>
              <a:rPr lang="en-US" dirty="0" smtClean="0"/>
              <a:t>load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ell </a:t>
            </a:r>
            <a:r>
              <a:rPr lang="en-US" dirty="0"/>
              <a:t>in-network caching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69730" y="3451278"/>
            <a:ext cx="92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ISP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06012" y="4104199"/>
            <a:ext cx="2877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Cloud Service Providers (CSP)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829371" y="4995469"/>
            <a:ext cx="3004355" cy="143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600"/>
              </a:lnSpc>
              <a:spcBef>
                <a:spcPct val="10000"/>
              </a:spcBef>
              <a:spcAft>
                <a:spcPct val="0"/>
              </a:spcAft>
              <a:buSzPct val="65000"/>
              <a:buFont typeface="Wingdings" charset="0"/>
              <a:buChar char="q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ts val="3200"/>
              </a:lnSpc>
              <a:spcBef>
                <a:spcPct val="5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/>
              <a:t>Content </a:t>
            </a:r>
            <a:r>
              <a:rPr lang="en-US" dirty="0" smtClean="0"/>
              <a:t>control</a:t>
            </a:r>
            <a:endParaRPr lang="en-US" dirty="0"/>
          </a:p>
          <a:p>
            <a:pPr lvl="1"/>
            <a:r>
              <a:rPr lang="en-US" dirty="0" smtClean="0"/>
              <a:t>Data mining</a:t>
            </a:r>
          </a:p>
          <a:p>
            <a:pPr lvl="1"/>
            <a:r>
              <a:rPr lang="en-US" dirty="0" smtClean="0"/>
              <a:t>Ad </a:t>
            </a:r>
            <a:r>
              <a:rPr lang="en-US" dirty="0"/>
              <a:t>placement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4244" y="1001468"/>
            <a:ext cx="1311203" cy="13112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114104" y="1138622"/>
            <a:ext cx="3240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Malicious users / data miners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617060" y="1936954"/>
            <a:ext cx="4226990" cy="143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3600"/>
              </a:lnSpc>
              <a:spcBef>
                <a:spcPct val="10000"/>
              </a:spcBef>
              <a:spcAft>
                <a:spcPct val="0"/>
              </a:spcAft>
              <a:buSzPct val="65000"/>
              <a:buFont typeface="Wingdings" charset="0"/>
              <a:buChar char="q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ts val="3200"/>
              </a:lnSpc>
              <a:spcBef>
                <a:spcPct val="5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dirty="0" smtClean="0"/>
              <a:t>Access to social content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6 of 10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609459" y="4887016"/>
            <a:ext cx="1074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End-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users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  <p:bldP spid="20" grpId="0"/>
      <p:bldP spid="22" grpId="0"/>
      <p:bldP spid="23" grpId="0"/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Tussles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control</a:t>
            </a:r>
          </a:p>
          <a:p>
            <a:pPr lvl="1"/>
            <a:r>
              <a:rPr lang="en-US" dirty="0" smtClean="0"/>
              <a:t>CSPs not want third parties to mine their data</a:t>
            </a:r>
          </a:p>
          <a:p>
            <a:r>
              <a:rPr lang="en-US" dirty="0" smtClean="0"/>
              <a:t>End-user privacy</a:t>
            </a:r>
          </a:p>
          <a:p>
            <a:pPr lvl="1"/>
            <a:r>
              <a:rPr lang="en-US" dirty="0" smtClean="0"/>
              <a:t>End-users not want third parties to access their private info</a:t>
            </a:r>
          </a:p>
          <a:p>
            <a:r>
              <a:rPr lang="en-US" dirty="0" err="1" smtClean="0"/>
              <a:t>uNaDa</a:t>
            </a:r>
            <a:r>
              <a:rPr lang="en-US" dirty="0" smtClean="0"/>
              <a:t> deployment</a:t>
            </a:r>
          </a:p>
          <a:p>
            <a:pPr lvl="1"/>
            <a:r>
              <a:rPr lang="en-US" dirty="0" smtClean="0"/>
              <a:t>End-users require compensation for hosting </a:t>
            </a:r>
            <a:r>
              <a:rPr lang="en-US" dirty="0" err="1" smtClean="0"/>
              <a:t>uNaDa</a:t>
            </a:r>
            <a:endParaRPr lang="en-US" dirty="0" smtClean="0"/>
          </a:p>
          <a:p>
            <a:r>
              <a:rPr lang="en-US" dirty="0" smtClean="0"/>
              <a:t>Change in peering traffic</a:t>
            </a:r>
          </a:p>
          <a:p>
            <a:pPr lvl="1"/>
            <a:r>
              <a:rPr lang="en-US" dirty="0" err="1" smtClean="0"/>
              <a:t>uNaDas</a:t>
            </a:r>
            <a:r>
              <a:rPr lang="en-US" dirty="0" smtClean="0"/>
              <a:t> may serve users in other access networks</a:t>
            </a:r>
          </a:p>
          <a:p>
            <a:pPr lvl="1"/>
            <a:r>
              <a:rPr lang="en-US" dirty="0" smtClean="0"/>
              <a:t>Increases traffic for ISPs with </a:t>
            </a:r>
            <a:r>
              <a:rPr lang="en-US" dirty="0" err="1" smtClean="0"/>
              <a:t>uNaDas</a:t>
            </a:r>
            <a:r>
              <a:rPr lang="en-US" dirty="0" smtClean="0"/>
              <a:t>!</a:t>
            </a:r>
          </a:p>
          <a:p>
            <a:r>
              <a:rPr lang="en-US" dirty="0" smtClean="0"/>
              <a:t>Distribution of illegal content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7 of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5863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Tussle Evolution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06678" y="3969934"/>
            <a:ext cx="5601617" cy="2502785"/>
          </a:xfrm>
          <a:prstGeom prst="rect">
            <a:avLst/>
          </a:prstGeom>
          <a:gradFill rotWithShape="1">
            <a:gsLst>
              <a:gs pos="0">
                <a:srgbClr val="F79646"/>
              </a:gs>
              <a:gs pos="5000">
                <a:srgbClr val="F79646"/>
              </a:gs>
              <a:gs pos="34000">
                <a:srgbClr val="FFFFFF"/>
              </a:gs>
              <a:gs pos="66000">
                <a:srgbClr val="FFFFFF"/>
              </a:gs>
              <a:gs pos="100000">
                <a:srgbClr val="F79646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0262" y="1324531"/>
            <a:ext cx="5601617" cy="2497456"/>
          </a:xfrm>
          <a:prstGeom prst="rect">
            <a:avLst/>
          </a:prstGeom>
          <a:gradFill rotWithShape="1">
            <a:gsLst>
              <a:gs pos="0">
                <a:srgbClr val="7F7F7F"/>
              </a:gs>
              <a:gs pos="34000">
                <a:srgbClr val="FFFFFF"/>
              </a:gs>
              <a:gs pos="66000">
                <a:srgbClr val="FFFFF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Up-Down Arrow 5"/>
          <p:cNvSpPr>
            <a:spLocks noChangeArrowheads="1"/>
          </p:cNvSpPr>
          <p:nvPr/>
        </p:nvSpPr>
        <p:spPr bwMode="auto">
          <a:xfrm>
            <a:off x="8069287" y="2021954"/>
            <a:ext cx="360040" cy="1047964"/>
          </a:xfrm>
          <a:prstGeom prst="upDownArrow">
            <a:avLst>
              <a:gd name="adj1" fmla="val 50000"/>
              <a:gd name="adj2" fmla="val 49992"/>
            </a:avLst>
          </a:prstGeom>
          <a:gradFill rotWithShape="1">
            <a:gsLst>
              <a:gs pos="0">
                <a:srgbClr val="7F7F7F"/>
              </a:gs>
              <a:gs pos="34000">
                <a:srgbClr val="FFFFFF"/>
              </a:gs>
              <a:gs pos="66000">
                <a:srgbClr val="FFFFF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rot="16200000">
            <a:off x="6369597" y="2334710"/>
            <a:ext cx="18907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l-GR" sz="2000" b="1" dirty="0" smtClean="0">
                <a:latin typeface="Calibri" charset="0"/>
              </a:rPr>
              <a:t>Tussle:</a:t>
            </a:r>
          </a:p>
          <a:p>
            <a:pPr eaLnBrk="1" hangingPunct="1"/>
            <a:r>
              <a:rPr lang="en-US" altLang="el-GR" sz="2000" b="1" dirty="0" smtClean="0">
                <a:latin typeface="Calibri" charset="0"/>
              </a:rPr>
              <a:t>Content Control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5359279" y="2733091"/>
            <a:ext cx="547687" cy="54927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3589974" y="5024329"/>
            <a:ext cx="18469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l-GR" sz="1400" dirty="0" err="1" smtClean="0">
                <a:latin typeface="Calibri" charset="0"/>
              </a:rPr>
              <a:t>uNaDas</a:t>
            </a:r>
            <a:r>
              <a:rPr lang="en-US" altLang="el-GR" sz="1400" dirty="0" smtClean="0">
                <a:latin typeface="Calibri" charset="0"/>
              </a:rPr>
              <a:t> cache only content that is accessible to its owner</a:t>
            </a:r>
            <a:endParaRPr lang="en-US" altLang="el-GR" sz="1400" dirty="0">
              <a:latin typeface="Calibri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  <a:stCxn id="26" idx="7"/>
            <a:endCxn id="17" idx="2"/>
          </p:cNvCxnSpPr>
          <p:nvPr/>
        </p:nvCxnSpPr>
        <p:spPr bwMode="auto">
          <a:xfrm flipV="1">
            <a:off x="3570848" y="1611771"/>
            <a:ext cx="2652527" cy="165897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Rectangle 60"/>
          <p:cNvSpPr>
            <a:spLocks noChangeArrowheads="1"/>
          </p:cNvSpPr>
          <p:nvPr/>
        </p:nvSpPr>
        <p:spPr bwMode="auto">
          <a:xfrm rot="16200000">
            <a:off x="6402003" y="4937991"/>
            <a:ext cx="19492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l-GR" sz="2000" b="1" dirty="0" smtClean="0">
                <a:latin typeface="Calibri" charset="0"/>
              </a:rPr>
              <a:t>Tussle:</a:t>
            </a:r>
          </a:p>
          <a:p>
            <a:pPr eaLnBrk="1" hangingPunct="1"/>
            <a:r>
              <a:rPr lang="en-US" altLang="el-GR" sz="2000" b="1" dirty="0" smtClean="0">
                <a:latin typeface="Calibri" charset="0"/>
              </a:rPr>
              <a:t>End-user Privacy</a:t>
            </a:r>
            <a:endParaRPr lang="en-US" altLang="el-GR" sz="2000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3130156" y="5889523"/>
            <a:ext cx="549275" cy="549275"/>
          </a:xfrm>
          <a:prstGeom prst="ellipse">
            <a:avLst/>
          </a:prstGeom>
          <a:gradFill rotWithShape="1">
            <a:gsLst>
              <a:gs pos="0">
                <a:srgbClr val="77933C"/>
              </a:gs>
              <a:gs pos="100000">
                <a:schemeClr val="accent1"/>
              </a:gs>
            </a:gsLst>
            <a:lin ang="0" scaled="1"/>
          </a:gradFill>
          <a:ln w="28575">
            <a:noFill/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5359279" y="5249848"/>
            <a:ext cx="54927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4" name="Straight Arrow Connector 13"/>
          <p:cNvCxnSpPr>
            <a:cxnSpLocks noChangeShapeType="1"/>
            <a:stCxn id="12" idx="6"/>
            <a:endCxn id="13" idx="3"/>
          </p:cNvCxnSpPr>
          <p:nvPr/>
        </p:nvCxnSpPr>
        <p:spPr bwMode="auto">
          <a:xfrm flipV="1">
            <a:off x="3679431" y="5718684"/>
            <a:ext cx="1760287" cy="44547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7709248" y="1336743"/>
            <a:ext cx="115212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CSPs have sole control over content</a:t>
            </a:r>
            <a:endParaRPr lang="en-US" altLang="el-GR" sz="1400" dirty="0">
              <a:latin typeface="Calibri" charset="0"/>
            </a:endParaRPr>
          </a:p>
        </p:txBody>
      </p:sp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2681190" y="1224148"/>
            <a:ext cx="157373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Content is served by traditional data centers</a:t>
            </a:r>
            <a:endParaRPr lang="en-US" altLang="el-GR" sz="1400" dirty="0">
              <a:latin typeface="Calibri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6223375" y="1337133"/>
            <a:ext cx="549275" cy="54927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8" name="Straight Arrow Connector 17"/>
          <p:cNvCxnSpPr>
            <a:cxnSpLocks noChangeShapeType="1"/>
            <a:stCxn id="26" idx="4"/>
            <a:endCxn id="12" idx="0"/>
          </p:cNvCxnSpPr>
          <p:nvPr/>
        </p:nvCxnSpPr>
        <p:spPr bwMode="auto">
          <a:xfrm>
            <a:off x="3377211" y="3739584"/>
            <a:ext cx="27583" cy="2149939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Rectangle 91"/>
          <p:cNvSpPr>
            <a:spLocks noChangeArrowheads="1"/>
          </p:cNvSpPr>
          <p:nvPr/>
        </p:nvSpPr>
        <p:spPr bwMode="auto">
          <a:xfrm>
            <a:off x="7709248" y="3898767"/>
            <a:ext cx="122413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End-users feel their privacy is protected</a:t>
            </a:r>
            <a:endParaRPr lang="en-US" altLang="el-GR" sz="1400" dirty="0">
              <a:latin typeface="Calibri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7709247" y="3070608"/>
            <a:ext cx="16495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3. Parties can access content without permission</a:t>
            </a:r>
            <a:endParaRPr lang="en-US" altLang="el-GR" sz="1400" dirty="0">
              <a:latin typeface="Calibri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143599" y="1337133"/>
            <a:ext cx="549275" cy="549275"/>
          </a:xfrm>
          <a:prstGeom prst="ellipse">
            <a:avLst/>
          </a:prstGeom>
          <a:solidFill>
            <a:srgbClr val="77933C"/>
          </a:solidFill>
          <a:ln w="28575">
            <a:solidFill>
              <a:srgbClr val="00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" name="Text Box 131"/>
          <p:cNvSpPr txBox="1">
            <a:spLocks noChangeAspect="1" noChangeArrowheads="1"/>
          </p:cNvSpPr>
          <p:nvPr/>
        </p:nvSpPr>
        <p:spPr bwMode="auto">
          <a:xfrm>
            <a:off x="1083193" y="3964600"/>
            <a:ext cx="10080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GB" altLang="el-GR" sz="1400" dirty="0" smtClean="0">
                <a:cs typeface="Arial" charset="0"/>
              </a:rPr>
              <a:t>End-users</a:t>
            </a:r>
            <a:endParaRPr lang="en-GB" altLang="el-GR" sz="1400" dirty="0">
              <a:cs typeface="Arial" charset="0"/>
            </a:endParaRPr>
          </a:p>
        </p:txBody>
      </p:sp>
      <p:sp>
        <p:nvSpPr>
          <p:cNvPr id="24" name="Up-Down Arrow 23"/>
          <p:cNvSpPr>
            <a:spLocks noChangeArrowheads="1"/>
          </p:cNvSpPr>
          <p:nvPr/>
        </p:nvSpPr>
        <p:spPr bwMode="auto">
          <a:xfrm>
            <a:off x="8069289" y="4769900"/>
            <a:ext cx="360040" cy="720081"/>
          </a:xfrm>
          <a:prstGeom prst="up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F79646"/>
              </a:gs>
              <a:gs pos="34000">
                <a:srgbClr val="FFFFFF"/>
              </a:gs>
              <a:gs pos="66000">
                <a:srgbClr val="FFFFFF"/>
              </a:gs>
              <a:gs pos="100000">
                <a:srgbClr val="F79646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" name="Rectangle 83"/>
          <p:cNvSpPr>
            <a:spLocks noChangeArrowheads="1"/>
          </p:cNvSpPr>
          <p:nvPr/>
        </p:nvSpPr>
        <p:spPr bwMode="auto">
          <a:xfrm>
            <a:off x="3600447" y="3127597"/>
            <a:ext cx="112512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All content cached unencrypted</a:t>
            </a:r>
            <a:endParaRPr lang="en-US" altLang="el-GR" sz="1400" dirty="0">
              <a:latin typeface="Calibri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3103367" y="3190309"/>
            <a:ext cx="547688" cy="54927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27" name="Straight Arrow Connector 26"/>
          <p:cNvCxnSpPr>
            <a:cxnSpLocks noChangeShapeType="1"/>
            <a:stCxn id="22" idx="5"/>
            <a:endCxn id="26" idx="1"/>
          </p:cNvCxnSpPr>
          <p:nvPr/>
        </p:nvCxnSpPr>
        <p:spPr bwMode="auto">
          <a:xfrm>
            <a:off x="2612435" y="1805969"/>
            <a:ext cx="571139" cy="146477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Text Box 131"/>
          <p:cNvSpPr txBox="1">
            <a:spLocks noChangeAspect="1" noChangeArrowheads="1"/>
          </p:cNvSpPr>
          <p:nvPr/>
        </p:nvSpPr>
        <p:spPr bwMode="auto">
          <a:xfrm>
            <a:off x="1102881" y="1340793"/>
            <a:ext cx="10080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l-GR" sz="1400" dirty="0" smtClean="0">
                <a:cs typeface="Arial" charset="0"/>
              </a:rPr>
              <a:t>CSP</a:t>
            </a:r>
            <a:br>
              <a:rPr lang="en-GB" altLang="el-GR" sz="1400" dirty="0" smtClean="0">
                <a:cs typeface="Arial" charset="0"/>
              </a:rPr>
            </a:br>
            <a:endParaRPr lang="en-GB" altLang="el-GR" sz="1400" dirty="0">
              <a:cs typeface="Arial" charset="0"/>
            </a:endParaRPr>
          </a:p>
        </p:txBody>
      </p:sp>
      <p:sp>
        <p:nvSpPr>
          <p:cNvPr id="29" name="Text Box 131"/>
          <p:cNvSpPr txBox="1">
            <a:spLocks noChangeAspect="1" noChangeArrowheads="1"/>
          </p:cNvSpPr>
          <p:nvPr/>
        </p:nvSpPr>
        <p:spPr bwMode="auto">
          <a:xfrm>
            <a:off x="464010" y="3300245"/>
            <a:ext cx="1706661" cy="5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l-GR" sz="1400" dirty="0" smtClean="0">
                <a:cs typeface="Arial" charset="0"/>
              </a:rPr>
              <a:t>Malicious users / data miners</a:t>
            </a:r>
            <a:endParaRPr lang="en-GB" altLang="el-GR" sz="1400" dirty="0">
              <a:cs typeface="Arial" charset="0"/>
            </a:endParaRPr>
          </a:p>
        </p:txBody>
      </p:sp>
      <p:sp>
        <p:nvSpPr>
          <p:cNvPr id="30" name="Text Box 131"/>
          <p:cNvSpPr txBox="1">
            <a:spLocks noChangeAspect="1" noChangeArrowheads="1"/>
          </p:cNvSpPr>
          <p:nvPr/>
        </p:nvSpPr>
        <p:spPr bwMode="auto">
          <a:xfrm>
            <a:off x="553008" y="5776596"/>
            <a:ext cx="1604815" cy="5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altLang="el-GR" sz="1400" dirty="0" smtClean="0">
                <a:cs typeface="Arial" charset="0"/>
              </a:rPr>
              <a:t>Malicious users / data miners</a:t>
            </a:r>
            <a:endParaRPr lang="en-GB" altLang="el-GR" sz="1400" dirty="0">
              <a:cs typeface="Arial" charset="0"/>
            </a:endParaRPr>
          </a:p>
        </p:txBody>
      </p:sp>
      <p:sp>
        <p:nvSpPr>
          <p:cNvPr id="31" name="Rectangle 83"/>
          <p:cNvSpPr>
            <a:spLocks noChangeArrowheads="1"/>
          </p:cNvSpPr>
          <p:nvPr/>
        </p:nvSpPr>
        <p:spPr bwMode="auto">
          <a:xfrm>
            <a:off x="4115033" y="1054946"/>
            <a:ext cx="20395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l-GR" sz="1400" dirty="0" err="1" smtClean="0">
                <a:latin typeface="Calibri" charset="0"/>
              </a:rPr>
              <a:t>uNaDs</a:t>
            </a:r>
            <a:r>
              <a:rPr lang="en-US" altLang="el-GR" sz="1400" dirty="0" smtClean="0">
                <a:latin typeface="Calibri" charset="0"/>
              </a:rPr>
              <a:t> store encrypted content, keys are provided by servers</a:t>
            </a:r>
            <a:endParaRPr lang="en-US" altLang="el-GR" sz="1400" dirty="0">
              <a:latin typeface="Calibri" charset="0"/>
            </a:endParaRPr>
          </a:p>
        </p:txBody>
      </p:sp>
      <p:cxnSp>
        <p:nvCxnSpPr>
          <p:cNvPr id="32" name="Straight Arrow Connector 31"/>
          <p:cNvCxnSpPr>
            <a:cxnSpLocks noChangeShapeType="1"/>
            <a:stCxn id="13" idx="0"/>
            <a:endCxn id="8" idx="4"/>
          </p:cNvCxnSpPr>
          <p:nvPr/>
        </p:nvCxnSpPr>
        <p:spPr bwMode="auto">
          <a:xfrm flipH="1" flipV="1">
            <a:off x="5633123" y="3282366"/>
            <a:ext cx="794" cy="1967482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" name="Oval 32"/>
          <p:cNvSpPr>
            <a:spLocks noChangeAspect="1"/>
          </p:cNvSpPr>
          <p:nvPr/>
        </p:nvSpPr>
        <p:spPr bwMode="auto">
          <a:xfrm>
            <a:off x="6223375" y="4172627"/>
            <a:ext cx="54927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34" name="Straight Arrow Connector 33"/>
          <p:cNvCxnSpPr>
            <a:cxnSpLocks noChangeShapeType="1"/>
            <a:stCxn id="17" idx="4"/>
            <a:endCxn id="33" idx="0"/>
          </p:cNvCxnSpPr>
          <p:nvPr/>
        </p:nvCxnSpPr>
        <p:spPr bwMode="auto">
          <a:xfrm>
            <a:off x="6498013" y="1886408"/>
            <a:ext cx="0" cy="2286219"/>
          </a:xfrm>
          <a:prstGeom prst="straightConnector1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2107586" y="4173053"/>
            <a:ext cx="549275" cy="549275"/>
          </a:xfrm>
          <a:prstGeom prst="ellipse">
            <a:avLst/>
          </a:prstGeom>
          <a:solidFill>
            <a:srgbClr val="77933C"/>
          </a:solidFill>
          <a:ln w="28575">
            <a:solidFill>
              <a:srgbClr val="00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l-GR" altLang="el-GR" sz="14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36" name="Straight Arrow Connector 35"/>
          <p:cNvCxnSpPr>
            <a:cxnSpLocks noChangeShapeType="1"/>
            <a:stCxn id="35" idx="5"/>
            <a:endCxn id="12" idx="1"/>
          </p:cNvCxnSpPr>
          <p:nvPr/>
        </p:nvCxnSpPr>
        <p:spPr bwMode="auto">
          <a:xfrm>
            <a:off x="2576422" y="4641889"/>
            <a:ext cx="634173" cy="132807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7" name="Rectangle 91"/>
          <p:cNvSpPr>
            <a:spLocks noChangeArrowheads="1"/>
          </p:cNvSpPr>
          <p:nvPr/>
        </p:nvSpPr>
        <p:spPr bwMode="auto">
          <a:xfrm>
            <a:off x="7721578" y="5516605"/>
            <a:ext cx="12241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End-users feel their privacy is not protected</a:t>
            </a:r>
            <a:endParaRPr lang="en-US" altLang="el-GR" sz="1400" dirty="0">
              <a:latin typeface="Calibri" charset="0"/>
            </a:endParaRPr>
          </a:p>
        </p:txBody>
      </p:sp>
      <p:cxnSp>
        <p:nvCxnSpPr>
          <p:cNvPr id="47" name="Straight Arrow Connector 46"/>
          <p:cNvCxnSpPr>
            <a:cxnSpLocks noChangeShapeType="1"/>
            <a:stCxn id="8" idx="7"/>
            <a:endCxn id="17" idx="3"/>
          </p:cNvCxnSpPr>
          <p:nvPr/>
        </p:nvCxnSpPr>
        <p:spPr bwMode="auto">
          <a:xfrm flipV="1">
            <a:off x="5826759" y="1805969"/>
            <a:ext cx="477055" cy="100756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3" name="Rectangle 83"/>
          <p:cNvSpPr>
            <a:spLocks noChangeArrowheads="1"/>
          </p:cNvSpPr>
          <p:nvPr/>
        </p:nvSpPr>
        <p:spPr bwMode="auto">
          <a:xfrm>
            <a:off x="4557757" y="2481895"/>
            <a:ext cx="1546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el-GR" sz="1400" dirty="0" smtClean="0">
                <a:latin typeface="Calibri" charset="0"/>
              </a:rPr>
              <a:t>Less caching efficiency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91822" y="6555094"/>
            <a:ext cx="96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Slide 8 of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553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1" grpId="0"/>
      <p:bldP spid="12" grpId="0" animBg="1"/>
      <p:bldP spid="13" grpId="0" animBg="1"/>
      <p:bldP spid="17" grpId="0" animBg="1"/>
      <p:bldP spid="20" grpId="0"/>
      <p:bldP spid="23" grpId="0"/>
      <p:bldP spid="24" grpId="0" animBg="1"/>
      <p:bldP spid="25" grpId="0"/>
      <p:bldP spid="26" grpId="0" animBg="1"/>
      <p:bldP spid="29" grpId="0"/>
      <p:bldP spid="30" grpId="0"/>
      <p:bldP spid="31" grpId="0"/>
      <p:bldP spid="33" grpId="0" animBg="1"/>
      <p:bldP spid="35" grpId="0" animBg="1"/>
      <p:bldP spid="37" grpId="0"/>
      <p:bldP spid="53" grpId="0"/>
      <p:bldP spid="53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4709DFC077040A57CDE540614AE25" ma:contentTypeVersion="1" ma:contentTypeDescription="Create a new document." ma:contentTypeScope="" ma:versionID="a6dcaa773569c3714217e44e3ca8d7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C20B83-15DF-482A-AFED-ECB4197E9C11}"/>
</file>

<file path=customXml/itemProps2.xml><?xml version="1.0" encoding="utf-8"?>
<ds:datastoreItem xmlns:ds="http://schemas.openxmlformats.org/officeDocument/2006/customXml" ds:itemID="{532EBB7C-A4D8-4574-B5DF-91C4ACDBB12D}"/>
</file>

<file path=customXml/itemProps3.xml><?xml version="1.0" encoding="utf-8"?>
<ds:datastoreItem xmlns:ds="http://schemas.openxmlformats.org/officeDocument/2006/customXml" ds:itemID="{7A3B37EF-7F71-4540-8E3A-889B94641B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23163</TotalTime>
  <Words>643</Words>
  <Application>Microsoft Office PowerPoint</Application>
  <PresentationFormat>A4 Paper (210x297 mm)</PresentationFormat>
  <Paragraphs>172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Helvetica Black</vt:lpstr>
      <vt:lpstr>ＭＳ Ｐゴシック</vt:lpstr>
      <vt:lpstr>ＭＳ Ｐゴシック</vt:lpstr>
      <vt:lpstr>Arial</vt:lpstr>
      <vt:lpstr>Calibri</vt:lpstr>
      <vt:lpstr>Times New Roman</vt:lpstr>
      <vt:lpstr>Wingdings</vt:lpstr>
      <vt:lpstr>Default Design</vt:lpstr>
      <vt:lpstr>Office Theme</vt:lpstr>
      <vt:lpstr>PowerPoint Presentation</vt:lpstr>
      <vt:lpstr>Contents</vt:lpstr>
      <vt:lpstr>Investigated Scenario</vt:lpstr>
      <vt:lpstr>Investigated Scenario</vt:lpstr>
      <vt:lpstr>Tussle Analysis</vt:lpstr>
      <vt:lpstr>Tussle Analysis’ Three Steps</vt:lpstr>
      <vt:lpstr>Scenario Stakeholders and Interests</vt:lpstr>
      <vt:lpstr>Scenario Tussles</vt:lpstr>
      <vt:lpstr>Tussle Evolution</vt:lpstr>
      <vt:lpstr>Content Control and Privacy Solution</vt:lpstr>
      <vt:lpstr>Conclusions</vt:lpstr>
      <vt:lpstr>Acknowledgements</vt:lpstr>
    </vt:vector>
  </TitlesOfParts>
  <Company>dd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Institut TIK</dc:creator>
  <cp:lastModifiedBy>Aloran, Rakan</cp:lastModifiedBy>
  <cp:revision>2022</cp:revision>
  <cp:lastPrinted>2002-12-28T18:03:22Z</cp:lastPrinted>
  <dcterms:created xsi:type="dcterms:W3CDTF">2011-06-21T13:00:56Z</dcterms:created>
  <dcterms:modified xsi:type="dcterms:W3CDTF">2015-04-27T08:54:09Z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0x010100B934709DFC077040A57CDE540614AE25</vt:lpwstr>
  </property>
</Properties>
</file>