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80" r:id="rId10"/>
    <p:sldMasterId id="2147483682" r:id="rId11"/>
  </p:sldMasterIdLst>
  <p:notesMasterIdLst>
    <p:notesMasterId r:id="rId25"/>
  </p:notesMasterIdLst>
  <p:sldIdLst>
    <p:sldId id="257" r:id="rId12"/>
    <p:sldId id="435" r:id="rId13"/>
    <p:sldId id="364" r:id="rId14"/>
    <p:sldId id="404" r:id="rId15"/>
    <p:sldId id="436" r:id="rId16"/>
    <p:sldId id="437" r:id="rId17"/>
    <p:sldId id="443" r:id="rId18"/>
    <p:sldId id="439" r:id="rId19"/>
    <p:sldId id="441" r:id="rId20"/>
    <p:sldId id="440" r:id="rId21"/>
    <p:sldId id="442" r:id="rId22"/>
    <p:sldId id="419" r:id="rId23"/>
    <p:sldId id="444" r:id="rId24"/>
  </p:sldIdLst>
  <p:sldSz cx="9144000" cy="6858000" type="screen4x3"/>
  <p:notesSz cx="6858000" cy="9144000"/>
  <p:embeddedFontLst>
    <p:embeddedFont>
      <p:font typeface="Franklin Gothic Demi" panose="020B0703020102090204" pitchFamily="34" charset="0"/>
      <p:italic r:id="rId26"/>
    </p:embeddedFont>
    <p:embeddedFont>
      <p:font typeface="ＭＳ Ｐゴシック" panose="020B0600070205080204" pitchFamily="34" charset="-128"/>
      <p:regular r:id="rId27"/>
    </p:embeddedFont>
    <p:embeddedFont>
      <p:font typeface="TIM Sans" panose="02020503040602060503" pitchFamily="18" charset="0"/>
      <p:regular r:id="rId28"/>
      <p:bold r:id="rId29"/>
      <p:italic r:id="rId30"/>
      <p:boldItalic r:id="rId31"/>
    </p:embeddedFont>
    <p:embeddedFont>
      <p:font typeface="Shonar Bangla" panose="020B0502040204020203" pitchFamily="34" charset="0"/>
      <p:regular r:id="rId32"/>
      <p:bold r:id="rId33"/>
    </p:embeddedFont>
    <p:embeddedFont>
      <p:font typeface="TIM Sans Light" panose="02020503040602060503" pitchFamily="18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Franklin Gothic Medium" panose="020B0603020102020204" pitchFamily="34" charset="0"/>
      <p:regular r:id="rId40"/>
      <p:italic r:id="rId41"/>
    </p:embeddedFont>
    <p:embeddedFont>
      <p:font typeface="FS Me" panose="020B0604020202020204" charset="0"/>
      <p:regular r:id="rId42"/>
      <p:bold r:id="rId43"/>
      <p:italic r:id="rId44"/>
      <p:boldItalic r:id="rId45"/>
    </p:embeddedFont>
    <p:embeddedFont>
      <p:font typeface="TIM Sans Medium" panose="02020503040602060503" pitchFamily="18" charset="0"/>
      <p:regular r:id="rId46"/>
      <p:italic r:id="rId4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570">
          <p15:clr>
            <a:srgbClr val="A4A3A4"/>
          </p15:clr>
        </p15:guide>
        <p15:guide id="3" pos="2880">
          <p15:clr>
            <a:srgbClr val="A4A3A4"/>
          </p15:clr>
        </p15:guide>
        <p15:guide id="4" pos="1625">
          <p15:clr>
            <a:srgbClr val="A4A3A4"/>
          </p15:clr>
        </p15:guide>
        <p15:guide id="5" pos="53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9" autoAdjust="0"/>
    <p:restoredTop sz="97943" autoAdjust="0"/>
  </p:normalViewPr>
  <p:slideViewPr>
    <p:cSldViewPr snapToGrid="0">
      <p:cViewPr varScale="1">
        <p:scale>
          <a:sx n="78" d="100"/>
          <a:sy n="78" d="100"/>
        </p:scale>
        <p:origin x="-924" y="-84"/>
      </p:cViewPr>
      <p:guideLst>
        <p:guide orient="horz" pos="2160"/>
        <p:guide orient="horz" pos="2570"/>
        <p:guide pos="2880"/>
        <p:guide pos="1625"/>
        <p:guide pos="53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8115942028986"/>
          <c:y val="5.7446808510638298E-2"/>
          <c:w val="0.63043478260869568"/>
          <c:h val="0.76170212765957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tx2"/>
            </a:solidFill>
            <a:ln w="2538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382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382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folHlink"/>
              </a:solidFill>
              <a:ln w="25382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hlink"/>
              </a:solidFill>
              <a:ln w="25382">
                <a:noFill/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 w="25382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505050"/>
              </a:solidFill>
              <a:ln w="25382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AFAFAF"/>
              </a:solidFill>
              <a:ln w="25382">
                <a:noFill/>
              </a:ln>
            </c:spPr>
          </c:dPt>
          <c:cat>
            <c:strRef>
              <c:f>Sheet1!$B$1:$I$1</c:f>
              <c:strCache>
                <c:ptCount val="8"/>
                <c:pt idx="0">
                  <c:v>1° Trim.</c:v>
                </c:pt>
                <c:pt idx="1">
                  <c:v>2° Trim.</c:v>
                </c:pt>
                <c:pt idx="2">
                  <c:v>3° Trim.</c:v>
                </c:pt>
                <c:pt idx="3">
                  <c:v>4° Trim.</c:v>
                </c:pt>
                <c:pt idx="4">
                  <c:v>2007</c:v>
                </c:pt>
                <c:pt idx="5">
                  <c:v>2006</c:v>
                </c:pt>
                <c:pt idx="6">
                  <c:v>2005</c:v>
                </c:pt>
                <c:pt idx="7">
                  <c:v>2004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  <c:pt idx="4">
                  <c:v>15</c:v>
                </c:pt>
                <c:pt idx="5">
                  <c:v>11</c:v>
                </c:pt>
                <c:pt idx="6">
                  <c:v>45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76320"/>
        <c:axId val="30806784"/>
      </c:barChart>
      <c:catAx>
        <c:axId val="3077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TIM Sans Light" panose="00000400000000000000" pitchFamily="50" charset="0"/>
                <a:ea typeface="Franklin Gothic Medium"/>
                <a:cs typeface="Franklin Gothic Medium"/>
              </a:defRPr>
            </a:pPr>
            <a:endParaRPr lang="it-IT"/>
          </a:p>
        </c:txPr>
        <c:crossAx val="30806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806784"/>
        <c:scaling>
          <c:orientation val="minMax"/>
        </c:scaling>
        <c:delete val="0"/>
        <c:axPos val="l"/>
        <c:majorGridlines>
          <c:spPr>
            <a:ln w="12691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sz="800" b="0" i="0" u="none" strike="noStrike" baseline="0">
                <a:solidFill>
                  <a:schemeClr val="tx1"/>
                </a:solidFill>
                <a:latin typeface="TIM Sans Light" panose="00000400000000000000" pitchFamily="50" charset="0"/>
                <a:ea typeface="Franklin Gothic Medium"/>
                <a:cs typeface="Franklin Gothic Medium"/>
              </a:defRPr>
            </a:pPr>
            <a:endParaRPr lang="it-IT"/>
          </a:p>
        </c:txPr>
        <c:crossAx val="30776320"/>
        <c:crosses val="autoZero"/>
        <c:crossBetween val="between"/>
      </c:valAx>
      <c:spPr>
        <a:noFill/>
        <a:ln w="12691">
          <a:solidFill>
            <a:srgbClr val="AFAFA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227053140096615"/>
          <c:y val="0.22340425531914893"/>
          <c:w val="0.20048309178743962"/>
          <c:h val="0.42765957446808511"/>
        </c:manualLayout>
      </c:layout>
      <c:overlay val="0"/>
      <c:spPr>
        <a:noFill/>
        <a:ln w="25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TIM Sans Light" panose="00000400000000000000" pitchFamily="50" charset="0"/>
              <a:ea typeface="Franklin Gothic Medium"/>
              <a:cs typeface="Franklin Gothic Medium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1" i="0" u="none" strike="noStrike" baseline="0">
          <a:solidFill>
            <a:schemeClr val="tx1"/>
          </a:solidFill>
          <a:latin typeface="Franklin Gothic Demi"/>
          <a:ea typeface="Franklin Gothic Demi"/>
          <a:cs typeface="Franklin Gothic Demi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ADBC-5E0A-4C37-B518-4CB101AA2B1F}" type="datetimeFigureOut">
              <a:rPr lang="it-IT" smtClean="0"/>
              <a:t>06/12/2016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7F2BC-7676-4326-8430-6CB8DDF943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62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8B0C4-46EF-40A7-A43D-3EEC0A54AB2C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11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09562" y="952501"/>
            <a:ext cx="8450262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2pPr>
            <a:lvl3pPr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8334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graphicFrame>
        <p:nvGraphicFramePr>
          <p:cNvPr id="8" name="Oggetto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9648747"/>
              </p:ext>
            </p:extLst>
          </p:nvPr>
        </p:nvGraphicFramePr>
        <p:xfrm>
          <a:off x="365124" y="1757978"/>
          <a:ext cx="4081463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contenuto 3"/>
          <p:cNvSpPr>
            <a:spLocks noGrp="1"/>
          </p:cNvSpPr>
          <p:nvPr>
            <p:ph sz="half" idx="2"/>
          </p:nvPr>
        </p:nvSpPr>
        <p:spPr>
          <a:xfrm>
            <a:off x="4539456" y="1513050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 Sans" panose="00000500000000000000" pitchFamily="50" charset="0"/>
              </a:defRPr>
            </a:lvl1pPr>
            <a:lvl2pPr marL="788988" indent="-34290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  <a:latin typeface="TIM Sans" panose="00000500000000000000" pitchFamily="50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 sz="1000">
                <a:solidFill>
                  <a:schemeClr val="tx1"/>
                </a:solidFill>
                <a:latin typeface="TIM Sans" panose="00000500000000000000" pitchFamily="50" charset="0"/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309562" y="1081002"/>
            <a:ext cx="4140893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 Medium" panose="00000600000000000000" pitchFamily="2" charset="0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539456" y="1079443"/>
            <a:ext cx="4140893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TIM Sans Medium" panose="00000600000000000000" pitchFamily="2" charset="0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11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717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 userDrawn="1"/>
        </p:nvSpPr>
        <p:spPr>
          <a:xfrm>
            <a:off x="2555776" y="2132856"/>
            <a:ext cx="6588224" cy="1944216"/>
          </a:xfrm>
          <a:prstGeom prst="rect">
            <a:avLst/>
          </a:prstGeom>
          <a:solidFill>
            <a:srgbClr val="004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2987823" y="2529223"/>
            <a:ext cx="5809307" cy="1151483"/>
          </a:xfrm>
        </p:spPr>
        <p:txBody>
          <a:bodyPr anchor="ctr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  <a:latin typeface="TIM Sans Medium" panose="02020503040602060503" pitchFamily="18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693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352800" y="332656"/>
            <a:ext cx="8460000" cy="578014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2555777" y="3429000"/>
            <a:ext cx="6257024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084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2555777" y="3429000"/>
            <a:ext cx="6588224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1651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7" y="3429000"/>
            <a:ext cx="6588224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noProof="0" dirty="0" smtClean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28150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2987824" y="1666928"/>
            <a:ext cx="5982755" cy="2139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8" name="Titolo 12"/>
          <p:cNvSpPr>
            <a:spLocks noGrp="1"/>
          </p:cNvSpPr>
          <p:nvPr>
            <p:ph type="title" hasCustomPrompt="1"/>
          </p:nvPr>
        </p:nvSpPr>
        <p:spPr>
          <a:xfrm>
            <a:off x="2987825" y="2996952"/>
            <a:ext cx="5982754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r>
              <a:rPr lang="it-IT" dirty="0" smtClean="0"/>
              <a:t>lo stile del titolo</a:t>
            </a:r>
          </a:p>
        </p:txBody>
      </p:sp>
      <p:sp>
        <p:nvSpPr>
          <p:cNvPr id="19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2987824" y="3550338"/>
            <a:ext cx="5982755" cy="252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endParaRPr lang="it-IT" dirty="0" smtClean="0"/>
          </a:p>
        </p:txBody>
      </p:sp>
      <p:sp>
        <p:nvSpPr>
          <p:cNvPr id="20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2987824" y="1895153"/>
            <a:ext cx="5982755" cy="28803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2987824" y="2168895"/>
            <a:ext cx="5982755" cy="3704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2987824" y="4319528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3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2987824" y="4139531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accent6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465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707904" y="1882951"/>
            <a:ext cx="5262675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FFFFFF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Titolo 12"/>
          <p:cNvSpPr>
            <a:spLocks noGrp="1"/>
          </p:cNvSpPr>
          <p:nvPr>
            <p:ph type="title" hasCustomPrompt="1"/>
          </p:nvPr>
        </p:nvSpPr>
        <p:spPr>
          <a:xfrm>
            <a:off x="3707904" y="2996952"/>
            <a:ext cx="5262675" cy="57609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baseline="0">
                <a:solidFill>
                  <a:srgbClr val="FFFFFF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r>
              <a:rPr lang="it-IT" dirty="0" smtClean="0"/>
              <a:t>lo stile del titolo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707904" y="3656172"/>
            <a:ext cx="5262675" cy="290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rgbClr val="FFFFFF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8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707904" y="2140205"/>
            <a:ext cx="5262675" cy="39606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9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707904" y="2384920"/>
            <a:ext cx="5262675" cy="3219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0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707904" y="4435043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FFFFFF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707904" y="4255046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386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563889" y="1039660"/>
            <a:ext cx="4965750" cy="190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rgbClr val="00469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Titolo 12"/>
          <p:cNvSpPr>
            <a:spLocks noGrp="1"/>
          </p:cNvSpPr>
          <p:nvPr>
            <p:ph type="title"/>
          </p:nvPr>
        </p:nvSpPr>
        <p:spPr>
          <a:xfrm>
            <a:off x="3563889" y="2392471"/>
            <a:ext cx="4965750" cy="507773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accent2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563888" y="2985064"/>
            <a:ext cx="4953811" cy="3074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chemeClr val="tx2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4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563889" y="1285582"/>
            <a:ext cx="4965750" cy="2475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5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563889" y="1559100"/>
            <a:ext cx="4965750" cy="2475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6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563888" y="4905141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563888" y="4725144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83617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3563889" y="989556"/>
            <a:ext cx="4965750" cy="24107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="1" i="0" baseline="0">
                <a:solidFill>
                  <a:schemeClr val="bg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Titolo 12"/>
          <p:cNvSpPr>
            <a:spLocks noGrp="1"/>
          </p:cNvSpPr>
          <p:nvPr>
            <p:ph type="title"/>
          </p:nvPr>
        </p:nvSpPr>
        <p:spPr>
          <a:xfrm>
            <a:off x="3563889" y="2417523"/>
            <a:ext cx="4965750" cy="482721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3563888" y="2972538"/>
            <a:ext cx="4965750" cy="3199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400" b="0" i="0" baseline="0">
                <a:solidFill>
                  <a:schemeClr val="bg1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8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3563889" y="1239674"/>
            <a:ext cx="4965750" cy="3125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9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3563889" y="1494140"/>
            <a:ext cx="4965750" cy="3125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0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3563888" y="4905141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3563888" y="4725144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1128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2"/>
          <p:cNvSpPr>
            <a:spLocks noGrp="1"/>
          </p:cNvSpPr>
          <p:nvPr>
            <p:ph type="title" hasCustomPrompt="1"/>
          </p:nvPr>
        </p:nvSpPr>
        <p:spPr>
          <a:xfrm>
            <a:off x="1237216" y="2708920"/>
            <a:ext cx="7086978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accent2"/>
                </a:solidFill>
                <a:latin typeface="TIM Sans" panose="02020503040602060503" pitchFamily="18" charset="0"/>
              </a:defRPr>
            </a:lvl1pPr>
          </a:lstStyle>
          <a:p>
            <a:r>
              <a:rPr lang="it-IT" dirty="0" smtClean="0"/>
              <a:t>Fare clic per modificare</a:t>
            </a:r>
            <a:br>
              <a:rPr lang="it-IT" dirty="0" smtClean="0"/>
            </a:br>
            <a:r>
              <a:rPr lang="it-IT" dirty="0" smtClean="0"/>
              <a:t>lo stile del titolo</a:t>
            </a:r>
          </a:p>
        </p:txBody>
      </p:sp>
      <p:sp>
        <p:nvSpPr>
          <p:cNvPr id="12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237215" y="3282591"/>
            <a:ext cx="6173784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70000"/>
              </a:lnSpc>
              <a:buNone/>
              <a:defRPr sz="1600" b="0" i="0" baseline="0">
                <a:solidFill>
                  <a:schemeClr val="accent1"/>
                </a:solidFill>
                <a:latin typeface="TIM Sans Medium" panose="02020503040602060503" pitchFamily="18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1237215" y="5193219"/>
            <a:ext cx="439196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4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1237215" y="5013222"/>
            <a:ext cx="439196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237215" y="874840"/>
            <a:ext cx="6160811" cy="2499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rgbClr val="004691"/>
                </a:solidFill>
                <a:latin typeface="TIM Sans" panose="00000500000000000000" pitchFamily="50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6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237215" y="1151459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237215" y="1410688"/>
            <a:ext cx="6160811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aseline="0">
                <a:solidFill>
                  <a:srgbClr val="004691"/>
                </a:solidFill>
                <a:latin typeface="TIM Sans" panose="00000500000000000000" pitchFamily="50" charset="0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5293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9562" y="809071"/>
            <a:ext cx="8474397" cy="415818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lnSpc>
                <a:spcPct val="50000"/>
              </a:lnSpc>
              <a:defRPr lang="it-IT" sz="1400" kern="1200" dirty="0">
                <a:solidFill>
                  <a:schemeClr val="accent1"/>
                </a:solidFill>
                <a:latin typeface="TIM Sans" panose="00000500000000000000" pitchFamily="50" charset="0"/>
                <a:ea typeface="+mj-ea"/>
                <a:cs typeface="TIM Sans" panose="00000500000000000000" pitchFamily="50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11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09562" y="1362252"/>
            <a:ext cx="8450262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2pPr>
            <a:lvl3pPr>
              <a:defRPr sz="1400">
                <a:solidFill>
                  <a:schemeClr val="tx1"/>
                </a:solidFill>
                <a:latin typeface="TIM Sans" panose="00000500000000000000" pitchFamily="50" charset="0"/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505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229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97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1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740724" y="1000343"/>
            <a:ext cx="792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#1 in TIM Sans </a:t>
            </a:r>
            <a:r>
              <a:rPr lang="en-US" dirty="0" err="1" smtClean="0"/>
              <a:t>Grassetto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11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740724" y="1232784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2" name="Segnaposto testo 19"/>
          <p:cNvSpPr>
            <a:spLocks noGrp="1"/>
          </p:cNvSpPr>
          <p:nvPr>
            <p:ph type="body" sz="quarter" idx="39" hasCustomPrompt="1"/>
          </p:nvPr>
        </p:nvSpPr>
        <p:spPr>
          <a:xfrm>
            <a:off x="740724" y="2296487"/>
            <a:ext cx="792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#2 in TIM Sans </a:t>
            </a:r>
            <a:r>
              <a:rPr lang="en-US" dirty="0" err="1" smtClean="0"/>
              <a:t>Grassetto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40" hasCustomPrompt="1"/>
          </p:nvPr>
        </p:nvSpPr>
        <p:spPr>
          <a:xfrm>
            <a:off x="740724" y="2528928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4" name="Segnaposto testo 19"/>
          <p:cNvSpPr>
            <a:spLocks noGrp="1"/>
          </p:cNvSpPr>
          <p:nvPr>
            <p:ph type="body" sz="quarter" idx="42" hasCustomPrompt="1"/>
          </p:nvPr>
        </p:nvSpPr>
        <p:spPr>
          <a:xfrm>
            <a:off x="740724" y="3592631"/>
            <a:ext cx="792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#3 in TIM Sans </a:t>
            </a:r>
            <a:r>
              <a:rPr lang="en-US" dirty="0" err="1" smtClean="0"/>
              <a:t>Grassetto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15" name="Segnaposto testo 19"/>
          <p:cNvSpPr>
            <a:spLocks noGrp="1"/>
          </p:cNvSpPr>
          <p:nvPr>
            <p:ph type="body" sz="quarter" idx="43" hasCustomPrompt="1"/>
          </p:nvPr>
        </p:nvSpPr>
        <p:spPr>
          <a:xfrm>
            <a:off x="740724" y="3825072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45" hasCustomPrompt="1"/>
          </p:nvPr>
        </p:nvSpPr>
        <p:spPr>
          <a:xfrm>
            <a:off x="740724" y="4888775"/>
            <a:ext cx="7920000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#4 in TIM Sans </a:t>
            </a:r>
            <a:r>
              <a:rPr lang="en-US" dirty="0" err="1" smtClean="0"/>
              <a:t>Grassetto</a:t>
            </a:r>
            <a:r>
              <a:rPr lang="en-US" dirty="0" smtClean="0"/>
              <a:t> 14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it-IT" dirty="0" smtClean="0"/>
          </a:p>
        </p:txBody>
      </p:sp>
      <p:sp>
        <p:nvSpPr>
          <p:cNvPr id="17" name="Segnaposto testo 19"/>
          <p:cNvSpPr>
            <a:spLocks noGrp="1"/>
          </p:cNvSpPr>
          <p:nvPr>
            <p:ph type="body" sz="quarter" idx="46" hasCustomPrompt="1"/>
          </p:nvPr>
        </p:nvSpPr>
        <p:spPr>
          <a:xfrm>
            <a:off x="740724" y="5121216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48" hasCustomPrompt="1"/>
          </p:nvPr>
        </p:nvSpPr>
        <p:spPr>
          <a:xfrm>
            <a:off x="740724" y="1520816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9" name="Segnaposto testo 19"/>
          <p:cNvSpPr>
            <a:spLocks noGrp="1"/>
          </p:cNvSpPr>
          <p:nvPr>
            <p:ph type="body" sz="quarter" idx="49" hasCustomPrompt="1"/>
          </p:nvPr>
        </p:nvSpPr>
        <p:spPr>
          <a:xfrm>
            <a:off x="740724" y="2816960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50" hasCustomPrompt="1"/>
          </p:nvPr>
        </p:nvSpPr>
        <p:spPr>
          <a:xfrm>
            <a:off x="740724" y="4124221"/>
            <a:ext cx="7920000" cy="252000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Tx/>
              <a:buNone/>
              <a:tabLst/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51" hasCustomPrompt="1"/>
          </p:nvPr>
        </p:nvSpPr>
        <p:spPr>
          <a:xfrm>
            <a:off x="740724" y="5425962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2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23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700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5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668716" y="1000343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#1</a:t>
            </a:r>
            <a:endParaRPr lang="it-IT" dirty="0" smtClean="0"/>
          </a:p>
        </p:txBody>
      </p:sp>
      <p:sp>
        <p:nvSpPr>
          <p:cNvPr id="6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8716" y="1268760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7" name="Segnaposto tes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3491880" y="1000343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#2</a:t>
            </a:r>
            <a:endParaRPr lang="it-IT" dirty="0" smtClean="0"/>
          </a:p>
        </p:txBody>
      </p:sp>
      <p:sp>
        <p:nvSpPr>
          <p:cNvPr id="10" name="Segnaposto tes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3491880" y="1268760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1" name="Segnaposto testo 19"/>
          <p:cNvSpPr>
            <a:spLocks noGrp="1"/>
          </p:cNvSpPr>
          <p:nvPr>
            <p:ph type="body" sz="quarter" idx="29" hasCustomPrompt="1"/>
          </p:nvPr>
        </p:nvSpPr>
        <p:spPr>
          <a:xfrm>
            <a:off x="6300192" y="1000343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#3</a:t>
            </a:r>
            <a:endParaRPr lang="it-IT" dirty="0" smtClean="0"/>
          </a:p>
        </p:txBody>
      </p:sp>
      <p:sp>
        <p:nvSpPr>
          <p:cNvPr id="12" name="Segnaposto testo 19"/>
          <p:cNvSpPr>
            <a:spLocks noGrp="1"/>
          </p:cNvSpPr>
          <p:nvPr>
            <p:ph type="body" sz="quarter" idx="30" hasCustomPrompt="1"/>
          </p:nvPr>
        </p:nvSpPr>
        <p:spPr>
          <a:xfrm>
            <a:off x="6300192" y="1268760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3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668716" y="240452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#1</a:t>
            </a:r>
            <a:endParaRPr lang="it-IT" dirty="0" smtClean="0"/>
          </a:p>
        </p:txBody>
      </p:sp>
      <p:sp>
        <p:nvSpPr>
          <p:cNvPr id="14" name="Segnaposto testo 19"/>
          <p:cNvSpPr>
            <a:spLocks noGrp="1"/>
          </p:cNvSpPr>
          <p:nvPr>
            <p:ph type="body" sz="quarter" idx="33" hasCustomPrompt="1"/>
          </p:nvPr>
        </p:nvSpPr>
        <p:spPr>
          <a:xfrm>
            <a:off x="668716" y="267294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3491880" y="240452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#2</a:t>
            </a:r>
            <a:endParaRPr lang="it-IT" dirty="0" smtClean="0"/>
          </a:p>
        </p:txBody>
      </p:sp>
      <p:sp>
        <p:nvSpPr>
          <p:cNvPr id="16" name="Segnaposto testo 19"/>
          <p:cNvSpPr>
            <a:spLocks noGrp="1"/>
          </p:cNvSpPr>
          <p:nvPr>
            <p:ph type="body" sz="quarter" idx="36" hasCustomPrompt="1"/>
          </p:nvPr>
        </p:nvSpPr>
        <p:spPr>
          <a:xfrm>
            <a:off x="3491880" y="267294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7" name="Segnaposto testo 19"/>
          <p:cNvSpPr>
            <a:spLocks noGrp="1"/>
          </p:cNvSpPr>
          <p:nvPr>
            <p:ph type="body" sz="quarter" idx="38" hasCustomPrompt="1"/>
          </p:nvPr>
        </p:nvSpPr>
        <p:spPr>
          <a:xfrm>
            <a:off x="6300192" y="240452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#3</a:t>
            </a:r>
            <a:endParaRPr lang="it-IT" dirty="0" smtClean="0"/>
          </a:p>
        </p:txBody>
      </p:sp>
      <p:sp>
        <p:nvSpPr>
          <p:cNvPr id="18" name="Segnaposto testo 19"/>
          <p:cNvSpPr>
            <a:spLocks noGrp="1"/>
          </p:cNvSpPr>
          <p:nvPr>
            <p:ph type="body" sz="quarter" idx="39" hasCustomPrompt="1"/>
          </p:nvPr>
        </p:nvSpPr>
        <p:spPr>
          <a:xfrm>
            <a:off x="6300192" y="267294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9" name="Segnaposto testo 19"/>
          <p:cNvSpPr>
            <a:spLocks noGrp="1"/>
          </p:cNvSpPr>
          <p:nvPr>
            <p:ph type="body" sz="quarter" idx="41" hasCustomPrompt="1"/>
          </p:nvPr>
        </p:nvSpPr>
        <p:spPr>
          <a:xfrm>
            <a:off x="668716" y="384468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#1</a:t>
            </a:r>
            <a:endParaRPr lang="it-IT" dirty="0" smtClean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42" hasCustomPrompt="1"/>
          </p:nvPr>
        </p:nvSpPr>
        <p:spPr>
          <a:xfrm>
            <a:off x="668716" y="411310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44" hasCustomPrompt="1"/>
          </p:nvPr>
        </p:nvSpPr>
        <p:spPr>
          <a:xfrm>
            <a:off x="3491880" y="384468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#2</a:t>
            </a:r>
            <a:endParaRPr lang="it-IT" dirty="0" smtClean="0"/>
          </a:p>
        </p:txBody>
      </p:sp>
      <p:sp>
        <p:nvSpPr>
          <p:cNvPr id="22" name="Segnaposto testo 19"/>
          <p:cNvSpPr>
            <a:spLocks noGrp="1"/>
          </p:cNvSpPr>
          <p:nvPr>
            <p:ph type="body" sz="quarter" idx="45" hasCustomPrompt="1"/>
          </p:nvPr>
        </p:nvSpPr>
        <p:spPr>
          <a:xfrm>
            <a:off x="3491880" y="411310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3" name="Segnaposto testo 19"/>
          <p:cNvSpPr>
            <a:spLocks noGrp="1"/>
          </p:cNvSpPr>
          <p:nvPr>
            <p:ph type="body" sz="quarter" idx="47" hasCustomPrompt="1"/>
          </p:nvPr>
        </p:nvSpPr>
        <p:spPr>
          <a:xfrm>
            <a:off x="6300192" y="3844687"/>
            <a:ext cx="2463124" cy="210244"/>
          </a:xfrm>
        </p:spPr>
        <p:txBody>
          <a:bodyPr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 sz="1400" b="1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Franklin Gothic Demi" pitchFamily="34" charset="0"/>
              <a:buNone/>
              <a:tabLst/>
              <a:defRPr/>
            </a:pPr>
            <a:r>
              <a:rPr lang="en-US" dirty="0" err="1" smtClean="0"/>
              <a:t>Argomento</a:t>
            </a:r>
            <a:r>
              <a:rPr lang="en-US" dirty="0" smtClean="0"/>
              <a:t> #3</a:t>
            </a:r>
            <a:endParaRPr lang="it-IT" dirty="0" smtClean="0"/>
          </a:p>
        </p:txBody>
      </p:sp>
      <p:sp>
        <p:nvSpPr>
          <p:cNvPr id="24" name="Segnaposto testo 19"/>
          <p:cNvSpPr>
            <a:spLocks noGrp="1"/>
          </p:cNvSpPr>
          <p:nvPr>
            <p:ph type="body" sz="quarter" idx="48" hasCustomPrompt="1"/>
          </p:nvPr>
        </p:nvSpPr>
        <p:spPr>
          <a:xfrm>
            <a:off x="6300192" y="4113104"/>
            <a:ext cx="2463124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rgbClr val="A0A0A0"/>
                </a:solidFill>
                <a:latin typeface="TIM Sans" panose="00000500000000000000" pitchFamily="50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TIM Sans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5" name="Segnaposto testo 19"/>
          <p:cNvSpPr>
            <a:spLocks noGrp="1"/>
          </p:cNvSpPr>
          <p:nvPr>
            <p:ph type="body" sz="quarter" idx="50" hasCustomPrompt="1"/>
          </p:nvPr>
        </p:nvSpPr>
        <p:spPr>
          <a:xfrm>
            <a:off x="668716" y="1556522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6" name="Segnaposto testo 19"/>
          <p:cNvSpPr>
            <a:spLocks noGrp="1"/>
          </p:cNvSpPr>
          <p:nvPr>
            <p:ph type="body" sz="quarter" idx="51" hasCustomPrompt="1"/>
          </p:nvPr>
        </p:nvSpPr>
        <p:spPr>
          <a:xfrm>
            <a:off x="3491880" y="1556522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7" name="Segnaposto testo 19"/>
          <p:cNvSpPr>
            <a:spLocks noGrp="1"/>
          </p:cNvSpPr>
          <p:nvPr>
            <p:ph type="body" sz="quarter" idx="52" hasCustomPrompt="1"/>
          </p:nvPr>
        </p:nvSpPr>
        <p:spPr>
          <a:xfrm>
            <a:off x="6300192" y="1556522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8" name="Segnaposto testo 19"/>
          <p:cNvSpPr>
            <a:spLocks noGrp="1"/>
          </p:cNvSpPr>
          <p:nvPr>
            <p:ph type="body" sz="quarter" idx="53" hasCustomPrompt="1"/>
          </p:nvPr>
        </p:nvSpPr>
        <p:spPr>
          <a:xfrm>
            <a:off x="668716" y="2959713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9" name="Segnaposto testo 19"/>
          <p:cNvSpPr>
            <a:spLocks noGrp="1"/>
          </p:cNvSpPr>
          <p:nvPr>
            <p:ph type="body" sz="quarter" idx="54" hasCustomPrompt="1"/>
          </p:nvPr>
        </p:nvSpPr>
        <p:spPr>
          <a:xfrm>
            <a:off x="3491880" y="2959713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0" name="Segnaposto testo 19"/>
          <p:cNvSpPr>
            <a:spLocks noGrp="1"/>
          </p:cNvSpPr>
          <p:nvPr>
            <p:ph type="body" sz="quarter" idx="55" hasCustomPrompt="1"/>
          </p:nvPr>
        </p:nvSpPr>
        <p:spPr>
          <a:xfrm>
            <a:off x="6300192" y="2959713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1" name="Segnaposto testo 19"/>
          <p:cNvSpPr>
            <a:spLocks noGrp="1"/>
          </p:cNvSpPr>
          <p:nvPr>
            <p:ph type="body" sz="quarter" idx="56" hasCustomPrompt="1"/>
          </p:nvPr>
        </p:nvSpPr>
        <p:spPr>
          <a:xfrm>
            <a:off x="668716" y="4408637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2" name="Segnaposto testo 19"/>
          <p:cNvSpPr>
            <a:spLocks noGrp="1"/>
          </p:cNvSpPr>
          <p:nvPr>
            <p:ph type="body" sz="quarter" idx="57" hasCustomPrompt="1"/>
          </p:nvPr>
        </p:nvSpPr>
        <p:spPr>
          <a:xfrm>
            <a:off x="3491880" y="4408637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58" hasCustomPrompt="1"/>
          </p:nvPr>
        </p:nvSpPr>
        <p:spPr>
          <a:xfrm>
            <a:off x="6300192" y="4408637"/>
            <a:ext cx="2463124" cy="5615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0" b="0" i="0" baseline="0">
                <a:solidFill>
                  <a:srgbClr val="A0A0A0"/>
                </a:solidFill>
                <a:latin typeface="TIM Sans Light" panose="00000400000000000000" pitchFamily="2" charset="0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Dettaglio</a:t>
            </a:r>
            <a:r>
              <a:rPr lang="en-US" dirty="0" smtClean="0"/>
              <a:t> TIM Sans Light 10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4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35" name="Segnaposto piè di pagina 8"/>
          <p:cNvSpPr>
            <a:spLocks noGrp="1"/>
          </p:cNvSpPr>
          <p:nvPr>
            <p:ph type="ftr" sz="quarter" idx="59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59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5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94953" y="952501"/>
            <a:ext cx="8450262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 sz="1800">
                <a:solidFill>
                  <a:schemeClr val="tx1"/>
                </a:solidFill>
                <a:latin typeface="TIM Sans" panose="00000500000000000000" pitchFamily="50" charset="0"/>
              </a:defRPr>
            </a:lvl1pPr>
            <a:lvl2pPr marL="446088" indent="-285750">
              <a:lnSpc>
                <a:spcPct val="100000"/>
              </a:lnSpc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2pPr>
            <a:lvl3pPr marL="971550" indent="-285750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 Sans" panose="00000500000000000000" pitchFamily="50" charset="0"/>
              </a:defRPr>
            </a:lvl3pPr>
          </a:lstStyle>
          <a:p>
            <a:pPr lvl="0"/>
            <a:r>
              <a:rPr lang="it-IT" dirty="0" smtClean="0"/>
              <a:t>Argomento #1 in TIM Sans 18 </a:t>
            </a:r>
            <a:r>
              <a:rPr lang="it-IT" dirty="0" err="1" smtClean="0"/>
              <a:t>pt</a:t>
            </a:r>
            <a:endParaRPr lang="it-IT" dirty="0" smtClean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 smtClean="0"/>
              <a:t>Argomento #2 in TIM Sans 18 </a:t>
            </a:r>
            <a:r>
              <a:rPr lang="it-IT" dirty="0" err="1" smtClean="0"/>
              <a:t>pt</a:t>
            </a:r>
            <a:endParaRPr lang="it-IT" dirty="0" smtClean="0"/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EB0028"/>
              </a:buClr>
              <a:buSzPct val="50000"/>
              <a:buFontTx/>
              <a:buBlip>
                <a:blip r:embed="rId2"/>
              </a:buBlip>
              <a:tabLst/>
              <a:defRPr/>
            </a:pPr>
            <a:r>
              <a:rPr lang="it-IT" dirty="0" smtClean="0"/>
              <a:t>Argomento #3 in TIM Sans 18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sp>
        <p:nvSpPr>
          <p:cNvPr id="6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7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44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9562" y="360363"/>
            <a:ext cx="8459788" cy="355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309562" y="952500"/>
            <a:ext cx="8449940" cy="522232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TIM Sans" panose="00000500000000000000" pitchFamily="2" charset="0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TIM Sans" panose="00000500000000000000" pitchFamily="2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410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 -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295275" y="1362252"/>
            <a:ext cx="8449940" cy="4797249"/>
          </a:xfrm>
        </p:spPr>
        <p:txBody>
          <a:bodyPr/>
          <a:lstStyle>
            <a:lvl1pPr marL="285750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731838" indent="-285750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79513" indent="-285750">
              <a:buClr>
                <a:srgbClr val="EB0028"/>
              </a:buClr>
              <a:buSzPct val="100000"/>
              <a:buFont typeface="TIM Sans" panose="00000500000000000000" pitchFamily="50" charset="0"/>
              <a:buChar char="–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8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9562" y="809071"/>
            <a:ext cx="8474397" cy="415818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lnSpc>
                <a:spcPct val="50000"/>
              </a:lnSpc>
              <a:defRPr lang="it-IT" sz="1400" kern="1200" dirty="0">
                <a:solidFill>
                  <a:schemeClr val="accent1"/>
                </a:solidFill>
                <a:latin typeface="TIM Sans" panose="00000500000000000000" pitchFamily="50" charset="0"/>
                <a:ea typeface="+mj-ea"/>
                <a:cs typeface="TIM Sans" panose="00000500000000000000" pitchFamily="50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98521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-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9562" y="360363"/>
            <a:ext cx="8459788" cy="355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testo 2"/>
          <p:cNvSpPr>
            <a:spLocks noGrp="1"/>
          </p:cNvSpPr>
          <p:nvPr>
            <p:ph type="body" sz="quarter" idx="12"/>
          </p:nvPr>
        </p:nvSpPr>
        <p:spPr>
          <a:xfrm>
            <a:off x="309562" y="953839"/>
            <a:ext cx="8460000" cy="5205662"/>
          </a:xfrm>
        </p:spPr>
        <p:txBody>
          <a:bodyPr>
            <a:noAutofit/>
          </a:bodyPr>
          <a:lstStyle>
            <a:lvl1pPr marL="342900" indent="-342900" algn="l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731838" indent="-285750" algn="l">
              <a:buClr>
                <a:srgbClr val="EB0028"/>
              </a:buClr>
              <a:buSzPct val="15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179513" indent="-285750" algn="l">
              <a:buClr>
                <a:srgbClr val="EB0028"/>
              </a:buClr>
              <a:buSzPct val="100000"/>
              <a:buFont typeface="FS Me" panose="02000506040000020004" pitchFamily="50" charset="0"/>
              <a:buChar char="–"/>
              <a:defRPr sz="1000">
                <a:solidFill>
                  <a:schemeClr val="tx1"/>
                </a:solidFill>
              </a:defRPr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4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6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859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2"/>
          </p:nvPr>
        </p:nvSpPr>
        <p:spPr>
          <a:xfrm>
            <a:off x="309562" y="1081002"/>
            <a:ext cx="4140893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+mj-lt"/>
                <a:ea typeface="+mj-ea"/>
                <a:cs typeface="Shonar Bangla" panose="020B0502040204020203" pitchFamily="34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3"/>
          <p:cNvSpPr>
            <a:spLocks noGrp="1"/>
          </p:cNvSpPr>
          <p:nvPr>
            <p:ph sz="half" idx="2"/>
          </p:nvPr>
        </p:nvSpPr>
        <p:spPr>
          <a:xfrm>
            <a:off x="304476" y="1513050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contenuto 5"/>
          <p:cNvSpPr>
            <a:spLocks noGrp="1"/>
          </p:cNvSpPr>
          <p:nvPr>
            <p:ph sz="quarter" idx="4"/>
          </p:nvPr>
        </p:nvSpPr>
        <p:spPr>
          <a:xfrm>
            <a:off x="4551871" y="1513050"/>
            <a:ext cx="4131188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539456" y="1079443"/>
            <a:ext cx="4140893" cy="552780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1400" kern="1200" dirty="0">
                <a:solidFill>
                  <a:srgbClr val="EB0028"/>
                </a:solidFill>
                <a:latin typeface="+mj-lt"/>
                <a:ea typeface="+mj-ea"/>
                <a:cs typeface="TIM Sans Medium" panose="00000600000000000000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data 7"/>
          <p:cNvSpPr>
            <a:spLocks noGrp="1"/>
          </p:cNvSpPr>
          <p:nvPr>
            <p:ph type="dt" sz="quarter" idx="37"/>
          </p:nvPr>
        </p:nvSpPr>
        <p:spPr>
          <a:xfrm>
            <a:off x="2843213" y="6303963"/>
            <a:ext cx="5689600" cy="211137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Titolo della Relazione</a:t>
            </a:r>
            <a:endParaRPr lang="it-IT" dirty="0"/>
          </a:p>
        </p:txBody>
      </p:sp>
      <p:sp>
        <p:nvSpPr>
          <p:cNvPr id="10" name="Segnaposto piè di pagina 8"/>
          <p:cNvSpPr>
            <a:spLocks noGrp="1"/>
          </p:cNvSpPr>
          <p:nvPr>
            <p:ph type="ftr" sz="quarter" idx="38"/>
          </p:nvPr>
        </p:nvSpPr>
        <p:spPr>
          <a:xfrm>
            <a:off x="2843213" y="6448425"/>
            <a:ext cx="5689600" cy="220663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631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2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Titolo slide testo TIM Sans Grassetto 22 </a:t>
            </a:r>
            <a:r>
              <a:rPr lang="it-IT" dirty="0" err="1" smtClean="0"/>
              <a:t>pt</a:t>
            </a:r>
            <a:r>
              <a:rPr lang="it-IT" dirty="0" smtClean="0"/>
              <a:t> </a:t>
            </a:r>
          </a:p>
        </p:txBody>
      </p:sp>
      <p:sp>
        <p:nvSpPr>
          <p:cNvPr id="15" name="CasellaDiTesto 10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E57557E4-A33F-4F68-B3B9-5C4EC024384C}" type="slidenum">
              <a:rPr lang="it-IT" sz="900" smtClean="0">
                <a:solidFill>
                  <a:schemeClr val="tx1"/>
                </a:solidFill>
                <a:latin typeface="TIM Sans" panose="00000500000000000000" pitchFamily="50" charset="0"/>
              </a:rPr>
              <a:pPr algn="r" defTabSz="914400" eaLnBrk="1" hangingPunct="1">
                <a:defRPr/>
              </a:pPr>
              <a:t>‹#›</a:t>
            </a:fld>
            <a:endParaRPr lang="it-IT" sz="900" dirty="0" smtClean="0">
              <a:solidFill>
                <a:schemeClr val="tx1"/>
              </a:solidFill>
              <a:latin typeface="TIM Sans" panose="00000500000000000000" pitchFamily="50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B00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942975"/>
            <a:ext cx="84502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20" name="Immagine 19" descr="secondario_rgb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28"/>
            <a:ext cx="948958" cy="25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7" y="6193135"/>
            <a:ext cx="606831" cy="606831"/>
          </a:xfrm>
          <a:prstGeom prst="rect">
            <a:avLst/>
          </a:prstGeom>
        </p:spPr>
      </p:pic>
      <p:sp>
        <p:nvSpPr>
          <p:cNvPr id="11" name="Segnaposto data 7"/>
          <p:cNvSpPr txBox="1">
            <a:spLocks/>
          </p:cNvSpPr>
          <p:nvPr userDrawn="1"/>
        </p:nvSpPr>
        <p:spPr>
          <a:xfrm>
            <a:off x="2838450" y="6308726"/>
            <a:ext cx="5689600" cy="2111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Towards a 5G Operating Platform: a use case on infrastructure-agnostic orchestration</a:t>
            </a:r>
            <a:endParaRPr lang="it-IT" dirty="0"/>
          </a:p>
        </p:txBody>
      </p:sp>
      <p:sp>
        <p:nvSpPr>
          <p:cNvPr id="12" name="Segnaposto piè di pagina 8"/>
          <p:cNvSpPr txBox="1">
            <a:spLocks/>
          </p:cNvSpPr>
          <p:nvPr userDrawn="1"/>
        </p:nvSpPr>
        <p:spPr>
          <a:xfrm>
            <a:off x="2838450" y="6453188"/>
            <a:ext cx="5689600" cy="22066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rgbClr val="838383"/>
                </a:solidFill>
                <a:latin typeface="TIM Sans" panose="02020503040602060503" pitchFamily="18" charset="0"/>
              </a:rPr>
              <a:t>A. </a:t>
            </a:r>
            <a:r>
              <a:rPr lang="it-IT" dirty="0" err="1" smtClean="0">
                <a:solidFill>
                  <a:srgbClr val="838383"/>
                </a:solidFill>
                <a:latin typeface="TIM Sans" panose="02020503040602060503" pitchFamily="18" charset="0"/>
              </a:rPr>
              <a:t>Manzalini</a:t>
            </a:r>
            <a:r>
              <a:rPr lang="it-IT" dirty="0" smtClean="0">
                <a:solidFill>
                  <a:srgbClr val="838383"/>
                </a:solidFill>
                <a:latin typeface="TIM Sans" panose="02020503040602060503" pitchFamily="18" charset="0"/>
              </a:rPr>
              <a:t>, T.I.TS.TST, G. Castellano, F. Risso, POLITO</a:t>
            </a:r>
          </a:p>
        </p:txBody>
      </p:sp>
    </p:spTree>
    <p:extLst>
      <p:ext uri="{BB962C8B-B14F-4D97-AF65-F5344CB8AC3E}">
        <p14:creationId xmlns:p14="http://schemas.microsoft.com/office/powerpoint/2010/main" val="6445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4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0" kern="1200">
          <a:solidFill>
            <a:schemeClr val="accent2"/>
          </a:solidFill>
          <a:latin typeface="TIM Sans Medium" panose="02020503040602060503" pitchFamily="18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2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2555776" y="1376772"/>
            <a:ext cx="6588224" cy="4104456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prim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4725144"/>
            <a:ext cx="135986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55776" y="1376772"/>
            <a:ext cx="6588224" cy="4104456"/>
          </a:xfrm>
          <a:prstGeom prst="rect">
            <a:avLst/>
          </a:prstGeom>
          <a:solidFill>
            <a:srgbClr val="004691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prim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94" y="4797152"/>
            <a:ext cx="1359862" cy="360040"/>
          </a:xfrm>
          <a:prstGeom prst="rect">
            <a:avLst/>
          </a:prstGeom>
        </p:spPr>
      </p:pic>
      <p:pic>
        <p:nvPicPr>
          <p:cNvPr id="13" name="Immagine 12" descr="TIM_Simbol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40" y="1917827"/>
            <a:ext cx="1176280" cy="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gradFill flip="none" rotWithShape="1">
            <a:gsLst>
              <a:gs pos="0">
                <a:srgbClr val="004691"/>
              </a:gs>
              <a:gs pos="100000">
                <a:srgbClr val="004691">
                  <a:alpha val="7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555776" y="260648"/>
            <a:ext cx="6336704" cy="52205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prim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877272"/>
            <a:ext cx="1359862" cy="360040"/>
          </a:xfrm>
          <a:prstGeom prst="rect">
            <a:avLst/>
          </a:prstGeom>
        </p:spPr>
      </p:pic>
      <p:pic>
        <p:nvPicPr>
          <p:cNvPr id="12" name="Immagine 11" descr="TIM_Simbol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40" y="1005856"/>
            <a:ext cx="1176280" cy="9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55776" y="260648"/>
            <a:ext cx="6336704" cy="52205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TIM_Simbol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40" y="1005856"/>
            <a:ext cx="1176280" cy="982984"/>
          </a:xfrm>
          <a:prstGeom prst="rect">
            <a:avLst/>
          </a:prstGeom>
        </p:spPr>
      </p:pic>
      <p:pic>
        <p:nvPicPr>
          <p:cNvPr id="8" name="Immagine 7" descr="secondario_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877272"/>
            <a:ext cx="135986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econd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15" y="5773578"/>
            <a:ext cx="1606594" cy="4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9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gradFill flip="none" rotWithShape="1">
            <a:gsLst>
              <a:gs pos="0">
                <a:srgbClr val="004691"/>
              </a:gs>
              <a:gs pos="100000">
                <a:srgbClr val="004691">
                  <a:alpha val="72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prim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517232"/>
            <a:ext cx="1359862" cy="36004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 bwMode="auto">
          <a:xfrm>
            <a:off x="1496057" y="2708920"/>
            <a:ext cx="13160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 smtClean="0">
                <a:solidFill>
                  <a:srgbClr val="FFFFFF"/>
                </a:solidFill>
                <a:latin typeface="TIM Sans Medium" panose="02020503040602060503" pitchFamily="18" charset="0"/>
                <a:ea typeface="ＭＳ Ｐゴシック"/>
                <a:cs typeface="Arial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43816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econd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15" y="5773578"/>
            <a:ext cx="1606594" cy="425363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1220383" y="2708920"/>
            <a:ext cx="1316066" cy="538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 smtClean="0">
                <a:solidFill>
                  <a:srgbClr val="004691"/>
                </a:solidFill>
                <a:latin typeface="TIM Sans Medium" panose="02020503040602060503" pitchFamily="18" charset="0"/>
                <a:ea typeface="ＭＳ Ｐゴシック"/>
                <a:cs typeface="Arial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81585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TIM Sans" panose="000005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6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400" kern="1200">
          <a:solidFill>
            <a:schemeClr val="tx1"/>
          </a:solidFill>
          <a:latin typeface="TIM Sans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12" Type="http://schemas.openxmlformats.org/officeDocument/2006/relationships/image" Target="../media/image30.jpeg"/><Relationship Id="rId2" Type="http://schemas.openxmlformats.org/officeDocument/2006/relationships/image" Target="../media/image22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5" Type="http://schemas.openxmlformats.org/officeDocument/2006/relationships/image" Target="../media/image32.png"/><Relationship Id="rId10" Type="http://schemas.microsoft.com/office/2007/relationships/hdphoto" Target="../media/hdphoto2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38.png"/><Relationship Id="rId12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12" Type="http://schemas.openxmlformats.org/officeDocument/2006/relationships/image" Target="../media/image30.jpeg"/><Relationship Id="rId2" Type="http://schemas.openxmlformats.org/officeDocument/2006/relationships/image" Target="../media/image22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5" Type="http://schemas.openxmlformats.org/officeDocument/2006/relationships/image" Target="../media/image32.png"/><Relationship Id="rId10" Type="http://schemas.microsoft.com/office/2007/relationships/hdphoto" Target="../media/hdphoto2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>
                <a:cs typeface="Arial" charset="0"/>
              </a:rPr>
              <a:t>GRUPPO TELECOM </a:t>
            </a:r>
            <a:r>
              <a:rPr lang="it-IT" dirty="0" smtClean="0">
                <a:cs typeface="Arial" charset="0"/>
              </a:rPr>
              <a:t>ITALIA</a:t>
            </a:r>
            <a:endParaRPr lang="it-IT" dirty="0"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960529" y="3201668"/>
            <a:ext cx="5982754" cy="482400"/>
          </a:xfrm>
        </p:spPr>
        <p:txBody>
          <a:bodyPr/>
          <a:lstStyle/>
          <a:p>
            <a:r>
              <a:rPr lang="en-US" dirty="0"/>
              <a:t>Towards a 5G Operating Platform: a use case on infrastructure-agnostic orchestration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 smtClean="0"/>
              <a:t>Geneva, 7 </a:t>
            </a:r>
            <a:r>
              <a:rPr lang="it-IT" dirty="0" err="1" smtClean="0"/>
              <a:t>December</a:t>
            </a:r>
            <a:r>
              <a:rPr lang="it-IT" dirty="0" smtClean="0"/>
              <a:t> 2016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t-IT" b="1" dirty="0" smtClean="0"/>
              <a:t>Antonio </a:t>
            </a:r>
            <a:r>
              <a:rPr lang="it-IT" b="1" dirty="0" err="1" smtClean="0"/>
              <a:t>Manzalini</a:t>
            </a:r>
            <a:r>
              <a:rPr lang="it-IT" b="1" dirty="0" smtClean="0"/>
              <a:t> </a:t>
            </a:r>
            <a:r>
              <a:rPr lang="it-IT" dirty="0" smtClean="0"/>
              <a:t>(TIM</a:t>
            </a:r>
            <a:r>
              <a:rPr lang="it-IT" dirty="0"/>
              <a:t>), Gabriele </a:t>
            </a:r>
            <a:r>
              <a:rPr lang="it-IT" dirty="0" smtClean="0"/>
              <a:t>Castellano and </a:t>
            </a:r>
            <a:r>
              <a:rPr lang="it-IT" b="1" dirty="0" smtClean="0"/>
              <a:t>Fulvio Risso </a:t>
            </a:r>
            <a:r>
              <a:rPr lang="it-IT" dirty="0" smtClean="0"/>
              <a:t>(POLITO)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FG IMT-2020 Workshop and Demo Day: </a:t>
            </a:r>
            <a:r>
              <a:rPr lang="en-US" dirty="0" smtClean="0"/>
              <a:t>Technology Enablers </a:t>
            </a:r>
            <a:r>
              <a:rPr lang="en-US" dirty="0"/>
              <a:t>for </a:t>
            </a:r>
            <a:r>
              <a:rPr lang="en-US" dirty="0" smtClean="0"/>
              <a:t>5G</a:t>
            </a:r>
            <a:endParaRPr lang="it-IT" dirty="0"/>
          </a:p>
        </p:txBody>
      </p:sp>
      <p:pic>
        <p:nvPicPr>
          <p:cNvPr id="1026" name="Picture 2" descr="http://www.photofunny.net/images/201612/05/mediana_315393358178.jpg?time=14809340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83" y="4466746"/>
            <a:ext cx="883569" cy="8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demo: Step 2 – Scenario</a:t>
            </a:r>
            <a:endParaRPr lang="en-US" dirty="0"/>
          </a:p>
        </p:txBody>
      </p:sp>
      <p:sp>
        <p:nvSpPr>
          <p:cNvPr id="5" name="Rectangle 3"/>
          <p:cNvSpPr/>
          <p:nvPr/>
        </p:nvSpPr>
        <p:spPr bwMode="auto">
          <a:xfrm>
            <a:off x="2206013" y="1095703"/>
            <a:ext cx="3818769" cy="530526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dirty="0" smtClean="0">
                <a:latin typeface="+mn-lt"/>
                <a:cs typeface="+mn-cs"/>
              </a:rPr>
              <a:t>FROG NFV global orchestrator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805" y="3894995"/>
            <a:ext cx="2467551" cy="127909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216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064" y="3335443"/>
            <a:ext cx="2799382" cy="559552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 smtClean="0"/>
              <a:t>SDN Domain </a:t>
            </a:r>
            <a:r>
              <a:rPr lang="en-US" sz="1600" dirty="0"/>
              <a:t>Orchestrator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8791" y="2063400"/>
            <a:ext cx="7832691" cy="671785"/>
          </a:xfrm>
          <a:prstGeom prst="roundRect">
            <a:avLst>
              <a:gd name="adj" fmla="val 33333"/>
            </a:avLst>
          </a:prstGeom>
          <a:solidFill>
            <a:schemeClr val="accent4">
              <a:lumMod val="40000"/>
              <a:lumOff val="60000"/>
              <a:alpha val="4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804" tIns="42402" rIns="84804" bIns="42402" numCol="1" rtlCol="0" anchor="ctr" anchorCtr="0" compatLnSpc="1">
            <a:prstTxWarp prst="textNoShape">
              <a:avLst/>
            </a:prstTxWarp>
          </a:bodyPr>
          <a:lstStyle/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b="1" dirty="0">
                <a:solidFill>
                  <a:schemeClr val="tx1"/>
                </a:solidFill>
              </a:rPr>
              <a:t>Message </a:t>
            </a:r>
            <a:r>
              <a:rPr lang="en-US" sz="1600" b="1" dirty="0" smtClean="0">
                <a:solidFill>
                  <a:schemeClr val="tx1"/>
                </a:solidFill>
              </a:rPr>
              <a:t>bus</a:t>
            </a:r>
            <a:r>
              <a:rPr lang="en-US" sz="1600" dirty="0" smtClean="0">
                <a:solidFill>
                  <a:schemeClr val="tx1"/>
                </a:solidFill>
              </a:rPr>
              <a:t> – </a:t>
            </a:r>
            <a:r>
              <a:rPr lang="en-US" sz="1600" dirty="0" smtClean="0"/>
              <a:t>Pub/sub </a:t>
            </a:r>
            <a:r>
              <a:rPr lang="en-US" sz="1600" dirty="0"/>
              <a:t>domain </a:t>
            </a:r>
            <a:r>
              <a:rPr lang="en-US" sz="1600" dirty="0" smtClean="0"/>
              <a:t>information</a:t>
            </a:r>
            <a:endParaRPr lang="en-US" sz="1600" dirty="0"/>
          </a:p>
        </p:txBody>
      </p:sp>
      <p:pic>
        <p:nvPicPr>
          <p:cNvPr id="11" name="Immagine 2" descr="secondari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7" y="4809954"/>
            <a:ext cx="1044901" cy="276649"/>
          </a:xfrm>
          <a:prstGeom prst="rect">
            <a:avLst/>
          </a:prstGeom>
        </p:spPr>
      </p:pic>
      <p:pic>
        <p:nvPicPr>
          <p:cNvPr id="12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05" y="4644992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82" y="4722392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40" y="4645858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7" y="4726572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28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01" y="3886846"/>
            <a:ext cx="1329642" cy="812559"/>
          </a:xfrm>
          <a:prstGeom prst="rect">
            <a:avLst/>
          </a:prstGeom>
          <a:effectLst/>
        </p:spPr>
      </p:pic>
      <p:pic>
        <p:nvPicPr>
          <p:cNvPr id="17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62" y="4811532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59" y="4807556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ccia in su 291"/>
          <p:cNvSpPr/>
          <p:nvPr/>
        </p:nvSpPr>
        <p:spPr>
          <a:xfrm>
            <a:off x="865900" y="2018556"/>
            <a:ext cx="405961" cy="1306451"/>
          </a:xfrm>
          <a:prstGeom prst="upArrow">
            <a:avLst>
              <a:gd name="adj1" fmla="val 50000"/>
              <a:gd name="adj2" fmla="val 7706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uppo 28"/>
          <p:cNvGrpSpPr/>
          <p:nvPr/>
        </p:nvGrpSpPr>
        <p:grpSpPr>
          <a:xfrm>
            <a:off x="883337" y="2385444"/>
            <a:ext cx="1124868" cy="874898"/>
            <a:chOff x="5931968" y="22725489"/>
            <a:chExt cx="862920" cy="767005"/>
          </a:xfrm>
        </p:grpSpPr>
        <p:sp>
          <p:nvSpPr>
            <p:cNvPr id="21" name="Angolo ripiegato 292"/>
            <p:cNvSpPr/>
            <p:nvPr/>
          </p:nvSpPr>
          <p:spPr>
            <a:xfrm>
              <a:off x="5931968" y="22725489"/>
              <a:ext cx="862920" cy="767005"/>
            </a:xfrm>
            <a:prstGeom prst="foldedCorner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Domain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Capabilities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22" name="Picture 6" descr="Risultati immagini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272" y="23094939"/>
              <a:ext cx="345989" cy="3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165"/>
          <p:cNvSpPr/>
          <p:nvPr/>
        </p:nvSpPr>
        <p:spPr>
          <a:xfrm>
            <a:off x="5274836" y="3890254"/>
            <a:ext cx="2467551" cy="128303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216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/>
          <p:nvPr/>
        </p:nvSpPr>
        <p:spPr bwMode="auto">
          <a:xfrm>
            <a:off x="5117095" y="3328044"/>
            <a:ext cx="2799382" cy="570607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DC Domain Orchestrator</a:t>
            </a:r>
          </a:p>
        </p:txBody>
      </p:sp>
      <p:pic>
        <p:nvPicPr>
          <p:cNvPr id="25" name="Picture 1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26" y="3924575"/>
            <a:ext cx="621458" cy="621458"/>
          </a:xfrm>
          <a:prstGeom prst="rect">
            <a:avLst/>
          </a:prstGeom>
        </p:spPr>
      </p:pic>
      <p:grpSp>
        <p:nvGrpSpPr>
          <p:cNvPr id="26" name="Gruppo 29"/>
          <p:cNvGrpSpPr/>
          <p:nvPr/>
        </p:nvGrpSpPr>
        <p:grpSpPr>
          <a:xfrm>
            <a:off x="5349402" y="4017582"/>
            <a:ext cx="1290938" cy="1047141"/>
            <a:chOff x="2368698" y="3875587"/>
            <a:chExt cx="2707460" cy="2286790"/>
          </a:xfrm>
        </p:grpSpPr>
        <p:sp>
          <p:nvSpPr>
            <p:cNvPr id="27" name="Angolo ripiegato 310"/>
            <p:cNvSpPr/>
            <p:nvPr/>
          </p:nvSpPr>
          <p:spPr>
            <a:xfrm>
              <a:off x="2368701" y="5536586"/>
              <a:ext cx="2319929" cy="625791"/>
            </a:xfrm>
            <a:prstGeom prst="foldedCorner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Firewall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Angolo ripiegato 311"/>
            <p:cNvSpPr/>
            <p:nvPr/>
          </p:nvSpPr>
          <p:spPr>
            <a:xfrm>
              <a:off x="2368700" y="3875587"/>
              <a:ext cx="2319929" cy="625791"/>
            </a:xfrm>
            <a:prstGeom prst="foldedCorner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ngolo ripiegato 312"/>
            <p:cNvSpPr/>
            <p:nvPr/>
          </p:nvSpPr>
          <p:spPr>
            <a:xfrm>
              <a:off x="2368698" y="4706657"/>
              <a:ext cx="2319929" cy="625791"/>
            </a:xfrm>
            <a:prstGeom prst="foldedCorner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VPN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Picture 8" descr="Risultati immagini per firewall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040" y="5624359"/>
              <a:ext cx="692021" cy="46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Risultati immagini per vp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87977" y="4771955"/>
              <a:ext cx="511034" cy="51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magine 31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023" b="94064" l="4808" r="94952">
                          <a14:foregroundMark x1="28606" y1="44292" x2="36538" y2="43836"/>
                          <a14:foregroundMark x1="33413" y1="74429" x2="41587" y2="74886"/>
                          <a14:foregroundMark x1="18029" y1="73973" x2="30769" y2="73516"/>
                          <a14:foregroundMark x1="44712" y1="74886" x2="59375" y2="739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194" y="3922695"/>
              <a:ext cx="817964" cy="557348"/>
            </a:xfrm>
            <a:prstGeom prst="rect">
              <a:avLst/>
            </a:prstGeom>
          </p:spPr>
        </p:pic>
      </p:grpSp>
      <p:pic>
        <p:nvPicPr>
          <p:cNvPr id="33" name="Picture 2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64" y="4568657"/>
            <a:ext cx="992131" cy="992132"/>
          </a:xfrm>
          <a:prstGeom prst="rect">
            <a:avLst/>
          </a:prstGeom>
        </p:spPr>
      </p:pic>
      <p:cxnSp>
        <p:nvCxnSpPr>
          <p:cNvPr id="34" name="Straight Connector 233"/>
          <p:cNvCxnSpPr>
            <a:endCxn id="33" idx="1"/>
          </p:cNvCxnSpPr>
          <p:nvPr/>
        </p:nvCxnSpPr>
        <p:spPr>
          <a:xfrm>
            <a:off x="2805294" y="5064723"/>
            <a:ext cx="70517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33"/>
          <p:cNvCxnSpPr>
            <a:stCxn id="33" idx="3"/>
          </p:cNvCxnSpPr>
          <p:nvPr/>
        </p:nvCxnSpPr>
        <p:spPr>
          <a:xfrm>
            <a:off x="4502596" y="5064723"/>
            <a:ext cx="622793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ccia in su 320"/>
          <p:cNvSpPr/>
          <p:nvPr/>
        </p:nvSpPr>
        <p:spPr>
          <a:xfrm>
            <a:off x="7425105" y="2008760"/>
            <a:ext cx="405961" cy="1306451"/>
          </a:xfrm>
          <a:prstGeom prst="upArrow">
            <a:avLst>
              <a:gd name="adj1" fmla="val 50000"/>
              <a:gd name="adj2" fmla="val 7706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uppo 321"/>
          <p:cNvGrpSpPr/>
          <p:nvPr/>
        </p:nvGrpSpPr>
        <p:grpSpPr>
          <a:xfrm>
            <a:off x="7442541" y="2375648"/>
            <a:ext cx="1537966" cy="874898"/>
            <a:chOff x="5931966" y="22725489"/>
            <a:chExt cx="1487454" cy="767005"/>
          </a:xfrm>
        </p:grpSpPr>
        <p:sp>
          <p:nvSpPr>
            <p:cNvPr id="38" name="Angolo ripiegato 322"/>
            <p:cNvSpPr/>
            <p:nvPr/>
          </p:nvSpPr>
          <p:spPr>
            <a:xfrm>
              <a:off x="5931966" y="22725489"/>
              <a:ext cx="1487454" cy="767005"/>
            </a:xfrm>
            <a:prstGeom prst="foldedCorner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Domain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Capabilities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39" name="Picture 6" descr="Risultati immagini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272" y="23094939"/>
              <a:ext cx="345989" cy="3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8" descr="Risultati immagini per firewall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93" y="2903747"/>
            <a:ext cx="329961" cy="2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isultati immagini per vp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56249" y="2887063"/>
            <a:ext cx="243665" cy="23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magine 3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23" b="94064" l="4808" r="94952">
                        <a14:foregroundMark x1="28606" y1="44292" x2="36538" y2="43836"/>
                        <a14:foregroundMark x1="33413" y1="74429" x2="41587" y2="74886"/>
                        <a14:foregroundMark x1="18029" y1="73973" x2="30769" y2="73516"/>
                        <a14:foregroundMark x1="44712" y1="74886" x2="59375" y2="73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75" y="2871825"/>
            <a:ext cx="334095" cy="255214"/>
          </a:xfrm>
          <a:prstGeom prst="rect">
            <a:avLst/>
          </a:prstGeom>
        </p:spPr>
      </p:pic>
      <p:pic>
        <p:nvPicPr>
          <p:cNvPr id="43" name="Picture 8" descr="Risultati immagini per ya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29" y="2285098"/>
            <a:ext cx="324392" cy="3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Risultati immagini per ya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11" y="2280306"/>
            <a:ext cx="324392" cy="3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Risultati immagini per cloud serv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09" y="4581161"/>
            <a:ext cx="960941" cy="5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magine 3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23" b="94064" l="4808" r="94952">
                        <a14:foregroundMark x1="28606" y1="44292" x2="36538" y2="43836"/>
                        <a14:foregroundMark x1="33413" y1="74429" x2="41587" y2="74886"/>
                        <a14:foregroundMark x1="18029" y1="73973" x2="30769" y2="73516"/>
                        <a14:foregroundMark x1="44712" y1="74886" x2="59375" y2="73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67" y="2901914"/>
            <a:ext cx="334095" cy="255214"/>
          </a:xfrm>
          <a:prstGeom prst="rect">
            <a:avLst/>
          </a:prstGeom>
        </p:spPr>
      </p:pic>
      <p:sp>
        <p:nvSpPr>
          <p:cNvPr id="6" name="Up-Down Arrow 5"/>
          <p:cNvSpPr/>
          <p:nvPr/>
        </p:nvSpPr>
        <p:spPr>
          <a:xfrm>
            <a:off x="3389285" y="1545349"/>
            <a:ext cx="383972" cy="673790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2311159" y="2618366"/>
            <a:ext cx="383972" cy="673790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Angolo ripiegato 311"/>
          <p:cNvSpPr/>
          <p:nvPr/>
        </p:nvSpPr>
        <p:spPr>
          <a:xfrm>
            <a:off x="370936" y="4038010"/>
            <a:ext cx="1106160" cy="286555"/>
          </a:xfrm>
          <a:prstGeom prst="foldedCorner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Immagine 3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23" b="94064" l="4808" r="94952">
                        <a14:foregroundMark x1="28606" y1="44292" x2="36538" y2="43836"/>
                        <a14:foregroundMark x1="33413" y1="74429" x2="41587" y2="74886"/>
                        <a14:foregroundMark x1="18029" y1="73973" x2="30769" y2="73516"/>
                        <a14:foregroundMark x1="44712" y1="74886" x2="59375" y2="73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61" y="4059581"/>
            <a:ext cx="390012" cy="2552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64945" y="2746679"/>
            <a:ext cx="638099" cy="589822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714"/>
          <p:cNvCxnSpPr/>
          <p:nvPr/>
        </p:nvCxnSpPr>
        <p:spPr>
          <a:xfrm>
            <a:off x="590632" y="4333735"/>
            <a:ext cx="421100" cy="34279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714"/>
          <p:cNvCxnSpPr/>
          <p:nvPr/>
        </p:nvCxnSpPr>
        <p:spPr>
          <a:xfrm>
            <a:off x="833226" y="4341397"/>
            <a:ext cx="421100" cy="34279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714"/>
          <p:cNvCxnSpPr/>
          <p:nvPr/>
        </p:nvCxnSpPr>
        <p:spPr>
          <a:xfrm>
            <a:off x="1050928" y="4331627"/>
            <a:ext cx="421100" cy="34279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Up-Down Arrow 167"/>
          <p:cNvSpPr/>
          <p:nvPr/>
        </p:nvSpPr>
        <p:spPr>
          <a:xfrm>
            <a:off x="5707340" y="2618365"/>
            <a:ext cx="383972" cy="673790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demo: Step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4" name="Cloud 59"/>
          <p:cNvSpPr/>
          <p:nvPr/>
        </p:nvSpPr>
        <p:spPr>
          <a:xfrm>
            <a:off x="509052" y="2595978"/>
            <a:ext cx="4562074" cy="2882499"/>
          </a:xfrm>
          <a:prstGeom prst="cloud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0" dirty="0">
              <a:solidFill>
                <a:schemeClr val="tx1"/>
              </a:solidFill>
            </a:endParaRPr>
          </a:p>
        </p:txBody>
      </p:sp>
      <p:sp>
        <p:nvSpPr>
          <p:cNvPr id="7" name="Rettangolo 523"/>
          <p:cNvSpPr/>
          <p:nvPr/>
        </p:nvSpPr>
        <p:spPr>
          <a:xfrm>
            <a:off x="1662120" y="969787"/>
            <a:ext cx="1444979" cy="371271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po 1032"/>
          <p:cNvGrpSpPr/>
          <p:nvPr/>
        </p:nvGrpSpPr>
        <p:grpSpPr>
          <a:xfrm>
            <a:off x="1715343" y="1010180"/>
            <a:ext cx="1316869" cy="290802"/>
            <a:chOff x="19371186" y="21277292"/>
            <a:chExt cx="2151050" cy="475013"/>
          </a:xfrm>
        </p:grpSpPr>
        <p:cxnSp>
          <p:nvCxnSpPr>
            <p:cNvPr id="9" name="Straight Connector 5"/>
            <p:cNvCxnSpPr>
              <a:stCxn id="10" idx="3"/>
              <a:endCxn id="14" idx="2"/>
            </p:cNvCxnSpPr>
            <p:nvPr/>
          </p:nvCxnSpPr>
          <p:spPr>
            <a:xfrm flipV="1">
              <a:off x="21005684" y="21479994"/>
              <a:ext cx="372552" cy="1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" name="Rounded Rectangle 7"/>
            <p:cNvSpPr/>
            <p:nvPr/>
          </p:nvSpPr>
          <p:spPr>
            <a:xfrm>
              <a:off x="19839140" y="21336671"/>
              <a:ext cx="1166544" cy="286647"/>
            </a:xfrm>
            <a:prstGeom prst="roundRect">
              <a:avLst/>
            </a:prstGeom>
            <a:solidFill>
              <a:srgbClr val="FFFFCC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6"/>
            <p:cNvSpPr/>
            <p:nvPr/>
          </p:nvSpPr>
          <p:spPr>
            <a:xfrm>
              <a:off x="19445352" y="21277292"/>
              <a:ext cx="2006931" cy="475013"/>
            </a:xfrm>
            <a:prstGeom prst="roundRect">
              <a:avLst>
                <a:gd name="adj" fmla="val 10934"/>
              </a:avLst>
            </a:prstGeom>
            <a:noFill/>
            <a:ln w="12700" cap="flat" cmpd="sng" algn="ctr">
              <a:solidFill>
                <a:srgbClr val="0070C0"/>
              </a:solidFill>
              <a:prstDash val="lgDash"/>
              <a:miter lim="800000"/>
            </a:ln>
            <a:effectLst/>
          </p:spPr>
          <p:txBody>
            <a:bodyPr lIns="36000" tIns="36000" rIns="36000" bIns="36000" rtlCol="0" anchor="t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9"/>
            <p:cNvCxnSpPr>
              <a:stCxn id="13" idx="6"/>
              <a:endCxn id="10" idx="1"/>
            </p:cNvCxnSpPr>
            <p:nvPr/>
          </p:nvCxnSpPr>
          <p:spPr>
            <a:xfrm>
              <a:off x="19515186" y="21479807"/>
              <a:ext cx="323954" cy="188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" name="Oval 10"/>
            <p:cNvSpPr/>
            <p:nvPr/>
          </p:nvSpPr>
          <p:spPr>
            <a:xfrm>
              <a:off x="19371186" y="21407807"/>
              <a:ext cx="144000" cy="144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8"/>
            <p:cNvSpPr/>
            <p:nvPr/>
          </p:nvSpPr>
          <p:spPr>
            <a:xfrm>
              <a:off x="21378236" y="21407994"/>
              <a:ext cx="144000" cy="144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68"/>
          <p:cNvSpPr/>
          <p:nvPr/>
        </p:nvSpPr>
        <p:spPr>
          <a:xfrm>
            <a:off x="6563463" y="3191247"/>
            <a:ext cx="2199846" cy="16297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A0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08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76431"/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16" name="Rectangle 69"/>
          <p:cNvSpPr/>
          <p:nvPr/>
        </p:nvSpPr>
        <p:spPr>
          <a:xfrm>
            <a:off x="1683643" y="3311120"/>
            <a:ext cx="1816721" cy="714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17" name="Gruppo 1033"/>
          <p:cNvGrpSpPr/>
          <p:nvPr/>
        </p:nvGrpSpPr>
        <p:grpSpPr>
          <a:xfrm>
            <a:off x="4421399" y="1485687"/>
            <a:ext cx="1820393" cy="577557"/>
            <a:chOff x="19573576" y="21826570"/>
            <a:chExt cx="2973535" cy="943415"/>
          </a:xfrm>
        </p:grpSpPr>
        <p:sp>
          <p:nvSpPr>
            <p:cNvPr id="18" name="Rectangle 214"/>
            <p:cNvSpPr/>
            <p:nvPr/>
          </p:nvSpPr>
          <p:spPr>
            <a:xfrm>
              <a:off x="19573576" y="21826570"/>
              <a:ext cx="2973535" cy="9434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75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Global Orchestrator</a:t>
              </a:r>
            </a:p>
          </p:txBody>
        </p:sp>
        <p:pic>
          <p:nvPicPr>
            <p:cNvPr id="19" name="Picture 2" descr="http://luminarybusinessdesign.com/wp-content/uploads/2015/02/CircleGearIco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4865" y="22000570"/>
              <a:ext cx="559360" cy="55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Immagine 2" descr="second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17" y="3109165"/>
            <a:ext cx="1048373" cy="277568"/>
          </a:xfrm>
          <a:prstGeom prst="rect">
            <a:avLst/>
          </a:prstGeom>
        </p:spPr>
      </p:pic>
      <p:sp>
        <p:nvSpPr>
          <p:cNvPr id="21" name="Rectangle 61"/>
          <p:cNvSpPr/>
          <p:nvPr/>
        </p:nvSpPr>
        <p:spPr>
          <a:xfrm>
            <a:off x="1324598" y="5130606"/>
            <a:ext cx="153673" cy="1708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Rectangle 61"/>
          <p:cNvSpPr/>
          <p:nvPr/>
        </p:nvSpPr>
        <p:spPr>
          <a:xfrm>
            <a:off x="3757675" y="5038267"/>
            <a:ext cx="153673" cy="1708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23" name="Picture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7" y="5326034"/>
            <a:ext cx="1020503" cy="574033"/>
          </a:xfrm>
          <a:prstGeom prst="rect">
            <a:avLst/>
          </a:prstGeom>
        </p:spPr>
      </p:pic>
      <p:cxnSp>
        <p:nvCxnSpPr>
          <p:cNvPr id="24" name="Connettore 4 1035"/>
          <p:cNvCxnSpPr>
            <a:stCxn id="23" idx="3"/>
            <a:endCxn id="21" idx="2"/>
          </p:cNvCxnSpPr>
          <p:nvPr/>
        </p:nvCxnSpPr>
        <p:spPr>
          <a:xfrm flipV="1">
            <a:off x="1141090" y="5301457"/>
            <a:ext cx="260345" cy="311593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2" descr="Risultati immagini per server fla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58" y="5162980"/>
            <a:ext cx="827941" cy="8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4 1040"/>
          <p:cNvCxnSpPr>
            <a:stCxn id="22" idx="2"/>
            <a:endCxn id="25" idx="1"/>
          </p:cNvCxnSpPr>
          <p:nvPr/>
        </p:nvCxnSpPr>
        <p:spPr>
          <a:xfrm rot="16200000" flipH="1">
            <a:off x="3835669" y="5207961"/>
            <a:ext cx="367833" cy="370146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1"/>
          <p:cNvSpPr/>
          <p:nvPr/>
        </p:nvSpPr>
        <p:spPr>
          <a:xfrm>
            <a:off x="4396129" y="4529531"/>
            <a:ext cx="153673" cy="1708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8" name="CasellaDiTesto 1043"/>
          <p:cNvSpPr txBox="1"/>
          <p:nvPr/>
        </p:nvSpPr>
        <p:spPr>
          <a:xfrm>
            <a:off x="597109" y="3804280"/>
            <a:ext cx="1696271" cy="40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Domain 1:</a:t>
            </a:r>
          </a:p>
          <a:p>
            <a:r>
              <a:rPr lang="it-IT" sz="1200" dirty="0" err="1"/>
              <a:t>Telco</a:t>
            </a:r>
            <a:r>
              <a:rPr lang="it-IT" sz="1200" dirty="0"/>
              <a:t> Network</a:t>
            </a:r>
          </a:p>
        </p:txBody>
      </p:sp>
      <p:pic>
        <p:nvPicPr>
          <p:cNvPr id="29" name="Immagine 36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70" y="3257028"/>
            <a:ext cx="1334060" cy="815259"/>
          </a:xfrm>
          <a:prstGeom prst="rect">
            <a:avLst/>
          </a:prstGeom>
          <a:effectLst/>
        </p:spPr>
      </p:pic>
      <p:sp>
        <p:nvSpPr>
          <p:cNvPr id="30" name="Rettangolo 1044"/>
          <p:cNvSpPr/>
          <p:nvPr/>
        </p:nvSpPr>
        <p:spPr>
          <a:xfrm>
            <a:off x="1570027" y="3004384"/>
            <a:ext cx="2043954" cy="314810"/>
          </a:xfrm>
          <a:prstGeom prst="roundRect">
            <a:avLst>
              <a:gd name="adj" fmla="val 25650"/>
            </a:avLst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400" dirty="0">
                <a:solidFill>
                  <a:schemeClr val="tx1"/>
                </a:solidFill>
              </a:rPr>
              <a:t>Domain Orchestrator</a:t>
            </a:r>
          </a:p>
        </p:txBody>
      </p:sp>
      <p:sp>
        <p:nvSpPr>
          <p:cNvPr id="33" name="Rectangle 61"/>
          <p:cNvSpPr/>
          <p:nvPr/>
        </p:nvSpPr>
        <p:spPr>
          <a:xfrm>
            <a:off x="6507268" y="4533992"/>
            <a:ext cx="153673" cy="170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A0A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5" name="CasellaDiTesto 390"/>
          <p:cNvSpPr txBox="1"/>
          <p:nvPr/>
        </p:nvSpPr>
        <p:spPr>
          <a:xfrm>
            <a:off x="6594214" y="3201411"/>
            <a:ext cx="106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A0A0A0"/>
                </a:solidFill>
              </a:rPr>
              <a:t>Domain 2:</a:t>
            </a:r>
          </a:p>
          <a:p>
            <a:r>
              <a:rPr lang="it-IT" sz="1200" dirty="0" err="1">
                <a:solidFill>
                  <a:srgbClr val="A0A0A0"/>
                </a:solidFill>
              </a:rPr>
              <a:t>Telco</a:t>
            </a:r>
            <a:r>
              <a:rPr lang="it-IT" sz="1200" dirty="0">
                <a:solidFill>
                  <a:srgbClr val="A0A0A0"/>
                </a:solidFill>
              </a:rPr>
              <a:t> </a:t>
            </a:r>
            <a:r>
              <a:rPr lang="it-IT" sz="1200" dirty="0" err="1">
                <a:solidFill>
                  <a:srgbClr val="A0A0A0"/>
                </a:solidFill>
              </a:rPr>
              <a:t>Cloud</a:t>
            </a:r>
            <a:endParaRPr lang="it-IT" sz="1200" dirty="0">
              <a:solidFill>
                <a:srgbClr val="A0A0A0"/>
              </a:solidFill>
            </a:endParaRPr>
          </a:p>
        </p:txBody>
      </p:sp>
      <p:cxnSp>
        <p:nvCxnSpPr>
          <p:cNvPr id="36" name="Connettore diritto 344"/>
          <p:cNvCxnSpPr/>
          <p:nvPr/>
        </p:nvCxnSpPr>
        <p:spPr>
          <a:xfrm flipV="1">
            <a:off x="1936648" y="4480608"/>
            <a:ext cx="508089" cy="27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405"/>
          <p:cNvCxnSpPr/>
          <p:nvPr/>
        </p:nvCxnSpPr>
        <p:spPr>
          <a:xfrm>
            <a:off x="2767141" y="4484676"/>
            <a:ext cx="530144" cy="26666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3" y="4491423"/>
            <a:ext cx="449750" cy="4497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71" y="4290776"/>
            <a:ext cx="449750" cy="4497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98" y="4494884"/>
            <a:ext cx="449750" cy="4497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igura a mano libera 403"/>
          <p:cNvSpPr/>
          <p:nvPr/>
        </p:nvSpPr>
        <p:spPr>
          <a:xfrm>
            <a:off x="1438191" y="4365095"/>
            <a:ext cx="2387046" cy="712678"/>
          </a:xfrm>
          <a:custGeom>
            <a:avLst/>
            <a:gdLst>
              <a:gd name="connsiteX0" fmla="*/ 0 w 9118636"/>
              <a:gd name="connsiteY0" fmla="*/ 1476747 h 1476747"/>
              <a:gd name="connsiteX1" fmla="*/ 1920240 w 9118636"/>
              <a:gd name="connsiteY1" fmla="*/ 420107 h 1476747"/>
              <a:gd name="connsiteX2" fmla="*/ 3474720 w 9118636"/>
              <a:gd name="connsiteY2" fmla="*/ 155947 h 1476747"/>
              <a:gd name="connsiteX3" fmla="*/ 4490720 w 9118636"/>
              <a:gd name="connsiteY3" fmla="*/ 511547 h 1476747"/>
              <a:gd name="connsiteX4" fmla="*/ 7467600 w 9118636"/>
              <a:gd name="connsiteY4" fmla="*/ 592827 h 1476747"/>
              <a:gd name="connsiteX5" fmla="*/ 8646160 w 9118636"/>
              <a:gd name="connsiteY5" fmla="*/ 501387 h 1476747"/>
              <a:gd name="connsiteX6" fmla="*/ 8940800 w 9118636"/>
              <a:gd name="connsiteY6" fmla="*/ 105147 h 1476747"/>
              <a:gd name="connsiteX7" fmla="*/ 9113520 w 9118636"/>
              <a:gd name="connsiteY7" fmla="*/ 3547 h 1476747"/>
              <a:gd name="connsiteX0" fmla="*/ 0 w 8941842"/>
              <a:gd name="connsiteY0" fmla="*/ 1374241 h 1834763"/>
              <a:gd name="connsiteX1" fmla="*/ 1920240 w 8941842"/>
              <a:gd name="connsiteY1" fmla="*/ 317601 h 1834763"/>
              <a:gd name="connsiteX2" fmla="*/ 3474720 w 8941842"/>
              <a:gd name="connsiteY2" fmla="*/ 53441 h 1834763"/>
              <a:gd name="connsiteX3" fmla="*/ 4490720 w 8941842"/>
              <a:gd name="connsiteY3" fmla="*/ 409041 h 1834763"/>
              <a:gd name="connsiteX4" fmla="*/ 7467600 w 8941842"/>
              <a:gd name="connsiteY4" fmla="*/ 490321 h 1834763"/>
              <a:gd name="connsiteX5" fmla="*/ 8646160 w 8941842"/>
              <a:gd name="connsiteY5" fmla="*/ 398881 h 1834763"/>
              <a:gd name="connsiteX6" fmla="*/ 8940800 w 8941842"/>
              <a:gd name="connsiteY6" fmla="*/ 2641 h 1834763"/>
              <a:gd name="connsiteX7" fmla="*/ 4672628 w 8941842"/>
              <a:gd name="connsiteY7" fmla="*/ 1834763 h 1834763"/>
              <a:gd name="connsiteX0" fmla="*/ 0 w 8769756"/>
              <a:gd name="connsiteY0" fmla="*/ 1323053 h 1783575"/>
              <a:gd name="connsiteX1" fmla="*/ 1920240 w 8769756"/>
              <a:gd name="connsiteY1" fmla="*/ 266413 h 1783575"/>
              <a:gd name="connsiteX2" fmla="*/ 3474720 w 8769756"/>
              <a:gd name="connsiteY2" fmla="*/ 2253 h 1783575"/>
              <a:gd name="connsiteX3" fmla="*/ 4490720 w 8769756"/>
              <a:gd name="connsiteY3" fmla="*/ 357853 h 1783575"/>
              <a:gd name="connsiteX4" fmla="*/ 7467600 w 8769756"/>
              <a:gd name="connsiteY4" fmla="*/ 439133 h 1783575"/>
              <a:gd name="connsiteX5" fmla="*/ 8646160 w 8769756"/>
              <a:gd name="connsiteY5" fmla="*/ 347693 h 1783575"/>
              <a:gd name="connsiteX6" fmla="*/ 4672628 w 8769756"/>
              <a:gd name="connsiteY6" fmla="*/ 1783575 h 1783575"/>
              <a:gd name="connsiteX0" fmla="*/ 0 w 7467903"/>
              <a:gd name="connsiteY0" fmla="*/ 1323053 h 1783575"/>
              <a:gd name="connsiteX1" fmla="*/ 1920240 w 7467903"/>
              <a:gd name="connsiteY1" fmla="*/ 266413 h 1783575"/>
              <a:gd name="connsiteX2" fmla="*/ 3474720 w 7467903"/>
              <a:gd name="connsiteY2" fmla="*/ 2253 h 1783575"/>
              <a:gd name="connsiteX3" fmla="*/ 4490720 w 7467903"/>
              <a:gd name="connsiteY3" fmla="*/ 357853 h 1783575"/>
              <a:gd name="connsiteX4" fmla="*/ 7467600 w 7467903"/>
              <a:gd name="connsiteY4" fmla="*/ 439133 h 1783575"/>
              <a:gd name="connsiteX5" fmla="*/ 4672628 w 7467903"/>
              <a:gd name="connsiteY5" fmla="*/ 1783575 h 1783575"/>
              <a:gd name="connsiteX0" fmla="*/ 0 w 4672628"/>
              <a:gd name="connsiteY0" fmla="*/ 1323053 h 1783575"/>
              <a:gd name="connsiteX1" fmla="*/ 1920240 w 4672628"/>
              <a:gd name="connsiteY1" fmla="*/ 266413 h 1783575"/>
              <a:gd name="connsiteX2" fmla="*/ 3474720 w 4672628"/>
              <a:gd name="connsiteY2" fmla="*/ 2253 h 1783575"/>
              <a:gd name="connsiteX3" fmla="*/ 4490720 w 4672628"/>
              <a:gd name="connsiteY3" fmla="*/ 357853 h 1783575"/>
              <a:gd name="connsiteX4" fmla="*/ 4672628 w 4672628"/>
              <a:gd name="connsiteY4" fmla="*/ 1783575 h 1783575"/>
              <a:gd name="connsiteX0" fmla="*/ 0 w 4672628"/>
              <a:gd name="connsiteY0" fmla="*/ 1417723 h 1878245"/>
              <a:gd name="connsiteX1" fmla="*/ 1920240 w 4672628"/>
              <a:gd name="connsiteY1" fmla="*/ 361083 h 1878245"/>
              <a:gd name="connsiteX2" fmla="*/ 3474720 w 4672628"/>
              <a:gd name="connsiteY2" fmla="*/ 96923 h 1878245"/>
              <a:gd name="connsiteX3" fmla="*/ 4672628 w 4672628"/>
              <a:gd name="connsiteY3" fmla="*/ 1878245 h 1878245"/>
              <a:gd name="connsiteX0" fmla="*/ 0 w 4672628"/>
              <a:gd name="connsiteY0" fmla="*/ 1062351 h 1522873"/>
              <a:gd name="connsiteX1" fmla="*/ 1920240 w 4672628"/>
              <a:gd name="connsiteY1" fmla="*/ 5711 h 1522873"/>
              <a:gd name="connsiteX2" fmla="*/ 4672628 w 4672628"/>
              <a:gd name="connsiteY2" fmla="*/ 1522873 h 1522873"/>
              <a:gd name="connsiteX0" fmla="*/ 0 w 4672628"/>
              <a:gd name="connsiteY0" fmla="*/ 1221410 h 1681932"/>
              <a:gd name="connsiteX1" fmla="*/ 2453680 w 4672628"/>
              <a:gd name="connsiteY1" fmla="*/ 4738 h 1681932"/>
              <a:gd name="connsiteX2" fmla="*/ 4672628 w 4672628"/>
              <a:gd name="connsiteY2" fmla="*/ 1681932 h 1681932"/>
              <a:gd name="connsiteX0" fmla="*/ 0 w 4672628"/>
              <a:gd name="connsiteY0" fmla="*/ 1221410 h 1681932"/>
              <a:gd name="connsiteX1" fmla="*/ 2453680 w 4672628"/>
              <a:gd name="connsiteY1" fmla="*/ 4738 h 1681932"/>
              <a:gd name="connsiteX2" fmla="*/ 4672628 w 4672628"/>
              <a:gd name="connsiteY2" fmla="*/ 1681932 h 1681932"/>
              <a:gd name="connsiteX0" fmla="*/ 0 w 4672628"/>
              <a:gd name="connsiteY0" fmla="*/ 1222268 h 1682790"/>
              <a:gd name="connsiteX1" fmla="*/ 2453680 w 4672628"/>
              <a:gd name="connsiteY1" fmla="*/ 5596 h 1682790"/>
              <a:gd name="connsiteX2" fmla="*/ 4672628 w 4672628"/>
              <a:gd name="connsiteY2" fmla="*/ 1682790 h 1682790"/>
              <a:gd name="connsiteX0" fmla="*/ 123016 w 4795644"/>
              <a:gd name="connsiteY0" fmla="*/ 1222930 h 1683452"/>
              <a:gd name="connsiteX1" fmla="*/ 200947 w 4795644"/>
              <a:gd name="connsiteY1" fmla="*/ 1116904 h 1683452"/>
              <a:gd name="connsiteX2" fmla="*/ 2576696 w 4795644"/>
              <a:gd name="connsiteY2" fmla="*/ 6258 h 1683452"/>
              <a:gd name="connsiteX3" fmla="*/ 4795644 w 4795644"/>
              <a:gd name="connsiteY3" fmla="*/ 1683452 h 1683452"/>
              <a:gd name="connsiteX0" fmla="*/ 0 w 4672628"/>
              <a:gd name="connsiteY0" fmla="*/ 1220710 h 1681232"/>
              <a:gd name="connsiteX1" fmla="*/ 2453680 w 4672628"/>
              <a:gd name="connsiteY1" fmla="*/ 4038 h 1681232"/>
              <a:gd name="connsiteX2" fmla="*/ 4672628 w 4672628"/>
              <a:gd name="connsiteY2" fmla="*/ 1681232 h 1681232"/>
              <a:gd name="connsiteX0" fmla="*/ 0 w 4592611"/>
              <a:gd name="connsiteY0" fmla="*/ 1129537 h 1683411"/>
              <a:gd name="connsiteX1" fmla="*/ 2373663 w 4592611"/>
              <a:gd name="connsiteY1" fmla="*/ 6217 h 1683411"/>
              <a:gd name="connsiteX2" fmla="*/ 4592611 w 4592611"/>
              <a:gd name="connsiteY2" fmla="*/ 1683411 h 1683411"/>
              <a:gd name="connsiteX0" fmla="*/ 0 w 4592611"/>
              <a:gd name="connsiteY0" fmla="*/ 1131500 h 1685374"/>
              <a:gd name="connsiteX1" fmla="*/ 2373663 w 4592611"/>
              <a:gd name="connsiteY1" fmla="*/ 8180 h 1685374"/>
              <a:gd name="connsiteX2" fmla="*/ 4592611 w 4592611"/>
              <a:gd name="connsiteY2" fmla="*/ 1685374 h 1685374"/>
              <a:gd name="connsiteX0" fmla="*/ 0 w 3965817"/>
              <a:gd name="connsiteY0" fmla="*/ 1123864 h 1123864"/>
              <a:gd name="connsiteX1" fmla="*/ 2373663 w 3965817"/>
              <a:gd name="connsiteY1" fmla="*/ 544 h 1123864"/>
              <a:gd name="connsiteX2" fmla="*/ 3965817 w 3965817"/>
              <a:gd name="connsiteY2" fmla="*/ 1010938 h 1123864"/>
              <a:gd name="connsiteX0" fmla="*/ 0 w 3965817"/>
              <a:gd name="connsiteY0" fmla="*/ 1123849 h 1123849"/>
              <a:gd name="connsiteX1" fmla="*/ 2373663 w 3965817"/>
              <a:gd name="connsiteY1" fmla="*/ 529 h 1123849"/>
              <a:gd name="connsiteX2" fmla="*/ 3965817 w 3965817"/>
              <a:gd name="connsiteY2" fmla="*/ 1010923 h 1123849"/>
              <a:gd name="connsiteX0" fmla="*/ 0 w 3965817"/>
              <a:gd name="connsiteY0" fmla="*/ 1163816 h 1163816"/>
              <a:gd name="connsiteX1" fmla="*/ 1973582 w 3965817"/>
              <a:gd name="connsiteY1" fmla="*/ 488 h 1163816"/>
              <a:gd name="connsiteX2" fmla="*/ 3965817 w 3965817"/>
              <a:gd name="connsiteY2" fmla="*/ 1050890 h 1163816"/>
              <a:gd name="connsiteX0" fmla="*/ 0 w 3965817"/>
              <a:gd name="connsiteY0" fmla="*/ 1163901 h 1163901"/>
              <a:gd name="connsiteX1" fmla="*/ 1973582 w 3965817"/>
              <a:gd name="connsiteY1" fmla="*/ 573 h 1163901"/>
              <a:gd name="connsiteX2" fmla="*/ 3965817 w 3965817"/>
              <a:gd name="connsiteY2" fmla="*/ 1050975 h 1163901"/>
              <a:gd name="connsiteX0" fmla="*/ 0 w 3899138"/>
              <a:gd name="connsiteY0" fmla="*/ 1164059 h 1164059"/>
              <a:gd name="connsiteX1" fmla="*/ 1973582 w 3899138"/>
              <a:gd name="connsiteY1" fmla="*/ 731 h 1164059"/>
              <a:gd name="connsiteX2" fmla="*/ 3899138 w 3899138"/>
              <a:gd name="connsiteY2" fmla="*/ 1037798 h 1164059"/>
              <a:gd name="connsiteX0" fmla="*/ 0 w 3899138"/>
              <a:gd name="connsiteY0" fmla="*/ 1164128 h 1164128"/>
              <a:gd name="connsiteX1" fmla="*/ 1973582 w 3899138"/>
              <a:gd name="connsiteY1" fmla="*/ 800 h 1164128"/>
              <a:gd name="connsiteX2" fmla="*/ 3899138 w 3899138"/>
              <a:gd name="connsiteY2" fmla="*/ 1037867 h 1164128"/>
              <a:gd name="connsiteX0" fmla="*/ 0 w 3899138"/>
              <a:gd name="connsiteY0" fmla="*/ 1164128 h 1164128"/>
              <a:gd name="connsiteX1" fmla="*/ 1973582 w 3899138"/>
              <a:gd name="connsiteY1" fmla="*/ 800 h 1164128"/>
              <a:gd name="connsiteX2" fmla="*/ 3899138 w 3899138"/>
              <a:gd name="connsiteY2" fmla="*/ 1037867 h 116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9138" h="1164128">
                <a:moveTo>
                  <a:pt x="0" y="1164128"/>
                </a:moveTo>
                <a:cubicBezTo>
                  <a:pt x="471174" y="603926"/>
                  <a:pt x="1323726" y="21843"/>
                  <a:pt x="1973582" y="800"/>
                </a:cubicBezTo>
                <a:cubicBezTo>
                  <a:pt x="2623438" y="-20243"/>
                  <a:pt x="3499093" y="375055"/>
                  <a:pt x="3899138" y="1037867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/>
          </a:p>
        </p:txBody>
      </p:sp>
      <p:pic>
        <p:nvPicPr>
          <p:cNvPr id="49" name="Picture 2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13" y="1069570"/>
            <a:ext cx="303313" cy="170614"/>
          </a:xfrm>
          <a:prstGeom prst="rect">
            <a:avLst/>
          </a:prstGeom>
        </p:spPr>
      </p:pic>
      <p:cxnSp>
        <p:nvCxnSpPr>
          <p:cNvPr id="50" name="Straight Connector 9"/>
          <p:cNvCxnSpPr>
            <a:endCxn id="13" idx="2"/>
          </p:cNvCxnSpPr>
          <p:nvPr/>
        </p:nvCxnSpPr>
        <p:spPr>
          <a:xfrm>
            <a:off x="1561882" y="1134159"/>
            <a:ext cx="153462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51" name="Picture 12" descr="Risultati immagini per server flat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87" y="1021332"/>
            <a:ext cx="223125" cy="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9"/>
          <p:cNvCxnSpPr>
            <a:stCxn id="14" idx="6"/>
            <a:endCxn id="51" idx="1"/>
          </p:cNvCxnSpPr>
          <p:nvPr/>
        </p:nvCxnSpPr>
        <p:spPr>
          <a:xfrm flipV="1">
            <a:off x="3032213" y="1132895"/>
            <a:ext cx="171374" cy="1379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Connettore 7 417"/>
          <p:cNvCxnSpPr>
            <a:stCxn id="51" idx="3"/>
            <a:endCxn id="18" idx="0"/>
          </p:cNvCxnSpPr>
          <p:nvPr/>
        </p:nvCxnSpPr>
        <p:spPr>
          <a:xfrm>
            <a:off x="3426712" y="1132895"/>
            <a:ext cx="1904884" cy="352792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7 516"/>
          <p:cNvCxnSpPr>
            <a:stCxn id="18" idx="1"/>
            <a:endCxn id="105" idx="0"/>
          </p:cNvCxnSpPr>
          <p:nvPr/>
        </p:nvCxnSpPr>
        <p:spPr>
          <a:xfrm rot="10800000" flipV="1">
            <a:off x="2605915" y="1774465"/>
            <a:ext cx="1815484" cy="327247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520"/>
          <p:cNvCxnSpPr>
            <a:stCxn id="105" idx="2"/>
          </p:cNvCxnSpPr>
          <p:nvPr/>
        </p:nvCxnSpPr>
        <p:spPr>
          <a:xfrm>
            <a:off x="2605915" y="2472984"/>
            <a:ext cx="0" cy="53140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ttangolo 1044"/>
          <p:cNvSpPr/>
          <p:nvPr/>
        </p:nvSpPr>
        <p:spPr>
          <a:xfrm>
            <a:off x="6507268" y="2873493"/>
            <a:ext cx="2312236" cy="314810"/>
          </a:xfrm>
          <a:prstGeom prst="roundRect">
            <a:avLst>
              <a:gd name="adj" fmla="val 25650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A0A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400" dirty="0">
                <a:solidFill>
                  <a:srgbClr val="A0A0A0"/>
                </a:solidFill>
              </a:rPr>
              <a:t>Domain Orchestrator</a:t>
            </a:r>
          </a:p>
        </p:txBody>
      </p:sp>
      <p:sp>
        <p:nvSpPr>
          <p:cNvPr id="92" name="Angolo ripiegato 311"/>
          <p:cNvSpPr/>
          <p:nvPr/>
        </p:nvSpPr>
        <p:spPr>
          <a:xfrm>
            <a:off x="1737890" y="3392999"/>
            <a:ext cx="706847" cy="286555"/>
          </a:xfrm>
          <a:prstGeom prst="foldedCorner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" name="Connettore 2 714"/>
          <p:cNvCxnSpPr/>
          <p:nvPr/>
        </p:nvCxnSpPr>
        <p:spPr>
          <a:xfrm flipH="1">
            <a:off x="1896772" y="3696386"/>
            <a:ext cx="16498" cy="59439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714"/>
          <p:cNvCxnSpPr/>
          <p:nvPr/>
        </p:nvCxnSpPr>
        <p:spPr>
          <a:xfrm flipH="1">
            <a:off x="2046411" y="3701752"/>
            <a:ext cx="16498" cy="59439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2 714"/>
          <p:cNvCxnSpPr/>
          <p:nvPr/>
        </p:nvCxnSpPr>
        <p:spPr>
          <a:xfrm flipH="1">
            <a:off x="2203370" y="3701453"/>
            <a:ext cx="16498" cy="59439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3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59" y="3247949"/>
            <a:ext cx="611209" cy="611209"/>
          </a:xfrm>
          <a:prstGeom prst="rect">
            <a:avLst/>
          </a:prstGeom>
        </p:spPr>
      </p:pic>
      <p:cxnSp>
        <p:nvCxnSpPr>
          <p:cNvPr id="103" name="Straight Connector 102"/>
          <p:cNvCxnSpPr>
            <a:stCxn id="27" idx="3"/>
            <a:endCxn id="33" idx="1"/>
          </p:cNvCxnSpPr>
          <p:nvPr/>
        </p:nvCxnSpPr>
        <p:spPr>
          <a:xfrm>
            <a:off x="4549802" y="4614957"/>
            <a:ext cx="1957466" cy="446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48" y="4319721"/>
            <a:ext cx="634413" cy="634413"/>
          </a:xfrm>
          <a:prstGeom prst="rect">
            <a:avLst/>
          </a:prstGeom>
        </p:spPr>
      </p:pic>
      <p:sp>
        <p:nvSpPr>
          <p:cNvPr id="105" name="Rettangolo 523"/>
          <p:cNvSpPr/>
          <p:nvPr/>
        </p:nvSpPr>
        <p:spPr>
          <a:xfrm>
            <a:off x="1883425" y="2101713"/>
            <a:ext cx="1444979" cy="371271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Gruppo 1032"/>
          <p:cNvGrpSpPr/>
          <p:nvPr/>
        </p:nvGrpSpPr>
        <p:grpSpPr>
          <a:xfrm>
            <a:off x="1936648" y="2142106"/>
            <a:ext cx="1316869" cy="290802"/>
            <a:chOff x="19371186" y="21277292"/>
            <a:chExt cx="2151050" cy="475013"/>
          </a:xfrm>
        </p:grpSpPr>
        <p:cxnSp>
          <p:nvCxnSpPr>
            <p:cNvPr id="107" name="Straight Connector 5"/>
            <p:cNvCxnSpPr>
              <a:stCxn id="108" idx="3"/>
              <a:endCxn id="112" idx="2"/>
            </p:cNvCxnSpPr>
            <p:nvPr/>
          </p:nvCxnSpPr>
          <p:spPr>
            <a:xfrm flipV="1">
              <a:off x="21005684" y="21479994"/>
              <a:ext cx="372552" cy="1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8" name="Rounded Rectangle 7"/>
            <p:cNvSpPr/>
            <p:nvPr/>
          </p:nvSpPr>
          <p:spPr>
            <a:xfrm>
              <a:off x="19839140" y="21336671"/>
              <a:ext cx="1166544" cy="286647"/>
            </a:xfrm>
            <a:prstGeom prst="roundRect">
              <a:avLst/>
            </a:prstGeom>
            <a:solidFill>
              <a:srgbClr val="FFFFCC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ounded Rectangle 16"/>
            <p:cNvSpPr/>
            <p:nvPr/>
          </p:nvSpPr>
          <p:spPr>
            <a:xfrm>
              <a:off x="19445352" y="21277292"/>
              <a:ext cx="2006931" cy="475013"/>
            </a:xfrm>
            <a:prstGeom prst="roundRect">
              <a:avLst>
                <a:gd name="adj" fmla="val 10934"/>
              </a:avLst>
            </a:prstGeom>
            <a:noFill/>
            <a:ln w="12700" cap="flat" cmpd="sng" algn="ctr">
              <a:solidFill>
                <a:srgbClr val="0070C0"/>
              </a:solidFill>
              <a:prstDash val="lgDash"/>
              <a:miter lim="800000"/>
            </a:ln>
            <a:effectLst/>
          </p:spPr>
          <p:txBody>
            <a:bodyPr lIns="36000" tIns="36000" rIns="36000" bIns="36000" rtlCol="0" anchor="t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0" name="Straight Connector 9"/>
            <p:cNvCxnSpPr>
              <a:stCxn id="111" idx="6"/>
              <a:endCxn id="108" idx="1"/>
            </p:cNvCxnSpPr>
            <p:nvPr/>
          </p:nvCxnSpPr>
          <p:spPr>
            <a:xfrm>
              <a:off x="19515186" y="21479807"/>
              <a:ext cx="323954" cy="188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1" name="Oval 10"/>
            <p:cNvSpPr/>
            <p:nvPr/>
          </p:nvSpPr>
          <p:spPr>
            <a:xfrm>
              <a:off x="19371186" y="21407807"/>
              <a:ext cx="144000" cy="144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8"/>
            <p:cNvSpPr/>
            <p:nvPr/>
          </p:nvSpPr>
          <p:spPr>
            <a:xfrm>
              <a:off x="21378236" y="21407994"/>
              <a:ext cx="144000" cy="144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3" name="Picture 2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18" y="2201496"/>
            <a:ext cx="303313" cy="170614"/>
          </a:xfrm>
          <a:prstGeom prst="rect">
            <a:avLst/>
          </a:prstGeom>
        </p:spPr>
      </p:pic>
      <p:cxnSp>
        <p:nvCxnSpPr>
          <p:cNvPr id="114" name="Straight Connector 9"/>
          <p:cNvCxnSpPr>
            <a:endCxn id="111" idx="2"/>
          </p:cNvCxnSpPr>
          <p:nvPr/>
        </p:nvCxnSpPr>
        <p:spPr>
          <a:xfrm>
            <a:off x="1783187" y="2266085"/>
            <a:ext cx="153462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15" name="Picture 12" descr="Risultati immagini per server flat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92" y="2153258"/>
            <a:ext cx="223125" cy="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Straight Connector 9"/>
          <p:cNvCxnSpPr>
            <a:stCxn id="112" idx="6"/>
            <a:endCxn id="115" idx="1"/>
          </p:cNvCxnSpPr>
          <p:nvPr/>
        </p:nvCxnSpPr>
        <p:spPr>
          <a:xfrm flipV="1">
            <a:off x="3253518" y="2264821"/>
            <a:ext cx="171374" cy="1379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0" name="CasellaDiTesto 480"/>
          <p:cNvSpPr txBox="1"/>
          <p:nvPr/>
        </p:nvSpPr>
        <p:spPr>
          <a:xfrm>
            <a:off x="6961930" y="3960204"/>
            <a:ext cx="1484914" cy="719034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Domain not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involved in the service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9562" y="952500"/>
            <a:ext cx="8432102" cy="5155692"/>
          </a:xfrm>
        </p:spPr>
        <p:txBody>
          <a:bodyPr/>
          <a:lstStyle/>
          <a:p>
            <a:pPr marL="285750" lvl="1" algn="just">
              <a:spcBef>
                <a:spcPts val="750"/>
              </a:spcBef>
              <a:buClr>
                <a:srgbClr val="FF0000"/>
              </a:buClr>
            </a:pPr>
            <a:r>
              <a:rPr lang="en-US" sz="1800" b="1" dirty="0" smtClean="0">
                <a:solidFill>
                  <a:srgbClr val="004691"/>
                </a:solidFill>
              </a:rPr>
              <a:t>High </a:t>
            </a:r>
            <a:r>
              <a:rPr lang="en-US" sz="1800" b="1" dirty="0">
                <a:solidFill>
                  <a:srgbClr val="004691"/>
                </a:solidFill>
              </a:rPr>
              <a:t>level of fragmentation</a:t>
            </a:r>
            <a:r>
              <a:rPr lang="en-US" sz="1800" dirty="0"/>
              <a:t>, in international </a:t>
            </a:r>
            <a:r>
              <a:rPr lang="en-US" sz="1800" dirty="0" err="1"/>
              <a:t>fora</a:t>
            </a:r>
            <a:r>
              <a:rPr lang="en-US" sz="1800" dirty="0"/>
              <a:t>, bodies, projects and initiatives developing systems, platforms for </a:t>
            </a:r>
            <a:r>
              <a:rPr lang="en-US" sz="1800" b="1" dirty="0">
                <a:solidFill>
                  <a:srgbClr val="004691"/>
                </a:solidFill>
              </a:rPr>
              <a:t>management/control/orchestration</a:t>
            </a:r>
            <a:r>
              <a:rPr lang="en-US" sz="1800" dirty="0"/>
              <a:t> of Network </a:t>
            </a:r>
            <a:r>
              <a:rPr lang="en-US" sz="1800" dirty="0" smtClean="0"/>
              <a:t>Softwarization. </a:t>
            </a:r>
            <a:endParaRPr lang="en-US" sz="1800" dirty="0"/>
          </a:p>
          <a:p>
            <a:pPr marL="285750" lvl="1" algn="just">
              <a:spcBef>
                <a:spcPts val="750"/>
              </a:spcBef>
              <a:buClr>
                <a:srgbClr val="FF0000"/>
              </a:buClr>
            </a:pPr>
            <a:r>
              <a:rPr lang="en-US" sz="1800" dirty="0" smtClean="0"/>
              <a:t>There </a:t>
            </a:r>
            <a:r>
              <a:rPr lang="en-US" sz="1800" dirty="0"/>
              <a:t>the need of an overarching Operating Platform as a </a:t>
            </a:r>
            <a:r>
              <a:rPr lang="en-US" sz="1800" b="1" dirty="0">
                <a:solidFill>
                  <a:srgbClr val="004691"/>
                </a:solidFill>
              </a:rPr>
              <a:t>“generalized orchestration space” decoupling from currently available (and future) control and orchestrations </a:t>
            </a:r>
            <a:r>
              <a:rPr lang="en-US" sz="1800" b="1" dirty="0" smtClean="0">
                <a:solidFill>
                  <a:srgbClr val="004691"/>
                </a:solidFill>
              </a:rPr>
              <a:t>platform…</a:t>
            </a:r>
            <a:endParaRPr lang="en-US" sz="1800" dirty="0"/>
          </a:p>
          <a:p>
            <a:pPr marL="285750" lvl="1" algn="just">
              <a:spcBef>
                <a:spcPts val="750"/>
              </a:spcBef>
              <a:buClr>
                <a:srgbClr val="FF0000"/>
              </a:buClr>
            </a:pPr>
            <a:r>
              <a:rPr lang="en-US" sz="1800" dirty="0"/>
              <a:t>… but at the same time </a:t>
            </a:r>
            <a:r>
              <a:rPr lang="en-US" sz="1800" b="1" dirty="0">
                <a:solidFill>
                  <a:srgbClr val="004691"/>
                </a:solidFill>
              </a:rPr>
              <a:t>“hooking” all of them (for end-to-end services) by </a:t>
            </a:r>
            <a:r>
              <a:rPr lang="en-US" sz="1800" b="1" dirty="0" smtClean="0">
                <a:solidFill>
                  <a:srgbClr val="004691"/>
                </a:solidFill>
              </a:rPr>
              <a:t>using </a:t>
            </a:r>
            <a:r>
              <a:rPr lang="en-US" sz="1800" b="1" dirty="0" smtClean="0">
                <a:solidFill>
                  <a:srgbClr val="004691"/>
                </a:solidFill>
              </a:rPr>
              <a:t>a </a:t>
            </a:r>
            <a:r>
              <a:rPr lang="en-US" sz="1800" b="1" dirty="0">
                <a:solidFill>
                  <a:srgbClr val="004691"/>
                </a:solidFill>
              </a:rPr>
              <a:t>standard set of abstractions</a:t>
            </a:r>
            <a:r>
              <a:rPr lang="en-US" sz="1800" dirty="0"/>
              <a:t>.</a:t>
            </a:r>
          </a:p>
          <a:p>
            <a:r>
              <a:rPr lang="en-US" dirty="0" smtClean="0"/>
              <a:t>Need for flexible and extensible </a:t>
            </a:r>
            <a:r>
              <a:rPr lang="en-US" b="1" dirty="0" smtClean="0">
                <a:solidFill>
                  <a:schemeClr val="accent1"/>
                </a:solidFill>
              </a:rPr>
              <a:t>data model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1"/>
                </a:solidFill>
              </a:rPr>
              <a:t>access patterns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chemeClr val="accent1"/>
                </a:solidFill>
              </a:rPr>
              <a:t>generic objects</a:t>
            </a:r>
            <a:r>
              <a:rPr lang="en-US" dirty="0" smtClean="0"/>
              <a:t>, such as “infrastructure nodes”, “sensors”, “</a:t>
            </a:r>
            <a:r>
              <a:rPr lang="en-US" dirty="0" err="1" smtClean="0"/>
              <a:t>vnf</a:t>
            </a:r>
            <a:r>
              <a:rPr lang="en-US" dirty="0" smtClean="0"/>
              <a:t>”, and even “services”.</a:t>
            </a:r>
          </a:p>
          <a:p>
            <a:pPr lvl="1"/>
            <a:r>
              <a:rPr lang="en-US" dirty="0" smtClean="0"/>
              <a:t>Each object can potentially consume services provided by other objects, while at the same time export services to be used by other objects.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Scalability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security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chemeClr val="accent1"/>
                </a:solidFill>
              </a:rPr>
              <a:t>accounting</a:t>
            </a:r>
            <a:r>
              <a:rPr lang="en-US" dirty="0" smtClean="0"/>
              <a:t> will represent major challenges in a fully </a:t>
            </a:r>
            <a:r>
              <a:rPr lang="en-US" b="1" dirty="0" smtClean="0">
                <a:solidFill>
                  <a:schemeClr val="accent1"/>
                </a:solidFill>
              </a:rPr>
              <a:t>automated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agile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multi-domain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end-to-end</a:t>
            </a:r>
            <a:r>
              <a:rPr lang="en-US" dirty="0" smtClean="0"/>
              <a:t> service world.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9807"/>
            <a:ext cx="9144000" cy="69478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186" y="360363"/>
            <a:ext cx="8703809" cy="355600"/>
          </a:xfrm>
        </p:spPr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141" name="Segnaposto contenuto 2"/>
          <p:cNvSpPr txBox="1">
            <a:spLocks/>
          </p:cNvSpPr>
          <p:nvPr/>
        </p:nvSpPr>
        <p:spPr bwMode="auto">
          <a:xfrm>
            <a:off x="342901" y="1097280"/>
            <a:ext cx="8036824" cy="477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Tx/>
              <a:buNone/>
              <a:defRPr sz="1800" kern="1200">
                <a:solidFill>
                  <a:schemeClr val="tx1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TIM Sans" panose="00000500000000000000" pitchFamily="50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Tx/>
              <a:buNone/>
              <a:defRPr sz="1400" kern="1200">
                <a:solidFill>
                  <a:schemeClr val="tx1"/>
                </a:solidFill>
                <a:latin typeface="TIM Sans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Main Drivers of </a:t>
            </a:r>
            <a:r>
              <a:rPr lang="en-US" sz="2000" b="1" dirty="0">
                <a:solidFill>
                  <a:srgbClr val="004691"/>
                </a:solidFill>
              </a:rPr>
              <a:t>Network Softwarization </a:t>
            </a:r>
            <a:r>
              <a:rPr lang="en-US" sz="2000" dirty="0"/>
              <a:t>(…t</a:t>
            </a:r>
            <a:r>
              <a:rPr lang="en-US" sz="2000" dirty="0" smtClean="0"/>
              <a:t>owards 5G) </a:t>
            </a:r>
            <a:r>
              <a:rPr lang="en-US" sz="2000" dirty="0" smtClean="0"/>
              <a:t>:</a:t>
            </a:r>
            <a:endParaRPr lang="en-US" sz="2000" dirty="0"/>
          </a:p>
          <a:p>
            <a:pPr marL="628650" lvl="2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pervasive diffusion of ultra-broadband (fixed and mobile);</a:t>
            </a:r>
          </a:p>
          <a:p>
            <a:pPr marL="628650" lvl="2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increase of performance of H/W at lowering costs;</a:t>
            </a:r>
          </a:p>
          <a:p>
            <a:pPr marL="628650" lvl="2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growing availability of Open Source S/W;</a:t>
            </a:r>
          </a:p>
          <a:p>
            <a:pPr marL="628650" lvl="2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vailability of “actionable” Big </a:t>
            </a:r>
            <a:r>
              <a:rPr lang="en-US" sz="1800" dirty="0"/>
              <a:t>Data;</a:t>
            </a:r>
          </a:p>
          <a:p>
            <a:pPr marL="628650" lvl="2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advances on Artificial Intelligence;</a:t>
            </a:r>
          </a:p>
          <a:p>
            <a:pPr marL="628650" lvl="2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/>
              <a:t>more and more powerful terminals and smart </a:t>
            </a:r>
            <a:r>
              <a:rPr lang="en-US" sz="1800" dirty="0" smtClean="0"/>
              <a:t>things.</a:t>
            </a:r>
          </a:p>
          <a:p>
            <a:pPr marL="285750" lvl="1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/>
              <a:t>Network </a:t>
            </a:r>
            <a:r>
              <a:rPr lang="en-US" sz="2000" dirty="0"/>
              <a:t>Softwarization </a:t>
            </a:r>
            <a:r>
              <a:rPr lang="en-US" sz="2000" dirty="0" smtClean="0"/>
              <a:t>is paving the way </a:t>
            </a:r>
            <a:r>
              <a:rPr lang="en-US" sz="2000" dirty="0" smtClean="0"/>
              <a:t>towards </a:t>
            </a:r>
            <a:r>
              <a:rPr lang="en-US" sz="2000" b="1" dirty="0">
                <a:solidFill>
                  <a:srgbClr val="004691"/>
                </a:solidFill>
              </a:rPr>
              <a:t>X-as-a-Service</a:t>
            </a:r>
            <a:r>
              <a:rPr lang="en-US" sz="2000" dirty="0" smtClean="0"/>
              <a:t> :</a:t>
            </a:r>
          </a:p>
          <a:p>
            <a:pPr marL="731838" lvl="1" indent="-28575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dirty="0" smtClean="0"/>
              <a:t>SDN </a:t>
            </a:r>
            <a:r>
              <a:rPr lang="en-US" sz="1800" dirty="0"/>
              <a:t>Controllers, Virtual Network Functions </a:t>
            </a:r>
            <a:r>
              <a:rPr lang="en-US" sz="1800" dirty="0" smtClean="0"/>
              <a:t>(e.g., middle-boxes) up to and </a:t>
            </a:r>
            <a:r>
              <a:rPr lang="en-US" sz="1800" dirty="0"/>
              <a:t>end-Users’ </a:t>
            </a:r>
            <a:r>
              <a:rPr lang="en-US" sz="1800" dirty="0" smtClean="0"/>
              <a:t>applications </a:t>
            </a:r>
            <a:r>
              <a:rPr lang="en-US" sz="1800" dirty="0"/>
              <a:t>can all be considered </a:t>
            </a:r>
            <a:r>
              <a:rPr lang="en-US" sz="1800" dirty="0" smtClean="0"/>
              <a:t>“services”;</a:t>
            </a:r>
            <a:endParaRPr lang="en-US" sz="1800" dirty="0"/>
          </a:p>
          <a:p>
            <a:pPr marL="285750" lvl="1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 Sans" panose="02020503040602060503" pitchFamily="18" charset="0"/>
              </a:rPr>
              <a:t>This will </a:t>
            </a:r>
            <a:r>
              <a:rPr lang="en-US" sz="2000" dirty="0">
                <a:latin typeface="TIM Sans" panose="02020503040602060503" pitchFamily="18" charset="0"/>
              </a:rPr>
              <a:t>increase</a:t>
            </a:r>
            <a:r>
              <a:rPr lang="en-US" sz="2000" dirty="0">
                <a:solidFill>
                  <a:srgbClr val="002846"/>
                </a:solidFill>
                <a:latin typeface="TIM Sans" panose="02020503040602060503" pitchFamily="18" charset="0"/>
              </a:rPr>
              <a:t> </a:t>
            </a:r>
            <a:r>
              <a:rPr lang="en-US" sz="2000" b="1" dirty="0">
                <a:solidFill>
                  <a:srgbClr val="004691"/>
                </a:solidFill>
              </a:rPr>
              <a:t>flexibility</a:t>
            </a:r>
            <a:r>
              <a:rPr lang="en-US" sz="2000" dirty="0">
                <a:solidFill>
                  <a:srgbClr val="002846"/>
                </a:solidFill>
                <a:latin typeface="TIM Sans" panose="02020503040602060503" pitchFamily="18" charset="0"/>
              </a:rPr>
              <a:t>, </a:t>
            </a:r>
            <a:r>
              <a:rPr lang="en-US" sz="2000" b="1" dirty="0">
                <a:solidFill>
                  <a:srgbClr val="004691"/>
                </a:solidFill>
              </a:rPr>
              <a:t>programmability</a:t>
            </a:r>
            <a:r>
              <a:rPr lang="en-US" sz="2000" dirty="0">
                <a:solidFill>
                  <a:srgbClr val="002846"/>
                </a:solidFill>
                <a:latin typeface="TIM Sans" panose="02020503040602060503" pitchFamily="18" charset="0"/>
              </a:rPr>
              <a:t> </a:t>
            </a:r>
            <a:r>
              <a:rPr lang="en-US" sz="2000" dirty="0">
                <a:latin typeface="TIM Sans" panose="02020503040602060503" pitchFamily="18" charset="0"/>
              </a:rPr>
              <a:t>but also </a:t>
            </a:r>
            <a:r>
              <a:rPr lang="en-US" sz="2000" b="1" dirty="0" smtClean="0">
                <a:solidFill>
                  <a:srgbClr val="004691"/>
                </a:solidFill>
              </a:rPr>
              <a:t>complexity</a:t>
            </a:r>
            <a:r>
              <a:rPr lang="en-US" sz="2000" dirty="0" smtClean="0">
                <a:solidFill>
                  <a:srgbClr val="002846"/>
                </a:solidFill>
                <a:latin typeface="TIM Sans" panose="02020503040602060503" pitchFamily="18" charset="0"/>
              </a:rPr>
              <a:t> !</a:t>
            </a:r>
            <a:endParaRPr lang="en-US" sz="2000" dirty="0">
              <a:solidFill>
                <a:srgbClr val="002846"/>
              </a:solidFill>
              <a:latin typeface="TIM Sans" panose="02020503040602060503" pitchFamily="18" charset="0"/>
            </a:endParaRPr>
          </a:p>
          <a:p>
            <a:pPr marL="628650" lvl="2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4691"/>
              </a:solidFill>
            </a:endParaRPr>
          </a:p>
          <a:p>
            <a:pPr marL="0" lvl="1">
              <a:spcBef>
                <a:spcPts val="750"/>
              </a:spcBef>
              <a:buClr>
                <a:srgbClr val="FF0000"/>
              </a:buClr>
              <a:buSzPct val="150000"/>
            </a:pPr>
            <a:endParaRPr lang="en-US" sz="2000" dirty="0">
              <a:latin typeface="TIM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715" y="226250"/>
            <a:ext cx="8703809" cy="660915"/>
          </a:xfrm>
        </p:spPr>
        <p:txBody>
          <a:bodyPr/>
          <a:lstStyle/>
          <a:p>
            <a:r>
              <a:rPr lang="en-US" dirty="0" smtClean="0"/>
              <a:t>Provisioning “X-as-a-Service” in a Telecom infrastructure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9" name="Segnaposto contenuto 2"/>
          <p:cNvSpPr txBox="1">
            <a:spLocks/>
          </p:cNvSpPr>
          <p:nvPr/>
        </p:nvSpPr>
        <p:spPr bwMode="auto">
          <a:xfrm>
            <a:off x="202017" y="715056"/>
            <a:ext cx="8331426" cy="179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pitchFamily="34" charset="0"/>
                <a:ea typeface="MS PGothic" pitchFamily="34" charset="-128"/>
              </a:defRPr>
            </a:lvl9pPr>
          </a:lstStyle>
          <a:p>
            <a:pPr marL="285750" lvl="1" indent="-285750" algn="just" defTabSz="685800" eaLnBrk="1" hangingPunct="1">
              <a:lnSpc>
                <a:spcPct val="120000"/>
              </a:lnSpc>
              <a:spcBef>
                <a:spcPts val="750"/>
              </a:spcBef>
              <a:spcAft>
                <a:spcPct val="400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4691"/>
                </a:solidFill>
                <a:latin typeface="TIM Sans" panose="00000500000000000000" pitchFamily="50" charset="0"/>
                <a:ea typeface="+mn-ea"/>
              </a:rPr>
              <a:t>Services can be seen </a:t>
            </a:r>
            <a:r>
              <a:rPr lang="en-US" sz="2000" b="1" dirty="0">
                <a:solidFill>
                  <a:srgbClr val="004691"/>
                </a:solidFill>
                <a:latin typeface="TIM Sans" panose="00000500000000000000" pitchFamily="50" charset="0"/>
                <a:ea typeface="+mn-ea"/>
              </a:rPr>
              <a:t>as “chains” of service components </a:t>
            </a:r>
            <a:r>
              <a:rPr lang="en-US" sz="2000" dirty="0" smtClean="0">
                <a:latin typeface="TIM Sans" panose="00000500000000000000" pitchFamily="2" charset="0"/>
                <a:ea typeface="+mn-ea"/>
              </a:rPr>
              <a:t>(e.g., software tasks) executed/run onto pools of logical resources (e.g., VMs, Containers) interconnected via logical links (e.g., VPN);</a:t>
            </a:r>
          </a:p>
          <a:p>
            <a:pPr marL="742950" lvl="2" indent="-285750" algn="just" defTabSz="685800" eaLnBrk="1" hangingPunct="1">
              <a:lnSpc>
                <a:spcPct val="120000"/>
              </a:lnSpc>
              <a:spcAft>
                <a:spcPct val="400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 Sans" panose="00000500000000000000" pitchFamily="2" charset="0"/>
                <a:ea typeface="+mn-ea"/>
              </a:rPr>
              <a:t>concept of “</a:t>
            </a:r>
            <a:r>
              <a:rPr lang="en-US" sz="2000" b="1" dirty="0">
                <a:solidFill>
                  <a:srgbClr val="004691"/>
                </a:solidFill>
                <a:latin typeface="TIM Sans" panose="00000500000000000000" pitchFamily="50" charset="0"/>
                <a:ea typeface="+mn-ea"/>
              </a:rPr>
              <a:t>network slice</a:t>
            </a:r>
            <a:r>
              <a:rPr lang="en-US" sz="2000" dirty="0" smtClean="0">
                <a:latin typeface="TIM Sans" panose="00000500000000000000" pitchFamily="2" charset="0"/>
                <a:ea typeface="+mn-ea"/>
              </a:rPr>
              <a:t>” emerges;</a:t>
            </a:r>
            <a:endParaRPr lang="en-US" sz="2000" dirty="0" smtClean="0">
              <a:latin typeface="TIM Sans" panose="00000500000000000000" pitchFamily="2" charset="0"/>
              <a:ea typeface="+mn-ea"/>
            </a:endParaRPr>
          </a:p>
          <a:p>
            <a:pPr marL="285750" lvl="1" indent="-285750" algn="just" defTabSz="685800" eaLnBrk="1" hangingPunct="1">
              <a:lnSpc>
                <a:spcPct val="120000"/>
              </a:lnSpc>
              <a:spcAft>
                <a:spcPct val="4000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 Sans" panose="00000500000000000000" pitchFamily="2" charset="0"/>
                <a:ea typeface="+mn-ea"/>
              </a:rPr>
              <a:t> A flexible end-to-end provisioning implies a new complexity: </a:t>
            </a:r>
            <a:r>
              <a:rPr lang="en-US" sz="2000" b="1" dirty="0">
                <a:solidFill>
                  <a:srgbClr val="004691"/>
                </a:solidFill>
                <a:latin typeface="TIM Sans" panose="00000500000000000000" pitchFamily="50" charset="0"/>
                <a:ea typeface="+mn-ea"/>
              </a:rPr>
              <a:t>dynamic allocations, move and orchestration of several virtual components.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96" y="3227047"/>
            <a:ext cx="6729984" cy="299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8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186" y="360363"/>
            <a:ext cx="8703809" cy="355600"/>
          </a:xfrm>
        </p:spPr>
        <p:txBody>
          <a:bodyPr/>
          <a:lstStyle/>
          <a:p>
            <a:r>
              <a:rPr lang="en-US" sz="2400" dirty="0">
                <a:latin typeface="TIM Sans" panose="00000500000000000000" pitchFamily="2" charset="0"/>
              </a:rPr>
              <a:t>An </a:t>
            </a:r>
            <a:r>
              <a:rPr lang="en-US" sz="2400" dirty="0" smtClean="0">
                <a:latin typeface="TIM Sans" panose="00000500000000000000" pitchFamily="2" charset="0"/>
              </a:rPr>
              <a:t>Operating </a:t>
            </a:r>
            <a:r>
              <a:rPr lang="en-US" sz="2400" dirty="0">
                <a:latin typeface="TIM Sans" panose="00000500000000000000" pitchFamily="2" charset="0"/>
              </a:rPr>
              <a:t>Platform as a “generalized orchestration space”</a:t>
            </a:r>
          </a:p>
        </p:txBody>
      </p:sp>
      <p:sp>
        <p:nvSpPr>
          <p:cNvPr id="141" name="Segnaposto contenuto 2"/>
          <p:cNvSpPr txBox="1">
            <a:spLocks/>
          </p:cNvSpPr>
          <p:nvPr/>
        </p:nvSpPr>
        <p:spPr bwMode="auto">
          <a:xfrm>
            <a:off x="473206" y="1192236"/>
            <a:ext cx="8059607" cy="500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Tx/>
              <a:buNone/>
              <a:defRPr sz="1800" kern="1200">
                <a:solidFill>
                  <a:schemeClr val="tx1"/>
                </a:solidFill>
                <a:latin typeface="TIM Sans" panose="000005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tx1"/>
                </a:solidFill>
                <a:latin typeface="TIM Sans" panose="00000500000000000000" pitchFamily="50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Tx/>
              <a:buNone/>
              <a:defRPr sz="1400" kern="1200">
                <a:solidFill>
                  <a:schemeClr val="tx1"/>
                </a:solidFill>
                <a:latin typeface="TIM Sans" panose="000005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latin typeface="TIM Sans" panose="00000500000000000000" pitchFamily="2" charset="0"/>
              </a:rPr>
              <a:t>Today there is a </a:t>
            </a:r>
            <a:r>
              <a:rPr lang="en-US" sz="2000" b="1" dirty="0">
                <a:solidFill>
                  <a:srgbClr val="004691"/>
                </a:solidFill>
              </a:rPr>
              <a:t>high level of fragmentation</a:t>
            </a:r>
            <a:r>
              <a:rPr lang="en-US" sz="2000" dirty="0">
                <a:latin typeface="TIM Sans" panose="00000500000000000000" pitchFamily="2" charset="0"/>
              </a:rPr>
              <a:t>, in international </a:t>
            </a:r>
            <a:r>
              <a:rPr lang="en-US" sz="2000" dirty="0" err="1">
                <a:latin typeface="TIM Sans" panose="00000500000000000000" pitchFamily="2" charset="0"/>
              </a:rPr>
              <a:t>fora</a:t>
            </a:r>
            <a:r>
              <a:rPr lang="en-US" sz="2000" dirty="0">
                <a:latin typeface="TIM Sans" panose="00000500000000000000" pitchFamily="2" charset="0"/>
              </a:rPr>
              <a:t>, bodies, projects and initiatives developing systems, platforms </a:t>
            </a:r>
            <a:r>
              <a:rPr lang="en-US" sz="2000" dirty="0" smtClean="0">
                <a:latin typeface="TIM Sans" panose="00000500000000000000" pitchFamily="2" charset="0"/>
              </a:rPr>
              <a:t>for </a:t>
            </a:r>
            <a:r>
              <a:rPr lang="en-US" sz="2000" b="1" dirty="0">
                <a:solidFill>
                  <a:srgbClr val="004691"/>
                </a:solidFill>
              </a:rPr>
              <a:t>management/control/orchestration</a:t>
            </a:r>
            <a:r>
              <a:rPr lang="en-US" sz="2000" dirty="0">
                <a:latin typeface="TIM Sans" panose="00000500000000000000" pitchFamily="2" charset="0"/>
              </a:rPr>
              <a:t> </a:t>
            </a:r>
            <a:r>
              <a:rPr lang="en-US" sz="2000" dirty="0" smtClean="0">
                <a:latin typeface="TIM Sans" panose="00000500000000000000" pitchFamily="2" charset="0"/>
              </a:rPr>
              <a:t>for </a:t>
            </a:r>
            <a:r>
              <a:rPr lang="en-US" sz="2000" dirty="0" smtClean="0">
                <a:latin typeface="TIM Sans" panose="00000500000000000000" pitchFamily="2" charset="0"/>
              </a:rPr>
              <a:t>Network Softwarization (even more looking at 5G infrastructures). </a:t>
            </a:r>
          </a:p>
          <a:p>
            <a:pPr marL="285750" lvl="1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 Sans" panose="00000500000000000000" pitchFamily="2" charset="0"/>
              </a:rPr>
              <a:t>Moreover</a:t>
            </a:r>
            <a:r>
              <a:rPr lang="en-US" sz="2000" dirty="0">
                <a:latin typeface="TIM Sans" panose="00000500000000000000" pitchFamily="2" charset="0"/>
              </a:rPr>
              <a:t>, </a:t>
            </a:r>
            <a:r>
              <a:rPr lang="en-US" sz="2000" b="1" dirty="0">
                <a:solidFill>
                  <a:srgbClr val="004691"/>
                </a:solidFill>
              </a:rPr>
              <a:t>it is not predictable today which of said platform(s) will be widely accepted and deployed</a:t>
            </a:r>
            <a:r>
              <a:rPr lang="en-US" sz="2000" dirty="0">
                <a:latin typeface="TIM Sans" panose="00000500000000000000" pitchFamily="2" charset="0"/>
              </a:rPr>
              <a:t>, and how they will evolve. </a:t>
            </a:r>
            <a:endParaRPr lang="en-US" sz="2000" dirty="0" smtClean="0">
              <a:latin typeface="TIM Sans" panose="00000500000000000000" pitchFamily="2" charset="0"/>
            </a:endParaRPr>
          </a:p>
          <a:p>
            <a:pPr marL="285750" lvl="1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 Sans" panose="00000500000000000000" pitchFamily="2" charset="0"/>
              </a:rPr>
              <a:t>There </a:t>
            </a:r>
            <a:r>
              <a:rPr lang="en-US" sz="2000" dirty="0" smtClean="0">
                <a:latin typeface="TIM Sans" panose="00000500000000000000" pitchFamily="2" charset="0"/>
              </a:rPr>
              <a:t>a need </a:t>
            </a:r>
            <a:r>
              <a:rPr lang="en-US" sz="2000" dirty="0" smtClean="0">
                <a:latin typeface="TIM Sans" panose="00000500000000000000" pitchFamily="2" charset="0"/>
              </a:rPr>
              <a:t>of an </a:t>
            </a:r>
            <a:r>
              <a:rPr lang="en-US" sz="2000" dirty="0" smtClean="0">
                <a:latin typeface="TIM Sans" panose="00000500000000000000" pitchFamily="2" charset="0"/>
              </a:rPr>
              <a:t>“overarching” </a:t>
            </a:r>
            <a:r>
              <a:rPr lang="en-US" sz="2000" dirty="0" smtClean="0">
                <a:latin typeface="TIM Sans" panose="00000500000000000000" pitchFamily="2" charset="0"/>
              </a:rPr>
              <a:t>Operating </a:t>
            </a:r>
            <a:r>
              <a:rPr lang="en-US" sz="2000" dirty="0">
                <a:latin typeface="TIM Sans" panose="00000500000000000000" pitchFamily="2" charset="0"/>
              </a:rPr>
              <a:t>Platform </a:t>
            </a:r>
            <a:r>
              <a:rPr lang="en-US" sz="2000" dirty="0" smtClean="0">
                <a:latin typeface="TIM Sans" panose="00000500000000000000" pitchFamily="2" charset="0"/>
              </a:rPr>
              <a:t>as a </a:t>
            </a:r>
            <a:r>
              <a:rPr lang="en-US" sz="2000" b="1" dirty="0" smtClean="0">
                <a:solidFill>
                  <a:srgbClr val="004691"/>
                </a:solidFill>
              </a:rPr>
              <a:t>“generalized orchestration </a:t>
            </a:r>
            <a:r>
              <a:rPr lang="en-US" sz="2000" b="1" dirty="0">
                <a:solidFill>
                  <a:srgbClr val="004691"/>
                </a:solidFill>
              </a:rPr>
              <a:t>space” </a:t>
            </a:r>
            <a:r>
              <a:rPr lang="en-US" sz="2000" b="1" dirty="0" smtClean="0">
                <a:solidFill>
                  <a:srgbClr val="004691"/>
                </a:solidFill>
              </a:rPr>
              <a:t>decoupling from currently </a:t>
            </a:r>
            <a:r>
              <a:rPr lang="en-US" sz="2000" b="1" dirty="0">
                <a:solidFill>
                  <a:srgbClr val="004691"/>
                </a:solidFill>
              </a:rPr>
              <a:t>available (and future) control and orchestrations </a:t>
            </a:r>
            <a:r>
              <a:rPr lang="en-US" sz="2000" b="1" dirty="0" smtClean="0">
                <a:solidFill>
                  <a:srgbClr val="004691"/>
                </a:solidFill>
              </a:rPr>
              <a:t>platform </a:t>
            </a:r>
            <a:r>
              <a:rPr lang="en-US" sz="2000" dirty="0" smtClean="0">
                <a:latin typeface="TIM Sans" panose="00000500000000000000" pitchFamily="2" charset="0"/>
              </a:rPr>
              <a:t>(e.g</a:t>
            </a:r>
            <a:r>
              <a:rPr lang="en-US" sz="2000" dirty="0">
                <a:latin typeface="TIM Sans" panose="00000500000000000000" pitchFamily="2" charset="0"/>
              </a:rPr>
              <a:t>., ONOS, ODL, </a:t>
            </a:r>
            <a:r>
              <a:rPr lang="en-US" sz="2000" dirty="0" err="1">
                <a:latin typeface="TIM Sans" panose="00000500000000000000" pitchFamily="2" charset="0"/>
              </a:rPr>
              <a:t>OpenStack</a:t>
            </a:r>
            <a:r>
              <a:rPr lang="en-US" sz="2000" dirty="0">
                <a:latin typeface="TIM Sans" panose="00000500000000000000" pitchFamily="2" charset="0"/>
              </a:rPr>
              <a:t>, MANO </a:t>
            </a:r>
            <a:r>
              <a:rPr lang="en-US" sz="2000" dirty="0" err="1" smtClean="0">
                <a:latin typeface="TIM Sans" panose="00000500000000000000" pitchFamily="2" charset="0"/>
              </a:rPr>
              <a:t>etc</a:t>
            </a:r>
            <a:r>
              <a:rPr lang="en-US" sz="2000" dirty="0" smtClean="0">
                <a:latin typeface="TIM Sans" panose="00000500000000000000" pitchFamily="2" charset="0"/>
              </a:rPr>
              <a:t>)</a:t>
            </a:r>
          </a:p>
          <a:p>
            <a:pPr marL="285750" lvl="1" indent="-285750" algn="just">
              <a:spcBef>
                <a:spcPts val="75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 Sans" panose="00000500000000000000" pitchFamily="2" charset="0"/>
              </a:rPr>
              <a:t>… but at the same time </a:t>
            </a:r>
            <a:r>
              <a:rPr lang="en-US" sz="2000" b="1" dirty="0" smtClean="0">
                <a:solidFill>
                  <a:srgbClr val="004691"/>
                </a:solidFill>
              </a:rPr>
              <a:t>“</a:t>
            </a:r>
            <a:r>
              <a:rPr lang="en-US" sz="2000" b="1" dirty="0">
                <a:solidFill>
                  <a:srgbClr val="004691"/>
                </a:solidFill>
              </a:rPr>
              <a:t>hooking” all of them </a:t>
            </a:r>
            <a:r>
              <a:rPr lang="en-US" sz="2000" b="1" dirty="0" smtClean="0">
                <a:solidFill>
                  <a:srgbClr val="004691"/>
                </a:solidFill>
              </a:rPr>
              <a:t>(for end-to-end services) by </a:t>
            </a:r>
            <a:r>
              <a:rPr lang="en-US" sz="2000" b="1" dirty="0" smtClean="0">
                <a:solidFill>
                  <a:srgbClr val="004691"/>
                </a:solidFill>
              </a:rPr>
              <a:t>using a </a:t>
            </a:r>
            <a:r>
              <a:rPr lang="en-US" sz="2000" b="1" dirty="0" smtClean="0">
                <a:solidFill>
                  <a:srgbClr val="004691"/>
                </a:solidFill>
              </a:rPr>
              <a:t>standard set </a:t>
            </a:r>
            <a:r>
              <a:rPr lang="en-US" sz="2000" b="1" dirty="0">
                <a:solidFill>
                  <a:srgbClr val="004691"/>
                </a:solidFill>
              </a:rPr>
              <a:t>of </a:t>
            </a:r>
            <a:r>
              <a:rPr lang="en-US" sz="2000" b="1" dirty="0" smtClean="0">
                <a:solidFill>
                  <a:srgbClr val="004691"/>
                </a:solidFill>
              </a:rPr>
              <a:t>abstractions</a:t>
            </a:r>
            <a:r>
              <a:rPr lang="en-US" sz="2000" dirty="0" smtClean="0">
                <a:latin typeface="TIM Sa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61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" y="964624"/>
            <a:ext cx="8120418" cy="5241104"/>
          </a:xfrm>
          <a:prstGeom prst="rect">
            <a:avLst/>
          </a:prstGeom>
          <a:noFill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50186" y="360363"/>
            <a:ext cx="8703809" cy="355600"/>
          </a:xfrm>
        </p:spPr>
        <p:txBody>
          <a:bodyPr/>
          <a:lstStyle/>
          <a:p>
            <a:r>
              <a:rPr lang="en-US" sz="2400" dirty="0" smtClean="0">
                <a:latin typeface="TIM Sans" panose="00000500000000000000" pitchFamily="2" charset="0"/>
              </a:rPr>
              <a:t>Operating Platform: model and feasibility demonstration</a:t>
            </a:r>
            <a:endParaRPr lang="en-US" sz="2400" dirty="0">
              <a:latin typeface="TIM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loud 60"/>
          <p:cNvSpPr/>
          <p:nvPr/>
        </p:nvSpPr>
        <p:spPr>
          <a:xfrm>
            <a:off x="425525" y="3962640"/>
            <a:ext cx="8438464" cy="184771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Internet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FROGv4 orchestrator @ </a:t>
            </a:r>
            <a:r>
              <a:rPr lang="en-US" dirty="0" err="1" smtClean="0"/>
              <a:t>Politecnico</a:t>
            </a:r>
            <a:r>
              <a:rPr lang="en-US" dirty="0" smtClean="0"/>
              <a:t> di Torino</a:t>
            </a:r>
            <a:endParaRPr lang="en-US" dirty="0"/>
          </a:p>
        </p:txBody>
      </p:sp>
      <p:sp>
        <p:nvSpPr>
          <p:cNvPr id="11" name="Rectangle 3"/>
          <p:cNvSpPr/>
          <p:nvPr/>
        </p:nvSpPr>
        <p:spPr bwMode="auto">
          <a:xfrm>
            <a:off x="3723924" y="1438623"/>
            <a:ext cx="1233374" cy="379772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sz="1100" dirty="0" smtClean="0">
                <a:latin typeface="+mn-lt"/>
                <a:cs typeface="+mn-cs"/>
              </a:rPr>
              <a:t>NFV orchestrator</a:t>
            </a:r>
            <a:endParaRPr lang="en-US" sz="1100" dirty="0">
              <a:latin typeface="+mn-lt"/>
              <a:cs typeface="+mn-cs"/>
            </a:endParaRPr>
          </a:p>
        </p:txBody>
      </p:sp>
      <p:sp>
        <p:nvSpPr>
          <p:cNvPr id="12" name="Rectangle 3"/>
          <p:cNvSpPr/>
          <p:nvPr/>
        </p:nvSpPr>
        <p:spPr bwMode="auto">
          <a:xfrm>
            <a:off x="5079846" y="1432358"/>
            <a:ext cx="1304868" cy="379772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sz="1100" dirty="0" smtClean="0"/>
              <a:t>Robot orchestrator</a:t>
            </a:r>
            <a:endParaRPr lang="en-US" sz="1100" dirty="0"/>
          </a:p>
        </p:txBody>
      </p:sp>
      <p:sp>
        <p:nvSpPr>
          <p:cNvPr id="13" name="Up-Down Arrow 12"/>
          <p:cNvSpPr/>
          <p:nvPr/>
        </p:nvSpPr>
        <p:spPr>
          <a:xfrm>
            <a:off x="4223117" y="1860739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Up-Down Arrow 13"/>
          <p:cNvSpPr/>
          <p:nvPr/>
        </p:nvSpPr>
        <p:spPr>
          <a:xfrm>
            <a:off x="5632713" y="1838059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Up-Down Arrow 14"/>
          <p:cNvSpPr/>
          <p:nvPr/>
        </p:nvSpPr>
        <p:spPr>
          <a:xfrm>
            <a:off x="2723585" y="2722889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290309" y="3713262"/>
            <a:ext cx="1210124" cy="65082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Rectangle 7"/>
          <p:cNvSpPr/>
          <p:nvPr/>
        </p:nvSpPr>
        <p:spPr bwMode="auto">
          <a:xfrm>
            <a:off x="180253" y="3154448"/>
            <a:ext cx="1420830" cy="559857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 smtClean="0"/>
              <a:t>SDN Domain Orchestrator</a:t>
            </a:r>
            <a:endParaRPr lang="en-US" sz="1100" dirty="0"/>
          </a:p>
        </p:txBody>
      </p:sp>
      <p:sp>
        <p:nvSpPr>
          <p:cNvPr id="18" name="Up-Down Arrow 17"/>
          <p:cNvSpPr/>
          <p:nvPr/>
        </p:nvSpPr>
        <p:spPr>
          <a:xfrm>
            <a:off x="792128" y="2722103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/>
          <p:cNvSpPr/>
          <p:nvPr/>
        </p:nvSpPr>
        <p:spPr>
          <a:xfrm>
            <a:off x="425525" y="2264454"/>
            <a:ext cx="8438464" cy="426847"/>
          </a:xfrm>
          <a:prstGeom prst="roundRect">
            <a:avLst>
              <a:gd name="adj" fmla="val 33333"/>
            </a:avLst>
          </a:prstGeom>
          <a:solidFill>
            <a:schemeClr val="accent4">
              <a:lumMod val="40000"/>
              <a:lumOff val="60000"/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804" tIns="42402" rIns="84804" bIns="42402" numCol="1" rtlCol="0" anchor="ctr" anchorCtr="0" compatLnSpc="1">
            <a:prstTxWarp prst="textNoShape">
              <a:avLst/>
            </a:prstTxWarp>
          </a:bodyPr>
          <a:lstStyle/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b="1" dirty="0" smtClean="0">
                <a:solidFill>
                  <a:schemeClr val="tx1"/>
                </a:solidFill>
              </a:rPr>
              <a:t>Message bus</a:t>
            </a:r>
            <a:r>
              <a:rPr lang="en-US" sz="1100" dirty="0" smtClean="0">
                <a:solidFill>
                  <a:schemeClr val="tx1"/>
                </a:solidFill>
              </a:rPr>
              <a:t>: transports </a:t>
            </a:r>
            <a:r>
              <a:rPr lang="en-US" sz="1100" dirty="0" smtClean="0"/>
              <a:t>pub/sub information using YANG data models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1957595" y="3713262"/>
            <a:ext cx="1687675" cy="65082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Rectangle 7"/>
          <p:cNvSpPr/>
          <p:nvPr/>
        </p:nvSpPr>
        <p:spPr bwMode="auto">
          <a:xfrm>
            <a:off x="1825925" y="3154448"/>
            <a:ext cx="1957114" cy="559857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 smtClean="0"/>
              <a:t>OpenStack Domain Orchestrator</a:t>
            </a:r>
            <a:endParaRPr lang="en-US" sz="1100" dirty="0"/>
          </a:p>
        </p:txBody>
      </p:sp>
      <p:pic>
        <p:nvPicPr>
          <p:cNvPr id="27" name="Picture 2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55" y="5063897"/>
            <a:ext cx="601990" cy="601990"/>
          </a:xfrm>
          <a:prstGeom prst="rect">
            <a:avLst/>
          </a:prstGeom>
        </p:spPr>
      </p:pic>
      <p:pic>
        <p:nvPicPr>
          <p:cNvPr id="38" name="Picture 16" descr="Risultati immagini per cloud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76" y="3837406"/>
            <a:ext cx="613477" cy="3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"/>
          <p:cNvSpPr/>
          <p:nvPr/>
        </p:nvSpPr>
        <p:spPr bwMode="auto">
          <a:xfrm>
            <a:off x="6533534" y="1432358"/>
            <a:ext cx="1304868" cy="379772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sz="1100" dirty="0" err="1" smtClean="0"/>
              <a:t>IoT</a:t>
            </a:r>
            <a:r>
              <a:rPr lang="en-US" sz="1100" dirty="0" smtClean="0"/>
              <a:t> orchestrator</a:t>
            </a:r>
            <a:endParaRPr lang="en-US" sz="1100" dirty="0"/>
          </a:p>
        </p:txBody>
      </p:sp>
      <p:sp>
        <p:nvSpPr>
          <p:cNvPr id="40" name="Up-Down Arrow 39"/>
          <p:cNvSpPr/>
          <p:nvPr/>
        </p:nvSpPr>
        <p:spPr>
          <a:xfrm>
            <a:off x="7086400" y="1838059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1" name="Up-Down Arrow 40"/>
          <p:cNvSpPr/>
          <p:nvPr/>
        </p:nvSpPr>
        <p:spPr>
          <a:xfrm>
            <a:off x="6555094" y="2716558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2" name="Rectangle 41"/>
          <p:cNvSpPr/>
          <p:nvPr/>
        </p:nvSpPr>
        <p:spPr>
          <a:xfrm>
            <a:off x="6006123" y="3706932"/>
            <a:ext cx="1269991" cy="65082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3" name="Rectangle 7"/>
          <p:cNvSpPr/>
          <p:nvPr/>
        </p:nvSpPr>
        <p:spPr bwMode="auto">
          <a:xfrm>
            <a:off x="5906685" y="3148118"/>
            <a:ext cx="1458614" cy="559857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 smtClean="0"/>
              <a:t>Robot Operating System Domain Orchestrator</a:t>
            </a:r>
            <a:endParaRPr lang="en-US" sz="1100" dirty="0"/>
          </a:p>
        </p:txBody>
      </p:sp>
      <p:pic>
        <p:nvPicPr>
          <p:cNvPr id="44" name="Picture 2" descr="http://icons.iconarchive.com/icons/martin-berube/character/256/Robo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61" y="3759768"/>
            <a:ext cx="531307" cy="5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Up-Down Arrow 44"/>
          <p:cNvSpPr/>
          <p:nvPr/>
        </p:nvSpPr>
        <p:spPr>
          <a:xfrm>
            <a:off x="8143579" y="2705636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7674599" y="3704204"/>
            <a:ext cx="1269991" cy="65082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Rectangle 7"/>
          <p:cNvSpPr/>
          <p:nvPr/>
        </p:nvSpPr>
        <p:spPr bwMode="auto">
          <a:xfrm>
            <a:off x="7580061" y="3143052"/>
            <a:ext cx="1458614" cy="559857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 err="1" smtClean="0"/>
              <a:t>IoT</a:t>
            </a:r>
            <a:r>
              <a:rPr lang="en-US" sz="1100" dirty="0" smtClean="0"/>
              <a:t> Domain Orchestrator</a:t>
            </a:r>
            <a:endParaRPr lang="en-US" sz="1100" dirty="0"/>
          </a:p>
        </p:txBody>
      </p:sp>
      <p:pic>
        <p:nvPicPr>
          <p:cNvPr id="48" name="Picture 4" descr="http://2015.innovationlabs.ro/wp-content/uploads/2014/11/Logo-IoT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95" y="3798581"/>
            <a:ext cx="631149" cy="4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3"/>
          <p:cNvSpPr/>
          <p:nvPr/>
        </p:nvSpPr>
        <p:spPr bwMode="auto">
          <a:xfrm>
            <a:off x="566948" y="1439309"/>
            <a:ext cx="1558270" cy="371621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sz="1100" dirty="0" smtClean="0">
                <a:latin typeface="+mn-lt"/>
                <a:cs typeface="+mn-cs"/>
              </a:rPr>
              <a:t>Per-user services with mobility support</a:t>
            </a:r>
            <a:endParaRPr lang="en-US" sz="1100" dirty="0">
              <a:latin typeface="+mn-lt"/>
              <a:cs typeface="+mn-cs"/>
            </a:endParaRPr>
          </a:p>
        </p:txBody>
      </p:sp>
      <p:pic>
        <p:nvPicPr>
          <p:cNvPr id="53" name="Picture 6" descr="Risultati immagin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69" y="3837950"/>
            <a:ext cx="378672" cy="4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1943704" y="3781247"/>
            <a:ext cx="97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Telco cloud datacenter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8834" y="3813244"/>
            <a:ext cx="97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Telco </a:t>
            </a:r>
            <a:r>
              <a:rPr lang="en-US" sz="1200" dirty="0" smtClean="0"/>
              <a:t>SDN network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5955999" y="3897350"/>
            <a:ext cx="776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Robot</a:t>
            </a:r>
            <a:endParaRPr lang="en-US" sz="1200" dirty="0"/>
          </a:p>
        </p:txBody>
      </p:sp>
      <p:sp>
        <p:nvSpPr>
          <p:cNvPr id="58" name="Rectangle 57"/>
          <p:cNvSpPr/>
          <p:nvPr/>
        </p:nvSpPr>
        <p:spPr>
          <a:xfrm>
            <a:off x="7636763" y="3796719"/>
            <a:ext cx="713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IoT</a:t>
            </a:r>
            <a:r>
              <a:rPr lang="en-US" sz="1200" dirty="0" smtClean="0"/>
              <a:t> domain</a:t>
            </a:r>
            <a:endParaRPr lang="en-US" sz="1200" dirty="0"/>
          </a:p>
        </p:txBody>
      </p:sp>
      <p:sp>
        <p:nvSpPr>
          <p:cNvPr id="85" name="Up-Down Arrow 84"/>
          <p:cNvSpPr/>
          <p:nvPr/>
        </p:nvSpPr>
        <p:spPr>
          <a:xfrm>
            <a:off x="1211400" y="1863223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86" name="Rectangle 85"/>
          <p:cNvSpPr/>
          <p:nvPr/>
        </p:nvSpPr>
        <p:spPr>
          <a:xfrm>
            <a:off x="4126445" y="3707221"/>
            <a:ext cx="1470731" cy="65082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7" name="Rectangle 7"/>
          <p:cNvSpPr/>
          <p:nvPr/>
        </p:nvSpPr>
        <p:spPr bwMode="auto">
          <a:xfrm>
            <a:off x="4001782" y="3148407"/>
            <a:ext cx="1689169" cy="559857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 smtClean="0"/>
              <a:t>Universal Node Domain Orchestrator</a:t>
            </a:r>
            <a:endParaRPr lang="en-US" sz="1100" dirty="0"/>
          </a:p>
        </p:txBody>
      </p:sp>
      <p:sp>
        <p:nvSpPr>
          <p:cNvPr id="89" name="Rectangle 88"/>
          <p:cNvSpPr/>
          <p:nvPr/>
        </p:nvSpPr>
        <p:spPr>
          <a:xfrm>
            <a:off x="4045844" y="3717758"/>
            <a:ext cx="1040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Resource-constrained CPE</a:t>
            </a:r>
            <a:endParaRPr lang="en-US" sz="1200" dirty="0"/>
          </a:p>
        </p:txBody>
      </p:sp>
      <p:pic>
        <p:nvPicPr>
          <p:cNvPr id="90" name="Immagine 5" descr="RanaZito.png"/>
          <p:cNvPicPr>
            <a:picLocks noChangeAspect="1"/>
          </p:cNvPicPr>
          <p:nvPr/>
        </p:nvPicPr>
        <p:blipFill rotWithShape="1">
          <a:blip r:embed="rId7" cstate="print"/>
          <a:srcRect l="11125" t="7945" r="11103" b="8819"/>
          <a:stretch/>
        </p:blipFill>
        <p:spPr>
          <a:xfrm>
            <a:off x="4934131" y="3704204"/>
            <a:ext cx="645019" cy="690344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625" y="1699681"/>
            <a:ext cx="586591" cy="532610"/>
          </a:xfrm>
          <a:prstGeom prst="rect">
            <a:avLst/>
          </a:prstGeom>
        </p:spPr>
      </p:pic>
      <p:sp>
        <p:nvSpPr>
          <p:cNvPr id="92" name="Up-Down Arrow 91"/>
          <p:cNvSpPr/>
          <p:nvPr/>
        </p:nvSpPr>
        <p:spPr>
          <a:xfrm>
            <a:off x="4789994" y="2735689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3" name="Rectangle 3"/>
          <p:cNvSpPr/>
          <p:nvPr/>
        </p:nvSpPr>
        <p:spPr bwMode="auto">
          <a:xfrm>
            <a:off x="2272038" y="1444449"/>
            <a:ext cx="1329338" cy="371621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sz="1100" dirty="0" smtClean="0">
                <a:latin typeface="+mn-lt"/>
                <a:cs typeface="+mn-cs"/>
              </a:rPr>
              <a:t>NFV configurations orchestrator</a:t>
            </a:r>
            <a:endParaRPr lang="en-US" sz="1100" dirty="0">
              <a:latin typeface="+mn-lt"/>
              <a:cs typeface="+mn-cs"/>
            </a:endParaRPr>
          </a:p>
        </p:txBody>
      </p:sp>
      <p:sp>
        <p:nvSpPr>
          <p:cNvPr id="94" name="Up-Down Arrow 93"/>
          <p:cNvSpPr/>
          <p:nvPr/>
        </p:nvSpPr>
        <p:spPr>
          <a:xfrm>
            <a:off x="2802024" y="1868363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75" y="2310543"/>
            <a:ext cx="330864" cy="334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89234" y="5895458"/>
            <a:ext cx="3975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/>
              <a:t>https://github.com/netgroup-polito/frog4</a:t>
            </a:r>
          </a:p>
        </p:txBody>
      </p:sp>
    </p:spTree>
    <p:extLst>
      <p:ext uri="{BB962C8B-B14F-4D97-AF65-F5344CB8AC3E}">
        <p14:creationId xmlns:p14="http://schemas.microsoft.com/office/powerpoint/2010/main" val="38699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as a Service, Everything </a:t>
            </a:r>
            <a:r>
              <a:rPr lang="en-US" dirty="0" smtClean="0"/>
              <a:t>is an </a:t>
            </a:r>
            <a:r>
              <a:rPr lang="en-US" dirty="0"/>
              <a:t>Object</a:t>
            </a:r>
          </a:p>
        </p:txBody>
      </p:sp>
      <p:sp>
        <p:nvSpPr>
          <p:cNvPr id="11" name="Rectangle 3"/>
          <p:cNvSpPr/>
          <p:nvPr/>
        </p:nvSpPr>
        <p:spPr bwMode="auto">
          <a:xfrm>
            <a:off x="3723924" y="1144719"/>
            <a:ext cx="1233374" cy="379772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sz="1100" dirty="0" smtClean="0">
                <a:latin typeface="+mn-lt"/>
                <a:cs typeface="+mn-cs"/>
              </a:rPr>
              <a:t>NFV orchestrator</a:t>
            </a:r>
            <a:endParaRPr lang="en-US" sz="1100" dirty="0">
              <a:latin typeface="+mn-lt"/>
              <a:cs typeface="+mn-cs"/>
            </a:endParaRPr>
          </a:p>
        </p:txBody>
      </p:sp>
      <p:sp>
        <p:nvSpPr>
          <p:cNvPr id="13" name="Up-Down Arrow 12"/>
          <p:cNvSpPr/>
          <p:nvPr/>
        </p:nvSpPr>
        <p:spPr>
          <a:xfrm>
            <a:off x="4223117" y="1566835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5" name="Up-Down Arrow 14"/>
          <p:cNvSpPr/>
          <p:nvPr/>
        </p:nvSpPr>
        <p:spPr>
          <a:xfrm>
            <a:off x="3520479" y="2441496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290309" y="3419358"/>
            <a:ext cx="1210124" cy="1830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Rectangle 7"/>
          <p:cNvSpPr/>
          <p:nvPr/>
        </p:nvSpPr>
        <p:spPr bwMode="auto">
          <a:xfrm>
            <a:off x="180253" y="2860544"/>
            <a:ext cx="1420830" cy="559857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 smtClean="0"/>
              <a:t>SDN Domain Orchestrator</a:t>
            </a:r>
            <a:endParaRPr lang="en-US" sz="1100" dirty="0"/>
          </a:p>
        </p:txBody>
      </p:sp>
      <p:sp>
        <p:nvSpPr>
          <p:cNvPr id="18" name="Up-Down Arrow 17"/>
          <p:cNvSpPr/>
          <p:nvPr/>
        </p:nvSpPr>
        <p:spPr>
          <a:xfrm>
            <a:off x="792128" y="2428199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9" name="Rounded Rectangle 18"/>
          <p:cNvSpPr/>
          <p:nvPr/>
        </p:nvSpPr>
        <p:spPr>
          <a:xfrm>
            <a:off x="425525" y="1970550"/>
            <a:ext cx="8438464" cy="426847"/>
          </a:xfrm>
          <a:prstGeom prst="roundRect">
            <a:avLst>
              <a:gd name="adj" fmla="val 33333"/>
            </a:avLst>
          </a:prstGeom>
          <a:solidFill>
            <a:schemeClr val="accent4">
              <a:lumMod val="40000"/>
              <a:lumOff val="60000"/>
              <a:alpha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804" tIns="42402" rIns="84804" bIns="42402" numCol="1" rtlCol="0" anchor="ctr" anchorCtr="0" compatLnSpc="1">
            <a:prstTxWarp prst="textNoShape">
              <a:avLst/>
            </a:prstTxWarp>
          </a:bodyPr>
          <a:lstStyle/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b="1" dirty="0" smtClean="0">
                <a:solidFill>
                  <a:schemeClr val="tx1"/>
                </a:solidFill>
              </a:rPr>
              <a:t>Message bus</a:t>
            </a:r>
            <a:r>
              <a:rPr lang="en-US" sz="1100" dirty="0" smtClean="0">
                <a:solidFill>
                  <a:schemeClr val="tx1"/>
                </a:solidFill>
              </a:rPr>
              <a:t>: transports </a:t>
            </a:r>
            <a:r>
              <a:rPr lang="en-US" sz="1100" dirty="0" smtClean="0"/>
              <a:t>pub/sub information using YANG data models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2754489" y="3431869"/>
            <a:ext cx="1687675" cy="1830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Rectangle 7"/>
          <p:cNvSpPr/>
          <p:nvPr/>
        </p:nvSpPr>
        <p:spPr bwMode="auto">
          <a:xfrm>
            <a:off x="2622819" y="2873055"/>
            <a:ext cx="1957114" cy="559857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 smtClean="0"/>
              <a:t>OpenStack Domain Orchestrator</a:t>
            </a:r>
            <a:endParaRPr lang="en-US" sz="1100" dirty="0"/>
          </a:p>
        </p:txBody>
      </p:sp>
      <p:pic>
        <p:nvPicPr>
          <p:cNvPr id="38" name="Picture 16" descr="Risultati immagini per cloud 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70" y="3556013"/>
            <a:ext cx="613477" cy="34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3"/>
          <p:cNvSpPr/>
          <p:nvPr/>
        </p:nvSpPr>
        <p:spPr bwMode="auto">
          <a:xfrm>
            <a:off x="566948" y="1145405"/>
            <a:ext cx="1558270" cy="371621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sz="1100" dirty="0" smtClean="0">
                <a:latin typeface="+mn-lt"/>
                <a:cs typeface="+mn-cs"/>
              </a:rPr>
              <a:t>Per-user services with mobility support</a:t>
            </a:r>
            <a:endParaRPr lang="en-US" sz="1100" dirty="0">
              <a:latin typeface="+mn-lt"/>
              <a:cs typeface="+mn-cs"/>
            </a:endParaRPr>
          </a:p>
        </p:txBody>
      </p:sp>
      <p:pic>
        <p:nvPicPr>
          <p:cNvPr id="53" name="Picture 6" descr="Risultati immagin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69" y="3544046"/>
            <a:ext cx="378672" cy="4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2740598" y="3499854"/>
            <a:ext cx="97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Telco cloud datacenter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8834" y="3519340"/>
            <a:ext cx="97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Telco </a:t>
            </a:r>
            <a:r>
              <a:rPr lang="en-US" sz="1200" dirty="0" smtClean="0"/>
              <a:t>SDN network</a:t>
            </a:r>
            <a:endParaRPr lang="en-US" sz="1200" dirty="0"/>
          </a:p>
        </p:txBody>
      </p:sp>
      <p:sp>
        <p:nvSpPr>
          <p:cNvPr id="85" name="Up-Down Arrow 84"/>
          <p:cNvSpPr/>
          <p:nvPr/>
        </p:nvSpPr>
        <p:spPr>
          <a:xfrm>
            <a:off x="1211400" y="1569319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86" name="Rectangle 85"/>
          <p:cNvSpPr/>
          <p:nvPr/>
        </p:nvSpPr>
        <p:spPr>
          <a:xfrm>
            <a:off x="6270857" y="3422375"/>
            <a:ext cx="1470731" cy="1830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7" name="Rectangle 7"/>
          <p:cNvSpPr/>
          <p:nvPr/>
        </p:nvSpPr>
        <p:spPr bwMode="auto">
          <a:xfrm>
            <a:off x="6146194" y="2863561"/>
            <a:ext cx="1689169" cy="559857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100" dirty="0" smtClean="0"/>
              <a:t>Universal Node Domain Orchestrator</a:t>
            </a:r>
            <a:endParaRPr lang="en-US" sz="1100" dirty="0"/>
          </a:p>
        </p:txBody>
      </p:sp>
      <p:sp>
        <p:nvSpPr>
          <p:cNvPr id="89" name="Rectangle 88"/>
          <p:cNvSpPr/>
          <p:nvPr/>
        </p:nvSpPr>
        <p:spPr>
          <a:xfrm>
            <a:off x="6190256" y="3432912"/>
            <a:ext cx="1040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Resource-constrained CPE</a:t>
            </a:r>
            <a:endParaRPr lang="en-US" sz="1200" dirty="0"/>
          </a:p>
        </p:txBody>
      </p:sp>
      <p:pic>
        <p:nvPicPr>
          <p:cNvPr id="90" name="Immagine 5" descr="RanaZito.png"/>
          <p:cNvPicPr>
            <a:picLocks noChangeAspect="1"/>
          </p:cNvPicPr>
          <p:nvPr/>
        </p:nvPicPr>
        <p:blipFill rotWithShape="1">
          <a:blip r:embed="rId4" cstate="print"/>
          <a:srcRect l="11125" t="7945" r="11103" b="8819"/>
          <a:stretch/>
        </p:blipFill>
        <p:spPr>
          <a:xfrm>
            <a:off x="7078543" y="3419358"/>
            <a:ext cx="645019" cy="690344"/>
          </a:xfrm>
          <a:prstGeom prst="rect">
            <a:avLst/>
          </a:prstGeom>
        </p:spPr>
      </p:pic>
      <p:sp>
        <p:nvSpPr>
          <p:cNvPr id="92" name="Up-Down Arrow 91"/>
          <p:cNvSpPr/>
          <p:nvPr/>
        </p:nvSpPr>
        <p:spPr>
          <a:xfrm>
            <a:off x="6934406" y="2450843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3" name="Rectangle 3"/>
          <p:cNvSpPr/>
          <p:nvPr/>
        </p:nvSpPr>
        <p:spPr bwMode="auto">
          <a:xfrm>
            <a:off x="2272038" y="1150545"/>
            <a:ext cx="1329338" cy="371621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sz="1100" dirty="0" smtClean="0">
                <a:latin typeface="+mn-lt"/>
                <a:cs typeface="+mn-cs"/>
              </a:rPr>
              <a:t>NFV configurations orchestrator</a:t>
            </a:r>
            <a:endParaRPr lang="en-US" sz="1100" dirty="0">
              <a:latin typeface="+mn-lt"/>
              <a:cs typeface="+mn-cs"/>
            </a:endParaRPr>
          </a:p>
        </p:txBody>
      </p:sp>
      <p:sp>
        <p:nvSpPr>
          <p:cNvPr id="94" name="Up-Down Arrow 93"/>
          <p:cNvSpPr/>
          <p:nvPr/>
        </p:nvSpPr>
        <p:spPr>
          <a:xfrm>
            <a:off x="2802024" y="1574459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75" y="2016639"/>
            <a:ext cx="330864" cy="334667"/>
          </a:xfrm>
          <a:prstGeom prst="rect">
            <a:avLst/>
          </a:prstGeom>
        </p:spPr>
      </p:pic>
      <p:sp>
        <p:nvSpPr>
          <p:cNvPr id="49" name="Folded Corner 48"/>
          <p:cNvSpPr/>
          <p:nvPr/>
        </p:nvSpPr>
        <p:spPr>
          <a:xfrm>
            <a:off x="6723423" y="4154572"/>
            <a:ext cx="2000011" cy="1544115"/>
          </a:xfrm>
          <a:prstGeom prst="foldedCorner">
            <a:avLst>
              <a:gd name="adj" fmla="val 895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it-IT" sz="700" u="sng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Residential</a:t>
            </a:r>
            <a:r>
              <a:rPr lang="it-IT" sz="700" u="sng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Gateway Data Model</a:t>
            </a:r>
          </a:p>
          <a:p>
            <a:endParaRPr lang="it-IT" sz="7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 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ethernet {  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ip4addr; 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netmask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ip4mask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it-IT" sz="7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wifi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SSID {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ip4addr; 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netmask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ip4mask; }   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it-IT" sz="7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87683" y="4237419"/>
            <a:ext cx="880199" cy="565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VM Firewall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6" name="Folded Corner 55"/>
          <p:cNvSpPr/>
          <p:nvPr/>
        </p:nvSpPr>
        <p:spPr>
          <a:xfrm>
            <a:off x="420476" y="3990354"/>
            <a:ext cx="2057782" cy="1624471"/>
          </a:xfrm>
          <a:prstGeom prst="foldedCorner">
            <a:avLst>
              <a:gd name="adj" fmla="val 895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it-IT" sz="700" u="sng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SDN Domain Data Model</a:t>
            </a:r>
          </a:p>
          <a:p>
            <a:endParaRPr lang="it-IT" sz="7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sw-bundles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 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capability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BridgedLAN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capability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TrafficSteering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capability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GenericBundle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it-IT" sz="7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bject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BridgedLAN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NetworkAddr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ip4addr; }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DefGwAddr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ip4addr; }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DHCP {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oolean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59" name="Picture 8" descr="Risultati immagini per firewall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66" y="4535274"/>
            <a:ext cx="329961" cy="2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olded Corner 49"/>
          <p:cNvSpPr/>
          <p:nvPr/>
        </p:nvSpPr>
        <p:spPr>
          <a:xfrm>
            <a:off x="3706231" y="4039838"/>
            <a:ext cx="2037755" cy="2229267"/>
          </a:xfrm>
          <a:prstGeom prst="foldedCorner">
            <a:avLst>
              <a:gd name="adj" fmla="val 556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it-IT" sz="700" u="sng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Firewall Data Model</a:t>
            </a:r>
          </a:p>
          <a:p>
            <a:endParaRPr lang="it-IT" sz="7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policyEntry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policy-id {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uint16; 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action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allow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leafref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"/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ifName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saddress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ip4addr; 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daddress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ip4addr;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sport {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portnumber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dport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portnumber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0" name="Freccia in su 320"/>
          <p:cNvSpPr/>
          <p:nvPr/>
        </p:nvSpPr>
        <p:spPr>
          <a:xfrm>
            <a:off x="8396096" y="2487246"/>
            <a:ext cx="233186" cy="1792680"/>
          </a:xfrm>
          <a:prstGeom prst="upArrow">
            <a:avLst>
              <a:gd name="adj1" fmla="val 50000"/>
              <a:gd name="adj2" fmla="val 77060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ccia in su 320"/>
          <p:cNvSpPr/>
          <p:nvPr/>
        </p:nvSpPr>
        <p:spPr>
          <a:xfrm>
            <a:off x="4896979" y="2523018"/>
            <a:ext cx="233186" cy="1792680"/>
          </a:xfrm>
          <a:prstGeom prst="upArrow">
            <a:avLst>
              <a:gd name="adj1" fmla="val 50000"/>
              <a:gd name="adj2" fmla="val 77060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ccia in su 320"/>
          <p:cNvSpPr/>
          <p:nvPr/>
        </p:nvSpPr>
        <p:spPr>
          <a:xfrm>
            <a:off x="2109829" y="2554355"/>
            <a:ext cx="233186" cy="1792680"/>
          </a:xfrm>
          <a:prstGeom prst="upArrow">
            <a:avLst>
              <a:gd name="adj1" fmla="val 50000"/>
              <a:gd name="adj2" fmla="val 77060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5711" y="3750386"/>
            <a:ext cx="550292" cy="550292"/>
          </a:xfrm>
          <a:prstGeom prst="rect">
            <a:avLst/>
          </a:prstGeom>
        </p:spPr>
      </p:pic>
      <p:sp>
        <p:nvSpPr>
          <p:cNvPr id="36" name="Folded Corner 35"/>
          <p:cNvSpPr/>
          <p:nvPr/>
        </p:nvSpPr>
        <p:spPr>
          <a:xfrm>
            <a:off x="5428817" y="4291434"/>
            <a:ext cx="2264840" cy="836660"/>
          </a:xfrm>
          <a:prstGeom prst="foldedCorner">
            <a:avLst>
              <a:gd name="adj" fmla="val 895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it-IT" sz="700" u="sng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Webcam Data Model</a:t>
            </a:r>
          </a:p>
          <a:p>
            <a:endParaRPr lang="it-IT" sz="7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bject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webcam {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dpiresolution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it-IT" sz="7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uint16; }</a:t>
            </a: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location {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it-IT" sz="7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leaf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outdoor {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7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  <a:endParaRPr lang="it-IT" sz="7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7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it-IT" sz="7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Freccia in su 320"/>
          <p:cNvSpPr/>
          <p:nvPr/>
        </p:nvSpPr>
        <p:spPr>
          <a:xfrm>
            <a:off x="5774235" y="2523018"/>
            <a:ext cx="233186" cy="1792680"/>
          </a:xfrm>
          <a:prstGeom prst="upArrow">
            <a:avLst>
              <a:gd name="adj1" fmla="val 50000"/>
              <a:gd name="adj2" fmla="val 77060"/>
            </a:avLst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accent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"/>
          <p:cNvSpPr/>
          <p:nvPr/>
        </p:nvSpPr>
        <p:spPr bwMode="auto">
          <a:xfrm>
            <a:off x="5077832" y="1143785"/>
            <a:ext cx="1856573" cy="379772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sz="1100" dirty="0" smtClean="0">
                <a:latin typeface="+mn-lt"/>
                <a:cs typeface="+mn-cs"/>
              </a:rPr>
              <a:t>Infrastructure configurations orchestrator</a:t>
            </a:r>
            <a:endParaRPr lang="en-US" sz="1100" dirty="0">
              <a:latin typeface="+mn-lt"/>
              <a:cs typeface="+mn-cs"/>
            </a:endParaRPr>
          </a:p>
        </p:txBody>
      </p:sp>
      <p:sp>
        <p:nvSpPr>
          <p:cNvPr id="40" name="Up-Down Arrow 39"/>
          <p:cNvSpPr/>
          <p:nvPr/>
        </p:nvSpPr>
        <p:spPr>
          <a:xfrm>
            <a:off x="5907926" y="1559896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1" name="Rectangle 3"/>
          <p:cNvSpPr/>
          <p:nvPr/>
        </p:nvSpPr>
        <p:spPr bwMode="auto">
          <a:xfrm>
            <a:off x="7084950" y="1140469"/>
            <a:ext cx="1468170" cy="379772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sz="1100" dirty="0" smtClean="0">
                <a:latin typeface="+mn-lt"/>
                <a:cs typeface="+mn-cs"/>
              </a:rPr>
              <a:t>Personal video surveillance service</a:t>
            </a:r>
            <a:endParaRPr lang="en-US" sz="1100" dirty="0">
              <a:latin typeface="+mn-lt"/>
              <a:cs typeface="+mn-cs"/>
            </a:endParaRPr>
          </a:p>
        </p:txBody>
      </p:sp>
      <p:sp>
        <p:nvSpPr>
          <p:cNvPr id="42" name="Up-Down Arrow 41"/>
          <p:cNvSpPr/>
          <p:nvPr/>
        </p:nvSpPr>
        <p:spPr>
          <a:xfrm>
            <a:off x="7719468" y="1563519"/>
            <a:ext cx="199134" cy="349438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418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6" grpId="0" animBg="1"/>
      <p:bldP spid="50" grpId="0" animBg="1"/>
      <p:bldP spid="60" grpId="0" animBg="1"/>
      <p:bldP spid="62" grpId="0" animBg="1"/>
      <p:bldP spid="63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demo: Step 1 – Scenario</a:t>
            </a:r>
            <a:endParaRPr lang="en-US" dirty="0"/>
          </a:p>
        </p:txBody>
      </p:sp>
      <p:sp>
        <p:nvSpPr>
          <p:cNvPr id="5" name="Rectangle 3"/>
          <p:cNvSpPr/>
          <p:nvPr/>
        </p:nvSpPr>
        <p:spPr bwMode="auto">
          <a:xfrm>
            <a:off x="2206013" y="1095703"/>
            <a:ext cx="3818769" cy="530526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eaLnBrk="1" hangingPunct="1">
              <a:buClr>
                <a:srgbClr val="000000"/>
              </a:buClr>
              <a:buSzPct val="100000"/>
            </a:pPr>
            <a:r>
              <a:rPr lang="en-US" dirty="0" smtClean="0">
                <a:latin typeface="+mn-lt"/>
                <a:cs typeface="+mn-cs"/>
              </a:rPr>
              <a:t>FROG NFV global orchestrator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805" y="3894995"/>
            <a:ext cx="2467551" cy="127909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216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064" y="3335443"/>
            <a:ext cx="2799382" cy="559552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 smtClean="0"/>
              <a:t>SDN Domain </a:t>
            </a:r>
            <a:r>
              <a:rPr lang="en-US" sz="1600" dirty="0"/>
              <a:t>Orchestrator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8791" y="2063400"/>
            <a:ext cx="7832691" cy="671785"/>
          </a:xfrm>
          <a:prstGeom prst="roundRect">
            <a:avLst>
              <a:gd name="adj" fmla="val 33333"/>
            </a:avLst>
          </a:prstGeom>
          <a:solidFill>
            <a:schemeClr val="accent4">
              <a:lumMod val="40000"/>
              <a:lumOff val="60000"/>
              <a:alpha val="4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84804" tIns="42402" rIns="84804" bIns="42402" numCol="1" rtlCol="0" anchor="ctr" anchorCtr="0" compatLnSpc="1">
            <a:prstTxWarp prst="textNoShape">
              <a:avLst/>
            </a:prstTxWarp>
          </a:bodyPr>
          <a:lstStyle/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b="1" dirty="0">
                <a:solidFill>
                  <a:schemeClr val="tx1"/>
                </a:solidFill>
              </a:rPr>
              <a:t>Message </a:t>
            </a:r>
            <a:r>
              <a:rPr lang="en-US" sz="1600" b="1" dirty="0" smtClean="0">
                <a:solidFill>
                  <a:schemeClr val="tx1"/>
                </a:solidFill>
              </a:rPr>
              <a:t>bus</a:t>
            </a:r>
            <a:r>
              <a:rPr lang="en-US" sz="1600" dirty="0" smtClean="0">
                <a:solidFill>
                  <a:schemeClr val="tx1"/>
                </a:solidFill>
              </a:rPr>
              <a:t> – </a:t>
            </a:r>
            <a:r>
              <a:rPr lang="en-US" sz="1600" dirty="0" smtClean="0"/>
              <a:t>Pub/sub </a:t>
            </a:r>
            <a:r>
              <a:rPr lang="en-US" sz="1600" dirty="0"/>
              <a:t>domain </a:t>
            </a:r>
            <a:r>
              <a:rPr lang="en-US" sz="1600" dirty="0" smtClean="0"/>
              <a:t>information</a:t>
            </a:r>
            <a:endParaRPr lang="en-US" sz="1600" dirty="0"/>
          </a:p>
        </p:txBody>
      </p:sp>
      <p:pic>
        <p:nvPicPr>
          <p:cNvPr id="11" name="Immagine 2" descr="secondari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7" y="4809954"/>
            <a:ext cx="1044901" cy="276649"/>
          </a:xfrm>
          <a:prstGeom prst="rect">
            <a:avLst/>
          </a:prstGeom>
        </p:spPr>
      </p:pic>
      <p:pic>
        <p:nvPicPr>
          <p:cNvPr id="12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05" y="4644992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82" y="4722392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40" y="4645858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47" y="4726572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28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01" y="3886846"/>
            <a:ext cx="1329642" cy="812559"/>
          </a:xfrm>
          <a:prstGeom prst="rect">
            <a:avLst/>
          </a:prstGeom>
          <a:effectLst/>
        </p:spPr>
      </p:pic>
      <p:pic>
        <p:nvPicPr>
          <p:cNvPr id="17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62" y="4811532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59" y="4807556"/>
            <a:ext cx="325128" cy="3251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ccia in su 291"/>
          <p:cNvSpPr/>
          <p:nvPr/>
        </p:nvSpPr>
        <p:spPr>
          <a:xfrm>
            <a:off x="865900" y="2018556"/>
            <a:ext cx="405961" cy="1306451"/>
          </a:xfrm>
          <a:prstGeom prst="upArrow">
            <a:avLst>
              <a:gd name="adj1" fmla="val 50000"/>
              <a:gd name="adj2" fmla="val 7706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uppo 28"/>
          <p:cNvGrpSpPr/>
          <p:nvPr/>
        </p:nvGrpSpPr>
        <p:grpSpPr>
          <a:xfrm>
            <a:off x="883337" y="2385444"/>
            <a:ext cx="1124868" cy="874898"/>
            <a:chOff x="5931968" y="22725489"/>
            <a:chExt cx="862920" cy="767005"/>
          </a:xfrm>
        </p:grpSpPr>
        <p:sp>
          <p:nvSpPr>
            <p:cNvPr id="21" name="Angolo ripiegato 292"/>
            <p:cNvSpPr/>
            <p:nvPr/>
          </p:nvSpPr>
          <p:spPr>
            <a:xfrm>
              <a:off x="5931968" y="22725489"/>
              <a:ext cx="862920" cy="767005"/>
            </a:xfrm>
            <a:prstGeom prst="foldedCorner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Domain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Capabilities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22" name="Picture 6" descr="Risultati immagini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272" y="23094939"/>
              <a:ext cx="345989" cy="3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165"/>
          <p:cNvSpPr/>
          <p:nvPr/>
        </p:nvSpPr>
        <p:spPr>
          <a:xfrm>
            <a:off x="5274836" y="3890254"/>
            <a:ext cx="2467551" cy="128303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216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/>
          <p:nvPr/>
        </p:nvSpPr>
        <p:spPr bwMode="auto">
          <a:xfrm>
            <a:off x="5117095" y="3328044"/>
            <a:ext cx="2799382" cy="570607"/>
          </a:xfrm>
          <a:prstGeom prst="roundRect">
            <a:avLst/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DC Domain Orchestrator</a:t>
            </a:r>
          </a:p>
        </p:txBody>
      </p:sp>
      <p:pic>
        <p:nvPicPr>
          <p:cNvPr id="25" name="Picture 1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26" y="3924575"/>
            <a:ext cx="621458" cy="621458"/>
          </a:xfrm>
          <a:prstGeom prst="rect">
            <a:avLst/>
          </a:prstGeom>
        </p:spPr>
      </p:pic>
      <p:grpSp>
        <p:nvGrpSpPr>
          <p:cNvPr id="26" name="Gruppo 29"/>
          <p:cNvGrpSpPr/>
          <p:nvPr/>
        </p:nvGrpSpPr>
        <p:grpSpPr>
          <a:xfrm>
            <a:off x="5349402" y="4017582"/>
            <a:ext cx="1290938" cy="1047141"/>
            <a:chOff x="2368698" y="3875587"/>
            <a:chExt cx="2707460" cy="2286790"/>
          </a:xfrm>
        </p:grpSpPr>
        <p:sp>
          <p:nvSpPr>
            <p:cNvPr id="27" name="Angolo ripiegato 310"/>
            <p:cNvSpPr/>
            <p:nvPr/>
          </p:nvSpPr>
          <p:spPr>
            <a:xfrm>
              <a:off x="2368701" y="5536586"/>
              <a:ext cx="2319929" cy="625791"/>
            </a:xfrm>
            <a:prstGeom prst="foldedCorner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Firewall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Angolo ripiegato 311"/>
            <p:cNvSpPr/>
            <p:nvPr/>
          </p:nvSpPr>
          <p:spPr>
            <a:xfrm>
              <a:off x="2368700" y="3875587"/>
              <a:ext cx="2319929" cy="625791"/>
            </a:xfrm>
            <a:prstGeom prst="foldedCorner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ngolo ripiegato 312"/>
            <p:cNvSpPr/>
            <p:nvPr/>
          </p:nvSpPr>
          <p:spPr>
            <a:xfrm>
              <a:off x="2368698" y="4706657"/>
              <a:ext cx="2319929" cy="625791"/>
            </a:xfrm>
            <a:prstGeom prst="foldedCorner">
              <a:avLst>
                <a:gd name="adj" fmla="val 0"/>
              </a:avLst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VPN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Picture 8" descr="Risultati immagini per firewall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040" y="5624359"/>
              <a:ext cx="692021" cy="46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Risultati immagini per vp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487977" y="4771955"/>
              <a:ext cx="511034" cy="510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magine 31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023" b="94064" l="4808" r="94952">
                          <a14:foregroundMark x1="28606" y1="44292" x2="36538" y2="43836"/>
                          <a14:foregroundMark x1="33413" y1="74429" x2="41587" y2="74886"/>
                          <a14:foregroundMark x1="18029" y1="73973" x2="30769" y2="73516"/>
                          <a14:foregroundMark x1="44712" y1="74886" x2="59375" y2="739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194" y="3922695"/>
              <a:ext cx="817964" cy="557348"/>
            </a:xfrm>
            <a:prstGeom prst="rect">
              <a:avLst/>
            </a:prstGeom>
          </p:spPr>
        </p:pic>
      </p:grpSp>
      <p:pic>
        <p:nvPicPr>
          <p:cNvPr id="33" name="Picture 2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64" y="4568657"/>
            <a:ext cx="992131" cy="992132"/>
          </a:xfrm>
          <a:prstGeom prst="rect">
            <a:avLst/>
          </a:prstGeom>
        </p:spPr>
      </p:pic>
      <p:cxnSp>
        <p:nvCxnSpPr>
          <p:cNvPr id="34" name="Straight Connector 233"/>
          <p:cNvCxnSpPr>
            <a:endCxn id="33" idx="1"/>
          </p:cNvCxnSpPr>
          <p:nvPr/>
        </p:nvCxnSpPr>
        <p:spPr>
          <a:xfrm>
            <a:off x="2805294" y="5064723"/>
            <a:ext cx="70517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33"/>
          <p:cNvCxnSpPr>
            <a:stCxn id="33" idx="3"/>
          </p:cNvCxnSpPr>
          <p:nvPr/>
        </p:nvCxnSpPr>
        <p:spPr>
          <a:xfrm>
            <a:off x="4502596" y="5064723"/>
            <a:ext cx="622793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ccia in su 320"/>
          <p:cNvSpPr/>
          <p:nvPr/>
        </p:nvSpPr>
        <p:spPr>
          <a:xfrm>
            <a:off x="7425105" y="2008760"/>
            <a:ext cx="405961" cy="1306451"/>
          </a:xfrm>
          <a:prstGeom prst="upArrow">
            <a:avLst>
              <a:gd name="adj1" fmla="val 50000"/>
              <a:gd name="adj2" fmla="val 77060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uppo 321"/>
          <p:cNvGrpSpPr/>
          <p:nvPr/>
        </p:nvGrpSpPr>
        <p:grpSpPr>
          <a:xfrm>
            <a:off x="7442541" y="2375648"/>
            <a:ext cx="1537966" cy="874898"/>
            <a:chOff x="5931966" y="22725489"/>
            <a:chExt cx="1487454" cy="767005"/>
          </a:xfrm>
        </p:grpSpPr>
        <p:sp>
          <p:nvSpPr>
            <p:cNvPr id="38" name="Angolo ripiegato 322"/>
            <p:cNvSpPr/>
            <p:nvPr/>
          </p:nvSpPr>
          <p:spPr>
            <a:xfrm>
              <a:off x="5931966" y="22725489"/>
              <a:ext cx="1487454" cy="767005"/>
            </a:xfrm>
            <a:prstGeom prst="foldedCorner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Domain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</a:rPr>
                <a:t>Capabilities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39" name="Picture 6" descr="Risultati immagini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272" y="23094939"/>
              <a:ext cx="345989" cy="345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8" descr="Risultati immagini per firewall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93" y="2903747"/>
            <a:ext cx="329961" cy="21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isultati immagini per vp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56249" y="2887063"/>
            <a:ext cx="243665" cy="23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magine 3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23" b="94064" l="4808" r="94952">
                        <a14:foregroundMark x1="28606" y1="44292" x2="36538" y2="43836"/>
                        <a14:foregroundMark x1="33413" y1="74429" x2="41587" y2="74886"/>
                        <a14:foregroundMark x1="18029" y1="73973" x2="30769" y2="73516"/>
                        <a14:foregroundMark x1="44712" y1="74886" x2="59375" y2="73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75" y="2871825"/>
            <a:ext cx="334095" cy="255214"/>
          </a:xfrm>
          <a:prstGeom prst="rect">
            <a:avLst/>
          </a:prstGeom>
        </p:spPr>
      </p:pic>
      <p:pic>
        <p:nvPicPr>
          <p:cNvPr id="43" name="Picture 8" descr="Risultati immagini per ya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29" y="2285098"/>
            <a:ext cx="324392" cy="3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Risultati immagini per ya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11" y="2280306"/>
            <a:ext cx="324392" cy="3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Risultati immagini per cloud serv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09" y="4581161"/>
            <a:ext cx="960941" cy="54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-Down Arrow 5"/>
          <p:cNvSpPr/>
          <p:nvPr/>
        </p:nvSpPr>
        <p:spPr>
          <a:xfrm>
            <a:off x="3389285" y="1545349"/>
            <a:ext cx="383972" cy="673790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2311159" y="2618366"/>
            <a:ext cx="383972" cy="673790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Up-Down Arrow 167"/>
          <p:cNvSpPr/>
          <p:nvPr/>
        </p:nvSpPr>
        <p:spPr>
          <a:xfrm>
            <a:off x="5707340" y="2618365"/>
            <a:ext cx="383972" cy="673790"/>
          </a:xfrm>
          <a:prstGeom prst="up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demo: Step 1 – </a:t>
            </a:r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4" name="Cloud 59"/>
          <p:cNvSpPr/>
          <p:nvPr/>
        </p:nvSpPr>
        <p:spPr>
          <a:xfrm>
            <a:off x="509052" y="2644960"/>
            <a:ext cx="4562074" cy="2882499"/>
          </a:xfrm>
          <a:prstGeom prst="cloud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0" dirty="0">
              <a:solidFill>
                <a:schemeClr val="tx1"/>
              </a:solidFill>
            </a:endParaRPr>
          </a:p>
        </p:txBody>
      </p:sp>
      <p:sp>
        <p:nvSpPr>
          <p:cNvPr id="5" name="Rettangolo 525"/>
          <p:cNvSpPr/>
          <p:nvPr/>
        </p:nvSpPr>
        <p:spPr>
          <a:xfrm>
            <a:off x="7073209" y="2293602"/>
            <a:ext cx="1172598" cy="309726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24"/>
          <p:cNvSpPr/>
          <p:nvPr/>
        </p:nvSpPr>
        <p:spPr>
          <a:xfrm>
            <a:off x="1979079" y="2133971"/>
            <a:ext cx="1186005" cy="459959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523"/>
          <p:cNvSpPr/>
          <p:nvPr/>
        </p:nvSpPr>
        <p:spPr>
          <a:xfrm>
            <a:off x="1662120" y="953455"/>
            <a:ext cx="1444979" cy="371271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po 1032"/>
          <p:cNvGrpSpPr/>
          <p:nvPr/>
        </p:nvGrpSpPr>
        <p:grpSpPr>
          <a:xfrm>
            <a:off x="1715343" y="993848"/>
            <a:ext cx="1316869" cy="290802"/>
            <a:chOff x="19371186" y="21277292"/>
            <a:chExt cx="2151050" cy="475013"/>
          </a:xfrm>
        </p:grpSpPr>
        <p:cxnSp>
          <p:nvCxnSpPr>
            <p:cNvPr id="9" name="Straight Connector 5"/>
            <p:cNvCxnSpPr>
              <a:stCxn id="10" idx="3"/>
              <a:endCxn id="14" idx="2"/>
            </p:cNvCxnSpPr>
            <p:nvPr/>
          </p:nvCxnSpPr>
          <p:spPr>
            <a:xfrm flipV="1">
              <a:off x="21005684" y="21479994"/>
              <a:ext cx="372552" cy="1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" name="Rounded Rectangle 7"/>
            <p:cNvSpPr/>
            <p:nvPr/>
          </p:nvSpPr>
          <p:spPr>
            <a:xfrm>
              <a:off x="19839140" y="21336671"/>
              <a:ext cx="1166544" cy="286647"/>
            </a:xfrm>
            <a:prstGeom prst="roundRect">
              <a:avLst/>
            </a:prstGeom>
            <a:solidFill>
              <a:srgbClr val="FFFFCC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6"/>
            <p:cNvSpPr/>
            <p:nvPr/>
          </p:nvSpPr>
          <p:spPr>
            <a:xfrm>
              <a:off x="19445352" y="21277292"/>
              <a:ext cx="2006931" cy="475013"/>
            </a:xfrm>
            <a:prstGeom prst="roundRect">
              <a:avLst>
                <a:gd name="adj" fmla="val 10934"/>
              </a:avLst>
            </a:prstGeom>
            <a:noFill/>
            <a:ln w="12700" cap="flat" cmpd="sng" algn="ctr">
              <a:solidFill>
                <a:srgbClr val="0070C0"/>
              </a:solidFill>
              <a:prstDash val="lgDash"/>
              <a:miter lim="800000"/>
            </a:ln>
            <a:effectLst/>
          </p:spPr>
          <p:txBody>
            <a:bodyPr lIns="36000" tIns="36000" rIns="36000" bIns="36000" rtlCol="0" anchor="t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9"/>
            <p:cNvCxnSpPr>
              <a:stCxn id="13" idx="6"/>
              <a:endCxn id="10" idx="1"/>
            </p:cNvCxnSpPr>
            <p:nvPr/>
          </p:nvCxnSpPr>
          <p:spPr>
            <a:xfrm>
              <a:off x="19515186" y="21479807"/>
              <a:ext cx="323954" cy="188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" name="Oval 10"/>
            <p:cNvSpPr/>
            <p:nvPr/>
          </p:nvSpPr>
          <p:spPr>
            <a:xfrm>
              <a:off x="19371186" y="21407807"/>
              <a:ext cx="144000" cy="144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8"/>
            <p:cNvSpPr/>
            <p:nvPr/>
          </p:nvSpPr>
          <p:spPr>
            <a:xfrm>
              <a:off x="21378236" y="21407994"/>
              <a:ext cx="144000" cy="14400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68"/>
          <p:cNvSpPr/>
          <p:nvPr/>
        </p:nvSpPr>
        <p:spPr>
          <a:xfrm>
            <a:off x="6563463" y="3240229"/>
            <a:ext cx="2199846" cy="162978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108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u="sng" dirty="0">
              <a:solidFill>
                <a:schemeClr val="tx1"/>
              </a:solidFill>
            </a:endParaRPr>
          </a:p>
        </p:txBody>
      </p:sp>
      <p:sp>
        <p:nvSpPr>
          <p:cNvPr id="16" name="Rectangle 69"/>
          <p:cNvSpPr/>
          <p:nvPr/>
        </p:nvSpPr>
        <p:spPr>
          <a:xfrm>
            <a:off x="1683643" y="3360102"/>
            <a:ext cx="1816721" cy="714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17" name="Gruppo 1033"/>
          <p:cNvGrpSpPr/>
          <p:nvPr/>
        </p:nvGrpSpPr>
        <p:grpSpPr>
          <a:xfrm>
            <a:off x="4421399" y="1477522"/>
            <a:ext cx="1820393" cy="577557"/>
            <a:chOff x="19573576" y="21826570"/>
            <a:chExt cx="2973535" cy="943415"/>
          </a:xfrm>
        </p:grpSpPr>
        <p:sp>
          <p:nvSpPr>
            <p:cNvPr id="18" name="Rectangle 214"/>
            <p:cNvSpPr/>
            <p:nvPr/>
          </p:nvSpPr>
          <p:spPr>
            <a:xfrm>
              <a:off x="19573576" y="21826570"/>
              <a:ext cx="2973535" cy="943415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756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Global Orchestrator</a:t>
              </a:r>
            </a:p>
          </p:txBody>
        </p:sp>
        <p:pic>
          <p:nvPicPr>
            <p:cNvPr id="19" name="Picture 2" descr="http://luminarybusinessdesign.com/wp-content/uploads/2015/02/CircleGearIco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4865" y="22000570"/>
              <a:ext cx="559360" cy="55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Immagine 2" descr="secondari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17" y="3158147"/>
            <a:ext cx="1048373" cy="277568"/>
          </a:xfrm>
          <a:prstGeom prst="rect">
            <a:avLst/>
          </a:prstGeom>
        </p:spPr>
      </p:pic>
      <p:sp>
        <p:nvSpPr>
          <p:cNvPr id="21" name="Rectangle 61"/>
          <p:cNvSpPr/>
          <p:nvPr/>
        </p:nvSpPr>
        <p:spPr>
          <a:xfrm>
            <a:off x="1324598" y="5179588"/>
            <a:ext cx="153673" cy="1708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Rectangle 61"/>
          <p:cNvSpPr/>
          <p:nvPr/>
        </p:nvSpPr>
        <p:spPr>
          <a:xfrm>
            <a:off x="3757675" y="5087249"/>
            <a:ext cx="153673" cy="1708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pic>
        <p:nvPicPr>
          <p:cNvPr id="23" name="Picture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7" y="5375016"/>
            <a:ext cx="1020503" cy="574033"/>
          </a:xfrm>
          <a:prstGeom prst="rect">
            <a:avLst/>
          </a:prstGeom>
        </p:spPr>
      </p:pic>
      <p:cxnSp>
        <p:nvCxnSpPr>
          <p:cNvPr id="24" name="Connettore 4 1035"/>
          <p:cNvCxnSpPr>
            <a:stCxn id="23" idx="3"/>
            <a:endCxn id="21" idx="2"/>
          </p:cNvCxnSpPr>
          <p:nvPr/>
        </p:nvCxnSpPr>
        <p:spPr>
          <a:xfrm flipV="1">
            <a:off x="1141090" y="5350439"/>
            <a:ext cx="260345" cy="311593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2" descr="Risultati immagini per server fla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58" y="5211962"/>
            <a:ext cx="827941" cy="8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4 1040"/>
          <p:cNvCxnSpPr>
            <a:stCxn id="22" idx="2"/>
            <a:endCxn id="25" idx="1"/>
          </p:cNvCxnSpPr>
          <p:nvPr/>
        </p:nvCxnSpPr>
        <p:spPr>
          <a:xfrm rot="16200000" flipH="1">
            <a:off x="3835669" y="5256943"/>
            <a:ext cx="367833" cy="370146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1"/>
          <p:cNvSpPr/>
          <p:nvPr/>
        </p:nvSpPr>
        <p:spPr>
          <a:xfrm>
            <a:off x="4396129" y="4578513"/>
            <a:ext cx="153673" cy="1708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8" name="CasellaDiTesto 1043"/>
          <p:cNvSpPr txBox="1"/>
          <p:nvPr/>
        </p:nvSpPr>
        <p:spPr>
          <a:xfrm>
            <a:off x="597109" y="3853262"/>
            <a:ext cx="1696271" cy="40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Domain 1:</a:t>
            </a:r>
          </a:p>
          <a:p>
            <a:r>
              <a:rPr lang="it-IT" sz="1200" dirty="0" err="1"/>
              <a:t>Telco</a:t>
            </a:r>
            <a:r>
              <a:rPr lang="it-IT" sz="1200" dirty="0"/>
              <a:t> Network</a:t>
            </a:r>
          </a:p>
        </p:txBody>
      </p:sp>
      <p:pic>
        <p:nvPicPr>
          <p:cNvPr id="29" name="Immagine 36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70" y="3306010"/>
            <a:ext cx="1334060" cy="815259"/>
          </a:xfrm>
          <a:prstGeom prst="rect">
            <a:avLst/>
          </a:prstGeom>
          <a:effectLst/>
        </p:spPr>
      </p:pic>
      <p:sp>
        <p:nvSpPr>
          <p:cNvPr id="30" name="Rettangolo 1044"/>
          <p:cNvSpPr/>
          <p:nvPr/>
        </p:nvSpPr>
        <p:spPr>
          <a:xfrm>
            <a:off x="1570027" y="3053366"/>
            <a:ext cx="2043954" cy="314810"/>
          </a:xfrm>
          <a:prstGeom prst="roundRect">
            <a:avLst>
              <a:gd name="adj" fmla="val 25650"/>
            </a:avLst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400" dirty="0">
                <a:solidFill>
                  <a:schemeClr val="tx1"/>
                </a:solidFill>
              </a:rPr>
              <a:t>Domain Orchestrator</a:t>
            </a:r>
          </a:p>
        </p:txBody>
      </p:sp>
      <p:pic>
        <p:nvPicPr>
          <p:cNvPr id="31" name="Picture 1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22" y="3279828"/>
            <a:ext cx="553889" cy="553889"/>
          </a:xfrm>
          <a:prstGeom prst="rect">
            <a:avLst/>
          </a:prstGeom>
        </p:spPr>
      </p:pic>
      <p:pic>
        <p:nvPicPr>
          <p:cNvPr id="32" name="Picture 2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48" y="4368703"/>
            <a:ext cx="634413" cy="634413"/>
          </a:xfrm>
          <a:prstGeom prst="rect">
            <a:avLst/>
          </a:prstGeom>
        </p:spPr>
      </p:pic>
      <p:sp>
        <p:nvSpPr>
          <p:cNvPr id="33" name="Rectangle 61"/>
          <p:cNvSpPr/>
          <p:nvPr/>
        </p:nvSpPr>
        <p:spPr>
          <a:xfrm>
            <a:off x="6507268" y="4582974"/>
            <a:ext cx="153673" cy="17085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5" name="CasellaDiTesto 390"/>
          <p:cNvSpPr txBox="1"/>
          <p:nvPr/>
        </p:nvSpPr>
        <p:spPr>
          <a:xfrm>
            <a:off x="6594214" y="3250393"/>
            <a:ext cx="106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Domain 2:</a:t>
            </a:r>
          </a:p>
          <a:p>
            <a:r>
              <a:rPr lang="it-IT" sz="1200" dirty="0" err="1"/>
              <a:t>Telco</a:t>
            </a:r>
            <a:r>
              <a:rPr lang="it-IT" sz="1200" dirty="0"/>
              <a:t> </a:t>
            </a:r>
            <a:r>
              <a:rPr lang="it-IT" sz="1200" dirty="0" err="1"/>
              <a:t>Cloud</a:t>
            </a:r>
            <a:endParaRPr lang="it-IT" sz="1200" dirty="0"/>
          </a:p>
        </p:txBody>
      </p:sp>
      <p:cxnSp>
        <p:nvCxnSpPr>
          <p:cNvPr id="36" name="Connettore diritto 344"/>
          <p:cNvCxnSpPr/>
          <p:nvPr/>
        </p:nvCxnSpPr>
        <p:spPr>
          <a:xfrm flipV="1">
            <a:off x="1936648" y="4529590"/>
            <a:ext cx="508089" cy="270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405"/>
          <p:cNvCxnSpPr/>
          <p:nvPr/>
        </p:nvCxnSpPr>
        <p:spPr>
          <a:xfrm>
            <a:off x="2767141" y="4533658"/>
            <a:ext cx="530144" cy="266666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3" y="4540405"/>
            <a:ext cx="449750" cy="4497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71" y="4339758"/>
            <a:ext cx="449750" cy="4497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cdn2.iconfinder.com/data/icons/networking-icons-1/512/networking_icons-0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98" y="4543866"/>
            <a:ext cx="449750" cy="4497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igura a mano libera 403"/>
          <p:cNvSpPr/>
          <p:nvPr/>
        </p:nvSpPr>
        <p:spPr>
          <a:xfrm>
            <a:off x="1389207" y="4279843"/>
            <a:ext cx="5582414" cy="904062"/>
          </a:xfrm>
          <a:custGeom>
            <a:avLst/>
            <a:gdLst>
              <a:gd name="connsiteX0" fmla="*/ 0 w 9118636"/>
              <a:gd name="connsiteY0" fmla="*/ 1476747 h 1476747"/>
              <a:gd name="connsiteX1" fmla="*/ 1920240 w 9118636"/>
              <a:gd name="connsiteY1" fmla="*/ 420107 h 1476747"/>
              <a:gd name="connsiteX2" fmla="*/ 3474720 w 9118636"/>
              <a:gd name="connsiteY2" fmla="*/ 155947 h 1476747"/>
              <a:gd name="connsiteX3" fmla="*/ 4490720 w 9118636"/>
              <a:gd name="connsiteY3" fmla="*/ 511547 h 1476747"/>
              <a:gd name="connsiteX4" fmla="*/ 7467600 w 9118636"/>
              <a:gd name="connsiteY4" fmla="*/ 592827 h 1476747"/>
              <a:gd name="connsiteX5" fmla="*/ 8646160 w 9118636"/>
              <a:gd name="connsiteY5" fmla="*/ 501387 h 1476747"/>
              <a:gd name="connsiteX6" fmla="*/ 8940800 w 9118636"/>
              <a:gd name="connsiteY6" fmla="*/ 105147 h 1476747"/>
              <a:gd name="connsiteX7" fmla="*/ 9113520 w 9118636"/>
              <a:gd name="connsiteY7" fmla="*/ 3547 h 147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8636" h="1476747">
                <a:moveTo>
                  <a:pt x="0" y="1476747"/>
                </a:moveTo>
                <a:cubicBezTo>
                  <a:pt x="670560" y="1058493"/>
                  <a:pt x="1341120" y="640240"/>
                  <a:pt x="1920240" y="420107"/>
                </a:cubicBezTo>
                <a:cubicBezTo>
                  <a:pt x="2499360" y="199974"/>
                  <a:pt x="3046307" y="140707"/>
                  <a:pt x="3474720" y="155947"/>
                </a:cubicBezTo>
                <a:cubicBezTo>
                  <a:pt x="3903133" y="171187"/>
                  <a:pt x="3825240" y="438734"/>
                  <a:pt x="4490720" y="511547"/>
                </a:cubicBezTo>
                <a:cubicBezTo>
                  <a:pt x="5156200" y="584360"/>
                  <a:pt x="6775027" y="594520"/>
                  <a:pt x="7467600" y="592827"/>
                </a:cubicBezTo>
                <a:cubicBezTo>
                  <a:pt x="8160173" y="591134"/>
                  <a:pt x="8400627" y="582667"/>
                  <a:pt x="8646160" y="501387"/>
                </a:cubicBezTo>
                <a:cubicBezTo>
                  <a:pt x="8891693" y="420107"/>
                  <a:pt x="8862907" y="188120"/>
                  <a:pt x="8940800" y="105147"/>
                </a:cubicBezTo>
                <a:cubicBezTo>
                  <a:pt x="9018693" y="22174"/>
                  <a:pt x="9145693" y="-11693"/>
                  <a:pt x="9113520" y="3547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/>
          </a:p>
        </p:txBody>
      </p:sp>
      <p:sp>
        <p:nvSpPr>
          <p:cNvPr id="42" name="Figura a mano libera 406"/>
          <p:cNvSpPr/>
          <p:nvPr/>
        </p:nvSpPr>
        <p:spPr>
          <a:xfrm>
            <a:off x="2703168" y="4263354"/>
            <a:ext cx="5791941" cy="814811"/>
          </a:xfrm>
          <a:custGeom>
            <a:avLst/>
            <a:gdLst>
              <a:gd name="connsiteX0" fmla="*/ 1852770 w 9456919"/>
              <a:gd name="connsiteY0" fmla="*/ 1422400 h 1422400"/>
              <a:gd name="connsiteX1" fmla="*/ 1375250 w 9456919"/>
              <a:gd name="connsiteY1" fmla="*/ 1066800 h 1422400"/>
              <a:gd name="connsiteX2" fmla="*/ 3650 w 9456919"/>
              <a:gd name="connsiteY2" fmla="*/ 538480 h 1422400"/>
              <a:gd name="connsiteX3" fmla="*/ 989170 w 9456919"/>
              <a:gd name="connsiteY3" fmla="*/ 284480 h 1422400"/>
              <a:gd name="connsiteX4" fmla="*/ 1476850 w 9456919"/>
              <a:gd name="connsiteY4" fmla="*/ 335280 h 1422400"/>
              <a:gd name="connsiteX5" fmla="*/ 1964530 w 9456919"/>
              <a:gd name="connsiteY5" fmla="*/ 579120 h 1422400"/>
              <a:gd name="connsiteX6" fmla="*/ 3112610 w 9456919"/>
              <a:gd name="connsiteY6" fmla="*/ 701040 h 1422400"/>
              <a:gd name="connsiteX7" fmla="*/ 5693250 w 9456919"/>
              <a:gd name="connsiteY7" fmla="*/ 751840 h 1422400"/>
              <a:gd name="connsiteX8" fmla="*/ 8202770 w 9456919"/>
              <a:gd name="connsiteY8" fmla="*/ 660400 h 1422400"/>
              <a:gd name="connsiteX9" fmla="*/ 9442290 w 9456919"/>
              <a:gd name="connsiteY9" fmla="*/ 314960 h 1422400"/>
              <a:gd name="connsiteX10" fmla="*/ 8771730 w 9456919"/>
              <a:gd name="connsiteY10" fmla="*/ 0 h 1422400"/>
              <a:gd name="connsiteX0" fmla="*/ 1799430 w 9456919"/>
              <a:gd name="connsiteY0" fmla="*/ 1330960 h 1330960"/>
              <a:gd name="connsiteX1" fmla="*/ 1375250 w 9456919"/>
              <a:gd name="connsiteY1" fmla="*/ 1066800 h 1330960"/>
              <a:gd name="connsiteX2" fmla="*/ 3650 w 9456919"/>
              <a:gd name="connsiteY2" fmla="*/ 538480 h 1330960"/>
              <a:gd name="connsiteX3" fmla="*/ 989170 w 9456919"/>
              <a:gd name="connsiteY3" fmla="*/ 284480 h 1330960"/>
              <a:gd name="connsiteX4" fmla="*/ 1476850 w 9456919"/>
              <a:gd name="connsiteY4" fmla="*/ 335280 h 1330960"/>
              <a:gd name="connsiteX5" fmla="*/ 1964530 w 9456919"/>
              <a:gd name="connsiteY5" fmla="*/ 579120 h 1330960"/>
              <a:gd name="connsiteX6" fmla="*/ 3112610 w 9456919"/>
              <a:gd name="connsiteY6" fmla="*/ 701040 h 1330960"/>
              <a:gd name="connsiteX7" fmla="*/ 5693250 w 9456919"/>
              <a:gd name="connsiteY7" fmla="*/ 751840 h 1330960"/>
              <a:gd name="connsiteX8" fmla="*/ 8202770 w 9456919"/>
              <a:gd name="connsiteY8" fmla="*/ 660400 h 1330960"/>
              <a:gd name="connsiteX9" fmla="*/ 9442290 w 9456919"/>
              <a:gd name="connsiteY9" fmla="*/ 314960 h 1330960"/>
              <a:gd name="connsiteX10" fmla="*/ 8771730 w 9456919"/>
              <a:gd name="connsiteY10" fmla="*/ 0 h 1330960"/>
              <a:gd name="connsiteX0" fmla="*/ 1799430 w 9456919"/>
              <a:gd name="connsiteY0" fmla="*/ 1330960 h 1330960"/>
              <a:gd name="connsiteX1" fmla="*/ 1375250 w 9456919"/>
              <a:gd name="connsiteY1" fmla="*/ 1066800 h 1330960"/>
              <a:gd name="connsiteX2" fmla="*/ 3650 w 9456919"/>
              <a:gd name="connsiteY2" fmla="*/ 538480 h 1330960"/>
              <a:gd name="connsiteX3" fmla="*/ 989170 w 9456919"/>
              <a:gd name="connsiteY3" fmla="*/ 330200 h 1330960"/>
              <a:gd name="connsiteX4" fmla="*/ 1476850 w 9456919"/>
              <a:gd name="connsiteY4" fmla="*/ 335280 h 1330960"/>
              <a:gd name="connsiteX5" fmla="*/ 1964530 w 9456919"/>
              <a:gd name="connsiteY5" fmla="*/ 579120 h 1330960"/>
              <a:gd name="connsiteX6" fmla="*/ 3112610 w 9456919"/>
              <a:gd name="connsiteY6" fmla="*/ 701040 h 1330960"/>
              <a:gd name="connsiteX7" fmla="*/ 5693250 w 9456919"/>
              <a:gd name="connsiteY7" fmla="*/ 751840 h 1330960"/>
              <a:gd name="connsiteX8" fmla="*/ 8202770 w 9456919"/>
              <a:gd name="connsiteY8" fmla="*/ 660400 h 1330960"/>
              <a:gd name="connsiteX9" fmla="*/ 9442290 w 9456919"/>
              <a:gd name="connsiteY9" fmla="*/ 314960 h 1330960"/>
              <a:gd name="connsiteX10" fmla="*/ 8771730 w 9456919"/>
              <a:gd name="connsiteY10" fmla="*/ 0 h 1330960"/>
              <a:gd name="connsiteX0" fmla="*/ 1799808 w 9457297"/>
              <a:gd name="connsiteY0" fmla="*/ 1330960 h 1330960"/>
              <a:gd name="connsiteX1" fmla="*/ 1375628 w 9457297"/>
              <a:gd name="connsiteY1" fmla="*/ 1066800 h 1330960"/>
              <a:gd name="connsiteX2" fmla="*/ 4028 w 9457297"/>
              <a:gd name="connsiteY2" fmla="*/ 538480 h 1330960"/>
              <a:gd name="connsiteX3" fmla="*/ 989548 w 9457297"/>
              <a:gd name="connsiteY3" fmla="*/ 330200 h 1330960"/>
              <a:gd name="connsiteX4" fmla="*/ 1964908 w 9457297"/>
              <a:gd name="connsiteY4" fmla="*/ 579120 h 1330960"/>
              <a:gd name="connsiteX5" fmla="*/ 3112988 w 9457297"/>
              <a:gd name="connsiteY5" fmla="*/ 701040 h 1330960"/>
              <a:gd name="connsiteX6" fmla="*/ 5693628 w 9457297"/>
              <a:gd name="connsiteY6" fmla="*/ 751840 h 1330960"/>
              <a:gd name="connsiteX7" fmla="*/ 8203148 w 9457297"/>
              <a:gd name="connsiteY7" fmla="*/ 660400 h 1330960"/>
              <a:gd name="connsiteX8" fmla="*/ 9442668 w 9457297"/>
              <a:gd name="connsiteY8" fmla="*/ 314960 h 1330960"/>
              <a:gd name="connsiteX9" fmla="*/ 8772108 w 9457297"/>
              <a:gd name="connsiteY9" fmla="*/ 0 h 1330960"/>
              <a:gd name="connsiteX0" fmla="*/ 1795819 w 9453308"/>
              <a:gd name="connsiteY0" fmla="*/ 1330960 h 1330960"/>
              <a:gd name="connsiteX1" fmla="*/ 1371639 w 9453308"/>
              <a:gd name="connsiteY1" fmla="*/ 1066800 h 1330960"/>
              <a:gd name="connsiteX2" fmla="*/ 39 w 9453308"/>
              <a:gd name="connsiteY2" fmla="*/ 538480 h 1330960"/>
              <a:gd name="connsiteX3" fmla="*/ 1328459 w 9453308"/>
              <a:gd name="connsiteY3" fmla="*/ 337820 h 1330960"/>
              <a:gd name="connsiteX4" fmla="*/ 1960919 w 9453308"/>
              <a:gd name="connsiteY4" fmla="*/ 579120 h 1330960"/>
              <a:gd name="connsiteX5" fmla="*/ 3108999 w 9453308"/>
              <a:gd name="connsiteY5" fmla="*/ 701040 h 1330960"/>
              <a:gd name="connsiteX6" fmla="*/ 5689639 w 9453308"/>
              <a:gd name="connsiteY6" fmla="*/ 751840 h 1330960"/>
              <a:gd name="connsiteX7" fmla="*/ 8199159 w 9453308"/>
              <a:gd name="connsiteY7" fmla="*/ 660400 h 1330960"/>
              <a:gd name="connsiteX8" fmla="*/ 9438679 w 9453308"/>
              <a:gd name="connsiteY8" fmla="*/ 314960 h 1330960"/>
              <a:gd name="connsiteX9" fmla="*/ 8768119 w 9453308"/>
              <a:gd name="connsiteY9" fmla="*/ 0 h 1330960"/>
              <a:gd name="connsiteX0" fmla="*/ 1795819 w 9453308"/>
              <a:gd name="connsiteY0" fmla="*/ 1330960 h 1330960"/>
              <a:gd name="connsiteX1" fmla="*/ 1371639 w 9453308"/>
              <a:gd name="connsiteY1" fmla="*/ 1066800 h 1330960"/>
              <a:gd name="connsiteX2" fmla="*/ 39 w 9453308"/>
              <a:gd name="connsiteY2" fmla="*/ 538480 h 1330960"/>
              <a:gd name="connsiteX3" fmla="*/ 1328459 w 9453308"/>
              <a:gd name="connsiteY3" fmla="*/ 337820 h 1330960"/>
              <a:gd name="connsiteX4" fmla="*/ 2075219 w 9453308"/>
              <a:gd name="connsiteY4" fmla="*/ 647700 h 1330960"/>
              <a:gd name="connsiteX5" fmla="*/ 3108999 w 9453308"/>
              <a:gd name="connsiteY5" fmla="*/ 701040 h 1330960"/>
              <a:gd name="connsiteX6" fmla="*/ 5689639 w 9453308"/>
              <a:gd name="connsiteY6" fmla="*/ 751840 h 1330960"/>
              <a:gd name="connsiteX7" fmla="*/ 8199159 w 9453308"/>
              <a:gd name="connsiteY7" fmla="*/ 660400 h 1330960"/>
              <a:gd name="connsiteX8" fmla="*/ 9438679 w 9453308"/>
              <a:gd name="connsiteY8" fmla="*/ 314960 h 1330960"/>
              <a:gd name="connsiteX9" fmla="*/ 8768119 w 9453308"/>
              <a:gd name="connsiteY9" fmla="*/ 0 h 1330960"/>
              <a:gd name="connsiteX0" fmla="*/ 1795781 w 9453270"/>
              <a:gd name="connsiteY0" fmla="*/ 1330960 h 1330960"/>
              <a:gd name="connsiteX1" fmla="*/ 1371601 w 9453270"/>
              <a:gd name="connsiteY1" fmla="*/ 1066800 h 1330960"/>
              <a:gd name="connsiteX2" fmla="*/ 1 w 9453270"/>
              <a:gd name="connsiteY2" fmla="*/ 538480 h 1330960"/>
              <a:gd name="connsiteX3" fmla="*/ 1328421 w 9453270"/>
              <a:gd name="connsiteY3" fmla="*/ 337820 h 1330960"/>
              <a:gd name="connsiteX4" fmla="*/ 2075181 w 9453270"/>
              <a:gd name="connsiteY4" fmla="*/ 647700 h 1330960"/>
              <a:gd name="connsiteX5" fmla="*/ 3108961 w 9453270"/>
              <a:gd name="connsiteY5" fmla="*/ 701040 h 1330960"/>
              <a:gd name="connsiteX6" fmla="*/ 5689601 w 9453270"/>
              <a:gd name="connsiteY6" fmla="*/ 751840 h 1330960"/>
              <a:gd name="connsiteX7" fmla="*/ 8199121 w 9453270"/>
              <a:gd name="connsiteY7" fmla="*/ 660400 h 1330960"/>
              <a:gd name="connsiteX8" fmla="*/ 9438641 w 9453270"/>
              <a:gd name="connsiteY8" fmla="*/ 314960 h 1330960"/>
              <a:gd name="connsiteX9" fmla="*/ 8768081 w 9453270"/>
              <a:gd name="connsiteY9" fmla="*/ 0 h 1330960"/>
              <a:gd name="connsiteX0" fmla="*/ 1803400 w 9460889"/>
              <a:gd name="connsiteY0" fmla="*/ 1330960 h 1330960"/>
              <a:gd name="connsiteX1" fmla="*/ 1379220 w 9460889"/>
              <a:gd name="connsiteY1" fmla="*/ 1066800 h 1330960"/>
              <a:gd name="connsiteX2" fmla="*/ 0 w 9460889"/>
              <a:gd name="connsiteY2" fmla="*/ 614680 h 1330960"/>
              <a:gd name="connsiteX3" fmla="*/ 1336040 w 9460889"/>
              <a:gd name="connsiteY3" fmla="*/ 337820 h 1330960"/>
              <a:gd name="connsiteX4" fmla="*/ 2082800 w 9460889"/>
              <a:gd name="connsiteY4" fmla="*/ 647700 h 1330960"/>
              <a:gd name="connsiteX5" fmla="*/ 3116580 w 9460889"/>
              <a:gd name="connsiteY5" fmla="*/ 701040 h 1330960"/>
              <a:gd name="connsiteX6" fmla="*/ 5697220 w 9460889"/>
              <a:gd name="connsiteY6" fmla="*/ 751840 h 1330960"/>
              <a:gd name="connsiteX7" fmla="*/ 8206740 w 9460889"/>
              <a:gd name="connsiteY7" fmla="*/ 660400 h 1330960"/>
              <a:gd name="connsiteX8" fmla="*/ 9446260 w 9460889"/>
              <a:gd name="connsiteY8" fmla="*/ 314960 h 1330960"/>
              <a:gd name="connsiteX9" fmla="*/ 8775700 w 9460889"/>
              <a:gd name="connsiteY9" fmla="*/ 0 h 1330960"/>
              <a:gd name="connsiteX0" fmla="*/ 1803400 w 9460889"/>
              <a:gd name="connsiteY0" fmla="*/ 1330960 h 1330960"/>
              <a:gd name="connsiteX1" fmla="*/ 1379220 w 9460889"/>
              <a:gd name="connsiteY1" fmla="*/ 1066800 h 1330960"/>
              <a:gd name="connsiteX2" fmla="*/ 0 w 9460889"/>
              <a:gd name="connsiteY2" fmla="*/ 614680 h 1330960"/>
              <a:gd name="connsiteX3" fmla="*/ 1336040 w 9460889"/>
              <a:gd name="connsiteY3" fmla="*/ 337820 h 1330960"/>
              <a:gd name="connsiteX4" fmla="*/ 2082800 w 9460889"/>
              <a:gd name="connsiteY4" fmla="*/ 647700 h 1330960"/>
              <a:gd name="connsiteX5" fmla="*/ 3116580 w 9460889"/>
              <a:gd name="connsiteY5" fmla="*/ 701040 h 1330960"/>
              <a:gd name="connsiteX6" fmla="*/ 5697220 w 9460889"/>
              <a:gd name="connsiteY6" fmla="*/ 751840 h 1330960"/>
              <a:gd name="connsiteX7" fmla="*/ 8206740 w 9460889"/>
              <a:gd name="connsiteY7" fmla="*/ 660400 h 1330960"/>
              <a:gd name="connsiteX8" fmla="*/ 9446260 w 9460889"/>
              <a:gd name="connsiteY8" fmla="*/ 314960 h 1330960"/>
              <a:gd name="connsiteX9" fmla="*/ 8775700 w 9460889"/>
              <a:gd name="connsiteY9" fmla="*/ 0 h 133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60889" h="1330960">
                <a:moveTo>
                  <a:pt x="1803400" y="1330960"/>
                </a:moveTo>
                <a:cubicBezTo>
                  <a:pt x="1718733" y="1226820"/>
                  <a:pt x="1679787" y="1186180"/>
                  <a:pt x="1379220" y="1066800"/>
                </a:cubicBezTo>
                <a:cubicBezTo>
                  <a:pt x="1078653" y="947420"/>
                  <a:pt x="-423" y="835237"/>
                  <a:pt x="0" y="614680"/>
                </a:cubicBezTo>
                <a:cubicBezTo>
                  <a:pt x="423" y="394123"/>
                  <a:pt x="988907" y="309457"/>
                  <a:pt x="1336040" y="337820"/>
                </a:cubicBezTo>
                <a:cubicBezTo>
                  <a:pt x="1683173" y="366183"/>
                  <a:pt x="1786043" y="587163"/>
                  <a:pt x="2082800" y="647700"/>
                </a:cubicBezTo>
                <a:cubicBezTo>
                  <a:pt x="2379557" y="708237"/>
                  <a:pt x="2514177" y="683683"/>
                  <a:pt x="3116580" y="701040"/>
                </a:cubicBezTo>
                <a:cubicBezTo>
                  <a:pt x="3718983" y="718397"/>
                  <a:pt x="4848860" y="758613"/>
                  <a:pt x="5697220" y="751840"/>
                </a:cubicBezTo>
                <a:cubicBezTo>
                  <a:pt x="6545580" y="745067"/>
                  <a:pt x="7581900" y="733213"/>
                  <a:pt x="8206740" y="660400"/>
                </a:cubicBezTo>
                <a:cubicBezTo>
                  <a:pt x="8831580" y="587587"/>
                  <a:pt x="9351433" y="425027"/>
                  <a:pt x="9446260" y="314960"/>
                </a:cubicBezTo>
                <a:cubicBezTo>
                  <a:pt x="9541087" y="204893"/>
                  <a:pt x="9158393" y="102446"/>
                  <a:pt x="8775700" y="0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/>
          </a:p>
        </p:txBody>
      </p:sp>
      <p:grpSp>
        <p:nvGrpSpPr>
          <p:cNvPr id="43" name="Gruppo 193"/>
          <p:cNvGrpSpPr/>
          <p:nvPr/>
        </p:nvGrpSpPr>
        <p:grpSpPr>
          <a:xfrm>
            <a:off x="6961944" y="3852622"/>
            <a:ext cx="1130973" cy="592924"/>
            <a:chOff x="26348570" y="23012779"/>
            <a:chExt cx="1847396" cy="968517"/>
          </a:xfrm>
        </p:grpSpPr>
        <p:sp>
          <p:nvSpPr>
            <p:cNvPr id="44" name="Rounded Rectangle 143"/>
            <p:cNvSpPr/>
            <p:nvPr/>
          </p:nvSpPr>
          <p:spPr>
            <a:xfrm>
              <a:off x="26441151" y="23012779"/>
              <a:ext cx="1662234" cy="968517"/>
            </a:xfrm>
            <a:prstGeom prst="roundRect">
              <a:avLst>
                <a:gd name="adj" fmla="val 12496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NAT </a:t>
              </a:r>
              <a:r>
                <a:rPr lang="en-US" sz="1400" dirty="0">
                  <a:solidFill>
                    <a:schemeClr val="tx1"/>
                  </a:solidFill>
                </a:rPr>
                <a:t>Graph</a:t>
              </a:r>
            </a:p>
          </p:txBody>
        </p:sp>
        <p:cxnSp>
          <p:nvCxnSpPr>
            <p:cNvPr id="45" name="Connettore diritto 140"/>
            <p:cNvCxnSpPr>
              <a:stCxn id="48" idx="6"/>
            </p:cNvCxnSpPr>
            <p:nvPr/>
          </p:nvCxnSpPr>
          <p:spPr>
            <a:xfrm flipV="1">
              <a:off x="26492570" y="23676219"/>
              <a:ext cx="1559396" cy="2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144"/>
            <p:cNvSpPr/>
            <p:nvPr/>
          </p:nvSpPr>
          <p:spPr>
            <a:xfrm>
              <a:off x="26644552" y="23470585"/>
              <a:ext cx="1259926" cy="386068"/>
            </a:xfrm>
            <a:prstGeom prst="rect">
              <a:avLst/>
            </a:prstGeom>
            <a:solidFill>
              <a:srgbClr val="FFE6C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NAT</a:t>
              </a:r>
            </a:p>
          </p:txBody>
        </p:sp>
        <p:sp>
          <p:nvSpPr>
            <p:cNvPr id="47" name="Oval 10"/>
            <p:cNvSpPr/>
            <p:nvPr/>
          </p:nvSpPr>
          <p:spPr>
            <a:xfrm>
              <a:off x="28051966" y="23603551"/>
              <a:ext cx="144000" cy="144000"/>
            </a:xfrm>
            <a:prstGeom prst="ellipse">
              <a:avLst/>
            </a:prstGeom>
            <a:solidFill>
              <a:srgbClr val="FFE6C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/>
            </a:p>
          </p:txBody>
        </p:sp>
        <p:sp>
          <p:nvSpPr>
            <p:cNvPr id="48" name="Oval 10"/>
            <p:cNvSpPr/>
            <p:nvPr/>
          </p:nvSpPr>
          <p:spPr>
            <a:xfrm>
              <a:off x="26348570" y="23606883"/>
              <a:ext cx="144000" cy="144000"/>
            </a:xfrm>
            <a:prstGeom prst="ellipse">
              <a:avLst/>
            </a:prstGeom>
            <a:solidFill>
              <a:srgbClr val="FFE6C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/>
            </a:p>
          </p:txBody>
        </p:sp>
      </p:grpSp>
      <p:pic>
        <p:nvPicPr>
          <p:cNvPr id="49" name="Picture 2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13" y="1053238"/>
            <a:ext cx="303313" cy="170614"/>
          </a:xfrm>
          <a:prstGeom prst="rect">
            <a:avLst/>
          </a:prstGeom>
        </p:spPr>
      </p:pic>
      <p:cxnSp>
        <p:nvCxnSpPr>
          <p:cNvPr id="50" name="Straight Connector 9"/>
          <p:cNvCxnSpPr>
            <a:endCxn id="13" idx="2"/>
          </p:cNvCxnSpPr>
          <p:nvPr/>
        </p:nvCxnSpPr>
        <p:spPr>
          <a:xfrm>
            <a:off x="1561882" y="1117827"/>
            <a:ext cx="153462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51" name="Picture 12" descr="Risultati immagini per server flat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87" y="1005000"/>
            <a:ext cx="223125" cy="2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Connector 9"/>
          <p:cNvCxnSpPr>
            <a:stCxn id="14" idx="6"/>
            <a:endCxn id="51" idx="1"/>
          </p:cNvCxnSpPr>
          <p:nvPr/>
        </p:nvCxnSpPr>
        <p:spPr>
          <a:xfrm flipV="1">
            <a:off x="3032213" y="1116563"/>
            <a:ext cx="171374" cy="1379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Connettore 7 417"/>
          <p:cNvCxnSpPr>
            <a:stCxn id="51" idx="3"/>
            <a:endCxn id="18" idx="0"/>
          </p:cNvCxnSpPr>
          <p:nvPr/>
        </p:nvCxnSpPr>
        <p:spPr>
          <a:xfrm>
            <a:off x="3426712" y="1116563"/>
            <a:ext cx="1904884" cy="360959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po 423"/>
          <p:cNvGrpSpPr/>
          <p:nvPr/>
        </p:nvGrpSpPr>
        <p:grpSpPr>
          <a:xfrm>
            <a:off x="6991341" y="2342582"/>
            <a:ext cx="1330386" cy="210133"/>
            <a:chOff x="26633916" y="20381010"/>
            <a:chExt cx="2681655" cy="475013"/>
          </a:xfrm>
        </p:grpSpPr>
        <p:grpSp>
          <p:nvGrpSpPr>
            <p:cNvPr id="55" name="Gruppo 461"/>
            <p:cNvGrpSpPr/>
            <p:nvPr/>
          </p:nvGrpSpPr>
          <p:grpSpPr>
            <a:xfrm>
              <a:off x="26884589" y="20381010"/>
              <a:ext cx="2151050" cy="475013"/>
              <a:chOff x="19371186" y="21277292"/>
              <a:chExt cx="2151050" cy="475013"/>
            </a:xfrm>
          </p:grpSpPr>
          <p:cxnSp>
            <p:nvCxnSpPr>
              <p:cNvPr id="58" name="Straight Connector 5"/>
              <p:cNvCxnSpPr>
                <a:stCxn id="59" idx="3"/>
                <a:endCxn id="63" idx="2"/>
              </p:cNvCxnSpPr>
              <p:nvPr/>
            </p:nvCxnSpPr>
            <p:spPr>
              <a:xfrm flipV="1">
                <a:off x="21005684" y="21479994"/>
                <a:ext cx="372552" cy="1"/>
              </a:xfrm>
              <a:prstGeom prst="line">
                <a:avLst/>
              </a:prstGeom>
              <a:noFill/>
              <a:ln w="12700" cap="flat" cmpd="sng" algn="ctr">
                <a:solidFill>
                  <a:srgbClr val="0070C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" name="Rounded Rectangle 7"/>
              <p:cNvSpPr/>
              <p:nvPr/>
            </p:nvSpPr>
            <p:spPr>
              <a:xfrm>
                <a:off x="19839140" y="21336671"/>
                <a:ext cx="1166544" cy="286647"/>
              </a:xfrm>
              <a:prstGeom prst="roundRect">
                <a:avLst/>
              </a:prstGeom>
              <a:solidFill>
                <a:srgbClr val="FFFFCC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ounded Rectangle 16"/>
              <p:cNvSpPr/>
              <p:nvPr/>
            </p:nvSpPr>
            <p:spPr>
              <a:xfrm>
                <a:off x="19445352" y="21277292"/>
                <a:ext cx="2006931" cy="475013"/>
              </a:xfrm>
              <a:prstGeom prst="roundRect">
                <a:avLst>
                  <a:gd name="adj" fmla="val 10934"/>
                </a:avLst>
              </a:prstGeom>
              <a:noFill/>
              <a:ln w="12700" cap="flat" cmpd="sng" algn="ctr">
                <a:solidFill>
                  <a:srgbClr val="0070C0"/>
                </a:solidFill>
                <a:prstDash val="lgDash"/>
                <a:miter lim="800000"/>
              </a:ln>
              <a:effectLst/>
            </p:spPr>
            <p:txBody>
              <a:bodyPr lIns="36000" tIns="36000" rIns="36000" bIns="36000" rtlCol="0" anchor="t"/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1" name="Straight Connector 9"/>
              <p:cNvCxnSpPr>
                <a:stCxn id="62" idx="6"/>
                <a:endCxn id="59" idx="1"/>
              </p:cNvCxnSpPr>
              <p:nvPr/>
            </p:nvCxnSpPr>
            <p:spPr>
              <a:xfrm>
                <a:off x="19515186" y="21479807"/>
                <a:ext cx="323954" cy="188"/>
              </a:xfrm>
              <a:prstGeom prst="line">
                <a:avLst/>
              </a:prstGeom>
              <a:noFill/>
              <a:ln w="12700" cap="flat" cmpd="sng" algn="ctr">
                <a:solidFill>
                  <a:srgbClr val="0070C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Oval 10"/>
              <p:cNvSpPr/>
              <p:nvPr/>
            </p:nvSpPr>
            <p:spPr>
              <a:xfrm>
                <a:off x="19371186" y="21407807"/>
                <a:ext cx="144000" cy="144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8"/>
              <p:cNvSpPr/>
              <p:nvPr/>
            </p:nvSpPr>
            <p:spPr>
              <a:xfrm>
                <a:off x="21378236" y="21407994"/>
                <a:ext cx="144000" cy="144000"/>
              </a:xfrm>
              <a:prstGeom prst="ellipse">
                <a:avLst/>
              </a:prstGeom>
              <a:solidFill>
                <a:srgbClr val="FFFFCC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6" name="Straight Connector 9"/>
            <p:cNvCxnSpPr>
              <a:endCxn id="62" idx="2"/>
            </p:cNvCxnSpPr>
            <p:nvPr/>
          </p:nvCxnSpPr>
          <p:spPr>
            <a:xfrm>
              <a:off x="26633916" y="20583525"/>
              <a:ext cx="250673" cy="0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9"/>
            <p:cNvCxnSpPr>
              <a:stCxn id="63" idx="6"/>
            </p:cNvCxnSpPr>
            <p:nvPr/>
          </p:nvCxnSpPr>
          <p:spPr>
            <a:xfrm flipV="1">
              <a:off x="29035639" y="20581460"/>
              <a:ext cx="279932" cy="2252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4" name="Connettore 7 478"/>
          <p:cNvCxnSpPr>
            <a:stCxn id="18" idx="3"/>
            <a:endCxn id="5" idx="0"/>
          </p:cNvCxnSpPr>
          <p:nvPr/>
        </p:nvCxnSpPr>
        <p:spPr>
          <a:xfrm>
            <a:off x="6241792" y="1766301"/>
            <a:ext cx="1417716" cy="527301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431"/>
          <p:cNvCxnSpPr>
            <a:stCxn id="5" idx="2"/>
            <a:endCxn id="94" idx="0"/>
          </p:cNvCxnSpPr>
          <p:nvPr/>
        </p:nvCxnSpPr>
        <p:spPr>
          <a:xfrm>
            <a:off x="7659508" y="2603328"/>
            <a:ext cx="3878" cy="31914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uppo 438"/>
          <p:cNvGrpSpPr/>
          <p:nvPr/>
        </p:nvGrpSpPr>
        <p:grpSpPr>
          <a:xfrm>
            <a:off x="1700066" y="2163257"/>
            <a:ext cx="2401524" cy="443815"/>
            <a:chOff x="18720587" y="20172616"/>
            <a:chExt cx="3922789" cy="724953"/>
          </a:xfrm>
        </p:grpSpPr>
        <p:grpSp>
          <p:nvGrpSpPr>
            <p:cNvPr id="67" name="Gruppo 491"/>
            <p:cNvGrpSpPr/>
            <p:nvPr/>
          </p:nvGrpSpPr>
          <p:grpSpPr>
            <a:xfrm>
              <a:off x="19072631" y="20172616"/>
              <a:ext cx="3570745" cy="724953"/>
              <a:chOff x="26633916" y="20348815"/>
              <a:chExt cx="4406322" cy="1003259"/>
            </a:xfrm>
          </p:grpSpPr>
          <p:grpSp>
            <p:nvGrpSpPr>
              <p:cNvPr id="76" name="Gruppo 492"/>
              <p:cNvGrpSpPr/>
              <p:nvPr/>
            </p:nvGrpSpPr>
            <p:grpSpPr>
              <a:xfrm>
                <a:off x="26884589" y="20381010"/>
                <a:ext cx="2151050" cy="861407"/>
                <a:chOff x="19371186" y="21277292"/>
                <a:chExt cx="2151050" cy="861407"/>
              </a:xfrm>
            </p:grpSpPr>
            <p:cxnSp>
              <p:nvCxnSpPr>
                <p:cNvPr id="82" name="Straight Connector 5"/>
                <p:cNvCxnSpPr>
                  <a:stCxn id="84" idx="6"/>
                  <a:endCxn id="85" idx="2"/>
                </p:cNvCxnSpPr>
                <p:nvPr/>
              </p:nvCxnSpPr>
              <p:spPr>
                <a:xfrm>
                  <a:off x="19515186" y="21479807"/>
                  <a:ext cx="1863050" cy="18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70C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3" name="Rounded Rectangle 16"/>
                <p:cNvSpPr/>
                <p:nvPr/>
              </p:nvSpPr>
              <p:spPr>
                <a:xfrm>
                  <a:off x="19445352" y="21277292"/>
                  <a:ext cx="2006932" cy="861407"/>
                </a:xfrm>
                <a:prstGeom prst="roundRect">
                  <a:avLst>
                    <a:gd name="adj" fmla="val 10934"/>
                  </a:avLst>
                </a:prstGeom>
                <a:noFill/>
                <a:ln w="12700" cap="flat" cmpd="sng" algn="ctr">
                  <a:solidFill>
                    <a:srgbClr val="0070C0"/>
                  </a:solidFill>
                  <a:prstDash val="lgDash"/>
                  <a:miter lim="800000"/>
                </a:ln>
                <a:effectLst/>
              </p:spPr>
              <p:txBody>
                <a:bodyPr lIns="36000" tIns="36000" rIns="36000" bIns="36000" rtlCol="0" anchor="t"/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10"/>
                <p:cNvSpPr/>
                <p:nvPr/>
              </p:nvSpPr>
              <p:spPr>
                <a:xfrm>
                  <a:off x="19371186" y="21407807"/>
                  <a:ext cx="144000" cy="144000"/>
                </a:xfrm>
                <a:prstGeom prst="ellipse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"/>
                <p:cNvSpPr/>
                <p:nvPr/>
              </p:nvSpPr>
              <p:spPr>
                <a:xfrm>
                  <a:off x="21378236" y="21407994"/>
                  <a:ext cx="144000" cy="144000"/>
                </a:xfrm>
                <a:prstGeom prst="ellipse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7" name="Straight Connector 9"/>
              <p:cNvCxnSpPr>
                <a:endCxn id="84" idx="2"/>
              </p:cNvCxnSpPr>
              <p:nvPr/>
            </p:nvCxnSpPr>
            <p:spPr>
              <a:xfrm>
                <a:off x="26633916" y="20583525"/>
                <a:ext cx="25067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70C0"/>
                </a:solidFill>
                <a:prstDash val="dash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9"/>
              <p:cNvCxnSpPr>
                <a:stCxn id="85" idx="6"/>
              </p:cNvCxnSpPr>
              <p:nvPr/>
            </p:nvCxnSpPr>
            <p:spPr>
              <a:xfrm flipV="1">
                <a:off x="29035639" y="20581460"/>
                <a:ext cx="279932" cy="2252"/>
              </a:xfrm>
              <a:prstGeom prst="line">
                <a:avLst/>
              </a:prstGeom>
              <a:noFill/>
              <a:ln w="12700" cap="flat" cmpd="sng" algn="ctr">
                <a:solidFill>
                  <a:srgbClr val="0070C0"/>
                </a:solidFill>
                <a:prstDash val="dash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9" name="CasellaDiTesto 496"/>
              <p:cNvSpPr txBox="1"/>
              <p:nvPr/>
            </p:nvSpPr>
            <p:spPr>
              <a:xfrm>
                <a:off x="29476476" y="20795483"/>
                <a:ext cx="1563762" cy="556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accent6">
                        <a:lumMod val="50000"/>
                      </a:schemeClr>
                    </a:solidFill>
                  </a:rPr>
                  <a:t>GRE 0x02</a:t>
                </a:r>
              </a:p>
            </p:txBody>
          </p:sp>
          <p:sp>
            <p:nvSpPr>
              <p:cNvPr id="80" name="Oval 20"/>
              <p:cNvSpPr/>
              <p:nvPr/>
            </p:nvSpPr>
            <p:spPr>
              <a:xfrm>
                <a:off x="29343008" y="20472114"/>
                <a:ext cx="206464" cy="212162"/>
              </a:xfrm>
              <a:prstGeom prst="ellipse">
                <a:avLst/>
              </a:prstGeom>
              <a:solidFill>
                <a:srgbClr val="99FF99"/>
              </a:solidFill>
              <a:ln>
                <a:solidFill>
                  <a:srgbClr val="33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 dirty="0"/>
              </a:p>
            </p:txBody>
          </p:sp>
          <p:sp>
            <p:nvSpPr>
              <p:cNvPr id="81" name="CasellaDiTesto 498"/>
              <p:cNvSpPr txBox="1"/>
              <p:nvPr/>
            </p:nvSpPr>
            <p:spPr>
              <a:xfrm>
                <a:off x="29487297" y="20348815"/>
                <a:ext cx="1528273" cy="556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accent6">
                        <a:lumMod val="50000"/>
                      </a:schemeClr>
                    </a:solidFill>
                  </a:rPr>
                  <a:t>GRE 0x01</a:t>
                </a:r>
              </a:p>
            </p:txBody>
          </p:sp>
        </p:grpSp>
        <p:cxnSp>
          <p:nvCxnSpPr>
            <p:cNvPr id="68" name="Straight Connector 5"/>
            <p:cNvCxnSpPr>
              <a:stCxn id="69" idx="6"/>
              <a:endCxn id="70" idx="2"/>
            </p:cNvCxnSpPr>
            <p:nvPr/>
          </p:nvCxnSpPr>
          <p:spPr>
            <a:xfrm>
              <a:off x="19396043" y="20652459"/>
              <a:ext cx="1509757" cy="135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9" name="Oval 10"/>
            <p:cNvSpPr/>
            <p:nvPr/>
          </p:nvSpPr>
          <p:spPr>
            <a:xfrm>
              <a:off x="19279350" y="20600432"/>
              <a:ext cx="116693" cy="104054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val 8"/>
            <p:cNvSpPr/>
            <p:nvPr/>
          </p:nvSpPr>
          <p:spPr>
            <a:xfrm>
              <a:off x="20905800" y="20600567"/>
              <a:ext cx="116693" cy="104054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1" name="Straight Connector 9"/>
            <p:cNvCxnSpPr>
              <a:endCxn id="69" idx="2"/>
            </p:cNvCxnSpPr>
            <p:nvPr/>
          </p:nvCxnSpPr>
          <p:spPr>
            <a:xfrm>
              <a:off x="19076213" y="20652459"/>
              <a:ext cx="203137" cy="0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9"/>
            <p:cNvCxnSpPr>
              <a:stCxn id="70" idx="6"/>
            </p:cNvCxnSpPr>
            <p:nvPr/>
          </p:nvCxnSpPr>
          <p:spPr>
            <a:xfrm flipV="1">
              <a:off x="21022493" y="20650967"/>
              <a:ext cx="226848" cy="1627"/>
            </a:xfrm>
            <a:prstGeom prst="line">
              <a:avLst/>
            </a:prstGeom>
            <a:noFill/>
            <a:ln w="12700" cap="flat" cmpd="sng" algn="ctr">
              <a:solidFill>
                <a:srgbClr val="0070C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3" name="Oval 20"/>
            <p:cNvSpPr/>
            <p:nvPr/>
          </p:nvSpPr>
          <p:spPr>
            <a:xfrm>
              <a:off x="21264127" y="20581373"/>
              <a:ext cx="167312" cy="153308"/>
            </a:xfrm>
            <a:prstGeom prst="ellipse">
              <a:avLst/>
            </a:prstGeom>
            <a:solidFill>
              <a:srgbClr val="99FF99"/>
            </a:soli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/>
            </a:p>
          </p:txBody>
        </p:sp>
        <p:pic>
          <p:nvPicPr>
            <p:cNvPr id="74" name="Picture 2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0587" y="20251342"/>
              <a:ext cx="297773" cy="167497"/>
            </a:xfrm>
            <a:prstGeom prst="rect">
              <a:avLst/>
            </a:prstGeom>
          </p:spPr>
        </p:pic>
        <p:pic>
          <p:nvPicPr>
            <p:cNvPr id="75" name="Picture 12" descr="Risultati immagini per server flat ic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0587" y="20515840"/>
              <a:ext cx="300374" cy="30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6" name="Connettore 7 516"/>
          <p:cNvCxnSpPr>
            <a:stCxn id="18" idx="1"/>
            <a:endCxn id="6" idx="0"/>
          </p:cNvCxnSpPr>
          <p:nvPr/>
        </p:nvCxnSpPr>
        <p:spPr>
          <a:xfrm rot="10800000" flipV="1">
            <a:off x="2572083" y="1766301"/>
            <a:ext cx="1849317" cy="367670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520"/>
          <p:cNvCxnSpPr>
            <a:stCxn id="6" idx="2"/>
          </p:cNvCxnSpPr>
          <p:nvPr/>
        </p:nvCxnSpPr>
        <p:spPr>
          <a:xfrm>
            <a:off x="2572082" y="2593930"/>
            <a:ext cx="1" cy="45943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sellaDiTesto 496"/>
          <p:cNvSpPr txBox="1"/>
          <p:nvPr/>
        </p:nvSpPr>
        <p:spPr>
          <a:xfrm>
            <a:off x="8375164" y="2318924"/>
            <a:ext cx="793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accent6">
                    <a:lumMod val="50000"/>
                  </a:schemeClr>
                </a:solidFill>
              </a:rPr>
              <a:t>GRE 0x02</a:t>
            </a:r>
          </a:p>
        </p:txBody>
      </p:sp>
      <p:sp>
        <p:nvSpPr>
          <p:cNvPr id="89" name="Oval 20"/>
          <p:cNvSpPr/>
          <p:nvPr/>
        </p:nvSpPr>
        <p:spPr>
          <a:xfrm>
            <a:off x="6888912" y="2383259"/>
            <a:ext cx="102428" cy="93855"/>
          </a:xfrm>
          <a:prstGeom prst="ellipse">
            <a:avLst/>
          </a:prstGeom>
          <a:solidFill>
            <a:srgbClr val="99FF99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0" name="CasellaDiTesto 498"/>
          <p:cNvSpPr txBox="1"/>
          <p:nvPr/>
        </p:nvSpPr>
        <p:spPr>
          <a:xfrm>
            <a:off x="6157436" y="2331331"/>
            <a:ext cx="763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solidFill>
                  <a:schemeClr val="accent6">
                    <a:lumMod val="50000"/>
                  </a:schemeClr>
                </a:solidFill>
              </a:rPr>
              <a:t>GRE 0x01</a:t>
            </a:r>
          </a:p>
        </p:txBody>
      </p:sp>
      <p:sp>
        <p:nvSpPr>
          <p:cNvPr id="91" name="Oval 20"/>
          <p:cNvSpPr/>
          <p:nvPr/>
        </p:nvSpPr>
        <p:spPr>
          <a:xfrm>
            <a:off x="8332102" y="2383761"/>
            <a:ext cx="102428" cy="93855"/>
          </a:xfrm>
          <a:prstGeom prst="ellipse">
            <a:avLst/>
          </a:prstGeom>
          <a:solidFill>
            <a:srgbClr val="99FF99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4" name="Rettangolo 1044"/>
          <p:cNvSpPr/>
          <p:nvPr/>
        </p:nvSpPr>
        <p:spPr>
          <a:xfrm>
            <a:off x="6507268" y="2922475"/>
            <a:ext cx="2312236" cy="314810"/>
          </a:xfrm>
          <a:prstGeom prst="roundRect">
            <a:avLst>
              <a:gd name="adj" fmla="val 25650"/>
            </a:avLst>
          </a:prstGeom>
          <a:solidFill>
            <a:srgbClr val="FFE5E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387" tIns="33387" rIns="33387" bIns="33387" numCol="1" rtlCol="0" anchor="ctr" anchorCtr="0" compatLnSpc="1">
            <a:prstTxWarp prst="textNoShape">
              <a:avLst/>
            </a:prstTxWarp>
          </a:bodyPr>
          <a:lstStyle/>
          <a:p>
            <a:pPr algn="ctr" defTabSz="42400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400" dirty="0">
                <a:solidFill>
                  <a:schemeClr val="tx1"/>
                </a:solidFill>
              </a:rPr>
              <a:t>Domain Orchestrator</a:t>
            </a:r>
          </a:p>
        </p:txBody>
      </p:sp>
    </p:spTree>
    <p:extLst>
      <p:ext uri="{BB962C8B-B14F-4D97-AF65-F5344CB8AC3E}">
        <p14:creationId xmlns:p14="http://schemas.microsoft.com/office/powerpoint/2010/main" val="37213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_PPT_TIM">
  <a:themeElements>
    <a:clrScheme name="Palette TIM">
      <a:dk1>
        <a:srgbClr val="000000"/>
      </a:dk1>
      <a:lt1>
        <a:sysClr val="window" lastClr="FFFFFF"/>
      </a:lt1>
      <a:dk2>
        <a:srgbClr val="82B9E6"/>
      </a:dk2>
      <a:lt2>
        <a:srgbClr val="E6E6E6"/>
      </a:lt2>
      <a:accent1>
        <a:srgbClr val="004691"/>
      </a:accent1>
      <a:accent2>
        <a:srgbClr val="EB0028"/>
      </a:accent2>
      <a:accent3>
        <a:srgbClr val="FBD872"/>
      </a:accent3>
      <a:accent4>
        <a:srgbClr val="AAA5C8"/>
      </a:accent4>
      <a:accent5>
        <a:srgbClr val="003264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9E650E27-7E29-4A1B-8DBE-55D323670A30}"/>
    </a:ext>
  </a:extLst>
</a:theme>
</file>

<file path=ppt/theme/theme2.xml><?xml version="1.0" encoding="utf-8"?>
<a:theme xmlns:a="http://schemas.openxmlformats.org/drawingml/2006/main" name="Master - Cover 1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DAAA56A5-24A7-47E3-8893-6389EF6093B1}"/>
    </a:ext>
  </a:extLst>
</a:theme>
</file>

<file path=ppt/theme/theme3.xml><?xml version="1.0" encoding="utf-8"?>
<a:theme xmlns:a="http://schemas.openxmlformats.org/drawingml/2006/main" name="Master - Cover 2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8DEF4854-5C66-47E6-9C1D-C03448377900}"/>
    </a:ext>
  </a:extLst>
</a:theme>
</file>

<file path=ppt/theme/theme4.xml><?xml version="1.0" encoding="utf-8"?>
<a:theme xmlns:a="http://schemas.openxmlformats.org/drawingml/2006/main" name="Master - Cover 3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AC7B7A17-EAF4-49B6-AAA3-D92AD5C66F91}"/>
    </a:ext>
  </a:extLst>
</a:theme>
</file>

<file path=ppt/theme/theme5.xml><?xml version="1.0" encoding="utf-8"?>
<a:theme xmlns:a="http://schemas.openxmlformats.org/drawingml/2006/main" name="Master - Cover 4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B4D28C"/>
      </a:accent6>
      <a:hlink>
        <a:srgbClr val="376EA5"/>
      </a:hlink>
      <a:folHlink>
        <a:srgbClr val="C80028"/>
      </a:folHlink>
    </a:clrScheme>
    <a:fontScheme name="Font TIM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DBE15E14-61B7-483A-BFB0-20E3D3FC1270}"/>
    </a:ext>
  </a:extLst>
</a:theme>
</file>

<file path=ppt/theme/theme6.xml><?xml version="1.0" encoding="utf-8"?>
<a:theme xmlns:a="http://schemas.openxmlformats.org/drawingml/2006/main" name="Master - Cover Bianca">
  <a:themeElements>
    <a:clrScheme name="Palette TIM">
      <a:dk1>
        <a:srgbClr val="000000"/>
      </a:dk1>
      <a:lt1>
        <a:sysClr val="window" lastClr="FFFFFF"/>
      </a:lt1>
      <a:dk2>
        <a:srgbClr val="82B9E6"/>
      </a:dk2>
      <a:lt2>
        <a:srgbClr val="E6E6E6"/>
      </a:lt2>
      <a:accent1>
        <a:srgbClr val="004691"/>
      </a:accent1>
      <a:accent2>
        <a:srgbClr val="EB0028"/>
      </a:accent2>
      <a:accent3>
        <a:srgbClr val="FBD872"/>
      </a:accent3>
      <a:accent4>
        <a:srgbClr val="003264"/>
      </a:accent4>
      <a:accent5>
        <a:srgbClr val="AAA5C8"/>
      </a:accent5>
      <a:accent6>
        <a:srgbClr val="B4D28C"/>
      </a:accent6>
      <a:hlink>
        <a:srgbClr val="376EA5"/>
      </a:hlink>
      <a:folHlink>
        <a:srgbClr val="C80028"/>
      </a:folHlink>
    </a:clrScheme>
    <a:fontScheme name="TIM Font">
      <a:majorFont>
        <a:latin typeface="TIM Sans Medium"/>
        <a:ea typeface="ＭＳ Ｐゴシック"/>
        <a:cs typeface="Arial"/>
      </a:majorFont>
      <a:minorFont>
        <a:latin typeface="TIM San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05D09B82-726C-4381-833C-1528D1ECBEED}"/>
    </a:ext>
  </a:extLst>
</a:theme>
</file>

<file path=ppt/theme/theme7.xml><?xml version="1.0" encoding="utf-8"?>
<a:theme xmlns:a="http://schemas.openxmlformats.org/drawingml/2006/main" name="Mastro - Grazie Blu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"/>
        <a:ea typeface="ＭＳ Ｐゴシック"/>
        <a:cs typeface="Arial"/>
      </a:majorFont>
      <a:minorFont>
        <a:latin typeface="TIM Sans Light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EE4AFF28-E56B-40DD-8530-B2D858444004}"/>
    </a:ext>
  </a:extLst>
</a:theme>
</file>

<file path=ppt/theme/theme8.xml><?xml version="1.0" encoding="utf-8"?>
<a:theme xmlns:a="http://schemas.openxmlformats.org/drawingml/2006/main" name="1_Mastro - Grazie Bianca">
  <a:themeElements>
    <a:clrScheme name="Palette TIM">
      <a:dk1>
        <a:srgbClr val="000000"/>
      </a:dk1>
      <a:lt1>
        <a:sysClr val="window" lastClr="FFFFFF"/>
      </a:lt1>
      <a:dk2>
        <a:srgbClr val="004691"/>
      </a:dk2>
      <a:lt2>
        <a:srgbClr val="E6E6E6"/>
      </a:lt2>
      <a:accent1>
        <a:srgbClr val="004691"/>
      </a:accent1>
      <a:accent2>
        <a:srgbClr val="EB0028"/>
      </a:accent2>
      <a:accent3>
        <a:srgbClr val="A0A0A0"/>
      </a:accent3>
      <a:accent4>
        <a:srgbClr val="003264"/>
      </a:accent4>
      <a:accent5>
        <a:srgbClr val="960028"/>
      </a:accent5>
      <a:accent6>
        <a:srgbClr val="E6E6E6"/>
      </a:accent6>
      <a:hlink>
        <a:srgbClr val="376EA5"/>
      </a:hlink>
      <a:folHlink>
        <a:srgbClr val="C80028"/>
      </a:folHlink>
    </a:clrScheme>
    <a:fontScheme name="Font TIM">
      <a:majorFont>
        <a:latin typeface="TIM Sans"/>
        <a:ea typeface="ＭＳ Ｐゴシック"/>
        <a:cs typeface="Arial"/>
      </a:majorFont>
      <a:minorFont>
        <a:latin typeface="TIM Sans Light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1" id="{9F1520E2-F50C-4646-9013-757CBBBF7433}" vid="{111CE521-F0DA-4AEF-B014-BBE16AF9FCD9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0CAC50B3ABC540BC3E892BD7ECDB1F" ma:contentTypeVersion="1" ma:contentTypeDescription="Create a new document." ma:contentTypeScope="" ma:versionID="045e6d3786a4ad4ad21dc277585b285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AC7DE99-B44C-4C80-9BAD-BB3109F81568}"/>
</file>

<file path=customXml/itemProps2.xml><?xml version="1.0" encoding="utf-8"?>
<ds:datastoreItem xmlns:ds="http://schemas.openxmlformats.org/officeDocument/2006/customXml" ds:itemID="{E47C4185-4103-4569-9749-06670335E581}"/>
</file>

<file path=customXml/itemProps3.xml><?xml version="1.0" encoding="utf-8"?>
<ds:datastoreItem xmlns:ds="http://schemas.openxmlformats.org/officeDocument/2006/customXml" ds:itemID="{41341BD6-3143-4D83-B148-2846C1D337C8}"/>
</file>

<file path=docProps/app.xml><?xml version="1.0" encoding="utf-8"?>
<Properties xmlns="http://schemas.openxmlformats.org/officeDocument/2006/extended-properties" xmlns:vt="http://schemas.openxmlformats.org/officeDocument/2006/docPropsVTypes">
  <Template>Presentazione_PPT_TIM</Template>
  <TotalTime>7883</TotalTime>
  <Words>1000</Words>
  <Application>Microsoft Office PowerPoint</Application>
  <PresentationFormat>On-screen Show (4:3)</PresentationFormat>
  <Paragraphs>178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Franklin Gothic Demi</vt:lpstr>
      <vt:lpstr>ＭＳ Ｐゴシック</vt:lpstr>
      <vt:lpstr>TIM Sans</vt:lpstr>
      <vt:lpstr>Courier New</vt:lpstr>
      <vt:lpstr>Shonar Bangla</vt:lpstr>
      <vt:lpstr>TIM Sans Light</vt:lpstr>
      <vt:lpstr>Calibri</vt:lpstr>
      <vt:lpstr>Franklin Gothic Medium</vt:lpstr>
      <vt:lpstr>FS Me</vt:lpstr>
      <vt:lpstr>TIM Sans Medium</vt:lpstr>
      <vt:lpstr>Presentazione_PPT_TIM</vt:lpstr>
      <vt:lpstr>Master - Cover 1</vt:lpstr>
      <vt:lpstr>Master - Cover 2</vt:lpstr>
      <vt:lpstr>Master - Cover 3</vt:lpstr>
      <vt:lpstr>Master - Cover 4</vt:lpstr>
      <vt:lpstr>Master - Cover Bianca</vt:lpstr>
      <vt:lpstr>Mastro - Grazie Blu</vt:lpstr>
      <vt:lpstr>1_Mastro - Grazie Bianca</vt:lpstr>
      <vt:lpstr>Towards a 5G Operating Platform: a use case on infrastructure-agnostic orchestration</vt:lpstr>
      <vt:lpstr>Motivations</vt:lpstr>
      <vt:lpstr>Provisioning “X-as-a-Service” in a Telecom infrastructure </vt:lpstr>
      <vt:lpstr>An Operating Platform as a “generalized orchestration space”</vt:lpstr>
      <vt:lpstr>Operating Platform: model and feasibility demonstration</vt:lpstr>
      <vt:lpstr>The FROGv4 orchestrator @ Politecnico di Torino</vt:lpstr>
      <vt:lpstr>Everything as a Service, Everything is an Object</vt:lpstr>
      <vt:lpstr>Our demo: Step 1 – Scenario</vt:lpstr>
      <vt:lpstr>Our demo: Step 1 – Deployment</vt:lpstr>
      <vt:lpstr>Our demo: Step 2 – Scenario</vt:lpstr>
      <vt:lpstr>Our demo: Step 2 – Deployment</vt:lpstr>
      <vt:lpstr>Conclusions</vt:lpstr>
      <vt:lpstr>Questions?</vt:lpstr>
    </vt:vector>
  </TitlesOfParts>
  <Company>Telecom Italia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5G Operating Platform: a use case on infrastructure-agnostic orchestration</dc:title>
  <dc:creator>Moiso Corrado</dc:creator>
  <cp:lastModifiedBy>Manzalini Antonio</cp:lastModifiedBy>
  <cp:revision>537</cp:revision>
  <dcterms:created xsi:type="dcterms:W3CDTF">2016-04-18T08:58:18Z</dcterms:created>
  <dcterms:modified xsi:type="dcterms:W3CDTF">2016-12-06T22:29:48Z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0x010100510CAC50B3ABC540BC3E892BD7ECDB1F</vt:lpwstr>
  </property>
</Properties>
</file>