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6" r:id="rId5"/>
    <p:sldId id="261" r:id="rId6"/>
    <p:sldId id="267" r:id="rId7"/>
    <p:sldId id="269" r:id="rId8"/>
    <p:sldId id="271" r:id="rId9"/>
    <p:sldId id="272" r:id="rId10"/>
    <p:sldId id="273" r:id="rId11"/>
    <p:sldId id="280" r:id="rId12"/>
    <p:sldId id="274" r:id="rId13"/>
    <p:sldId id="276" r:id="rId14"/>
    <p:sldId id="277" r:id="rId15"/>
    <p:sldId id="279" r:id="rId16"/>
    <p:sldId id="281" r:id="rId17"/>
    <p:sldId id="278" r:id="rId18"/>
    <p:sldId id="264"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uad"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1488" autoAdjust="0"/>
  </p:normalViewPr>
  <p:slideViewPr>
    <p:cSldViewPr snapToGrid="0" snapToObjects="1" showGuides="1">
      <p:cViewPr>
        <p:scale>
          <a:sx n="97" d="100"/>
          <a:sy n="97" d="100"/>
        </p:scale>
        <p:origin x="693"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27T18:02:46.331" idx="1">
    <p:pos x="5437" y="375"/>
    <p:text>I think this slide can be summarized in 1 sentence. no  need to go into a lot of details. furthermore, it's not directly related to the subject. this is my personal advice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27T18:30:07.989" idx="2">
    <p:pos x="10" y="10"/>
    <p:text>too crowded slide. I think you can keep titles and graph</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6-27T18:30:24.119" idx="3">
    <p:pos x="10" y="10"/>
    <p:text>Same comment as previous slide</p:tex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8788C-A2DC-4E1A-8588-41DB9E2EB662}" type="doc">
      <dgm:prSet loTypeId="urn:microsoft.com/office/officeart/2005/8/layout/radial5" loCatId="relationship" qsTypeId="urn:microsoft.com/office/officeart/2005/8/quickstyle/simple4" qsCatId="simple" csTypeId="urn:microsoft.com/office/officeart/2005/8/colors/accent0_2" csCatId="mainScheme" phldr="1"/>
      <dgm:spPr/>
      <dgm:t>
        <a:bodyPr/>
        <a:lstStyle/>
        <a:p>
          <a:endParaRPr lang="en-CA"/>
        </a:p>
      </dgm:t>
    </dgm:pt>
    <dgm:pt modelId="{B694EAC3-0EF1-4918-A193-FBFDD4B78D0E}">
      <dgm:prSet phldrT="[Text]" custT="1"/>
      <dgm:spPr/>
      <dgm:t>
        <a:bodyPr/>
        <a:lstStyle/>
        <a:p>
          <a:r>
            <a:rPr lang="en-US" sz="800" b="1" dirty="0"/>
            <a:t>Device Management</a:t>
          </a:r>
          <a:endParaRPr lang="en-CA" sz="800" b="1" dirty="0"/>
        </a:p>
      </dgm:t>
    </dgm:pt>
    <dgm:pt modelId="{E556B664-EEE5-4A2B-981A-8A47044AF286}" type="parTrans" cxnId="{C0C41ADF-A652-4313-9C52-6B21F518B043}">
      <dgm:prSet/>
      <dgm:spPr/>
      <dgm:t>
        <a:bodyPr/>
        <a:lstStyle/>
        <a:p>
          <a:endParaRPr lang="en-CA" sz="2400"/>
        </a:p>
      </dgm:t>
    </dgm:pt>
    <dgm:pt modelId="{EC496E6F-C7AE-4445-9106-7207F1FAD983}" type="sibTrans" cxnId="{C0C41ADF-A652-4313-9C52-6B21F518B043}">
      <dgm:prSet/>
      <dgm:spPr/>
      <dgm:t>
        <a:bodyPr/>
        <a:lstStyle/>
        <a:p>
          <a:endParaRPr lang="en-CA" sz="2400"/>
        </a:p>
      </dgm:t>
    </dgm:pt>
    <dgm:pt modelId="{B29C4FF7-1142-4CF9-B737-5D8C7D058AD9}">
      <dgm:prSet phldrT="[Text]" custT="1"/>
      <dgm:spPr/>
      <dgm:t>
        <a:bodyPr/>
        <a:lstStyle/>
        <a:p>
          <a:r>
            <a:rPr lang="en-US" sz="800" dirty="0"/>
            <a:t>Automatic Device Detection</a:t>
          </a:r>
          <a:endParaRPr lang="en-CA" sz="800" dirty="0"/>
        </a:p>
      </dgm:t>
    </dgm:pt>
    <dgm:pt modelId="{91E8549C-A83E-481B-B204-9FA076DFB6A1}" type="parTrans" cxnId="{F2FC66F5-7BC2-4D0B-AC08-0D52C58BB768}">
      <dgm:prSet custT="1"/>
      <dgm:spPr/>
      <dgm:t>
        <a:bodyPr/>
        <a:lstStyle/>
        <a:p>
          <a:endParaRPr lang="en-CA" sz="700"/>
        </a:p>
      </dgm:t>
    </dgm:pt>
    <dgm:pt modelId="{4F963096-045A-4835-9903-5A4B2E36069C}" type="sibTrans" cxnId="{F2FC66F5-7BC2-4D0B-AC08-0D52C58BB768}">
      <dgm:prSet/>
      <dgm:spPr/>
      <dgm:t>
        <a:bodyPr/>
        <a:lstStyle/>
        <a:p>
          <a:endParaRPr lang="en-CA" sz="2400"/>
        </a:p>
      </dgm:t>
    </dgm:pt>
    <dgm:pt modelId="{5F0730F1-6F47-4C69-90D3-E3C11C3044B6}">
      <dgm:prSet phldrT="[Text]" custT="1"/>
      <dgm:spPr/>
      <dgm:t>
        <a:bodyPr/>
        <a:lstStyle/>
        <a:p>
          <a:r>
            <a:rPr lang="en-US" sz="800" dirty="0"/>
            <a:t>VoLTE DM</a:t>
          </a:r>
        </a:p>
      </dgm:t>
    </dgm:pt>
    <dgm:pt modelId="{137EE788-C935-4BD5-ADF9-A644CA54E84B}" type="parTrans" cxnId="{D8BAA27A-BC9E-4C0A-A607-DD880C948E4D}">
      <dgm:prSet custT="1"/>
      <dgm:spPr/>
      <dgm:t>
        <a:bodyPr/>
        <a:lstStyle/>
        <a:p>
          <a:endParaRPr lang="en-CA" sz="700"/>
        </a:p>
      </dgm:t>
    </dgm:pt>
    <dgm:pt modelId="{E81C191D-C748-4EE5-B3CB-4E668748323B}" type="sibTrans" cxnId="{D8BAA27A-BC9E-4C0A-A607-DD880C948E4D}">
      <dgm:prSet/>
      <dgm:spPr/>
      <dgm:t>
        <a:bodyPr/>
        <a:lstStyle/>
        <a:p>
          <a:endParaRPr lang="en-CA" sz="2400"/>
        </a:p>
      </dgm:t>
    </dgm:pt>
    <dgm:pt modelId="{7C0C2F73-A864-4B3D-854D-AFB22B86F4A3}">
      <dgm:prSet phldrT="[Text]" custT="1"/>
      <dgm:spPr/>
      <dgm:t>
        <a:bodyPr/>
        <a:lstStyle/>
        <a:p>
          <a:r>
            <a:rPr lang="en-CA" sz="800" dirty="0"/>
            <a:t>Invalid, Cloned, Fake Devices management</a:t>
          </a:r>
        </a:p>
      </dgm:t>
    </dgm:pt>
    <dgm:pt modelId="{F8590181-FC24-41E2-8563-1CD830BF9B24}" type="parTrans" cxnId="{3DE11C45-168C-4077-9C10-230DDD9AA7C3}">
      <dgm:prSet custT="1"/>
      <dgm:spPr/>
      <dgm:t>
        <a:bodyPr/>
        <a:lstStyle/>
        <a:p>
          <a:endParaRPr lang="en-CA" sz="700"/>
        </a:p>
      </dgm:t>
    </dgm:pt>
    <dgm:pt modelId="{47722538-E76A-4582-970F-79E23A0CA142}" type="sibTrans" cxnId="{3DE11C45-168C-4077-9C10-230DDD9AA7C3}">
      <dgm:prSet/>
      <dgm:spPr/>
      <dgm:t>
        <a:bodyPr/>
        <a:lstStyle/>
        <a:p>
          <a:endParaRPr lang="en-CA" sz="2400"/>
        </a:p>
      </dgm:t>
    </dgm:pt>
    <dgm:pt modelId="{E975FCAD-1206-4D1C-9D83-6E1D03802CB7}">
      <dgm:prSet phldrT="[Text]" custT="1"/>
      <dgm:spPr/>
      <dgm:t>
        <a:bodyPr/>
        <a:lstStyle/>
        <a:p>
          <a:r>
            <a:rPr lang="en-CA" sz="800" dirty="0"/>
            <a:t>Automatic Device Configuration</a:t>
          </a:r>
        </a:p>
      </dgm:t>
    </dgm:pt>
    <dgm:pt modelId="{50C89773-152F-4C0F-AF1D-475DB2685A65}" type="parTrans" cxnId="{D91701AE-DADD-49EC-9FFA-FED4D3509735}">
      <dgm:prSet custT="1"/>
      <dgm:spPr/>
      <dgm:t>
        <a:bodyPr/>
        <a:lstStyle/>
        <a:p>
          <a:endParaRPr lang="en-CA" sz="700"/>
        </a:p>
      </dgm:t>
    </dgm:pt>
    <dgm:pt modelId="{A52CD672-24C1-43C6-A1A7-43ED1F6060DB}" type="sibTrans" cxnId="{D91701AE-DADD-49EC-9FFA-FED4D3509735}">
      <dgm:prSet/>
      <dgm:spPr/>
      <dgm:t>
        <a:bodyPr/>
        <a:lstStyle/>
        <a:p>
          <a:endParaRPr lang="en-CA" sz="2400"/>
        </a:p>
      </dgm:t>
    </dgm:pt>
    <dgm:pt modelId="{78324959-57A5-4022-85F1-C34EAFEDAB5A}">
      <dgm:prSet phldrT="[Text]" custT="1"/>
      <dgm:spPr/>
      <dgm:t>
        <a:bodyPr/>
        <a:lstStyle/>
        <a:p>
          <a:r>
            <a:rPr lang="en-US" sz="800" dirty="0"/>
            <a:t>M2M and Fixed TR-069 DM</a:t>
          </a:r>
          <a:endParaRPr lang="en-CA" sz="800" dirty="0"/>
        </a:p>
      </dgm:t>
    </dgm:pt>
    <dgm:pt modelId="{497C19FC-4185-4C74-ABD4-367CE30DFAFE}" type="parTrans" cxnId="{A047D758-43B7-4EE6-86AD-9BB8849C786D}">
      <dgm:prSet custT="1"/>
      <dgm:spPr/>
      <dgm:t>
        <a:bodyPr/>
        <a:lstStyle/>
        <a:p>
          <a:endParaRPr lang="en-CA" sz="700"/>
        </a:p>
      </dgm:t>
    </dgm:pt>
    <dgm:pt modelId="{F1E990B5-C39B-4190-9790-25C6D80C18D2}" type="sibTrans" cxnId="{A047D758-43B7-4EE6-86AD-9BB8849C786D}">
      <dgm:prSet/>
      <dgm:spPr/>
      <dgm:t>
        <a:bodyPr/>
        <a:lstStyle/>
        <a:p>
          <a:endParaRPr lang="en-CA" sz="2400"/>
        </a:p>
      </dgm:t>
    </dgm:pt>
    <dgm:pt modelId="{EF4235AD-5339-4E7C-867C-2EFE424CB126}">
      <dgm:prSet phldrT="[Text]" custT="1"/>
      <dgm:spPr/>
      <dgm:t>
        <a:bodyPr/>
        <a:lstStyle/>
        <a:p>
          <a:r>
            <a:rPr lang="en-CA" sz="800" dirty="0"/>
            <a:t>Customer Care DM for Smartphones</a:t>
          </a:r>
        </a:p>
      </dgm:t>
    </dgm:pt>
    <dgm:pt modelId="{96246E2B-7450-4D6D-8402-734A11EE93E8}" type="parTrans" cxnId="{78005B92-F85B-4AF3-8156-33FFA995F63A}">
      <dgm:prSet custT="1"/>
      <dgm:spPr/>
      <dgm:t>
        <a:bodyPr/>
        <a:lstStyle/>
        <a:p>
          <a:endParaRPr lang="en-US" sz="700"/>
        </a:p>
      </dgm:t>
    </dgm:pt>
    <dgm:pt modelId="{E0A19CC6-C6B0-41AE-989D-36F4DA636AA7}" type="sibTrans" cxnId="{78005B92-F85B-4AF3-8156-33FFA995F63A}">
      <dgm:prSet/>
      <dgm:spPr/>
      <dgm:t>
        <a:bodyPr/>
        <a:lstStyle/>
        <a:p>
          <a:endParaRPr lang="en-US" sz="2400"/>
        </a:p>
      </dgm:t>
    </dgm:pt>
    <dgm:pt modelId="{00285353-059A-48E3-9BBD-373870BBEFF9}">
      <dgm:prSet phldrT="[Text]" custT="1"/>
      <dgm:spPr/>
      <dgm:t>
        <a:bodyPr/>
        <a:lstStyle/>
        <a:p>
          <a:r>
            <a:rPr lang="en-CA" sz="800" dirty="0"/>
            <a:t>Wifi Offloading</a:t>
          </a:r>
        </a:p>
      </dgm:t>
    </dgm:pt>
    <dgm:pt modelId="{55217360-7FB2-4C9F-AED2-3BFBEADBD8BB}" type="parTrans" cxnId="{407BDE03-81E3-42D6-8A32-39C51347D5C6}">
      <dgm:prSet custT="1"/>
      <dgm:spPr/>
      <dgm:t>
        <a:bodyPr/>
        <a:lstStyle/>
        <a:p>
          <a:endParaRPr lang="en-US" sz="700"/>
        </a:p>
      </dgm:t>
    </dgm:pt>
    <dgm:pt modelId="{6C8C5E34-AF03-4C44-8BF5-45C885907BEE}" type="sibTrans" cxnId="{407BDE03-81E3-42D6-8A32-39C51347D5C6}">
      <dgm:prSet/>
      <dgm:spPr/>
      <dgm:t>
        <a:bodyPr/>
        <a:lstStyle/>
        <a:p>
          <a:endParaRPr lang="en-US" sz="2400"/>
        </a:p>
      </dgm:t>
    </dgm:pt>
    <dgm:pt modelId="{902B4206-8CA9-412F-8DA5-D4C6C2187842}">
      <dgm:prSet phldrT="[Text]" custT="1"/>
      <dgm:spPr/>
      <dgm:t>
        <a:bodyPr/>
        <a:lstStyle/>
        <a:p>
          <a:r>
            <a:rPr lang="en-CA" sz="800" dirty="0"/>
            <a:t>Equipment Identity Register</a:t>
          </a:r>
        </a:p>
      </dgm:t>
    </dgm:pt>
    <dgm:pt modelId="{EA4CFAE9-4BA2-41D1-8C34-469AD8E94CB6}" type="parTrans" cxnId="{AC0E04F9-057A-40F4-A670-1C3E1FBD31C8}">
      <dgm:prSet custT="1"/>
      <dgm:spPr/>
      <dgm:t>
        <a:bodyPr/>
        <a:lstStyle/>
        <a:p>
          <a:endParaRPr lang="en-US" sz="700"/>
        </a:p>
      </dgm:t>
    </dgm:pt>
    <dgm:pt modelId="{7FBD543E-A706-474E-B268-146A9091F3ED}" type="sibTrans" cxnId="{AC0E04F9-057A-40F4-A670-1C3E1FBD31C8}">
      <dgm:prSet/>
      <dgm:spPr/>
      <dgm:t>
        <a:bodyPr/>
        <a:lstStyle/>
        <a:p>
          <a:endParaRPr lang="en-US" sz="2400"/>
        </a:p>
      </dgm:t>
    </dgm:pt>
    <dgm:pt modelId="{AD7816C7-5188-4832-B49F-8B55661BD803}">
      <dgm:prSet phldrT="[Text]" custT="1"/>
      <dgm:spPr/>
      <dgm:t>
        <a:bodyPr/>
        <a:lstStyle/>
        <a:p>
          <a:r>
            <a:rPr lang="en-CA" sz="800" dirty="0"/>
            <a:t>Weekly updated Device Repository</a:t>
          </a:r>
        </a:p>
      </dgm:t>
    </dgm:pt>
    <dgm:pt modelId="{BA75A80C-94D2-4079-AFFB-25053B9E8C88}" type="parTrans" cxnId="{8DE5EC00-9316-479A-A990-695E282A4346}">
      <dgm:prSet custT="1"/>
      <dgm:spPr/>
      <dgm:t>
        <a:bodyPr/>
        <a:lstStyle/>
        <a:p>
          <a:endParaRPr lang="en-US" sz="700"/>
        </a:p>
      </dgm:t>
    </dgm:pt>
    <dgm:pt modelId="{A9367959-A243-4B09-B9FB-C44587E9EDC8}" type="sibTrans" cxnId="{8DE5EC00-9316-479A-A990-695E282A4346}">
      <dgm:prSet/>
      <dgm:spPr/>
      <dgm:t>
        <a:bodyPr/>
        <a:lstStyle/>
        <a:p>
          <a:endParaRPr lang="en-US" sz="2400"/>
        </a:p>
      </dgm:t>
    </dgm:pt>
    <dgm:pt modelId="{122599EC-3204-4AB2-AD76-D11A12A76F6D}">
      <dgm:prSet phldrT="[Text]" custT="1"/>
      <dgm:spPr/>
      <dgm:t>
        <a:bodyPr/>
        <a:lstStyle/>
        <a:p>
          <a:r>
            <a:rPr lang="en-CA" sz="800" dirty="0"/>
            <a:t>Marketing Tool and Analytics</a:t>
          </a:r>
        </a:p>
      </dgm:t>
    </dgm:pt>
    <dgm:pt modelId="{4BF2E38C-E78F-4EE1-B75A-FEF9AE558AF6}" type="parTrans" cxnId="{7A10BB2F-106F-4E36-90CE-B20C2304BFB5}">
      <dgm:prSet custT="1"/>
      <dgm:spPr/>
      <dgm:t>
        <a:bodyPr/>
        <a:lstStyle/>
        <a:p>
          <a:endParaRPr lang="en-US" sz="700"/>
        </a:p>
      </dgm:t>
    </dgm:pt>
    <dgm:pt modelId="{970E2287-E967-467E-B702-7CA0FC682E12}" type="sibTrans" cxnId="{7A10BB2F-106F-4E36-90CE-B20C2304BFB5}">
      <dgm:prSet/>
      <dgm:spPr/>
      <dgm:t>
        <a:bodyPr/>
        <a:lstStyle/>
        <a:p>
          <a:endParaRPr lang="en-US" sz="2400"/>
        </a:p>
      </dgm:t>
    </dgm:pt>
    <dgm:pt modelId="{D8E560E3-AE43-44E0-B967-527612FC002A}">
      <dgm:prSet phldrT="[Text]" custT="1"/>
      <dgm:spPr/>
      <dgm:t>
        <a:bodyPr/>
        <a:lstStyle/>
        <a:p>
          <a:r>
            <a:rPr lang="en-CA" sz="800" dirty="0"/>
            <a:t>Enterprise MDM</a:t>
          </a:r>
        </a:p>
      </dgm:t>
    </dgm:pt>
    <dgm:pt modelId="{0E24631C-A8F6-4F0A-95D2-DB9C6410393E}" type="parTrans" cxnId="{135AA9F2-4B67-4617-8976-8CA354E5CF4F}">
      <dgm:prSet custT="1"/>
      <dgm:spPr/>
      <dgm:t>
        <a:bodyPr/>
        <a:lstStyle/>
        <a:p>
          <a:endParaRPr lang="en-US" sz="700"/>
        </a:p>
      </dgm:t>
    </dgm:pt>
    <dgm:pt modelId="{80DD5156-FFB2-41AB-A2AD-B7A966FA5077}" type="sibTrans" cxnId="{135AA9F2-4B67-4617-8976-8CA354E5CF4F}">
      <dgm:prSet/>
      <dgm:spPr/>
      <dgm:t>
        <a:bodyPr/>
        <a:lstStyle/>
        <a:p>
          <a:endParaRPr lang="en-US" sz="2400"/>
        </a:p>
      </dgm:t>
    </dgm:pt>
    <dgm:pt modelId="{958D3F34-9E96-428D-9E87-CD279D7440DE}">
      <dgm:prSet phldrT="[Text]" custT="1"/>
      <dgm:spPr/>
      <dgm:t>
        <a:bodyPr/>
        <a:lstStyle/>
        <a:p>
          <a:r>
            <a:rPr lang="en-CA" sz="800" dirty="0"/>
            <a:t>SIM Control OTA</a:t>
          </a:r>
        </a:p>
      </dgm:t>
    </dgm:pt>
    <dgm:pt modelId="{49EC824F-B6C3-4F85-B98F-3A4CA8F06F38}" type="parTrans" cxnId="{27EBE3F7-B87F-4980-B9B5-1354B5B8045D}">
      <dgm:prSet custT="1"/>
      <dgm:spPr/>
      <dgm:t>
        <a:bodyPr/>
        <a:lstStyle/>
        <a:p>
          <a:endParaRPr lang="en-US" sz="1000"/>
        </a:p>
      </dgm:t>
    </dgm:pt>
    <dgm:pt modelId="{5C834F56-11AA-4A0F-B1B5-C9A1B55FA209}" type="sibTrans" cxnId="{27EBE3F7-B87F-4980-B9B5-1354B5B8045D}">
      <dgm:prSet/>
      <dgm:spPr/>
      <dgm:t>
        <a:bodyPr/>
        <a:lstStyle/>
        <a:p>
          <a:endParaRPr lang="en-US" sz="1200"/>
        </a:p>
      </dgm:t>
    </dgm:pt>
    <dgm:pt modelId="{38088716-9A4D-45DD-BBDB-8F11626869BA}" type="pres">
      <dgm:prSet presAssocID="{0EE8788C-A2DC-4E1A-8588-41DB9E2EB662}" presName="Name0" presStyleCnt="0">
        <dgm:presLayoutVars>
          <dgm:chMax val="1"/>
          <dgm:dir/>
          <dgm:animLvl val="ctr"/>
          <dgm:resizeHandles val="exact"/>
        </dgm:presLayoutVars>
      </dgm:prSet>
      <dgm:spPr/>
    </dgm:pt>
    <dgm:pt modelId="{1BBF5F44-AEF0-4D7E-BFA4-02A00E1A24BD}" type="pres">
      <dgm:prSet presAssocID="{B694EAC3-0EF1-4918-A193-FBFDD4B78D0E}" presName="centerShape" presStyleLbl="node0" presStyleIdx="0" presStyleCnt="1" custScaleX="180267" custScaleY="156875"/>
      <dgm:spPr/>
    </dgm:pt>
    <dgm:pt modelId="{8C431238-FA82-4325-9999-47140D11AB47}" type="pres">
      <dgm:prSet presAssocID="{91E8549C-A83E-481B-B204-9FA076DFB6A1}" presName="parTrans" presStyleLbl="sibTrans2D1" presStyleIdx="0" presStyleCnt="12"/>
      <dgm:spPr/>
    </dgm:pt>
    <dgm:pt modelId="{849A860E-A575-4155-9AE3-D7657C6F5066}" type="pres">
      <dgm:prSet presAssocID="{91E8549C-A83E-481B-B204-9FA076DFB6A1}" presName="connectorText" presStyleLbl="sibTrans2D1" presStyleIdx="0" presStyleCnt="12"/>
      <dgm:spPr/>
    </dgm:pt>
    <dgm:pt modelId="{CFB50440-7CDA-4003-BA6D-C6E64738F85A}" type="pres">
      <dgm:prSet presAssocID="{B29C4FF7-1142-4CF9-B737-5D8C7D058AD9}" presName="node" presStyleLbl="node1" presStyleIdx="0" presStyleCnt="12" custScaleX="137593" custScaleY="111615">
        <dgm:presLayoutVars>
          <dgm:bulletEnabled val="1"/>
        </dgm:presLayoutVars>
      </dgm:prSet>
      <dgm:spPr/>
    </dgm:pt>
    <dgm:pt modelId="{99472369-11C7-4118-B82E-4799142FFAF8}" type="pres">
      <dgm:prSet presAssocID="{50C89773-152F-4C0F-AF1D-475DB2685A65}" presName="parTrans" presStyleLbl="sibTrans2D1" presStyleIdx="1" presStyleCnt="12"/>
      <dgm:spPr/>
    </dgm:pt>
    <dgm:pt modelId="{87614A58-B1AE-4317-AD44-AB309784BCAC}" type="pres">
      <dgm:prSet presAssocID="{50C89773-152F-4C0F-AF1D-475DB2685A65}" presName="connectorText" presStyleLbl="sibTrans2D1" presStyleIdx="1" presStyleCnt="12"/>
      <dgm:spPr/>
    </dgm:pt>
    <dgm:pt modelId="{B83CB039-4134-411C-974C-8B1A6F62164F}" type="pres">
      <dgm:prSet presAssocID="{E975FCAD-1206-4D1C-9D83-6E1D03802CB7}" presName="node" presStyleLbl="node1" presStyleIdx="1" presStyleCnt="12" custScaleX="137593" custScaleY="111615">
        <dgm:presLayoutVars>
          <dgm:bulletEnabled val="1"/>
        </dgm:presLayoutVars>
      </dgm:prSet>
      <dgm:spPr/>
    </dgm:pt>
    <dgm:pt modelId="{C062ECB8-43FF-43ED-B2D6-1F24AB67C2C7}" type="pres">
      <dgm:prSet presAssocID="{EA4CFAE9-4BA2-41D1-8C34-469AD8E94CB6}" presName="parTrans" presStyleLbl="sibTrans2D1" presStyleIdx="2" presStyleCnt="12"/>
      <dgm:spPr/>
    </dgm:pt>
    <dgm:pt modelId="{7EA44DC4-BF33-4E23-8DBC-AD5A48A5DD84}" type="pres">
      <dgm:prSet presAssocID="{EA4CFAE9-4BA2-41D1-8C34-469AD8E94CB6}" presName="connectorText" presStyleLbl="sibTrans2D1" presStyleIdx="2" presStyleCnt="12"/>
      <dgm:spPr/>
    </dgm:pt>
    <dgm:pt modelId="{3D1194EE-7B74-4ED3-BDB1-E22BE0DE8B14}" type="pres">
      <dgm:prSet presAssocID="{902B4206-8CA9-412F-8DA5-D4C6C2187842}" presName="node" presStyleLbl="node1" presStyleIdx="2" presStyleCnt="12" custScaleX="137593" custScaleY="111615">
        <dgm:presLayoutVars>
          <dgm:bulletEnabled val="1"/>
        </dgm:presLayoutVars>
      </dgm:prSet>
      <dgm:spPr/>
    </dgm:pt>
    <dgm:pt modelId="{C478F097-802E-4E50-B28B-CE50E2AF6EE2}" type="pres">
      <dgm:prSet presAssocID="{BA75A80C-94D2-4079-AFFB-25053B9E8C88}" presName="parTrans" presStyleLbl="sibTrans2D1" presStyleIdx="3" presStyleCnt="12"/>
      <dgm:spPr/>
    </dgm:pt>
    <dgm:pt modelId="{89818AD5-1049-4358-A3D3-816B4AC02061}" type="pres">
      <dgm:prSet presAssocID="{BA75A80C-94D2-4079-AFFB-25053B9E8C88}" presName="connectorText" presStyleLbl="sibTrans2D1" presStyleIdx="3" presStyleCnt="12"/>
      <dgm:spPr/>
    </dgm:pt>
    <dgm:pt modelId="{7DAD65A0-27F2-4017-9E64-595A47BD8C17}" type="pres">
      <dgm:prSet presAssocID="{AD7816C7-5188-4832-B49F-8B55661BD803}" presName="node" presStyleLbl="node1" presStyleIdx="3" presStyleCnt="12" custScaleX="137593" custScaleY="111615">
        <dgm:presLayoutVars>
          <dgm:bulletEnabled val="1"/>
        </dgm:presLayoutVars>
      </dgm:prSet>
      <dgm:spPr/>
    </dgm:pt>
    <dgm:pt modelId="{D1F1745E-497E-423D-9C7F-619C9C1397D2}" type="pres">
      <dgm:prSet presAssocID="{4BF2E38C-E78F-4EE1-B75A-FEF9AE558AF6}" presName="parTrans" presStyleLbl="sibTrans2D1" presStyleIdx="4" presStyleCnt="12"/>
      <dgm:spPr/>
    </dgm:pt>
    <dgm:pt modelId="{BFA0BBA5-6530-448B-BC86-CF05E2733F88}" type="pres">
      <dgm:prSet presAssocID="{4BF2E38C-E78F-4EE1-B75A-FEF9AE558AF6}" presName="connectorText" presStyleLbl="sibTrans2D1" presStyleIdx="4" presStyleCnt="12"/>
      <dgm:spPr/>
    </dgm:pt>
    <dgm:pt modelId="{1AFD71F7-9DC8-4AEB-8470-23CFD9E477DF}" type="pres">
      <dgm:prSet presAssocID="{122599EC-3204-4AB2-AD76-D11A12A76F6D}" presName="node" presStyleLbl="node1" presStyleIdx="4" presStyleCnt="12" custScaleX="137593" custScaleY="111615">
        <dgm:presLayoutVars>
          <dgm:bulletEnabled val="1"/>
        </dgm:presLayoutVars>
      </dgm:prSet>
      <dgm:spPr/>
    </dgm:pt>
    <dgm:pt modelId="{5F5617D1-1D65-429D-83C3-ED0DD1F57766}" type="pres">
      <dgm:prSet presAssocID="{49EC824F-B6C3-4F85-B98F-3A4CA8F06F38}" presName="parTrans" presStyleLbl="sibTrans2D1" presStyleIdx="5" presStyleCnt="12"/>
      <dgm:spPr/>
    </dgm:pt>
    <dgm:pt modelId="{2DE7CD4B-BD1B-406A-916E-7435B2AA9A4B}" type="pres">
      <dgm:prSet presAssocID="{49EC824F-B6C3-4F85-B98F-3A4CA8F06F38}" presName="connectorText" presStyleLbl="sibTrans2D1" presStyleIdx="5" presStyleCnt="12"/>
      <dgm:spPr/>
    </dgm:pt>
    <dgm:pt modelId="{F8E84739-7449-4B33-86A6-E07A406A4253}" type="pres">
      <dgm:prSet presAssocID="{958D3F34-9E96-428D-9E87-CD279D7440DE}" presName="node" presStyleLbl="node1" presStyleIdx="5" presStyleCnt="12" custScaleX="137593" custScaleY="111615">
        <dgm:presLayoutVars>
          <dgm:bulletEnabled val="1"/>
        </dgm:presLayoutVars>
      </dgm:prSet>
      <dgm:spPr/>
    </dgm:pt>
    <dgm:pt modelId="{190E6C01-727A-43DD-803B-E16BB0BADEBC}" type="pres">
      <dgm:prSet presAssocID="{0E24631C-A8F6-4F0A-95D2-DB9C6410393E}" presName="parTrans" presStyleLbl="sibTrans2D1" presStyleIdx="6" presStyleCnt="12"/>
      <dgm:spPr/>
    </dgm:pt>
    <dgm:pt modelId="{5FFAF381-FA47-424A-9DBB-7A1991821385}" type="pres">
      <dgm:prSet presAssocID="{0E24631C-A8F6-4F0A-95D2-DB9C6410393E}" presName="connectorText" presStyleLbl="sibTrans2D1" presStyleIdx="6" presStyleCnt="12"/>
      <dgm:spPr/>
    </dgm:pt>
    <dgm:pt modelId="{F9F15EDC-34AD-4BDF-A2BC-F044C5B2E29B}" type="pres">
      <dgm:prSet presAssocID="{D8E560E3-AE43-44E0-B967-527612FC002A}" presName="node" presStyleLbl="node1" presStyleIdx="6" presStyleCnt="12" custScaleX="137593" custScaleY="111615">
        <dgm:presLayoutVars>
          <dgm:bulletEnabled val="1"/>
        </dgm:presLayoutVars>
      </dgm:prSet>
      <dgm:spPr/>
    </dgm:pt>
    <dgm:pt modelId="{99A1FAED-7AFD-4C52-83BC-0AE2A1D58359}" type="pres">
      <dgm:prSet presAssocID="{137EE788-C935-4BD5-ADF9-A644CA54E84B}" presName="parTrans" presStyleLbl="sibTrans2D1" presStyleIdx="7" presStyleCnt="12"/>
      <dgm:spPr/>
    </dgm:pt>
    <dgm:pt modelId="{D19D3E7B-9830-4CEF-AD69-C9BF4E84240B}" type="pres">
      <dgm:prSet presAssocID="{137EE788-C935-4BD5-ADF9-A644CA54E84B}" presName="connectorText" presStyleLbl="sibTrans2D1" presStyleIdx="7" presStyleCnt="12"/>
      <dgm:spPr/>
    </dgm:pt>
    <dgm:pt modelId="{0A83B669-4DA2-4A6F-B427-A84D52F35D00}" type="pres">
      <dgm:prSet presAssocID="{5F0730F1-6F47-4C69-90D3-E3C11C3044B6}" presName="node" presStyleLbl="node1" presStyleIdx="7" presStyleCnt="12" custScaleX="137593" custScaleY="111615">
        <dgm:presLayoutVars>
          <dgm:bulletEnabled val="1"/>
        </dgm:presLayoutVars>
      </dgm:prSet>
      <dgm:spPr/>
    </dgm:pt>
    <dgm:pt modelId="{4F898B99-2F09-4B83-A10C-E7519B744EA6}" type="pres">
      <dgm:prSet presAssocID="{497C19FC-4185-4C74-ABD4-367CE30DFAFE}" presName="parTrans" presStyleLbl="sibTrans2D1" presStyleIdx="8" presStyleCnt="12"/>
      <dgm:spPr/>
    </dgm:pt>
    <dgm:pt modelId="{2F2F056D-39D6-4F9A-BB19-98C098219070}" type="pres">
      <dgm:prSet presAssocID="{497C19FC-4185-4C74-ABD4-367CE30DFAFE}" presName="connectorText" presStyleLbl="sibTrans2D1" presStyleIdx="8" presStyleCnt="12"/>
      <dgm:spPr/>
    </dgm:pt>
    <dgm:pt modelId="{0C33EBA8-021D-4FB3-94A9-09B597FE3E48}" type="pres">
      <dgm:prSet presAssocID="{78324959-57A5-4022-85F1-C34EAFEDAB5A}" presName="node" presStyleLbl="node1" presStyleIdx="8" presStyleCnt="12" custScaleX="137593" custScaleY="111615">
        <dgm:presLayoutVars>
          <dgm:bulletEnabled val="1"/>
        </dgm:presLayoutVars>
      </dgm:prSet>
      <dgm:spPr/>
    </dgm:pt>
    <dgm:pt modelId="{2BDB58E8-3D33-4B86-8A8D-66F7A516BD7E}" type="pres">
      <dgm:prSet presAssocID="{F8590181-FC24-41E2-8563-1CD830BF9B24}" presName="parTrans" presStyleLbl="sibTrans2D1" presStyleIdx="9" presStyleCnt="12"/>
      <dgm:spPr/>
    </dgm:pt>
    <dgm:pt modelId="{6E38F20E-B798-4D56-8E43-8AAFBCB71F82}" type="pres">
      <dgm:prSet presAssocID="{F8590181-FC24-41E2-8563-1CD830BF9B24}" presName="connectorText" presStyleLbl="sibTrans2D1" presStyleIdx="9" presStyleCnt="12"/>
      <dgm:spPr/>
    </dgm:pt>
    <dgm:pt modelId="{FA76A4DA-F037-4A35-9665-A9B201192C91}" type="pres">
      <dgm:prSet presAssocID="{7C0C2F73-A864-4B3D-854D-AFB22B86F4A3}" presName="node" presStyleLbl="node1" presStyleIdx="9" presStyleCnt="12" custScaleX="137593" custScaleY="111615">
        <dgm:presLayoutVars>
          <dgm:bulletEnabled val="1"/>
        </dgm:presLayoutVars>
      </dgm:prSet>
      <dgm:spPr/>
    </dgm:pt>
    <dgm:pt modelId="{D8F765ED-6C6B-4054-8868-82B7E4AB86C6}" type="pres">
      <dgm:prSet presAssocID="{96246E2B-7450-4D6D-8402-734A11EE93E8}" presName="parTrans" presStyleLbl="sibTrans2D1" presStyleIdx="10" presStyleCnt="12"/>
      <dgm:spPr/>
    </dgm:pt>
    <dgm:pt modelId="{5CD5B741-130E-4980-95C6-7114A86DEB82}" type="pres">
      <dgm:prSet presAssocID="{96246E2B-7450-4D6D-8402-734A11EE93E8}" presName="connectorText" presStyleLbl="sibTrans2D1" presStyleIdx="10" presStyleCnt="12"/>
      <dgm:spPr/>
    </dgm:pt>
    <dgm:pt modelId="{5ACA6690-E1CD-4853-922E-686B7E68C31C}" type="pres">
      <dgm:prSet presAssocID="{EF4235AD-5339-4E7C-867C-2EFE424CB126}" presName="node" presStyleLbl="node1" presStyleIdx="10" presStyleCnt="12" custScaleX="137593" custScaleY="111615">
        <dgm:presLayoutVars>
          <dgm:bulletEnabled val="1"/>
        </dgm:presLayoutVars>
      </dgm:prSet>
      <dgm:spPr/>
    </dgm:pt>
    <dgm:pt modelId="{4F082312-FDBC-4A86-A0FA-2032E77985F6}" type="pres">
      <dgm:prSet presAssocID="{55217360-7FB2-4C9F-AED2-3BFBEADBD8BB}" presName="parTrans" presStyleLbl="sibTrans2D1" presStyleIdx="11" presStyleCnt="12"/>
      <dgm:spPr/>
    </dgm:pt>
    <dgm:pt modelId="{5F11EE83-C737-4376-B25C-68C4A254039E}" type="pres">
      <dgm:prSet presAssocID="{55217360-7FB2-4C9F-AED2-3BFBEADBD8BB}" presName="connectorText" presStyleLbl="sibTrans2D1" presStyleIdx="11" presStyleCnt="12"/>
      <dgm:spPr/>
    </dgm:pt>
    <dgm:pt modelId="{D328E6B0-C5E0-4EFE-A5EA-01945943F6CA}" type="pres">
      <dgm:prSet presAssocID="{00285353-059A-48E3-9BBD-373870BBEFF9}" presName="node" presStyleLbl="node1" presStyleIdx="11" presStyleCnt="12" custScaleX="137593" custScaleY="111615">
        <dgm:presLayoutVars>
          <dgm:bulletEnabled val="1"/>
        </dgm:presLayoutVars>
      </dgm:prSet>
      <dgm:spPr/>
    </dgm:pt>
  </dgm:ptLst>
  <dgm:cxnLst>
    <dgm:cxn modelId="{472C42A2-5D81-4CB5-AC7D-B9A787C6F846}" type="presOf" srcId="{F8590181-FC24-41E2-8563-1CD830BF9B24}" destId="{2BDB58E8-3D33-4B86-8A8D-66F7A516BD7E}" srcOrd="0" destOrd="0" presId="urn:microsoft.com/office/officeart/2005/8/layout/radial5"/>
    <dgm:cxn modelId="{C95BF8C1-840B-4BBA-B582-31346CD29082}" type="presOf" srcId="{EA4CFAE9-4BA2-41D1-8C34-469AD8E94CB6}" destId="{C062ECB8-43FF-43ED-B2D6-1F24AB67C2C7}" srcOrd="0" destOrd="0" presId="urn:microsoft.com/office/officeart/2005/8/layout/radial5"/>
    <dgm:cxn modelId="{6653A781-743A-43EA-AFE1-387703727E97}" type="presOf" srcId="{137EE788-C935-4BD5-ADF9-A644CA54E84B}" destId="{99A1FAED-7AFD-4C52-83BC-0AE2A1D58359}" srcOrd="0" destOrd="0" presId="urn:microsoft.com/office/officeart/2005/8/layout/radial5"/>
    <dgm:cxn modelId="{C0D2AC38-C899-4669-9026-D625576B0573}" type="presOf" srcId="{0EE8788C-A2DC-4E1A-8588-41DB9E2EB662}" destId="{38088716-9A4D-45DD-BBDB-8F11626869BA}" srcOrd="0" destOrd="0" presId="urn:microsoft.com/office/officeart/2005/8/layout/radial5"/>
    <dgm:cxn modelId="{0F735F4B-B241-4848-B039-74B4EF5C18F9}" type="presOf" srcId="{55217360-7FB2-4C9F-AED2-3BFBEADBD8BB}" destId="{5F11EE83-C737-4376-B25C-68C4A254039E}" srcOrd="1" destOrd="0" presId="urn:microsoft.com/office/officeart/2005/8/layout/radial5"/>
    <dgm:cxn modelId="{31447710-9968-483C-AF56-C9567201D26E}" type="presOf" srcId="{F8590181-FC24-41E2-8563-1CD830BF9B24}" destId="{6E38F20E-B798-4D56-8E43-8AAFBCB71F82}" srcOrd="1" destOrd="0" presId="urn:microsoft.com/office/officeart/2005/8/layout/radial5"/>
    <dgm:cxn modelId="{C52148BB-A902-40BE-9F68-F22A4677B44C}" type="presOf" srcId="{7C0C2F73-A864-4B3D-854D-AFB22B86F4A3}" destId="{FA76A4DA-F037-4A35-9665-A9B201192C91}" srcOrd="0" destOrd="0" presId="urn:microsoft.com/office/officeart/2005/8/layout/radial5"/>
    <dgm:cxn modelId="{79A5834A-7ECA-43A0-BA4A-4922E1349CF7}" type="presOf" srcId="{EA4CFAE9-4BA2-41D1-8C34-469AD8E94CB6}" destId="{7EA44DC4-BF33-4E23-8DBC-AD5A48A5DD84}" srcOrd="1" destOrd="0" presId="urn:microsoft.com/office/officeart/2005/8/layout/radial5"/>
    <dgm:cxn modelId="{3DE11C45-168C-4077-9C10-230DDD9AA7C3}" srcId="{B694EAC3-0EF1-4918-A193-FBFDD4B78D0E}" destId="{7C0C2F73-A864-4B3D-854D-AFB22B86F4A3}" srcOrd="9" destOrd="0" parTransId="{F8590181-FC24-41E2-8563-1CD830BF9B24}" sibTransId="{47722538-E76A-4582-970F-79E23A0CA142}"/>
    <dgm:cxn modelId="{D46D2D1C-02EB-463A-95C2-BE4C2891F1E5}" type="presOf" srcId="{EF4235AD-5339-4E7C-867C-2EFE424CB126}" destId="{5ACA6690-E1CD-4853-922E-686B7E68C31C}" srcOrd="0" destOrd="0" presId="urn:microsoft.com/office/officeart/2005/8/layout/radial5"/>
    <dgm:cxn modelId="{2C55102E-07BE-43F5-8B8B-956D885AC17A}" type="presOf" srcId="{96246E2B-7450-4D6D-8402-734A11EE93E8}" destId="{5CD5B741-130E-4980-95C6-7114A86DEB82}" srcOrd="1" destOrd="0" presId="urn:microsoft.com/office/officeart/2005/8/layout/radial5"/>
    <dgm:cxn modelId="{353B9C9A-C4BD-4C11-A32A-182EADC73B10}" type="presOf" srcId="{497C19FC-4185-4C74-ABD4-367CE30DFAFE}" destId="{4F898B99-2F09-4B83-A10C-E7519B744EA6}" srcOrd="0" destOrd="0" presId="urn:microsoft.com/office/officeart/2005/8/layout/radial5"/>
    <dgm:cxn modelId="{135AA9F2-4B67-4617-8976-8CA354E5CF4F}" srcId="{B694EAC3-0EF1-4918-A193-FBFDD4B78D0E}" destId="{D8E560E3-AE43-44E0-B967-527612FC002A}" srcOrd="6" destOrd="0" parTransId="{0E24631C-A8F6-4F0A-95D2-DB9C6410393E}" sibTransId="{80DD5156-FFB2-41AB-A2AD-B7A966FA5077}"/>
    <dgm:cxn modelId="{3E80E900-1D77-4FBC-9CAB-E4DC23905A01}" type="presOf" srcId="{0E24631C-A8F6-4F0A-95D2-DB9C6410393E}" destId="{190E6C01-727A-43DD-803B-E16BB0BADEBC}" srcOrd="0" destOrd="0" presId="urn:microsoft.com/office/officeart/2005/8/layout/radial5"/>
    <dgm:cxn modelId="{D871521B-0733-4214-B0FD-3B6313BB57E9}" type="presOf" srcId="{4BF2E38C-E78F-4EE1-B75A-FEF9AE558AF6}" destId="{D1F1745E-497E-423D-9C7F-619C9C1397D2}" srcOrd="0" destOrd="0" presId="urn:microsoft.com/office/officeart/2005/8/layout/radial5"/>
    <dgm:cxn modelId="{26B7F16D-4A5D-4C34-9CA6-B8D092D8EAD1}" type="presOf" srcId="{49EC824F-B6C3-4F85-B98F-3A4CA8F06F38}" destId="{2DE7CD4B-BD1B-406A-916E-7435B2AA9A4B}" srcOrd="1" destOrd="0" presId="urn:microsoft.com/office/officeart/2005/8/layout/radial5"/>
    <dgm:cxn modelId="{2BC3BE80-0814-49BB-8C24-CA3B62D951EB}" type="presOf" srcId="{B694EAC3-0EF1-4918-A193-FBFDD4B78D0E}" destId="{1BBF5F44-AEF0-4D7E-BFA4-02A00E1A24BD}" srcOrd="0" destOrd="0" presId="urn:microsoft.com/office/officeart/2005/8/layout/radial5"/>
    <dgm:cxn modelId="{980CDB65-096D-4EE4-A138-DBC669265C3B}" type="presOf" srcId="{78324959-57A5-4022-85F1-C34EAFEDAB5A}" destId="{0C33EBA8-021D-4FB3-94A9-09B597FE3E48}" srcOrd="0" destOrd="0" presId="urn:microsoft.com/office/officeart/2005/8/layout/radial5"/>
    <dgm:cxn modelId="{407BDE03-81E3-42D6-8A32-39C51347D5C6}" srcId="{B694EAC3-0EF1-4918-A193-FBFDD4B78D0E}" destId="{00285353-059A-48E3-9BBD-373870BBEFF9}" srcOrd="11" destOrd="0" parTransId="{55217360-7FB2-4C9F-AED2-3BFBEADBD8BB}" sibTransId="{6C8C5E34-AF03-4C44-8BF5-45C885907BEE}"/>
    <dgm:cxn modelId="{F2FC66F5-7BC2-4D0B-AC08-0D52C58BB768}" srcId="{B694EAC3-0EF1-4918-A193-FBFDD4B78D0E}" destId="{B29C4FF7-1142-4CF9-B737-5D8C7D058AD9}" srcOrd="0" destOrd="0" parTransId="{91E8549C-A83E-481B-B204-9FA076DFB6A1}" sibTransId="{4F963096-045A-4835-9903-5A4B2E36069C}"/>
    <dgm:cxn modelId="{29C735D1-6C10-432C-AF56-B042AD9984B1}" type="presOf" srcId="{958D3F34-9E96-428D-9E87-CD279D7440DE}" destId="{F8E84739-7449-4B33-86A6-E07A406A4253}" srcOrd="0" destOrd="0" presId="urn:microsoft.com/office/officeart/2005/8/layout/radial5"/>
    <dgm:cxn modelId="{DD3F117E-E1EA-454B-B593-C6C931A29BB5}" type="presOf" srcId="{91E8549C-A83E-481B-B204-9FA076DFB6A1}" destId="{849A860E-A575-4155-9AE3-D7657C6F5066}" srcOrd="1" destOrd="0" presId="urn:microsoft.com/office/officeart/2005/8/layout/radial5"/>
    <dgm:cxn modelId="{2BB7CBDD-9B33-41FD-857C-A2F5E64A9A0C}" type="presOf" srcId="{BA75A80C-94D2-4079-AFFB-25053B9E8C88}" destId="{89818AD5-1049-4358-A3D3-816B4AC02061}" srcOrd="1" destOrd="0" presId="urn:microsoft.com/office/officeart/2005/8/layout/radial5"/>
    <dgm:cxn modelId="{AC0E04F9-057A-40F4-A670-1C3E1FBD31C8}" srcId="{B694EAC3-0EF1-4918-A193-FBFDD4B78D0E}" destId="{902B4206-8CA9-412F-8DA5-D4C6C2187842}" srcOrd="2" destOrd="0" parTransId="{EA4CFAE9-4BA2-41D1-8C34-469AD8E94CB6}" sibTransId="{7FBD543E-A706-474E-B268-146A9091F3ED}"/>
    <dgm:cxn modelId="{D91701AE-DADD-49EC-9FFA-FED4D3509735}" srcId="{B694EAC3-0EF1-4918-A193-FBFDD4B78D0E}" destId="{E975FCAD-1206-4D1C-9D83-6E1D03802CB7}" srcOrd="1" destOrd="0" parTransId="{50C89773-152F-4C0F-AF1D-475DB2685A65}" sibTransId="{A52CD672-24C1-43C6-A1A7-43ED1F6060DB}"/>
    <dgm:cxn modelId="{78005B92-F85B-4AF3-8156-33FFA995F63A}" srcId="{B694EAC3-0EF1-4918-A193-FBFDD4B78D0E}" destId="{EF4235AD-5339-4E7C-867C-2EFE424CB126}" srcOrd="10" destOrd="0" parTransId="{96246E2B-7450-4D6D-8402-734A11EE93E8}" sibTransId="{E0A19CC6-C6B0-41AE-989D-36F4DA636AA7}"/>
    <dgm:cxn modelId="{AA3F16F4-E453-4722-9FF3-82DDFCBC5B29}" type="presOf" srcId="{55217360-7FB2-4C9F-AED2-3BFBEADBD8BB}" destId="{4F082312-FDBC-4A86-A0FA-2032E77985F6}" srcOrd="0" destOrd="0" presId="urn:microsoft.com/office/officeart/2005/8/layout/radial5"/>
    <dgm:cxn modelId="{C0C41ADF-A652-4313-9C52-6B21F518B043}" srcId="{0EE8788C-A2DC-4E1A-8588-41DB9E2EB662}" destId="{B694EAC3-0EF1-4918-A193-FBFDD4B78D0E}" srcOrd="0" destOrd="0" parTransId="{E556B664-EEE5-4A2B-981A-8A47044AF286}" sibTransId="{EC496E6F-C7AE-4445-9106-7207F1FAD983}"/>
    <dgm:cxn modelId="{321A7D84-69DF-4C93-A5E3-6CAD48C9A6E5}" type="presOf" srcId="{4BF2E38C-E78F-4EE1-B75A-FEF9AE558AF6}" destId="{BFA0BBA5-6530-448B-BC86-CF05E2733F88}" srcOrd="1" destOrd="0" presId="urn:microsoft.com/office/officeart/2005/8/layout/radial5"/>
    <dgm:cxn modelId="{A047D758-43B7-4EE6-86AD-9BB8849C786D}" srcId="{B694EAC3-0EF1-4918-A193-FBFDD4B78D0E}" destId="{78324959-57A5-4022-85F1-C34EAFEDAB5A}" srcOrd="8" destOrd="0" parTransId="{497C19FC-4185-4C74-ABD4-367CE30DFAFE}" sibTransId="{F1E990B5-C39B-4190-9790-25C6D80C18D2}"/>
    <dgm:cxn modelId="{A6A70579-817E-4474-9217-03BC9B12927D}" type="presOf" srcId="{50C89773-152F-4C0F-AF1D-475DB2685A65}" destId="{87614A58-B1AE-4317-AD44-AB309784BCAC}" srcOrd="1" destOrd="0" presId="urn:microsoft.com/office/officeart/2005/8/layout/radial5"/>
    <dgm:cxn modelId="{F50E82DA-CB98-447A-8B4C-CC64CA911F51}" type="presOf" srcId="{497C19FC-4185-4C74-ABD4-367CE30DFAFE}" destId="{2F2F056D-39D6-4F9A-BB19-98C098219070}" srcOrd="1" destOrd="0" presId="urn:microsoft.com/office/officeart/2005/8/layout/radial5"/>
    <dgm:cxn modelId="{9C1AC537-DD75-4F0B-AB70-AAFD21E962C2}" type="presOf" srcId="{50C89773-152F-4C0F-AF1D-475DB2685A65}" destId="{99472369-11C7-4118-B82E-4799142FFAF8}" srcOrd="0" destOrd="0" presId="urn:microsoft.com/office/officeart/2005/8/layout/radial5"/>
    <dgm:cxn modelId="{957E7FF6-DD51-4F8C-8B30-3E4B4E57A9E1}" type="presOf" srcId="{BA75A80C-94D2-4079-AFFB-25053B9E8C88}" destId="{C478F097-802E-4E50-B28B-CE50E2AF6EE2}" srcOrd="0" destOrd="0" presId="urn:microsoft.com/office/officeart/2005/8/layout/radial5"/>
    <dgm:cxn modelId="{27EBE3F7-B87F-4980-B9B5-1354B5B8045D}" srcId="{B694EAC3-0EF1-4918-A193-FBFDD4B78D0E}" destId="{958D3F34-9E96-428D-9E87-CD279D7440DE}" srcOrd="5" destOrd="0" parTransId="{49EC824F-B6C3-4F85-B98F-3A4CA8F06F38}" sibTransId="{5C834F56-11AA-4A0F-B1B5-C9A1B55FA209}"/>
    <dgm:cxn modelId="{0630D587-C372-427F-8AF0-33C29B0E6D5D}" type="presOf" srcId="{902B4206-8CA9-412F-8DA5-D4C6C2187842}" destId="{3D1194EE-7B74-4ED3-BDB1-E22BE0DE8B14}" srcOrd="0" destOrd="0" presId="urn:microsoft.com/office/officeart/2005/8/layout/radial5"/>
    <dgm:cxn modelId="{2347BEEE-4E5D-4602-8F86-E3BD05EF3DBB}" type="presOf" srcId="{137EE788-C935-4BD5-ADF9-A644CA54E84B}" destId="{D19D3E7B-9830-4CEF-AD69-C9BF4E84240B}" srcOrd="1" destOrd="0" presId="urn:microsoft.com/office/officeart/2005/8/layout/radial5"/>
    <dgm:cxn modelId="{DE7E49A5-9412-410E-A2AC-4423F33FF303}" type="presOf" srcId="{5F0730F1-6F47-4C69-90D3-E3C11C3044B6}" destId="{0A83B669-4DA2-4A6F-B427-A84D52F35D00}" srcOrd="0" destOrd="0" presId="urn:microsoft.com/office/officeart/2005/8/layout/radial5"/>
    <dgm:cxn modelId="{7A10BB2F-106F-4E36-90CE-B20C2304BFB5}" srcId="{B694EAC3-0EF1-4918-A193-FBFDD4B78D0E}" destId="{122599EC-3204-4AB2-AD76-D11A12A76F6D}" srcOrd="4" destOrd="0" parTransId="{4BF2E38C-E78F-4EE1-B75A-FEF9AE558AF6}" sibTransId="{970E2287-E967-467E-B702-7CA0FC682E12}"/>
    <dgm:cxn modelId="{00FA6976-C472-47E5-9041-FDA5DE3BCF0E}" type="presOf" srcId="{AD7816C7-5188-4832-B49F-8B55661BD803}" destId="{7DAD65A0-27F2-4017-9E64-595A47BD8C17}" srcOrd="0" destOrd="0" presId="urn:microsoft.com/office/officeart/2005/8/layout/radial5"/>
    <dgm:cxn modelId="{0F07A8F8-DA6B-4CB9-9984-0E7E4702ACDD}" type="presOf" srcId="{00285353-059A-48E3-9BBD-373870BBEFF9}" destId="{D328E6B0-C5E0-4EFE-A5EA-01945943F6CA}" srcOrd="0" destOrd="0" presId="urn:microsoft.com/office/officeart/2005/8/layout/radial5"/>
    <dgm:cxn modelId="{AAC58782-AD90-47AE-9410-387150743C98}" type="presOf" srcId="{49EC824F-B6C3-4F85-B98F-3A4CA8F06F38}" destId="{5F5617D1-1D65-429D-83C3-ED0DD1F57766}" srcOrd="0" destOrd="0" presId="urn:microsoft.com/office/officeart/2005/8/layout/radial5"/>
    <dgm:cxn modelId="{8DE5EC00-9316-479A-A990-695E282A4346}" srcId="{B694EAC3-0EF1-4918-A193-FBFDD4B78D0E}" destId="{AD7816C7-5188-4832-B49F-8B55661BD803}" srcOrd="3" destOrd="0" parTransId="{BA75A80C-94D2-4079-AFFB-25053B9E8C88}" sibTransId="{A9367959-A243-4B09-B9FB-C44587E9EDC8}"/>
    <dgm:cxn modelId="{CC97B617-73EC-4018-8E9A-E972879CEAAC}" type="presOf" srcId="{96246E2B-7450-4D6D-8402-734A11EE93E8}" destId="{D8F765ED-6C6B-4054-8868-82B7E4AB86C6}" srcOrd="0" destOrd="0" presId="urn:microsoft.com/office/officeart/2005/8/layout/radial5"/>
    <dgm:cxn modelId="{704E7DCC-4058-4A70-A672-4F99996B2BDD}" type="presOf" srcId="{E975FCAD-1206-4D1C-9D83-6E1D03802CB7}" destId="{B83CB039-4134-411C-974C-8B1A6F62164F}" srcOrd="0" destOrd="0" presId="urn:microsoft.com/office/officeart/2005/8/layout/radial5"/>
    <dgm:cxn modelId="{D8BAA27A-BC9E-4C0A-A607-DD880C948E4D}" srcId="{B694EAC3-0EF1-4918-A193-FBFDD4B78D0E}" destId="{5F0730F1-6F47-4C69-90D3-E3C11C3044B6}" srcOrd="7" destOrd="0" parTransId="{137EE788-C935-4BD5-ADF9-A644CA54E84B}" sibTransId="{E81C191D-C748-4EE5-B3CB-4E668748323B}"/>
    <dgm:cxn modelId="{ABBE0378-4820-40F1-8275-A35029E6663B}" type="presOf" srcId="{D8E560E3-AE43-44E0-B967-527612FC002A}" destId="{F9F15EDC-34AD-4BDF-A2BC-F044C5B2E29B}" srcOrd="0" destOrd="0" presId="urn:microsoft.com/office/officeart/2005/8/layout/radial5"/>
    <dgm:cxn modelId="{5DD26A70-5565-499C-88C7-66A457898622}" type="presOf" srcId="{122599EC-3204-4AB2-AD76-D11A12A76F6D}" destId="{1AFD71F7-9DC8-4AEB-8470-23CFD9E477DF}" srcOrd="0" destOrd="0" presId="urn:microsoft.com/office/officeart/2005/8/layout/radial5"/>
    <dgm:cxn modelId="{FCC4E656-4FC7-4967-950D-EA66B3E1A502}" type="presOf" srcId="{B29C4FF7-1142-4CF9-B737-5D8C7D058AD9}" destId="{CFB50440-7CDA-4003-BA6D-C6E64738F85A}" srcOrd="0" destOrd="0" presId="urn:microsoft.com/office/officeart/2005/8/layout/radial5"/>
    <dgm:cxn modelId="{C3BF4488-358E-4DC4-9D1E-5C4D1F61F447}" type="presOf" srcId="{91E8549C-A83E-481B-B204-9FA076DFB6A1}" destId="{8C431238-FA82-4325-9999-47140D11AB47}" srcOrd="0" destOrd="0" presId="urn:microsoft.com/office/officeart/2005/8/layout/radial5"/>
    <dgm:cxn modelId="{9BA352C6-ECB7-4ED5-BD7A-5DF522BF4BEE}" type="presOf" srcId="{0E24631C-A8F6-4F0A-95D2-DB9C6410393E}" destId="{5FFAF381-FA47-424A-9DBB-7A1991821385}" srcOrd="1" destOrd="0" presId="urn:microsoft.com/office/officeart/2005/8/layout/radial5"/>
    <dgm:cxn modelId="{DA51FFEF-3478-4E06-9B0A-CA6925546759}" type="presParOf" srcId="{38088716-9A4D-45DD-BBDB-8F11626869BA}" destId="{1BBF5F44-AEF0-4D7E-BFA4-02A00E1A24BD}" srcOrd="0" destOrd="0" presId="urn:microsoft.com/office/officeart/2005/8/layout/radial5"/>
    <dgm:cxn modelId="{393BAB6C-8BE1-4C66-92D8-380CFC60245A}" type="presParOf" srcId="{38088716-9A4D-45DD-BBDB-8F11626869BA}" destId="{8C431238-FA82-4325-9999-47140D11AB47}" srcOrd="1" destOrd="0" presId="urn:microsoft.com/office/officeart/2005/8/layout/radial5"/>
    <dgm:cxn modelId="{E980B3BA-3D01-4B54-9A28-78895F73E840}" type="presParOf" srcId="{8C431238-FA82-4325-9999-47140D11AB47}" destId="{849A860E-A575-4155-9AE3-D7657C6F5066}" srcOrd="0" destOrd="0" presId="urn:microsoft.com/office/officeart/2005/8/layout/radial5"/>
    <dgm:cxn modelId="{D69C3FE0-418A-4F04-AF86-7A5D5A745C7A}" type="presParOf" srcId="{38088716-9A4D-45DD-BBDB-8F11626869BA}" destId="{CFB50440-7CDA-4003-BA6D-C6E64738F85A}" srcOrd="2" destOrd="0" presId="urn:microsoft.com/office/officeart/2005/8/layout/radial5"/>
    <dgm:cxn modelId="{3A488B3C-0776-4F71-99DD-AE6326FF53B0}" type="presParOf" srcId="{38088716-9A4D-45DD-BBDB-8F11626869BA}" destId="{99472369-11C7-4118-B82E-4799142FFAF8}" srcOrd="3" destOrd="0" presId="urn:microsoft.com/office/officeart/2005/8/layout/radial5"/>
    <dgm:cxn modelId="{F4BFD867-F5AB-4C23-A519-755AD3F2A602}" type="presParOf" srcId="{99472369-11C7-4118-B82E-4799142FFAF8}" destId="{87614A58-B1AE-4317-AD44-AB309784BCAC}" srcOrd="0" destOrd="0" presId="urn:microsoft.com/office/officeart/2005/8/layout/radial5"/>
    <dgm:cxn modelId="{E63BFDD3-77EC-4AAF-A337-055501626F3A}" type="presParOf" srcId="{38088716-9A4D-45DD-BBDB-8F11626869BA}" destId="{B83CB039-4134-411C-974C-8B1A6F62164F}" srcOrd="4" destOrd="0" presId="urn:microsoft.com/office/officeart/2005/8/layout/radial5"/>
    <dgm:cxn modelId="{7B478DCD-1317-4113-82A5-6DDCBC79F712}" type="presParOf" srcId="{38088716-9A4D-45DD-BBDB-8F11626869BA}" destId="{C062ECB8-43FF-43ED-B2D6-1F24AB67C2C7}" srcOrd="5" destOrd="0" presId="urn:microsoft.com/office/officeart/2005/8/layout/radial5"/>
    <dgm:cxn modelId="{C23D850B-1FF9-4B7B-BE78-D076B295C029}" type="presParOf" srcId="{C062ECB8-43FF-43ED-B2D6-1F24AB67C2C7}" destId="{7EA44DC4-BF33-4E23-8DBC-AD5A48A5DD84}" srcOrd="0" destOrd="0" presId="urn:microsoft.com/office/officeart/2005/8/layout/radial5"/>
    <dgm:cxn modelId="{CBEFC5FE-3432-4208-8EEC-EB7EED621CD3}" type="presParOf" srcId="{38088716-9A4D-45DD-BBDB-8F11626869BA}" destId="{3D1194EE-7B74-4ED3-BDB1-E22BE0DE8B14}" srcOrd="6" destOrd="0" presId="urn:microsoft.com/office/officeart/2005/8/layout/radial5"/>
    <dgm:cxn modelId="{883F0C61-AEDE-4425-82AF-D28951BFCA45}" type="presParOf" srcId="{38088716-9A4D-45DD-BBDB-8F11626869BA}" destId="{C478F097-802E-4E50-B28B-CE50E2AF6EE2}" srcOrd="7" destOrd="0" presId="urn:microsoft.com/office/officeart/2005/8/layout/radial5"/>
    <dgm:cxn modelId="{D5348DBF-EC21-4F82-A99B-70CFBFECCC16}" type="presParOf" srcId="{C478F097-802E-4E50-B28B-CE50E2AF6EE2}" destId="{89818AD5-1049-4358-A3D3-816B4AC02061}" srcOrd="0" destOrd="0" presId="urn:microsoft.com/office/officeart/2005/8/layout/radial5"/>
    <dgm:cxn modelId="{C0169810-3D06-423F-86AE-7A5874D0D57F}" type="presParOf" srcId="{38088716-9A4D-45DD-BBDB-8F11626869BA}" destId="{7DAD65A0-27F2-4017-9E64-595A47BD8C17}" srcOrd="8" destOrd="0" presId="urn:microsoft.com/office/officeart/2005/8/layout/radial5"/>
    <dgm:cxn modelId="{7733EED9-9792-4800-ADB0-FFF289C495A5}" type="presParOf" srcId="{38088716-9A4D-45DD-BBDB-8F11626869BA}" destId="{D1F1745E-497E-423D-9C7F-619C9C1397D2}" srcOrd="9" destOrd="0" presId="urn:microsoft.com/office/officeart/2005/8/layout/radial5"/>
    <dgm:cxn modelId="{47F2A214-A502-48D1-96B6-60F2EE80BCF0}" type="presParOf" srcId="{D1F1745E-497E-423D-9C7F-619C9C1397D2}" destId="{BFA0BBA5-6530-448B-BC86-CF05E2733F88}" srcOrd="0" destOrd="0" presId="urn:microsoft.com/office/officeart/2005/8/layout/radial5"/>
    <dgm:cxn modelId="{EB404FC3-120D-4D15-AF0C-19D13741C8FC}" type="presParOf" srcId="{38088716-9A4D-45DD-BBDB-8F11626869BA}" destId="{1AFD71F7-9DC8-4AEB-8470-23CFD9E477DF}" srcOrd="10" destOrd="0" presId="urn:microsoft.com/office/officeart/2005/8/layout/radial5"/>
    <dgm:cxn modelId="{9F1BFA49-862F-4D30-9214-DE3D6961E606}" type="presParOf" srcId="{38088716-9A4D-45DD-BBDB-8F11626869BA}" destId="{5F5617D1-1D65-429D-83C3-ED0DD1F57766}" srcOrd="11" destOrd="0" presId="urn:microsoft.com/office/officeart/2005/8/layout/radial5"/>
    <dgm:cxn modelId="{A9866692-054E-4E2C-BAE0-12F61CE9608D}" type="presParOf" srcId="{5F5617D1-1D65-429D-83C3-ED0DD1F57766}" destId="{2DE7CD4B-BD1B-406A-916E-7435B2AA9A4B}" srcOrd="0" destOrd="0" presId="urn:microsoft.com/office/officeart/2005/8/layout/radial5"/>
    <dgm:cxn modelId="{AD3BC002-7B22-45D6-AF0E-3C5AF36CA6A0}" type="presParOf" srcId="{38088716-9A4D-45DD-BBDB-8F11626869BA}" destId="{F8E84739-7449-4B33-86A6-E07A406A4253}" srcOrd="12" destOrd="0" presId="urn:microsoft.com/office/officeart/2005/8/layout/radial5"/>
    <dgm:cxn modelId="{78A25B08-06B9-4B04-B0DE-28EB9F949CE6}" type="presParOf" srcId="{38088716-9A4D-45DD-BBDB-8F11626869BA}" destId="{190E6C01-727A-43DD-803B-E16BB0BADEBC}" srcOrd="13" destOrd="0" presId="urn:microsoft.com/office/officeart/2005/8/layout/radial5"/>
    <dgm:cxn modelId="{A381F1C2-F154-4D16-A9E1-5B156911F981}" type="presParOf" srcId="{190E6C01-727A-43DD-803B-E16BB0BADEBC}" destId="{5FFAF381-FA47-424A-9DBB-7A1991821385}" srcOrd="0" destOrd="0" presId="urn:microsoft.com/office/officeart/2005/8/layout/radial5"/>
    <dgm:cxn modelId="{F00B3CF9-BB84-433B-8839-1D7C4101B9F3}" type="presParOf" srcId="{38088716-9A4D-45DD-BBDB-8F11626869BA}" destId="{F9F15EDC-34AD-4BDF-A2BC-F044C5B2E29B}" srcOrd="14" destOrd="0" presId="urn:microsoft.com/office/officeart/2005/8/layout/radial5"/>
    <dgm:cxn modelId="{6EE07BEC-10DE-45D3-88C3-68D3C759ADD9}" type="presParOf" srcId="{38088716-9A4D-45DD-BBDB-8F11626869BA}" destId="{99A1FAED-7AFD-4C52-83BC-0AE2A1D58359}" srcOrd="15" destOrd="0" presId="urn:microsoft.com/office/officeart/2005/8/layout/radial5"/>
    <dgm:cxn modelId="{3660A77E-4783-4D52-A4F5-E2F439F83A7A}" type="presParOf" srcId="{99A1FAED-7AFD-4C52-83BC-0AE2A1D58359}" destId="{D19D3E7B-9830-4CEF-AD69-C9BF4E84240B}" srcOrd="0" destOrd="0" presId="urn:microsoft.com/office/officeart/2005/8/layout/radial5"/>
    <dgm:cxn modelId="{8DBD1AF1-4184-4398-820B-2469A899C274}" type="presParOf" srcId="{38088716-9A4D-45DD-BBDB-8F11626869BA}" destId="{0A83B669-4DA2-4A6F-B427-A84D52F35D00}" srcOrd="16" destOrd="0" presId="urn:microsoft.com/office/officeart/2005/8/layout/radial5"/>
    <dgm:cxn modelId="{EEB71B77-F9DF-4132-BF23-5C9F69C34804}" type="presParOf" srcId="{38088716-9A4D-45DD-BBDB-8F11626869BA}" destId="{4F898B99-2F09-4B83-A10C-E7519B744EA6}" srcOrd="17" destOrd="0" presId="urn:microsoft.com/office/officeart/2005/8/layout/radial5"/>
    <dgm:cxn modelId="{95519A72-21EA-448B-A154-5D27982BD9F9}" type="presParOf" srcId="{4F898B99-2F09-4B83-A10C-E7519B744EA6}" destId="{2F2F056D-39D6-4F9A-BB19-98C098219070}" srcOrd="0" destOrd="0" presId="urn:microsoft.com/office/officeart/2005/8/layout/radial5"/>
    <dgm:cxn modelId="{9A2DF719-5C15-4DA5-8A78-C4223D2FC1F5}" type="presParOf" srcId="{38088716-9A4D-45DD-BBDB-8F11626869BA}" destId="{0C33EBA8-021D-4FB3-94A9-09B597FE3E48}" srcOrd="18" destOrd="0" presId="urn:microsoft.com/office/officeart/2005/8/layout/radial5"/>
    <dgm:cxn modelId="{2CB64A41-5C9E-4BB9-9B0F-B949AC05A08D}" type="presParOf" srcId="{38088716-9A4D-45DD-BBDB-8F11626869BA}" destId="{2BDB58E8-3D33-4B86-8A8D-66F7A516BD7E}" srcOrd="19" destOrd="0" presId="urn:microsoft.com/office/officeart/2005/8/layout/radial5"/>
    <dgm:cxn modelId="{A389A8E2-DF25-4753-B8CB-69850DA7451C}" type="presParOf" srcId="{2BDB58E8-3D33-4B86-8A8D-66F7A516BD7E}" destId="{6E38F20E-B798-4D56-8E43-8AAFBCB71F82}" srcOrd="0" destOrd="0" presId="urn:microsoft.com/office/officeart/2005/8/layout/radial5"/>
    <dgm:cxn modelId="{4C41CBB4-728C-48C9-A7C6-9BB948C15D22}" type="presParOf" srcId="{38088716-9A4D-45DD-BBDB-8F11626869BA}" destId="{FA76A4DA-F037-4A35-9665-A9B201192C91}" srcOrd="20" destOrd="0" presId="urn:microsoft.com/office/officeart/2005/8/layout/radial5"/>
    <dgm:cxn modelId="{0074B752-C77A-4A16-9CC5-B13F77B2FC66}" type="presParOf" srcId="{38088716-9A4D-45DD-BBDB-8F11626869BA}" destId="{D8F765ED-6C6B-4054-8868-82B7E4AB86C6}" srcOrd="21" destOrd="0" presId="urn:microsoft.com/office/officeart/2005/8/layout/radial5"/>
    <dgm:cxn modelId="{35EB8EEA-DA69-41E1-9E0A-414549A1A2F5}" type="presParOf" srcId="{D8F765ED-6C6B-4054-8868-82B7E4AB86C6}" destId="{5CD5B741-130E-4980-95C6-7114A86DEB82}" srcOrd="0" destOrd="0" presId="urn:microsoft.com/office/officeart/2005/8/layout/radial5"/>
    <dgm:cxn modelId="{B5004D5D-1F1B-430A-874D-B9978F7BCEF7}" type="presParOf" srcId="{38088716-9A4D-45DD-BBDB-8F11626869BA}" destId="{5ACA6690-E1CD-4853-922E-686B7E68C31C}" srcOrd="22" destOrd="0" presId="urn:microsoft.com/office/officeart/2005/8/layout/radial5"/>
    <dgm:cxn modelId="{E7248A20-766A-4CCB-8D96-0318264E9C5F}" type="presParOf" srcId="{38088716-9A4D-45DD-BBDB-8F11626869BA}" destId="{4F082312-FDBC-4A86-A0FA-2032E77985F6}" srcOrd="23" destOrd="0" presId="urn:microsoft.com/office/officeart/2005/8/layout/radial5"/>
    <dgm:cxn modelId="{BB3C3648-7FC8-4BB2-9C58-301F1F217E61}" type="presParOf" srcId="{4F082312-FDBC-4A86-A0FA-2032E77985F6}" destId="{5F11EE83-C737-4376-B25C-68C4A254039E}" srcOrd="0" destOrd="0" presId="urn:microsoft.com/office/officeart/2005/8/layout/radial5"/>
    <dgm:cxn modelId="{3A3CB2EB-E4AA-4DFA-9DB8-12E7BA793212}" type="presParOf" srcId="{38088716-9A4D-45DD-BBDB-8F11626869BA}" destId="{D328E6B0-C5E0-4EFE-A5EA-01945943F6CA}" srcOrd="24" destOrd="0" presId="urn:microsoft.com/office/officeart/2005/8/layout/radial5"/>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F5F44-AEF0-4D7E-BFA4-02A00E1A24BD}">
      <dsp:nvSpPr>
        <dsp:cNvPr id="0" name=""/>
        <dsp:cNvSpPr/>
      </dsp:nvSpPr>
      <dsp:spPr>
        <a:xfrm>
          <a:off x="2444473" y="1261165"/>
          <a:ext cx="926253" cy="806060"/>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Device Management</a:t>
          </a:r>
          <a:endParaRPr lang="en-CA" sz="800" b="1" kern="1200" dirty="0"/>
        </a:p>
      </dsp:txBody>
      <dsp:txXfrm>
        <a:off x="2580120" y="1379210"/>
        <a:ext cx="654959" cy="569970"/>
      </dsp:txXfrm>
    </dsp:sp>
    <dsp:sp modelId="{8C431238-FA82-4325-9999-47140D11AB47}">
      <dsp:nvSpPr>
        <dsp:cNvPr id="0" name=""/>
        <dsp:cNvSpPr/>
      </dsp:nvSpPr>
      <dsp:spPr>
        <a:xfrm rot="16200000">
          <a:off x="2728752" y="799889"/>
          <a:ext cx="357695"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2768938" y="893655"/>
        <a:ext cx="277324" cy="160742"/>
      </dsp:txXfrm>
    </dsp:sp>
    <dsp:sp modelId="{CFB50440-7CDA-4003-BA6D-C6E64738F85A}">
      <dsp:nvSpPr>
        <dsp:cNvPr id="0" name=""/>
        <dsp:cNvSpPr/>
      </dsp:nvSpPr>
      <dsp:spPr>
        <a:xfrm>
          <a:off x="2528143" y="-29359"/>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Automatic Device Detection</a:t>
          </a:r>
          <a:endParaRPr lang="en-CA" sz="800" kern="1200" dirty="0"/>
        </a:p>
      </dsp:txBody>
      <dsp:txXfrm>
        <a:off x="2639283" y="60798"/>
        <a:ext cx="536633" cy="435314"/>
      </dsp:txXfrm>
    </dsp:sp>
    <dsp:sp modelId="{99472369-11C7-4118-B82E-4799142FFAF8}">
      <dsp:nvSpPr>
        <dsp:cNvPr id="0" name=""/>
        <dsp:cNvSpPr/>
      </dsp:nvSpPr>
      <dsp:spPr>
        <a:xfrm rot="18000000">
          <a:off x="3100941" y="897932"/>
          <a:ext cx="343449"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3121034" y="986314"/>
        <a:ext cx="263078" cy="160742"/>
      </dsp:txXfrm>
    </dsp:sp>
    <dsp:sp modelId="{B83CB039-4134-411C-974C-8B1A6F62164F}">
      <dsp:nvSpPr>
        <dsp:cNvPr id="0" name=""/>
        <dsp:cNvSpPr/>
      </dsp:nvSpPr>
      <dsp:spPr>
        <a:xfrm>
          <a:off x="3221014" y="156294"/>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Automatic Device Configuration</a:t>
          </a:r>
        </a:p>
      </dsp:txBody>
      <dsp:txXfrm>
        <a:off x="3332154" y="246451"/>
        <a:ext cx="536633" cy="435314"/>
      </dsp:txXfrm>
    </dsp:sp>
    <dsp:sp modelId="{C062ECB8-43FF-43ED-B2D6-1F24AB67C2C7}">
      <dsp:nvSpPr>
        <dsp:cNvPr id="0" name=""/>
        <dsp:cNvSpPr/>
      </dsp:nvSpPr>
      <dsp:spPr>
        <a:xfrm rot="19800000">
          <a:off x="3383919" y="1166021"/>
          <a:ext cx="309066"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89303" y="1239694"/>
        <a:ext cx="228695" cy="160742"/>
      </dsp:txXfrm>
    </dsp:sp>
    <dsp:sp modelId="{3D1194EE-7B74-4ED3-BDB1-E22BE0DE8B14}">
      <dsp:nvSpPr>
        <dsp:cNvPr id="0" name=""/>
        <dsp:cNvSpPr/>
      </dsp:nvSpPr>
      <dsp:spPr>
        <a:xfrm>
          <a:off x="3728230" y="663511"/>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Equipment Identity Register</a:t>
          </a:r>
        </a:p>
      </dsp:txBody>
      <dsp:txXfrm>
        <a:off x="3839370" y="753668"/>
        <a:ext cx="536633" cy="435314"/>
      </dsp:txXfrm>
    </dsp:sp>
    <dsp:sp modelId="{C478F097-802E-4E50-B28B-CE50E2AF6EE2}">
      <dsp:nvSpPr>
        <dsp:cNvPr id="0" name=""/>
        <dsp:cNvSpPr/>
      </dsp:nvSpPr>
      <dsp:spPr>
        <a:xfrm>
          <a:off x="3490222" y="1530244"/>
          <a:ext cx="287873"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490222" y="1583824"/>
        <a:ext cx="207502" cy="160742"/>
      </dsp:txXfrm>
    </dsp:sp>
    <dsp:sp modelId="{7DAD65A0-27F2-4017-9E64-595A47BD8C17}">
      <dsp:nvSpPr>
        <dsp:cNvPr id="0" name=""/>
        <dsp:cNvSpPr/>
      </dsp:nvSpPr>
      <dsp:spPr>
        <a:xfrm>
          <a:off x="3913885" y="1356381"/>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Weekly updated Device Repository</a:t>
          </a:r>
        </a:p>
      </dsp:txBody>
      <dsp:txXfrm>
        <a:off x="4025025" y="1446538"/>
        <a:ext cx="536633" cy="435314"/>
      </dsp:txXfrm>
    </dsp:sp>
    <dsp:sp modelId="{D1F1745E-497E-423D-9C7F-619C9C1397D2}">
      <dsp:nvSpPr>
        <dsp:cNvPr id="0" name=""/>
        <dsp:cNvSpPr/>
      </dsp:nvSpPr>
      <dsp:spPr>
        <a:xfrm rot="1800000">
          <a:off x="3383919" y="1894467"/>
          <a:ext cx="309066"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89303" y="1927954"/>
        <a:ext cx="228695" cy="160742"/>
      </dsp:txXfrm>
    </dsp:sp>
    <dsp:sp modelId="{1AFD71F7-9DC8-4AEB-8470-23CFD9E477DF}">
      <dsp:nvSpPr>
        <dsp:cNvPr id="0" name=""/>
        <dsp:cNvSpPr/>
      </dsp:nvSpPr>
      <dsp:spPr>
        <a:xfrm>
          <a:off x="3728230" y="2049252"/>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Marketing Tool and Analytics</a:t>
          </a:r>
        </a:p>
      </dsp:txBody>
      <dsp:txXfrm>
        <a:off x="3839370" y="2139409"/>
        <a:ext cx="536633" cy="435314"/>
      </dsp:txXfrm>
    </dsp:sp>
    <dsp:sp modelId="{5F5617D1-1D65-429D-83C3-ED0DD1F57766}">
      <dsp:nvSpPr>
        <dsp:cNvPr id="0" name=""/>
        <dsp:cNvSpPr/>
      </dsp:nvSpPr>
      <dsp:spPr>
        <a:xfrm rot="3600000">
          <a:off x="3100941" y="2162557"/>
          <a:ext cx="343449"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21034" y="2181335"/>
        <a:ext cx="263078" cy="160742"/>
      </dsp:txXfrm>
    </dsp:sp>
    <dsp:sp modelId="{F8E84739-7449-4B33-86A6-E07A406A4253}">
      <dsp:nvSpPr>
        <dsp:cNvPr id="0" name=""/>
        <dsp:cNvSpPr/>
      </dsp:nvSpPr>
      <dsp:spPr>
        <a:xfrm>
          <a:off x="3221014" y="2556469"/>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SIM Control OTA</a:t>
          </a:r>
        </a:p>
      </dsp:txBody>
      <dsp:txXfrm>
        <a:off x="3332154" y="2646626"/>
        <a:ext cx="536633" cy="435314"/>
      </dsp:txXfrm>
    </dsp:sp>
    <dsp:sp modelId="{190E6C01-727A-43DD-803B-E16BB0BADEBC}">
      <dsp:nvSpPr>
        <dsp:cNvPr id="0" name=""/>
        <dsp:cNvSpPr/>
      </dsp:nvSpPr>
      <dsp:spPr>
        <a:xfrm rot="5400000">
          <a:off x="2728752" y="2260600"/>
          <a:ext cx="357695"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68938" y="2273995"/>
        <a:ext cx="277324" cy="160742"/>
      </dsp:txXfrm>
    </dsp:sp>
    <dsp:sp modelId="{F9F15EDC-34AD-4BDF-A2BC-F044C5B2E29B}">
      <dsp:nvSpPr>
        <dsp:cNvPr id="0" name=""/>
        <dsp:cNvSpPr/>
      </dsp:nvSpPr>
      <dsp:spPr>
        <a:xfrm>
          <a:off x="2528143" y="2742123"/>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Enterprise MDM</a:t>
          </a:r>
        </a:p>
      </dsp:txBody>
      <dsp:txXfrm>
        <a:off x="2639283" y="2832280"/>
        <a:ext cx="536633" cy="435314"/>
      </dsp:txXfrm>
    </dsp:sp>
    <dsp:sp modelId="{99A1FAED-7AFD-4C52-83BC-0AE2A1D58359}">
      <dsp:nvSpPr>
        <dsp:cNvPr id="0" name=""/>
        <dsp:cNvSpPr/>
      </dsp:nvSpPr>
      <dsp:spPr>
        <a:xfrm rot="7200000">
          <a:off x="2370809" y="2162557"/>
          <a:ext cx="343449"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2431087" y="2181335"/>
        <a:ext cx="263078" cy="160742"/>
      </dsp:txXfrm>
    </dsp:sp>
    <dsp:sp modelId="{0A83B669-4DA2-4A6F-B427-A84D52F35D00}">
      <dsp:nvSpPr>
        <dsp:cNvPr id="0" name=""/>
        <dsp:cNvSpPr/>
      </dsp:nvSpPr>
      <dsp:spPr>
        <a:xfrm>
          <a:off x="1835273" y="2556469"/>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VoLTE DM</a:t>
          </a:r>
        </a:p>
      </dsp:txBody>
      <dsp:txXfrm>
        <a:off x="1946413" y="2646626"/>
        <a:ext cx="536633" cy="435314"/>
      </dsp:txXfrm>
    </dsp:sp>
    <dsp:sp modelId="{4F898B99-2F09-4B83-A10C-E7519B744EA6}">
      <dsp:nvSpPr>
        <dsp:cNvPr id="0" name=""/>
        <dsp:cNvSpPr/>
      </dsp:nvSpPr>
      <dsp:spPr>
        <a:xfrm rot="9000000">
          <a:off x="2122214" y="1894467"/>
          <a:ext cx="309066"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2197201" y="1927954"/>
        <a:ext cx="228695" cy="160742"/>
      </dsp:txXfrm>
    </dsp:sp>
    <dsp:sp modelId="{0C33EBA8-021D-4FB3-94A9-09B597FE3E48}">
      <dsp:nvSpPr>
        <dsp:cNvPr id="0" name=""/>
        <dsp:cNvSpPr/>
      </dsp:nvSpPr>
      <dsp:spPr>
        <a:xfrm>
          <a:off x="1328056" y="2049252"/>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M2M and Fixed TR-069 DM</a:t>
          </a:r>
          <a:endParaRPr lang="en-CA" sz="800" kern="1200" dirty="0"/>
        </a:p>
      </dsp:txBody>
      <dsp:txXfrm>
        <a:off x="1439196" y="2139409"/>
        <a:ext cx="536633" cy="435314"/>
      </dsp:txXfrm>
    </dsp:sp>
    <dsp:sp modelId="{2BDB58E8-3D33-4B86-8A8D-66F7A516BD7E}">
      <dsp:nvSpPr>
        <dsp:cNvPr id="0" name=""/>
        <dsp:cNvSpPr/>
      </dsp:nvSpPr>
      <dsp:spPr>
        <a:xfrm rot="10800000">
          <a:off x="2037105" y="1530244"/>
          <a:ext cx="287873"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2117476" y="1583824"/>
        <a:ext cx="207502" cy="160742"/>
      </dsp:txXfrm>
    </dsp:sp>
    <dsp:sp modelId="{FA76A4DA-F037-4A35-9665-A9B201192C91}">
      <dsp:nvSpPr>
        <dsp:cNvPr id="0" name=""/>
        <dsp:cNvSpPr/>
      </dsp:nvSpPr>
      <dsp:spPr>
        <a:xfrm>
          <a:off x="1142402" y="1356381"/>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Invalid, Cloned, Fake Devices management</a:t>
          </a:r>
        </a:p>
      </dsp:txBody>
      <dsp:txXfrm>
        <a:off x="1253542" y="1446538"/>
        <a:ext cx="536633" cy="435314"/>
      </dsp:txXfrm>
    </dsp:sp>
    <dsp:sp modelId="{D8F765ED-6C6B-4054-8868-82B7E4AB86C6}">
      <dsp:nvSpPr>
        <dsp:cNvPr id="0" name=""/>
        <dsp:cNvSpPr/>
      </dsp:nvSpPr>
      <dsp:spPr>
        <a:xfrm rot="12600000">
          <a:off x="2122214" y="1166021"/>
          <a:ext cx="309066"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197201" y="1239694"/>
        <a:ext cx="228695" cy="160742"/>
      </dsp:txXfrm>
    </dsp:sp>
    <dsp:sp modelId="{5ACA6690-E1CD-4853-922E-686B7E68C31C}">
      <dsp:nvSpPr>
        <dsp:cNvPr id="0" name=""/>
        <dsp:cNvSpPr/>
      </dsp:nvSpPr>
      <dsp:spPr>
        <a:xfrm>
          <a:off x="1328056" y="663511"/>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Customer Care DM for Smartphones</a:t>
          </a:r>
        </a:p>
      </dsp:txBody>
      <dsp:txXfrm>
        <a:off x="1439196" y="753668"/>
        <a:ext cx="536633" cy="435314"/>
      </dsp:txXfrm>
    </dsp:sp>
    <dsp:sp modelId="{4F082312-FDBC-4A86-A0FA-2032E77985F6}">
      <dsp:nvSpPr>
        <dsp:cNvPr id="0" name=""/>
        <dsp:cNvSpPr/>
      </dsp:nvSpPr>
      <dsp:spPr>
        <a:xfrm rot="14400000">
          <a:off x="2370809" y="897932"/>
          <a:ext cx="343449" cy="2679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431087" y="986314"/>
        <a:ext cx="263078" cy="160742"/>
      </dsp:txXfrm>
    </dsp:sp>
    <dsp:sp modelId="{D328E6B0-C5E0-4EFE-A5EA-01945943F6CA}">
      <dsp:nvSpPr>
        <dsp:cNvPr id="0" name=""/>
        <dsp:cNvSpPr/>
      </dsp:nvSpPr>
      <dsp:spPr>
        <a:xfrm>
          <a:off x="1835273" y="156294"/>
          <a:ext cx="758913" cy="61562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Wifi Offloading</a:t>
          </a:r>
        </a:p>
      </dsp:txBody>
      <dsp:txXfrm>
        <a:off x="1946413" y="246451"/>
        <a:ext cx="536633" cy="43531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95E66-1B01-4BF8-9972-D68290462E04}" type="datetimeFigureOut">
              <a:rPr lang="en-US" smtClean="0"/>
              <a:t>28-Jun-16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4CB7F-F569-4197-8F09-3CD8DBA6C549}" type="slidenum">
              <a:rPr lang="en-US" smtClean="0"/>
              <a:t>‹#›</a:t>
            </a:fld>
            <a:endParaRPr lang="en-US"/>
          </a:p>
        </p:txBody>
      </p:sp>
    </p:spTree>
    <p:extLst>
      <p:ext uri="{BB962C8B-B14F-4D97-AF65-F5344CB8AC3E}">
        <p14:creationId xmlns:p14="http://schemas.microsoft.com/office/powerpoint/2010/main" val="361038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the opportunity to contribute to this workshop. As a brief introduction, my name is joseph Eid, I have been working with mobile operators for over 12 years in the device management and billing space. In my presentation I will first start by looking at the benefits for MNOs of eliminating grey market, both as a revenue generating opportunity, as well as a cost reduction initiative. </a:t>
            </a:r>
          </a:p>
          <a:p>
            <a:r>
              <a:rPr lang="en-US" baseline="0" dirty="0"/>
              <a:t>Then I propose a multi-stakeholder system that when deployed solves the issues of Grey Market of devices, but also helps addresses other pressing issues like SIM-Boxes, SIM Registration and more. At the end, I will conclude with some observations on current ongoing initiatives, and some recommendations that, if implemented, can actually encourage the operators to actively support government initiatives to eliminate Grey Market.</a:t>
            </a:r>
          </a:p>
          <a:p>
            <a:endParaRPr lang="en-US" dirty="0"/>
          </a:p>
        </p:txBody>
      </p:sp>
      <p:sp>
        <p:nvSpPr>
          <p:cNvPr id="4" name="Slide Number Placeholder 3"/>
          <p:cNvSpPr>
            <a:spLocks noGrp="1"/>
          </p:cNvSpPr>
          <p:nvPr>
            <p:ph type="sldNum" sz="quarter" idx="10"/>
          </p:nvPr>
        </p:nvSpPr>
        <p:spPr/>
        <p:txBody>
          <a:bodyPr/>
          <a:lstStyle/>
          <a:p>
            <a:fld id="{D014CB7F-F569-4197-8F09-3CD8DBA6C549}" type="slidenum">
              <a:rPr lang="en-US" smtClean="0"/>
              <a:t>1</a:t>
            </a:fld>
            <a:endParaRPr lang="en-US"/>
          </a:p>
        </p:txBody>
      </p:sp>
    </p:spTree>
    <p:extLst>
      <p:ext uri="{BB962C8B-B14F-4D97-AF65-F5344CB8AC3E}">
        <p14:creationId xmlns:p14="http://schemas.microsoft.com/office/powerpoint/2010/main" val="12320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50938" y="698500"/>
            <a:ext cx="4656137" cy="349250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0" tIns="45339" rIns="90680" bIns="45339"/>
          <a:lstStyle/>
          <a:p>
            <a:pPr eaLnBrk="1" hangingPunct="1">
              <a:spcBef>
                <a:spcPct val="0"/>
              </a:spcBef>
            </a:pPr>
            <a:endParaRPr lang="fr-FR">
              <a:ea typeface="ＭＳ Ｐゴシック" pitchFamily="34" charset="-128"/>
            </a:endParaRPr>
          </a:p>
        </p:txBody>
      </p:sp>
      <p:sp>
        <p:nvSpPr>
          <p:cNvPr id="25604" name="Slide Number Placeholder 3"/>
          <p:cNvSpPr txBox="1">
            <a:spLocks noGrp="1"/>
          </p:cNvSpPr>
          <p:nvPr/>
        </p:nvSpPr>
        <p:spPr bwMode="auto">
          <a:xfrm>
            <a:off x="3939314" y="8842706"/>
            <a:ext cx="3013970" cy="46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0" tIns="45339" rIns="90680" bIns="45339" anchor="b"/>
          <a:lstStyle>
            <a:lvl1pPr defTabSz="966788" eaLnBrk="0" hangingPunct="0">
              <a:defRPr b="1">
                <a:solidFill>
                  <a:schemeClr val="tx1"/>
                </a:solidFill>
                <a:latin typeface="Arial" charset="0"/>
                <a:cs typeface="Arial" charset="0"/>
              </a:defRPr>
            </a:lvl1pPr>
            <a:lvl2pPr marL="742950" indent="-285750" defTabSz="966788" eaLnBrk="0" hangingPunct="0">
              <a:defRPr b="1">
                <a:solidFill>
                  <a:schemeClr val="tx1"/>
                </a:solidFill>
                <a:latin typeface="Arial" charset="0"/>
                <a:cs typeface="Arial" charset="0"/>
              </a:defRPr>
            </a:lvl2pPr>
            <a:lvl3pPr marL="1143000" indent="-228600" defTabSz="966788" eaLnBrk="0" hangingPunct="0">
              <a:defRPr b="1">
                <a:solidFill>
                  <a:schemeClr val="tx1"/>
                </a:solidFill>
                <a:latin typeface="Arial" charset="0"/>
                <a:cs typeface="Arial" charset="0"/>
              </a:defRPr>
            </a:lvl3pPr>
            <a:lvl4pPr marL="1600200" indent="-228600" defTabSz="966788" eaLnBrk="0" hangingPunct="0">
              <a:defRPr b="1">
                <a:solidFill>
                  <a:schemeClr val="tx1"/>
                </a:solidFill>
                <a:latin typeface="Arial" charset="0"/>
                <a:cs typeface="Arial" charset="0"/>
              </a:defRPr>
            </a:lvl4pPr>
            <a:lvl5pPr marL="2057400" indent="-228600" defTabSz="966788" eaLnBrk="0" hangingPunct="0">
              <a:defRPr b="1">
                <a:solidFill>
                  <a:schemeClr val="tx1"/>
                </a:solidFill>
                <a:latin typeface="Arial" charset="0"/>
                <a:cs typeface="Arial" charset="0"/>
              </a:defRPr>
            </a:lvl5pPr>
            <a:lvl6pPr marL="2514600" indent="-228600" defTabSz="966788" eaLnBrk="0" fontAlgn="base" hangingPunct="0">
              <a:spcBef>
                <a:spcPct val="0"/>
              </a:spcBef>
              <a:spcAft>
                <a:spcPct val="0"/>
              </a:spcAft>
              <a:defRPr b="1">
                <a:solidFill>
                  <a:schemeClr val="tx1"/>
                </a:solidFill>
                <a:latin typeface="Arial" charset="0"/>
                <a:cs typeface="Arial" charset="0"/>
              </a:defRPr>
            </a:lvl6pPr>
            <a:lvl7pPr marL="2971800" indent="-228600" defTabSz="966788" eaLnBrk="0" fontAlgn="base" hangingPunct="0">
              <a:spcBef>
                <a:spcPct val="0"/>
              </a:spcBef>
              <a:spcAft>
                <a:spcPct val="0"/>
              </a:spcAft>
              <a:defRPr b="1">
                <a:solidFill>
                  <a:schemeClr val="tx1"/>
                </a:solidFill>
                <a:latin typeface="Arial" charset="0"/>
                <a:cs typeface="Arial" charset="0"/>
              </a:defRPr>
            </a:lvl7pPr>
            <a:lvl8pPr marL="3429000" indent="-228600" defTabSz="966788" eaLnBrk="0" fontAlgn="base" hangingPunct="0">
              <a:spcBef>
                <a:spcPct val="0"/>
              </a:spcBef>
              <a:spcAft>
                <a:spcPct val="0"/>
              </a:spcAft>
              <a:defRPr b="1">
                <a:solidFill>
                  <a:schemeClr val="tx1"/>
                </a:solidFill>
                <a:latin typeface="Arial" charset="0"/>
                <a:cs typeface="Arial" charset="0"/>
              </a:defRPr>
            </a:lvl8pPr>
            <a:lvl9pPr marL="3886200" indent="-228600" defTabSz="966788" eaLnBrk="0" fontAlgn="base" hangingPunct="0">
              <a:spcBef>
                <a:spcPct val="0"/>
              </a:spcBef>
              <a:spcAft>
                <a:spcPct val="0"/>
              </a:spcAft>
              <a:defRPr b="1">
                <a:solidFill>
                  <a:schemeClr val="tx1"/>
                </a:solidFill>
                <a:latin typeface="Arial" charset="0"/>
                <a:cs typeface="Arial" charset="0"/>
              </a:defRPr>
            </a:lvl9pPr>
          </a:lstStyle>
          <a:p>
            <a:pPr algn="r" eaLnBrk="1" hangingPunct="1"/>
            <a:fld id="{8D97A5ED-F455-4042-94EE-957EB5E7CC04}" type="slidenum">
              <a:rPr lang="en-US" sz="1200" b="0">
                <a:latin typeface="Calibri" pitchFamily="34" charset="0"/>
              </a:rPr>
              <a:pPr algn="r" eaLnBrk="1" hangingPunct="1"/>
              <a:t>14</a:t>
            </a:fld>
            <a:endParaRPr lang="en-US" sz="1200" b="0">
              <a:latin typeface="Calibri" pitchFamily="34" charset="0"/>
            </a:endParaRPr>
          </a:p>
        </p:txBody>
      </p:sp>
    </p:spTree>
    <p:extLst>
      <p:ext uri="{BB962C8B-B14F-4D97-AF65-F5344CB8AC3E}">
        <p14:creationId xmlns:p14="http://schemas.microsoft.com/office/powerpoint/2010/main" val="93221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More and more into the future, operator are losing control over the user. Hence, Operators are taking initiative on all fronts.:</a:t>
            </a:r>
            <a:r>
              <a:rPr lang="en-US" baseline="0" dirty="0"/>
              <a:t> Partnerships with OTTs, or in some other countries fight them. For Demand Explosion Operators are consolidating and </a:t>
            </a:r>
            <a:r>
              <a:rPr lang="en-US" baseline="0" dirty="0" err="1"/>
              <a:t>Virtulisating</a:t>
            </a:r>
            <a:r>
              <a:rPr lang="en-US" baseline="0" dirty="0"/>
              <a:t> their networks to manage to grow cost effectively, and also they care a lot about Device based strategies, both to capture market share, but also to prevent churn and generate more revenue. Let’s take a closer look.</a:t>
            </a:r>
            <a:endParaRPr lang="en-US" dirty="0"/>
          </a:p>
        </p:txBody>
      </p:sp>
      <p:sp>
        <p:nvSpPr>
          <p:cNvPr id="4" name="Slide Number Placeholder 3"/>
          <p:cNvSpPr>
            <a:spLocks noGrp="1"/>
          </p:cNvSpPr>
          <p:nvPr>
            <p:ph type="sldNum" sz="quarter" idx="10"/>
          </p:nvPr>
        </p:nvSpPr>
        <p:spPr/>
        <p:txBody>
          <a:bodyPr/>
          <a:lstStyle/>
          <a:p>
            <a:fld id="{F7894241-FE5D-44A3-B80B-239B87F83833}" type="slidenum">
              <a:rPr lang="en-US" smtClean="0"/>
              <a:t>3</a:t>
            </a:fld>
            <a:endParaRPr lang="en-US"/>
          </a:p>
        </p:txBody>
      </p:sp>
    </p:spTree>
    <p:extLst>
      <p:ext uri="{BB962C8B-B14F-4D97-AF65-F5344CB8AC3E}">
        <p14:creationId xmlns:p14="http://schemas.microsoft.com/office/powerpoint/2010/main" val="223541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a:ln/>
        </p:spPr>
      </p:sp>
      <p:sp>
        <p:nvSpPr>
          <p:cNvPr id="16387" name="Rectangle 3"/>
          <p:cNvSpPr>
            <a:spLocks noGrp="1"/>
          </p:cNvSpPr>
          <p:nvPr>
            <p:ph type="body" idx="1"/>
          </p:nvPr>
        </p:nvSpPr>
        <p:spPr>
          <a:noFill/>
          <a:ln/>
        </p:spPr>
        <p:txBody>
          <a:bodyPr/>
          <a:lstStyle/>
          <a:p>
            <a:pPr marL="285750" indent="-285750">
              <a:buFontTx/>
              <a:buChar char="-"/>
            </a:pPr>
            <a:endParaRPr lang="en-US" dirty="0"/>
          </a:p>
          <a:p>
            <a:pPr marL="285750" indent="-285750">
              <a:buFontTx/>
              <a:buChar char="-"/>
            </a:pPr>
            <a:r>
              <a:rPr lang="en-US" dirty="0"/>
              <a:t>Due to Illegal Importation, Operators are not able to compete on Device Distribution, and do not benefit from Device Champion campaigns. (Ex. The latest </a:t>
            </a:r>
            <a:r>
              <a:rPr lang="en-US" dirty="0" err="1"/>
              <a:t>iphone</a:t>
            </a:r>
            <a:r>
              <a:rPr lang="en-US" dirty="0"/>
              <a:t> is exclusively offered by MNO x).</a:t>
            </a:r>
          </a:p>
          <a:p>
            <a:pPr marL="285750" indent="-285750">
              <a:buFontTx/>
              <a:buChar char="-"/>
            </a:pPr>
            <a:r>
              <a:rPr lang="en-US" dirty="0"/>
              <a:t>The cost of the device to the operator is higher than the market, hence operator is not able to offer proper Handset Financing solutions, and Handset Bundling.</a:t>
            </a:r>
          </a:p>
          <a:p>
            <a:pPr marL="285750" indent="-285750">
              <a:buFontTx/>
              <a:buChar char="-"/>
            </a:pPr>
            <a:endParaRPr lang="en-US" dirty="0"/>
          </a:p>
          <a:p>
            <a:pPr marL="285750" indent="-285750">
              <a:buFontTx/>
              <a:buChar char="-"/>
            </a:pPr>
            <a:r>
              <a:rPr lang="en-US" dirty="0"/>
              <a:t>The operator is paying for customer care in solving Handset issues of configuration. (ex. Invalid and none-identified handsets cannot be configured OTA (Over The Air) to access data services. Ex. Airtel Madagascar more than 30% of devices are not identified, for when users purchase the device, the operator cannot give them data service unless the device is Manually configured (APN etc.).</a:t>
            </a:r>
          </a:p>
          <a:p>
            <a:pPr marL="285750" indent="-285750">
              <a:buFontTx/>
              <a:buChar char="-"/>
            </a:pPr>
            <a:endParaRPr lang="en-US" dirty="0"/>
          </a:p>
          <a:p>
            <a:pPr eaLnBrk="1" hangingPunct="1"/>
            <a:endParaRPr lang="fr-FR" dirty="0">
              <a:latin typeface="Calibri" pitchFamily="34" charset="0"/>
            </a:endParaRPr>
          </a:p>
        </p:txBody>
      </p:sp>
    </p:spTree>
    <p:extLst>
      <p:ext uri="{BB962C8B-B14F-4D97-AF65-F5344CB8AC3E}">
        <p14:creationId xmlns:p14="http://schemas.microsoft.com/office/powerpoint/2010/main" val="95989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Madagascar example.</a:t>
            </a:r>
          </a:p>
          <a:p>
            <a:pPr marL="285750" indent="-2857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D014CB7F-F569-4197-8F09-3CD8DBA6C549}" type="slidenum">
              <a:rPr lang="en-US" smtClean="0"/>
              <a:t>5</a:t>
            </a:fld>
            <a:endParaRPr lang="en-US"/>
          </a:p>
        </p:txBody>
      </p:sp>
    </p:spTree>
    <p:extLst>
      <p:ext uri="{BB962C8B-B14F-4D97-AF65-F5344CB8AC3E}">
        <p14:creationId xmlns:p14="http://schemas.microsoft.com/office/powerpoint/2010/main" val="339392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Tx/>
              <a:buChar char="-"/>
            </a:pPr>
            <a:r>
              <a:rPr lang="en-US" dirty="0"/>
              <a:t>If operator are importing devices, they do Quality test. Battery level good. Queries to the network. Better Antenna reception… Poor Antenna. Draining of Battery. Low signal, bad-lock on the signaling.</a:t>
            </a:r>
          </a:p>
          <a:p>
            <a:pPr marL="742950" lvl="1" indent="-285750">
              <a:buFontTx/>
              <a:buChar char="-"/>
            </a:pPr>
            <a:r>
              <a:rPr lang="en-US" dirty="0"/>
              <a:t>Distributors does not care about </a:t>
            </a:r>
            <a:r>
              <a:rPr lang="en-US" dirty="0" err="1"/>
              <a:t>QoS</a:t>
            </a:r>
            <a:r>
              <a:rPr lang="en-US" dirty="0"/>
              <a:t>. </a:t>
            </a:r>
          </a:p>
          <a:p>
            <a:pPr marL="1200150" lvl="2" indent="-285750">
              <a:buFontTx/>
              <a:buChar char="-"/>
            </a:pPr>
            <a:r>
              <a:rPr lang="en-US" dirty="0"/>
              <a:t>The big, they used to send samples to the operators.</a:t>
            </a:r>
          </a:p>
          <a:p>
            <a:pPr marL="1200150" lvl="2" indent="-285750">
              <a:buFontTx/>
              <a:buChar char="-"/>
            </a:pPr>
            <a:r>
              <a:rPr lang="en-US" dirty="0"/>
              <a:t>Small ones they do not do the exercise</a:t>
            </a:r>
          </a:p>
          <a:p>
            <a:pPr marL="1200150" lvl="2" indent="-2857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D014CB7F-F569-4197-8F09-3CD8DBA6C549}" type="slidenum">
              <a:rPr lang="en-US" smtClean="0"/>
              <a:t>6</a:t>
            </a:fld>
            <a:endParaRPr lang="en-US"/>
          </a:p>
        </p:txBody>
      </p:sp>
    </p:spTree>
    <p:extLst>
      <p:ext uri="{BB962C8B-B14F-4D97-AF65-F5344CB8AC3E}">
        <p14:creationId xmlns:p14="http://schemas.microsoft.com/office/powerpoint/2010/main" val="397959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t>All</a:t>
            </a:r>
            <a:r>
              <a:rPr lang="en-US" baseline="0" dirty="0"/>
              <a:t> operators when they become aware of the benefits they can gain, they want to take action and solve the issue. But what they do not want is to lose customers to Blacklisting. </a:t>
            </a:r>
            <a:endParaRPr lang="en-US" dirty="0"/>
          </a:p>
          <a:p>
            <a:pPr marL="285750" indent="-285750">
              <a:buFontTx/>
              <a:buChar char="-"/>
            </a:pPr>
            <a:endParaRPr lang="en-US" dirty="0"/>
          </a:p>
          <a:p>
            <a:pPr marL="285750" indent="-285750">
              <a:buFontTx/>
              <a:buChar char="-"/>
            </a:pPr>
            <a:r>
              <a:rPr lang="en-US" dirty="0"/>
              <a:t>Regulator at the front. More control more security.</a:t>
            </a:r>
          </a:p>
          <a:p>
            <a:pPr marL="285750" indent="-285750">
              <a:buFontTx/>
              <a:buChar char="-"/>
            </a:pPr>
            <a:endParaRPr lang="en-US" dirty="0"/>
          </a:p>
          <a:p>
            <a:pPr marL="285750" indent="-285750">
              <a:buFontTx/>
              <a:buChar char="-"/>
            </a:pPr>
            <a:r>
              <a:rPr lang="en-US" dirty="0"/>
              <a:t>It depends about the nature of the operator, if I am in the handset business… I am willing to listen.</a:t>
            </a:r>
          </a:p>
          <a:p>
            <a:pPr marL="285750" indent="-285750">
              <a:buFontTx/>
              <a:buChar char="-"/>
            </a:pPr>
            <a:endParaRPr lang="en-US" dirty="0"/>
          </a:p>
          <a:p>
            <a:pPr marL="285750" indent="-285750">
              <a:buFontTx/>
              <a:buChar char="-"/>
            </a:pPr>
            <a:r>
              <a:rPr lang="en-US" dirty="0"/>
              <a:t>Device price will increase on ALL. Market reaction.</a:t>
            </a:r>
          </a:p>
          <a:p>
            <a:pPr marL="285750" indent="-285750">
              <a:buFontTx/>
              <a:buChar char="-"/>
            </a:pPr>
            <a:endParaRPr lang="en-US" dirty="0"/>
          </a:p>
          <a:p>
            <a:pPr marL="285750" indent="-285750">
              <a:buFontTx/>
              <a:buChar char="-"/>
            </a:pPr>
            <a:r>
              <a:rPr lang="en-US" dirty="0"/>
              <a:t>If operator is in the Handsets business. It’s very important to have this system.</a:t>
            </a:r>
          </a:p>
          <a:p>
            <a:pPr marL="285750" indent="-285750">
              <a:buFontTx/>
              <a:buChar char="-"/>
            </a:pPr>
            <a:r>
              <a:rPr lang="en-US" dirty="0" err="1"/>
              <a:t>Azerbeijan</a:t>
            </a:r>
            <a:r>
              <a:rPr lang="en-US" dirty="0"/>
              <a:t>, they locked it. Pairing of MSISDN and IMEI. This is important</a:t>
            </a:r>
          </a:p>
          <a:p>
            <a:pPr marL="742950" lvl="1" indent="-285750">
              <a:buFontTx/>
              <a:buChar char="-"/>
            </a:pPr>
            <a:r>
              <a:rPr lang="en-US" dirty="0"/>
              <a:t>SIM lock at manufacturer they request minimum quantity.</a:t>
            </a:r>
          </a:p>
          <a:p>
            <a:pPr marL="1200150" lvl="2" indent="-285750">
              <a:buFontTx/>
              <a:buChar char="-"/>
            </a:pPr>
            <a:r>
              <a:rPr lang="en-US" dirty="0"/>
              <a:t>Allows small countries to offer something that only big countries can do.</a:t>
            </a:r>
          </a:p>
          <a:p>
            <a:pPr marL="742950" lvl="1" indent="-285750">
              <a:buFontTx/>
              <a:buChar char="-"/>
            </a:pPr>
            <a:r>
              <a:rPr lang="en-US" dirty="0"/>
              <a:t>Now, this can be done from the CID platform. At operator level.</a:t>
            </a:r>
          </a:p>
          <a:p>
            <a:pPr marL="742950" lvl="1" indent="-285750">
              <a:buFontTx/>
              <a:buChar char="-"/>
            </a:pPr>
            <a:r>
              <a:rPr lang="en-US" dirty="0"/>
              <a:t>No HW branded, SW branding and SIM lock. For some reason they cannot sell it, they dump them in Grey market.</a:t>
            </a:r>
          </a:p>
          <a:p>
            <a:pPr marL="742950" lvl="1" indent="-285750">
              <a:buFontTx/>
              <a:buChar char="-"/>
            </a:pPr>
            <a:r>
              <a:rPr lang="en-US" dirty="0"/>
              <a:t>You no longer need to SIM lock from the manufacturer. They can do small order. This reduces the overhead of the operator..</a:t>
            </a:r>
          </a:p>
          <a:p>
            <a:pPr marL="742950" lvl="1" indent="-285750">
              <a:buFontTx/>
              <a:buChar char="-"/>
            </a:pPr>
            <a:r>
              <a:rPr lang="en-US" dirty="0"/>
              <a:t>Security.</a:t>
            </a:r>
          </a:p>
          <a:p>
            <a:pPr marL="742950" lvl="1" indent="-285750">
              <a:buFontTx/>
              <a:buChar char="-"/>
            </a:pPr>
            <a:endParaRPr lang="en-US" dirty="0"/>
          </a:p>
          <a:p>
            <a:pPr marL="742950" lvl="1" indent="-285750">
              <a:buFontTx/>
              <a:buChar char="-"/>
            </a:pPr>
            <a:r>
              <a:rPr lang="en-US" dirty="0"/>
              <a:t>Operator has to put Cost. Regulator charges operator 1 USD per IMEI for pairing. For locking the phone. Feature.</a:t>
            </a:r>
          </a:p>
        </p:txBody>
      </p:sp>
      <p:sp>
        <p:nvSpPr>
          <p:cNvPr id="4" name="Slide Number Placeholder 3"/>
          <p:cNvSpPr>
            <a:spLocks noGrp="1"/>
          </p:cNvSpPr>
          <p:nvPr>
            <p:ph type="sldNum" sz="quarter" idx="10"/>
          </p:nvPr>
        </p:nvSpPr>
        <p:spPr/>
        <p:txBody>
          <a:bodyPr/>
          <a:lstStyle/>
          <a:p>
            <a:fld id="{C29F6B68-9B20-4B7A-9B89-D04D7C3C2CA2}" type="slidenum">
              <a:rPr lang="fr-FR" smtClean="0"/>
              <a:pPr/>
              <a:t>7</a:t>
            </a:fld>
            <a:endParaRPr lang="fr-FR"/>
          </a:p>
        </p:txBody>
      </p:sp>
    </p:spTree>
    <p:extLst>
      <p:ext uri="{BB962C8B-B14F-4D97-AF65-F5344CB8AC3E}">
        <p14:creationId xmlns:p14="http://schemas.microsoft.com/office/powerpoint/2010/main" val="3059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4CB7F-F569-4197-8F09-3CD8DBA6C549}" type="slidenum">
              <a:rPr lang="en-US" smtClean="0"/>
              <a:t>9</a:t>
            </a:fld>
            <a:endParaRPr lang="en-US"/>
          </a:p>
        </p:txBody>
      </p:sp>
    </p:spTree>
    <p:extLst>
      <p:ext uri="{BB962C8B-B14F-4D97-AF65-F5344CB8AC3E}">
        <p14:creationId xmlns:p14="http://schemas.microsoft.com/office/powerpoint/2010/main" val="260682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some countries, initiative of immediate Blacklisting of existing invalid/Duplicate handsets has impacted negatively the operator business. Other deployment methods which are gradual can actually be an opportunity to the operator to revise and align his device based strategy, without negative impact. </a:t>
            </a:r>
          </a:p>
          <a:p>
            <a:pPr marL="0" indent="0">
              <a:buFontTx/>
              <a:buNone/>
            </a:pPr>
            <a:endParaRPr lang="en-US" dirty="0"/>
          </a:p>
          <a:p>
            <a:pPr marL="0" indent="0">
              <a:buFontTx/>
              <a:buNone/>
            </a:pPr>
            <a:r>
              <a:rPr lang="en-US" dirty="0"/>
              <a:t>In some other countries, there is no system at all, and users are</a:t>
            </a:r>
            <a:r>
              <a:rPr lang="en-US" baseline="0" dirty="0"/>
              <a:t> only given an option to check IMEI. Very few users do it because most actually know that the system is counterfeit.</a:t>
            </a:r>
            <a:endParaRPr lang="en-US" dirty="0"/>
          </a:p>
          <a:p>
            <a:endParaRPr lang="en-US" dirty="0"/>
          </a:p>
        </p:txBody>
      </p:sp>
      <p:sp>
        <p:nvSpPr>
          <p:cNvPr id="4" name="Slide Number Placeholder 3"/>
          <p:cNvSpPr>
            <a:spLocks noGrp="1"/>
          </p:cNvSpPr>
          <p:nvPr>
            <p:ph type="sldNum" sz="quarter" idx="10"/>
          </p:nvPr>
        </p:nvSpPr>
        <p:spPr/>
        <p:txBody>
          <a:bodyPr/>
          <a:lstStyle/>
          <a:p>
            <a:fld id="{D014CB7F-F569-4197-8F09-3CD8DBA6C549}" type="slidenum">
              <a:rPr lang="en-US" smtClean="0"/>
              <a:t>10</a:t>
            </a:fld>
            <a:endParaRPr lang="en-US"/>
          </a:p>
        </p:txBody>
      </p:sp>
    </p:spTree>
    <p:extLst>
      <p:ext uri="{BB962C8B-B14F-4D97-AF65-F5344CB8AC3E}">
        <p14:creationId xmlns:p14="http://schemas.microsoft.com/office/powerpoint/2010/main" val="33151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lumMod val="60000"/>
                    <a:lumOff val="40000"/>
                  </a:schemeClr>
                </a:solidFill>
              </a:rPr>
              <a:t>Operators have to form partnerships to succeed. Both with OTT players and with Handset vendors.</a:t>
            </a:r>
          </a:p>
          <a:p>
            <a:endParaRPr lang="en-US" sz="1200" dirty="0">
              <a:solidFill>
                <a:schemeClr val="tx2">
                  <a:lumMod val="60000"/>
                  <a:lumOff val="40000"/>
                </a:schemeClr>
              </a:solidFill>
            </a:endParaRPr>
          </a:p>
          <a:p>
            <a:r>
              <a:rPr lang="en-US" sz="1200" dirty="0">
                <a:solidFill>
                  <a:schemeClr val="tx2">
                    <a:lumMod val="60000"/>
                    <a:lumOff val="40000"/>
                  </a:schemeClr>
                </a:solidFill>
              </a:rPr>
              <a:t>Example, in Europe and US there is very tight partnership (Orange branded devices, </a:t>
            </a:r>
            <a:r>
              <a:rPr lang="en-US" sz="1200" dirty="0" err="1">
                <a:solidFill>
                  <a:schemeClr val="tx2">
                    <a:lumMod val="60000"/>
                    <a:lumOff val="40000"/>
                  </a:schemeClr>
                </a:solidFill>
              </a:rPr>
              <a:t>Verison</a:t>
            </a:r>
            <a:r>
              <a:rPr lang="en-US" sz="1200" dirty="0">
                <a:solidFill>
                  <a:schemeClr val="tx2">
                    <a:lumMod val="60000"/>
                    <a:lumOff val="40000"/>
                  </a:schemeClr>
                </a:solidFill>
              </a:rPr>
              <a:t>, etc..)</a:t>
            </a:r>
          </a:p>
          <a:p>
            <a:endParaRPr lang="en-US" sz="1200" dirty="0">
              <a:solidFill>
                <a:schemeClr val="tx2">
                  <a:lumMod val="60000"/>
                  <a:lumOff val="40000"/>
                </a:schemeClr>
              </a:solidFill>
            </a:endParaRPr>
          </a:p>
          <a:p>
            <a:r>
              <a:rPr lang="en-US" sz="1200" dirty="0">
                <a:solidFill>
                  <a:schemeClr val="tx2">
                    <a:lumMod val="60000"/>
                    <a:lumOff val="40000"/>
                  </a:schemeClr>
                </a:solidFill>
              </a:rPr>
              <a:t>Small operators are not able to leverage partnerships with handset manufacturer. (Minimum quantity).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33C449F-379F-4C18-BAE6-7649EBC2FCFC}" type="slidenum">
              <a:rPr lang="en-US" smtClean="0"/>
              <a:pPr>
                <a:defRPr/>
              </a:pPr>
              <a:t>12</a:t>
            </a:fld>
            <a:endParaRPr lang="en-US"/>
          </a:p>
        </p:txBody>
      </p:sp>
    </p:spTree>
    <p:extLst>
      <p:ext uri="{BB962C8B-B14F-4D97-AF65-F5344CB8AC3E}">
        <p14:creationId xmlns:p14="http://schemas.microsoft.com/office/powerpoint/2010/main" val="318029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image" Target="../media/image84.png"/><Relationship Id="rId21" Type="http://schemas.openxmlformats.org/officeDocument/2006/relationships/image" Target="../media/image66.jpeg"/><Relationship Id="rId34" Type="http://schemas.openxmlformats.org/officeDocument/2006/relationships/image" Target="../media/image79.png"/><Relationship Id="rId42" Type="http://schemas.openxmlformats.org/officeDocument/2006/relationships/image" Target="../media/image87.png"/><Relationship Id="rId47" Type="http://schemas.openxmlformats.org/officeDocument/2006/relationships/diagramColors" Target="../diagrams/colors1.xml"/><Relationship Id="rId7" Type="http://schemas.openxmlformats.org/officeDocument/2006/relationships/image" Target="../media/image52.png"/><Relationship Id="rId2" Type="http://schemas.openxmlformats.org/officeDocument/2006/relationships/notesSlide" Target="../notesSlides/notesSlide10.xml"/><Relationship Id="rId16" Type="http://schemas.openxmlformats.org/officeDocument/2006/relationships/image" Target="../media/image61.png"/><Relationship Id="rId29" Type="http://schemas.openxmlformats.org/officeDocument/2006/relationships/image" Target="../media/image74.jpe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jpeg"/><Relationship Id="rId37" Type="http://schemas.openxmlformats.org/officeDocument/2006/relationships/image" Target="../media/image82.png"/><Relationship Id="rId40" Type="http://schemas.openxmlformats.org/officeDocument/2006/relationships/image" Target="../media/image85.png"/><Relationship Id="rId45" Type="http://schemas.openxmlformats.org/officeDocument/2006/relationships/diagramLayout" Target="../diagrams/layout1.xml"/><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4" Type="http://schemas.openxmlformats.org/officeDocument/2006/relationships/diagramData" Target="../diagrams/data1.xml"/><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9.png"/><Relationship Id="rId22" Type="http://schemas.openxmlformats.org/officeDocument/2006/relationships/image" Target="../media/image67.jpe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jpeg"/><Relationship Id="rId43" Type="http://schemas.openxmlformats.org/officeDocument/2006/relationships/image" Target="../media/image88.png"/><Relationship Id="rId48" Type="http://schemas.microsoft.com/office/2007/relationships/diagramDrawing" Target="../diagrams/drawing1.xml"/><Relationship Id="rId8" Type="http://schemas.openxmlformats.org/officeDocument/2006/relationships/image" Target="../media/image53.png"/><Relationship Id="rId3" Type="http://schemas.openxmlformats.org/officeDocument/2006/relationships/image" Target="../media/image48.jpeg"/><Relationship Id="rId12" Type="http://schemas.openxmlformats.org/officeDocument/2006/relationships/image" Target="../media/image57.jpe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jpeg"/><Relationship Id="rId38" Type="http://schemas.openxmlformats.org/officeDocument/2006/relationships/image" Target="../media/image83.png"/><Relationship Id="rId46" Type="http://schemas.openxmlformats.org/officeDocument/2006/relationships/diagramQuickStyle" Target="../diagrams/quickStyle1.xml"/><Relationship Id="rId20" Type="http://schemas.openxmlformats.org/officeDocument/2006/relationships/image" Target="../media/image65.png"/><Relationship Id="rId41" Type="http://schemas.openxmlformats.org/officeDocument/2006/relationships/image" Target="../media/image86.png"/></Relationships>
</file>

<file path=ppt/slides/_rels/slide15.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hyperlink" Target="http://en.wikipedia.org/wiki/File:Hulu_logo.svg" TargetMode="External"/><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28.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33" Type="http://schemas.openxmlformats.org/officeDocument/2006/relationships/hyperlink" Target="http://en.wikipedia.org/wiki/File:YouTube_Logo.png" TargetMode="External"/><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jpeg"/><Relationship Id="rId29"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hyperlink" Target="http://en.wikipedia.org/wiki/File:Googlelogo.png" TargetMode="External"/><Relationship Id="rId32" Type="http://schemas.openxmlformats.org/officeDocument/2006/relationships/image" Target="../media/image27.gi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hyperlink" Target="http://en.wikipedia.org/wiki/File:New_MSN.svg" TargetMode="External"/><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4.png"/><Relationship Id="rId30" Type="http://schemas.openxmlformats.org/officeDocument/2006/relationships/hyperlink" Target="http://en.wikipedia.org/wiki/File:Apple-logo.png" TargetMode="External"/><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4274" y="903172"/>
            <a:ext cx="7772400" cy="1470025"/>
          </a:xfrm>
        </p:spPr>
        <p:txBody>
          <a:bodyPr>
            <a:normAutofit fontScale="90000"/>
          </a:bodyPr>
          <a:lstStyle/>
          <a:p>
            <a:r>
              <a:rPr lang="en-US" sz="2800" dirty="0"/>
              <a:t>ITU Workshop on "Combating Counterfeit Using Conformance and Interoperability Solutions"</a:t>
            </a:r>
            <a:br>
              <a:rPr lang="en-US" sz="2800" dirty="0"/>
            </a:br>
            <a:r>
              <a:rPr lang="en-US" sz="2800" dirty="0"/>
              <a:t>Geneva, Switzerland </a:t>
            </a:r>
            <a:br>
              <a:rPr lang="en-US" sz="2800" dirty="0"/>
            </a:br>
            <a:r>
              <a:rPr lang="en-US" sz="2800" dirty="0"/>
              <a:t>28 June 2016</a:t>
            </a:r>
            <a:br>
              <a:rPr lang="en-US" sz="2800" dirty="0"/>
            </a:br>
            <a:endParaRPr lang="en-US" sz="2800" dirty="0"/>
          </a:p>
        </p:txBody>
      </p:sp>
      <p:sp>
        <p:nvSpPr>
          <p:cNvPr id="5" name="Subtitle 4"/>
          <p:cNvSpPr>
            <a:spLocks noGrp="1"/>
          </p:cNvSpPr>
          <p:nvPr>
            <p:ph type="subTitle" idx="1"/>
          </p:nvPr>
        </p:nvSpPr>
        <p:spPr>
          <a:xfrm>
            <a:off x="1371600" y="3152775"/>
            <a:ext cx="6400800" cy="1752600"/>
          </a:xfrm>
        </p:spPr>
        <p:txBody>
          <a:bodyPr>
            <a:normAutofit fontScale="32500" lnSpcReduction="20000"/>
          </a:bodyPr>
          <a:lstStyle/>
          <a:p>
            <a:r>
              <a:rPr lang="en-US" sz="7400" dirty="0"/>
              <a:t>Mutual benefits for Mobile Operators and Governments </a:t>
            </a:r>
          </a:p>
          <a:p>
            <a:r>
              <a:rPr lang="en-US" sz="7400" dirty="0"/>
              <a:t>in deploying Device Management Systems</a:t>
            </a:r>
          </a:p>
          <a:p>
            <a:endParaRPr lang="en-US" sz="2600" dirty="0"/>
          </a:p>
          <a:p>
            <a:br>
              <a:rPr lang="en-US" sz="2600" dirty="0"/>
            </a:br>
            <a:br>
              <a:rPr lang="en-US" sz="2600" dirty="0"/>
            </a:br>
            <a:r>
              <a:rPr lang="en-US" sz="2600" dirty="0"/>
              <a:t>Joseph Eid</a:t>
            </a:r>
            <a:br>
              <a:rPr lang="en-US" sz="2600" dirty="0"/>
            </a:br>
            <a:r>
              <a:rPr lang="en-US" sz="2600" dirty="0"/>
              <a:t>Sales Director, Invigo </a:t>
            </a:r>
          </a:p>
          <a:p>
            <a:r>
              <a:rPr lang="en-US" sz="2600" dirty="0"/>
              <a:t>joseph.eid@invigo.com </a:t>
            </a:r>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1400" b="0" i="1" dirty="0">
                <a:solidFill>
                  <a:srgbClr val="558ED5"/>
                </a:solidFill>
              </a:rPr>
              <a:t>Jeid_20160628</a:t>
            </a:r>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2057400" y="1092994"/>
            <a:ext cx="7086600" cy="600164"/>
          </a:xfrm>
          <a:prstGeom prst="rect">
            <a:avLst/>
          </a:prstGeom>
          <a:noFill/>
          <a:ln w="9525">
            <a:noFill/>
            <a:miter lim="800000"/>
            <a:headEnd/>
            <a:tailEnd/>
          </a:ln>
        </p:spPr>
        <p:txBody>
          <a:bodyPr>
            <a:spAutoFit/>
          </a:bodyPr>
          <a:lstStyle/>
          <a:p>
            <a:r>
              <a:rPr lang="en-US" sz="3300" dirty="0">
                <a:solidFill>
                  <a:schemeClr val="bg1"/>
                </a:solidFill>
                <a:latin typeface="Vectora LT Std Roman"/>
              </a:rPr>
              <a:t>The Solution</a:t>
            </a:r>
          </a:p>
        </p:txBody>
      </p:sp>
      <p:sp>
        <p:nvSpPr>
          <p:cNvPr id="3076" name="TextBox 4"/>
          <p:cNvSpPr txBox="1">
            <a:spLocks noChangeArrowheads="1"/>
          </p:cNvSpPr>
          <p:nvPr/>
        </p:nvSpPr>
        <p:spPr bwMode="auto">
          <a:xfrm>
            <a:off x="2057401" y="4114802"/>
            <a:ext cx="5791201" cy="2092881"/>
          </a:xfrm>
          <a:prstGeom prst="rect">
            <a:avLst/>
          </a:prstGeom>
          <a:noFill/>
          <a:ln w="9525">
            <a:noFill/>
            <a:miter lim="800000"/>
            <a:headEnd/>
            <a:tailEnd/>
          </a:ln>
        </p:spPr>
        <p:txBody>
          <a:bodyPr wrap="square">
            <a:spAutoFit/>
          </a:bodyPr>
          <a:lstStyle/>
          <a:p>
            <a:pPr algn="just">
              <a:spcAft>
                <a:spcPts val="200"/>
              </a:spcAft>
              <a:buFont typeface="Wingdings" pitchFamily="2" charset="2"/>
              <a:buChar char="ü"/>
            </a:pPr>
            <a:r>
              <a:rPr lang="en-US" sz="1200" dirty="0">
                <a:solidFill>
                  <a:srgbClr val="85898A"/>
                </a:solidFill>
                <a:latin typeface="Vectora LT Std Roman"/>
              </a:rPr>
              <a:t> All existing devices in the country are detected and kept operational, even illegal with invalid or cloned IMEIs, for a grace period.</a:t>
            </a:r>
          </a:p>
          <a:p>
            <a:pPr algn="just">
              <a:spcAft>
                <a:spcPts val="200"/>
              </a:spcAft>
              <a:buFont typeface="Wingdings" pitchFamily="2" charset="2"/>
              <a:buChar char="ü"/>
            </a:pPr>
            <a:endParaRPr lang="en-US" sz="1200" dirty="0">
              <a:solidFill>
                <a:srgbClr val="85898A"/>
              </a:solidFill>
              <a:latin typeface="Vectora LT Std Roman"/>
            </a:endParaRPr>
          </a:p>
          <a:p>
            <a:pPr algn="just">
              <a:spcAft>
                <a:spcPts val="200"/>
              </a:spcAft>
              <a:buFont typeface="Wingdings" pitchFamily="2" charset="2"/>
              <a:buChar char="ü"/>
            </a:pPr>
            <a:r>
              <a:rPr lang="en-US" sz="1200" dirty="0">
                <a:solidFill>
                  <a:srgbClr val="85898A"/>
                </a:solidFill>
                <a:latin typeface="Vectora LT Std Roman"/>
              </a:rPr>
              <a:t> New illegal, invalid or cloned devices are not allowed to enter the country.</a:t>
            </a:r>
          </a:p>
          <a:p>
            <a:pPr algn="just">
              <a:spcAft>
                <a:spcPts val="200"/>
              </a:spcAft>
              <a:buFont typeface="Wingdings" pitchFamily="2" charset="2"/>
              <a:buChar char="ü"/>
            </a:pPr>
            <a:endParaRPr lang="en-US" sz="1200" dirty="0">
              <a:solidFill>
                <a:srgbClr val="85898A"/>
              </a:solidFill>
              <a:latin typeface="Vectora LT Std Roman"/>
            </a:endParaRPr>
          </a:p>
          <a:p>
            <a:pPr algn="just">
              <a:spcAft>
                <a:spcPts val="200"/>
              </a:spcAft>
              <a:buFont typeface="Wingdings" pitchFamily="2" charset="2"/>
              <a:buChar char="ü"/>
            </a:pPr>
            <a:r>
              <a:rPr lang="en-US" sz="1200" dirty="0">
                <a:solidFill>
                  <a:srgbClr val="85898A"/>
                </a:solidFill>
                <a:latin typeface="Vectora LT Std Roman"/>
              </a:rPr>
              <a:t> Consumers are informed if they hold an invalid or cloned IMEI device, and of their grace period</a:t>
            </a:r>
          </a:p>
          <a:p>
            <a:pPr algn="just">
              <a:spcAft>
                <a:spcPts val="200"/>
              </a:spcAft>
              <a:buFont typeface="Wingdings" pitchFamily="2" charset="2"/>
              <a:buChar char="ü"/>
            </a:pPr>
            <a:endParaRPr lang="en-US" sz="1200" dirty="0">
              <a:solidFill>
                <a:srgbClr val="85898A"/>
              </a:solidFill>
              <a:latin typeface="Vectora LT Std Roman"/>
            </a:endParaRPr>
          </a:p>
          <a:p>
            <a:pPr algn="just">
              <a:spcAft>
                <a:spcPts val="200"/>
              </a:spcAft>
              <a:buFont typeface="Wingdings" pitchFamily="2" charset="2"/>
              <a:buChar char="ü"/>
            </a:pPr>
            <a:r>
              <a:rPr lang="en-US" sz="1200" dirty="0">
                <a:solidFill>
                  <a:srgbClr val="85898A"/>
                </a:solidFill>
                <a:latin typeface="Vectora LT Std Roman"/>
              </a:rPr>
              <a:t>Once consumers naturally switch to a genuine IMEI device, they can no longer use an invalid one.</a:t>
            </a:r>
          </a:p>
        </p:txBody>
      </p:sp>
      <p:pic>
        <p:nvPicPr>
          <p:cNvPr id="1026"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1007484"/>
            <a:ext cx="9144000" cy="310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https://encrypted-tbn1.gstatic.com/images?q=tbn:ANd9GcTAmjkYr4pYhI160XDgfQvmBUgisUJNoBThLSeFimXkJOzSH1HRfw"/>
          <p:cNvPicPr>
            <a:picLocks noChangeAspect="1" noChangeArrowheads="1"/>
          </p:cNvPicPr>
          <p:nvPr/>
        </p:nvPicPr>
        <p:blipFill>
          <a:blip r:embed="rId5" cstate="print"/>
          <a:srcRect l="18907" r="29425"/>
          <a:stretch>
            <a:fillRect/>
          </a:stretch>
        </p:blipFill>
        <p:spPr bwMode="auto">
          <a:xfrm>
            <a:off x="186679" y="4324352"/>
            <a:ext cx="1150648" cy="1250201"/>
          </a:xfrm>
          <a:prstGeom prst="rect">
            <a:avLst/>
          </a:prstGeom>
          <a:noFill/>
          <a:ln w="9525">
            <a:noFill/>
            <a:miter lim="800000"/>
            <a:headEnd/>
            <a:tailEnd/>
          </a:ln>
        </p:spPr>
      </p:pic>
      <p:sp>
        <p:nvSpPr>
          <p:cNvPr id="8" name="TextBox 7"/>
          <p:cNvSpPr txBox="1"/>
          <p:nvPr/>
        </p:nvSpPr>
        <p:spPr>
          <a:xfrm>
            <a:off x="1122037" y="210212"/>
            <a:ext cx="7554967" cy="461665"/>
          </a:xfrm>
          <a:prstGeom prst="rect">
            <a:avLst/>
          </a:prstGeom>
          <a:noFill/>
        </p:spPr>
        <p:txBody>
          <a:bodyPr wrap="square" rtlCol="0">
            <a:spAutoFit/>
          </a:bodyPr>
          <a:lstStyle/>
          <a:p>
            <a:r>
              <a:rPr lang="en-US" sz="2400" b="1" dirty="0">
                <a:solidFill>
                  <a:schemeClr val="tx2">
                    <a:lumMod val="60000"/>
                    <a:lumOff val="40000"/>
                  </a:schemeClr>
                </a:solidFill>
                <a:latin typeface="Calibri"/>
                <a:ea typeface="+mj-ea"/>
                <a:cs typeface="Calibri"/>
              </a:rPr>
              <a:t>The way the system is introduced is equally important </a:t>
            </a:r>
          </a:p>
        </p:txBody>
      </p:sp>
    </p:spTree>
    <p:extLst>
      <p:ext uri="{BB962C8B-B14F-4D97-AF65-F5344CB8AC3E}">
        <p14:creationId xmlns:p14="http://schemas.microsoft.com/office/powerpoint/2010/main" val="184496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32407" y="750533"/>
            <a:ext cx="6208157" cy="4645955"/>
          </a:xfrm>
          <a:prstGeom prst="rect">
            <a:avLst/>
          </a:prstGeom>
          <a:noFill/>
          <a:ln w="9525">
            <a:noFill/>
            <a:miter lim="800000"/>
            <a:headEnd/>
            <a:tailEnd/>
          </a:ln>
        </p:spPr>
      </p:pic>
    </p:spTree>
    <p:extLst>
      <p:ext uri="{BB962C8B-B14F-4D97-AF65-F5344CB8AC3E}">
        <p14:creationId xmlns:p14="http://schemas.microsoft.com/office/powerpoint/2010/main" val="159070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ABF21DF-D014-44CA-9FDB-BB8BBA1400A2}"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317" y="1340066"/>
            <a:ext cx="4014953" cy="395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2" y="1637139"/>
            <a:ext cx="5109319" cy="3363000"/>
          </a:xfrm>
          <a:prstGeom prst="rect">
            <a:avLst/>
          </a:prstGeom>
        </p:spPr>
      </p:pic>
    </p:spTree>
    <p:extLst>
      <p:ext uri="{BB962C8B-B14F-4D97-AF65-F5344CB8AC3E}">
        <p14:creationId xmlns:p14="http://schemas.microsoft.com/office/powerpoint/2010/main" val="272114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Box 2"/>
          <p:cNvSpPr txBox="1"/>
          <p:nvPr/>
        </p:nvSpPr>
        <p:spPr>
          <a:xfrm>
            <a:off x="638175" y="1585913"/>
            <a:ext cx="7705725"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lumMod val="60000"/>
                    <a:lumOff val="40000"/>
                  </a:schemeClr>
                </a:solidFill>
              </a:rPr>
              <a:t>Operators are interested in stopping counterfeit and substandard equipment, but if done in collaboration with them from the start. </a:t>
            </a:r>
          </a:p>
          <a:p>
            <a:pPr marL="285750" indent="-285750">
              <a:buFont typeface="Arial" panose="020B0604020202020204" pitchFamily="34" charset="0"/>
              <a:buChar char="•"/>
            </a:pPr>
            <a:endParaRPr lang="en-US" sz="1600" dirty="0">
              <a:solidFill>
                <a:schemeClr val="tx2">
                  <a:lumMod val="60000"/>
                  <a:lumOff val="40000"/>
                </a:schemeClr>
              </a:solidFill>
            </a:endParaRPr>
          </a:p>
          <a:p>
            <a:pPr marL="285750" indent="-285750">
              <a:buFont typeface="Arial" panose="020B0604020202020204" pitchFamily="34" charset="0"/>
              <a:buChar char="•"/>
            </a:pPr>
            <a:r>
              <a:rPr lang="en-US" sz="1600" dirty="0">
                <a:solidFill>
                  <a:schemeClr val="tx2">
                    <a:lumMod val="60000"/>
                    <a:lumOff val="40000"/>
                  </a:schemeClr>
                </a:solidFill>
              </a:rPr>
              <a:t>Nationwide Device Management Systems can solve many issues that the operators face, like SIM–boxes, </a:t>
            </a:r>
            <a:r>
              <a:rPr lang="en-US" sz="1600" dirty="0" err="1">
                <a:solidFill>
                  <a:schemeClr val="tx2">
                    <a:lumMod val="60000"/>
                    <a:lumOff val="40000"/>
                  </a:schemeClr>
                </a:solidFill>
              </a:rPr>
              <a:t>QoS</a:t>
            </a:r>
            <a:r>
              <a:rPr lang="en-US" sz="1600" dirty="0">
                <a:solidFill>
                  <a:schemeClr val="tx2">
                    <a:lumMod val="60000"/>
                    <a:lumOff val="40000"/>
                  </a:schemeClr>
                </a:solidFill>
              </a:rPr>
              <a:t>, Handset Subsidies and Lock service.</a:t>
            </a:r>
          </a:p>
          <a:p>
            <a:pPr marL="285750" indent="-285750">
              <a:buFont typeface="Arial" panose="020B0604020202020204" pitchFamily="34" charset="0"/>
              <a:buChar char="•"/>
            </a:pPr>
            <a:endParaRPr lang="en-US" sz="1600" dirty="0">
              <a:solidFill>
                <a:schemeClr val="tx2">
                  <a:lumMod val="60000"/>
                  <a:lumOff val="40000"/>
                </a:schemeClr>
              </a:solidFill>
            </a:endParaRPr>
          </a:p>
          <a:p>
            <a:pPr marL="285750" indent="-285750">
              <a:buFont typeface="Arial" panose="020B0604020202020204" pitchFamily="34" charset="0"/>
              <a:buChar char="•"/>
            </a:pPr>
            <a:r>
              <a:rPr lang="en-US" sz="1600" dirty="0">
                <a:solidFill>
                  <a:schemeClr val="tx2">
                    <a:lumMod val="60000"/>
                    <a:lumOff val="40000"/>
                  </a:schemeClr>
                </a:solidFill>
              </a:rPr>
              <a:t>Nationwide Device Management Systems can also put the security issues in the hands of government, hence not operator dependent. (ex. Terminate non-registered SIM cards)</a:t>
            </a:r>
          </a:p>
          <a:p>
            <a:pPr marL="285750" indent="-285750">
              <a:buFont typeface="Arial" panose="020B0604020202020204" pitchFamily="34" charset="0"/>
              <a:buChar char="•"/>
            </a:pPr>
            <a:endParaRPr lang="en-US" sz="1600" dirty="0">
              <a:solidFill>
                <a:schemeClr val="tx2">
                  <a:lumMod val="60000"/>
                  <a:lumOff val="40000"/>
                </a:schemeClr>
              </a:solidFill>
            </a:endParaRPr>
          </a:p>
          <a:p>
            <a:pPr marL="285750" indent="-285750">
              <a:buFont typeface="Arial" panose="020B0604020202020204" pitchFamily="34" charset="0"/>
              <a:buChar char="•"/>
            </a:pPr>
            <a:r>
              <a:rPr lang="en-US" sz="1600" dirty="0">
                <a:solidFill>
                  <a:schemeClr val="tx2">
                    <a:lumMod val="60000"/>
                    <a:lumOff val="40000"/>
                  </a:schemeClr>
                </a:solidFill>
              </a:rPr>
              <a:t>Having MNOs invest in EIRs will delay such projects. Fastest way is no investment for operators.</a:t>
            </a:r>
          </a:p>
          <a:p>
            <a:pPr marL="285750" indent="-285750">
              <a:buFont typeface="Arial" panose="020B0604020202020204" pitchFamily="34" charset="0"/>
              <a:buChar char="•"/>
            </a:pPr>
            <a:endParaRPr lang="en-US" sz="1600" dirty="0">
              <a:solidFill>
                <a:schemeClr val="tx2">
                  <a:lumMod val="60000"/>
                  <a:lumOff val="40000"/>
                </a:schemeClr>
              </a:solidFill>
            </a:endParaRPr>
          </a:p>
          <a:p>
            <a:pPr marL="285750" indent="-285750">
              <a:buFont typeface="Arial" panose="020B0604020202020204" pitchFamily="34" charset="0"/>
              <a:buChar char="•"/>
            </a:pPr>
            <a:r>
              <a:rPr lang="en-US" sz="1600" dirty="0">
                <a:solidFill>
                  <a:schemeClr val="tx2">
                    <a:lumMod val="60000"/>
                    <a:lumOff val="40000"/>
                  </a:schemeClr>
                </a:solidFill>
              </a:rPr>
              <a:t>Operators would appreciate a smooth launching with Grace Periods and Awareness, and not intrusive.</a:t>
            </a:r>
          </a:p>
        </p:txBody>
      </p:sp>
    </p:spTree>
    <p:extLst>
      <p:ext uri="{BB962C8B-B14F-4D97-AF65-F5344CB8AC3E}">
        <p14:creationId xmlns:p14="http://schemas.microsoft.com/office/powerpoint/2010/main" val="379296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bwMode="auto">
          <a:xfrm>
            <a:off x="1997077" y="5726907"/>
            <a:ext cx="4733925"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B7A11A99-AF74-4003-9CFF-B21E168AB148}" type="slidenum">
              <a:rPr lang="en-US" b="0" smtClean="0">
                <a:solidFill>
                  <a:schemeClr val="bg1"/>
                </a:solidFill>
                <a:latin typeface="Calibri" pitchFamily="34" charset="0"/>
              </a:rPr>
              <a:pPr eaLnBrk="1" hangingPunct="1"/>
              <a:t>14</a:t>
            </a:fld>
            <a:endParaRPr lang="en-US" b="0">
              <a:solidFill>
                <a:schemeClr val="bg1"/>
              </a:solidFill>
              <a:latin typeface="Calibri" pitchFamily="34" charset="0"/>
            </a:endParaRPr>
          </a:p>
        </p:txBody>
      </p:sp>
      <p:sp>
        <p:nvSpPr>
          <p:cNvPr id="8196" name="TextBox 3"/>
          <p:cNvSpPr txBox="1">
            <a:spLocks noChangeArrowheads="1"/>
          </p:cNvSpPr>
          <p:nvPr/>
        </p:nvSpPr>
        <p:spPr bwMode="auto">
          <a:xfrm>
            <a:off x="209552" y="1050132"/>
            <a:ext cx="11448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800" b="0">
                <a:solidFill>
                  <a:schemeClr val="bg1"/>
                </a:solidFill>
                <a:latin typeface="Vectora LT Std Roman" pitchFamily="34" charset="0"/>
              </a:rPr>
              <a:t>About</a:t>
            </a:r>
          </a:p>
          <a:p>
            <a:pPr eaLnBrk="1" hangingPunct="1"/>
            <a:r>
              <a:rPr lang="en-US" sz="2800" b="0">
                <a:solidFill>
                  <a:schemeClr val="bg1"/>
                </a:solidFill>
                <a:latin typeface="Vectora LT Std Roman" pitchFamily="34" charset="0"/>
              </a:rPr>
              <a:t>Invigo</a:t>
            </a:r>
          </a:p>
          <a:p>
            <a:pPr eaLnBrk="1" hangingPunct="1"/>
            <a:endParaRPr lang="en-US" sz="2800" b="0">
              <a:solidFill>
                <a:schemeClr val="bg1"/>
              </a:solidFill>
              <a:latin typeface="Vectora LT Std Roman" pitchFamily="34" charset="0"/>
            </a:endParaRPr>
          </a:p>
        </p:txBody>
      </p:sp>
      <p:sp>
        <p:nvSpPr>
          <p:cNvPr id="8197" name="AutoShape 169"/>
          <p:cNvSpPr>
            <a:spLocks noChangeAspect="1" noChangeArrowheads="1"/>
          </p:cNvSpPr>
          <p:nvPr/>
        </p:nvSpPr>
        <p:spPr bwMode="auto">
          <a:xfrm>
            <a:off x="3293624" y="1791771"/>
            <a:ext cx="5773738" cy="318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8198" name="Picture 71" descr="Cl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676" y="2263257"/>
            <a:ext cx="4067175" cy="235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2" descr="Digice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2114" y="3402685"/>
            <a:ext cx="517525" cy="2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3" descr="Tunisian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449" y="2284690"/>
            <a:ext cx="319088"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976" y="4812386"/>
            <a:ext cx="390525" cy="17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5889" y="4573070"/>
            <a:ext cx="750887"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426" y="3566991"/>
            <a:ext cx="4429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7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2712" y="2213251"/>
            <a:ext cx="373062"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78" descr="Orange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7137" y="2339459"/>
            <a:ext cx="368300"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79" descr="etisalat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0574" y="3868220"/>
            <a:ext cx="566738" cy="1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80" descr="hd_logo_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3001" y="3553896"/>
            <a:ext cx="29051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81"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4901" y="1760814"/>
            <a:ext cx="34607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8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0389" y="4748091"/>
            <a:ext cx="4540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8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57637" y="4395666"/>
            <a:ext cx="6477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21201" y="2693074"/>
            <a:ext cx="6826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4724" y="2013227"/>
            <a:ext cx="465138" cy="14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Oval 86"/>
          <p:cNvSpPr>
            <a:spLocks noChangeArrowheads="1"/>
          </p:cNvSpPr>
          <p:nvPr/>
        </p:nvSpPr>
        <p:spPr bwMode="auto">
          <a:xfrm>
            <a:off x="6527364" y="3532465"/>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14" name="Oval 87"/>
          <p:cNvSpPr>
            <a:spLocks noChangeArrowheads="1"/>
          </p:cNvSpPr>
          <p:nvPr/>
        </p:nvSpPr>
        <p:spPr bwMode="auto">
          <a:xfrm>
            <a:off x="5016062" y="3697961"/>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15" name="Picture 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4237" y="4168259"/>
            <a:ext cx="393700"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Oval 89"/>
          <p:cNvSpPr>
            <a:spLocks noChangeArrowheads="1"/>
          </p:cNvSpPr>
          <p:nvPr/>
        </p:nvSpPr>
        <p:spPr bwMode="auto">
          <a:xfrm>
            <a:off x="7192524" y="3692008"/>
            <a:ext cx="58738"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17" name="Oval 90"/>
          <p:cNvSpPr>
            <a:spLocks noChangeArrowheads="1"/>
          </p:cNvSpPr>
          <p:nvPr/>
        </p:nvSpPr>
        <p:spPr bwMode="auto">
          <a:xfrm>
            <a:off x="6597212" y="3819405"/>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18" name="Oval 91"/>
          <p:cNvSpPr>
            <a:spLocks noChangeArrowheads="1"/>
          </p:cNvSpPr>
          <p:nvPr/>
        </p:nvSpPr>
        <p:spPr bwMode="auto">
          <a:xfrm>
            <a:off x="6400364" y="3768208"/>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19" name="Oval 92"/>
          <p:cNvSpPr>
            <a:spLocks noChangeArrowheads="1"/>
          </p:cNvSpPr>
          <p:nvPr/>
        </p:nvSpPr>
        <p:spPr bwMode="auto">
          <a:xfrm>
            <a:off x="6009837" y="3686055"/>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20" name="Oval 93"/>
          <p:cNvSpPr>
            <a:spLocks noChangeArrowheads="1"/>
          </p:cNvSpPr>
          <p:nvPr/>
        </p:nvSpPr>
        <p:spPr bwMode="auto">
          <a:xfrm>
            <a:off x="6732149" y="3538417"/>
            <a:ext cx="58738"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21" name="Oval 94"/>
          <p:cNvSpPr>
            <a:spLocks noChangeArrowheads="1"/>
          </p:cNvSpPr>
          <p:nvPr/>
        </p:nvSpPr>
        <p:spPr bwMode="auto">
          <a:xfrm>
            <a:off x="6446399" y="3846790"/>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22" name="Picture 9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43076" y="4407573"/>
            <a:ext cx="828675" cy="14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Oval 96"/>
          <p:cNvSpPr>
            <a:spLocks noChangeArrowheads="1"/>
          </p:cNvSpPr>
          <p:nvPr/>
        </p:nvSpPr>
        <p:spPr bwMode="auto">
          <a:xfrm>
            <a:off x="6854387" y="3033592"/>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24" name="Picture 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59139" y="2283499"/>
            <a:ext cx="631825"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9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14687" y="4823103"/>
            <a:ext cx="506412"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6" name="Oval 99"/>
          <p:cNvSpPr>
            <a:spLocks noChangeArrowheads="1"/>
          </p:cNvSpPr>
          <p:nvPr/>
        </p:nvSpPr>
        <p:spPr bwMode="auto">
          <a:xfrm>
            <a:off x="5863787" y="3605092"/>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27" name="Oval 100"/>
          <p:cNvSpPr>
            <a:spLocks noChangeArrowheads="1"/>
          </p:cNvSpPr>
          <p:nvPr/>
        </p:nvSpPr>
        <p:spPr bwMode="auto">
          <a:xfrm>
            <a:off x="5028762" y="3047880"/>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28" name="Picture 1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14612" y="2104904"/>
            <a:ext cx="704850" cy="1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Oval 102"/>
          <p:cNvSpPr>
            <a:spLocks noChangeArrowheads="1"/>
          </p:cNvSpPr>
          <p:nvPr/>
        </p:nvSpPr>
        <p:spPr bwMode="auto">
          <a:xfrm>
            <a:off x="6674999" y="3176467"/>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30" name="Oval 103"/>
          <p:cNvSpPr>
            <a:spLocks noChangeArrowheads="1"/>
          </p:cNvSpPr>
          <p:nvPr/>
        </p:nvSpPr>
        <p:spPr bwMode="auto">
          <a:xfrm>
            <a:off x="6460689" y="3311008"/>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31" name="Picture 10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76449" y="1769149"/>
            <a:ext cx="496888"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10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84651" y="2040612"/>
            <a:ext cx="398463" cy="1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10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62476" y="3255049"/>
            <a:ext cx="663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10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182624" y="2003703"/>
            <a:ext cx="609600"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108" descr="\\fouaddesk\d$\Administration\Company Profile\alfa_logo.gif"/>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84574" y="1615558"/>
            <a:ext cx="4318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val 109"/>
          <p:cNvSpPr>
            <a:spLocks noChangeArrowheads="1"/>
          </p:cNvSpPr>
          <p:nvPr/>
        </p:nvSpPr>
        <p:spPr bwMode="auto">
          <a:xfrm>
            <a:off x="6778187" y="3047880"/>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37" name="Picture 1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1939" y="2391845"/>
            <a:ext cx="636587"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8" name="Oval 111"/>
          <p:cNvSpPr>
            <a:spLocks noChangeArrowheads="1"/>
          </p:cNvSpPr>
          <p:nvPr/>
        </p:nvSpPr>
        <p:spPr bwMode="auto">
          <a:xfrm>
            <a:off x="6374962" y="3225283"/>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39" name="Oval 112"/>
          <p:cNvSpPr>
            <a:spLocks noChangeArrowheads="1"/>
          </p:cNvSpPr>
          <p:nvPr/>
        </p:nvSpPr>
        <p:spPr bwMode="auto">
          <a:xfrm>
            <a:off x="6279712" y="3114555"/>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40" name="Oval 113"/>
          <p:cNvSpPr>
            <a:spLocks noChangeArrowheads="1"/>
          </p:cNvSpPr>
          <p:nvPr/>
        </p:nvSpPr>
        <p:spPr bwMode="auto">
          <a:xfrm>
            <a:off x="6267014" y="3818215"/>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41" name="Oval 114"/>
          <p:cNvSpPr>
            <a:spLocks noChangeArrowheads="1"/>
          </p:cNvSpPr>
          <p:nvPr/>
        </p:nvSpPr>
        <p:spPr bwMode="auto">
          <a:xfrm>
            <a:off x="6127314" y="3150273"/>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42" name="Oval 115"/>
          <p:cNvSpPr>
            <a:spLocks noChangeArrowheads="1"/>
          </p:cNvSpPr>
          <p:nvPr/>
        </p:nvSpPr>
        <p:spPr bwMode="auto">
          <a:xfrm>
            <a:off x="6155889" y="3214567"/>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43" name="Picture 116" descr="FreeMobile.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563626" y="1742954"/>
            <a:ext cx="561975" cy="2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4" name="Oval 117"/>
          <p:cNvSpPr>
            <a:spLocks noChangeArrowheads="1"/>
          </p:cNvSpPr>
          <p:nvPr/>
        </p:nvSpPr>
        <p:spPr bwMode="auto">
          <a:xfrm>
            <a:off x="6217799" y="3143130"/>
            <a:ext cx="58738"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45" name="Oval 118"/>
          <p:cNvSpPr>
            <a:spLocks noChangeArrowheads="1"/>
          </p:cNvSpPr>
          <p:nvPr/>
        </p:nvSpPr>
        <p:spPr bwMode="auto">
          <a:xfrm>
            <a:off x="5974914" y="3318152"/>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46" name="Picture 119"/>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446024" y="3013351"/>
            <a:ext cx="928688"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7" name="Picture 1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74949" y="4501632"/>
            <a:ext cx="769938" cy="1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8" name="Picture 121" descr="Y:\Communications\Logos and Pictures\Mobile Operators Logos\Azercell_Telekom_loqo.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163824" y="1706046"/>
            <a:ext cx="668338" cy="13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9" name="Oval 122"/>
          <p:cNvSpPr>
            <a:spLocks noChangeArrowheads="1"/>
          </p:cNvSpPr>
          <p:nvPr/>
        </p:nvSpPr>
        <p:spPr bwMode="auto">
          <a:xfrm>
            <a:off x="6879787" y="3239570"/>
            <a:ext cx="57150" cy="46434"/>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0" name="Oval 123"/>
          <p:cNvSpPr>
            <a:spLocks noChangeArrowheads="1"/>
          </p:cNvSpPr>
          <p:nvPr/>
        </p:nvSpPr>
        <p:spPr bwMode="auto">
          <a:xfrm>
            <a:off x="6667062" y="3105030"/>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51" name="Picture 124" descr="http://profile.ak.fbcdn.net/hprofile-ak-snc6/276756_216944381660283_1044330803_n.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73564" y="1675090"/>
            <a:ext cx="327025"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3" name="Oval 126"/>
          <p:cNvSpPr>
            <a:spLocks noChangeArrowheads="1"/>
          </p:cNvSpPr>
          <p:nvPr/>
        </p:nvSpPr>
        <p:spPr bwMode="auto">
          <a:xfrm>
            <a:off x="6435289" y="3147892"/>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4" name="Oval 127"/>
          <p:cNvSpPr>
            <a:spLocks noChangeArrowheads="1"/>
          </p:cNvSpPr>
          <p:nvPr/>
        </p:nvSpPr>
        <p:spPr bwMode="auto">
          <a:xfrm>
            <a:off x="6355914" y="3109792"/>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5" name="Oval 128"/>
          <p:cNvSpPr>
            <a:spLocks noChangeArrowheads="1"/>
          </p:cNvSpPr>
          <p:nvPr/>
        </p:nvSpPr>
        <p:spPr bwMode="auto">
          <a:xfrm>
            <a:off x="6213039" y="3705105"/>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6" name="Oval 129"/>
          <p:cNvSpPr>
            <a:spLocks noChangeArrowheads="1"/>
          </p:cNvSpPr>
          <p:nvPr/>
        </p:nvSpPr>
        <p:spPr bwMode="auto">
          <a:xfrm>
            <a:off x="6495614" y="3688436"/>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7" name="Oval 130"/>
          <p:cNvSpPr>
            <a:spLocks noChangeArrowheads="1"/>
          </p:cNvSpPr>
          <p:nvPr/>
        </p:nvSpPr>
        <p:spPr bwMode="auto">
          <a:xfrm>
            <a:off x="5127189" y="3731299"/>
            <a:ext cx="58737"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8" name="Oval 131"/>
          <p:cNvSpPr>
            <a:spLocks noChangeArrowheads="1"/>
          </p:cNvSpPr>
          <p:nvPr/>
        </p:nvSpPr>
        <p:spPr bwMode="auto">
          <a:xfrm>
            <a:off x="6082862" y="3489602"/>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8259" name="Oval 132"/>
          <p:cNvSpPr>
            <a:spLocks noChangeArrowheads="1"/>
          </p:cNvSpPr>
          <p:nvPr/>
        </p:nvSpPr>
        <p:spPr bwMode="auto">
          <a:xfrm>
            <a:off x="6290824" y="3590805"/>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60" name="Picture 13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644962" y="2387083"/>
            <a:ext cx="135255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1" name="Rectangle 134"/>
          <p:cNvSpPr>
            <a:spLocks noChangeArrowheads="1"/>
          </p:cNvSpPr>
          <p:nvPr/>
        </p:nvSpPr>
        <p:spPr bwMode="auto">
          <a:xfrm>
            <a:off x="786590" y="105431"/>
            <a:ext cx="723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2"/>
                </a:solidFill>
                <a:latin typeface="Vectora LT Std Roman" pitchFamily="34" charset="0"/>
              </a:rPr>
              <a:t>Invigo was founded in 2004 and has more than 100 references in 60 countries </a:t>
            </a:r>
            <a:endParaRPr lang="en-US" sz="2000" dirty="0">
              <a:solidFill>
                <a:schemeClr val="tx2"/>
              </a:solidFill>
            </a:endParaRPr>
          </a:p>
        </p:txBody>
      </p:sp>
      <p:pic>
        <p:nvPicPr>
          <p:cNvPr id="8262" name="Picture 135" descr="https://encrypted-tbn1.gstatic.com/images?q=tbn:ANd9GcT-121mkQdWAYBUAwd8S4dBonsQL0GgXtjrMpApe81TmIbSjIY9w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640326" y="2859761"/>
            <a:ext cx="3984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3" name="Oval 136"/>
          <p:cNvSpPr>
            <a:spLocks noChangeArrowheads="1"/>
          </p:cNvSpPr>
          <p:nvPr/>
        </p:nvSpPr>
        <p:spPr bwMode="auto">
          <a:xfrm>
            <a:off x="4622362" y="3490792"/>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64" name="Picture 137" descr="http://celularesdepanama.com/wp-content/uploads/2013/06/APN-Telcel-Mexico.gif"/>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930214" y="3694389"/>
            <a:ext cx="663575"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6" name="Picture 13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603439" y="3997998"/>
            <a:ext cx="656506" cy="3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7" name="Picture 7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710049" y="4739758"/>
            <a:ext cx="312738"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8" name="Picture 7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033526" y="1513163"/>
            <a:ext cx="1204913"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9" name="Oval 100"/>
          <p:cNvSpPr>
            <a:spLocks noChangeArrowheads="1"/>
          </p:cNvSpPr>
          <p:nvPr/>
        </p:nvSpPr>
        <p:spPr bwMode="auto">
          <a:xfrm>
            <a:off x="7835462" y="3912273"/>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8270" name="Picture 78"/>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243324" y="4144446"/>
            <a:ext cx="838200"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1" name="Picture 79"/>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900174" y="2057279"/>
            <a:ext cx="984250"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8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794189" y="3997998"/>
            <a:ext cx="2508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 name="Oval 100"/>
          <p:cNvSpPr>
            <a:spLocks noChangeArrowheads="1"/>
          </p:cNvSpPr>
          <p:nvPr/>
        </p:nvSpPr>
        <p:spPr bwMode="auto">
          <a:xfrm>
            <a:off x="7752912" y="3917036"/>
            <a:ext cx="57150" cy="47625"/>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2050" name="Picture 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205351" y="4465986"/>
            <a:ext cx="792163" cy="26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4746" y="865437"/>
            <a:ext cx="5684680" cy="523220"/>
          </a:xfrm>
          <a:prstGeom prst="rect">
            <a:avLst/>
          </a:prstGeom>
        </p:spPr>
        <p:txBody>
          <a:bodyPr wrap="square">
            <a:spAutoFit/>
          </a:bodyPr>
          <a:lstStyle/>
          <a:p>
            <a:r>
              <a:rPr lang="en-US" altLang="zh-CN" sz="1400" dirty="0">
                <a:solidFill>
                  <a:srgbClr val="5F5F5F"/>
                </a:solidFill>
                <a:latin typeface="Vectora LT Std Roman" pitchFamily="34" charset="0"/>
              </a:rPr>
              <a:t>Invigo provides cost-effective Device and SIM Management solutions for mobile operators and governments </a:t>
            </a:r>
          </a:p>
        </p:txBody>
      </p:sp>
      <p:sp>
        <p:nvSpPr>
          <p:cNvPr id="84" name="Rectangle 83"/>
          <p:cNvSpPr/>
          <p:nvPr/>
        </p:nvSpPr>
        <p:spPr>
          <a:xfrm>
            <a:off x="1722344" y="5943713"/>
            <a:ext cx="2460993" cy="738664"/>
          </a:xfrm>
          <a:prstGeom prst="rect">
            <a:avLst/>
          </a:prstGeom>
        </p:spPr>
        <p:txBody>
          <a:bodyPr wrap="square">
            <a:spAutoFit/>
          </a:bodyPr>
          <a:lstStyle/>
          <a:p>
            <a:r>
              <a:rPr lang="en-US" altLang="zh-CN" sz="1400" dirty="0">
                <a:solidFill>
                  <a:srgbClr val="5F5F5F"/>
                </a:solidFill>
                <a:latin typeface="Vectora LT Std Roman" pitchFamily="34" charset="0"/>
              </a:rPr>
              <a:t>Our offices are in Beirut, Dubai, </a:t>
            </a:r>
            <a:r>
              <a:rPr lang="en-US" altLang="zh-CN" sz="1400" dirty="0">
                <a:solidFill>
                  <a:srgbClr val="FF0000"/>
                </a:solidFill>
                <a:latin typeface="Vectora LT Std Roman" pitchFamily="34" charset="0"/>
              </a:rPr>
              <a:t>and</a:t>
            </a:r>
            <a:r>
              <a:rPr lang="en-US" altLang="zh-CN" sz="1400" dirty="0">
                <a:solidFill>
                  <a:srgbClr val="5F5F5F"/>
                </a:solidFill>
                <a:latin typeface="Vectora LT Std Roman" pitchFamily="34" charset="0"/>
              </a:rPr>
              <a:t> Amsterdam </a:t>
            </a:r>
            <a:r>
              <a:rPr lang="en-US" altLang="zh-CN" sz="1400" strike="sngStrike" dirty="0">
                <a:solidFill>
                  <a:srgbClr val="FF0000"/>
                </a:solidFill>
                <a:latin typeface="Vectora LT Std Roman" pitchFamily="34" charset="0"/>
              </a:rPr>
              <a:t>and Paris</a:t>
            </a:r>
          </a:p>
        </p:txBody>
      </p:sp>
      <p:graphicFrame>
        <p:nvGraphicFramePr>
          <p:cNvPr id="82" name="Diagram 81"/>
          <p:cNvGraphicFramePr/>
          <p:nvPr>
            <p:extLst>
              <p:ext uri="{D42A27DB-BD31-4B8C-83A1-F6EECF244321}">
                <p14:modId xmlns:p14="http://schemas.microsoft.com/office/powerpoint/2010/main" val="2672564375"/>
              </p:ext>
            </p:extLst>
          </p:nvPr>
        </p:nvGraphicFramePr>
        <p:xfrm>
          <a:off x="-1048378" y="1803380"/>
          <a:ext cx="5815201" cy="3328392"/>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spTree>
    <p:extLst>
      <p:ext uri="{BB962C8B-B14F-4D97-AF65-F5344CB8AC3E}">
        <p14:creationId xmlns:p14="http://schemas.microsoft.com/office/powerpoint/2010/main" val="112627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Autofit/>
          </a:bodyPr>
          <a:lstStyle/>
          <a:p>
            <a:pPr marL="0" indent="0">
              <a:spcBef>
                <a:spcPts val="600"/>
              </a:spcBef>
              <a:buNone/>
            </a:pPr>
            <a:r>
              <a:rPr lang="en-US" sz="1400" dirty="0"/>
              <a:t>Across the globe today, going from Asia, Africa, Middle East and Central America, </a:t>
            </a:r>
            <a:r>
              <a:rPr lang="en-US" sz="1400" u="sng" dirty="0"/>
              <a:t>mobile operators also face the challenges</a:t>
            </a:r>
            <a:r>
              <a:rPr lang="en-US" sz="1400" dirty="0"/>
              <a:t> of invalid and counterfeit phones. </a:t>
            </a:r>
          </a:p>
          <a:p>
            <a:pPr marL="0" indent="0">
              <a:spcBef>
                <a:spcPts val="600"/>
              </a:spcBef>
              <a:buNone/>
            </a:pPr>
            <a:endParaRPr lang="en-US" sz="1400" dirty="0"/>
          </a:p>
          <a:p>
            <a:pPr marL="0" indent="0">
              <a:spcBef>
                <a:spcPts val="600"/>
              </a:spcBef>
              <a:buNone/>
            </a:pPr>
            <a:r>
              <a:rPr lang="en-US" sz="1400" dirty="0"/>
              <a:t>Operators are not able to identify and segment their customer base, their Device Supply strategy is inefficient due to Grey Market. Moreover, they are blamed for delivering low </a:t>
            </a:r>
            <a:r>
              <a:rPr lang="en-US" sz="1400" dirty="0" err="1"/>
              <a:t>QoS</a:t>
            </a:r>
            <a:r>
              <a:rPr lang="en-US" sz="1400" dirty="0"/>
              <a:t> and need to invest into additional stations to cover the same territory because of the invalid devices. Furthermore, the life of an invalid and low quality phone is short, hence necessitates frequent changes and investments that impact the end consumer instead of spending his money on expanding his mobile services. </a:t>
            </a:r>
          </a:p>
          <a:p>
            <a:pPr marL="0" indent="0">
              <a:spcBef>
                <a:spcPts val="600"/>
              </a:spcBef>
              <a:buNone/>
            </a:pPr>
            <a:endParaRPr lang="en-US" sz="1400" dirty="0"/>
          </a:p>
          <a:p>
            <a:pPr marL="0" indent="0">
              <a:spcBef>
                <a:spcPts val="600"/>
              </a:spcBef>
              <a:buNone/>
            </a:pPr>
            <a:r>
              <a:rPr lang="en-US" sz="1400" dirty="0"/>
              <a:t>Mobile Operators initially resist initiatives of deploying systems to fight counterfeit devices because they are afraid it will affect their revenues and growth, either directly or indirectly. However, if done correctly and in a smooth manner, all stakeholders including Operators, Government, Consumers and Mobile Device Manufacturers and Distributors will benefit.</a:t>
            </a:r>
          </a:p>
          <a:p>
            <a:pPr>
              <a:spcBef>
                <a:spcPts val="600"/>
              </a:spcBef>
            </a:pPr>
            <a:endParaRPr lang="en-US" sz="400" dirty="0"/>
          </a:p>
        </p:txBody>
      </p:sp>
    </p:spTree>
    <p:extLst>
      <p:ext uri="{BB962C8B-B14F-4D97-AF65-F5344CB8AC3E}">
        <p14:creationId xmlns:p14="http://schemas.microsoft.com/office/powerpoint/2010/main" val="412608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 y="59545"/>
            <a:ext cx="9144001" cy="4793328"/>
            <a:chOff x="-1" y="834890"/>
            <a:chExt cx="9144001" cy="2631187"/>
          </a:xfrm>
        </p:grpSpPr>
        <p:pic>
          <p:nvPicPr>
            <p:cNvPr id="58" name="Picture 57" descr="sky and clouds faded top 2.png"/>
            <p:cNvPicPr>
              <a:picLocks noChangeAspect="1"/>
            </p:cNvPicPr>
            <p:nvPr/>
          </p:nvPicPr>
          <p:blipFill rotWithShape="1">
            <a:blip r:embed="rId3">
              <a:alphaModFix amt="60000"/>
            </a:blip>
            <a:srcRect t="7407" b="22199"/>
            <a:stretch/>
          </p:blipFill>
          <p:spPr>
            <a:xfrm>
              <a:off x="-1" y="834890"/>
              <a:ext cx="9144001" cy="2403630"/>
            </a:xfrm>
            <a:prstGeom prst="rect">
              <a:avLst/>
            </a:prstGeom>
            <a:blipFill dpi="0" rotWithShape="1">
              <a:blip r:embed="rId4">
                <a:alphaModFix amt="60000"/>
              </a:blip>
              <a:srcRect/>
              <a:stretch>
                <a:fillRect/>
              </a:stretch>
            </a:blipFill>
            <a:ln w="55000" cap="flat" cmpd="thickThin" algn="ctr">
              <a:noFill/>
              <a:prstDash val="solid"/>
              <a:headEnd type="none" w="med" len="med"/>
              <a:tailEnd type="none" w="med" len="med"/>
            </a:ln>
            <a:effectLst/>
          </p:spPr>
        </p:pic>
        <p:sp>
          <p:nvSpPr>
            <p:cNvPr id="59" name="Freeform 9"/>
            <p:cNvSpPr>
              <a:spLocks/>
            </p:cNvSpPr>
            <p:nvPr/>
          </p:nvSpPr>
          <p:spPr bwMode="white">
            <a:xfrm rot="10800000">
              <a:off x="0" y="1562876"/>
              <a:ext cx="9144000" cy="1770927"/>
            </a:xfrm>
            <a:prstGeom prst="rect">
              <a:avLst/>
            </a:prstGeom>
            <a:gradFill flip="none" rotWithShape="1">
              <a:gsLst>
                <a:gs pos="19000">
                  <a:srgbClr val="FFFFFF"/>
                </a:gs>
                <a:gs pos="100000">
                  <a:srgbClr val="FFFFFF">
                    <a:alpha val="0"/>
                  </a:srgbClr>
                </a:gs>
              </a:gsLst>
              <a:lin ang="5400000" scaled="1"/>
              <a:tileRect/>
            </a:gradFill>
            <a:extLst/>
          </p:spPr>
          <p:txBody>
            <a:bodyPr vert="horz" wrap="square" lIns="68607" tIns="34304" rIns="68607" bIns="34304" numCol="1" anchor="t" anchorCtr="0" compatLnSpc="1">
              <a:prstTxWarp prst="textNoShape">
                <a:avLst/>
              </a:prstTxWarp>
            </a:bodyPr>
            <a:lstStyle/>
            <a:p>
              <a:endParaRPr lang="en-US" sz="1400" dirty="0">
                <a:solidFill>
                  <a:prstClr val="white"/>
                </a:solidFill>
              </a:endParaRPr>
            </a:p>
          </p:txBody>
        </p:sp>
        <p:pic>
          <p:nvPicPr>
            <p:cNvPr id="60" name="Picture 59" descr="cloud.png"/>
            <p:cNvPicPr>
              <a:picLocks noChangeAspect="1"/>
            </p:cNvPicPr>
            <p:nvPr/>
          </p:nvPicPr>
          <p:blipFill>
            <a:blip r:embed="rId5"/>
            <a:stretch>
              <a:fillRect/>
            </a:stretch>
          </p:blipFill>
          <p:spPr>
            <a:xfrm>
              <a:off x="2219993" y="1648574"/>
              <a:ext cx="5702330" cy="1817503"/>
            </a:xfrm>
            <a:prstGeom prst="rect">
              <a:avLst/>
            </a:prstGeom>
          </p:spPr>
        </p:pic>
        <p:pic>
          <p:nvPicPr>
            <p:cNvPr id="61" name="Picture 2" descr="C:\Users\maryfj\Desktop\Online_ART\DVD_ART36\Artwork_Imagery\Icons - Illustrations\Internet Clouds web\cloud 3.png"/>
            <p:cNvPicPr>
              <a:picLocks noChangeAspect="1" noChangeArrowheads="1"/>
            </p:cNvPicPr>
            <p:nvPr/>
          </p:nvPicPr>
          <p:blipFill rotWithShape="1">
            <a:blip r:embed="rId6">
              <a:extLst>
                <a:ext uri="{28A0092B-C50C-407E-A947-70E740481C1C}">
                  <a14:useLocalDpi xmlns:a14="http://schemas.microsoft.com/office/drawing/2010/main" val="0"/>
                </a:ext>
              </a:extLst>
            </a:blip>
            <a:srcRect l="32787"/>
            <a:stretch/>
          </p:blipFill>
          <p:spPr bwMode="auto">
            <a:xfrm>
              <a:off x="0" y="1776614"/>
              <a:ext cx="3657056" cy="1448563"/>
            </a:xfrm>
            <a:prstGeom prst="rect">
              <a:avLst/>
            </a:prstGeom>
            <a:extLst>
              <a:ext uri="{909E8E84-426E-40DD-AFC4-6F175D3DCCD1}">
                <a14:hiddenFill xmlns:a14="http://schemas.microsoft.com/office/drawing/2010/main">
                  <a:solidFill>
                    <a:srgbClr val="FFFFFF"/>
                  </a:solidFill>
                </a14:hiddenFill>
              </a:ext>
            </a:extLst>
          </p:spPr>
        </p:pic>
        <p:pic>
          <p:nvPicPr>
            <p:cNvPr id="62" name="Picture 2" descr="C:\Users\maryfj\Desktop\Online_ART\DVD_ART36\Artwork_Imagery\Icons - Illustrations\Internet Clouds web\cloud 3.png"/>
            <p:cNvPicPr>
              <a:picLocks noChangeAspect="1" noChangeArrowheads="1"/>
            </p:cNvPicPr>
            <p:nvPr/>
          </p:nvPicPr>
          <p:blipFill rotWithShape="1">
            <a:blip r:embed="rId6">
              <a:extLst>
                <a:ext uri="{28A0092B-C50C-407E-A947-70E740481C1C}">
                  <a14:useLocalDpi xmlns:a14="http://schemas.microsoft.com/office/drawing/2010/main" val="0"/>
                </a:ext>
              </a:extLst>
            </a:blip>
            <a:srcRect l="28870"/>
            <a:stretch/>
          </p:blipFill>
          <p:spPr bwMode="auto">
            <a:xfrm flipH="1">
              <a:off x="6133110" y="1801533"/>
              <a:ext cx="3010890" cy="1576891"/>
            </a:xfrm>
            <a:prstGeom prst="rect">
              <a:avLst/>
            </a:prstGeom>
            <a:extLst>
              <a:ext uri="{909E8E84-426E-40DD-AFC4-6F175D3DCCD1}">
                <a14:hiddenFill xmlns:a14="http://schemas.microsoft.com/office/drawing/2010/main">
                  <a:solidFill>
                    <a:srgbClr val="FFFFFF"/>
                  </a:solidFill>
                </a14:hiddenFill>
              </a:ext>
            </a:extLst>
          </p:spPr>
        </p:pic>
      </p:grpSp>
      <p:sp>
        <p:nvSpPr>
          <p:cNvPr id="18" name="Right Arrow 17"/>
          <p:cNvSpPr/>
          <p:nvPr/>
        </p:nvSpPr>
        <p:spPr>
          <a:xfrm rot="12470019">
            <a:off x="4639017" y="3771860"/>
            <a:ext cx="5453819" cy="3162300"/>
          </a:xfrm>
          <a:prstGeom prst="rightArrow">
            <a:avLst>
              <a:gd name="adj1" fmla="val 84625"/>
              <a:gd name="adj2" fmla="val 517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17" name="Right Arrow 16"/>
          <p:cNvSpPr/>
          <p:nvPr/>
        </p:nvSpPr>
        <p:spPr>
          <a:xfrm rot="19597814">
            <a:off x="-476657" y="3821163"/>
            <a:ext cx="5144476" cy="3162300"/>
          </a:xfrm>
          <a:prstGeom prst="rightArrow">
            <a:avLst>
              <a:gd name="adj1" fmla="val 84625"/>
              <a:gd name="adj2" fmla="val 517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16" name="Right Arrow 15"/>
          <p:cNvSpPr/>
          <p:nvPr/>
        </p:nvSpPr>
        <p:spPr>
          <a:xfrm rot="5400000">
            <a:off x="2805818" y="206927"/>
            <a:ext cx="3576153" cy="3162300"/>
          </a:xfrm>
          <a:prstGeom prst="rightArrow">
            <a:avLst>
              <a:gd name="adj1" fmla="val 84625"/>
              <a:gd name="adj2" fmla="val 517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 name="Title 1"/>
          <p:cNvSpPr>
            <a:spLocks noGrp="1"/>
          </p:cNvSpPr>
          <p:nvPr>
            <p:ph type="title"/>
          </p:nvPr>
        </p:nvSpPr>
        <p:spPr>
          <a:xfrm>
            <a:off x="0" y="-48135"/>
            <a:ext cx="9144000" cy="733936"/>
          </a:xfrm>
        </p:spPr>
        <p:style>
          <a:lnRef idx="1">
            <a:schemeClr val="accent1"/>
          </a:lnRef>
          <a:fillRef idx="2">
            <a:schemeClr val="accent1"/>
          </a:fillRef>
          <a:effectRef idx="1">
            <a:schemeClr val="accent1"/>
          </a:effectRef>
          <a:fontRef idx="minor">
            <a:schemeClr val="dk1"/>
          </a:fontRef>
        </p:style>
        <p:txBody>
          <a:bodyPr/>
          <a:lstStyle/>
          <a:p>
            <a:r>
              <a:rPr lang="en-US" sz="4000" dirty="0">
                <a:solidFill>
                  <a:schemeClr val="accent6">
                    <a:lumMod val="75000"/>
                  </a:schemeClr>
                </a:solidFill>
              </a:rPr>
              <a:t>In the Mobile Operator shoes</a:t>
            </a:r>
          </a:p>
        </p:txBody>
      </p:sp>
      <p:sp>
        <p:nvSpPr>
          <p:cNvPr id="3" name="Slide Number Placeholder 2"/>
          <p:cNvSpPr>
            <a:spLocks noGrp="1"/>
          </p:cNvSpPr>
          <p:nvPr>
            <p:ph type="sldNum" sz="quarter" idx="12"/>
          </p:nvPr>
        </p:nvSpPr>
        <p:spPr>
          <a:xfrm>
            <a:off x="8617274" y="6356350"/>
            <a:ext cx="324465" cy="365125"/>
          </a:xfrm>
        </p:spPr>
        <p:txBody>
          <a:bodyPr/>
          <a:lstStyle/>
          <a:p>
            <a:fld id="{83C77BCF-14F5-48BF-9E4A-9BE863CE9217}" type="slidenum">
              <a:rPr lang="en-US" sz="1050" smtClean="0">
                <a:solidFill>
                  <a:prstClr val="black">
                    <a:tint val="75000"/>
                  </a:prstClr>
                </a:solidFill>
              </a:rPr>
              <a:pPr/>
              <a:t>3</a:t>
            </a:fld>
            <a:endParaRPr lang="en-US" sz="1050">
              <a:solidFill>
                <a:prstClr val="black">
                  <a:tint val="75000"/>
                </a:prstClr>
              </a:solidFill>
            </a:endParaRPr>
          </a:p>
        </p:txBody>
      </p:sp>
      <p:grpSp>
        <p:nvGrpSpPr>
          <p:cNvPr id="13" name="Group 12"/>
          <p:cNvGrpSpPr/>
          <p:nvPr/>
        </p:nvGrpSpPr>
        <p:grpSpPr>
          <a:xfrm>
            <a:off x="3760140" y="3172359"/>
            <a:ext cx="1609803" cy="1646526"/>
            <a:chOff x="661014" y="2501478"/>
            <a:chExt cx="1609803" cy="1646526"/>
          </a:xfrm>
        </p:grpSpPr>
        <p:pic>
          <p:nvPicPr>
            <p:cNvPr id="14" name="Picture 2" descr="C:\##graphics\#jpgs\nature\blue water drop.jpg"/>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661014" y="2501478"/>
              <a:ext cx="1609803" cy="1646526"/>
            </a:xfrm>
            <a:prstGeom prst="ellipse">
              <a:avLst/>
            </a:prstGeom>
            <a:noFill/>
            <a:effectLst>
              <a:outerShdw blurRad="152400" dist="50800" dir="5400000" sx="90000" sy="-19000" rotWithShape="0">
                <a:prstClr val="black">
                  <a:alpha val="15000"/>
                </a:prstClr>
              </a:outerShdw>
            </a:effectLst>
            <a:scene3d>
              <a:camera prst="orthographicFront"/>
              <a:lightRig rig="flat" dir="t">
                <a:rot lat="0" lon="0" rev="0"/>
              </a:lightRig>
            </a:scene3d>
            <a:sp3d prstMaterial="flat">
              <a:bevelT prst="relaxedInset"/>
            </a:sp3d>
          </p:spPr>
        </p:pic>
        <p:sp>
          <p:nvSpPr>
            <p:cNvPr id="15" name="Rectangle 14"/>
            <p:cNvSpPr/>
            <p:nvPr/>
          </p:nvSpPr>
          <p:spPr>
            <a:xfrm>
              <a:off x="737214" y="2862363"/>
              <a:ext cx="1442067" cy="900257"/>
            </a:xfrm>
            <a:prstGeom prst="rect">
              <a:avLst/>
            </a:prstGeom>
          </p:spPr>
          <p:txBody>
            <a:bodyPr wrap="square" lIns="68589" tIns="34295" rIns="68589" bIns="34295">
              <a:spAutoFit/>
            </a:bodyPr>
            <a:lstStyle/>
            <a:p>
              <a:pPr algn="ctr" defTabSz="685891"/>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Telecomm</a:t>
              </a:r>
            </a:p>
            <a:p>
              <a:pPr algn="ctr" defTabSz="685891"/>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Business</a:t>
              </a:r>
            </a:p>
            <a:p>
              <a:pPr algn="ctr" defTabSz="685891"/>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Model</a:t>
              </a:r>
            </a:p>
          </p:txBody>
        </p:sp>
      </p:grpSp>
      <p:pic>
        <p:nvPicPr>
          <p:cNvPr id="19" name="Picture 18" descr="iPhone.png"/>
          <p:cNvPicPr>
            <a:picLocks noChangeAspect="1"/>
          </p:cNvPicPr>
          <p:nvPr/>
        </p:nvPicPr>
        <p:blipFill>
          <a:blip r:embed="rId8" cstate="email">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811509" y="4925155"/>
            <a:ext cx="275257" cy="496806"/>
          </a:xfrm>
          <a:prstGeom prst="rect">
            <a:avLst/>
          </a:prstGeom>
          <a:effectLst/>
        </p:spPr>
      </p:pic>
      <p:pic>
        <p:nvPicPr>
          <p:cNvPr id="20" name="Picture 19" descr="kindle.png"/>
          <p:cNvPicPr>
            <a:picLocks noChangeAspect="1"/>
          </p:cNvPicPr>
          <p:nvPr/>
        </p:nvPicPr>
        <p:blipFill>
          <a:blip r:embed="rId9"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2088390" y="5493197"/>
            <a:ext cx="336124" cy="501339"/>
          </a:xfrm>
          <a:prstGeom prst="rect">
            <a:avLst/>
          </a:prstGeom>
          <a:effectLst/>
        </p:spPr>
      </p:pic>
      <p:pic>
        <p:nvPicPr>
          <p:cNvPr id="21" name="Picture 20" descr="LG.png"/>
          <p:cNvPicPr>
            <a:picLocks noChangeAspect="1"/>
          </p:cNvPicPr>
          <p:nvPr/>
        </p:nvPicPr>
        <p:blipFill>
          <a:blip r:embed="rId10"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1520423" y="4294892"/>
            <a:ext cx="438876" cy="408398"/>
          </a:xfrm>
          <a:prstGeom prst="rect">
            <a:avLst/>
          </a:prstGeom>
          <a:effectLst/>
        </p:spPr>
      </p:pic>
      <p:pic>
        <p:nvPicPr>
          <p:cNvPr id="22" name="Picture 21" descr="PDA.png"/>
          <p:cNvPicPr>
            <a:picLocks noChangeAspect="1"/>
          </p:cNvPicPr>
          <p:nvPr/>
        </p:nvPicPr>
        <p:blipFill>
          <a:blip r:embed="rId11" cstate="email">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2638336" y="5766646"/>
            <a:ext cx="345554" cy="479545"/>
          </a:xfrm>
          <a:prstGeom prst="rect">
            <a:avLst/>
          </a:prstGeom>
          <a:effectLst/>
        </p:spPr>
      </p:pic>
      <p:pic>
        <p:nvPicPr>
          <p:cNvPr id="23" name="Picture 22" descr="game.png"/>
          <p:cNvPicPr>
            <a:picLocks noChangeAspect="1"/>
          </p:cNvPicPr>
          <p:nvPr/>
        </p:nvPicPr>
        <p:blipFill>
          <a:blip r:embed="rId12"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1100196" y="5769930"/>
            <a:ext cx="432780" cy="286488"/>
          </a:xfrm>
          <a:prstGeom prst="rect">
            <a:avLst/>
          </a:prstGeom>
          <a:effectLst/>
        </p:spPr>
      </p:pic>
      <p:pic>
        <p:nvPicPr>
          <p:cNvPr id="24" name="Picture 23" descr="computer.png"/>
          <p:cNvPicPr>
            <a:picLocks noChangeAspect="1"/>
          </p:cNvPicPr>
          <p:nvPr/>
        </p:nvPicPr>
        <p:blipFill>
          <a:blip r:embed="rId13"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1532976" y="4954986"/>
            <a:ext cx="536404" cy="518117"/>
          </a:xfrm>
          <a:prstGeom prst="rect">
            <a:avLst/>
          </a:prstGeom>
          <a:effectLst/>
        </p:spPr>
      </p:pic>
      <p:pic>
        <p:nvPicPr>
          <p:cNvPr id="25" name="Picture 24" descr="modem.png"/>
          <p:cNvPicPr>
            <a:picLocks noChangeAspect="1"/>
          </p:cNvPicPr>
          <p:nvPr/>
        </p:nvPicPr>
        <p:blipFill>
          <a:blip r:embed="rId14"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1579811" y="6390421"/>
            <a:ext cx="526860" cy="294421"/>
          </a:xfrm>
          <a:prstGeom prst="rect">
            <a:avLst/>
          </a:prstGeom>
          <a:effectLst/>
        </p:spPr>
      </p:pic>
      <p:sp>
        <p:nvSpPr>
          <p:cNvPr id="26" name="TextBox 25"/>
          <p:cNvSpPr txBox="1"/>
          <p:nvPr/>
        </p:nvSpPr>
        <p:spPr>
          <a:xfrm>
            <a:off x="2268789" y="4295831"/>
            <a:ext cx="1430200" cy="646331"/>
          </a:xfrm>
          <a:prstGeom prst="rect">
            <a:avLst/>
          </a:prstGeom>
          <a:noFill/>
        </p:spPr>
        <p:txBody>
          <a:bodyPr wrap="none" rtlCol="0">
            <a:spAutoFit/>
          </a:bodyPr>
          <a:lstStyle/>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Device</a:t>
            </a:r>
            <a:endParaRPr lang="en-US" strike="sngStrike" kern="0" dirty="0">
              <a:solidFill>
                <a:srgbClr val="FF0000">
                  <a:alpha val="99000"/>
                </a:srgbClr>
              </a:solidFill>
              <a:effectLst>
                <a:glow rad="139700">
                  <a:schemeClr val="bg1">
                    <a:alpha val="40000"/>
                  </a:schemeClr>
                </a:glow>
              </a:effectLst>
              <a:latin typeface="Segoe UI" pitchFamily="34" charset="0"/>
              <a:ea typeface="Segoe UI" pitchFamily="34" charset="0"/>
              <a:cs typeface="Segoe UI" pitchFamily="34" charset="0"/>
            </a:endParaRPr>
          </a:p>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Proliferation</a:t>
            </a:r>
          </a:p>
        </p:txBody>
      </p:sp>
      <p:sp>
        <p:nvSpPr>
          <p:cNvPr id="27" name="TextBox 26"/>
          <p:cNvSpPr txBox="1"/>
          <p:nvPr/>
        </p:nvSpPr>
        <p:spPr>
          <a:xfrm>
            <a:off x="5974691" y="4294892"/>
            <a:ext cx="1152880" cy="646331"/>
          </a:xfrm>
          <a:prstGeom prst="rect">
            <a:avLst/>
          </a:prstGeom>
          <a:noFill/>
        </p:spPr>
        <p:txBody>
          <a:bodyPr wrap="none" rtlCol="0">
            <a:spAutoFit/>
          </a:bodyPr>
          <a:lstStyle/>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Demand</a:t>
            </a:r>
          </a:p>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Explosion</a:t>
            </a:r>
          </a:p>
        </p:txBody>
      </p:sp>
      <p:pic>
        <p:nvPicPr>
          <p:cNvPr id="28" name="Picture 27" descr="world.png"/>
          <p:cNvPicPr>
            <a:picLocks noChangeAspect="1"/>
          </p:cNvPicPr>
          <p:nvPr/>
        </p:nvPicPr>
        <p:blipFill>
          <a:blip r:embed="rId15" cstate="email">
            <a:duotone>
              <a:prstClr val="black"/>
              <a:srgbClr val="30639C">
                <a:tint val="45000"/>
                <a:satMod val="400000"/>
              </a:srgbClr>
            </a:duotone>
            <a:lum bright="-40000"/>
            <a:extLst>
              <a:ext uri="{28A0092B-C50C-407E-A947-70E740481C1C}">
                <a14:useLocalDpi xmlns:a14="http://schemas.microsoft.com/office/drawing/2010/main"/>
              </a:ext>
            </a:extLst>
          </a:blip>
          <a:stretch>
            <a:fillRect/>
          </a:stretch>
        </p:blipFill>
        <p:spPr>
          <a:xfrm>
            <a:off x="7361163" y="5417500"/>
            <a:ext cx="432780" cy="432780"/>
          </a:xfrm>
          <a:prstGeom prst="rect">
            <a:avLst/>
          </a:prstGeom>
          <a:effectLst/>
        </p:spPr>
      </p:pic>
      <p:pic>
        <p:nvPicPr>
          <p:cNvPr id="29" name="Picture 28" descr="wireless.png"/>
          <p:cNvPicPr>
            <a:picLocks noChangeAspect="1"/>
          </p:cNvPicPr>
          <p:nvPr/>
        </p:nvPicPr>
        <p:blipFill>
          <a:blip r:embed="rId16" cstate="print">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8365535" y="5071337"/>
            <a:ext cx="551701" cy="255416"/>
          </a:xfrm>
          <a:prstGeom prst="rect">
            <a:avLst/>
          </a:prstGeom>
          <a:effectLst/>
        </p:spPr>
      </p:pic>
      <p:pic>
        <p:nvPicPr>
          <p:cNvPr id="30" name="Picture 29" descr="tower.png"/>
          <p:cNvPicPr>
            <a:picLocks noChangeAspect="1"/>
          </p:cNvPicPr>
          <p:nvPr/>
        </p:nvPicPr>
        <p:blipFill>
          <a:blip r:embed="rId17" cstate="email">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6605164" y="5834518"/>
            <a:ext cx="296917" cy="343799"/>
          </a:xfrm>
          <a:prstGeom prst="rect">
            <a:avLst/>
          </a:prstGeom>
          <a:effectLst/>
        </p:spPr>
      </p:pic>
      <p:pic>
        <p:nvPicPr>
          <p:cNvPr id="32" name="Picture 31" descr="Network_Cable [Converted].png"/>
          <p:cNvPicPr>
            <a:picLocks noChangeAspect="1"/>
          </p:cNvPicPr>
          <p:nvPr/>
        </p:nvPicPr>
        <p:blipFill>
          <a:blip r:embed="rId18" cstate="email">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8154404" y="5871342"/>
            <a:ext cx="422261" cy="315471"/>
          </a:xfrm>
          <a:prstGeom prst="rect">
            <a:avLst/>
          </a:prstGeom>
          <a:effectLst/>
        </p:spPr>
      </p:pic>
      <p:pic>
        <p:nvPicPr>
          <p:cNvPr id="33" name="Picture 32" descr="dish.png"/>
          <p:cNvPicPr>
            <a:picLocks noChangeAspect="1"/>
          </p:cNvPicPr>
          <p:nvPr/>
        </p:nvPicPr>
        <p:blipFill>
          <a:blip r:embed="rId19" cstate="email">
            <a:duotone>
              <a:prstClr val="black"/>
              <a:srgbClr val="30639C">
                <a:tint val="45000"/>
                <a:satMod val="400000"/>
              </a:srgbClr>
            </a:duotone>
            <a:lum bright="-40000" contrast="10000"/>
            <a:extLst>
              <a:ext uri="{28A0092B-C50C-407E-A947-70E740481C1C}">
                <a14:useLocalDpi xmlns:a14="http://schemas.microsoft.com/office/drawing/2010/main"/>
              </a:ext>
            </a:extLst>
          </a:blip>
          <a:stretch>
            <a:fillRect/>
          </a:stretch>
        </p:blipFill>
        <p:spPr>
          <a:xfrm>
            <a:off x="7773235" y="4747978"/>
            <a:ext cx="341348" cy="451067"/>
          </a:xfrm>
          <a:prstGeom prst="rect">
            <a:avLst/>
          </a:prstGeom>
          <a:effectLst/>
        </p:spPr>
      </p:pic>
      <p:sp>
        <p:nvSpPr>
          <p:cNvPr id="34" name="TextBox 33"/>
          <p:cNvSpPr txBox="1"/>
          <p:nvPr/>
        </p:nvSpPr>
        <p:spPr>
          <a:xfrm>
            <a:off x="7296066" y="6186813"/>
            <a:ext cx="492593" cy="369332"/>
          </a:xfrm>
          <a:prstGeom prst="rect">
            <a:avLst/>
          </a:prstGeom>
          <a:noFill/>
        </p:spPr>
        <p:txBody>
          <a:bodyPr wrap="none" rtlCol="0">
            <a:spAutoFit/>
          </a:bodyPr>
          <a:lstStyle/>
          <a:p>
            <a:r>
              <a:rPr lang="en-US" b="1" dirty="0">
                <a:solidFill>
                  <a:schemeClr val="accent6">
                    <a:lumMod val="50000"/>
                  </a:schemeClr>
                </a:solidFill>
              </a:rPr>
              <a:t>4G</a:t>
            </a:r>
          </a:p>
        </p:txBody>
      </p:sp>
      <p:sp>
        <p:nvSpPr>
          <p:cNvPr id="35" name="TextBox 34"/>
          <p:cNvSpPr txBox="1"/>
          <p:nvPr/>
        </p:nvSpPr>
        <p:spPr>
          <a:xfrm>
            <a:off x="4079564" y="2057400"/>
            <a:ext cx="1018052" cy="646331"/>
          </a:xfrm>
          <a:prstGeom prst="rect">
            <a:avLst/>
          </a:prstGeom>
          <a:noFill/>
        </p:spPr>
        <p:txBody>
          <a:bodyPr wrap="none" rtlCol="0">
            <a:spAutoFit/>
          </a:bodyPr>
          <a:lstStyle/>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Over</a:t>
            </a:r>
          </a:p>
          <a:p>
            <a:pPr algn="ctr"/>
            <a:r>
              <a:rPr lang="en-US"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the Top</a:t>
            </a:r>
          </a:p>
        </p:txBody>
      </p:sp>
      <p:pic>
        <p:nvPicPr>
          <p:cNvPr id="36" name="Picture 2" descr="http://www.dataspirit.org/img/facebook-logo.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323744" y="1617436"/>
            <a:ext cx="864003" cy="348339"/>
          </a:xfrm>
          <a:prstGeom prst="rect">
            <a:avLst/>
          </a:prstGeom>
          <a:noFill/>
        </p:spPr>
      </p:pic>
      <p:pic>
        <p:nvPicPr>
          <p:cNvPr id="37" name="Picture 11" descr="http://cache0.techcrunch.com/wp-content/uploads/2009/12/jajah.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187747" y="1190705"/>
            <a:ext cx="684076" cy="409765"/>
          </a:xfrm>
          <a:prstGeom prst="rect">
            <a:avLst/>
          </a:prstGeom>
          <a:noFill/>
        </p:spPr>
      </p:pic>
      <p:pic>
        <p:nvPicPr>
          <p:cNvPr id="39" name="Picture 8" descr="\\MAGNUM\Projects\Microsoft\Comm Sector\CommSector_2010\Mid year Review\Source\Skype.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134387" y="912841"/>
            <a:ext cx="645330" cy="268560"/>
          </a:xfrm>
          <a:prstGeom prst="rect">
            <a:avLst/>
          </a:prstGeom>
          <a:noFill/>
        </p:spPr>
      </p:pic>
      <p:pic>
        <p:nvPicPr>
          <p:cNvPr id="40" name="Picture 9" descr="\\MAGNUM\Projects\Microsoft\Comm Sector\CommSector_2010\Mid year Review\Source\Vonage.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331192" y="912841"/>
            <a:ext cx="949623" cy="206620"/>
          </a:xfrm>
          <a:prstGeom prst="rect">
            <a:avLst/>
          </a:prstGeom>
          <a:noFill/>
        </p:spPr>
      </p:pic>
      <p:pic>
        <p:nvPicPr>
          <p:cNvPr id="7170" name="Picture 2" descr="Google Logo">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37724" y="1681961"/>
            <a:ext cx="852520" cy="2941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logo of Hulu.">
            <a:hlinkClick r:id="rId26" tooltip="The logo of Hulu."/>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18703" y="1291451"/>
            <a:ext cx="690562"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SN Logo">
            <a:hlinkClick r:id="rId28" tooltip="MSN Logo"/>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411920" y="1196158"/>
            <a:ext cx="687650" cy="30944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pple-logo.png">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380197" y="1614367"/>
            <a:ext cx="283840" cy="3474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8" name="Picture 10" descr="YouTube ho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0013" y="-1635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YouTube Logo.png">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359639" y="896349"/>
            <a:ext cx="745358" cy="27205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3912540" y="5199045"/>
            <a:ext cx="1442067" cy="931034"/>
          </a:xfrm>
          <a:prstGeom prst="rect">
            <a:avLst/>
          </a:prstGeom>
        </p:spPr>
        <p:txBody>
          <a:bodyPr wrap="square" lIns="68589" tIns="34295" rIns="68589" bIns="34295">
            <a:spAutoFit/>
          </a:bodyPr>
          <a:lstStyle/>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Rising</a:t>
            </a:r>
          </a:p>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Competition,</a:t>
            </a:r>
          </a:p>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Internal and Adjacent</a:t>
            </a:r>
          </a:p>
        </p:txBody>
      </p:sp>
      <p:sp>
        <p:nvSpPr>
          <p:cNvPr id="53" name="Rectangle 52"/>
          <p:cNvSpPr/>
          <p:nvPr/>
        </p:nvSpPr>
        <p:spPr>
          <a:xfrm>
            <a:off x="4896263" y="2814450"/>
            <a:ext cx="2438400" cy="500147"/>
          </a:xfrm>
          <a:prstGeom prst="rect">
            <a:avLst/>
          </a:prstGeom>
        </p:spPr>
        <p:txBody>
          <a:bodyPr wrap="square" lIns="68589" tIns="34295" rIns="68589" bIns="34295">
            <a:spAutoFit/>
          </a:bodyPr>
          <a:lstStyle/>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Complexity </a:t>
            </a:r>
          </a:p>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and Costs Rising</a:t>
            </a:r>
          </a:p>
        </p:txBody>
      </p:sp>
      <p:sp>
        <p:nvSpPr>
          <p:cNvPr id="55" name="Rectangle 54"/>
          <p:cNvSpPr/>
          <p:nvPr/>
        </p:nvSpPr>
        <p:spPr>
          <a:xfrm>
            <a:off x="1778940" y="2819400"/>
            <a:ext cx="2438400" cy="500147"/>
          </a:xfrm>
          <a:prstGeom prst="rect">
            <a:avLst/>
          </a:prstGeom>
        </p:spPr>
        <p:txBody>
          <a:bodyPr wrap="square" lIns="68589" tIns="34295" rIns="68589" bIns="34295">
            <a:spAutoFit/>
          </a:bodyPr>
          <a:lstStyle/>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Revenue Flat,</a:t>
            </a:r>
          </a:p>
          <a:p>
            <a:pPr algn="ctr" defTabSz="685891"/>
            <a:r>
              <a:rPr lang="en-US" sz="1400" kern="0" dirty="0">
                <a:solidFill>
                  <a:schemeClr val="tx1">
                    <a:alpha val="99000"/>
                  </a:schemeClr>
                </a:solidFill>
                <a:effectLst>
                  <a:glow rad="139700">
                    <a:schemeClr val="bg1">
                      <a:alpha val="40000"/>
                    </a:schemeClr>
                  </a:glow>
                </a:effectLst>
                <a:latin typeface="Segoe UI" pitchFamily="34" charset="0"/>
                <a:ea typeface="Segoe UI" pitchFamily="34" charset="0"/>
                <a:cs typeface="Segoe UI" pitchFamily="34" charset="0"/>
              </a:rPr>
              <a:t>ARPU Decline</a:t>
            </a:r>
          </a:p>
        </p:txBody>
      </p:sp>
    </p:spTree>
    <p:extLst>
      <p:ext uri="{BB962C8B-B14F-4D97-AF65-F5344CB8AC3E}">
        <p14:creationId xmlns:p14="http://schemas.microsoft.com/office/powerpoint/2010/main" val="305298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pPr>
              <a:defRPr/>
            </a:pPr>
            <a:endParaRPr lang="en-US" dirty="0"/>
          </a:p>
        </p:txBody>
      </p:sp>
      <p:sp>
        <p:nvSpPr>
          <p:cNvPr id="10" name="Rectangle 6"/>
          <p:cNvSpPr>
            <a:spLocks noChangeArrowheads="1"/>
          </p:cNvSpPr>
          <p:nvPr/>
        </p:nvSpPr>
        <p:spPr bwMode="auto">
          <a:xfrm>
            <a:off x="1937404" y="637453"/>
            <a:ext cx="7045325" cy="5141604"/>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The device is now more valuable to the consumer than the actual operator</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The mobile phone is symbol of social status and spending power</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The consumer is ready to spend regularly, and significantly, to upgrade his phone – itch cycle</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A smartphone will consume much more data than a basic phone ( 20 + times). Same goes to a 4G phone vs a 3G phone.</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Invalid Devices cannot be configured OTA (Over The Air). So when users purchase the device, the operator cannot give them data service unless the device is Manually configured (APN etc.).</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Customers expect plug-n-play and high speed data, and are very frustrated if they lose connection</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Due to Illegal Importation, Operators are not able to compete on Device Distribution, and do not benefit from Device Champion campaigns. (Ex. The latest </a:t>
            </a:r>
            <a:r>
              <a:rPr lang="en-US" sz="1400" b="1" dirty="0" err="1">
                <a:solidFill>
                  <a:schemeClr val="tx2">
                    <a:lumMod val="60000"/>
                    <a:lumOff val="40000"/>
                  </a:schemeClr>
                </a:solidFill>
              </a:rPr>
              <a:t>iphone</a:t>
            </a:r>
            <a:r>
              <a:rPr lang="en-US" sz="1400" b="1" dirty="0">
                <a:solidFill>
                  <a:schemeClr val="tx2">
                    <a:lumMod val="60000"/>
                    <a:lumOff val="40000"/>
                  </a:schemeClr>
                </a:solidFill>
              </a:rPr>
              <a:t> is exclusively offered by MNO x).</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r>
              <a:rPr lang="en-US" sz="1400" b="1" dirty="0">
                <a:solidFill>
                  <a:schemeClr val="tx2">
                    <a:lumMod val="60000"/>
                    <a:lumOff val="40000"/>
                  </a:schemeClr>
                </a:solidFill>
              </a:rPr>
              <a:t>The cost of the device to the operator is higher than the market, hence operator is not able to offer proper Handset Financing solutions, and Handset Locking.</a:t>
            </a: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marL="342900" indent="-342900" eaLnBrk="0" hangingPunct="0">
              <a:spcBef>
                <a:spcPct val="20000"/>
              </a:spcBef>
              <a:buFont typeface="Wingdings" pitchFamily="2" charset="2"/>
              <a:buChar char="ü"/>
            </a:pPr>
            <a:endParaRPr lang="en-US" sz="1400" b="1" dirty="0">
              <a:solidFill>
                <a:schemeClr val="tx2">
                  <a:lumMod val="60000"/>
                  <a:lumOff val="40000"/>
                </a:schemeClr>
              </a:solidFill>
            </a:endParaRPr>
          </a:p>
          <a:p>
            <a:pPr eaLnBrk="0" hangingPunct="0">
              <a:spcBef>
                <a:spcPct val="20000"/>
              </a:spcBef>
            </a:pPr>
            <a:endParaRPr lang="en-US" sz="1400" b="1" dirty="0">
              <a:solidFill>
                <a:srgbClr val="5F5F5F"/>
              </a:solidFill>
              <a:latin typeface="Vectora LT Std Roman" pitchFamily="34" charset="0"/>
            </a:endParaRPr>
          </a:p>
          <a:p>
            <a:pPr marL="342900" indent="-342900" eaLnBrk="0" hangingPunct="0">
              <a:spcBef>
                <a:spcPct val="20000"/>
              </a:spcBef>
              <a:buFont typeface="Wingdings" pitchFamily="2" charset="2"/>
              <a:buChar char="ü"/>
            </a:pPr>
            <a:endParaRPr lang="en-US" sz="1400" b="1" dirty="0">
              <a:solidFill>
                <a:srgbClr val="5F5F5F"/>
              </a:solidFill>
              <a:latin typeface="Vectora LT Std Roman" pitchFamily="34" charset="0"/>
            </a:endParaRPr>
          </a:p>
          <a:p>
            <a:pPr marL="342900" indent="-342900" eaLnBrk="0" hangingPunct="0">
              <a:spcBef>
                <a:spcPct val="20000"/>
              </a:spcBef>
              <a:buFont typeface="Wingdings" pitchFamily="2" charset="2"/>
              <a:buChar char="ü"/>
            </a:pPr>
            <a:endParaRPr lang="en-US" sz="1400" b="1" dirty="0">
              <a:solidFill>
                <a:srgbClr val="5F5F5F"/>
              </a:solidFill>
              <a:latin typeface="Vectora LT Std Roman" pitchFamily="34" charset="0"/>
            </a:endParaRPr>
          </a:p>
        </p:txBody>
      </p:sp>
      <p:sp>
        <p:nvSpPr>
          <p:cNvPr id="12" name="TextBox 3"/>
          <p:cNvSpPr txBox="1">
            <a:spLocks noChangeArrowheads="1"/>
          </p:cNvSpPr>
          <p:nvPr/>
        </p:nvSpPr>
        <p:spPr bwMode="auto">
          <a:xfrm>
            <a:off x="164061" y="112110"/>
            <a:ext cx="8753487" cy="461665"/>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latin typeface="Calibri"/>
                <a:ea typeface="+mj-ea"/>
                <a:cs typeface="Calibri"/>
              </a:rPr>
              <a:t>Why is the Device central to the operator to generate more revenue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34" y="802508"/>
            <a:ext cx="1395248" cy="14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960" y="2516092"/>
            <a:ext cx="1876444" cy="2893100"/>
          </a:xfrm>
          <a:prstGeom prst="rect">
            <a:avLst/>
          </a:prstGeom>
        </p:spPr>
        <p:txBody>
          <a:bodyPr wrap="square">
            <a:spAutoFit/>
          </a:bodyPr>
          <a:lstStyle/>
          <a:p>
            <a:endParaRPr lang="en-US" sz="1400" b="1" dirty="0">
              <a:solidFill>
                <a:schemeClr val="tx2">
                  <a:lumMod val="60000"/>
                  <a:lumOff val="40000"/>
                </a:schemeClr>
              </a:solidFill>
            </a:endParaRPr>
          </a:p>
          <a:p>
            <a:r>
              <a:rPr lang="en-US" sz="1400" b="1" dirty="0">
                <a:solidFill>
                  <a:srgbClr val="C00000"/>
                </a:solidFill>
              </a:rPr>
              <a:t>In a </a:t>
            </a:r>
            <a:r>
              <a:rPr lang="en-US" sz="1400" b="1" u="sng" dirty="0">
                <a:solidFill>
                  <a:srgbClr val="C00000"/>
                </a:solidFill>
              </a:rPr>
              <a:t>fair competitive and legal device market</a:t>
            </a:r>
            <a:r>
              <a:rPr lang="en-US" sz="1400" b="1" dirty="0">
                <a:solidFill>
                  <a:srgbClr val="C00000"/>
                </a:solidFill>
              </a:rPr>
              <a:t>, operators can evaluate strategies such as device portfolios, smartphone distribution, subsidies, buy-backs, trade-ins, reverse subsidies, own-branded devices, handset financing.</a:t>
            </a:r>
          </a:p>
        </p:txBody>
      </p:sp>
    </p:spTree>
    <p:extLst>
      <p:ext uri="{BB962C8B-B14F-4D97-AF65-F5344CB8AC3E}">
        <p14:creationId xmlns:p14="http://schemas.microsoft.com/office/powerpoint/2010/main" val="23361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endParaRPr lang="en-US" dirty="0"/>
          </a:p>
        </p:txBody>
      </p:sp>
      <p:sp>
        <p:nvSpPr>
          <p:cNvPr id="4" name="TextBox 3"/>
          <p:cNvSpPr txBox="1"/>
          <p:nvPr/>
        </p:nvSpPr>
        <p:spPr>
          <a:xfrm>
            <a:off x="1636986" y="6087030"/>
            <a:ext cx="2057400" cy="769441"/>
          </a:xfrm>
          <a:prstGeom prst="rect">
            <a:avLst/>
          </a:prstGeom>
          <a:noFill/>
        </p:spPr>
        <p:txBody>
          <a:bodyPr wrap="square" rtlCol="0">
            <a:spAutoFit/>
          </a:bodyPr>
          <a:lstStyle/>
          <a:p>
            <a:r>
              <a:rPr lang="en-US" sz="1100" dirty="0"/>
              <a:t>*Source is MMF, The Mobile Manufacturer Forum</a:t>
            </a:r>
          </a:p>
          <a:p>
            <a:endParaRPr lang="en-US" sz="1100" dirty="0"/>
          </a:p>
          <a:p>
            <a:r>
              <a:rPr lang="en-US" sz="1100" dirty="0"/>
              <a:t>www.spotafakephone.com</a:t>
            </a:r>
          </a:p>
        </p:txBody>
      </p:sp>
      <p:sp>
        <p:nvSpPr>
          <p:cNvPr id="7" name="TextBox 3"/>
          <p:cNvSpPr txBox="1">
            <a:spLocks noChangeArrowheads="1"/>
          </p:cNvSpPr>
          <p:nvPr/>
        </p:nvSpPr>
        <p:spPr bwMode="auto">
          <a:xfrm>
            <a:off x="1251722" y="121613"/>
            <a:ext cx="9368982" cy="461665"/>
          </a:xfrm>
          <a:prstGeom prst="rect">
            <a:avLst/>
          </a:prstGeom>
          <a:noFill/>
          <a:ln w="9525">
            <a:noFill/>
            <a:miter lim="800000"/>
            <a:headEnd/>
            <a:tailEnd/>
          </a:ln>
        </p:spPr>
        <p:txBody>
          <a:bodyPr wrap="square">
            <a:spAutoFit/>
          </a:bodyPr>
          <a:lstStyle/>
          <a:p>
            <a:r>
              <a:rPr lang="en-US" sz="2400" b="1" dirty="0">
                <a:solidFill>
                  <a:schemeClr val="tx2">
                    <a:lumMod val="60000"/>
                    <a:lumOff val="40000"/>
                  </a:schemeClr>
                </a:solidFill>
                <a:latin typeface="Calibri"/>
                <a:ea typeface="+mj-ea"/>
                <a:cs typeface="Calibri"/>
              </a:rPr>
              <a:t>Invalid devices introduce high cost to the operator</a:t>
            </a:r>
          </a:p>
        </p:txBody>
      </p:sp>
      <p:pic>
        <p:nvPicPr>
          <p:cNvPr id="3" name="Picture 2"/>
          <p:cNvPicPr>
            <a:picLocks noChangeAspect="1"/>
          </p:cNvPicPr>
          <p:nvPr/>
        </p:nvPicPr>
        <p:blipFill>
          <a:blip r:embed="rId3"/>
          <a:stretch>
            <a:fillRect/>
          </a:stretch>
        </p:blipFill>
        <p:spPr>
          <a:xfrm>
            <a:off x="122512" y="1745038"/>
            <a:ext cx="4375314" cy="3034137"/>
          </a:xfrm>
          <a:prstGeom prst="rect">
            <a:avLst/>
          </a:prstGeom>
        </p:spPr>
      </p:pic>
      <p:pic>
        <p:nvPicPr>
          <p:cNvPr id="5" name="Picture 4"/>
          <p:cNvPicPr>
            <a:picLocks noChangeAspect="1"/>
          </p:cNvPicPr>
          <p:nvPr/>
        </p:nvPicPr>
        <p:blipFill>
          <a:blip r:embed="rId4"/>
          <a:stretch>
            <a:fillRect/>
          </a:stretch>
        </p:blipFill>
        <p:spPr>
          <a:xfrm>
            <a:off x="4497826" y="1492747"/>
            <a:ext cx="3979645" cy="3538718"/>
          </a:xfrm>
          <a:prstGeom prst="rect">
            <a:avLst/>
          </a:prstGeom>
        </p:spPr>
      </p:pic>
    </p:spTree>
    <p:extLst>
      <p:ext uri="{BB962C8B-B14F-4D97-AF65-F5344CB8AC3E}">
        <p14:creationId xmlns:p14="http://schemas.microsoft.com/office/powerpoint/2010/main" val="120693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endParaRPr lang="en-US" dirty="0"/>
          </a:p>
        </p:txBody>
      </p:sp>
      <p:sp>
        <p:nvSpPr>
          <p:cNvPr id="6" name="TextBox 5"/>
          <p:cNvSpPr txBox="1"/>
          <p:nvPr/>
        </p:nvSpPr>
        <p:spPr>
          <a:xfrm>
            <a:off x="1636986" y="5981927"/>
            <a:ext cx="2057400" cy="769441"/>
          </a:xfrm>
          <a:prstGeom prst="rect">
            <a:avLst/>
          </a:prstGeom>
          <a:noFill/>
        </p:spPr>
        <p:txBody>
          <a:bodyPr wrap="square" rtlCol="0">
            <a:spAutoFit/>
          </a:bodyPr>
          <a:lstStyle/>
          <a:p>
            <a:r>
              <a:rPr lang="en-US" sz="1100" dirty="0"/>
              <a:t>*Source is MMF, The Mobile Manufacturer Forum</a:t>
            </a:r>
          </a:p>
          <a:p>
            <a:endParaRPr lang="en-US" sz="1100" dirty="0"/>
          </a:p>
          <a:p>
            <a:r>
              <a:rPr lang="en-US" sz="1100" dirty="0"/>
              <a:t>www.spotafakephone.com</a:t>
            </a:r>
          </a:p>
        </p:txBody>
      </p:sp>
      <p:pic>
        <p:nvPicPr>
          <p:cNvPr id="3" name="Picture 2"/>
          <p:cNvPicPr>
            <a:picLocks noChangeAspect="1"/>
          </p:cNvPicPr>
          <p:nvPr/>
        </p:nvPicPr>
        <p:blipFill>
          <a:blip r:embed="rId3"/>
          <a:stretch>
            <a:fillRect/>
          </a:stretch>
        </p:blipFill>
        <p:spPr>
          <a:xfrm>
            <a:off x="4767263" y="672202"/>
            <a:ext cx="3733799" cy="4750707"/>
          </a:xfrm>
          <a:prstGeom prst="rect">
            <a:avLst/>
          </a:prstGeom>
        </p:spPr>
      </p:pic>
      <p:pic>
        <p:nvPicPr>
          <p:cNvPr id="4" name="Picture 3"/>
          <p:cNvPicPr>
            <a:picLocks noChangeAspect="1"/>
          </p:cNvPicPr>
          <p:nvPr/>
        </p:nvPicPr>
        <p:blipFill>
          <a:blip r:embed="rId4"/>
          <a:stretch>
            <a:fillRect/>
          </a:stretch>
        </p:blipFill>
        <p:spPr>
          <a:xfrm>
            <a:off x="2492922" y="672202"/>
            <a:ext cx="1625327" cy="1737850"/>
          </a:xfrm>
          <a:prstGeom prst="rect">
            <a:avLst/>
          </a:prstGeom>
        </p:spPr>
      </p:pic>
      <p:pic>
        <p:nvPicPr>
          <p:cNvPr id="5" name="Picture 4"/>
          <p:cNvPicPr>
            <a:picLocks noChangeAspect="1"/>
          </p:cNvPicPr>
          <p:nvPr/>
        </p:nvPicPr>
        <p:blipFill>
          <a:blip r:embed="rId5"/>
          <a:stretch>
            <a:fillRect/>
          </a:stretch>
        </p:blipFill>
        <p:spPr>
          <a:xfrm>
            <a:off x="278360" y="1414066"/>
            <a:ext cx="2024062" cy="2235311"/>
          </a:xfrm>
          <a:prstGeom prst="rect">
            <a:avLst/>
          </a:prstGeom>
        </p:spPr>
      </p:pic>
      <p:pic>
        <p:nvPicPr>
          <p:cNvPr id="7" name="Picture 6"/>
          <p:cNvPicPr>
            <a:picLocks noChangeAspect="1"/>
          </p:cNvPicPr>
          <p:nvPr/>
        </p:nvPicPr>
        <p:blipFill>
          <a:blip r:embed="rId6"/>
          <a:stretch>
            <a:fillRect/>
          </a:stretch>
        </p:blipFill>
        <p:spPr>
          <a:xfrm>
            <a:off x="2302422" y="2542083"/>
            <a:ext cx="2220070" cy="1107294"/>
          </a:xfrm>
          <a:prstGeom prst="rect">
            <a:avLst/>
          </a:prstGeom>
        </p:spPr>
      </p:pic>
    </p:spTree>
    <p:extLst>
      <p:ext uri="{BB962C8B-B14F-4D97-AF65-F5344CB8AC3E}">
        <p14:creationId xmlns:p14="http://schemas.microsoft.com/office/powerpoint/2010/main" val="102766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lded Corner 30"/>
          <p:cNvSpPr/>
          <p:nvPr/>
        </p:nvSpPr>
        <p:spPr>
          <a:xfrm>
            <a:off x="211508" y="2113884"/>
            <a:ext cx="1769692" cy="3221716"/>
          </a:xfrm>
          <a:prstGeom prst="foldedCorner">
            <a:avLst/>
          </a:prstGeom>
          <a:solidFill>
            <a:schemeClr val="bg1"/>
          </a:solidFill>
          <a:ln w="9525"/>
        </p:spPr>
        <p:style>
          <a:lnRef idx="2">
            <a:schemeClr val="accent1"/>
          </a:lnRef>
          <a:fillRef idx="1">
            <a:schemeClr val="lt1"/>
          </a:fillRef>
          <a:effectRef idx="0">
            <a:schemeClr val="accent1"/>
          </a:effectRef>
          <a:fontRef idx="minor">
            <a:schemeClr val="dk1"/>
          </a:fontRef>
        </p:style>
        <p:txBody>
          <a:bodyPr rtlCol="0" anchor="ctr"/>
          <a:lstStyle/>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r>
              <a:rPr lang="en-US" sz="800" dirty="0">
                <a:latin typeface="HelveticaTurk" charset="0"/>
                <a:cs typeface="Arial Unicode MS" charset="0"/>
              </a:rPr>
              <a:t>Build </a:t>
            </a:r>
            <a:r>
              <a:rPr lang="en-US" sz="800" b="1" dirty="0">
                <a:latin typeface="HelveticaTurk" charset="0"/>
                <a:cs typeface="Arial Unicode MS" charset="0"/>
              </a:rPr>
              <a:t>a comprehensive National IMEI database and detection system </a:t>
            </a:r>
            <a:r>
              <a:rPr lang="en-US" sz="800" dirty="0">
                <a:latin typeface="HelveticaTurk" charset="0"/>
                <a:cs typeface="Arial Unicode MS" charset="0"/>
              </a:rPr>
              <a:t>of all devices in the territory, including roamers. A continually updated information system.</a:t>
            </a: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endParaRPr lang="en-US" sz="800" dirty="0">
              <a:latin typeface="HelveticaTurk" charset="0"/>
              <a:cs typeface="Arial Unicode MS" charset="0"/>
            </a:endParaRPr>
          </a:p>
          <a:p>
            <a:pPr marL="608013" indent="-608013">
              <a:lnSpc>
                <a:spcPct val="101000"/>
              </a:lnSpc>
              <a:spcBef>
                <a:spcPts val="288"/>
              </a:spcBef>
              <a:tabLst>
                <a:tab pos="723900" algn="l"/>
                <a:tab pos="1447800" algn="l"/>
                <a:tab pos="2171700" algn="l"/>
                <a:tab pos="2895600" algn="l"/>
                <a:tab pos="3619500" algn="l"/>
                <a:tab pos="4343400" algn="l"/>
                <a:tab pos="5067300" algn="l"/>
                <a:tab pos="5791200" algn="l"/>
                <a:tab pos="6515100" algn="l"/>
                <a:tab pos="7239000" algn="l"/>
              </a:tabLst>
            </a:pPr>
            <a:endParaRPr lang="tr-TR" sz="800" dirty="0">
              <a:latin typeface="HelveticaTurk" charset="0"/>
              <a:cs typeface="Arial Unicode MS" charset="0"/>
            </a:endParaRPr>
          </a:p>
          <a:p>
            <a:pPr>
              <a:lnSpc>
                <a:spcPct val="101000"/>
              </a:lnSpc>
              <a:spcBef>
                <a:spcPts val="288"/>
              </a:spcBef>
              <a:buSzPct val="133000"/>
              <a:tabLst>
                <a:tab pos="723900" algn="l"/>
                <a:tab pos="1447800" algn="l"/>
                <a:tab pos="2171700" algn="l"/>
                <a:tab pos="2895600" algn="l"/>
                <a:tab pos="3619500" algn="l"/>
                <a:tab pos="4343400" algn="l"/>
                <a:tab pos="5067300" algn="l"/>
                <a:tab pos="5791200" algn="l"/>
                <a:tab pos="6515100" algn="l"/>
                <a:tab pos="7239000" algn="l"/>
              </a:tabLst>
            </a:pPr>
            <a:r>
              <a:rPr lang="en-US" sz="800" dirty="0">
                <a:latin typeface="HelveticaTurk" charset="0"/>
                <a:cs typeface="Arial Unicode MS" charset="0"/>
              </a:rPr>
              <a:t>Effective and real-time nationwide </a:t>
            </a:r>
            <a:r>
              <a:rPr lang="en-US" sz="800" b="1" dirty="0">
                <a:latin typeface="HelveticaTurk" charset="0"/>
                <a:cs typeface="Arial Unicode MS" charset="0"/>
              </a:rPr>
              <a:t>secure interception system </a:t>
            </a:r>
            <a:r>
              <a:rPr lang="en-US" sz="800" dirty="0">
                <a:latin typeface="HelveticaTurk" charset="0"/>
                <a:cs typeface="Arial Unicode MS" charset="0"/>
              </a:rPr>
              <a:t>for policy enforcement</a:t>
            </a:r>
          </a:p>
        </p:txBody>
      </p:sp>
      <p:sp>
        <p:nvSpPr>
          <p:cNvPr id="9" name="Rectangle 8"/>
          <p:cNvSpPr/>
          <p:nvPr/>
        </p:nvSpPr>
        <p:spPr>
          <a:xfrm>
            <a:off x="3200400" y="1828801"/>
            <a:ext cx="3962400" cy="3180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2"/>
          </p:nvPr>
        </p:nvSpPr>
        <p:spPr/>
        <p:txBody>
          <a:bodyPr/>
          <a:lstStyle/>
          <a:p>
            <a:pPr>
              <a:defRPr/>
            </a:pPr>
            <a:r>
              <a:rPr lang="en-US" dirty="0">
                <a:solidFill>
                  <a:prstClr val="white"/>
                </a:solidFill>
              </a:rPr>
              <a:t>Ref : JOE.V1.0 (2014) - Confidential</a:t>
            </a:r>
          </a:p>
        </p:txBody>
      </p:sp>
      <p:sp>
        <p:nvSpPr>
          <p:cNvPr id="20" name="Rectangle 19"/>
          <p:cNvSpPr/>
          <p:nvPr/>
        </p:nvSpPr>
        <p:spPr>
          <a:xfrm>
            <a:off x="7239000" y="1828801"/>
            <a:ext cx="647700" cy="3180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Central</a:t>
            </a:r>
          </a:p>
          <a:p>
            <a:pPr algn="ctr"/>
            <a:r>
              <a:rPr lang="en-US" sz="1200" dirty="0"/>
              <a:t>EIR</a:t>
            </a:r>
          </a:p>
        </p:txBody>
      </p:sp>
      <p:sp>
        <p:nvSpPr>
          <p:cNvPr id="21" name="Rectangle 20"/>
          <p:cNvSpPr/>
          <p:nvPr/>
        </p:nvSpPr>
        <p:spPr>
          <a:xfrm>
            <a:off x="5486401" y="3048001"/>
            <a:ext cx="1523999" cy="929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Configurable Lists </a:t>
            </a:r>
          </a:p>
          <a:p>
            <a:pPr algn="ctr"/>
            <a:r>
              <a:rPr lang="en-US" sz="1100" dirty="0"/>
              <a:t>(Black, Grey, White list) </a:t>
            </a:r>
          </a:p>
        </p:txBody>
      </p:sp>
      <p:sp>
        <p:nvSpPr>
          <p:cNvPr id="22" name="Rectangle 21"/>
          <p:cNvSpPr/>
          <p:nvPr/>
        </p:nvSpPr>
        <p:spPr>
          <a:xfrm>
            <a:off x="5530372" y="2036100"/>
            <a:ext cx="1099029" cy="7071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Location Awareness</a:t>
            </a:r>
          </a:p>
          <a:p>
            <a:pPr algn="ctr"/>
            <a:r>
              <a:rPr lang="en-US" sz="1100" dirty="0"/>
              <a:t>Module</a:t>
            </a:r>
          </a:p>
        </p:txBody>
      </p:sp>
      <p:sp>
        <p:nvSpPr>
          <p:cNvPr id="23" name="Rectangle 22"/>
          <p:cNvSpPr/>
          <p:nvPr/>
        </p:nvSpPr>
        <p:spPr>
          <a:xfrm>
            <a:off x="4478967" y="2036101"/>
            <a:ext cx="908198" cy="7071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Type Approval</a:t>
            </a:r>
          </a:p>
          <a:p>
            <a:pPr algn="ctr"/>
            <a:r>
              <a:rPr lang="en-US" sz="1100" dirty="0"/>
              <a:t>Module</a:t>
            </a:r>
          </a:p>
        </p:txBody>
      </p:sp>
      <p:sp>
        <p:nvSpPr>
          <p:cNvPr id="24" name="Rectangle 23"/>
          <p:cNvSpPr/>
          <p:nvPr/>
        </p:nvSpPr>
        <p:spPr>
          <a:xfrm>
            <a:off x="3352800" y="2022777"/>
            <a:ext cx="990600" cy="7204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SIM-Box Detection Module</a:t>
            </a:r>
          </a:p>
        </p:txBody>
      </p:sp>
      <p:sp>
        <p:nvSpPr>
          <p:cNvPr id="25" name="Rectangle 24"/>
          <p:cNvSpPr/>
          <p:nvPr/>
        </p:nvSpPr>
        <p:spPr>
          <a:xfrm>
            <a:off x="3352800" y="3048001"/>
            <a:ext cx="990600" cy="929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Illegal Importation</a:t>
            </a:r>
          </a:p>
          <a:p>
            <a:pPr algn="ctr"/>
            <a:r>
              <a:rPr lang="en-US" sz="1100" dirty="0"/>
              <a:t>Tax Enforcement Module</a:t>
            </a:r>
          </a:p>
        </p:txBody>
      </p:sp>
      <p:sp>
        <p:nvSpPr>
          <p:cNvPr id="26" name="Rectangle 25"/>
          <p:cNvSpPr/>
          <p:nvPr/>
        </p:nvSpPr>
        <p:spPr>
          <a:xfrm>
            <a:off x="4472765" y="3044350"/>
            <a:ext cx="914400" cy="9331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Cloned Device Module</a:t>
            </a:r>
          </a:p>
        </p:txBody>
      </p:sp>
      <p:sp>
        <p:nvSpPr>
          <p:cNvPr id="27" name="Rectangle 26"/>
          <p:cNvSpPr/>
          <p:nvPr/>
        </p:nvSpPr>
        <p:spPr>
          <a:xfrm>
            <a:off x="3352800" y="4129933"/>
            <a:ext cx="990600" cy="757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Device – SIM Locking rules</a:t>
            </a:r>
          </a:p>
        </p:txBody>
      </p:sp>
      <p:sp>
        <p:nvSpPr>
          <p:cNvPr id="28" name="Rectangle 27"/>
          <p:cNvSpPr/>
          <p:nvPr/>
        </p:nvSpPr>
        <p:spPr>
          <a:xfrm>
            <a:off x="4478967" y="4129933"/>
            <a:ext cx="908198" cy="757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Tracking and Security Module</a:t>
            </a:r>
          </a:p>
        </p:txBody>
      </p:sp>
      <p:sp>
        <p:nvSpPr>
          <p:cNvPr id="7" name="Flowchart: Magnetic Disk 6"/>
          <p:cNvSpPr/>
          <p:nvPr/>
        </p:nvSpPr>
        <p:spPr>
          <a:xfrm>
            <a:off x="6734175" y="1828800"/>
            <a:ext cx="1009650" cy="10668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a:p>
            <a:pPr algn="ctr"/>
            <a:r>
              <a:rPr lang="en-US" sz="1200" dirty="0"/>
              <a:t>IMEI and SIM Registration Database</a:t>
            </a:r>
          </a:p>
        </p:txBody>
      </p:sp>
      <p:sp>
        <p:nvSpPr>
          <p:cNvPr id="29" name="Rectangle 28"/>
          <p:cNvSpPr/>
          <p:nvPr/>
        </p:nvSpPr>
        <p:spPr>
          <a:xfrm>
            <a:off x="5486401" y="4129933"/>
            <a:ext cx="1523999" cy="757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Statistics and  Business Intelligence</a:t>
            </a:r>
          </a:p>
        </p:txBody>
      </p:sp>
      <p:sp>
        <p:nvSpPr>
          <p:cNvPr id="36" name="Rectangle 35"/>
          <p:cNvSpPr/>
          <p:nvPr/>
        </p:nvSpPr>
        <p:spPr>
          <a:xfrm>
            <a:off x="3203944" y="5073851"/>
            <a:ext cx="4682756" cy="218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Graphical User Interfaces</a:t>
            </a:r>
          </a:p>
        </p:txBody>
      </p:sp>
      <p:sp>
        <p:nvSpPr>
          <p:cNvPr id="37" name="Rectangle 36"/>
          <p:cNvSpPr/>
          <p:nvPr/>
        </p:nvSpPr>
        <p:spPr>
          <a:xfrm>
            <a:off x="3203944" y="5335601"/>
            <a:ext cx="4682756" cy="218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Security and Access Privileges</a:t>
            </a:r>
          </a:p>
        </p:txBody>
      </p:sp>
      <p:pic>
        <p:nvPicPr>
          <p:cNvPr id="8194" name="Picture 2" descr="http://afis.ucc.ie/gkiely/images/System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95" y="3210018"/>
            <a:ext cx="1680707" cy="102944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2085974" y="2785091"/>
            <a:ext cx="1066800" cy="172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Real-time detection of all devices in the country</a:t>
            </a:r>
          </a:p>
        </p:txBody>
      </p:sp>
      <p:sp>
        <p:nvSpPr>
          <p:cNvPr id="30" name="Right Arrow 29"/>
          <p:cNvSpPr/>
          <p:nvPr/>
        </p:nvSpPr>
        <p:spPr>
          <a:xfrm>
            <a:off x="7962900" y="3048001"/>
            <a:ext cx="11811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Block, Monitor or Authorize</a:t>
            </a:r>
          </a:p>
        </p:txBody>
      </p:sp>
      <p:sp>
        <p:nvSpPr>
          <p:cNvPr id="4" name="TextBox 3"/>
          <p:cNvSpPr txBox="1"/>
          <p:nvPr/>
        </p:nvSpPr>
        <p:spPr>
          <a:xfrm>
            <a:off x="1200150" y="142875"/>
            <a:ext cx="7554967" cy="830997"/>
          </a:xfrm>
          <a:prstGeom prst="rect">
            <a:avLst/>
          </a:prstGeom>
          <a:noFill/>
        </p:spPr>
        <p:txBody>
          <a:bodyPr wrap="square" rtlCol="0">
            <a:spAutoFit/>
          </a:bodyPr>
          <a:lstStyle/>
          <a:p>
            <a:r>
              <a:rPr lang="en-US" sz="2400" b="1" dirty="0">
                <a:solidFill>
                  <a:schemeClr val="tx2">
                    <a:lumMod val="60000"/>
                    <a:lumOff val="40000"/>
                  </a:schemeClr>
                </a:solidFill>
                <a:latin typeface="Calibri"/>
                <a:ea typeface="+mj-ea"/>
                <a:cs typeface="Calibri"/>
              </a:rPr>
              <a:t>When you use a tool, you can solve with it </a:t>
            </a:r>
            <a:r>
              <a:rPr lang="en-US" sz="2400" b="1" u="sng" dirty="0">
                <a:solidFill>
                  <a:schemeClr val="tx2">
                    <a:lumMod val="60000"/>
                    <a:lumOff val="40000"/>
                  </a:schemeClr>
                </a:solidFill>
                <a:latin typeface="Calibri"/>
                <a:ea typeface="+mj-ea"/>
                <a:cs typeface="Calibri"/>
              </a:rPr>
              <a:t>many</a:t>
            </a:r>
            <a:r>
              <a:rPr lang="en-US" sz="2400" b="1" dirty="0">
                <a:solidFill>
                  <a:schemeClr val="tx2">
                    <a:lumMod val="60000"/>
                    <a:lumOff val="40000"/>
                  </a:schemeClr>
                </a:solidFill>
                <a:latin typeface="Calibri"/>
                <a:ea typeface="+mj-ea"/>
                <a:cs typeface="Calibri"/>
              </a:rPr>
              <a:t> problems. Its efficiency depends on how you use it.</a:t>
            </a:r>
          </a:p>
        </p:txBody>
      </p:sp>
    </p:spTree>
    <p:extLst>
      <p:ext uri="{BB962C8B-B14F-4D97-AF65-F5344CB8AC3E}">
        <p14:creationId xmlns:p14="http://schemas.microsoft.com/office/powerpoint/2010/main" val="337305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FAE048A-E7CC-49A3-80CA-B4E5226EB33B}" type="slidenum">
              <a:rPr lang="en-US" smtClean="0">
                <a:solidFill>
                  <a:prstClr val="white"/>
                </a:solidFill>
              </a:rPr>
              <a:pPr>
                <a:defRPr/>
              </a:pPr>
              <a:t>8</a:t>
            </a:fld>
            <a:endParaRPr lang="en-US" dirty="0">
              <a:solidFill>
                <a:prstClr val="white"/>
              </a:solidFill>
            </a:endParaRPr>
          </a:p>
        </p:txBody>
      </p:sp>
      <p:sp>
        <p:nvSpPr>
          <p:cNvPr id="3" name="Footer Placeholder 2"/>
          <p:cNvSpPr>
            <a:spLocks noGrp="1"/>
          </p:cNvSpPr>
          <p:nvPr>
            <p:ph type="ftr" sz="quarter" idx="12"/>
          </p:nvPr>
        </p:nvSpPr>
        <p:spPr/>
        <p:txBody>
          <a:bodyPr/>
          <a:lstStyle/>
          <a:p>
            <a:pPr>
              <a:defRPr/>
            </a:pPr>
            <a:r>
              <a:rPr lang="en-US">
                <a:solidFill>
                  <a:prstClr val="white"/>
                </a:solidFill>
              </a:rPr>
              <a:t>Ref : JOE.V1.0 (2012) - Confidential</a:t>
            </a:r>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405820"/>
            <a:ext cx="265270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3302452" cy="34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766" y="1776097"/>
            <a:ext cx="3460641" cy="333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81200" y="937826"/>
            <a:ext cx="5981700" cy="646331"/>
          </a:xfrm>
          <a:prstGeom prst="rect">
            <a:avLst/>
          </a:prstGeom>
        </p:spPr>
        <p:txBody>
          <a:bodyPr wrap="square">
            <a:spAutoFit/>
          </a:bodyPr>
          <a:lstStyle/>
          <a:p>
            <a:r>
              <a:rPr lang="en-US" dirty="0">
                <a:solidFill>
                  <a:schemeClr val="bg1"/>
                </a:solidFill>
                <a:latin typeface="Vectora LT Std Roman" pitchFamily="34" charset="0"/>
              </a:rPr>
              <a:t>Advanced near-real-time Nationwide Statistics </a:t>
            </a:r>
          </a:p>
          <a:p>
            <a:r>
              <a:rPr lang="en-US" dirty="0">
                <a:solidFill>
                  <a:schemeClr val="bg1"/>
                </a:solidFill>
                <a:latin typeface="Vectora LT Std Roman" pitchFamily="34" charset="0"/>
              </a:rPr>
              <a:t>and reports – Dedicated User Interface</a:t>
            </a:r>
          </a:p>
        </p:txBody>
      </p:sp>
      <p:sp>
        <p:nvSpPr>
          <p:cNvPr id="10" name="TextBox 9"/>
          <p:cNvSpPr txBox="1"/>
          <p:nvPr/>
        </p:nvSpPr>
        <p:spPr>
          <a:xfrm>
            <a:off x="1242191" y="269588"/>
            <a:ext cx="7554967" cy="461665"/>
          </a:xfrm>
          <a:prstGeom prst="rect">
            <a:avLst/>
          </a:prstGeom>
          <a:noFill/>
        </p:spPr>
        <p:txBody>
          <a:bodyPr wrap="square" rtlCol="0">
            <a:spAutoFit/>
          </a:bodyPr>
          <a:lstStyle/>
          <a:p>
            <a:r>
              <a:rPr lang="en-US" sz="2400" b="1" dirty="0">
                <a:solidFill>
                  <a:schemeClr val="tx2">
                    <a:lumMod val="60000"/>
                    <a:lumOff val="40000"/>
                  </a:schemeClr>
                </a:solidFill>
                <a:latin typeface="Calibri"/>
                <a:ea typeface="+mj-ea"/>
                <a:cs typeface="Calibri"/>
              </a:rPr>
              <a:t>Data and precise knowledge is key to policy making</a:t>
            </a:r>
          </a:p>
        </p:txBody>
      </p:sp>
    </p:spTree>
    <p:extLst>
      <p:ext uri="{BB962C8B-B14F-4D97-AF65-F5344CB8AC3E}">
        <p14:creationId xmlns:p14="http://schemas.microsoft.com/office/powerpoint/2010/main" val="68201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AutoShape 6" descr="data:image/jpeg;base64,/9j/4AAQSkZJRgABAQAAAQABAAD/2wCEAAkGBw8QDw8PDw8PFA8QEA8PFQ8PDw8QEBAVFBQWFhQVFBQYHCggGBomGxUUITEhJikrLi4uFx8zODQsNygtLisBCgoKDg0OFA8PFCwcHBwsLCwsLCwsLCssKywsLCwrLCwsLCwsKywsLCwsLCwtLCwsLCwsLCwsKys3LCwsLDc3N//AABEIAKgBLAMBIgACEQEDEQH/xAAcAAABBQEBAQAAAAAAAAAAAAAAAQIDBAUGBwj/xABDEAACAQMCAggCBwUGBQUAAAABAgMABBEFIRIxBhMiMkFRcYFhkRRScoKhscEjM0KS0QdDU2Lh8BUkc6LxFiU0RML/xAAZAQEBAQEBAQAAAAAAAAAAAAAAAQIDBAX/xAAeEQEBAAMAAgMBAAAAAAAAAAAAAQIDESExEkFRYf/aAAwDAQACEQMRAD8A9iopcUUUlLS4oohKKWigKKKWgSilooCkpaWgbS0tFAlFLRQJRS0UCUtFV9R1CC2jMtxNHFEMAySuqLk8hk+PwoLFGK5YdLZbnbS7Ge4Bx/zU+bOz9Q8g45PuoefOug0oXHUp9LMJn7Rf6OHEQ3OAvGc7DAyeeM7cqCzXNdJdUntL3TX4/wDkbiWSzmUhezLIM28nFjPeVlO+NxUX/q+acudM06e8hR2Q3PXwWsDspwwhaQ5lwQRkDGRzpl5JFrmlXcUayRTAyRGKUcM1tdQkMgbB5hghyDuDQdHq2oRWsE1zO3DFCjSOQMnA8h4nwA+NY/SjXZYLGKWFOG5upLW3hScD9nJcMFHWAEjsgkkA81xXGXvTO11KPR7SaeOPrpo5b4SHgWNrftCBy2wLyoMDyX4jPYf2jaRNd6dILYn6TC8V3AUxxGSFuMBfiRkD4kUGRr2hpZ25uJNcu4bwAstzc3mIJHAzwG1PYKH6qrkfGuk6I6u17Y211JE0UkseXjZWTDAlWKg78JIyD5EVj9C7DSJYlv4AJZiB1lxeSGe7hcDtJI0hJjYb7DA8Rsa29E1+K9ef6OGeCFlQXYIMEznPGsTfxBdssNsnY7UGpikp1IaBKSlooExRilooExRijPl/pRw+dXgTNGD8KdRV4CiiisgooooCilooCiiloEpaKWgSilooCisrpRrQsLV7tomkSJo+MKcFUZ1V5ORzwg5x44rVVgQCCCCAQRyIPIigKKWigSilqC8vIoUMk0iRxjALyMqKCdgMnxNBNWD050Y3un3EKbTBRNC22VmiPHHjyyRj0Y1p6dqlvcBjbzRycBCsEYEoSMgMOanG+9W80GBpfS20k0+3v554YY5Y1LGSRUCuOzIgzzIYMMDyqXStbi1BJ1hju1h4OEXMsDwJLxgg9Tx4Y4GN+EDcc65foxolpba1qNvJbwmVwuo2srqHdYpSRMicWyhZc8vr16ETQchbXskHBpGlRLI1jDDFLdXb8MFuCvYVurGZZSO0VUKN9yM1naOs2n62Yrm4SX/jEBm4lj6lVubbYhIsnCmIjfJJK71dbT9Tsry8lsYLe5tr6RJyktwbeS3m4Ajni4WDoQqnA38PWe16Jmdxdam6yXglhlj+jF4orQQ8RSOFj2iMu5Zj3s+QFOCjpNlFDqep6XPEj2t8o1SKN4+KMliI7lDnbPGFYDwBrR03oxPYzJ9BvCtkW7dhdK1wka7f/GfiDR8u6SRv7VuXmowxdp3UeG2M+mfH0rFuukrHaCM/bfsr/U/IetXgs6n0S0ueUzz2Nq8pOTI8a5c+bAbMfXNaEV5bR8MKyQoFAVYlKIFHgFUbD0rkLiaWXeWVjn+FSVX8Nz7mqN0lsgxII1HoA3tjf5VR6SKDXJ9CtUdw1vJxnhy0TyDDOg8D6flXVGpQE0maSioHCmjvYPtSikkG2RzG9BJRSI2RmlrYKKKKAooorIKKKKgKWiiqClpK5+96badFIYhOZpV70dnFLdsn2+qVgvvUHQ0tZ2h63bXsRmtZQ6BijbMrxsOaujAMrfAiq+vdIUtWihWKae6mDGO1twpkZV7zszEKiDI7TH50GzVPVNVtrVOsuriGFCcBppFQE+QzzPpWRpvSotcpZ3lpNaTyhmh614pYrjh3ZUlQ44wN+E4NVEsYba4vtU1VoMmYR20sjcYgt1VRGkakdl2bjJC7kmg24Luy1K2lSKaKe3lR4JDE6uAHXBBxyOD41kf2a3chsjaTnNzpssmnyHBHEIj+ycA+BjKb+ODWANUWLWLW/hsriCyvv/b55p4hbrPK2WtpBETx5yCvEyrkMOdbNyPoWuxS8oNWh6h9thdW44omJ82j4l+7QdjUdxIVR2VGdlVmEacPG5AyFXiIGTyGSB8alpMigqaVqMVzCk8JJR8jDAq6MDhkdTurqQQQdwRXJab9Kkg0fUGie7MdpJ1kXFEs3WzCPFwgkKoXAWROYIEpx4itfVLZ7SZr+2RmjfH0u2jGTIAMC4iXxlUDcDd1GNyq1D0djeXSLQQT9U7W8TRzBBIAQQwyjd5TjBGxwTgg7gFXWlSdZrjTbq2aXqrb6XKLNl7T4ijkMMrsAXfAJGAW5jNdFmsGfTLm4Ma3c0HUI8Upht4nXrnicPHxu7EhA6q3CBuVGWIyDtZoMvVNDE15Y3iymOW0MwIC8XXRSpwtGwyMbhWB3xjlWwzADJwB5mgf6Vx/TfUZFKwqSFaSGFmHMCQFmx5ZAAz5Z860Na+6RxJkIDI2eHbHDxeWeWfhzrHuNUuZuIcYQAE8C7ucDOB8fbNcb0q0yObql65EKK6CPgMjDjKksig7N2ffbyrYjmuHxwJwD/EmOXPx4B4+tL/Bb4FHbO55l3OT7k1WbUkJKxK0rD/DHZHq52FC6apOZmeU/wCc4QeiDarqqAAAAAOQAwB7UFEQ3D99xGv1Yt393PL2qa3sY0OVXtfXbtOfc1aApcUDRK0ZWVe9GeL1H8Q+VdvBKHUMvdYBx6H/AH+NcXitvoxddloDziPEvxQ+HtuPlVRt4opxFJWFIKcKbThQMTYkeB3H61LUci7ZHMbino2QDWoFpKdRVQ2ilpKwopaKKAooooOP/tVsi+nGbDOlpNFdSwB2VLiFD+2jcAjK8BLb/VrpdHht0gj+iRxJAyq6LCiohVgCCAu24NWJY1dWRwCrqVZTyIIwR8q806HdHROLvTr67u5I9NnNstksohga3ZeK3aTqwHkDLnZjjs4oNzo+8UmualNaMhg+i20M7RkFZLtHc7Ed4rGVBI5FsHeqV/qVxb6/crFZvcz3OnWvUDrIoY0jjkkEvHI/JeNgSFBPwq10m6D2otmm022it7+2HX28tsgicugzwNw98MMqQc86laGPWbWy1GznEN5D+0jmAD9U7KBNbzJ4r4Ec9gR8QfL0bvb2SCXUbqNFt5kuY7WwjACSJ3S1xIC7bEjChQcmq3TO7jtdT069vQ3/AA+KKdBJwM8dtdOy9XLIBnGVyobGxPhT7pdZuFNvNPZW6MOF5tP6+a5ZeTdX1gCwkj+LtEZroNPtxDDFbwjq4YY1iRAS7BVGACx+A571eHXJdI7wa7CbSxeRLUZmfUmR44jJHkwxwFsM56wKzMBgBSM5IrpLqwF3b2qXiB54Ht7gyRFo0FxFg8cZI4gM528jS3GqQITgmR/8nbPu3IfOs6fVZ37uIx8O03zO34VeI6J3Y95jjyXsj+tQwxqkvWAEFgEO5xjwyOWQfH4muc+nXS7rLk/VkUMp9cYI9jWvpeorcxFwOF1YxyRk5MbjmM+IwQQfEEVRvUxqbFLlQfP8/GkZqwprGoy1I7VExoq1C/hXO9J9LE08SuxWGccDcOM9bHkx7nlkE8vBDWwj4NLrFsZoHC98ASJ9tNwPfl6E1qJXGQWCQ5VUCkbE82282O5qcCrl6RII517syBj9obN+h96rYoGYoxT8UbAHP/igThpwWoDcDI+FWl3AI8cGgQLSwzdTNFN4A8D/AGG2PyODTwKR4wwIPIjFB2C8vT8vCg1ldHLovCFY9uE9U3xH8J+WK1jUobS0lLUCimJsSPA7j9afTZBtkcxvQSUUiHIzTq2htFFFYaJRRSE0C5pM00mkzQPzXOXWlSxatFfxmMQy2r210rvwklCGgdFx2myWXwwK3pmYISvPz2qsvCBxk8gSXY5I89/CrIlqZrsnuJ95+yPlzPyqlKY4gesdFViW4VAjVidyeEbsSfWsHpF0lMEEk/aWFMAcIBlkLHCgZ2XJP+o5Vh9G+kEd7xlYpBMpUOrMrtwsccfGTuB5c9thWk5XWy6x/DDHt9ZxwL7INz74qhcSSSfvHJH1B2U/lHP3zU9yYhw8GeW+d96g3PIY9f6Ui84YEAo4vKn9X5707hoIuEnnTdMl6i+A36q7jEZ8lljyUz6gsP5RU+KqatGxhcx/vI/2iZ+svaX8QD7UOOztD3l+8P1qVhWfp96sqQ3CdyVVf0DDcH0/StMis1IruKhYVZcVCwqKgYVctnyvxG/uKqsKfbPg1YMua14WngHIk3UXuSXUfDc/KswCt/XQUEdwn9xIGYecT7N8ic+gNZV9CEcgd04dfstuK0K2KQoCMHlT8UuKggjtVGc71YApQKcBQ6TFGKeBS8NAaZN1Vyue5OOrPlxDun8xXU/+K5G4h4lIGx5g+RG4Pzro9Lu+uiSTxYYYeTDYj55oLRooorIKUUlKKBqbEj3FS1FKNsjmN6epyM1qAooorKkppp1NNA002nGm0CqM5B5EYrH1LIhkXyKg+nEAf1rXFVNQhDEg8pFIz6jH9K1ErnNUtYZ4nt3QujAKVG2McjnwIPjVLQejsVmjLFxDjPExZuJ28snAA9hXRd6ON8AHBRgBgB0PC34jPvURFUV1iA5D38aUrUpFIRRUWKMVn6jqywTxxyALC0Ukj3DtwohDKsaDzZiW254Wr8EqyIsiMGRwGVlOQwO4IPlQGKUClxRigOjbcBntDyQ9bGPDhY4cD72/366eB8qD4jY+1cfcSdTNBc/wKTHJ9l8KW9tj92ustThmXz3+VSspmFQOKsGonFZVXYVHnG/lUrCo2FFXOFXQqwyrAqR5q2xrnFQ9U0bZMlpIYWJ5sh3RvxB+9W9aP4H09qoakgjuI5D+7nU2sn2uaN8s/wAorTLKxRipHjKkqeakg+1NxRSAU8CgCnAUABTgKAKcBQIBU2iydXM8J7so6xPgw7w/I+1MxUF3xALIvfiYSD447w9xmg6n40lMglDqrqcq6hx70+pQUtNpQainVXZypxjI51PRiiFopaSikpDTqSgYaaaeabQJUd2uUz4qc+x/3+FSUoGcg8iCKsGQg7csfg6rcL6jsSgf9h96iK1LOeAxyHnE5DfZbsv+lOuI+FiPjWkisRUF4XEchjAMgjcoDyLBTwj54q0RTSKivme51G4mbjmmmkbJb9o7NgnnhTsvtXs39nOvG7teraPha1SGEuCOGTCkAgeBwoz61Jqf9nljPdfSWEi8TF5IYyFjlY8ydsrk7nhIz7mt/TNKgtUMdvEkaFixVAdycDJJ3JwAN/KhFgijFPxTcUEVxCJI3QjPEp28/h7jIq70evDJbROSS8ZaJs88xnh3+JGD71ANqr6Q3U3k0H8FynXp5ca7OPdd/u1UrrjUb022bK48V2/pT2rNFdhUTVO4qFqgajYINSapadfA8YOGZcqT4SJ2kPzAqFqt2r5GPH9RVhWC8vWxxT+LrwOPEOmxz8cY+VMxVmWHgnmg/huB9Ki+2P3ij3yfvioAKtITFOAoxTlFQKBTgKVVp/V/+KoZijFP4aMUDNFvhEWtm5oeNPijb49txW0LhSccieWfGuDubvh1GI+DRyR+/eH4K1dC0qkZyfTP5Vyufl6MNUuPW9QDVCy1BWHCxww8WIHF7+dXga1LL6cbjZeVIKKYDTs1UPooooEpDTqSgaaaaeaYaBKKDSUVUvIgWIPdkX/Q/wD5PvVS1YtCnF34y0DnzaPYH3GD71o3a5TP1Tn2Ox/r7Vnxdm4dP4biMSD/AKkWzfNCv8prTP2aVppFTMKYRRURFIRUhFNIoI8UmKeRSVFMxVDXAyJHcoMvayLLgcyn8a+4yPetGlCBsqeTAqferCta0lUkMpykihgfPIyp+VWjXM9GJCIXt2/eWkhi358B7UZ+WR92ul4sgHzGaVhG4qFhVhqgcVlUJp1u+GpGFRnbeijpDGeqWdO/bsJx9j+8Hy3+6KpzAcWV7rgSL6N4exyK24WDLg7jkQfEHYiuetYyiyW571rIQCebRPgqfjsVz8c1pk8CngUqipFFFKGO1AFOApQKITFMk5VLimSjaivPulUrRyLKvNGDj445j3GR71v6dfrLGsinKsAwPrWT0qiyD71g9CLzhnltSwxwmVFzuO0A4+ZB9zXm2R7NV8cdw2eYNWrKUg7Myt/lOM1XWhjiuEvHXJ0lvf8ALjH3h+oq8pBGRuD4iuRhvt+Fuf5irC3bDuuwHPAJFdsdv68+Wr8dbRRRXoeclIacaaaBKaadTDQNNJQTSVFBdchGPfBGPOsnUOJUEg79u4l9QuRIPdS1UNQvmMnEp2DbfAA7VtNKrcLjuTIH+YAYfl+NMcu+G9mv4yX9E4Gcr3WAYHzB3FQkVDpUn7ExMRx20jQHfcp3oj/IRUvWr5j51tzhCKbipKaRUVERSYqQimkUDMUYp2KKCizdTfQyf3d2ht38usXLRk/Jh9+ultW2K+Rz7Gue1a1MtvIq7SJiaM+ToQwPzA+Vaum3olSGcbLKikj6uRuD6Hb2rTDQaoXFTsKjYVhVZhUTVOwqFqKls5MHB5fpVTWUEc0Nwe63/Ky+hyUY/Nv5hUitgg1bu7cTwvETjjUrn6rDdG9iAfatRmssKQSp5qSPXHjT1FQWcpkRGYYcZhkX6rptv7bfdq2BRQBTwKguruKFeOWREXzcgZ9PP2rOGrTzbWduSp/+xc5ii9VTvP8AhQbLEAEkgAbkk4A9TWBe9I42JjtI5LmQbfscCJT/AJ5j2QPTNTf8CEhDXkzzkHPV/u7dT8I15+pNWL2eG3iy7RQxLsM8KKPgo8T8BUHEa1ZXcoLXMqxr/gW2f+6Q7n22rjXxbXNu8IwwlUY3yytswPnsa6XX+lSykx2cTyMTgSMpVT9lO834UvRfodM0q3d7kEdoRtgH3HJR+PpWLOu2N46qCU8jsfKpnOadfhTIMcwqr+Z/IimMDivJlOWx6pe4yqsoB5n0PlTI7g435janSrvWeXwzjyZqw17esUlLSGvoPnENIaU000CGmMaVjTDRSE1S1O66tNu+2w/U/wC/OrZrltUuWkkZh3RsvoP95rlsz+MddWHyyU7+Q8JOQOecfpUmg3ryWEgAJNrcYUjfiR8Fh6jjY/y1iazeYGM1r6TI0NtHGNsguw27Rc8Rz6DhHtXLDPl7Xq2YfLHjRFwAzEABmxkjmxAxvVG8kw6sNskg48f94qR5AxzjHnVC8ky6D4n5Af61qXt7DOSYc46KwmJG9W6ztN5VpV6I8NMIpMU5jio2kHhv6emarJcUmKUUmaKfEcEGq2kL1b3Nr4I/Xx/YlySPZuL+YVYFQXx4Ht7nwVuok+xJyPswU+1WM1vRPxKD7H1FI1R2xwWXz3HqOdPY1KIXqF6mc1Xc1FRtV2xlyMef5jlWexp1vJhqsKoa3dJaTOzBzHcp1qiNC5EsYHFsOW2Dv9Zqp215eXiK8Ajt7d9xK+Jp2HLsoOyvjzrp9SsvpEWAQHB6xGPINuCD8Dkg+teeRyX+nu8UcIMJYsIpFYhCefAwI29yPxNKkjqbLQoI26xg003+NcN1j+wOy+wqbU9Yt7b99Kqt/hjtSH7g39zgVz8Y1i82GIIzzMSmMkf9RiW/lNauldCbaI8UxMj8yBkDPxbn77VRi3HSa8uG6uxtiuf7x1DyevD3V9+KmQdCJZmEuoTszn+EN1j+nEdh6AGutudWtrdeCMLt/BCFx7tyH4mue1DW5pMhT1anwQniPq53/KsXKRvHC1aWCzshiNUQ48uOVvXx+ZHpWNqOvyHaFeH/ADthn9hyX8ag4M0wwZrnc7XbHCT21dODGOMuxZyoJZtyxPMmrzDaq9kmyjyUVaNebJ6fpUdKw7vaWQf5vzANdATXM6o5E8nqp/7FrBj7ex0lFFfRfONNNNFFBGxphNFFRpS1GbA4Rzbn6VgXzgAmiivLsvl6tU5HF3RMs6IBnLgY8Oe/4ZrqycYGN6KK5fT05e5DQ+Mn4VjfSGN+IyCF6lSufEkkkj8vumkorvqjhuy9R2enrtV+iivVHipjgHn5g00/AUUUQ0jzpQBRRQOFK8IlSSI8pFK+/h+NFFIUmmXLNFG5/eIeB/tIcN8+fvWnL8OR3HoaKKtZiu7VWkaiistRAzU1ZlHPn64oornna9GjGW+Ui6njGCR8Cc1dh1NTz5/hRRXOZ5S+3oy04WejLnVQO6CT8cqv9TWFqF3JIMM3Z+ovZT5Dn70UV2yvh45JKxJqi4qKK4u8OWpkUUUVYVp2XIedSNS0VwrqrOK5zVYGMpIHMD8sfpRRWFl4/9k="/>
          <p:cNvSpPr>
            <a:spLocks noChangeAspect="1" noChangeArrowheads="1"/>
          </p:cNvSpPr>
          <p:nvPr/>
        </p:nvSpPr>
        <p:spPr bwMode="auto">
          <a:xfrm>
            <a:off x="155575" y="-816769"/>
            <a:ext cx="8286750" cy="349329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862684" y="938712"/>
            <a:ext cx="6875089" cy="5070872"/>
          </a:xfrm>
          <a:prstGeom prst="rect">
            <a:avLst/>
          </a:prstGeom>
          <a:noFill/>
          <a:ln w="9525">
            <a:noFill/>
            <a:miter lim="800000"/>
            <a:headEnd/>
            <a:tailEnd/>
          </a:ln>
        </p:spPr>
      </p:pic>
      <p:sp>
        <p:nvSpPr>
          <p:cNvPr id="10" name="Rectangle 9"/>
          <p:cNvSpPr/>
          <p:nvPr/>
        </p:nvSpPr>
        <p:spPr>
          <a:xfrm>
            <a:off x="68168" y="866084"/>
            <a:ext cx="1980029" cy="1200329"/>
          </a:xfrm>
          <a:prstGeom prst="rect">
            <a:avLst/>
          </a:prstGeom>
        </p:spPr>
        <p:txBody>
          <a:bodyPr wrap="none">
            <a:spAutoFit/>
          </a:bodyPr>
          <a:lstStyle/>
          <a:p>
            <a:r>
              <a:rPr lang="en-US" sz="2400" dirty="0">
                <a:solidFill>
                  <a:schemeClr val="bg1"/>
                </a:solidFill>
                <a:latin typeface="Vectora LT Std Roman" pitchFamily="34" charset="0"/>
              </a:rPr>
              <a:t>Multi-</a:t>
            </a:r>
          </a:p>
          <a:p>
            <a:r>
              <a:rPr lang="en-US" sz="2400" dirty="0">
                <a:solidFill>
                  <a:schemeClr val="bg1"/>
                </a:solidFill>
                <a:latin typeface="Vectora LT Std Roman" pitchFamily="34" charset="0"/>
              </a:rPr>
              <a:t>Stakeholder </a:t>
            </a:r>
          </a:p>
          <a:p>
            <a:r>
              <a:rPr lang="en-US" sz="2400" dirty="0">
                <a:solidFill>
                  <a:schemeClr val="bg1"/>
                </a:solidFill>
                <a:latin typeface="Vectora LT Std Roman" pitchFamily="34" charset="0"/>
              </a:rPr>
              <a:t>system</a:t>
            </a:r>
          </a:p>
        </p:txBody>
      </p:sp>
      <p:pic>
        <p:nvPicPr>
          <p:cNvPr id="1026" name="Picture 2" descr="http://img.bhs4.com/fb/7/fb7a1482e4c1eeea118be2e5d30023cbf5c45ec2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3048001"/>
            <a:ext cx="1656179" cy="1656179"/>
          </a:xfrm>
          <a:prstGeom prst="rect">
            <a:avLst/>
          </a:prstGeom>
          <a:noFill/>
          <a:extLst>
            <a:ext uri="{909E8E84-426E-40DD-AFC4-6F175D3DCCD1}">
              <a14:hiddenFill xmlns:a14="http://schemas.microsoft.com/office/drawing/2010/main">
                <a:solidFill>
                  <a:srgbClr val="FFFFFF"/>
                </a:solidFill>
              </a14:hiddenFill>
            </a:ext>
          </a:extLst>
        </p:spPr>
      </p:pic>
      <p:sp>
        <p:nvSpPr>
          <p:cNvPr id="4" name="Can 3"/>
          <p:cNvSpPr/>
          <p:nvPr/>
        </p:nvSpPr>
        <p:spPr>
          <a:xfrm>
            <a:off x="4419600" y="4704180"/>
            <a:ext cx="1295400" cy="1010821"/>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National ID and </a:t>
            </a:r>
            <a:r>
              <a:rPr lang="en-US" sz="1200" b="1" dirty="0"/>
              <a:t>SIM Registration DB</a:t>
            </a:r>
          </a:p>
        </p:txBody>
      </p:sp>
      <p:cxnSp>
        <p:nvCxnSpPr>
          <p:cNvPr id="9" name="Straight Connector 8"/>
          <p:cNvCxnSpPr/>
          <p:nvPr/>
        </p:nvCxnSpPr>
        <p:spPr>
          <a:xfrm flipV="1">
            <a:off x="4957328" y="3876089"/>
            <a:ext cx="342900" cy="828090"/>
          </a:xfrm>
          <a:prstGeom prst="line">
            <a:avLst/>
          </a:prstGeom>
          <a:ln w="15875">
            <a:solidFill>
              <a:schemeClr val="tx1"/>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179844" y="107715"/>
            <a:ext cx="7554967" cy="461665"/>
          </a:xfrm>
          <a:prstGeom prst="rect">
            <a:avLst/>
          </a:prstGeom>
          <a:noFill/>
        </p:spPr>
        <p:txBody>
          <a:bodyPr wrap="square" rtlCol="0">
            <a:spAutoFit/>
          </a:bodyPr>
          <a:lstStyle/>
          <a:p>
            <a:r>
              <a:rPr lang="en-US" sz="2400" b="1" dirty="0">
                <a:solidFill>
                  <a:schemeClr val="tx2">
                    <a:lumMod val="60000"/>
                    <a:lumOff val="40000"/>
                  </a:schemeClr>
                </a:solidFill>
                <a:latin typeface="Calibri"/>
                <a:ea typeface="+mj-ea"/>
                <a:cs typeface="Calibri"/>
              </a:rPr>
              <a:t>Multi-stakeholder system for the benefit of all parties</a:t>
            </a:r>
          </a:p>
        </p:txBody>
      </p:sp>
      <p:pic>
        <p:nvPicPr>
          <p:cNvPr id="2" name="Picture 1"/>
          <p:cNvPicPr>
            <a:picLocks noChangeAspect="1"/>
          </p:cNvPicPr>
          <p:nvPr/>
        </p:nvPicPr>
        <p:blipFill>
          <a:blip r:embed="rId5"/>
          <a:stretch>
            <a:fillRect/>
          </a:stretch>
        </p:blipFill>
        <p:spPr>
          <a:xfrm>
            <a:off x="4764139" y="2742159"/>
            <a:ext cx="262963" cy="163314"/>
          </a:xfrm>
          <a:prstGeom prst="rect">
            <a:avLst/>
          </a:prstGeom>
        </p:spPr>
      </p:pic>
    </p:spTree>
    <p:extLst>
      <p:ext uri="{BB962C8B-B14F-4D97-AF65-F5344CB8AC3E}">
        <p14:creationId xmlns:p14="http://schemas.microsoft.com/office/powerpoint/2010/main" val="386192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A091276A7664793F81CAE02532432" ma:contentTypeVersion="1" ma:contentTypeDescription="Create a new document." ma:contentTypeScope="" ma:versionID="4c33423120f28a34c075c59dbd1b4cc4">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6DF82-13B4-45CC-BE63-20BBD1282A0D}"/>
</file>

<file path=customXml/itemProps2.xml><?xml version="1.0" encoding="utf-8"?>
<ds:datastoreItem xmlns:ds="http://schemas.openxmlformats.org/officeDocument/2006/customXml" ds:itemID="{621CCE5B-E25B-44FA-BE65-3B2B4FA5EAF1}"/>
</file>

<file path=customXml/itemProps3.xml><?xml version="1.0" encoding="utf-8"?>
<ds:datastoreItem xmlns:ds="http://schemas.openxmlformats.org/officeDocument/2006/customXml" ds:itemID="{097F5E02-A195-4C93-875D-F1314B6CB612}"/>
</file>

<file path=docProps/app.xml><?xml version="1.0" encoding="utf-8"?>
<Properties xmlns="http://schemas.openxmlformats.org/officeDocument/2006/extended-properties" xmlns:vt="http://schemas.openxmlformats.org/officeDocument/2006/docPropsVTypes">
  <Template/>
  <TotalTime>1825</TotalTime>
  <Words>1769</Words>
  <Application>Microsoft Office PowerPoint</Application>
  <PresentationFormat>On-screen Show (4:3)</PresentationFormat>
  <Paragraphs>191</Paragraphs>
  <Slides>16</Slides>
  <Notes>10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ＭＳ Ｐゴシック</vt:lpstr>
      <vt:lpstr>宋体</vt:lpstr>
      <vt:lpstr>Arial</vt:lpstr>
      <vt:lpstr>Calibri</vt:lpstr>
      <vt:lpstr>HelveticaTurk</vt:lpstr>
      <vt:lpstr>Segoe UI</vt:lpstr>
      <vt:lpstr>Vectora LT Std Roman</vt:lpstr>
      <vt:lpstr>Wingdings</vt:lpstr>
      <vt:lpstr>Office Theme</vt:lpstr>
      <vt:lpstr>ITU Workshop on "Combating Counterfeit Using Conformance and Interoperability Solutions" Geneva, Switzerland  28 June 2016 </vt:lpstr>
      <vt:lpstr>Abstract</vt:lpstr>
      <vt:lpstr>In the Mobile Operator shoes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EID</cp:lastModifiedBy>
  <cp:revision>71</cp:revision>
  <dcterms:created xsi:type="dcterms:W3CDTF">2016-02-05T15:38:40Z</dcterms:created>
  <dcterms:modified xsi:type="dcterms:W3CDTF">2016-06-28T12:08:37Z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0x0101005C1A091276A7664793F81CAE02532432</vt:lpwstr>
  </property>
</Properties>
</file>