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90" r:id="rId2"/>
    <p:sldId id="291" r:id="rId3"/>
    <p:sldId id="334" r:id="rId4"/>
    <p:sldId id="336" r:id="rId5"/>
    <p:sldId id="293" r:id="rId6"/>
    <p:sldId id="299" r:id="rId7"/>
    <p:sldId id="337" r:id="rId8"/>
    <p:sldId id="338" r:id="rId9"/>
    <p:sldId id="339" r:id="rId10"/>
    <p:sldId id="340" r:id="rId11"/>
    <p:sldId id="341" r:id="rId12"/>
    <p:sldId id="302" r:id="rId13"/>
    <p:sldId id="303" r:id="rId14"/>
  </p:sldIdLst>
  <p:sldSz cx="9144000" cy="6858000" type="screen4x3"/>
  <p:notesSz cx="6797675" cy="992822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7B7E"/>
    <a:srgbClr val="686769"/>
    <a:srgbClr val="FFDB34"/>
    <a:srgbClr val="4F575C"/>
    <a:srgbClr val="FAFAFA"/>
    <a:srgbClr val="5E6C76"/>
    <a:srgbClr val="64727C"/>
    <a:srgbClr val="5E6D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02" autoAdjust="0"/>
    <p:restoredTop sz="86328" autoAdjust="0"/>
  </p:normalViewPr>
  <p:slideViewPr>
    <p:cSldViewPr snapToObjects="1">
      <p:cViewPr>
        <p:scale>
          <a:sx n="80" d="100"/>
          <a:sy n="80" d="100"/>
        </p:scale>
        <p:origin x="-5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9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F530E14-2D4F-482C-803F-6D29C0646559}" type="datetimeFigureOut">
              <a:rPr lang="en-US"/>
              <a:pPr>
                <a:defRPr/>
              </a:pPr>
              <a:t>4/12/2014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79"/>
            <a:ext cx="2945659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9779"/>
            <a:ext cx="2945659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58672F1-B7D8-42F2-82B7-31E224D31B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4593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7E8D02C-E989-4B6B-8D39-002DE55E3923}" type="datetimeFigureOut">
              <a:rPr lang="en-US"/>
              <a:pPr>
                <a:defRPr/>
              </a:pPr>
              <a:t>4/12/2014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6585"/>
            <a:ext cx="5438140" cy="446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79"/>
            <a:ext cx="2945659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9779"/>
            <a:ext cx="2945659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AEDCBA8-1909-4234-B646-A6AA702CF1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4581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3E1155-7423-4512-AC31-2BC338D59227}" type="slidenum">
              <a:rPr lang="en-US"/>
              <a:pPr/>
              <a:t>1</a:t>
            </a:fld>
            <a:endParaRPr lang="en-US"/>
          </a:p>
        </p:txBody>
      </p:sp>
      <p:sp>
        <p:nvSpPr>
          <p:cNvPr id="539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EDCBA8-1909-4234-B646-A6AA702CF1D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EDCBA8-1909-4234-B646-A6AA702CF1D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DB9E5C-026E-4F90-A3DC-5922C6644D30}" type="slidenum">
              <a:rPr lang="en-US"/>
              <a:pPr/>
              <a:t>12</a:t>
            </a:fld>
            <a:endParaRPr lang="en-US"/>
          </a:p>
        </p:txBody>
      </p:sp>
      <p:sp>
        <p:nvSpPr>
          <p:cNvPr id="58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71DDD9-703C-4F13-832F-FA1AF4F63053}" type="slidenum">
              <a:rPr lang="en-US"/>
              <a:pPr/>
              <a:t>13</a:t>
            </a:fld>
            <a:endParaRPr lang="en-US"/>
          </a:p>
        </p:txBody>
      </p:sp>
      <p:sp>
        <p:nvSpPr>
          <p:cNvPr id="548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FE1D6A-1893-4FC0-A858-C96189F0CB21}" type="slidenum">
              <a:rPr lang="en-US"/>
              <a:pPr/>
              <a:t>2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EDCBA8-1909-4234-B646-A6AA702CF1D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EDCBA8-1909-4234-B646-A6AA702CF1D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A6D2ED-503C-45CB-B99A-C9AFF6737551}" type="slidenum">
              <a:rPr lang="en-US"/>
              <a:pPr/>
              <a:t>5</a:t>
            </a:fld>
            <a:endParaRPr lang="en-US"/>
          </a:p>
        </p:txBody>
      </p:sp>
      <p:sp>
        <p:nvSpPr>
          <p:cNvPr id="57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6F7739-2EB8-4924-B96B-6C9211F70F68}" type="slidenum">
              <a:rPr lang="en-US"/>
              <a:pPr/>
              <a:t>6</a:t>
            </a:fld>
            <a:endParaRPr lang="en-US"/>
          </a:p>
        </p:txBody>
      </p:sp>
      <p:sp>
        <p:nvSpPr>
          <p:cNvPr id="567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EDCBA8-1909-4234-B646-A6AA702CF1D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EDCBA8-1909-4234-B646-A6AA702CF1D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EDCBA8-1909-4234-B646-A6AA702CF1D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anding pag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2057400"/>
            <a:ext cx="914400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Iridium_Everywhere_2Cfinal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441325"/>
            <a:ext cx="361315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6019800" y="6096000"/>
            <a:ext cx="3124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11" descr="Keyline-2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1828800"/>
            <a:ext cx="6858000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Globes shadow small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47625" y="2436813"/>
            <a:ext cx="4143375" cy="396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Reliable etc.pn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3352800" y="6096000"/>
            <a:ext cx="4505325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1692710"/>
            <a:ext cx="6096001" cy="1202890"/>
          </a:xfrm>
        </p:spPr>
        <p:txBody>
          <a:bodyPr/>
          <a:lstStyle>
            <a:lvl1pPr>
              <a:lnSpc>
                <a:spcPts val="28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1" y="2895600"/>
            <a:ext cx="6096000" cy="1447800"/>
          </a:xfrm>
        </p:spPr>
        <p:txBody>
          <a:bodyPr/>
          <a:lstStyle>
            <a:lvl1pPr marL="0" indent="0" algn="l">
              <a:buNone/>
              <a:defRPr>
                <a:solidFill>
                  <a:srgbClr val="7C7B7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971800" y="6356350"/>
            <a:ext cx="990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EC84E-C5EA-4402-83C1-79EF5BAF98C5}" type="datetime1">
              <a:rPr lang="en-US"/>
              <a:pPr>
                <a:defRPr/>
              </a:pPr>
              <a:t>4/12/2014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Iridium Proprietary and Confidential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4D71AD0-E6AF-474E-937F-8699DC81A6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Background_1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22225"/>
            <a:ext cx="91440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/>
          <a:lstStyle>
            <a:lvl1pPr>
              <a:defRPr sz="2000"/>
            </a:lvl1pPr>
            <a:lvl2pPr marL="463550" indent="-192088">
              <a:defRPr sz="2000"/>
            </a:lvl2pPr>
            <a:lvl3pPr marL="736600" indent="-163513">
              <a:defRPr sz="1600"/>
            </a:lvl3pPr>
            <a:lvl4pPr marL="968375" indent="-163513">
              <a:defRPr sz="1600"/>
            </a:lvl4pPr>
            <a:lvl5pPr marL="1255713" indent="-163513"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0ABC8-B709-460B-BFAB-9BCB46CAA37A}" type="datetime1">
              <a:rPr lang="en-US"/>
              <a:pPr>
                <a:defRPr/>
              </a:pPr>
              <a:t>4/12/2014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Iridium Proprietary and Confidential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FCE24-3801-4999-A091-5ED531CC03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Background 1b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9AD42-CF64-4740-B0D2-10C1FFF4DE60}" type="datetime1">
              <a:rPr lang="en-US"/>
              <a:pPr>
                <a:defRPr/>
              </a:pPr>
              <a:t>4/12/2014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Iridium Proprietary and Confidential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6F29F-5DE8-46A7-BA43-7CC4DE2A47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Map.psd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12775"/>
            <a:ext cx="9144000" cy="297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17513-4AC0-4D6B-B17E-390133A49673}" type="datetime1">
              <a:rPr lang="en-US"/>
              <a:pPr>
                <a:defRPr/>
              </a:pPr>
              <a:t>4/12/2014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Iridium Proprietary and Confidential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993D6-82E2-4BBC-A0A1-B66ABDAC8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ackground_1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22225"/>
            <a:ext cx="91440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B4CCA-106F-435C-9DD9-57ACB9239E0C}" type="datetime1">
              <a:rPr lang="en-US"/>
              <a:pPr>
                <a:defRPr/>
              </a:pPr>
              <a:t>4/12/2014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Iridium Proprietary and Confidential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850D5-914A-4EA8-B11C-6AFA17DF6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ackground_1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22225"/>
            <a:ext cx="91440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/>
          <a:lstStyle>
            <a:lvl1pPr>
              <a:buNone/>
              <a:defRPr/>
            </a:lvl1pPr>
            <a:lvl2pPr marL="271463" indent="-271463">
              <a:defRPr sz="2000"/>
            </a:lvl2pPr>
            <a:lvl3pPr marL="541338" indent="-185738">
              <a:defRPr sz="1800"/>
            </a:lvl3pPr>
            <a:lvl4pPr marL="860425" indent="-177800">
              <a:defRPr/>
            </a:lvl4pPr>
            <a:lvl5pPr marL="1201738" indent="-1778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2206E-FDA7-4C3D-BF11-41C456BF09B6}" type="datetime1">
              <a:rPr lang="en-US"/>
              <a:pPr>
                <a:defRPr/>
              </a:pPr>
              <a:t>4/12/2014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Iridium Proprietary and Confidential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F9CFD-85C8-4041-8A3C-333E2C447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ackground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Keyline-2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546475"/>
            <a:ext cx="8458200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Globes small west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1295400"/>
            <a:ext cx="24320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4406900"/>
            <a:ext cx="6970713" cy="1362075"/>
          </a:xfrm>
        </p:spPr>
        <p:txBody>
          <a:bodyPr anchor="t">
            <a:normAutofit/>
          </a:bodyPr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3998" y="2906713"/>
            <a:ext cx="74676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7C7B7E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E5094-559E-4DC3-BA6F-F79D0B8FA1DE}" type="datetime1">
              <a:rPr lang="en-US"/>
              <a:pPr>
                <a:defRPr/>
              </a:pPr>
              <a:t>4/12/2014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Iridium Proprietary and Confidential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B2CF6-0C42-4959-85C4-4B580CB02C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Map_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4000" cy="297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Keyline-2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546475"/>
            <a:ext cx="8458200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4406900"/>
            <a:ext cx="6970713" cy="1362075"/>
          </a:xfrm>
        </p:spPr>
        <p:txBody>
          <a:bodyPr anchor="t">
            <a:normAutofit/>
          </a:bodyPr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3998" y="2906713"/>
            <a:ext cx="74676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7C7B7E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C11F0-1954-4107-8A36-8852CD2084AB}" type="datetime1">
              <a:rPr lang="en-US"/>
              <a:pPr>
                <a:defRPr/>
              </a:pPr>
              <a:t>4/12/2014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Iridium Proprietary and Confidential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702DD-AAAF-40E4-8FFE-F9EEA7E63C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Background_1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22225"/>
            <a:ext cx="91440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>
            <a:lvl1pPr>
              <a:buFont typeface="Arial"/>
              <a:buChar char="•"/>
              <a:defRPr sz="2000"/>
            </a:lvl1pPr>
            <a:lvl2pPr marL="519113" indent="-247650"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/>
          <a:lstStyle>
            <a:lvl1pPr>
              <a:buFont typeface="Arial"/>
              <a:buChar char="•"/>
              <a:defRPr sz="2000"/>
            </a:lvl1pPr>
            <a:lvl2pPr marL="519113" indent="-247650"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16F19-18D7-49E5-9DE6-E18C593485E0}" type="datetime1">
              <a:rPr lang="en-US"/>
              <a:pPr>
                <a:defRPr/>
              </a:pPr>
              <a:t>4/12/2014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Iridium Proprietary and Confidential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5C07E-5C33-4F34-A481-E68E08C88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Background_1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22225"/>
            <a:ext cx="91440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>
            <a:lvl1pPr>
              <a:defRPr sz="2000"/>
            </a:lvl1pPr>
            <a:lvl2pPr marL="519113" indent="-247650"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648200" y="1219200"/>
            <a:ext cx="4191000" cy="236220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648200" y="3716867"/>
            <a:ext cx="4191000" cy="236220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02669-9F2B-4286-B9AB-5FCBDDA9E404}" type="datetime1">
              <a:rPr lang="en-US"/>
              <a:pPr>
                <a:defRPr/>
              </a:pPr>
              <a:t>4/12/2014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Iridium Proprietary and Confidential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1B509-2941-4069-A19C-2AF1CB18C5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Background_1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22225"/>
            <a:ext cx="91440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8962"/>
            <a:ext cx="4040188" cy="41608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8962"/>
            <a:ext cx="4041775" cy="41608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C7D44-3054-48B2-933D-938722CFE4C5}" type="datetime1">
              <a:rPr lang="en-US"/>
              <a:pPr>
                <a:defRPr/>
              </a:pPr>
              <a:t>4/12/2014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Iridium Proprietary and Confidential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4BEA9-F8D2-4EB6-9B1A-FC04FB5D48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Background_1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22225"/>
            <a:ext cx="91440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200" y="1143000"/>
            <a:ext cx="8229600" cy="335280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0"/>
            <a:ext cx="8229600" cy="3810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rgbClr val="4F57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57200" y="4953000"/>
            <a:ext cx="8229600" cy="1143000"/>
          </a:xfrm>
        </p:spPr>
        <p:txBody>
          <a:bodyPr>
            <a:noAutofit/>
          </a:bodyPr>
          <a:lstStyle>
            <a:lvl1pPr>
              <a:defRPr sz="1600">
                <a:solidFill>
                  <a:srgbClr val="7C7B7E"/>
                </a:solidFill>
              </a:defRPr>
            </a:lvl1pPr>
            <a:lvl2pPr>
              <a:defRPr sz="1400">
                <a:solidFill>
                  <a:srgbClr val="7C7B7E"/>
                </a:solidFill>
              </a:defRPr>
            </a:lvl2pPr>
            <a:lvl3pPr>
              <a:defRPr sz="1200">
                <a:solidFill>
                  <a:srgbClr val="7C7B7E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B3CAD-B5A8-486C-8E36-5197E3CCC1F8}" type="datetime1">
              <a:rPr lang="en-US"/>
              <a:pPr>
                <a:defRPr/>
              </a:pPr>
              <a:t>4/12/2014</a:t>
            </a:fld>
            <a:endParaRPr 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Iridium Proprietary and Confidential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227C2-54CA-40F9-8D84-2013FF131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430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 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 02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71800" y="6356350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25592980-4E45-452A-BCFD-83568834A19D}" type="datetime1">
              <a:rPr lang="en-US"/>
              <a:pPr>
                <a:defRPr/>
              </a:pPr>
              <a:t>4/12/2014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28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r>
              <a:rPr lang="en-US"/>
              <a:t>Iridium Proprietary and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9F28667B-C473-413F-A706-A17C996B57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5" name="Picture 6" descr="Iridium_Everywhere_2Cfinal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400800" y="6210300"/>
            <a:ext cx="176688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7" descr="Globes master shadow layers.pn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229600" y="6096000"/>
            <a:ext cx="822325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600" b="1" kern="1200">
          <a:solidFill>
            <a:srgbClr val="4F575C"/>
          </a:solidFill>
          <a:latin typeface="Trebuchet MS"/>
          <a:ea typeface="Trebuchet MS" pitchFamily="34" charset="0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F575C"/>
          </a:solidFill>
          <a:latin typeface="Trebuchet MS" pitchFamily="34" charset="0"/>
          <a:ea typeface="Trebuchet MS" pitchFamily="34" charset="0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F575C"/>
          </a:solidFill>
          <a:latin typeface="Trebuchet MS" pitchFamily="34" charset="0"/>
          <a:ea typeface="Trebuchet MS" pitchFamily="34" charset="0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F575C"/>
          </a:solidFill>
          <a:latin typeface="Trebuchet MS" pitchFamily="34" charset="0"/>
          <a:ea typeface="Trebuchet MS" pitchFamily="34" charset="0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F575C"/>
          </a:solidFill>
          <a:latin typeface="Trebuchet MS" pitchFamily="34" charset="0"/>
          <a:ea typeface="Trebuchet MS" pitchFamily="34" charset="0"/>
          <a:cs typeface="Trebuchet MS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4F575C"/>
          </a:solidFill>
          <a:latin typeface="Trebuchet MS" pitchFamily="34" charset="0"/>
          <a:ea typeface="Trebuchet MS" pitchFamily="34" charset="0"/>
          <a:cs typeface="Trebuchet MS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4F575C"/>
          </a:solidFill>
          <a:latin typeface="Trebuchet MS" pitchFamily="34" charset="0"/>
          <a:ea typeface="Trebuchet MS" pitchFamily="34" charset="0"/>
          <a:cs typeface="Trebuchet MS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4F575C"/>
          </a:solidFill>
          <a:latin typeface="Trebuchet MS" pitchFamily="34" charset="0"/>
          <a:ea typeface="Trebuchet MS" pitchFamily="34" charset="0"/>
          <a:cs typeface="Trebuchet MS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4F575C"/>
          </a:solidFill>
          <a:latin typeface="Trebuchet MS" pitchFamily="34" charset="0"/>
          <a:ea typeface="Trebuchet MS" pitchFamily="34" charset="0"/>
          <a:cs typeface="Trebuchet MS" pitchFamily="34" charset="0"/>
        </a:defRPr>
      </a:lvl9pPr>
    </p:titleStyle>
    <p:bodyStyle>
      <a:lvl1pPr marL="233363" indent="-233363" algn="l" defTabSz="457200" rtl="0" eaLnBrk="0" fontAlgn="base" hangingPunct="0">
        <a:spcBef>
          <a:spcPct val="20000"/>
        </a:spcBef>
        <a:spcAft>
          <a:spcPts val="400"/>
        </a:spcAft>
        <a:buClr>
          <a:srgbClr val="FFB719"/>
        </a:buClr>
        <a:buSzPct val="120000"/>
        <a:buFont typeface="Arial" charset="0"/>
        <a:buChar char="•"/>
        <a:defRPr sz="2000" kern="1200">
          <a:solidFill>
            <a:srgbClr val="7C7B7E"/>
          </a:solidFill>
          <a:latin typeface="Trebuchet MS"/>
          <a:ea typeface="Trebuchet MS" pitchFamily="34" charset="0"/>
          <a:cs typeface="Trebuchet MS"/>
        </a:defRPr>
      </a:lvl1pPr>
      <a:lvl2pPr marL="449263" indent="-177800" algn="l" defTabSz="457200" rtl="0" eaLnBrk="0" fontAlgn="base" hangingPunct="0">
        <a:spcBef>
          <a:spcPct val="20000"/>
        </a:spcBef>
        <a:spcAft>
          <a:spcPts val="400"/>
        </a:spcAft>
        <a:buClr>
          <a:srgbClr val="FFB719"/>
        </a:buClr>
        <a:buSzPct val="120000"/>
        <a:buFont typeface="Arial" charset="0"/>
        <a:buChar char="•"/>
        <a:defRPr kern="1200">
          <a:solidFill>
            <a:srgbClr val="7C7B7E"/>
          </a:solidFill>
          <a:latin typeface="Trebuchet MS"/>
          <a:ea typeface="Trebuchet MS" pitchFamily="34" charset="0"/>
          <a:cs typeface="Trebuchet MS"/>
        </a:defRPr>
      </a:lvl2pPr>
      <a:lvl3pPr marL="804863" indent="-177800" algn="l" defTabSz="457200" rtl="0" eaLnBrk="0" fontAlgn="base" hangingPunct="0">
        <a:spcBef>
          <a:spcPct val="20000"/>
        </a:spcBef>
        <a:spcAft>
          <a:spcPct val="0"/>
        </a:spcAft>
        <a:buClr>
          <a:srgbClr val="FFB719"/>
        </a:buClr>
        <a:buSzPct val="120000"/>
        <a:buFont typeface="Arial" charset="0"/>
        <a:buChar char="•"/>
        <a:defRPr sz="1600" kern="1200">
          <a:solidFill>
            <a:srgbClr val="7C7B7E"/>
          </a:solidFill>
          <a:latin typeface="Trebuchet MS"/>
          <a:ea typeface="Trebuchet MS" pitchFamily="34" charset="0"/>
          <a:cs typeface="Trebuchet MS"/>
        </a:defRPr>
      </a:lvl3pPr>
      <a:lvl4pPr marL="1146175" indent="-177800" algn="l" defTabSz="457200" rtl="0" eaLnBrk="0" fontAlgn="base" hangingPunct="0">
        <a:spcBef>
          <a:spcPct val="20000"/>
        </a:spcBef>
        <a:spcAft>
          <a:spcPct val="0"/>
        </a:spcAft>
        <a:buClr>
          <a:srgbClr val="FFB719"/>
        </a:buClr>
        <a:buSzPct val="120000"/>
        <a:buFont typeface="Arial" charset="0"/>
        <a:buChar char="•"/>
        <a:defRPr sz="1600" kern="1200">
          <a:solidFill>
            <a:srgbClr val="7C7B7E"/>
          </a:solidFill>
          <a:latin typeface="Trebuchet MS"/>
          <a:ea typeface="Trebuchet MS" pitchFamily="34" charset="0"/>
          <a:cs typeface="Trebuchet MS"/>
        </a:defRPr>
      </a:lvl4pPr>
      <a:lvl5pPr marL="1487488" indent="-177800" algn="l" defTabSz="457200" rtl="0" eaLnBrk="0" fontAlgn="base" hangingPunct="0">
        <a:spcBef>
          <a:spcPct val="20000"/>
        </a:spcBef>
        <a:spcAft>
          <a:spcPct val="0"/>
        </a:spcAft>
        <a:buClr>
          <a:srgbClr val="FFB719"/>
        </a:buClr>
        <a:buSzPct val="120000"/>
        <a:buFont typeface="Arial" charset="0"/>
        <a:buChar char="•"/>
        <a:defRPr sz="1600" kern="1200">
          <a:solidFill>
            <a:srgbClr val="7C7B7E"/>
          </a:solidFill>
          <a:latin typeface="Trebuchet MS"/>
          <a:ea typeface="Trebuchet MS" pitchFamily="34" charset="0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gorillaarcade.com/4x/icons/aeroplane.gif" TargetMode="External"/><Relationship Id="rId3" Type="http://schemas.openxmlformats.org/officeDocument/2006/relationships/image" Target="../media/image16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rystal-tours.com/shoreexcursions/Shore%20Excursion%20Images/Ship_Cartoon.gif" TargetMode="External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jpe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71800" y="1905000"/>
            <a:ext cx="6096001" cy="1447800"/>
          </a:xfrm>
        </p:spPr>
        <p:txBody>
          <a:bodyPr/>
          <a:lstStyle/>
          <a:p>
            <a:r>
              <a:rPr lang="en-GB" sz="1800" dirty="0" smtClean="0"/>
              <a:t>ITU Workshop on the Efficient Use of the Spectrum/Orbit Resource, 14-16 April 2014</a:t>
            </a:r>
            <a:br>
              <a:rPr lang="en-GB" sz="1800" dirty="0" smtClean="0"/>
            </a:br>
            <a:r>
              <a:rPr lang="en-GB" sz="1800" dirty="0"/>
              <a:t/>
            </a:r>
            <a:br>
              <a:rPr lang="en-GB" sz="1800" dirty="0"/>
            </a:br>
            <a:r>
              <a:rPr lang="en-GB" sz="1800" dirty="0" smtClean="0"/>
              <a:t>The Evolution of Mobile Satellite Applications</a:t>
            </a:r>
            <a:endParaRPr lang="en-GB" sz="1800" dirty="0"/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60000"/>
              </a:lnSpc>
            </a:pPr>
            <a:endParaRPr lang="en-US" sz="2100"/>
          </a:p>
          <a:p>
            <a:pPr>
              <a:lnSpc>
                <a:spcPct val="60000"/>
              </a:lnSpc>
            </a:pPr>
            <a:endParaRPr lang="en-US" sz="25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GMDSS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Global Maritime Distress and Safety System (GMDSS): series of safety communications systems that large commercial vessels must carry to ensure safety of life</a:t>
            </a:r>
          </a:p>
          <a:p>
            <a:r>
              <a:rPr lang="en-GB" dirty="0" smtClean="0"/>
              <a:t>Includes emergency locator beacons and various (optional) communications </a:t>
            </a:r>
            <a:r>
              <a:rPr lang="en-GB" dirty="0" err="1" smtClean="0"/>
              <a:t>equipments</a:t>
            </a:r>
            <a:endParaRPr lang="en-GB" dirty="0" smtClean="0"/>
          </a:p>
          <a:p>
            <a:r>
              <a:rPr lang="en-GB" dirty="0" smtClean="0"/>
              <a:t>Intergovernmental organisation INMARSAT were originally the only satellite provider in the GMDSS </a:t>
            </a:r>
          </a:p>
          <a:p>
            <a:r>
              <a:rPr lang="en-GB" dirty="0" smtClean="0"/>
              <a:t>Iridium has applied to become part of the GMDSS, offering improved coverage and extension to the polar regions (which GSO systems cannot serve)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D2850D5-914A-4EA8-B11C-6AFA17DF68D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16695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Emergency Relief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rtl="0" eaLnBrk="0" fontAlgn="base" hangingPunct="0"/>
            <a:r>
              <a:rPr lang="en-US" sz="2000" kern="1200" dirty="0" smtClean="0">
                <a:solidFill>
                  <a:srgbClr val="7C7B7E"/>
                </a:solidFill>
                <a:latin typeface="Trebuchet MS"/>
                <a:ea typeface="Trebuchet MS" pitchFamily="34" charset="0"/>
                <a:cs typeface="Trebuchet MS"/>
              </a:rPr>
              <a:t>Disaster Early Warning</a:t>
            </a:r>
            <a:endParaRPr lang="en-US" sz="2000" dirty="0" smtClean="0"/>
          </a:p>
          <a:p>
            <a:pPr rtl="0" eaLnBrk="0" fontAlgn="base" hangingPunct="0"/>
            <a:r>
              <a:rPr lang="en-US" sz="2000" kern="1200" dirty="0" smtClean="0">
                <a:solidFill>
                  <a:srgbClr val="7C7B7E"/>
                </a:solidFill>
                <a:latin typeface="Trebuchet MS"/>
                <a:ea typeface="Trebuchet MS" pitchFamily="34" charset="0"/>
                <a:cs typeface="Trebuchet MS"/>
              </a:rPr>
              <a:t>Damage assessment reporting</a:t>
            </a:r>
            <a:endParaRPr lang="en-US" dirty="0" smtClean="0"/>
          </a:p>
          <a:p>
            <a:pPr lvl="1"/>
            <a:r>
              <a:rPr lang="en-US" sz="1800" kern="1200" dirty="0" smtClean="0">
                <a:solidFill>
                  <a:srgbClr val="7C7B7E"/>
                </a:solidFill>
                <a:latin typeface="Trebuchet MS"/>
                <a:ea typeface="Trebuchet MS" pitchFamily="34" charset="0"/>
                <a:cs typeface="Trebuchet MS"/>
              </a:rPr>
              <a:t>Mobility required</a:t>
            </a:r>
            <a:endParaRPr lang="en-US" dirty="0" smtClean="0"/>
          </a:p>
          <a:p>
            <a:pPr rtl="0" eaLnBrk="0" fontAlgn="base" hangingPunct="0"/>
            <a:r>
              <a:rPr lang="en-US" sz="2000" kern="1200" dirty="0" smtClean="0">
                <a:solidFill>
                  <a:srgbClr val="7C7B7E"/>
                </a:solidFill>
                <a:latin typeface="Trebuchet MS"/>
                <a:ea typeface="Trebuchet MS" pitchFamily="34" charset="0"/>
                <a:cs typeface="Trebuchet MS"/>
              </a:rPr>
              <a:t>Relief supply logistics support</a:t>
            </a:r>
            <a:endParaRPr lang="en-US" dirty="0" smtClean="0"/>
          </a:p>
          <a:p>
            <a:pPr lvl="1"/>
            <a:r>
              <a:rPr lang="en-US" sz="1800" kern="1200" dirty="0" smtClean="0">
                <a:solidFill>
                  <a:srgbClr val="7C7B7E"/>
                </a:solidFill>
                <a:latin typeface="Trebuchet MS"/>
                <a:ea typeface="Trebuchet MS" pitchFamily="34" charset="0"/>
                <a:cs typeface="Trebuchet MS"/>
              </a:rPr>
              <a:t>Ordering relief supplies</a:t>
            </a:r>
            <a:endParaRPr lang="en-US" dirty="0" smtClean="0"/>
          </a:p>
          <a:p>
            <a:pPr lvl="1"/>
            <a:r>
              <a:rPr lang="en-US" sz="1800" kern="1200" dirty="0" smtClean="0">
                <a:solidFill>
                  <a:srgbClr val="7C7B7E"/>
                </a:solidFill>
                <a:latin typeface="Trebuchet MS"/>
                <a:ea typeface="Trebuchet MS" pitchFamily="34" charset="0"/>
                <a:cs typeface="Trebuchet MS"/>
              </a:rPr>
              <a:t>Supply movement tracking and redirection</a:t>
            </a:r>
            <a:endParaRPr lang="en-US" dirty="0" smtClean="0"/>
          </a:p>
          <a:p>
            <a:pPr rtl="0" eaLnBrk="0" fontAlgn="base" hangingPunct="0"/>
            <a:r>
              <a:rPr lang="en-US" sz="2000" kern="1200" dirty="0" smtClean="0">
                <a:solidFill>
                  <a:srgbClr val="7C7B7E"/>
                </a:solidFill>
                <a:latin typeface="Trebuchet MS"/>
                <a:ea typeface="Trebuchet MS" pitchFamily="34" charset="0"/>
                <a:cs typeface="Trebuchet MS"/>
              </a:rPr>
              <a:t>Coordination of search and rescue efforts</a:t>
            </a:r>
            <a:endParaRPr lang="en-US" dirty="0" smtClean="0"/>
          </a:p>
          <a:p>
            <a:pPr lvl="1"/>
            <a:r>
              <a:rPr lang="en-US" sz="1800" kern="1200" dirty="0" smtClean="0">
                <a:solidFill>
                  <a:srgbClr val="7C7B7E"/>
                </a:solidFill>
                <a:latin typeface="Trebuchet MS"/>
                <a:ea typeface="Trebuchet MS" pitchFamily="34" charset="0"/>
                <a:cs typeface="Trebuchet MS"/>
              </a:rPr>
              <a:t>Injury/death reporting</a:t>
            </a:r>
            <a:endParaRPr lang="en-US" dirty="0" smtClean="0"/>
          </a:p>
          <a:p>
            <a:pPr lvl="1"/>
            <a:r>
              <a:rPr lang="en-US" sz="1800" kern="1200" dirty="0" smtClean="0">
                <a:solidFill>
                  <a:srgbClr val="7C7B7E"/>
                </a:solidFill>
                <a:latin typeface="Trebuchet MS"/>
                <a:ea typeface="Trebuchet MS" pitchFamily="34" charset="0"/>
                <a:cs typeface="Trebuchet MS"/>
              </a:rPr>
              <a:t>Request for medical team support</a:t>
            </a:r>
            <a:endParaRPr lang="en-US" dirty="0" smtClean="0"/>
          </a:p>
          <a:p>
            <a:pPr lvl="1"/>
            <a:r>
              <a:rPr lang="en-US" sz="1800" kern="1200" dirty="0" smtClean="0">
                <a:solidFill>
                  <a:srgbClr val="7C7B7E"/>
                </a:solidFill>
                <a:latin typeface="Trebuchet MS"/>
                <a:ea typeface="Trebuchet MS" pitchFamily="34" charset="0"/>
                <a:cs typeface="Trebuchet MS"/>
              </a:rPr>
              <a:t>Coordination of evacuations</a:t>
            </a:r>
            <a:endParaRPr lang="en-US" dirty="0" smtClean="0"/>
          </a:p>
          <a:p>
            <a:pPr rtl="0" eaLnBrk="0" fontAlgn="base" hangingPunct="0"/>
            <a:r>
              <a:rPr lang="en-US" sz="2000" kern="1200" dirty="0" smtClean="0">
                <a:solidFill>
                  <a:srgbClr val="7C7B7E"/>
                </a:solidFill>
                <a:latin typeface="Trebuchet MS"/>
                <a:ea typeface="Trebuchet MS" pitchFamily="34" charset="0"/>
                <a:cs typeface="Trebuchet MS"/>
              </a:rPr>
              <a:t>Facilitating communications between first responders / relief workers and survivors and family members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B21B4CCA-106F-435C-9DD9-57ACB9239E0C}" type="datetime1">
              <a:rPr lang="en-US" smtClean="0"/>
              <a:pPr>
                <a:defRPr/>
              </a:pPr>
              <a:t>4/12/2014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Iridium Proprietary and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D2850D5-914A-4EA8-B11C-6AFA17DF68D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7" name="Picture 7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143000"/>
            <a:ext cx="3594100" cy="236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EC0EA622-AF09-43FE-B62A-C1B14CB586F3}" type="slidenum">
              <a:rPr lang="en-US"/>
              <a:pPr/>
              <a:t>12</a:t>
            </a:fld>
            <a:endParaRPr lang="en-US"/>
          </a:p>
        </p:txBody>
      </p:sp>
      <p:sp>
        <p:nvSpPr>
          <p:cNvPr id="581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5816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524000"/>
            <a:ext cx="7772400" cy="3581400"/>
          </a:xfrm>
          <a:prstGeom prst="rect">
            <a:avLst/>
          </a:prstGeom>
        </p:spPr>
        <p:txBody>
          <a:bodyPr/>
          <a:lstStyle/>
          <a:p>
            <a:pPr lvl="1"/>
            <a:endParaRPr lang="en-GB" dirty="0"/>
          </a:p>
          <a:p>
            <a:r>
              <a:rPr lang="en-GB" dirty="0" smtClean="0"/>
              <a:t>MSS has evolved extensively from roots in </a:t>
            </a:r>
            <a:r>
              <a:rPr lang="en-GB" dirty="0" err="1" smtClean="0"/>
              <a:t>Marisat</a:t>
            </a:r>
            <a:endParaRPr lang="en-GB" dirty="0" smtClean="0"/>
          </a:p>
          <a:p>
            <a:r>
              <a:rPr lang="en-GB" dirty="0" smtClean="0"/>
              <a:t>Huge increase in satellite applications, driven by smaller and cheaper terminal types</a:t>
            </a:r>
          </a:p>
          <a:p>
            <a:r>
              <a:rPr lang="en-GB" dirty="0" smtClean="0"/>
              <a:t>Increasing demand for broadband services, but still a strong demand for cost-effective narrow-band services</a:t>
            </a:r>
          </a:p>
          <a:p>
            <a:r>
              <a:rPr lang="en-GB" dirty="0" smtClean="0"/>
              <a:t>Aeronautical and maritime industries have specific needs for all forms of satellite </a:t>
            </a:r>
            <a:r>
              <a:rPr lang="en-GB" dirty="0" err="1" smtClean="0"/>
              <a:t>comms</a:t>
            </a:r>
            <a:r>
              <a:rPr lang="en-GB" dirty="0" smtClean="0"/>
              <a:t>, and continue to drive some of the safety-critical applications like AMS(R)S, ADS-B and GMDSS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9C774D2B-4347-48E7-BDD9-8682DE5DD3A1}" type="slidenum">
              <a:rPr lang="en-US"/>
              <a:pPr/>
              <a:t>13</a:t>
            </a:fld>
            <a:endParaRPr lang="en-US"/>
          </a:p>
        </p:txBody>
      </p:sp>
      <p:sp>
        <p:nvSpPr>
          <p:cNvPr id="4751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447800"/>
            <a:ext cx="7210425" cy="4678363"/>
          </a:xfrm>
          <a:prstGeom prst="rect">
            <a:avLst/>
          </a:prstGeom>
        </p:spPr>
        <p:txBody>
          <a:bodyPr/>
          <a:lstStyle/>
          <a:p>
            <a:pPr algn="ctr">
              <a:buFontTx/>
              <a:buNone/>
            </a:pPr>
            <a:endParaRPr lang="en-GB" sz="3700" dirty="0"/>
          </a:p>
          <a:p>
            <a:pPr algn="ctr">
              <a:buFontTx/>
              <a:buNone/>
            </a:pPr>
            <a:endParaRPr lang="en-GB" sz="3700" dirty="0"/>
          </a:p>
          <a:p>
            <a:pPr algn="ctr">
              <a:buFontTx/>
              <a:buNone/>
            </a:pPr>
            <a:r>
              <a:rPr lang="en-GB" sz="3600" dirty="0" smtClean="0"/>
              <a:t>Thank you.</a:t>
            </a:r>
          </a:p>
          <a:p>
            <a:pPr algn="ctr">
              <a:buFontTx/>
              <a:buNone/>
            </a:pPr>
            <a:endParaRPr lang="en-GB" sz="3600" dirty="0"/>
          </a:p>
          <a:p>
            <a:pPr algn="ctr">
              <a:buFontTx/>
              <a:buNone/>
            </a:pPr>
            <a:endParaRPr lang="en-GB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E6A1E5B8-C485-4EC3-BC33-84FEDEC6692E}" type="slidenum">
              <a:rPr lang="en-US"/>
              <a:pPr/>
              <a:t>2</a:t>
            </a:fld>
            <a:endParaRPr lang="en-US"/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Outline</a:t>
            </a:r>
            <a:endParaRPr lang="en-US" sz="3200" dirty="0"/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752600"/>
            <a:ext cx="7620000" cy="4572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Clr>
                <a:srgbClr val="FF9900"/>
              </a:buClr>
            </a:pPr>
            <a:r>
              <a:rPr lang="en-GB" sz="2800" dirty="0" smtClean="0"/>
              <a:t>Evolution of Mobile Satellite Services</a:t>
            </a:r>
          </a:p>
          <a:p>
            <a:pPr>
              <a:lnSpc>
                <a:spcPct val="90000"/>
              </a:lnSpc>
              <a:buClr>
                <a:srgbClr val="FF9900"/>
              </a:buClr>
            </a:pPr>
            <a:r>
              <a:rPr lang="en-GB" sz="2800" dirty="0" smtClean="0"/>
              <a:t>Aeronautical applications</a:t>
            </a:r>
            <a:endParaRPr lang="en-GB" sz="2800" dirty="0"/>
          </a:p>
          <a:p>
            <a:pPr>
              <a:lnSpc>
                <a:spcPct val="90000"/>
              </a:lnSpc>
              <a:buClr>
                <a:srgbClr val="FF9900"/>
              </a:buClr>
            </a:pPr>
            <a:r>
              <a:rPr lang="en-GB" sz="2800" dirty="0" smtClean="0"/>
              <a:t>Maritime applications</a:t>
            </a:r>
          </a:p>
          <a:p>
            <a:pPr>
              <a:lnSpc>
                <a:spcPct val="90000"/>
              </a:lnSpc>
              <a:buClr>
                <a:srgbClr val="FF9900"/>
              </a:buClr>
            </a:pPr>
            <a:r>
              <a:rPr lang="en-GB" sz="2800" dirty="0" smtClean="0"/>
              <a:t>Emergency relief applications</a:t>
            </a:r>
          </a:p>
          <a:p>
            <a:pPr>
              <a:lnSpc>
                <a:spcPct val="90000"/>
              </a:lnSpc>
              <a:buClr>
                <a:srgbClr val="FF9900"/>
              </a:buClr>
            </a:pPr>
            <a:r>
              <a:rPr lang="en-GB" sz="2800" dirty="0" smtClean="0"/>
              <a:t>Conclusion</a:t>
            </a:r>
          </a:p>
          <a:p>
            <a:pPr>
              <a:lnSpc>
                <a:spcPct val="90000"/>
              </a:lnSpc>
              <a:buClr>
                <a:srgbClr val="FF9900"/>
              </a:buClr>
            </a:pPr>
            <a:endParaRPr lang="en-GB" sz="2800" dirty="0"/>
          </a:p>
          <a:p>
            <a:pPr>
              <a:lnSpc>
                <a:spcPct val="90000"/>
              </a:lnSpc>
              <a:buClr>
                <a:srgbClr val="FF9900"/>
              </a:buClr>
            </a:pPr>
            <a:endParaRPr lang="en-GB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Evolution of Mobile Satellite Services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Began with MARISAT GSO network (UHF, VSATs operating in L-band)</a:t>
            </a:r>
          </a:p>
          <a:p>
            <a:r>
              <a:rPr lang="en-GB" dirty="0" smtClean="0"/>
              <a:t>Big-LEOs (L- and S-band) and Little-LEOs (VHF)</a:t>
            </a:r>
          </a:p>
          <a:p>
            <a:r>
              <a:rPr lang="en-GB" dirty="0" smtClean="0"/>
              <a:t>Earth Stations on Vessels and Aeronautical MSS (C-/Ku-band)</a:t>
            </a:r>
          </a:p>
          <a:p>
            <a:r>
              <a:rPr lang="en-GB" dirty="0" smtClean="0"/>
              <a:t>Soon </a:t>
            </a:r>
            <a:r>
              <a:rPr lang="en-GB" dirty="0" err="1" smtClean="0"/>
              <a:t>Ka</a:t>
            </a:r>
            <a:r>
              <a:rPr lang="en-GB" dirty="0" smtClean="0"/>
              <a:t>-band MSS networks …</a:t>
            </a:r>
          </a:p>
          <a:p>
            <a:endParaRPr lang="en-GB" dirty="0" smtClean="0"/>
          </a:p>
          <a:p>
            <a:r>
              <a:rPr lang="en-GB" dirty="0" smtClean="0"/>
              <a:t>Examples of all of these types still operate</a:t>
            </a:r>
          </a:p>
          <a:p>
            <a:r>
              <a:rPr lang="en-GB" dirty="0" smtClean="0"/>
              <a:t>Services have evolved from simple (analogue) voice carriers to flexible data / IP channels</a:t>
            </a:r>
          </a:p>
          <a:p>
            <a:r>
              <a:rPr lang="en-GB" dirty="0" smtClean="0"/>
              <a:t>Terminals now range from low-rate low-power devices (size of a pack of cards) to multi-megabit high-cost mobile VSATs</a:t>
            </a:r>
          </a:p>
          <a:p>
            <a:r>
              <a:rPr lang="en-GB" dirty="0" smtClean="0"/>
              <a:t>Very large multitude of applications…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D2850D5-914A-4EA8-B11C-6AFA17DF68D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007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Explosion in Applications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B21B4CCA-106F-435C-9DD9-57ACB9239E0C}" type="datetime1">
              <a:rPr lang="en-US" smtClean="0"/>
              <a:pPr>
                <a:defRPr/>
              </a:pPr>
              <a:t>4/12/2014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Iridium Proprietary and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D2850D5-914A-4EA8-B11C-6AFA17DF68D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8" name="Picture 20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75657"/>
            <a:ext cx="7162800" cy="3526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3505200"/>
            <a:ext cx="3581400" cy="16764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Low-rate data:</a:t>
            </a:r>
          </a:p>
          <a:p>
            <a:pPr lvl="1"/>
            <a:r>
              <a:rPr lang="en-GB" dirty="0" smtClean="0"/>
              <a:t>Tsunami detection buoys</a:t>
            </a:r>
          </a:p>
          <a:p>
            <a:pPr lvl="1"/>
            <a:r>
              <a:rPr lang="en-GB" dirty="0" smtClean="0"/>
              <a:t>Container tracking modules</a:t>
            </a:r>
          </a:p>
          <a:p>
            <a:pPr lvl="1"/>
            <a:r>
              <a:rPr lang="en-GB" dirty="0" smtClean="0"/>
              <a:t>Hiker’s safety alert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876800" y="3613150"/>
            <a:ext cx="3429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3363" indent="-233363" algn="l" defTabSz="457200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FFB719"/>
              </a:buClr>
              <a:buSzPct val="120000"/>
              <a:buFont typeface="Arial" charset="0"/>
              <a:buChar char="•"/>
              <a:defRPr sz="2000" kern="1200">
                <a:solidFill>
                  <a:srgbClr val="7C7B7E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marL="449263" indent="-177800" algn="l" defTabSz="457200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FFB719"/>
              </a:buClr>
              <a:buSzPct val="120000"/>
              <a:buFont typeface="Arial" charset="0"/>
              <a:buChar char="•"/>
              <a:defRPr kern="1200">
                <a:solidFill>
                  <a:srgbClr val="7C7B7E"/>
                </a:solidFill>
                <a:latin typeface="Trebuchet MS"/>
                <a:ea typeface="Trebuchet MS" pitchFamily="34" charset="0"/>
                <a:cs typeface="Trebuchet MS"/>
              </a:defRPr>
            </a:lvl2pPr>
            <a:lvl3pPr marL="804863" indent="-1778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B719"/>
              </a:buClr>
              <a:buSzPct val="120000"/>
              <a:buFont typeface="Arial" charset="0"/>
              <a:buChar char="•"/>
              <a:defRPr sz="1600" kern="1200">
                <a:solidFill>
                  <a:srgbClr val="7C7B7E"/>
                </a:solidFill>
                <a:latin typeface="Trebuchet MS"/>
                <a:ea typeface="Trebuchet MS" pitchFamily="34" charset="0"/>
                <a:cs typeface="Trebuchet MS"/>
              </a:defRPr>
            </a:lvl3pPr>
            <a:lvl4pPr marL="1146175" indent="-1778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B719"/>
              </a:buClr>
              <a:buSzPct val="120000"/>
              <a:buFont typeface="Arial" charset="0"/>
              <a:buChar char="•"/>
              <a:defRPr sz="1600" kern="1200">
                <a:solidFill>
                  <a:srgbClr val="7C7B7E"/>
                </a:solidFill>
                <a:latin typeface="Trebuchet MS"/>
                <a:ea typeface="Trebuchet MS" pitchFamily="34" charset="0"/>
                <a:cs typeface="Trebuchet MS"/>
              </a:defRPr>
            </a:lvl4pPr>
            <a:lvl5pPr marL="1487488" indent="-1778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B719"/>
              </a:buClr>
              <a:buSzPct val="120000"/>
              <a:buFont typeface="Arial" charset="0"/>
              <a:buChar char="•"/>
              <a:defRPr sz="1600" kern="1200">
                <a:solidFill>
                  <a:srgbClr val="7C7B7E"/>
                </a:solidFill>
                <a:latin typeface="Trebuchet MS"/>
                <a:ea typeface="Trebuchet MS" pitchFamily="34" charset="0"/>
                <a:cs typeface="Trebuchet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GB" dirty="0" smtClean="0"/>
              <a:t>High-rate data:</a:t>
            </a:r>
          </a:p>
          <a:p>
            <a:pPr lvl="1"/>
            <a:r>
              <a:rPr lang="en-GB" dirty="0" smtClean="0"/>
              <a:t>Video/audio streaming</a:t>
            </a:r>
          </a:p>
          <a:p>
            <a:pPr lvl="1"/>
            <a:r>
              <a:rPr lang="en-GB" dirty="0" smtClean="0"/>
              <a:t>Internet connectivity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009900" y="4908550"/>
            <a:ext cx="3429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3363" indent="-233363" algn="l" defTabSz="457200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FFB719"/>
              </a:buClr>
              <a:buSzPct val="120000"/>
              <a:buFont typeface="Arial" charset="0"/>
              <a:buChar char="•"/>
              <a:defRPr sz="2000" kern="1200">
                <a:solidFill>
                  <a:srgbClr val="7C7B7E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marL="449263" indent="-177800" algn="l" defTabSz="457200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FFB719"/>
              </a:buClr>
              <a:buSzPct val="120000"/>
              <a:buFont typeface="Arial" charset="0"/>
              <a:buChar char="•"/>
              <a:defRPr kern="1200">
                <a:solidFill>
                  <a:srgbClr val="7C7B7E"/>
                </a:solidFill>
                <a:latin typeface="Trebuchet MS"/>
                <a:ea typeface="Trebuchet MS" pitchFamily="34" charset="0"/>
                <a:cs typeface="Trebuchet MS"/>
              </a:defRPr>
            </a:lvl2pPr>
            <a:lvl3pPr marL="804863" indent="-1778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B719"/>
              </a:buClr>
              <a:buSzPct val="120000"/>
              <a:buFont typeface="Arial" charset="0"/>
              <a:buChar char="•"/>
              <a:defRPr sz="1600" kern="1200">
                <a:solidFill>
                  <a:srgbClr val="7C7B7E"/>
                </a:solidFill>
                <a:latin typeface="Trebuchet MS"/>
                <a:ea typeface="Trebuchet MS" pitchFamily="34" charset="0"/>
                <a:cs typeface="Trebuchet MS"/>
              </a:defRPr>
            </a:lvl3pPr>
            <a:lvl4pPr marL="1146175" indent="-1778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B719"/>
              </a:buClr>
              <a:buSzPct val="120000"/>
              <a:buFont typeface="Arial" charset="0"/>
              <a:buChar char="•"/>
              <a:defRPr sz="1600" kern="1200">
                <a:solidFill>
                  <a:srgbClr val="7C7B7E"/>
                </a:solidFill>
                <a:latin typeface="Trebuchet MS"/>
                <a:ea typeface="Trebuchet MS" pitchFamily="34" charset="0"/>
                <a:cs typeface="Trebuchet MS"/>
              </a:defRPr>
            </a:lvl4pPr>
            <a:lvl5pPr marL="1487488" indent="-1778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B719"/>
              </a:buClr>
              <a:buSzPct val="120000"/>
              <a:buFont typeface="Arial" charset="0"/>
              <a:buChar char="•"/>
              <a:defRPr sz="1600" kern="1200">
                <a:solidFill>
                  <a:srgbClr val="7C7B7E"/>
                </a:solidFill>
                <a:latin typeface="Trebuchet MS"/>
                <a:ea typeface="Trebuchet MS" pitchFamily="34" charset="0"/>
                <a:cs typeface="Trebuchet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GB" dirty="0" smtClean="0"/>
              <a:t>Real-time voice:</a:t>
            </a:r>
          </a:p>
          <a:p>
            <a:pPr lvl="1"/>
            <a:r>
              <a:rPr lang="en-GB" dirty="0" smtClean="0"/>
              <a:t>AMS(R)S cockpit </a:t>
            </a:r>
            <a:r>
              <a:rPr lang="en-GB" dirty="0" err="1" smtClean="0"/>
              <a:t>comms</a:t>
            </a:r>
            <a:endParaRPr lang="en-GB" dirty="0" smtClean="0"/>
          </a:p>
          <a:p>
            <a:pPr lvl="1"/>
            <a:r>
              <a:rPr lang="en-GB" dirty="0" smtClean="0"/>
              <a:t>Remote worker safety</a:t>
            </a:r>
          </a:p>
          <a:p>
            <a:pPr lvl="1"/>
            <a:r>
              <a:rPr lang="en-GB" dirty="0" smtClean="0"/>
              <a:t>Disaster relief </a:t>
            </a:r>
            <a:r>
              <a:rPr lang="en-GB" dirty="0" err="1" smtClean="0"/>
              <a:t>comms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8133369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315244D9-A2D1-454A-9994-8A42B7895453}" type="slidenum">
              <a:rPr lang="en-US"/>
              <a:pPr/>
              <a:t>5</a:t>
            </a:fld>
            <a:endParaRPr lang="en-US"/>
          </a:p>
        </p:txBody>
      </p:sp>
      <p:sp>
        <p:nvSpPr>
          <p:cNvPr id="571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25438"/>
            <a:ext cx="7475539" cy="508000"/>
          </a:xfrm>
        </p:spPr>
        <p:txBody>
          <a:bodyPr/>
          <a:lstStyle/>
          <a:p>
            <a:r>
              <a:rPr lang="en-GB" dirty="0" smtClean="0"/>
              <a:t>Iridium NEXT</a:t>
            </a:r>
            <a:endParaRPr lang="en-US" dirty="0"/>
          </a:p>
        </p:txBody>
      </p:sp>
      <p:sp>
        <p:nvSpPr>
          <p:cNvPr id="571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8000" y="1219200"/>
            <a:ext cx="8255000" cy="5486400"/>
          </a:xfrm>
          <a:prstGeom prst="rect">
            <a:avLst/>
          </a:prstGeom>
        </p:spPr>
        <p:txBody>
          <a:bodyPr/>
          <a:lstStyle/>
          <a:p>
            <a:pPr marL="231775" indent="-231775" defTabSz="914400">
              <a:buClr>
                <a:srgbClr val="FF9900"/>
              </a:buClr>
            </a:pPr>
            <a:r>
              <a:rPr lang="en-GB" sz="2400" dirty="0" smtClean="0"/>
              <a:t>Iridium operating since 1999, the only satellite network to cover 100% of the earth – from pole to pole</a:t>
            </a:r>
          </a:p>
          <a:p>
            <a:pPr>
              <a:buClr>
                <a:srgbClr val="FF9900"/>
              </a:buClr>
            </a:pPr>
            <a:r>
              <a:rPr lang="en-GB" sz="2400" dirty="0" smtClean="0"/>
              <a:t>Markets include maritime, aviation, emergency services, oil and gas exploration, forestry, mining, journalism ...</a:t>
            </a:r>
          </a:p>
          <a:p>
            <a:pPr>
              <a:buClr>
                <a:srgbClr val="FF9900"/>
              </a:buClr>
            </a:pPr>
            <a:r>
              <a:rPr lang="en-GB" sz="2400" dirty="0" smtClean="0"/>
              <a:t>Iridium investing over $2.1bn in their NEXT program</a:t>
            </a:r>
          </a:p>
          <a:p>
            <a:pPr>
              <a:buClr>
                <a:srgbClr val="FF9900"/>
              </a:buClr>
            </a:pPr>
            <a:r>
              <a:rPr lang="en-GB" sz="2400" dirty="0" smtClean="0"/>
              <a:t>Iridium NEXT will renew the entire satellite network, beginning 2015</a:t>
            </a:r>
          </a:p>
          <a:p>
            <a:pPr>
              <a:buClr>
                <a:srgbClr val="FF9900"/>
              </a:buClr>
            </a:pPr>
            <a:r>
              <a:rPr lang="en-GB" sz="2400" dirty="0" smtClean="0"/>
              <a:t>NEXT state-of-the-art design will further extend capabilities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153" name="Picture 77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3829050" y="2943225"/>
            <a:ext cx="1485900" cy="1352550"/>
          </a:xfrm>
          <a:prstGeom prst="rect">
            <a:avLst/>
          </a:prstGeom>
          <a:noFill/>
          <a:ln/>
        </p:spPr>
      </p:pic>
      <p:sp>
        <p:nvSpPr>
          <p:cNvPr id="47" name="Slide Number Placeholder 3"/>
          <p:cNvSpPr>
            <a:spLocks noGrp="1"/>
          </p:cNvSpPr>
          <p:nvPr>
            <p:ph type="sldNum" sz="quarter" idx="16"/>
          </p:nvPr>
        </p:nvSpPr>
        <p:spPr>
          <a:prstGeom prst="rect">
            <a:avLst/>
          </a:prstGeom>
        </p:spPr>
        <p:txBody>
          <a:bodyPr/>
          <a:lstStyle/>
          <a:p>
            <a:fld id="{A8D797E7-CEB2-4F78-829C-C493DE1544CB}" type="slidenum">
              <a:rPr lang="en-US"/>
              <a:pPr/>
              <a:t>6</a:t>
            </a:fld>
            <a:endParaRPr lang="en-US" dirty="0"/>
          </a:p>
        </p:txBody>
      </p:sp>
      <p:pic>
        <p:nvPicPr>
          <p:cNvPr id="560172" name="Picture 44" descr="flat-globe-thumb1681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657600"/>
            <a:ext cx="8153400" cy="2514600"/>
          </a:xfrm>
          <a:prstGeom prst="rect">
            <a:avLst/>
          </a:prstGeom>
          <a:noFill/>
        </p:spPr>
      </p:pic>
      <p:sp>
        <p:nvSpPr>
          <p:cNvPr id="560133" name="Text Box 5"/>
          <p:cNvSpPr txBox="1">
            <a:spLocks noChangeArrowheads="1"/>
          </p:cNvSpPr>
          <p:nvPr/>
        </p:nvSpPr>
        <p:spPr bwMode="auto">
          <a:xfrm>
            <a:off x="3395337" y="1017657"/>
            <a:ext cx="2387192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700" dirty="0" err="1">
                <a:latin typeface="+mn-lt"/>
              </a:rPr>
              <a:t>Intersatellite</a:t>
            </a:r>
            <a:r>
              <a:rPr lang="en-GB" sz="1700" dirty="0">
                <a:latin typeface="+mn-lt"/>
              </a:rPr>
              <a:t> </a:t>
            </a:r>
            <a:r>
              <a:rPr lang="en-GB" sz="1700" dirty="0" smtClean="0">
                <a:latin typeface="+mn-lt"/>
              </a:rPr>
              <a:t>Crosslink</a:t>
            </a:r>
            <a:endParaRPr lang="en-GB" sz="1700" dirty="0">
              <a:latin typeface="+mn-lt"/>
            </a:endParaRPr>
          </a:p>
        </p:txBody>
      </p:sp>
      <p:sp>
        <p:nvSpPr>
          <p:cNvPr id="560137" name="Text Box 9"/>
          <p:cNvSpPr txBox="1">
            <a:spLocks noChangeArrowheads="1"/>
          </p:cNvSpPr>
          <p:nvPr/>
        </p:nvSpPr>
        <p:spPr bwMode="auto">
          <a:xfrm>
            <a:off x="4175125" y="1371600"/>
            <a:ext cx="1082675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b="0"/>
          </a:p>
        </p:txBody>
      </p:sp>
      <p:sp>
        <p:nvSpPr>
          <p:cNvPr id="560138" name="Text Box 10"/>
          <p:cNvSpPr txBox="1">
            <a:spLocks noChangeArrowheads="1"/>
          </p:cNvSpPr>
          <p:nvPr/>
        </p:nvSpPr>
        <p:spPr bwMode="auto">
          <a:xfrm>
            <a:off x="685800" y="405825"/>
            <a:ext cx="762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3200" b="1" dirty="0" smtClean="0">
                <a:latin typeface="+mn-lt"/>
              </a:rPr>
              <a:t>Iridium System</a:t>
            </a:r>
            <a:endParaRPr lang="en-US" sz="3200" b="1" dirty="0">
              <a:latin typeface="+mn-lt"/>
            </a:endParaRPr>
          </a:p>
        </p:txBody>
      </p:sp>
      <p:sp>
        <p:nvSpPr>
          <p:cNvPr id="560141" name="Text Box 13"/>
          <p:cNvSpPr txBox="1">
            <a:spLocks noChangeArrowheads="1"/>
          </p:cNvSpPr>
          <p:nvPr/>
        </p:nvSpPr>
        <p:spPr bwMode="auto">
          <a:xfrm>
            <a:off x="990600" y="1295400"/>
            <a:ext cx="13716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b="0"/>
          </a:p>
        </p:txBody>
      </p:sp>
      <p:sp>
        <p:nvSpPr>
          <p:cNvPr id="560140" name="Text Box 12"/>
          <p:cNvSpPr txBox="1">
            <a:spLocks noChangeArrowheads="1"/>
          </p:cNvSpPr>
          <p:nvPr/>
        </p:nvSpPr>
        <p:spPr bwMode="auto">
          <a:xfrm>
            <a:off x="457200" y="1219200"/>
            <a:ext cx="18288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700" dirty="0" smtClean="0">
                <a:latin typeface="+mn-lt"/>
              </a:rPr>
              <a:t>Satellites</a:t>
            </a:r>
            <a:endParaRPr lang="en-US" sz="1700" dirty="0">
              <a:latin typeface="+mn-lt"/>
            </a:endParaRPr>
          </a:p>
        </p:txBody>
      </p:sp>
      <p:sp>
        <p:nvSpPr>
          <p:cNvPr id="560143" name="Text Box 15"/>
          <p:cNvSpPr txBox="1">
            <a:spLocks noChangeArrowheads="1"/>
          </p:cNvSpPr>
          <p:nvPr/>
        </p:nvSpPr>
        <p:spPr bwMode="auto">
          <a:xfrm>
            <a:off x="555625" y="4713288"/>
            <a:ext cx="185578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700" dirty="0">
                <a:latin typeface="+mn-lt"/>
              </a:rPr>
              <a:t>Iridium Gateway</a:t>
            </a:r>
            <a:endParaRPr lang="en-US" sz="1700" dirty="0">
              <a:latin typeface="+mn-lt"/>
            </a:endParaRPr>
          </a:p>
        </p:txBody>
      </p:sp>
      <p:sp>
        <p:nvSpPr>
          <p:cNvPr id="560146" name="Text Box 18"/>
          <p:cNvSpPr txBox="1">
            <a:spLocks noChangeArrowheads="1"/>
          </p:cNvSpPr>
          <p:nvPr/>
        </p:nvSpPr>
        <p:spPr bwMode="auto">
          <a:xfrm>
            <a:off x="7010400" y="2667000"/>
            <a:ext cx="15240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b="0"/>
          </a:p>
        </p:txBody>
      </p:sp>
      <p:sp>
        <p:nvSpPr>
          <p:cNvPr id="560144" name="Text Box 16"/>
          <p:cNvSpPr txBox="1">
            <a:spLocks noChangeArrowheads="1"/>
          </p:cNvSpPr>
          <p:nvPr/>
        </p:nvSpPr>
        <p:spPr bwMode="auto">
          <a:xfrm>
            <a:off x="5314950" y="2661047"/>
            <a:ext cx="17526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1700" dirty="0">
                <a:latin typeface="+mn-lt"/>
              </a:rPr>
              <a:t>Subscriber (Service) </a:t>
            </a:r>
            <a:r>
              <a:rPr lang="en-GB" sz="1700" dirty="0" smtClean="0">
                <a:latin typeface="+mn-lt"/>
              </a:rPr>
              <a:t>Links</a:t>
            </a:r>
            <a:endParaRPr lang="en-GB" sz="1700" dirty="0">
              <a:latin typeface="+mn-lt"/>
            </a:endParaRPr>
          </a:p>
        </p:txBody>
      </p:sp>
      <p:sp>
        <p:nvSpPr>
          <p:cNvPr id="560149" name="Text Box 21"/>
          <p:cNvSpPr txBox="1">
            <a:spLocks noChangeArrowheads="1"/>
          </p:cNvSpPr>
          <p:nvPr/>
        </p:nvSpPr>
        <p:spPr bwMode="auto">
          <a:xfrm>
            <a:off x="2895600" y="2438400"/>
            <a:ext cx="1600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 b="0"/>
          </a:p>
        </p:txBody>
      </p:sp>
      <p:sp>
        <p:nvSpPr>
          <p:cNvPr id="560150" name="Text Box 22"/>
          <p:cNvSpPr txBox="1">
            <a:spLocks noChangeArrowheads="1"/>
          </p:cNvSpPr>
          <p:nvPr/>
        </p:nvSpPr>
        <p:spPr bwMode="auto">
          <a:xfrm>
            <a:off x="848503" y="3303657"/>
            <a:ext cx="1447832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700" dirty="0">
                <a:latin typeface="+mn-lt"/>
              </a:rPr>
              <a:t>Feeder </a:t>
            </a:r>
            <a:r>
              <a:rPr lang="en-GB" sz="1700" dirty="0" smtClean="0">
                <a:latin typeface="+mn-lt"/>
              </a:rPr>
              <a:t>Links</a:t>
            </a:r>
            <a:endParaRPr lang="en-GB" sz="1700" dirty="0">
              <a:latin typeface="+mn-lt"/>
            </a:endParaRPr>
          </a:p>
        </p:txBody>
      </p:sp>
      <p:pic>
        <p:nvPicPr>
          <p:cNvPr id="560155" name="Picture 5" descr="image002"/>
          <p:cNvPicPr>
            <a:picLocks noChangeAspect="1" noChangeArrowheads="1"/>
          </p:cNvPicPr>
          <p:nvPr/>
        </p:nvPicPr>
        <p:blipFill>
          <a:blip r:embed="rId5" cstate="print"/>
          <a:srcRect l="83168" t="6580" r="1981" b="78947"/>
          <a:stretch>
            <a:fillRect/>
          </a:stretch>
        </p:blipFill>
        <p:spPr bwMode="auto">
          <a:xfrm>
            <a:off x="7696200" y="1524000"/>
            <a:ext cx="114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0156" name="Picture 5" descr="image002"/>
          <p:cNvPicPr>
            <a:picLocks noChangeAspect="1" noChangeArrowheads="1"/>
          </p:cNvPicPr>
          <p:nvPr/>
        </p:nvPicPr>
        <p:blipFill>
          <a:blip r:embed="rId5" cstate="print"/>
          <a:srcRect l="83168" t="6580" r="1981" b="78947"/>
          <a:stretch>
            <a:fillRect/>
          </a:stretch>
        </p:blipFill>
        <p:spPr bwMode="auto">
          <a:xfrm>
            <a:off x="495300" y="1562100"/>
            <a:ext cx="114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0157" name="Picture 5" descr="image002"/>
          <p:cNvPicPr>
            <a:picLocks noChangeAspect="1" noChangeArrowheads="1"/>
          </p:cNvPicPr>
          <p:nvPr/>
        </p:nvPicPr>
        <p:blipFill>
          <a:blip r:embed="rId5" cstate="print"/>
          <a:srcRect l="83168" t="6580" r="1981" b="78947"/>
          <a:stretch>
            <a:fillRect/>
          </a:stretch>
        </p:blipFill>
        <p:spPr bwMode="auto">
          <a:xfrm>
            <a:off x="2590800" y="1295400"/>
            <a:ext cx="114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0158" name="Picture 5" descr="image002"/>
          <p:cNvPicPr>
            <a:picLocks noChangeAspect="1" noChangeArrowheads="1"/>
          </p:cNvPicPr>
          <p:nvPr/>
        </p:nvPicPr>
        <p:blipFill>
          <a:blip r:embed="rId5" cstate="print"/>
          <a:srcRect l="83168" t="6580" r="1981" b="78947"/>
          <a:stretch>
            <a:fillRect/>
          </a:stretch>
        </p:blipFill>
        <p:spPr bwMode="auto">
          <a:xfrm>
            <a:off x="5257800" y="1219200"/>
            <a:ext cx="114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0159" name="Line 31"/>
          <p:cNvSpPr>
            <a:spLocks noChangeShapeType="1"/>
          </p:cNvSpPr>
          <p:nvPr/>
        </p:nvSpPr>
        <p:spPr bwMode="auto">
          <a:xfrm>
            <a:off x="6400800" y="1676400"/>
            <a:ext cx="1219200" cy="2286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0160" name="Line 32"/>
          <p:cNvSpPr>
            <a:spLocks noChangeShapeType="1"/>
          </p:cNvSpPr>
          <p:nvPr/>
        </p:nvSpPr>
        <p:spPr bwMode="auto">
          <a:xfrm>
            <a:off x="3810000" y="1600200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0161" name="Line 33"/>
          <p:cNvSpPr>
            <a:spLocks noChangeShapeType="1"/>
          </p:cNvSpPr>
          <p:nvPr/>
        </p:nvSpPr>
        <p:spPr bwMode="auto">
          <a:xfrm flipV="1">
            <a:off x="1638300" y="1828800"/>
            <a:ext cx="952500" cy="76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0174" name="Line 46"/>
          <p:cNvSpPr>
            <a:spLocks noChangeShapeType="1"/>
          </p:cNvSpPr>
          <p:nvPr/>
        </p:nvSpPr>
        <p:spPr bwMode="auto">
          <a:xfrm>
            <a:off x="1600200" y="3657599"/>
            <a:ext cx="228600" cy="682823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0176" name="Line 48"/>
          <p:cNvSpPr>
            <a:spLocks noChangeShapeType="1"/>
          </p:cNvSpPr>
          <p:nvPr/>
        </p:nvSpPr>
        <p:spPr bwMode="auto">
          <a:xfrm flipH="1" flipV="1">
            <a:off x="1145272" y="2457450"/>
            <a:ext cx="304800" cy="8191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560182" name="Picture 54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4876800"/>
            <a:ext cx="355600" cy="457200"/>
          </a:xfrm>
          <a:prstGeom prst="rect">
            <a:avLst/>
          </a:prstGeom>
          <a:noFill/>
        </p:spPr>
      </p:pic>
      <p:pic>
        <p:nvPicPr>
          <p:cNvPr id="560184" name="Picture 56" descr="See full size image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76500" y="2457450"/>
            <a:ext cx="685800" cy="438150"/>
          </a:xfrm>
          <a:prstGeom prst="rect">
            <a:avLst/>
          </a:prstGeom>
          <a:noFill/>
        </p:spPr>
      </p:pic>
      <p:sp>
        <p:nvSpPr>
          <p:cNvPr id="560185" name="Text Box 57"/>
          <p:cNvSpPr txBox="1">
            <a:spLocks noChangeArrowheads="1"/>
          </p:cNvSpPr>
          <p:nvPr/>
        </p:nvSpPr>
        <p:spPr bwMode="auto">
          <a:xfrm>
            <a:off x="2190750" y="2850734"/>
            <a:ext cx="16383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+mn-lt"/>
              </a:rPr>
              <a:t>Aircraft users</a:t>
            </a:r>
            <a:endParaRPr lang="en-US" sz="1600" dirty="0">
              <a:latin typeface="+mn-lt"/>
            </a:endParaRPr>
          </a:p>
        </p:txBody>
      </p:sp>
      <p:sp>
        <p:nvSpPr>
          <p:cNvPr id="560186" name="Line 58"/>
          <p:cNvSpPr>
            <a:spLocks noChangeShapeType="1"/>
          </p:cNvSpPr>
          <p:nvPr/>
        </p:nvSpPr>
        <p:spPr bwMode="auto">
          <a:xfrm flipH="1">
            <a:off x="2819400" y="1981200"/>
            <a:ext cx="114300" cy="381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560187" name="Picture 8" descr="Iridium_phone2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66000" y="4572000"/>
            <a:ext cx="25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0192" name="Line 64"/>
          <p:cNvSpPr>
            <a:spLocks noChangeShapeType="1"/>
          </p:cNvSpPr>
          <p:nvPr/>
        </p:nvSpPr>
        <p:spPr bwMode="auto">
          <a:xfrm flipV="1">
            <a:off x="8001000" y="2438399"/>
            <a:ext cx="381000" cy="185737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0193" name="Text Box 65"/>
          <p:cNvSpPr txBox="1">
            <a:spLocks noChangeArrowheads="1"/>
          </p:cNvSpPr>
          <p:nvPr/>
        </p:nvSpPr>
        <p:spPr bwMode="auto">
          <a:xfrm>
            <a:off x="7442200" y="4340423"/>
            <a:ext cx="11176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700" dirty="0" smtClean="0">
                <a:solidFill>
                  <a:schemeClr val="bg1"/>
                </a:solidFill>
                <a:latin typeface="+mn-lt"/>
              </a:rPr>
              <a:t>Handheld users</a:t>
            </a:r>
            <a:endParaRPr lang="en-US" sz="17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60195" name="Picture 67" descr="acesbigcopy1"/>
          <p:cNvPicPr>
            <a:picLocks noChangeAspect="1" noChangeArrowheads="1"/>
          </p:cNvPicPr>
          <p:nvPr/>
        </p:nvPicPr>
        <p:blipFill>
          <a:blip r:embed="rId11" cstate="print"/>
          <a:srcRect l="23334" t="26666" r="56667" b="60001"/>
          <a:stretch>
            <a:fillRect/>
          </a:stretch>
        </p:blipFill>
        <p:spPr bwMode="auto">
          <a:xfrm>
            <a:off x="4572000" y="5029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0201" name="Line 73"/>
          <p:cNvSpPr>
            <a:spLocks noChangeShapeType="1"/>
          </p:cNvSpPr>
          <p:nvPr/>
        </p:nvSpPr>
        <p:spPr bwMode="auto">
          <a:xfrm>
            <a:off x="2057400" y="4648200"/>
            <a:ext cx="762000" cy="457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0202" name="Text Box 74"/>
          <p:cNvSpPr txBox="1">
            <a:spLocks noChangeArrowheads="1"/>
          </p:cNvSpPr>
          <p:nvPr/>
        </p:nvSpPr>
        <p:spPr bwMode="auto">
          <a:xfrm>
            <a:off x="1899541" y="5486400"/>
            <a:ext cx="212705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700" dirty="0">
                <a:latin typeface="+mn-lt"/>
              </a:rPr>
              <a:t>Terrestrial Phone &amp; </a:t>
            </a:r>
          </a:p>
          <a:p>
            <a:pPr algn="ctr"/>
            <a:r>
              <a:rPr lang="en-GB" sz="1700" dirty="0">
                <a:latin typeface="+mn-lt"/>
              </a:rPr>
              <a:t>Data Network</a:t>
            </a:r>
            <a:endParaRPr lang="en-US" sz="1700" dirty="0">
              <a:latin typeface="+mn-lt"/>
            </a:endParaRPr>
          </a:p>
        </p:txBody>
      </p:sp>
      <p:sp>
        <p:nvSpPr>
          <p:cNvPr id="560203" name="Line 75"/>
          <p:cNvSpPr>
            <a:spLocks noChangeShapeType="1"/>
          </p:cNvSpPr>
          <p:nvPr/>
        </p:nvSpPr>
        <p:spPr bwMode="auto">
          <a:xfrm>
            <a:off x="2057400" y="4648200"/>
            <a:ext cx="2514600" cy="457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560205" name="Picture 77" descr="acesbigcopy1"/>
          <p:cNvPicPr>
            <a:picLocks noChangeAspect="1" noChangeArrowheads="1"/>
          </p:cNvPicPr>
          <p:nvPr/>
        </p:nvPicPr>
        <p:blipFill>
          <a:blip r:embed="rId11" cstate="print"/>
          <a:srcRect l="23334" t="26666" r="56667" b="60001"/>
          <a:stretch>
            <a:fillRect/>
          </a:stretch>
        </p:blipFill>
        <p:spPr bwMode="auto">
          <a:xfrm>
            <a:off x="2590800" y="5105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0206" name="Text Box 78"/>
          <p:cNvSpPr txBox="1">
            <a:spLocks noChangeArrowheads="1"/>
          </p:cNvSpPr>
          <p:nvPr/>
        </p:nvSpPr>
        <p:spPr bwMode="auto">
          <a:xfrm>
            <a:off x="5748866" y="5334000"/>
            <a:ext cx="126153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700" dirty="0" smtClean="0">
                <a:solidFill>
                  <a:schemeClr val="bg1"/>
                </a:solidFill>
                <a:latin typeface="+mn-lt"/>
              </a:rPr>
              <a:t>Maritime users</a:t>
            </a:r>
            <a:endParaRPr lang="en-US" sz="1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60207" name="Text Box 79"/>
          <p:cNvSpPr txBox="1">
            <a:spLocks noChangeArrowheads="1"/>
          </p:cNvSpPr>
          <p:nvPr/>
        </p:nvSpPr>
        <p:spPr bwMode="auto">
          <a:xfrm>
            <a:off x="0" y="6324600"/>
            <a:ext cx="8534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 sz="1600"/>
          </a:p>
        </p:txBody>
      </p:sp>
      <p:sp>
        <p:nvSpPr>
          <p:cNvPr id="48" name="Line 64"/>
          <p:cNvSpPr>
            <a:spLocks noChangeShapeType="1"/>
          </p:cNvSpPr>
          <p:nvPr/>
        </p:nvSpPr>
        <p:spPr bwMode="auto">
          <a:xfrm flipH="1" flipV="1">
            <a:off x="6096000" y="3303656"/>
            <a:ext cx="0" cy="1344544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triangl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" name="Line 48"/>
          <p:cNvSpPr>
            <a:spLocks noChangeShapeType="1"/>
          </p:cNvSpPr>
          <p:nvPr/>
        </p:nvSpPr>
        <p:spPr bwMode="auto">
          <a:xfrm flipH="1" flipV="1">
            <a:off x="6096000" y="2133598"/>
            <a:ext cx="0" cy="52744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Aeronautical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Satellite networks already serve the commercial aeronautical industry: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Passenger voice and data connectivity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Machine-to-Machine (M2M) applications </a:t>
            </a:r>
            <a:r>
              <a:rPr lang="en-US" dirty="0" smtClean="0"/>
              <a:t>for aircraft system monitoring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New applications will include: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Integrated air-traffic control (AMS(R)S) functionality – reliable cockpit </a:t>
            </a:r>
            <a:r>
              <a:rPr lang="en-US" dirty="0" err="1" smtClean="0"/>
              <a:t>comms</a:t>
            </a:r>
            <a:r>
              <a:rPr lang="en-US" dirty="0" smtClean="0"/>
              <a:t> </a:t>
            </a:r>
            <a:r>
              <a:rPr lang="en-US" dirty="0"/>
              <a:t>beyond reach of </a:t>
            </a:r>
            <a:r>
              <a:rPr lang="en-US" dirty="0" smtClean="0"/>
              <a:t>VHF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Satellite ADS-B (Automatic Dependent Surveillance-Broadcast) – extending the tracking of commercial aircraft, for safety and efficiency</a:t>
            </a:r>
          </a:p>
          <a:p>
            <a:pPr lvl="1">
              <a:buFont typeface="Wingdings" pitchFamily="2" charset="2"/>
              <a:buChar char="Ø"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D2850D5-914A-4EA8-B11C-6AFA17DF68D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17929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Space-based ADS-B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North America, Europe and elsewhere moving to ADS-B system of aircraft tracking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Higher degree of accuracy than traditional radar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Fewer dead spots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Information received by neighbouring aircraft, as well as ATC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But reliant on a network of terrestrial receivers 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 smtClean="0"/>
              <a:t>Aireon</a:t>
            </a:r>
            <a:r>
              <a:rPr lang="en-GB" dirty="0" smtClean="0"/>
              <a:t> is placing ADS-B receivers on Iridium satellites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Collects the same signals from aircraft (no new aircraft equipment)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Provides 100% global coverage – including oceans and poles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Safety: Extends benefits of ADS-B to inter-continental routes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Efficiency: Environmental benefits from more direct routing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 smtClean="0"/>
              <a:t>Aireon</a:t>
            </a:r>
            <a:r>
              <a:rPr lang="en-GB" dirty="0" smtClean="0"/>
              <a:t> is a partnership of air navigation service providers, equipment manufacturer/integrators and Iridium – commercial service to begin in 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D2850D5-914A-4EA8-B11C-6AFA17DF68D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01561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Maritime applications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First MSS networks developed for the maritime market - initially limited to analogue voice!</a:t>
            </a:r>
          </a:p>
          <a:p>
            <a:r>
              <a:rPr lang="en-GB" dirty="0" smtClean="0"/>
              <a:t>Now a wide variety of terminals, for all sizes of vessel: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Small emergency tracking and alerting units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Installed voice/data units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Broadband internet connectivity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New and pending developments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Long Range Tracking and Identification (LRIT) – permits tracking of commercial shipping vessels by maritime authorities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Ship Security and Alerting System (SSAS) – transmission of security alerts, to help combat terrorism and piracy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Expansion of GMDSS – maritime safety system will be expanded to accommodate multiple satellite systems</a:t>
            </a:r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D2850D5-914A-4EA8-B11C-6AFA17DF68D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3174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Iridium_Template_may09">
  <a:themeElements>
    <a:clrScheme name="Iridium 3">
      <a:dk1>
        <a:srgbClr val="444B4F"/>
      </a:dk1>
      <a:lt1>
        <a:sysClr val="window" lastClr="FFFFFF"/>
      </a:lt1>
      <a:dk2>
        <a:srgbClr val="8A97A1"/>
      </a:dk2>
      <a:lt2>
        <a:srgbClr val="DFDFE5"/>
      </a:lt2>
      <a:accent1>
        <a:srgbClr val="FFA71B"/>
      </a:accent1>
      <a:accent2>
        <a:srgbClr val="5093EB"/>
      </a:accent2>
      <a:accent3>
        <a:srgbClr val="66BB64"/>
      </a:accent3>
      <a:accent4>
        <a:srgbClr val="585F65"/>
      </a:accent4>
      <a:accent5>
        <a:srgbClr val="60B6C6"/>
      </a:accent5>
      <a:accent6>
        <a:srgbClr val="F74914"/>
      </a:accent6>
      <a:hlink>
        <a:srgbClr val="0000FF"/>
      </a:hlink>
      <a:folHlink>
        <a:srgbClr val="800080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CB1424E43FF647A7BDE743DBEF9DB4" ma:contentTypeVersion="3" ma:contentTypeDescription="Create a new document." ma:contentTypeScope="" ma:versionID="a3c164daf26a3a4d1d5cf874baccde0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9dd530e3df1f86ebe7020055b57088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631231-93E8-401F-AF91-0B10A3DD531E}"/>
</file>

<file path=customXml/itemProps2.xml><?xml version="1.0" encoding="utf-8"?>
<ds:datastoreItem xmlns:ds="http://schemas.openxmlformats.org/officeDocument/2006/customXml" ds:itemID="{FF37D2A6-92D0-428E-A867-975E35BAFA1D}"/>
</file>

<file path=customXml/itemProps3.xml><?xml version="1.0" encoding="utf-8"?>
<ds:datastoreItem xmlns:ds="http://schemas.openxmlformats.org/officeDocument/2006/customXml" ds:itemID="{217409F9-74CE-41BB-88FD-F3828DD300B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6893</TotalTime>
  <Words>759</Words>
  <Application>Microsoft Office PowerPoint</Application>
  <PresentationFormat>On-screen Show (4:3)</PresentationFormat>
  <Paragraphs>131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Iridium_Template_may09</vt:lpstr>
      <vt:lpstr>ITU Workshop on the Efficient Use of the Spectrum/Orbit Resource, 14-16 April 2014  The Evolution of Mobile Satellite Applications</vt:lpstr>
      <vt:lpstr>Outline</vt:lpstr>
      <vt:lpstr>Evolution of Mobile Satellite Services</vt:lpstr>
      <vt:lpstr>Explosion in Applications</vt:lpstr>
      <vt:lpstr>Iridium NEXT</vt:lpstr>
      <vt:lpstr>PowerPoint Presentation</vt:lpstr>
      <vt:lpstr>Aeronautical applications</vt:lpstr>
      <vt:lpstr>Space-based ADS-B</vt:lpstr>
      <vt:lpstr>Maritime applications</vt:lpstr>
      <vt:lpstr>GMDSS</vt:lpstr>
      <vt:lpstr>Emergency Relief Applications</vt:lpstr>
      <vt:lpstr>Conclusion</vt:lpstr>
      <vt:lpstr>PowerPoint Presentation</vt:lpstr>
    </vt:vector>
  </TitlesOfParts>
  <Company>Iridium Satellite,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stewart_m</dc:creator>
  <cp:lastModifiedBy>Chris Snowdon</cp:lastModifiedBy>
  <cp:revision>205</cp:revision>
  <cp:lastPrinted>2014-04-01T13:38:19Z</cp:lastPrinted>
  <dcterms:created xsi:type="dcterms:W3CDTF">2009-07-20T18:09:38Z</dcterms:created>
  <dcterms:modified xsi:type="dcterms:W3CDTF">2014-04-12T16:53:08Z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0x010100CBCB1424E43FF647A7BDE743DBEF9DB4</vt:lpwstr>
  </property>
</Properties>
</file>