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8" r:id="rId3"/>
    <p:sldId id="283" r:id="rId4"/>
    <p:sldId id="279" r:id="rId5"/>
    <p:sldId id="285" r:id="rId6"/>
    <p:sldId id="258" r:id="rId7"/>
    <p:sldId id="284" r:id="rId8"/>
    <p:sldId id="281" r:id="rId9"/>
    <p:sldId id="287" r:id="rId10"/>
    <p:sldId id="288" r:id="rId11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c domien" initials="jc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41" autoAdjust="0"/>
    <p:restoredTop sz="94911" autoAdjust="0"/>
  </p:normalViewPr>
  <p:slideViewPr>
    <p:cSldViewPr>
      <p:cViewPr>
        <p:scale>
          <a:sx n="58" d="100"/>
          <a:sy n="58" d="100"/>
        </p:scale>
        <p:origin x="-955" y="1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A6589-2231-489A-91D6-D986DD31FE8C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7151E-94A2-4A7E-A6EA-FFD8EADE3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58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87E5F-03D4-4A79-BD33-D23E064FB364}" type="datetimeFigureOut">
              <a:rPr lang="en-US" smtClean="0"/>
              <a:t>4/13/2014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57A9C-3630-4829-9E96-319756A80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7582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EDDB-0097-47C5-A0AF-10BE3E67B826}" type="datetime1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5AB5-BF1D-4293-9E81-B17C69CC24F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F203-B747-4398-9830-B9BF5C9736CE}" type="datetime1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5AB5-BF1D-4293-9E81-B17C69CC2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24FA-6FA7-402C-B913-4B8CB3D526EC}" type="datetime1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5AB5-BF1D-4293-9E81-B17C69CC2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F1D4-BDF6-4154-AFE6-3EB31C015BB0}" type="datetime1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5AB5-BF1D-4293-9E81-B17C69CC2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2285-0974-4EA8-967B-CB276E7CE633}" type="datetime1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5AB5-BF1D-4293-9E81-B17C69CC24F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96B9E-FDD4-47E4-8C82-972FAC4972B1}" type="datetime1">
              <a:rPr lang="en-US" smtClean="0"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5AB5-BF1D-4293-9E81-B17C69CC2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EE23-1386-4FC5-BCA5-C3A3CDB1E7CD}" type="datetime1">
              <a:rPr lang="en-US" smtClean="0"/>
              <a:t>4/13/2014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5AB5-BF1D-4293-9E81-B17C69CC24F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B7A11-8EAF-4512-85E6-64CB5B530BA2}" type="datetime1">
              <a:rPr lang="en-US" smtClean="0"/>
              <a:t>4/13/2014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5AB5-BF1D-4293-9E81-B17C69CC2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7078-E003-4618-AEB9-86065E3EF428}" type="datetime1">
              <a:rPr lang="en-US" smtClean="0"/>
              <a:t>4/13/2014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5AB5-BF1D-4293-9E81-B17C69CC2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BC4B7-3554-407A-B0FE-1A4ADD2C94AA}" type="datetime1">
              <a:rPr lang="en-US" smtClean="0"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5AB5-BF1D-4293-9E81-B17C69CC2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2A38-3CAE-4C24-BD79-E92B0A865143}" type="datetime1">
              <a:rPr lang="en-US" smtClean="0"/>
              <a:t>4/13/2014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5AB5-BF1D-4293-9E81-B17C69CC2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AE624E1-3FED-41B4-AA26-25A834183080}" type="datetime1">
              <a:rPr lang="en-US" smtClean="0"/>
              <a:t>4/13/2014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3B05AB5-BF1D-4293-9E81-B17C69CC24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ameil\AppData\Local\Temp\notes04D9D9\IMG-20140414-00832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sx="1000" sy="1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/>
              <a:t>BR Workshop on the efficient use of the spectrum/orbit </a:t>
            </a:r>
            <a:r>
              <a:rPr lang="en-US" sz="3200" b="1" dirty="0" smtClean="0"/>
              <a:t>resource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ESOA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Limassol</a:t>
            </a:r>
            <a:r>
              <a:rPr lang="en-US" b="1" dirty="0">
                <a:solidFill>
                  <a:schemeClr val="tx1"/>
                </a:solidFill>
              </a:rPr>
              <a:t>, Cyprus, 14-16 April </a:t>
            </a:r>
            <a:r>
              <a:rPr lang="en-US" b="1" dirty="0" smtClean="0">
                <a:solidFill>
                  <a:schemeClr val="tx1"/>
                </a:solidFill>
              </a:rPr>
              <a:t>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5AB5-BF1D-4293-9E81-B17C69CC24F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 smtClean="0"/>
              <a:t>Thank you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Cecil </a:t>
            </a:r>
            <a:r>
              <a:rPr lang="en-US" dirty="0" err="1" smtClean="0">
                <a:solidFill>
                  <a:schemeClr val="tx1"/>
                </a:solidFill>
              </a:rPr>
              <a:t>Ameil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ecil.ameil@ses.com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5AB5-BF1D-4293-9E81-B17C69CC24F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35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Increasing satellite spectrum demand</a:t>
            </a:r>
            <a:br>
              <a:rPr lang="en-US" altLang="en-US" dirty="0" smtClean="0"/>
            </a:br>
            <a:r>
              <a:rPr lang="en-US" altLang="en-US" dirty="0" smtClean="0"/>
              <a:t>AI </a:t>
            </a:r>
            <a:r>
              <a:rPr lang="en-US" altLang="en-US" dirty="0"/>
              <a:t>1.6.1 </a:t>
            </a:r>
            <a:r>
              <a:rPr lang="en-US" altLang="en-US" sz="3600" dirty="0"/>
              <a:t>(Imbalance spectrum in Ku band)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SzPct val="80000"/>
              <a:buNone/>
              <a:defRPr/>
            </a:pPr>
            <a:r>
              <a:rPr lang="en-US" sz="3200" b="1" dirty="0">
                <a:solidFill>
                  <a:schemeClr val="accent3"/>
                </a:solidFill>
              </a:rPr>
              <a:t>Issue</a:t>
            </a:r>
          </a:p>
          <a:p>
            <a:pPr marL="285750" indent="-285750">
              <a:buSzPct val="100000"/>
              <a:buFont typeface="Wingdings 3" pitchFamily="18" charset="2"/>
              <a:buChar char=""/>
              <a:defRPr/>
            </a:pPr>
            <a:r>
              <a:rPr lang="en-US" dirty="0"/>
              <a:t>The existing unplanned bands for the FSS in the Ku band range are extensively used for a large variety of satellite applications (e.g. Distribution of TV programs, Direct To Home (DTH), Contribution and Occasional Use, Governmental use)</a:t>
            </a:r>
          </a:p>
          <a:p>
            <a:pPr marL="285750" indent="-285750">
              <a:buSzPct val="100000"/>
              <a:buFont typeface="Wingdings 3" pitchFamily="18" charset="2"/>
              <a:buChar char=""/>
              <a:defRPr/>
            </a:pPr>
            <a:r>
              <a:rPr lang="en-US" dirty="0"/>
              <a:t>In addition to the increasing demand for services in Ku band, the geostationary arc over </a:t>
            </a:r>
            <a:r>
              <a:rPr lang="en-US" u="sng" dirty="0"/>
              <a:t>Region 1</a:t>
            </a:r>
            <a:r>
              <a:rPr lang="en-US" dirty="0"/>
              <a:t> is already heavily used by unplanned Ku FSS satellites which</a:t>
            </a:r>
            <a:r>
              <a:rPr lang="en-GB" dirty="0"/>
              <a:t> will soon create a shortage of Ku band spectrum </a:t>
            </a:r>
          </a:p>
          <a:p>
            <a:pPr marL="285750" indent="-285750">
              <a:buSzPct val="100000"/>
              <a:buFont typeface="Wingdings 3" pitchFamily="18" charset="2"/>
              <a:buChar char=""/>
              <a:defRPr/>
            </a:pPr>
            <a:r>
              <a:rPr lang="en-GB" dirty="0"/>
              <a:t>This lack of sufficient Ku band spectrum will be a challenge for any entity seeking to launch a new satellite </a:t>
            </a:r>
            <a:r>
              <a:rPr lang="en-GB" dirty="0" smtClean="0"/>
              <a:t>system</a:t>
            </a:r>
          </a:p>
          <a:p>
            <a:pPr marL="0" indent="0">
              <a:buSzPct val="80000"/>
              <a:buNone/>
              <a:defRPr/>
            </a:pPr>
            <a:r>
              <a:rPr lang="en-US" sz="3200" b="1" dirty="0" smtClean="0">
                <a:solidFill>
                  <a:schemeClr val="accent3"/>
                </a:solidFill>
              </a:rPr>
              <a:t>Possible solution</a:t>
            </a:r>
          </a:p>
          <a:p>
            <a:pPr marL="285750" indent="-285750">
              <a:buSzPct val="100000"/>
              <a:buFont typeface="Wingdings 3" pitchFamily="18" charset="2"/>
              <a:buChar char=""/>
              <a:defRPr/>
            </a:pPr>
            <a:r>
              <a:rPr lang="en-US" dirty="0" smtClean="0"/>
              <a:t>WRC-15 </a:t>
            </a:r>
            <a:r>
              <a:rPr lang="en-US" dirty="0"/>
              <a:t>will address this issue pursuant to its </a:t>
            </a:r>
            <a:r>
              <a:rPr lang="de-DE" dirty="0">
                <a:solidFill>
                  <a:schemeClr val="accent1"/>
                </a:solidFill>
              </a:rPr>
              <a:t>Agenda Item 1.6.1</a:t>
            </a:r>
            <a:r>
              <a:rPr lang="en-GB" dirty="0"/>
              <a:t> : “to consider possible additional primary allocations to the fixed-satellite service (Earth-to-space and space-to-Earth) of </a:t>
            </a:r>
            <a:r>
              <a:rPr lang="en-GB" b="1" dirty="0"/>
              <a:t>250 MHz in the range between 10 GHz and 17 GHz in Region 1</a:t>
            </a:r>
            <a:r>
              <a:rPr lang="en-GB" dirty="0"/>
              <a:t> …”</a:t>
            </a:r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buFont typeface="Wingdings 3" pitchFamily="18" charset="2"/>
              <a:buChar char=""/>
              <a:defRPr/>
            </a:pPr>
            <a:r>
              <a:rPr lang="en-US" dirty="0">
                <a:cs typeface="Arial" pitchFamily="34" charset="0"/>
              </a:rPr>
              <a:t>We encourage countries and companies </a:t>
            </a:r>
            <a:r>
              <a:rPr lang="en-US" dirty="0" smtClean="0">
                <a:cs typeface="Arial" pitchFamily="34" charset="0"/>
              </a:rPr>
              <a:t>to </a:t>
            </a:r>
            <a:r>
              <a:rPr lang="en-US" dirty="0">
                <a:cs typeface="Arial" pitchFamily="34" charset="0"/>
              </a:rPr>
              <a:t>participate in this effort by following and contributing to the ITU </a:t>
            </a:r>
            <a:r>
              <a:rPr lang="en-US" dirty="0" smtClean="0">
                <a:cs typeface="Arial" pitchFamily="34" charset="0"/>
              </a:rPr>
              <a:t>work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5AB5-BF1D-4293-9E81-B17C69CC24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6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58200" cy="9906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Increasing satellite spectrum demand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AI </a:t>
            </a:r>
            <a:r>
              <a:rPr lang="en-US" altLang="en-US" dirty="0" smtClean="0"/>
              <a:t>1.6.2 </a:t>
            </a:r>
            <a:r>
              <a:rPr lang="en-US" altLang="en-US" sz="3600" dirty="0" smtClean="0"/>
              <a:t>(Imbalance </a:t>
            </a:r>
            <a:r>
              <a:rPr lang="en-US" altLang="en-US" sz="3600" dirty="0"/>
              <a:t>spectrum in Ku </a:t>
            </a:r>
            <a:r>
              <a:rPr lang="en-US" altLang="en-US" sz="3600" dirty="0" smtClean="0"/>
              <a:t>band)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SzPct val="80000"/>
              <a:buNone/>
              <a:defRPr/>
            </a:pPr>
            <a:r>
              <a:rPr lang="en-US" sz="3200" b="1" dirty="0">
                <a:solidFill>
                  <a:schemeClr val="accent3"/>
                </a:solidFill>
              </a:rPr>
              <a:t>Issue</a:t>
            </a:r>
          </a:p>
          <a:p>
            <a:pPr marL="285750" indent="-285750">
              <a:buSzPct val="100000"/>
              <a:buFont typeface="Wingdings 3" pitchFamily="18" charset="2"/>
              <a:buChar char=""/>
              <a:defRPr/>
            </a:pPr>
            <a:r>
              <a:rPr lang="en-US" dirty="0" smtClean="0"/>
              <a:t>The </a:t>
            </a:r>
            <a:r>
              <a:rPr lang="en-US" dirty="0"/>
              <a:t>existing unplanned bands for the FSS in the Ku band range are extensively used for a large variety of satellite applications (e.g. Distribution of TV programs, Direct To Home (DTH), Contribution and Occasional Use, Governmental use)</a:t>
            </a:r>
          </a:p>
          <a:p>
            <a:pPr marL="285750" indent="-285750">
              <a:buSzPct val="100000"/>
              <a:buFont typeface="Wingdings 3" pitchFamily="18" charset="2"/>
              <a:buChar char=""/>
              <a:defRPr/>
            </a:pPr>
            <a:r>
              <a:rPr lang="en-US" dirty="0" smtClean="0"/>
              <a:t>There is currently an imbalance in Ku unplanned bands for the FSS in uplink and downlink in Regions 2 &amp; 3</a:t>
            </a:r>
          </a:p>
          <a:p>
            <a:pPr marL="560070" lvl="1" indent="-285750">
              <a:buSzPct val="100000"/>
              <a:buFont typeface="Wingdings 3" pitchFamily="18" charset="2"/>
              <a:buChar char=""/>
              <a:tabLst>
                <a:tab pos="5830888" algn="l"/>
              </a:tabLst>
              <a:defRPr/>
            </a:pPr>
            <a:r>
              <a:rPr lang="en-US" dirty="0" smtClean="0"/>
              <a:t>Region 2 uplink has 750 MHz and downlink has 1 GHz	→ </a:t>
            </a:r>
            <a:r>
              <a:rPr lang="en-US" dirty="0" smtClean="0">
                <a:solidFill>
                  <a:srgbClr val="FF0000"/>
                </a:solidFill>
              </a:rPr>
              <a:t>250 MHz imbalance</a:t>
            </a:r>
          </a:p>
          <a:p>
            <a:pPr marL="560070" lvl="1" indent="-285750">
              <a:buSzPct val="100000"/>
              <a:buFont typeface="Wingdings 3" pitchFamily="18" charset="2"/>
              <a:buChar char=""/>
              <a:tabLst>
                <a:tab pos="5830888" algn="l"/>
              </a:tabLst>
              <a:defRPr/>
            </a:pPr>
            <a:r>
              <a:rPr lang="en-US" dirty="0"/>
              <a:t>Region </a:t>
            </a:r>
            <a:r>
              <a:rPr lang="en-US" dirty="0" smtClean="0"/>
              <a:t>3 </a:t>
            </a:r>
            <a:r>
              <a:rPr lang="en-US" dirty="0"/>
              <a:t>uplink has 750 MHz and downlink has </a:t>
            </a:r>
            <a:r>
              <a:rPr lang="en-US" dirty="0" smtClean="0"/>
              <a:t>1.05 GHz</a:t>
            </a:r>
            <a:r>
              <a:rPr lang="en-US" dirty="0"/>
              <a:t> </a:t>
            </a:r>
            <a:r>
              <a:rPr lang="en-US" dirty="0" smtClean="0"/>
              <a:t>	→ </a:t>
            </a:r>
            <a:r>
              <a:rPr lang="en-US" dirty="0" smtClean="0">
                <a:solidFill>
                  <a:srgbClr val="FF0000"/>
                </a:solidFill>
              </a:rPr>
              <a:t>300 MHz imbalance</a:t>
            </a:r>
            <a:endParaRPr lang="en-GB" dirty="0">
              <a:solidFill>
                <a:srgbClr val="FF0000"/>
              </a:solidFill>
            </a:endParaRPr>
          </a:p>
          <a:p>
            <a:pPr marL="285750" indent="-285750">
              <a:buSzPct val="100000"/>
              <a:buFont typeface="Wingdings 3" pitchFamily="18" charset="2"/>
              <a:buChar char=""/>
              <a:defRPr/>
            </a:pPr>
            <a:r>
              <a:rPr lang="en-GB" dirty="0"/>
              <a:t>This </a:t>
            </a:r>
            <a:r>
              <a:rPr lang="en-GB" dirty="0" smtClean="0"/>
              <a:t>asymmetric Ku </a:t>
            </a:r>
            <a:r>
              <a:rPr lang="en-GB" dirty="0"/>
              <a:t>band spectrum </a:t>
            </a:r>
            <a:r>
              <a:rPr lang="en-GB" dirty="0" smtClean="0"/>
              <a:t>allocation leads to an inefficiency use of the spectrum</a:t>
            </a:r>
          </a:p>
          <a:p>
            <a:pPr marL="0" indent="0">
              <a:buSzPct val="80000"/>
              <a:buNone/>
              <a:defRPr/>
            </a:pPr>
            <a:r>
              <a:rPr lang="en-US" sz="3200" b="1" dirty="0" smtClean="0">
                <a:solidFill>
                  <a:schemeClr val="accent3"/>
                </a:solidFill>
              </a:rPr>
              <a:t>Possible solution</a:t>
            </a:r>
          </a:p>
          <a:p>
            <a:pPr marL="285750" indent="-285750">
              <a:buSzPct val="100000"/>
              <a:buFont typeface="Wingdings 3" pitchFamily="18" charset="2"/>
              <a:buChar char=""/>
              <a:defRPr/>
            </a:pPr>
            <a:r>
              <a:rPr lang="en-US" dirty="0" smtClean="0"/>
              <a:t>WRC-15 </a:t>
            </a:r>
            <a:r>
              <a:rPr lang="en-US" dirty="0"/>
              <a:t>will address this issue pursuant to its </a:t>
            </a:r>
            <a:r>
              <a:rPr lang="de-DE" dirty="0">
                <a:solidFill>
                  <a:schemeClr val="accent1"/>
                </a:solidFill>
              </a:rPr>
              <a:t>Agenda Item </a:t>
            </a:r>
            <a:r>
              <a:rPr lang="de-DE" dirty="0" smtClean="0">
                <a:solidFill>
                  <a:schemeClr val="accent1"/>
                </a:solidFill>
              </a:rPr>
              <a:t>1.6.2</a:t>
            </a:r>
            <a:r>
              <a:rPr lang="en-GB" dirty="0" smtClean="0"/>
              <a:t> </a:t>
            </a:r>
            <a:r>
              <a:rPr lang="en-GB" dirty="0"/>
              <a:t>: “to consider possible additional primary allocations to the fixed-satellite service (</a:t>
            </a:r>
            <a:r>
              <a:rPr lang="en-GB" dirty="0" smtClean="0"/>
              <a:t>Earth-to-space) </a:t>
            </a:r>
            <a:r>
              <a:rPr lang="en-GB" dirty="0"/>
              <a:t>of </a:t>
            </a:r>
            <a:r>
              <a:rPr lang="en-GB" b="1" dirty="0"/>
              <a:t>250 MHz in </a:t>
            </a:r>
            <a:r>
              <a:rPr lang="en-GB" b="1" dirty="0" smtClean="0"/>
              <a:t>Region 2 and 300 MHz in Region 3</a:t>
            </a:r>
            <a:r>
              <a:rPr lang="en-GB" dirty="0" smtClean="0"/>
              <a:t> </a:t>
            </a:r>
            <a:r>
              <a:rPr lang="en-GB" b="1" dirty="0" smtClean="0"/>
              <a:t>within the </a:t>
            </a:r>
            <a:r>
              <a:rPr lang="en-GB" b="1" dirty="0"/>
              <a:t>range </a:t>
            </a:r>
            <a:r>
              <a:rPr lang="en-GB" b="1" dirty="0" smtClean="0"/>
              <a:t>13-17</a:t>
            </a:r>
            <a:r>
              <a:rPr lang="en-GB" b="1" dirty="0"/>
              <a:t> </a:t>
            </a:r>
            <a:r>
              <a:rPr lang="en-GB" b="1" dirty="0" smtClean="0"/>
              <a:t>GHz </a:t>
            </a:r>
            <a:r>
              <a:rPr lang="en-GB" dirty="0"/>
              <a:t>…”</a:t>
            </a:r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buFont typeface="Wingdings 3" pitchFamily="18" charset="2"/>
              <a:buChar char=""/>
              <a:defRPr/>
            </a:pPr>
            <a:r>
              <a:rPr lang="en-US" dirty="0">
                <a:cs typeface="Arial" pitchFamily="34" charset="0"/>
              </a:rPr>
              <a:t>We encourage countries and companies </a:t>
            </a:r>
            <a:r>
              <a:rPr lang="en-US" dirty="0" smtClean="0">
                <a:cs typeface="Arial" pitchFamily="34" charset="0"/>
              </a:rPr>
              <a:t>to </a:t>
            </a:r>
            <a:r>
              <a:rPr lang="en-US" dirty="0">
                <a:cs typeface="Arial" pitchFamily="34" charset="0"/>
              </a:rPr>
              <a:t>participate in this effort by following and contributing to the ITU </a:t>
            </a:r>
            <a:r>
              <a:rPr lang="en-US" dirty="0" smtClean="0">
                <a:cs typeface="Arial" pitchFamily="34" charset="0"/>
              </a:rPr>
              <a:t>work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5AB5-BF1D-4293-9E81-B17C69CC24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5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SzPct val="80000"/>
              <a:buNone/>
              <a:defRPr/>
            </a:pPr>
            <a:r>
              <a:rPr lang="en-US" sz="3200" b="1" dirty="0">
                <a:solidFill>
                  <a:schemeClr val="accent3"/>
                </a:solidFill>
              </a:rPr>
              <a:t>Issue</a:t>
            </a:r>
          </a:p>
          <a:p>
            <a:pPr marL="285750" indent="-285750">
              <a:buSzPct val="100000"/>
              <a:buFont typeface="Wingdings 3" pitchFamily="18" charset="2"/>
              <a:buChar char=""/>
              <a:defRPr/>
            </a:pPr>
            <a:r>
              <a:rPr lang="en-US" dirty="0"/>
              <a:t>P</a:t>
            </a:r>
            <a:r>
              <a:rPr lang="en-US" dirty="0" smtClean="0"/>
              <a:t>ossible </a:t>
            </a:r>
            <a:r>
              <a:rPr lang="en-US" dirty="0"/>
              <a:t>new allocations to the fixed-satellite service in the frequency bands 7 150-7 250 MHz (space-to-Earth) and 8 400-8 500 MHz (Earth-to-space), subject to appropriate sharing </a:t>
            </a:r>
            <a:r>
              <a:rPr lang="en-US" dirty="0" smtClean="0"/>
              <a:t>conditions</a:t>
            </a:r>
            <a:endParaRPr lang="en-GB" dirty="0"/>
          </a:p>
          <a:p>
            <a:pPr marL="0" indent="0">
              <a:buSzPct val="80000"/>
              <a:buNone/>
              <a:defRPr/>
            </a:pPr>
            <a:r>
              <a:rPr lang="en-US" sz="3200" b="1" dirty="0">
                <a:solidFill>
                  <a:schemeClr val="accent3"/>
                </a:solidFill>
              </a:rPr>
              <a:t>Possible solution</a:t>
            </a:r>
          </a:p>
          <a:p>
            <a:pPr marL="285750" indent="-285750">
              <a:buSzPct val="100000"/>
              <a:buFont typeface="Wingdings 3" pitchFamily="18" charset="2"/>
              <a:buChar char=""/>
              <a:defRPr/>
            </a:pPr>
            <a:r>
              <a:rPr lang="en-US" dirty="0">
                <a:cs typeface="Arial" pitchFamily="34" charset="0"/>
              </a:rPr>
              <a:t>CEPT supports a new primary worldwide FSS allocation </a:t>
            </a:r>
            <a:r>
              <a:rPr lang="en-US" dirty="0" smtClean="0">
                <a:cs typeface="Arial" pitchFamily="34" charset="0"/>
              </a:rPr>
              <a:t>of 200 MHz in the above bands </a:t>
            </a:r>
            <a:r>
              <a:rPr lang="en-US" dirty="0">
                <a:cs typeface="Arial" pitchFamily="34" charset="0"/>
              </a:rPr>
              <a:t>under </a:t>
            </a:r>
            <a:r>
              <a:rPr lang="en-US" dirty="0" smtClean="0">
                <a:cs typeface="Arial" pitchFamily="34" charset="0"/>
              </a:rPr>
              <a:t>certain conditions</a:t>
            </a:r>
          </a:p>
          <a:p>
            <a:pPr marL="285750" indent="-285750">
              <a:buSzPct val="100000"/>
              <a:buFont typeface="Wingdings 3" pitchFamily="18" charset="2"/>
              <a:buChar char=""/>
              <a:defRPr/>
            </a:pPr>
            <a:r>
              <a:rPr lang="en-US" dirty="0" smtClean="0">
                <a:cs typeface="Arial" pitchFamily="34" charset="0"/>
              </a:rPr>
              <a:t>This compromise </a:t>
            </a:r>
            <a:r>
              <a:rPr lang="en-US" dirty="0">
                <a:cs typeface="Arial" pitchFamily="34" charset="0"/>
              </a:rPr>
              <a:t>solution </a:t>
            </a:r>
            <a:r>
              <a:rPr lang="en-US" dirty="0" smtClean="0">
                <a:cs typeface="Arial" pitchFamily="34" charset="0"/>
              </a:rPr>
              <a:t>has been agreed and is clearly outlined as the preliminary CEPT position in the draft CEPT Brief</a:t>
            </a:r>
            <a:endParaRPr lang="en-US" dirty="0">
              <a:cs typeface="Arial" pitchFamily="34" charset="0"/>
            </a:endParaRPr>
          </a:p>
          <a:p>
            <a:pPr marL="285750" indent="-285750">
              <a:buSzPct val="100000"/>
              <a:buFont typeface="Wingdings 3" pitchFamily="18" charset="2"/>
              <a:buChar char=""/>
              <a:defRPr/>
            </a:pPr>
            <a:r>
              <a:rPr lang="en-US" b="1" dirty="0" smtClean="0">
                <a:cs typeface="Arial" pitchFamily="34" charset="0"/>
              </a:rPr>
              <a:t>We </a:t>
            </a:r>
            <a:r>
              <a:rPr lang="en-US" b="1" dirty="0">
                <a:cs typeface="Arial" pitchFamily="34" charset="0"/>
              </a:rPr>
              <a:t>encourage countries and companies </a:t>
            </a:r>
            <a:r>
              <a:rPr lang="en-US" b="1" dirty="0" smtClean="0">
                <a:cs typeface="Arial" pitchFamily="34" charset="0"/>
              </a:rPr>
              <a:t>outside Europe to review the agreed CEPT position </a:t>
            </a:r>
            <a:r>
              <a:rPr lang="en-US" dirty="0" smtClean="0">
                <a:cs typeface="Arial" pitchFamily="34" charset="0"/>
              </a:rPr>
              <a:t>and participate </a:t>
            </a:r>
            <a:r>
              <a:rPr lang="en-US" dirty="0">
                <a:cs typeface="Arial" pitchFamily="34" charset="0"/>
              </a:rPr>
              <a:t>in </a:t>
            </a:r>
            <a:r>
              <a:rPr lang="en-US" dirty="0" smtClean="0">
                <a:cs typeface="Arial" pitchFamily="34" charset="0"/>
              </a:rPr>
              <a:t>the </a:t>
            </a:r>
            <a:r>
              <a:rPr lang="en-US" dirty="0">
                <a:cs typeface="Arial" pitchFamily="34" charset="0"/>
              </a:rPr>
              <a:t>effort </a:t>
            </a:r>
            <a:r>
              <a:rPr lang="en-US" dirty="0" smtClean="0">
                <a:cs typeface="Arial" pitchFamily="34" charset="0"/>
              </a:rPr>
              <a:t>of making this allocation happen by contributing </a:t>
            </a:r>
            <a:r>
              <a:rPr lang="en-US" dirty="0">
                <a:cs typeface="Arial" pitchFamily="34" charset="0"/>
              </a:rPr>
              <a:t>to the ITU </a:t>
            </a:r>
            <a:r>
              <a:rPr lang="en-US" dirty="0" smtClean="0">
                <a:cs typeface="Arial" pitchFamily="34" charset="0"/>
              </a:rPr>
              <a:t>work</a:t>
            </a:r>
            <a:endParaRPr lang="fr-FR" dirty="0" smtClean="0"/>
          </a:p>
          <a:p>
            <a:pPr marL="285750" indent="-285750">
              <a:buSzPct val="100000"/>
              <a:buFont typeface="Wingdings 3" pitchFamily="18" charset="2"/>
              <a:buChar char=""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5AB5-BF1D-4293-9E81-B17C69CC24FD}" type="slidenum">
              <a:rPr lang="en-US" smtClean="0"/>
              <a:t>4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Increasing satellite spectrum demand</a:t>
            </a:r>
            <a:br>
              <a:rPr lang="en-US" altLang="en-US" dirty="0" smtClean="0"/>
            </a:br>
            <a:r>
              <a:rPr lang="en-US" altLang="en-US" dirty="0" smtClean="0"/>
              <a:t>AI </a:t>
            </a:r>
            <a:r>
              <a:rPr lang="en-US" altLang="en-US" dirty="0" smtClean="0"/>
              <a:t>1.9.1 </a:t>
            </a:r>
            <a:r>
              <a:rPr lang="en-US" altLang="en-US" sz="3600" dirty="0" smtClean="0"/>
              <a:t>(Needs in X band)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0464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5AB5-BF1D-4293-9E81-B17C69CC24FD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 descr="C:\Users\cameil\AppData\Local\Temp\notes04D9D9\IMG-20140413-008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268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9906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Proposal </a:t>
            </a:r>
            <a:r>
              <a:rPr lang="en-US" sz="3200" b="1" dirty="0"/>
              <a:t>for Wireless Use of Satellite </a:t>
            </a:r>
            <a:r>
              <a:rPr lang="en-US" sz="3200" b="1" dirty="0" smtClean="0"/>
              <a:t>C </a:t>
            </a:r>
            <a:r>
              <a:rPr lang="en-US" sz="3200" b="1" dirty="0" smtClean="0"/>
              <a:t>Band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Autofit/>
          </a:bodyPr>
          <a:lstStyle/>
          <a:p>
            <a:r>
              <a:rPr lang="en-GB" sz="1700" b="1" dirty="0" smtClean="0"/>
              <a:t>3400-3800 </a:t>
            </a:r>
            <a:r>
              <a:rPr lang="en-GB" sz="1700" b="1" dirty="0"/>
              <a:t>MHz </a:t>
            </a:r>
            <a:r>
              <a:rPr lang="en-GB" sz="1700" dirty="0"/>
              <a:t>– Even if the band might be used for BWA or MFCN in Europe</a:t>
            </a:r>
            <a:r>
              <a:rPr lang="en-GB" sz="1700" dirty="0" smtClean="0"/>
              <a:t>,</a:t>
            </a:r>
            <a:r>
              <a:rPr lang="en-GB" sz="1700" dirty="0"/>
              <a:t> </a:t>
            </a:r>
            <a:r>
              <a:rPr lang="en-GB" sz="1700" dirty="0" smtClean="0"/>
              <a:t>it is </a:t>
            </a:r>
            <a:r>
              <a:rPr lang="en-GB" sz="1700" dirty="0"/>
              <a:t>extensively used in </a:t>
            </a:r>
            <a:r>
              <a:rPr lang="en-GB" sz="1700" dirty="0" smtClean="0"/>
              <a:t>other Regions and </a:t>
            </a:r>
            <a:r>
              <a:rPr lang="en-GB" sz="1700" dirty="0"/>
              <a:t>therefore</a:t>
            </a:r>
            <a:r>
              <a:rPr lang="en-GB" sz="1700" dirty="0" smtClean="0"/>
              <a:t> the </a:t>
            </a:r>
            <a:r>
              <a:rPr lang="en-GB" sz="1700" dirty="0"/>
              <a:t>European frequency plan should not be exported to the rest of the world. </a:t>
            </a:r>
            <a:r>
              <a:rPr lang="en-GB" sz="1700" dirty="0" smtClean="0"/>
              <a:t>No </a:t>
            </a:r>
            <a:r>
              <a:rPr lang="en-GB" sz="1700" dirty="0"/>
              <a:t>change to RR required</a:t>
            </a:r>
            <a:r>
              <a:rPr lang="en-GB" sz="1700" dirty="0" smtClean="0"/>
              <a:t>.</a:t>
            </a:r>
          </a:p>
          <a:p>
            <a:endParaRPr lang="en-US" sz="1700" dirty="0"/>
          </a:p>
          <a:p>
            <a:r>
              <a:rPr lang="en-GB" sz="1700" b="1" dirty="0" smtClean="0"/>
              <a:t>3800-4200 </a:t>
            </a:r>
            <a:r>
              <a:rPr lang="en-GB" sz="1700" b="1" dirty="0"/>
              <a:t>MHz </a:t>
            </a:r>
            <a:r>
              <a:rPr lang="en-GB" sz="1700" dirty="0"/>
              <a:t>– Will need to be maintained for FSS </a:t>
            </a:r>
            <a:r>
              <a:rPr lang="en-GB" sz="1700" dirty="0" smtClean="0"/>
              <a:t>worldwide.</a:t>
            </a:r>
            <a:r>
              <a:rPr lang="en-GB" sz="1700" dirty="0"/>
              <a:t>  High density of </a:t>
            </a:r>
            <a:r>
              <a:rPr lang="en-GB" sz="1700" dirty="0" smtClean="0"/>
              <a:t>Earth </a:t>
            </a:r>
            <a:r>
              <a:rPr lang="en-GB" sz="1700" dirty="0"/>
              <a:t>stations make sharing </a:t>
            </a:r>
            <a:r>
              <a:rPr lang="en-GB" sz="1700" dirty="0" smtClean="0"/>
              <a:t>impractical</a:t>
            </a:r>
            <a:r>
              <a:rPr lang="en-GB" sz="1700" dirty="0"/>
              <a:t>.  No Change to RR required</a:t>
            </a:r>
            <a:r>
              <a:rPr lang="en-GB" sz="1700" dirty="0" smtClean="0"/>
              <a:t>.</a:t>
            </a:r>
          </a:p>
          <a:p>
            <a:endParaRPr lang="en-GB" sz="1700" dirty="0" smtClean="0"/>
          </a:p>
          <a:p>
            <a:r>
              <a:rPr lang="en-GB" sz="1700" b="1" dirty="0"/>
              <a:t>5725-5925 MHz </a:t>
            </a:r>
            <a:r>
              <a:rPr lang="en-GB" sz="1700" dirty="0"/>
              <a:t>(possible RLAN band) – </a:t>
            </a:r>
            <a:r>
              <a:rPr lang="en-US" sz="1700" dirty="0"/>
              <a:t>In the absence of RLAN parameters &amp; deployment scenarios, sharing &amp; compatibility studies still need to be </a:t>
            </a:r>
            <a:r>
              <a:rPr lang="en-US" sz="1700" dirty="0" smtClean="0"/>
              <a:t>conducted before concluding if a change to the RR is required. </a:t>
            </a:r>
            <a:endParaRPr lang="en-GB" sz="1700" dirty="0"/>
          </a:p>
          <a:p>
            <a:endParaRPr lang="en-US" sz="1700" dirty="0"/>
          </a:p>
          <a:p>
            <a:r>
              <a:rPr lang="en-GB" sz="1700" b="1" dirty="0" smtClean="0"/>
              <a:t>5925-6425 </a:t>
            </a:r>
            <a:r>
              <a:rPr lang="en-GB" sz="1700" b="1" dirty="0"/>
              <a:t>MHz </a:t>
            </a:r>
            <a:r>
              <a:rPr lang="en-GB" sz="1700" dirty="0"/>
              <a:t>(possible IMT band) – Will need to be maintained for FSS in </a:t>
            </a:r>
            <a:r>
              <a:rPr lang="en-GB" sz="1700" dirty="0" smtClean="0"/>
              <a:t>worldwide.</a:t>
            </a:r>
            <a:r>
              <a:rPr lang="en-GB" sz="1700" dirty="0"/>
              <a:t>  High density of Earth </a:t>
            </a:r>
            <a:r>
              <a:rPr lang="en-GB" sz="1700" dirty="0" smtClean="0"/>
              <a:t>stations and required separation distances around FSS Earth stations make </a:t>
            </a:r>
            <a:r>
              <a:rPr lang="en-GB" sz="1700" dirty="0"/>
              <a:t>sharing </a:t>
            </a:r>
            <a:r>
              <a:rPr lang="en-GB" sz="1700" dirty="0" smtClean="0"/>
              <a:t>impractical</a:t>
            </a:r>
            <a:r>
              <a:rPr lang="en-GB" sz="1700" dirty="0"/>
              <a:t>.  No Change to RR required</a:t>
            </a:r>
            <a:r>
              <a:rPr lang="en-GB" sz="1700" dirty="0" smtClean="0"/>
              <a:t>.</a:t>
            </a:r>
            <a:endParaRPr lang="en-GB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5AB5-BF1D-4293-9E81-B17C69CC24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1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IMT Spectrum </a:t>
            </a:r>
            <a:r>
              <a:rPr lang="en-US" sz="3200" b="1" dirty="0" smtClean="0"/>
              <a:t>Demand: </a:t>
            </a:r>
            <a:r>
              <a:rPr lang="en-GB" altLang="en-US" sz="3200" b="1" dirty="0"/>
              <a:t>Review of ITU ‘speculator’ model - </a:t>
            </a:r>
            <a:r>
              <a:rPr lang="en-GB" altLang="en-US" sz="3200" b="1" dirty="0" smtClean="0"/>
              <a:t>findings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5AB5-BF1D-4293-9E81-B17C69CC24FD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2"/>
          <p:cNvSpPr txBox="1"/>
          <p:nvPr/>
        </p:nvSpPr>
        <p:spPr>
          <a:xfrm>
            <a:off x="152400" y="2057400"/>
            <a:ext cx="1800200" cy="2304256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Autofit/>
          </a:bodyPr>
          <a:lstStyle/>
          <a:p>
            <a:pPr algn="ctr"/>
            <a:r>
              <a:rPr lang="en-GB" sz="1300" b="1" dirty="0" smtClean="0"/>
              <a:t>Monthly data traffic </a:t>
            </a:r>
            <a:r>
              <a:rPr lang="en-GB" sz="1300" b="1" dirty="0" err="1" smtClean="0"/>
              <a:t>PetaBytes</a:t>
            </a:r>
            <a:r>
              <a:rPr lang="en-GB" sz="1300" b="1" dirty="0" smtClean="0"/>
              <a:t> per square km; the figures from the low density settings in the ITU model compared with benchmark values for urban area traffic in five example countries</a:t>
            </a:r>
            <a:endParaRPr lang="en-GB" sz="13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525616"/>
            <a:ext cx="8686800" cy="1332384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noAutofit/>
          </a:bodyPr>
          <a:lstStyle/>
          <a:p>
            <a:r>
              <a:rPr lang="en-US" sz="1400" dirty="0" smtClean="0"/>
              <a:t>Image illustrates the traffic that the model shows in each of the service environments, compared to generally accepted forecasts for urban areas in several different countries.</a:t>
            </a:r>
          </a:p>
          <a:p>
            <a:r>
              <a:rPr lang="en-US" sz="1200" i="1" dirty="0" smtClean="0"/>
              <a:t>(Note: scale is logarithmic; values from the ITU model are taken from the low demand setting)</a:t>
            </a:r>
            <a:endParaRPr lang="en-US" sz="1400" i="1" dirty="0" smtClean="0"/>
          </a:p>
          <a:p>
            <a:r>
              <a:rPr lang="en-US" sz="1100" dirty="0" smtClean="0"/>
              <a:t> </a:t>
            </a:r>
            <a:endParaRPr lang="en-GB" sz="1200" i="1" dirty="0" smtClean="0">
              <a:solidFill>
                <a:srgbClr val="004080"/>
              </a:solidFill>
              <a:latin typeface="Arial" pitchFamily="34" charset="0"/>
              <a:cs typeface="MS PGothic" pitchFamily="34" charset="-128"/>
            </a:endParaRPr>
          </a:p>
          <a:p>
            <a:pPr marL="277813" indent="-277813">
              <a:lnSpc>
                <a:spcPct val="85000"/>
              </a:lnSpc>
              <a:buClr>
                <a:schemeClr val="accent1"/>
              </a:buClr>
              <a:buSzPct val="60000"/>
              <a:buFont typeface="Wingdings" charset="2"/>
              <a:buChar char="Ø"/>
              <a:defRPr/>
            </a:pPr>
            <a:r>
              <a:rPr lang="en-US" sz="1600" u="sng" dirty="0" smtClean="0"/>
              <a:t>Given the unrealistic values the model uses, </a:t>
            </a:r>
            <a:r>
              <a:rPr lang="en-US" sz="1600" u="sng" dirty="0" smtClean="0"/>
              <a:t>its </a:t>
            </a:r>
            <a:r>
              <a:rPr lang="en-US" sz="1600" u="sng" dirty="0" smtClean="0"/>
              <a:t>outputs cannot be applied to any country</a:t>
            </a:r>
            <a:endParaRPr lang="en-US" sz="1600" b="1" u="sng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9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84784"/>
            <a:ext cx="6096001" cy="4001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220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altLang="en-US" b="1" dirty="0" smtClean="0"/>
              <a:t>Spectrum Sharing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 fontScale="70000" lnSpcReduction="20000"/>
          </a:bodyPr>
          <a:lstStyle/>
          <a:p>
            <a:pPr marL="0" indent="0">
              <a:buSzPct val="80000"/>
              <a:buNone/>
              <a:defRPr/>
            </a:pPr>
            <a:r>
              <a:rPr lang="en-US" sz="3200" b="1" dirty="0" smtClean="0">
                <a:solidFill>
                  <a:schemeClr val="accent3"/>
                </a:solidFill>
              </a:rPr>
              <a:t>Examples of FSS sharing</a:t>
            </a:r>
          </a:p>
          <a:p>
            <a:pPr>
              <a:buSzPct val="100000"/>
              <a:defRPr/>
            </a:pPr>
            <a:r>
              <a:rPr lang="en-US" dirty="0" smtClean="0"/>
              <a:t>Satellite services have had to share their spectrum with Fixed terrestrial wireless for years.</a:t>
            </a:r>
          </a:p>
          <a:p>
            <a:pPr>
              <a:buSzPct val="100000"/>
              <a:defRPr/>
            </a:pPr>
            <a:r>
              <a:rPr lang="en-US" dirty="0" smtClean="0"/>
              <a:t>This used to be the case in C Band in Europe.</a:t>
            </a:r>
          </a:p>
          <a:p>
            <a:pPr>
              <a:buSzPct val="100000"/>
              <a:defRPr/>
            </a:pPr>
            <a:r>
              <a:rPr lang="en-US" dirty="0" smtClean="0"/>
              <a:t>This is the case in some parts of </a:t>
            </a:r>
            <a:r>
              <a:rPr lang="en-US" dirty="0" err="1" smtClean="0"/>
              <a:t>Ka</a:t>
            </a:r>
            <a:r>
              <a:rPr lang="en-US" dirty="0" smtClean="0"/>
              <a:t> Band.</a:t>
            </a:r>
          </a:p>
          <a:p>
            <a:pPr>
              <a:buSzPct val="100000"/>
              <a:defRPr/>
            </a:pPr>
            <a:r>
              <a:rPr lang="en-US" dirty="0" smtClean="0"/>
              <a:t>This only works under specific conditions; and such a sharing can constrain high density, ubiquitous deployment of satellite services.</a:t>
            </a:r>
          </a:p>
          <a:p>
            <a:pPr marL="0" indent="0">
              <a:buSzPct val="100000"/>
              <a:buNone/>
              <a:defRPr/>
            </a:pPr>
            <a:endParaRPr lang="en-US" sz="2000" dirty="0" smtClean="0"/>
          </a:p>
          <a:p>
            <a:pPr marL="0" indent="0">
              <a:buSzPct val="80000"/>
              <a:buNone/>
              <a:defRPr/>
            </a:pPr>
            <a:r>
              <a:rPr lang="en-US" sz="3200" b="1" dirty="0" smtClean="0">
                <a:solidFill>
                  <a:schemeClr val="accent3"/>
                </a:solidFill>
              </a:rPr>
              <a:t>What if Mobile terrestrial wireless deploys e.g. in C Band?</a:t>
            </a:r>
          </a:p>
          <a:p>
            <a:r>
              <a:rPr lang="en-US" u="sng" dirty="0" smtClean="0"/>
              <a:t>Latest findings</a:t>
            </a:r>
            <a:r>
              <a:rPr lang="en-US" dirty="0" smtClean="0"/>
              <a:t>: JTG already looked at the possibility of sharing with new LTE systems (incl. when using small cells</a:t>
            </a:r>
            <a:r>
              <a:rPr lang="en-US" dirty="0" smtClean="0"/>
              <a:t>).</a:t>
            </a:r>
          </a:p>
          <a:p>
            <a:endParaRPr lang="en-US" sz="1700" dirty="0" smtClean="0"/>
          </a:p>
          <a:p>
            <a:r>
              <a:rPr lang="en-US" dirty="0" smtClean="0"/>
              <a:t>Draft new Report ITU-R [C-BAND DOWNLINK] </a:t>
            </a:r>
            <a:r>
              <a:rPr lang="en-US" i="1" dirty="0" smtClean="0"/>
              <a:t>“Sharing studies between IMT-Advanced systems and geostationary satellite networks in the fixed-satellite service in the 3 400-4 200 MHz and 4 500-4 800 MHz frequency bands in the WRC study cycle leading to WRC-15</a:t>
            </a:r>
            <a:r>
              <a:rPr lang="en-US" i="1" dirty="0" smtClean="0"/>
              <a:t>”</a:t>
            </a:r>
          </a:p>
          <a:p>
            <a:endParaRPr lang="en-US" sz="1700" i="1" dirty="0" smtClean="0"/>
          </a:p>
          <a:p>
            <a:r>
              <a:rPr lang="en-US" dirty="0" smtClean="0"/>
              <a:t>11 </a:t>
            </a:r>
            <a:r>
              <a:rPr lang="en-US" dirty="0" smtClean="0"/>
              <a:t>different studies, </a:t>
            </a:r>
            <a:r>
              <a:rPr lang="en-US" dirty="0" smtClean="0"/>
              <a:t>only </a:t>
            </a:r>
            <a:r>
              <a:rPr lang="en-US" dirty="0" smtClean="0"/>
              <a:t>one </a:t>
            </a:r>
            <a:r>
              <a:rPr lang="en-US" dirty="0" smtClean="0"/>
              <a:t>summary and one single conclusion:</a:t>
            </a:r>
            <a:endParaRPr lang="en-US" dirty="0" smtClean="0"/>
          </a:p>
          <a:p>
            <a:pPr lvl="1"/>
            <a:r>
              <a:rPr lang="en-US" sz="2300" b="1" u="sng" dirty="0" smtClean="0"/>
              <a:t>Deployment </a:t>
            </a:r>
            <a:r>
              <a:rPr lang="en-US" sz="2300" b="1" u="sng" dirty="0" smtClean="0"/>
              <a:t>of IMT-Advanced would constrain future FSS earth stations from being deployed</a:t>
            </a:r>
            <a:r>
              <a:rPr lang="en-US" sz="2300" b="1" dirty="0" smtClean="0"/>
              <a:t> in the same area in the bands 3 400-4 200 MHz and 4 500-4 800 MHz as shown by the studies.</a:t>
            </a:r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5AB5-BF1D-4293-9E81-B17C69CC24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9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altLang="en-US" b="1" dirty="0" smtClean="0"/>
              <a:t>Spectrum </a:t>
            </a:r>
            <a:r>
              <a:rPr lang="en-US" altLang="en-US" b="1" dirty="0" smtClean="0"/>
              <a:t>Sharing?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GSMA issued a </a:t>
            </a:r>
            <a:r>
              <a:rPr lang="en-US" dirty="0" smtClean="0"/>
              <a:t>report in Feb 2014 indicating </a:t>
            </a:r>
            <a:r>
              <a:rPr lang="en-US" dirty="0"/>
              <a:t>that shared spectrum can complement but in no way replaces the need for exclusive-access spectrum in the provision of mobile broadband.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report, “The Impacts of Licensed Shared Use of Spectrum”, developed by Deloitte, highlights how strict limitations associated with Licensed Shared Access (LSA) spectrum agreements – such as shorter terms, build obligations, lack of certainty and small allocations – can significantly reduce the likelihood of a mobile operator to invest.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means that </a:t>
            </a:r>
            <a:r>
              <a:rPr lang="en-US" u="sng" dirty="0"/>
              <a:t>the potential economic benefits derived from spectrum sharing are ultimately lower than those achieved through exclusive-access spectrum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i="1" dirty="0"/>
              <a:t>http://www.gsma.com/newsroom/gsma-report-reveals-licensed-spectrum-for-mobile-offers-best-possible-economic-benefit/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05AB5-BF1D-4293-9E81-B17C69CC24F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5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B1424E43FF647A7BDE743DBEF9DB4" ma:contentTypeVersion="3" ma:contentTypeDescription="Create a new document." ma:contentTypeScope="" ma:versionID="a3c164daf26a3a4d1d5cf874baccde0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dd530e3df1f86ebe7020055b57088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A5AE725-5F40-415B-9154-A91BDB6CE03C}"/>
</file>

<file path=customXml/itemProps2.xml><?xml version="1.0" encoding="utf-8"?>
<ds:datastoreItem xmlns:ds="http://schemas.openxmlformats.org/officeDocument/2006/customXml" ds:itemID="{64106877-4F22-43E2-80DA-D32208AEBEF4}"/>
</file>

<file path=customXml/itemProps3.xml><?xml version="1.0" encoding="utf-8"?>
<ds:datastoreItem xmlns:ds="http://schemas.openxmlformats.org/officeDocument/2006/customXml" ds:itemID="{C34D8934-2F7E-4AB7-9AE2-4A653B98340E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5546</TotalTime>
  <Words>720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BR Workshop on the efficient use of the spectrum/orbit resource</vt:lpstr>
      <vt:lpstr>Increasing satellite spectrum demand AI 1.6.1 (Imbalance spectrum in Ku band)</vt:lpstr>
      <vt:lpstr>Increasing satellite spectrum demand AI 1.6.2 (Imbalance spectrum in Ku band)</vt:lpstr>
      <vt:lpstr>Increasing satellite spectrum demand AI 1.9.1 (Needs in X band)</vt:lpstr>
      <vt:lpstr>PowerPoint Presentation</vt:lpstr>
      <vt:lpstr>Proposal for Wireless Use of Satellite C Band</vt:lpstr>
      <vt:lpstr>IMT Spectrum Demand: Review of ITU ‘speculator’ model - findings</vt:lpstr>
      <vt:lpstr>Spectrum Sharing</vt:lpstr>
      <vt:lpstr>Spectrum Sharing?</vt:lpstr>
      <vt:lpstr>Thank you</vt:lpstr>
    </vt:vector>
  </TitlesOfParts>
  <Company>ses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Single Market</dc:title>
  <dc:creator>Cecil Ameil</dc:creator>
  <cp:lastModifiedBy>Cecil Ameil</cp:lastModifiedBy>
  <cp:revision>195</cp:revision>
  <cp:lastPrinted>2013-10-03T08:30:17Z</cp:lastPrinted>
  <dcterms:created xsi:type="dcterms:W3CDTF">2013-07-30T10:53:55Z</dcterms:created>
  <dcterms:modified xsi:type="dcterms:W3CDTF">2014-04-15T06:13:37Z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0x010100CBCB1424E43FF647A7BDE743DBEF9DB4</vt:lpwstr>
  </property>
</Properties>
</file>