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Override PartName="/ppt/slides/slide11.xml" ContentType="application/vnd.openxmlformats-officedocument.presentationml.slide+xml"/>
  <Override PartName="/ppt/presentation.xml" ContentType="application/vnd.openxmlformats-officedocument.presentationml.presentation.main+xml"/>
  <Override PartName="/ppt/slides/slide1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Masters/slideMaster2.xml" ContentType="application/vnd.openxmlformats-officedocument.presentationml.slideMaster+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5"/>
  </p:notesMasterIdLst>
  <p:handoutMasterIdLst>
    <p:handoutMasterId r:id="rId16"/>
  </p:handoutMasterIdLst>
  <p:sldIdLst>
    <p:sldId id="257" r:id="rId4"/>
    <p:sldId id="303" r:id="rId5"/>
    <p:sldId id="301" r:id="rId6"/>
    <p:sldId id="312" r:id="rId7"/>
    <p:sldId id="311" r:id="rId8"/>
    <p:sldId id="307" r:id="rId9"/>
    <p:sldId id="308" r:id="rId10"/>
    <p:sldId id="309" r:id="rId11"/>
    <p:sldId id="310" r:id="rId12"/>
    <p:sldId id="299" r:id="rId13"/>
    <p:sldId id="300" r:id="rId14"/>
  </p:sldIdLst>
  <p:sldSz cx="9144000" cy="6858000" type="screen4x3"/>
  <p:notesSz cx="7315200" cy="9601200"/>
  <p:custShowLst>
    <p:custShow name="Custom Show 1" id="0">
      <p:sldLst>
        <p:sld r:id="rId8"/>
      </p:sldLst>
    </p:custShow>
    <p:custShow name="Custom Show 2" id="1">
      <p:sldLst>
        <p:sld r:id="rId9"/>
      </p:sldLst>
    </p:custShow>
    <p:custShow name="Custom Show 3" id="2">
      <p:sldLst>
        <p:sld r:id="rId10"/>
      </p:sldLst>
    </p:custShow>
    <p:custShow name="Custom Show 4" id="3">
      <p:sldLst>
        <p:sld r:id="rId11"/>
      </p:sldLst>
    </p:custShow>
    <p:custShow name="Custom Show 5" id="4">
      <p:sldLst>
        <p:sld r:id="rId12"/>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6D9B56E-E7FD-4F28-A7A8-A42025637C38}">
          <p14:sldIdLst>
            <p14:sldId id="257"/>
            <p14:sldId id="303"/>
            <p14:sldId id="301"/>
            <p14:sldId id="312"/>
            <p14:sldId id="311"/>
            <p14:sldId id="307"/>
            <p14:sldId id="308"/>
            <p14:sldId id="309"/>
            <p14:sldId id="310"/>
            <p14:sldId id="299"/>
            <p14:sldId id="30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FE3F5"/>
    <a:srgbClr val="7AAAC8"/>
    <a:srgbClr val="5DA4BE"/>
    <a:srgbClr val="025B85"/>
    <a:srgbClr val="02ECFF"/>
    <a:srgbClr val="559FAB"/>
    <a:srgbClr val="5DA4BD"/>
    <a:srgbClr val="498A95"/>
    <a:srgbClr val="417B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59" autoAdjust="0"/>
  </p:normalViewPr>
  <p:slideViewPr>
    <p:cSldViewPr>
      <p:cViewPr varScale="1">
        <p:scale>
          <a:sx n="126" d="100"/>
          <a:sy n="126" d="100"/>
        </p:scale>
        <p:origin x="-3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0"/>
    <c:view3D>
      <c:rotX val="30"/>
      <c:rotY val="20"/>
      <c:rAngAx val="0"/>
      <c:perspective val="30"/>
    </c:view3D>
    <c:floor>
      <c:thickness val="0"/>
      <c:spPr>
        <a:gradFill>
          <a:gsLst>
            <a:gs pos="61629">
              <a:schemeClr val="accent6">
                <a:lumMod val="60000"/>
                <a:lumOff val="40000"/>
              </a:schemeClr>
            </a:gs>
            <a:gs pos="82062">
              <a:schemeClr val="accent3">
                <a:lumMod val="20000"/>
                <a:lumOff val="80000"/>
              </a:schemeClr>
            </a:gs>
            <a:gs pos="0">
              <a:schemeClr val="accent2">
                <a:lumMod val="20000"/>
                <a:lumOff val="80000"/>
              </a:schemeClr>
            </a:gs>
            <a:gs pos="94000">
              <a:schemeClr val="tx1"/>
            </a:gs>
          </a:gsLst>
          <a:lin ang="5400000" scaled="0"/>
        </a:gradFill>
      </c:spPr>
    </c:floor>
    <c:sideWall>
      <c:thickness val="0"/>
      <c:spPr>
        <a:solidFill>
          <a:schemeClr val="tx1">
            <a:lumMod val="50000"/>
            <a:alpha val="61000"/>
          </a:schemeClr>
        </a:solidFill>
      </c:spPr>
    </c:sideWall>
    <c:backWall>
      <c:thickness val="0"/>
      <c:spPr>
        <a:solidFill>
          <a:schemeClr val="accent6">
            <a:lumMod val="20000"/>
            <a:lumOff val="80000"/>
          </a:schemeClr>
        </a:solidFill>
      </c:spPr>
    </c:backWall>
    <c:plotArea>
      <c:layout/>
      <c:bar3DChart>
        <c:barDir val="col"/>
        <c:grouping val="stacked"/>
        <c:varyColors val="0"/>
        <c:ser>
          <c:idx val="0"/>
          <c:order val="0"/>
          <c:invertIfNegative val="0"/>
          <c:dLbls>
            <c:txPr>
              <a:bodyPr/>
              <a:lstStyle/>
              <a:p>
                <a:pPr>
                  <a:defRPr b="1">
                    <a:solidFill>
                      <a:srgbClr val="002060"/>
                    </a:solidFill>
                  </a:defRPr>
                </a:pPr>
                <a:endParaRPr lang="en-US"/>
              </a:p>
            </c:txPr>
            <c:showLegendKey val="0"/>
            <c:showVal val="1"/>
            <c:showCatName val="0"/>
            <c:showSerName val="0"/>
            <c:showPercent val="0"/>
            <c:showBubbleSize val="0"/>
            <c:showLeaderLines val="0"/>
          </c:dLbls>
          <c:cat>
            <c:strRef>
              <c:f>'2014'!$AE$252:$AE$256</c:f>
              <c:strCache>
                <c:ptCount val="5"/>
                <c:pt idx="0">
                  <c:v>Coordination</c:v>
                </c:pt>
                <c:pt idx="1">
                  <c:v>Processing</c:v>
                </c:pt>
                <c:pt idx="2">
                  <c:v>Production</c:v>
                </c:pt>
                <c:pt idx="3">
                  <c:v>Information</c:v>
                </c:pt>
                <c:pt idx="4">
                  <c:v>Assistance</c:v>
                </c:pt>
              </c:strCache>
            </c:strRef>
          </c:cat>
          <c:val>
            <c:numRef>
              <c:f>'2014'!$AF$252:$AF$256</c:f>
              <c:numCache>
                <c:formatCode>0%</c:formatCode>
                <c:ptCount val="5"/>
                <c:pt idx="0">
                  <c:v>0.12362453600312399</c:v>
                </c:pt>
                <c:pt idx="1">
                  <c:v>0.49540241562956999</c:v>
                </c:pt>
                <c:pt idx="2">
                  <c:v>0.149507601059166</c:v>
                </c:pt>
                <c:pt idx="3">
                  <c:v>7.7076263828769906E-2</c:v>
                </c:pt>
                <c:pt idx="4">
                  <c:v>0.154685661468071</c:v>
                </c:pt>
              </c:numCache>
            </c:numRef>
          </c:val>
        </c:ser>
        <c:dLbls>
          <c:showLegendKey val="0"/>
          <c:showVal val="1"/>
          <c:showCatName val="0"/>
          <c:showSerName val="0"/>
          <c:showPercent val="0"/>
          <c:showBubbleSize val="0"/>
        </c:dLbls>
        <c:gapWidth val="75"/>
        <c:shape val="box"/>
        <c:axId val="23368448"/>
        <c:axId val="23369984"/>
        <c:axId val="0"/>
      </c:bar3DChart>
      <c:catAx>
        <c:axId val="23368448"/>
        <c:scaling>
          <c:orientation val="minMax"/>
        </c:scaling>
        <c:delete val="0"/>
        <c:axPos val="b"/>
        <c:majorTickMark val="none"/>
        <c:minorTickMark val="none"/>
        <c:tickLblPos val="nextTo"/>
        <c:txPr>
          <a:bodyPr/>
          <a:lstStyle/>
          <a:p>
            <a:pPr>
              <a:defRPr>
                <a:solidFill>
                  <a:srgbClr val="002060"/>
                </a:solidFill>
              </a:defRPr>
            </a:pPr>
            <a:endParaRPr lang="en-US"/>
          </a:p>
        </c:txPr>
        <c:crossAx val="23369984"/>
        <c:crosses val="autoZero"/>
        <c:auto val="1"/>
        <c:lblAlgn val="ctr"/>
        <c:lblOffset val="100"/>
        <c:noMultiLvlLbl val="0"/>
      </c:catAx>
      <c:valAx>
        <c:axId val="23369984"/>
        <c:scaling>
          <c:orientation val="minMax"/>
        </c:scaling>
        <c:delete val="1"/>
        <c:axPos val="l"/>
        <c:numFmt formatCode="0%" sourceLinked="1"/>
        <c:majorTickMark val="none"/>
        <c:minorTickMark val="none"/>
        <c:tickLblPos val="nextTo"/>
        <c:crossAx val="23368448"/>
        <c:crosses val="autoZero"/>
        <c:crossBetween val="between"/>
      </c:valAx>
      <c:spPr>
        <a:solidFill>
          <a:schemeClr val="accent4">
            <a:lumMod val="20000"/>
            <a:lumOff val="80000"/>
          </a:schemeClr>
        </a:solidFill>
        <a:ln>
          <a:solidFill>
            <a:schemeClr val="accent2">
              <a:lumMod val="40000"/>
              <a:lumOff val="60000"/>
            </a:schemeClr>
          </a:solidFill>
        </a:ln>
      </c:spPr>
    </c:plotArea>
    <c:plotVisOnly val="1"/>
    <c:dispBlanksAs val="gap"/>
    <c:showDLblsOverMax val="0"/>
  </c:chart>
  <c:spPr>
    <a:gradFill>
      <a:gsLst>
        <a:gs pos="0">
          <a:schemeClr val="bg2">
            <a:lumMod val="20000"/>
            <a:lumOff val="80000"/>
          </a:schemeClr>
        </a:gs>
        <a:gs pos="94000">
          <a:schemeClr val="tx1"/>
        </a:gs>
      </a:gsLst>
      <a:lin ang="5400000" scaled="0"/>
    </a:grad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143588" y="1"/>
            <a:ext cx="3169920" cy="480060"/>
          </a:xfrm>
          <a:prstGeom prst="rect">
            <a:avLst/>
          </a:prstGeom>
        </p:spPr>
        <p:txBody>
          <a:bodyPr vert="horz" lIns="99048" tIns="49524" rIns="99048" bIns="49524" rtlCol="0"/>
          <a:lstStyle>
            <a:lvl1pPr algn="r">
              <a:defRPr sz="1300"/>
            </a:lvl1pPr>
          </a:lstStyle>
          <a:p>
            <a:fld id="{A7C1B6C6-FF04-4460-80CE-31DB21C7E5AC}" type="datetimeFigureOut">
              <a:rPr lang="en-US" smtClean="0"/>
              <a:t>20/05/2013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9048" tIns="49524" rIns="99048" bIns="49524" rtlCol="0" anchor="b"/>
          <a:lstStyle>
            <a:lvl1pPr algn="r">
              <a:defRPr sz="1300"/>
            </a:lvl1pPr>
          </a:lstStyle>
          <a:p>
            <a:fld id="{E6BD442C-FF37-4097-AEDC-4EC159403A4C}" type="slidenum">
              <a:rPr lang="en-US" smtClean="0"/>
              <a:t>‹#›</a:t>
            </a:fld>
            <a:endParaRPr lang="en-US"/>
          </a:p>
        </p:txBody>
      </p:sp>
    </p:spTree>
    <p:extLst>
      <p:ext uri="{BB962C8B-B14F-4D97-AF65-F5344CB8AC3E}">
        <p14:creationId xmlns:p14="http://schemas.microsoft.com/office/powerpoint/2010/main" val="41580124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9048" tIns="49524" rIns="99048" bIns="49524" rtlCol="0"/>
          <a:lstStyle>
            <a:lvl1pPr algn="r">
              <a:defRPr sz="1300"/>
            </a:lvl1pPr>
          </a:lstStyle>
          <a:p>
            <a:fld id="{5CEDCA30-2ED5-41C4-A072-F195EC56C9D7}" type="datetimeFigureOut">
              <a:rPr lang="en-US" smtClean="0"/>
              <a:t>20/05/2013</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048" tIns="49524" rIns="99048" bIns="49524" rtlCol="0" anchor="b"/>
          <a:lstStyle>
            <a:lvl1pPr algn="r">
              <a:defRPr sz="1300"/>
            </a:lvl1pPr>
          </a:lstStyle>
          <a:p>
            <a:fld id="{E3E7E218-9473-4E4E-BA13-22C19D998763}" type="slidenum">
              <a:rPr lang="en-US" smtClean="0"/>
              <a:t>‹#›</a:t>
            </a:fld>
            <a:endParaRPr lang="en-US"/>
          </a:p>
        </p:txBody>
      </p:sp>
    </p:spTree>
    <p:extLst>
      <p:ext uri="{BB962C8B-B14F-4D97-AF65-F5344CB8AC3E}">
        <p14:creationId xmlns:p14="http://schemas.microsoft.com/office/powerpoint/2010/main" val="34100403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20/05/2013 17:34</a:t>
            </a:fld>
            <a:endParaRPr lang="en-US" dirty="0"/>
          </a:p>
        </p:txBody>
      </p:sp>
      <p:sp>
        <p:nvSpPr>
          <p:cNvPr id="6" name="Footer Placeholder 5"/>
          <p:cNvSpPr>
            <a:spLocks noGrp="1"/>
          </p:cNvSpPr>
          <p:nvPr>
            <p:ph type="ftr" sz="quarter" idx="12"/>
          </p:nvPr>
        </p:nvSpPr>
        <p:spPr>
          <a:xfrm>
            <a:off x="0" y="9119474"/>
            <a:ext cx="6583680" cy="48006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583681" y="9119474"/>
            <a:ext cx="729827" cy="48006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20/05/2013 17:34</a:t>
            </a:fld>
            <a:endParaRPr lang="en-US" dirty="0"/>
          </a:p>
        </p:txBody>
      </p:sp>
      <p:sp>
        <p:nvSpPr>
          <p:cNvPr id="6" name="Footer Placeholder 5"/>
          <p:cNvSpPr>
            <a:spLocks noGrp="1"/>
          </p:cNvSpPr>
          <p:nvPr>
            <p:ph type="ftr" sz="quarter" idx="12"/>
          </p:nvPr>
        </p:nvSpPr>
        <p:spPr>
          <a:xfrm>
            <a:off x="0" y="9119474"/>
            <a:ext cx="6583680" cy="48006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583681" y="9119474"/>
            <a:ext cx="729827" cy="480060"/>
          </a:xfrm>
        </p:spPr>
        <p:txBody>
          <a:bodyPr/>
          <a:lstStyle/>
          <a:p>
            <a:fld id="{EC87E0CF-87F6-4B58-B8B8-DCAB2DAAF3CA}"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Box 4"/>
          <p:cNvSpPr txBox="1"/>
          <p:nvPr userDrawn="1"/>
        </p:nvSpPr>
        <p:spPr>
          <a:xfrm rot="10800000" flipV="1">
            <a:off x="8627717" y="6475643"/>
            <a:ext cx="410732" cy="246221"/>
          </a:xfrm>
          <a:prstGeom prst="rect">
            <a:avLst/>
          </a:prstGeom>
          <a:noFill/>
        </p:spPr>
        <p:txBody>
          <a:bodyPr wrap="square" rtlCol="0">
            <a:spAutoFit/>
          </a:bodyPr>
          <a:lstStyle/>
          <a:p>
            <a:pPr algn="ctr" rtl="0"/>
            <a:fld id="{9732AF26-0AB3-4326-877D-0F2E2347E8C0}" type="slidenum">
              <a:rPr lang="en-US" sz="1000" smtClean="0">
                <a:solidFill>
                  <a:schemeClr val="bg2"/>
                </a:solidFill>
              </a:rPr>
              <a:t>‹#›</a:t>
            </a:fld>
            <a:endParaRPr lang="en-US" sz="1000" dirty="0">
              <a:solidFill>
                <a:schemeClr val="bg2"/>
              </a:solidFill>
            </a:endParaRPr>
          </a:p>
        </p:txBody>
      </p:sp>
    </p:spTree>
    <p:extLst>
      <p:ext uri="{BB962C8B-B14F-4D97-AF65-F5344CB8AC3E}">
        <p14:creationId xmlns:p14="http://schemas.microsoft.com/office/powerpoint/2010/main" val="34722735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flip="none" rotWithShape="1">
          <a:gsLst>
            <a:gs pos="78339">
              <a:srgbClr val="5D7595"/>
            </a:gs>
            <a:gs pos="78000">
              <a:schemeClr val="accent5">
                <a:lumMod val="50000"/>
              </a:schemeClr>
            </a:gs>
            <a:gs pos="55420">
              <a:schemeClr val="accent1">
                <a:lumMod val="77000"/>
                <a:lumOff val="23000"/>
              </a:schemeClr>
            </a:gs>
            <a:gs pos="84000">
              <a:srgbClr val="417B99"/>
            </a:gs>
            <a:gs pos="0">
              <a:schemeClr val="accent5">
                <a:lumMod val="75000"/>
              </a:schemeClr>
            </a:gs>
            <a:gs pos="28000">
              <a:schemeClr val="accent3">
                <a:shade val="45000"/>
                <a:satMod val="170000"/>
              </a:schemeClr>
            </a:gs>
            <a:gs pos="77000">
              <a:schemeClr val="accent3">
                <a:tint val="99000"/>
                <a:shade val="65000"/>
                <a:satMod val="155000"/>
              </a:schemeClr>
            </a:gs>
            <a:gs pos="100000">
              <a:schemeClr val="accent3">
                <a:tint val="95500"/>
                <a:shade val="100000"/>
                <a:satMod val="155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Box 4"/>
          <p:cNvSpPr txBox="1"/>
          <p:nvPr userDrawn="1"/>
        </p:nvSpPr>
        <p:spPr>
          <a:xfrm rot="10800000" flipV="1">
            <a:off x="8627717" y="6475643"/>
            <a:ext cx="410732" cy="246221"/>
          </a:xfrm>
          <a:prstGeom prst="rect">
            <a:avLst/>
          </a:prstGeom>
          <a:noFill/>
        </p:spPr>
        <p:txBody>
          <a:bodyPr wrap="square" rtlCol="0">
            <a:spAutoFit/>
          </a:bodyPr>
          <a:lstStyle/>
          <a:p>
            <a:pPr algn="ctr" rtl="0"/>
            <a:fld id="{9732AF26-0AB3-4326-877D-0F2E2347E8C0}" type="slidenum">
              <a:rPr lang="en-US" sz="1000" smtClean="0">
                <a:solidFill>
                  <a:schemeClr val="bg2"/>
                </a:solidFill>
              </a:rPr>
              <a:t>‹#›</a:t>
            </a:fld>
            <a:endParaRPr lang="en-US" sz="1000" dirty="0">
              <a:solidFill>
                <a:schemeClr val="bg2"/>
              </a:solidFill>
            </a:endParaRP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Box 4"/>
          <p:cNvSpPr txBox="1"/>
          <p:nvPr userDrawn="1"/>
        </p:nvSpPr>
        <p:spPr>
          <a:xfrm rot="10800000" flipV="1">
            <a:off x="8627717" y="6475643"/>
            <a:ext cx="410732" cy="246221"/>
          </a:xfrm>
          <a:prstGeom prst="rect">
            <a:avLst/>
          </a:prstGeom>
          <a:noFill/>
        </p:spPr>
        <p:txBody>
          <a:bodyPr wrap="square" rtlCol="0">
            <a:spAutoFit/>
          </a:bodyPr>
          <a:lstStyle/>
          <a:p>
            <a:pPr algn="ctr" rtl="0"/>
            <a:fld id="{9732AF26-0AB3-4326-877D-0F2E2347E8C0}" type="slidenum">
              <a:rPr lang="en-US" sz="1000" smtClean="0">
                <a:solidFill>
                  <a:schemeClr val="bg2"/>
                </a:solidFill>
              </a:rPr>
              <a:t>‹#›</a:t>
            </a:fld>
            <a:endParaRPr lang="en-US" sz="1000" dirty="0">
              <a:solidFill>
                <a:schemeClr val="bg2"/>
              </a:solidFill>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
        <p:nvSpPr>
          <p:cNvPr id="4" name="Rectangle 3"/>
          <p:cNvSpPr/>
          <p:nvPr userDrawn="1"/>
        </p:nvSpPr>
        <p:spPr>
          <a:xfrm>
            <a:off x="8604448" y="6566229"/>
            <a:ext cx="335348" cy="246221"/>
          </a:xfrm>
          <a:prstGeom prst="rect">
            <a:avLst/>
          </a:prstGeom>
        </p:spPr>
        <p:txBody>
          <a:bodyPr wrap="none">
            <a:spAutoFit/>
          </a:bodyPr>
          <a:lstStyle/>
          <a:p>
            <a:fld id="{9732AF26-0AB3-4326-877D-0F2E2347E8C0}" type="slidenum">
              <a:rPr lang="en-US" sz="1000" smtClean="0">
                <a:solidFill>
                  <a:schemeClr val="bg2"/>
                </a:solidFill>
              </a:rPr>
              <a:pPr/>
              <a:t>‹#›</a:t>
            </a:fld>
            <a:endParaRPr lang="en-US" sz="1000"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Box 4"/>
          <p:cNvSpPr txBox="1"/>
          <p:nvPr userDrawn="1"/>
        </p:nvSpPr>
        <p:spPr>
          <a:xfrm rot="10800000" flipV="1">
            <a:off x="8627717" y="6475643"/>
            <a:ext cx="410732" cy="246221"/>
          </a:xfrm>
          <a:prstGeom prst="rect">
            <a:avLst/>
          </a:prstGeom>
          <a:noFill/>
        </p:spPr>
        <p:txBody>
          <a:bodyPr wrap="square" rtlCol="0">
            <a:spAutoFit/>
          </a:bodyPr>
          <a:lstStyle/>
          <a:p>
            <a:pPr algn="ctr" rtl="0"/>
            <a:fld id="{9732AF26-0AB3-4326-877D-0F2E2347E8C0}" type="slidenum">
              <a:rPr lang="en-US" sz="1000" smtClean="0">
                <a:solidFill>
                  <a:schemeClr val="bg2"/>
                </a:solidFill>
              </a:rPr>
              <a:t>‹#›</a:t>
            </a:fld>
            <a:endParaRPr lang="en-US" sz="1000" dirty="0">
              <a:solidFill>
                <a:schemeClr val="bg2"/>
              </a:solidFill>
            </a:endParaRPr>
          </a:p>
        </p:txBody>
      </p:sp>
    </p:spTree>
    <p:extLst>
      <p:ext uri="{BB962C8B-B14F-4D97-AF65-F5344CB8AC3E}">
        <p14:creationId xmlns:p14="http://schemas.microsoft.com/office/powerpoint/2010/main" val="347227358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
          <p:cNvSpPr/>
          <p:nvPr userDrawn="1"/>
        </p:nvSpPr>
        <p:spPr>
          <a:xfrm>
            <a:off x="8748464" y="6525344"/>
            <a:ext cx="335348" cy="246221"/>
          </a:xfrm>
          <a:prstGeom prst="rect">
            <a:avLst/>
          </a:prstGeom>
        </p:spPr>
        <p:txBody>
          <a:bodyPr wrap="none">
            <a:spAutoFit/>
          </a:bodyPr>
          <a:lstStyle/>
          <a:p>
            <a:fld id="{9732AF26-0AB3-4326-877D-0F2E2347E8C0}" type="slidenum">
              <a:rPr lang="en-US" sz="1000" smtClean="0">
                <a:solidFill>
                  <a:schemeClr val="bg2"/>
                </a:solidFill>
              </a:rPr>
              <a:pPr/>
              <a:t>‹#›</a:t>
            </a:fld>
            <a:endParaRPr lang="en-US" sz="1000"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Box 4"/>
          <p:cNvSpPr txBox="1"/>
          <p:nvPr userDrawn="1"/>
        </p:nvSpPr>
        <p:spPr>
          <a:xfrm rot="10800000" flipV="1">
            <a:off x="8627717" y="6475643"/>
            <a:ext cx="410732" cy="246221"/>
          </a:xfrm>
          <a:prstGeom prst="rect">
            <a:avLst/>
          </a:prstGeom>
          <a:noFill/>
        </p:spPr>
        <p:txBody>
          <a:bodyPr wrap="square" rtlCol="0">
            <a:spAutoFit/>
          </a:bodyPr>
          <a:lstStyle/>
          <a:p>
            <a:pPr algn="ctr" rtl="0"/>
            <a:fld id="{9732AF26-0AB3-4326-877D-0F2E2347E8C0}" type="slidenum">
              <a:rPr lang="en-US" sz="1000" smtClean="0">
                <a:solidFill>
                  <a:schemeClr val="bg2"/>
                </a:solidFill>
              </a:rPr>
              <a:t>‹#›</a:t>
            </a:fld>
            <a:endParaRPr lang="en-US" sz="1000" dirty="0">
              <a:solidFill>
                <a:schemeClr val="bg2"/>
              </a:solidFill>
            </a:endParaRPr>
          </a:p>
        </p:txBody>
      </p:sp>
    </p:spTree>
    <p:extLst>
      <p:ext uri="{BB962C8B-B14F-4D97-AF65-F5344CB8AC3E}">
        <p14:creationId xmlns:p14="http://schemas.microsoft.com/office/powerpoint/2010/main" val="347227358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Box 4"/>
          <p:cNvSpPr txBox="1"/>
          <p:nvPr userDrawn="1"/>
        </p:nvSpPr>
        <p:spPr>
          <a:xfrm rot="10800000" flipV="1">
            <a:off x="8627717" y="6475643"/>
            <a:ext cx="410732" cy="246221"/>
          </a:xfrm>
          <a:prstGeom prst="rect">
            <a:avLst/>
          </a:prstGeom>
          <a:noFill/>
        </p:spPr>
        <p:txBody>
          <a:bodyPr wrap="square" rtlCol="0">
            <a:spAutoFit/>
          </a:bodyPr>
          <a:lstStyle/>
          <a:p>
            <a:pPr algn="ctr" rtl="0"/>
            <a:fld id="{9732AF26-0AB3-4326-877D-0F2E2347E8C0}" type="slidenum">
              <a:rPr lang="en-US" sz="1000" smtClean="0">
                <a:solidFill>
                  <a:schemeClr val="bg2"/>
                </a:solidFill>
              </a:rPr>
              <a:t>‹#›</a:t>
            </a:fld>
            <a:endParaRPr lang="en-US" sz="1000" dirty="0">
              <a:solidFill>
                <a:schemeClr val="bg2"/>
              </a:solidFill>
            </a:endParaRPr>
          </a:p>
        </p:txBody>
      </p:sp>
    </p:spTree>
    <p:extLst>
      <p:ext uri="{BB962C8B-B14F-4D97-AF65-F5344CB8AC3E}">
        <p14:creationId xmlns:p14="http://schemas.microsoft.com/office/powerpoint/2010/main" val="347227358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Box 4"/>
          <p:cNvSpPr txBox="1"/>
          <p:nvPr userDrawn="1"/>
        </p:nvSpPr>
        <p:spPr>
          <a:xfrm rot="10800000" flipV="1">
            <a:off x="8627717" y="6475643"/>
            <a:ext cx="410732" cy="246221"/>
          </a:xfrm>
          <a:prstGeom prst="rect">
            <a:avLst/>
          </a:prstGeom>
          <a:noFill/>
        </p:spPr>
        <p:txBody>
          <a:bodyPr wrap="square" rtlCol="0">
            <a:spAutoFit/>
          </a:bodyPr>
          <a:lstStyle/>
          <a:p>
            <a:pPr algn="ctr" rtl="0"/>
            <a:fld id="{9732AF26-0AB3-4326-877D-0F2E2347E8C0}" type="slidenum">
              <a:rPr lang="en-US" sz="1000" smtClean="0">
                <a:solidFill>
                  <a:schemeClr val="bg2"/>
                </a:solidFill>
              </a:rPr>
              <a:t>‹#›</a:t>
            </a:fld>
            <a:endParaRPr lang="en-US" sz="1000" dirty="0">
              <a:solidFill>
                <a:schemeClr val="bg2"/>
              </a:solidFill>
            </a:endParaRPr>
          </a:p>
        </p:txBody>
      </p:sp>
    </p:spTree>
    <p:extLst>
      <p:ext uri="{BB962C8B-B14F-4D97-AF65-F5344CB8AC3E}">
        <p14:creationId xmlns:p14="http://schemas.microsoft.com/office/powerpoint/2010/main" val="347227358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2914">
              <a:schemeClr val="accent4">
                <a:alpha val="97000"/>
                <a:lumMod val="21000"/>
              </a:schemeClr>
            </a:gs>
            <a:gs pos="83328">
              <a:schemeClr val="accent5">
                <a:lumMod val="50000"/>
              </a:schemeClr>
            </a:gs>
            <a:gs pos="55420">
              <a:schemeClr val="accent1">
                <a:lumMod val="77000"/>
                <a:lumOff val="23000"/>
              </a:schemeClr>
            </a:gs>
            <a:gs pos="77500">
              <a:srgbClr val="417B99"/>
            </a:gs>
            <a:gs pos="0">
              <a:schemeClr val="accent5">
                <a:lumMod val="75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footer_graphic.png"/>
          <p:cNvPicPr>
            <a:picLocks noChangeAspect="1"/>
          </p:cNvPicPr>
          <p:nvPr/>
        </p:nvPicPr>
        <p:blipFill>
          <a:blip r:embed="rId19"/>
          <a:stretch>
            <a:fillRect/>
          </a:stretch>
        </p:blipFill>
        <p:spPr>
          <a:xfrm>
            <a:off x="0" y="5435827"/>
            <a:ext cx="9144000" cy="1420586"/>
          </a:xfrm>
          <a:prstGeom prst="rect">
            <a:avLst/>
          </a:prstGeom>
        </p:spPr>
      </p:pic>
    </p:spTree>
  </p:cSld>
  <p:clrMap bg1="dk1" tx1="lt1" bg2="dk2" tx2="lt2" accent1="accent1" accent2="accent2" accent3="accent3" accent4="accent4" accent5="accent5" accent6="accent6" hlink="hlink" folHlink="folHlink"/>
  <p:sldLayoutIdLst>
    <p:sldLayoutId id="2147483682" r:id="rId1"/>
    <p:sldLayoutId id="2147483663" r:id="rId2"/>
    <p:sldLayoutId id="2147483664" r:id="rId3"/>
    <p:sldLayoutId id="2147483678" r:id="rId4"/>
    <p:sldLayoutId id="2147483665" r:id="rId5"/>
    <p:sldLayoutId id="2147483679" r:id="rId6"/>
    <p:sldLayoutId id="2147483680" r:id="rId7"/>
    <p:sldLayoutId id="2147483666" r:id="rId8"/>
    <p:sldLayoutId id="2147483681" r:id="rId9"/>
    <p:sldLayoutId id="2147483667" r:id="rId10"/>
    <p:sldLayoutId id="2147483668" r:id="rId11"/>
    <p:sldLayoutId id="2147483669" r:id="rId12"/>
    <p:sldLayoutId id="2147483670" r:id="rId13"/>
    <p:sldLayoutId id="2147483671" r:id="rId14"/>
    <p:sldLayoutId id="2147483672" r:id="rId15"/>
    <p:sldLayoutId id="2147483673" r:id="rId16"/>
    <p:sldLayoutId id="2147483661" r:id="rId17"/>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2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2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2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2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2914">
              <a:schemeClr val="accent4">
                <a:alpha val="97000"/>
                <a:lumMod val="21000"/>
              </a:schemeClr>
            </a:gs>
            <a:gs pos="83328">
              <a:schemeClr val="accent5">
                <a:lumMod val="50000"/>
              </a:schemeClr>
            </a:gs>
            <a:gs pos="55420">
              <a:schemeClr val="accent1">
                <a:lumMod val="77000"/>
                <a:lumOff val="23000"/>
              </a:schemeClr>
            </a:gs>
            <a:gs pos="77500">
              <a:srgbClr val="417B99"/>
            </a:gs>
            <a:gs pos="0">
              <a:schemeClr val="accent5">
                <a:lumMod val="75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3500000" scaled="1"/>
          <a:tileRect/>
        </a:gra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5"/>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5">
                <a:lumMod val="0"/>
                <a:lumOff val="100000"/>
              </a:schemeClr>
            </a:gs>
            <a:gs pos="39000">
              <a:schemeClr val="accent1">
                <a:lumMod val="77000"/>
                <a:lumOff val="23000"/>
              </a:schemeClr>
            </a:gs>
            <a:gs pos="96000">
              <a:srgbClr val="417B99"/>
            </a:gs>
            <a:gs pos="0">
              <a:schemeClr val="accent5">
                <a:lumMod val="75000"/>
              </a:schemeClr>
            </a:gs>
            <a:gs pos="25000">
              <a:srgbClr val="5DA4BE"/>
            </a:gs>
            <a:gs pos="70000">
              <a:schemeClr val="accent3">
                <a:tint val="99000"/>
                <a:shade val="65000"/>
                <a:satMod val="155000"/>
              </a:schemeClr>
            </a:gs>
            <a:gs pos="100000">
              <a:schemeClr val="accent3">
                <a:tint val="95500"/>
                <a:shade val="100000"/>
                <a:satMod val="155000"/>
              </a:schemeClr>
            </a:gs>
          </a:gsLst>
          <a:lin ang="13500000" scaled="1"/>
          <a:tileRect/>
        </a:gradFill>
        <a:effectLst/>
      </p:bgPr>
    </p:bg>
    <p:spTree>
      <p:nvGrpSpPr>
        <p:cNvPr id="1" name=""/>
        <p:cNvGrpSpPr/>
        <p:nvPr/>
      </p:nvGrpSpPr>
      <p:grpSpPr>
        <a:xfrm>
          <a:off x="0" y="0"/>
          <a:ext cx="0" cy="0"/>
          <a:chOff x="0" y="0"/>
          <a:chExt cx="0" cy="0"/>
        </a:xfrm>
      </p:grpSpPr>
      <p:sp>
        <p:nvSpPr>
          <p:cNvPr id="5" name="TextBox 4"/>
          <p:cNvSpPr txBox="1"/>
          <p:nvPr/>
        </p:nvSpPr>
        <p:spPr>
          <a:xfrm>
            <a:off x="2864997" y="4797152"/>
            <a:ext cx="3369560" cy="1089529"/>
          </a:xfrm>
          <a:prstGeom prst="rect">
            <a:avLst/>
          </a:prstGeom>
          <a:gradFill flip="none" rotWithShape="1">
            <a:gsLst>
              <a:gs pos="0">
                <a:srgbClr val="B7CFFF"/>
              </a:gs>
              <a:gs pos="65000">
                <a:schemeClr val="accent2">
                  <a:tint val="32000"/>
                  <a:satMod val="250000"/>
                </a:schemeClr>
              </a:gs>
              <a:gs pos="100000">
                <a:schemeClr val="accent2">
                  <a:tint val="23000"/>
                  <a:satMod val="300000"/>
                </a:schemeClr>
              </a:gs>
            </a:gsLst>
            <a:lin ang="10800000" scaled="1"/>
            <a:tileRect/>
          </a:gradFill>
          <a:scene3d>
            <a:camera prst="perspectiveRelaxedModerately"/>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677863">
              <a:lnSpc>
                <a:spcPct val="90000"/>
              </a:lnSpc>
              <a:spcBef>
                <a:spcPct val="30000"/>
              </a:spcBef>
            </a:pPr>
            <a:r>
              <a:rPr lang="en-US" sz="2400" dirty="0" smtClean="0">
                <a:solidFill>
                  <a:schemeClr val="accent4">
                    <a:lumMod val="75000"/>
                  </a:schemeClr>
                </a:solidFill>
                <a:effectLst>
                  <a:outerShdw blurRad="38100" dist="38100" dir="2700000" algn="tl">
                    <a:srgbClr val="000000">
                      <a:alpha val="43137"/>
                    </a:srgbClr>
                  </a:outerShdw>
                </a:effectLst>
              </a:rPr>
              <a:t>William IJEH</a:t>
            </a:r>
            <a:endParaRPr lang="en-US" dirty="0">
              <a:solidFill>
                <a:schemeClr val="accent4">
                  <a:lumMod val="75000"/>
                </a:schemeClr>
              </a:solidFill>
              <a:effectLst>
                <a:outerShdw blurRad="38100" dist="38100" dir="2700000" algn="tl">
                  <a:srgbClr val="000000">
                    <a:alpha val="43137"/>
                  </a:srgbClr>
                </a:outerShdw>
              </a:effectLst>
            </a:endParaRPr>
          </a:p>
          <a:p>
            <a:pPr algn="ctr" defTabSz="677863">
              <a:lnSpc>
                <a:spcPct val="90000"/>
              </a:lnSpc>
              <a:spcBef>
                <a:spcPct val="30000"/>
              </a:spcBef>
            </a:pPr>
            <a:r>
              <a:rPr lang="en-US" b="1" dirty="0" smtClean="0">
                <a:solidFill>
                  <a:schemeClr val="accent4">
                    <a:lumMod val="75000"/>
                  </a:schemeClr>
                </a:solidFill>
              </a:rPr>
              <a:t>Head</a:t>
            </a:r>
            <a:r>
              <a:rPr lang="en-US" b="1" smtClean="0">
                <a:solidFill>
                  <a:schemeClr val="accent4">
                    <a:lumMod val="75000"/>
                  </a:schemeClr>
                </a:solidFill>
              </a:rPr>
              <a:t>, Administration</a:t>
            </a:r>
            <a:endParaRPr lang="en-US" b="1" dirty="0" smtClean="0">
              <a:solidFill>
                <a:schemeClr val="accent4">
                  <a:lumMod val="75000"/>
                </a:schemeClr>
              </a:solidFill>
            </a:endParaRPr>
          </a:p>
          <a:p>
            <a:pPr algn="ctr" defTabSz="677863">
              <a:lnSpc>
                <a:spcPct val="90000"/>
              </a:lnSpc>
              <a:spcBef>
                <a:spcPct val="30000"/>
              </a:spcBef>
            </a:pPr>
            <a:r>
              <a:rPr lang="en-US" dirty="0" err="1" smtClean="0">
                <a:solidFill>
                  <a:schemeClr val="accent4">
                    <a:lumMod val="75000"/>
                  </a:schemeClr>
                </a:solidFill>
                <a:effectLst>
                  <a:outerShdw blurRad="38100" dist="38100" dir="2700000" algn="tl">
                    <a:srgbClr val="000000">
                      <a:alpha val="43137"/>
                    </a:srgbClr>
                  </a:outerShdw>
                </a:effectLst>
              </a:rPr>
              <a:t>Radiocommunication</a:t>
            </a:r>
            <a:r>
              <a:rPr lang="en-US" dirty="0" smtClean="0">
                <a:solidFill>
                  <a:schemeClr val="accent4">
                    <a:lumMod val="75000"/>
                  </a:schemeClr>
                </a:solidFill>
                <a:effectLst>
                  <a:outerShdw blurRad="38100" dist="38100" dir="2700000" algn="tl">
                    <a:srgbClr val="000000">
                      <a:alpha val="43137"/>
                    </a:srgbClr>
                  </a:outerShdw>
                </a:effectLst>
              </a:rPr>
              <a:t> Bureau</a:t>
            </a:r>
            <a:endParaRPr lang="en-US" dirty="0">
              <a:solidFill>
                <a:schemeClr val="accent4">
                  <a:lumMod val="75000"/>
                </a:schemeClr>
              </a:solidFill>
              <a:effectLst>
                <a:outerShdw blurRad="38100" dist="38100" dir="2700000" algn="tl">
                  <a:srgbClr val="000000">
                    <a:alpha val="43137"/>
                  </a:srgbClr>
                </a:outerShdw>
              </a:effectLst>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6304709"/>
            <a:ext cx="1195383"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62600" y="406086"/>
            <a:ext cx="6574355" cy="61555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smtClean="0">
                <a:solidFill>
                  <a:srgbClr val="7030A0"/>
                </a:solidFill>
              </a:rPr>
              <a:t>RAG Informal Meeting on ITU-R Strategic and Operational  Plans</a:t>
            </a:r>
          </a:p>
          <a:p>
            <a:pPr algn="ctr"/>
            <a:r>
              <a:rPr lang="en-US" sz="1600" b="1" dirty="0" smtClean="0">
                <a:solidFill>
                  <a:srgbClr val="7030A0"/>
                </a:solidFill>
              </a:rPr>
              <a:t>Geneva, 21 May 2013</a:t>
            </a:r>
            <a:endParaRPr lang="en-US" sz="1600" b="1" dirty="0">
              <a:solidFill>
                <a:srgbClr val="7030A0"/>
              </a:solidFill>
            </a:endParaRPr>
          </a:p>
        </p:txBody>
      </p:sp>
      <p:grpSp>
        <p:nvGrpSpPr>
          <p:cNvPr id="4" name="Group 3"/>
          <p:cNvGrpSpPr/>
          <p:nvPr/>
        </p:nvGrpSpPr>
        <p:grpSpPr>
          <a:xfrm>
            <a:off x="1313830" y="2204864"/>
            <a:ext cx="6471894" cy="1754326"/>
            <a:chOff x="1983062" y="2384166"/>
            <a:chExt cx="6471894" cy="1754326"/>
          </a:xfrm>
        </p:grpSpPr>
        <p:sp>
          <p:nvSpPr>
            <p:cNvPr id="6" name="TextBox 5"/>
            <p:cNvSpPr txBox="1"/>
            <p:nvPr/>
          </p:nvSpPr>
          <p:spPr>
            <a:xfrm>
              <a:off x="2305680" y="2384166"/>
              <a:ext cx="6149276" cy="1754326"/>
            </a:xfrm>
            <a:prstGeom prst="rect">
              <a:avLst/>
            </a:prstGeom>
            <a:gradFill>
              <a:gsLst>
                <a:gs pos="87923">
                  <a:srgbClr val="025B85"/>
                </a:gs>
                <a:gs pos="57920">
                  <a:schemeClr val="bg2"/>
                </a:gs>
                <a:gs pos="0">
                  <a:schemeClr val="bg1"/>
                </a:gs>
                <a:gs pos="100000">
                  <a:schemeClr val="bg2"/>
                </a:gs>
              </a:gsLst>
            </a:gra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600" b="1" dirty="0" smtClean="0">
                  <a:solidFill>
                    <a:schemeClr val="tx1"/>
                  </a:solidFill>
                </a:rPr>
                <a:t>DRAFT FOUR-YEAR ROLLING OPERATIONAL PLAN</a:t>
              </a:r>
              <a:br>
                <a:rPr lang="en-US" sz="3600" b="1" dirty="0" smtClean="0">
                  <a:solidFill>
                    <a:schemeClr val="tx1"/>
                  </a:solidFill>
                </a:rPr>
              </a:br>
              <a:r>
                <a:rPr lang="en-US" sz="3600" b="1" dirty="0" smtClean="0">
                  <a:solidFill>
                    <a:schemeClr val="tx1"/>
                  </a:solidFill>
                </a:rPr>
                <a:t> </a:t>
              </a:r>
              <a:r>
                <a:rPr lang="en-US" sz="3600" b="1" dirty="0" smtClean="0">
                  <a:solidFill>
                    <a:srgbClr val="B7CFFF"/>
                  </a:solidFill>
                </a:rPr>
                <a:t>for the 2014-2017 </a:t>
              </a:r>
              <a:r>
                <a:rPr lang="en-US" sz="3600" b="1" dirty="0">
                  <a:solidFill>
                    <a:schemeClr val="tx1"/>
                  </a:solidFill>
                </a:rPr>
                <a:t>t</a:t>
              </a:r>
              <a:r>
                <a:rPr lang="en-US" sz="3600" b="1" dirty="0" smtClean="0">
                  <a:solidFill>
                    <a:schemeClr val="tx1"/>
                  </a:solidFill>
                </a:rPr>
                <a:t>imeframe</a:t>
              </a:r>
              <a:endParaRPr lang="en-US" sz="3600" b="1" dirty="0">
                <a:solidFill>
                  <a:schemeClr val="tx1"/>
                </a:solidFill>
              </a:endParaRPr>
            </a:p>
          </p:txBody>
        </p:sp>
        <p:sp>
          <p:nvSpPr>
            <p:cNvPr id="9" name="TextBox 8"/>
            <p:cNvSpPr txBox="1"/>
            <p:nvPr/>
          </p:nvSpPr>
          <p:spPr>
            <a:xfrm>
              <a:off x="1983062" y="2384166"/>
              <a:ext cx="574649" cy="175432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endParaRPr lang="en-US" sz="3600" b="1" dirty="0" smtClean="0">
                <a:solidFill>
                  <a:srgbClr val="B7CFFF"/>
                </a:solidFill>
              </a:endParaRPr>
            </a:p>
            <a:p>
              <a:pPr algn="ctr"/>
              <a:endParaRPr lang="en-US" sz="3600" b="1" dirty="0">
                <a:solidFill>
                  <a:srgbClr val="B7CFFF"/>
                </a:solidFill>
              </a:endParaRPr>
            </a:p>
            <a:p>
              <a:pPr algn="ctr"/>
              <a:endParaRPr lang="en-US" sz="3600" b="1" dirty="0">
                <a:solidFill>
                  <a:srgbClr val="B7CFFF"/>
                </a:solidFill>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8339">
              <a:srgbClr val="5D7595"/>
            </a:gs>
            <a:gs pos="78000">
              <a:schemeClr val="accent5">
                <a:lumMod val="50000"/>
              </a:schemeClr>
            </a:gs>
            <a:gs pos="56000">
              <a:schemeClr val="accent1">
                <a:lumMod val="77000"/>
                <a:lumOff val="23000"/>
              </a:schemeClr>
            </a:gs>
            <a:gs pos="84000">
              <a:srgbClr val="417B99"/>
            </a:gs>
            <a:gs pos="0">
              <a:schemeClr val="accent5">
                <a:lumMod val="75000"/>
              </a:schemeClr>
            </a:gs>
            <a:gs pos="0">
              <a:schemeClr val="tx1"/>
            </a:gs>
            <a:gs pos="77000">
              <a:schemeClr val="accent3">
                <a:tint val="99000"/>
                <a:shade val="65000"/>
                <a:satMod val="155000"/>
              </a:schemeClr>
            </a:gs>
            <a:gs pos="100000">
              <a:schemeClr val="accent3">
                <a:tint val="95500"/>
                <a:shade val="100000"/>
                <a:satMod val="155000"/>
              </a:schemeClr>
            </a:gs>
          </a:gsLst>
          <a:lin ang="13500000" scaled="1"/>
          <a:tileRect/>
        </a:grad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318764"/>
            <a:ext cx="1195383"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153747"/>
            <a:ext cx="7920880" cy="387798"/>
          </a:xfrm>
          <a:gradFill>
            <a:gsLst>
              <a:gs pos="0">
                <a:schemeClr val="accent4">
                  <a:shade val="15000"/>
                  <a:satMod val="180000"/>
                </a:schemeClr>
              </a:gs>
              <a:gs pos="100000">
                <a:srgbClr val="025B85"/>
              </a:gs>
            </a:gsLst>
          </a:gradFill>
        </p:spPr>
        <p:style>
          <a:lnRef idx="0">
            <a:schemeClr val="accent4"/>
          </a:lnRef>
          <a:fillRef idx="3">
            <a:schemeClr val="accent4"/>
          </a:fillRef>
          <a:effectRef idx="3">
            <a:schemeClr val="accent4"/>
          </a:effectRef>
          <a:fontRef idx="minor">
            <a:schemeClr val="lt1"/>
          </a:fontRef>
        </p:style>
        <p:txBody>
          <a:bodyPr/>
          <a:lstStyle/>
          <a:p>
            <a:pPr algn="ctr"/>
            <a:r>
              <a:rPr lang="en-US" sz="2800" b="1" dirty="0" smtClean="0">
                <a:solidFill>
                  <a:schemeClr val="tx1"/>
                </a:solidFill>
              </a:rPr>
              <a:t>ITU-R Objectives x Outputs</a:t>
            </a:r>
            <a:endParaRPr lang="en-US" sz="2800" b="1"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9198917"/>
              </p:ext>
            </p:extLst>
          </p:nvPr>
        </p:nvGraphicFramePr>
        <p:xfrm>
          <a:off x="467544" y="873827"/>
          <a:ext cx="7922781" cy="5455691"/>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2569549"/>
                <a:gridCol w="670603"/>
                <a:gridCol w="1171743"/>
                <a:gridCol w="1178679"/>
                <a:gridCol w="1103225"/>
                <a:gridCol w="1228982"/>
              </a:tblGrid>
              <a:tr h="454592">
                <a:tc>
                  <a:txBody>
                    <a:bodyPr/>
                    <a:lstStyle/>
                    <a:p>
                      <a:pPr algn="ctr">
                        <a:spcBef>
                          <a:spcPts val="600"/>
                        </a:spcBef>
                        <a:spcAft>
                          <a:spcPts val="600"/>
                        </a:spcAft>
                      </a:pPr>
                      <a:r>
                        <a:rPr lang="en-GB" sz="1400" dirty="0">
                          <a:solidFill>
                            <a:srgbClr val="002060"/>
                          </a:solidFill>
                          <a:effectLst/>
                        </a:rPr>
                        <a:t>Outputs</a:t>
                      </a:r>
                      <a:endParaRPr lang="en-US" sz="1400" b="1" dirty="0">
                        <a:solidFill>
                          <a:srgbClr val="002060"/>
                        </a:solidFill>
                        <a:effectLst/>
                        <a:latin typeface="Calibri"/>
                        <a:ea typeface="SimSun"/>
                        <a:cs typeface="Calibri"/>
                      </a:endParaRPr>
                    </a:p>
                  </a:txBody>
                  <a:tcPr marL="32113" marR="32113" marT="0" marB="0">
                    <a:cell3D prstMaterial="dkEdge">
                      <a:bevel/>
                      <a:lightRig rig="flood" dir="t"/>
                    </a:cell3D>
                    <a:solidFill>
                      <a:srgbClr val="FFFFFF"/>
                    </a:solidFill>
                  </a:tcPr>
                </a:tc>
                <a:tc>
                  <a:txBody>
                    <a:bodyPr/>
                    <a:lstStyle/>
                    <a:p>
                      <a:pPr algn="ctr">
                        <a:spcBef>
                          <a:spcPts val="600"/>
                        </a:spcBef>
                        <a:spcAft>
                          <a:spcPts val="600"/>
                        </a:spcAft>
                      </a:pPr>
                      <a:r>
                        <a:rPr lang="en-GB" sz="1400" dirty="0">
                          <a:solidFill>
                            <a:srgbClr val="002060"/>
                          </a:solidFill>
                          <a:effectLst/>
                        </a:rPr>
                        <a:t>Objective 1</a:t>
                      </a:r>
                      <a:endParaRPr lang="en-US" sz="1400" b="1" dirty="0">
                        <a:solidFill>
                          <a:srgbClr val="002060"/>
                        </a:solidFill>
                        <a:effectLst/>
                        <a:latin typeface="Calibri"/>
                        <a:ea typeface="SimSun"/>
                        <a:cs typeface="Calibri"/>
                      </a:endParaRPr>
                    </a:p>
                  </a:txBody>
                  <a:tcPr marL="32113" marR="32113" marT="0" marB="0">
                    <a:cell3D prstMaterial="dkEdge">
                      <a:bevel/>
                      <a:lightRig rig="flood" dir="t"/>
                    </a:cell3D>
                    <a:solidFill>
                      <a:srgbClr val="FFFFFF"/>
                    </a:solidFill>
                  </a:tcPr>
                </a:tc>
                <a:tc>
                  <a:txBody>
                    <a:bodyPr/>
                    <a:lstStyle/>
                    <a:p>
                      <a:pPr algn="ctr">
                        <a:spcBef>
                          <a:spcPts val="600"/>
                        </a:spcBef>
                        <a:spcAft>
                          <a:spcPts val="600"/>
                        </a:spcAft>
                      </a:pPr>
                      <a:r>
                        <a:rPr lang="en-GB" sz="1400" dirty="0">
                          <a:solidFill>
                            <a:srgbClr val="002060"/>
                          </a:solidFill>
                          <a:effectLst/>
                        </a:rPr>
                        <a:t>Objective 2</a:t>
                      </a:r>
                      <a:endParaRPr lang="en-US" sz="1400" b="1" dirty="0">
                        <a:solidFill>
                          <a:srgbClr val="002060"/>
                        </a:solidFill>
                        <a:effectLst/>
                        <a:latin typeface="Calibri"/>
                        <a:ea typeface="SimSun"/>
                        <a:cs typeface="Calibri"/>
                      </a:endParaRPr>
                    </a:p>
                  </a:txBody>
                  <a:tcPr marL="32113" marR="32113" marT="0" marB="0">
                    <a:cell3D prstMaterial="dkEdge">
                      <a:bevel/>
                      <a:lightRig rig="flood" dir="t"/>
                    </a:cell3D>
                    <a:solidFill>
                      <a:srgbClr val="FFFFFF"/>
                    </a:solidFill>
                  </a:tcPr>
                </a:tc>
                <a:tc>
                  <a:txBody>
                    <a:bodyPr/>
                    <a:lstStyle/>
                    <a:p>
                      <a:pPr algn="ctr">
                        <a:spcBef>
                          <a:spcPts val="600"/>
                        </a:spcBef>
                        <a:spcAft>
                          <a:spcPts val="600"/>
                        </a:spcAft>
                      </a:pPr>
                      <a:r>
                        <a:rPr lang="en-GB" sz="1400" dirty="0">
                          <a:solidFill>
                            <a:srgbClr val="002060"/>
                          </a:solidFill>
                          <a:effectLst/>
                        </a:rPr>
                        <a:t>Objective 3</a:t>
                      </a:r>
                      <a:endParaRPr lang="en-US" sz="1400" b="1" dirty="0">
                        <a:solidFill>
                          <a:srgbClr val="002060"/>
                        </a:solidFill>
                        <a:effectLst/>
                        <a:latin typeface="Calibri"/>
                        <a:ea typeface="SimSun"/>
                        <a:cs typeface="Calibri"/>
                      </a:endParaRPr>
                    </a:p>
                  </a:txBody>
                  <a:tcPr marL="32113" marR="32113" marT="0" marB="0">
                    <a:cell3D prstMaterial="dkEdge">
                      <a:bevel/>
                      <a:lightRig rig="flood" dir="t"/>
                    </a:cell3D>
                    <a:solidFill>
                      <a:srgbClr val="FFFFFF"/>
                    </a:solidFill>
                  </a:tcPr>
                </a:tc>
                <a:tc>
                  <a:txBody>
                    <a:bodyPr/>
                    <a:lstStyle/>
                    <a:p>
                      <a:pPr algn="ctr">
                        <a:spcBef>
                          <a:spcPts val="600"/>
                        </a:spcBef>
                        <a:spcAft>
                          <a:spcPts val="600"/>
                        </a:spcAft>
                      </a:pPr>
                      <a:r>
                        <a:rPr lang="en-GB" sz="1400" dirty="0">
                          <a:solidFill>
                            <a:srgbClr val="002060"/>
                          </a:solidFill>
                          <a:effectLst/>
                        </a:rPr>
                        <a:t>Objective 4</a:t>
                      </a:r>
                      <a:endParaRPr lang="en-US" sz="1400" b="1" dirty="0">
                        <a:solidFill>
                          <a:srgbClr val="002060"/>
                        </a:solidFill>
                        <a:effectLst/>
                        <a:latin typeface="Calibri"/>
                        <a:ea typeface="SimSun"/>
                        <a:cs typeface="Calibri"/>
                      </a:endParaRPr>
                    </a:p>
                  </a:txBody>
                  <a:tcPr marL="32113" marR="32113" marT="0" marB="0">
                    <a:cell3D prstMaterial="dkEdge">
                      <a:bevel/>
                      <a:lightRig rig="flood" dir="t"/>
                    </a:cell3D>
                    <a:solidFill>
                      <a:srgbClr val="FFFFFF"/>
                    </a:solidFill>
                  </a:tcPr>
                </a:tc>
                <a:tc>
                  <a:txBody>
                    <a:bodyPr/>
                    <a:lstStyle/>
                    <a:p>
                      <a:pPr algn="ctr">
                        <a:spcBef>
                          <a:spcPts val="600"/>
                        </a:spcBef>
                        <a:spcAft>
                          <a:spcPts val="600"/>
                        </a:spcAft>
                      </a:pPr>
                      <a:r>
                        <a:rPr lang="en-GB" sz="1400" dirty="0">
                          <a:solidFill>
                            <a:srgbClr val="002060"/>
                          </a:solidFill>
                          <a:effectLst/>
                        </a:rPr>
                        <a:t>Objective 5</a:t>
                      </a:r>
                      <a:endParaRPr lang="en-US" sz="1400" b="1" dirty="0">
                        <a:solidFill>
                          <a:srgbClr val="002060"/>
                        </a:solidFill>
                        <a:effectLst/>
                        <a:latin typeface="Calibri"/>
                        <a:ea typeface="SimSun"/>
                        <a:cs typeface="Calibri"/>
                      </a:endParaRPr>
                    </a:p>
                  </a:txBody>
                  <a:tcPr marL="32113" marR="32113" marT="0" marB="0">
                    <a:cell3D prstMaterial="dkEdge">
                      <a:bevel/>
                      <a:lightRig rig="flood" dir="t"/>
                    </a:cell3D>
                    <a:solidFill>
                      <a:srgbClr val="FFFFFF"/>
                    </a:solidFill>
                  </a:tcPr>
                </a:tc>
              </a:tr>
              <a:tr h="265488">
                <a:tc>
                  <a:txBody>
                    <a:bodyPr/>
                    <a:lstStyle/>
                    <a:p>
                      <a:pPr algn="l">
                        <a:spcBef>
                          <a:spcPts val="600"/>
                        </a:spcBef>
                        <a:spcAft>
                          <a:spcPts val="0"/>
                        </a:spcAft>
                        <a:tabLst>
                          <a:tab pos="180340" algn="l"/>
                          <a:tab pos="540385" algn="l"/>
                          <a:tab pos="900430" algn="l"/>
                          <a:tab pos="1260475" algn="l"/>
                          <a:tab pos="1620520" algn="l"/>
                          <a:tab pos="1980565" algn="l"/>
                          <a:tab pos="2340610" algn="l"/>
                        </a:tabLst>
                      </a:pPr>
                      <a:r>
                        <a:rPr lang="en-GB" sz="1200" b="1" dirty="0">
                          <a:solidFill>
                            <a:srgbClr val="002060"/>
                          </a:solidFill>
                          <a:effectLst/>
                        </a:rPr>
                        <a:t>World </a:t>
                      </a:r>
                      <a:r>
                        <a:rPr lang="en-GB" sz="1200" b="1" dirty="0" err="1">
                          <a:solidFill>
                            <a:srgbClr val="002060"/>
                          </a:solidFill>
                          <a:effectLst/>
                        </a:rPr>
                        <a:t>Radiocommunication</a:t>
                      </a:r>
                      <a:r>
                        <a:rPr lang="en-GB" sz="1200" b="1" dirty="0">
                          <a:solidFill>
                            <a:srgbClr val="002060"/>
                          </a:solidFill>
                          <a:effectLst/>
                        </a:rPr>
                        <a:t> Conference</a:t>
                      </a:r>
                      <a:endParaRPr lang="en-US" sz="1200" b="1"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X</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r>
              <a:tr h="446394">
                <a:tc>
                  <a:txBody>
                    <a:bodyPr/>
                    <a:lstStyle/>
                    <a:p>
                      <a:pPr algn="l">
                        <a:spcBef>
                          <a:spcPts val="600"/>
                        </a:spcBef>
                        <a:spcAft>
                          <a:spcPts val="0"/>
                        </a:spcAft>
                        <a:tabLst>
                          <a:tab pos="180340" algn="l"/>
                          <a:tab pos="540385" algn="l"/>
                          <a:tab pos="900430" algn="l"/>
                          <a:tab pos="1260475" algn="l"/>
                          <a:tab pos="1620520" algn="l"/>
                          <a:tab pos="1980565" algn="l"/>
                          <a:tab pos="2340610" algn="l"/>
                        </a:tabLst>
                      </a:pPr>
                      <a:r>
                        <a:rPr lang="en-GB" sz="1200" b="1" dirty="0">
                          <a:solidFill>
                            <a:srgbClr val="002060"/>
                          </a:solidFill>
                          <a:effectLst/>
                        </a:rPr>
                        <a:t>Regional </a:t>
                      </a:r>
                      <a:r>
                        <a:rPr lang="en-GB" sz="1200" b="1" dirty="0" err="1">
                          <a:solidFill>
                            <a:srgbClr val="002060"/>
                          </a:solidFill>
                          <a:effectLst/>
                        </a:rPr>
                        <a:t>radiocommunication</a:t>
                      </a:r>
                      <a:r>
                        <a:rPr lang="en-GB" sz="1200" b="1" dirty="0">
                          <a:solidFill>
                            <a:srgbClr val="002060"/>
                          </a:solidFill>
                          <a:effectLst/>
                        </a:rPr>
                        <a:t> conferences</a:t>
                      </a:r>
                      <a:endParaRPr lang="en-US" sz="1200" b="1"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X</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r>
              <a:tr h="388699">
                <a:tc>
                  <a:txBody>
                    <a:bodyPr/>
                    <a:lstStyle/>
                    <a:p>
                      <a:pPr algn="l">
                        <a:spcBef>
                          <a:spcPts val="600"/>
                        </a:spcBef>
                        <a:spcAft>
                          <a:spcPts val="0"/>
                        </a:spcAft>
                        <a:tabLst>
                          <a:tab pos="180340" algn="l"/>
                          <a:tab pos="540385" algn="l"/>
                          <a:tab pos="900430" algn="l"/>
                          <a:tab pos="1260475" algn="l"/>
                          <a:tab pos="1620520" algn="l"/>
                          <a:tab pos="1980565" algn="l"/>
                          <a:tab pos="2340610" algn="l"/>
                        </a:tabLst>
                      </a:pPr>
                      <a:r>
                        <a:rPr lang="en-GB" sz="1200" b="1" dirty="0" err="1">
                          <a:solidFill>
                            <a:srgbClr val="002060"/>
                          </a:solidFill>
                          <a:effectLst/>
                        </a:rPr>
                        <a:t>Radiocommunication</a:t>
                      </a:r>
                      <a:r>
                        <a:rPr lang="en-GB" sz="1200" b="1" dirty="0">
                          <a:solidFill>
                            <a:srgbClr val="002060"/>
                          </a:solidFill>
                          <a:effectLst/>
                        </a:rPr>
                        <a:t> Assembly</a:t>
                      </a:r>
                      <a:endParaRPr lang="en-US" sz="1200" b="1"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X</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r>
              <a:tr h="309275">
                <a:tc>
                  <a:txBody>
                    <a:bodyPr/>
                    <a:lstStyle/>
                    <a:p>
                      <a:pPr algn="l">
                        <a:spcBef>
                          <a:spcPts val="600"/>
                        </a:spcBef>
                        <a:spcAft>
                          <a:spcPts val="0"/>
                        </a:spcAft>
                        <a:tabLst>
                          <a:tab pos="180340" algn="l"/>
                          <a:tab pos="540385" algn="l"/>
                          <a:tab pos="900430" algn="l"/>
                          <a:tab pos="1260475" algn="l"/>
                          <a:tab pos="1620520" algn="l"/>
                          <a:tab pos="1980565" algn="l"/>
                          <a:tab pos="2340610" algn="l"/>
                        </a:tabLst>
                      </a:pPr>
                      <a:r>
                        <a:rPr lang="en-GB" sz="1200" b="1" dirty="0" err="1">
                          <a:solidFill>
                            <a:srgbClr val="002060"/>
                          </a:solidFill>
                          <a:effectLst/>
                        </a:rPr>
                        <a:t>Radiocommunication</a:t>
                      </a:r>
                      <a:r>
                        <a:rPr lang="en-GB" sz="1200" b="1" dirty="0">
                          <a:solidFill>
                            <a:srgbClr val="002060"/>
                          </a:solidFill>
                          <a:effectLst/>
                        </a:rPr>
                        <a:t> Advisory Group</a:t>
                      </a:r>
                      <a:endParaRPr lang="en-US" sz="1200" b="1"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X</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a:solidFill>
                            <a:srgbClr val="002060"/>
                          </a:solidFill>
                          <a:effectLst/>
                        </a:rPr>
                        <a:t> </a:t>
                      </a:r>
                      <a:endParaRPr lang="en-US" sz="140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r>
              <a:tr h="274157">
                <a:tc>
                  <a:txBody>
                    <a:bodyPr/>
                    <a:lstStyle/>
                    <a:p>
                      <a:pPr algn="l">
                        <a:spcBef>
                          <a:spcPts val="600"/>
                        </a:spcBef>
                        <a:spcAft>
                          <a:spcPts val="0"/>
                        </a:spcAft>
                        <a:tabLst>
                          <a:tab pos="180340" algn="l"/>
                          <a:tab pos="540385" algn="l"/>
                          <a:tab pos="900430" algn="l"/>
                          <a:tab pos="1260475" algn="l"/>
                          <a:tab pos="1620520" algn="l"/>
                          <a:tab pos="1980565" algn="l"/>
                          <a:tab pos="2340610" algn="l"/>
                        </a:tabLst>
                      </a:pPr>
                      <a:r>
                        <a:rPr lang="en-GB" sz="1200" b="1" dirty="0">
                          <a:solidFill>
                            <a:srgbClr val="002060"/>
                          </a:solidFill>
                          <a:effectLst/>
                        </a:rPr>
                        <a:t>Radio Regulations Board</a:t>
                      </a:r>
                      <a:endParaRPr lang="en-US" sz="1200" b="1"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X</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r>
              <a:tr h="395158">
                <a:tc>
                  <a:txBody>
                    <a:bodyPr/>
                    <a:lstStyle/>
                    <a:p>
                      <a:pPr algn="l">
                        <a:spcBef>
                          <a:spcPts val="600"/>
                        </a:spcBef>
                        <a:spcAft>
                          <a:spcPts val="0"/>
                        </a:spcAft>
                        <a:tabLst>
                          <a:tab pos="180340" algn="l"/>
                          <a:tab pos="540385" algn="l"/>
                          <a:tab pos="900430" algn="l"/>
                          <a:tab pos="1260475" algn="l"/>
                          <a:tab pos="1620520" algn="l"/>
                          <a:tab pos="1980565" algn="l"/>
                          <a:tab pos="2340610" algn="l"/>
                        </a:tabLst>
                      </a:pPr>
                      <a:r>
                        <a:rPr lang="en-GB" sz="1200" b="1" dirty="0">
                          <a:solidFill>
                            <a:srgbClr val="002060"/>
                          </a:solidFill>
                          <a:effectLst/>
                        </a:rPr>
                        <a:t>Processing of space notices and other related activities</a:t>
                      </a:r>
                      <a:endParaRPr lang="en-US" sz="1200" b="1"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X</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r>
              <a:tr h="540508">
                <a:tc>
                  <a:txBody>
                    <a:bodyPr/>
                    <a:lstStyle/>
                    <a:p>
                      <a:pPr algn="l">
                        <a:spcBef>
                          <a:spcPts val="600"/>
                        </a:spcBef>
                        <a:spcAft>
                          <a:spcPts val="0"/>
                        </a:spcAft>
                        <a:tabLst>
                          <a:tab pos="180340" algn="l"/>
                          <a:tab pos="540385" algn="l"/>
                          <a:tab pos="900430" algn="l"/>
                          <a:tab pos="1260475" algn="l"/>
                          <a:tab pos="1620520" algn="l"/>
                          <a:tab pos="1980565" algn="l"/>
                          <a:tab pos="2340610" algn="l"/>
                        </a:tabLst>
                      </a:pPr>
                      <a:r>
                        <a:rPr lang="en-GB" sz="1200" b="1" dirty="0">
                          <a:solidFill>
                            <a:srgbClr val="002060"/>
                          </a:solidFill>
                          <a:effectLst/>
                        </a:rPr>
                        <a:t>Processing of terrestrial notices and other related activities</a:t>
                      </a:r>
                      <a:endParaRPr lang="en-US" sz="1200" b="1"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X</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r>
              <a:tr h="461960">
                <a:tc>
                  <a:txBody>
                    <a:bodyPr/>
                    <a:lstStyle/>
                    <a:p>
                      <a:pPr algn="l">
                        <a:spcBef>
                          <a:spcPts val="600"/>
                        </a:spcBef>
                        <a:spcAft>
                          <a:spcPts val="0"/>
                        </a:spcAft>
                        <a:tabLst>
                          <a:tab pos="180340" algn="l"/>
                          <a:tab pos="540385" algn="l"/>
                          <a:tab pos="900430" algn="l"/>
                          <a:tab pos="1260475" algn="l"/>
                          <a:tab pos="1620520" algn="l"/>
                          <a:tab pos="1980565" algn="l"/>
                          <a:tab pos="2340610" algn="l"/>
                        </a:tabLst>
                      </a:pPr>
                      <a:r>
                        <a:rPr lang="en-GB" sz="1200" b="1" dirty="0">
                          <a:solidFill>
                            <a:srgbClr val="002060"/>
                          </a:solidFill>
                          <a:effectLst/>
                        </a:rPr>
                        <a:t>Improvement (e.g. user-friendly) of </a:t>
                      </a:r>
                      <a:r>
                        <a:rPr lang="en-GB" sz="1200" b="1" dirty="0" err="1">
                          <a:solidFill>
                            <a:srgbClr val="002060"/>
                          </a:solidFill>
                          <a:effectLst/>
                        </a:rPr>
                        <a:t>Radiocommunication</a:t>
                      </a:r>
                      <a:r>
                        <a:rPr lang="en-GB" sz="1200" b="1" dirty="0">
                          <a:solidFill>
                            <a:srgbClr val="002060"/>
                          </a:solidFill>
                          <a:effectLst/>
                        </a:rPr>
                        <a:t> Bureau software</a:t>
                      </a:r>
                      <a:endParaRPr lang="en-US" sz="1200" b="1"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X</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a:solidFill>
                            <a:srgbClr val="002060"/>
                          </a:solidFill>
                          <a:effectLst/>
                        </a:rPr>
                        <a:t> </a:t>
                      </a:r>
                      <a:endParaRPr lang="en-US" sz="140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r>
              <a:tr h="288032">
                <a:tc>
                  <a:txBody>
                    <a:bodyPr/>
                    <a:lstStyle/>
                    <a:p>
                      <a:pPr algn="l">
                        <a:spcBef>
                          <a:spcPts val="600"/>
                        </a:spcBef>
                        <a:spcAft>
                          <a:spcPts val="0"/>
                        </a:spcAft>
                        <a:tabLst>
                          <a:tab pos="180340" algn="l"/>
                          <a:tab pos="540385" algn="l"/>
                          <a:tab pos="900430" algn="l"/>
                          <a:tab pos="1260475" algn="l"/>
                          <a:tab pos="1620520" algn="l"/>
                          <a:tab pos="1980565" algn="l"/>
                          <a:tab pos="2340610" algn="l"/>
                        </a:tabLst>
                      </a:pPr>
                      <a:r>
                        <a:rPr lang="en-GB" sz="1200" b="1" dirty="0">
                          <a:solidFill>
                            <a:srgbClr val="002060"/>
                          </a:solidFill>
                          <a:effectLst/>
                        </a:rPr>
                        <a:t>Study groups and working parties</a:t>
                      </a:r>
                      <a:endParaRPr lang="en-US" sz="1200" b="1"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a:solidFill>
                            <a:srgbClr val="002060"/>
                          </a:solidFill>
                          <a:effectLst/>
                        </a:rPr>
                        <a:t> </a:t>
                      </a:r>
                      <a:endParaRPr lang="en-US" sz="140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X</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r>
              <a:tr h="292775">
                <a:tc>
                  <a:txBody>
                    <a:bodyPr/>
                    <a:lstStyle/>
                    <a:p>
                      <a:pPr algn="l">
                        <a:spcBef>
                          <a:spcPts val="600"/>
                        </a:spcBef>
                        <a:spcAft>
                          <a:spcPts val="0"/>
                        </a:spcAft>
                        <a:tabLst>
                          <a:tab pos="180340" algn="l"/>
                          <a:tab pos="540385" algn="l"/>
                          <a:tab pos="900430" algn="l"/>
                          <a:tab pos="1260475" algn="l"/>
                          <a:tab pos="1620520" algn="l"/>
                          <a:tab pos="1980565" algn="l"/>
                          <a:tab pos="2340610" algn="l"/>
                        </a:tabLst>
                      </a:pPr>
                      <a:r>
                        <a:rPr lang="en-GB" sz="1200" b="1" dirty="0">
                          <a:solidFill>
                            <a:srgbClr val="002060"/>
                          </a:solidFill>
                          <a:effectLst/>
                        </a:rPr>
                        <a:t>ITU-R publications</a:t>
                      </a:r>
                      <a:endParaRPr lang="en-US" sz="1200" b="1"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X</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r>
              <a:tr h="550448">
                <a:tc>
                  <a:txBody>
                    <a:bodyPr/>
                    <a:lstStyle/>
                    <a:p>
                      <a:pPr algn="l">
                        <a:spcBef>
                          <a:spcPts val="600"/>
                        </a:spcBef>
                        <a:spcAft>
                          <a:spcPts val="0"/>
                        </a:spcAft>
                        <a:tabLst>
                          <a:tab pos="180340" algn="l"/>
                          <a:tab pos="540385" algn="l"/>
                          <a:tab pos="900430" algn="l"/>
                          <a:tab pos="1260475" algn="l"/>
                          <a:tab pos="1620520" algn="l"/>
                          <a:tab pos="1980565" algn="l"/>
                          <a:tab pos="2340610" algn="l"/>
                        </a:tabLst>
                      </a:pPr>
                      <a:r>
                        <a:rPr lang="en-GB" sz="1200" b="1" dirty="0">
                          <a:solidFill>
                            <a:srgbClr val="002060"/>
                          </a:solidFill>
                          <a:effectLst/>
                        </a:rPr>
                        <a:t>Assistance to members, in particular developing countries and LDCs</a:t>
                      </a:r>
                      <a:endParaRPr lang="en-US" sz="1200" b="1"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a:solidFill>
                            <a:srgbClr val="002060"/>
                          </a:solidFill>
                          <a:effectLst/>
                        </a:rPr>
                        <a:t> </a:t>
                      </a:r>
                      <a:endParaRPr lang="en-US" sz="140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X</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r>
              <a:tr h="395158">
                <a:tc>
                  <a:txBody>
                    <a:bodyPr/>
                    <a:lstStyle/>
                    <a:p>
                      <a:pPr algn="l">
                        <a:spcBef>
                          <a:spcPts val="600"/>
                        </a:spcBef>
                        <a:spcAft>
                          <a:spcPts val="0"/>
                        </a:spcAft>
                        <a:tabLst>
                          <a:tab pos="180340" algn="l"/>
                          <a:tab pos="540385" algn="l"/>
                          <a:tab pos="900430" algn="l"/>
                          <a:tab pos="1260475" algn="l"/>
                          <a:tab pos="1620520" algn="l"/>
                          <a:tab pos="1980565" algn="l"/>
                          <a:tab pos="2340610" algn="l"/>
                        </a:tabLst>
                      </a:pPr>
                      <a:r>
                        <a:rPr lang="en-GB" sz="1200" b="1" dirty="0">
                          <a:solidFill>
                            <a:srgbClr val="002060"/>
                          </a:solidFill>
                          <a:effectLst/>
                        </a:rPr>
                        <a:t>Liaison/support for development activities</a:t>
                      </a:r>
                      <a:endParaRPr lang="en-US" sz="1200" b="1"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a:solidFill>
                            <a:srgbClr val="002060"/>
                          </a:solidFill>
                          <a:effectLst/>
                        </a:rPr>
                        <a:t> </a:t>
                      </a:r>
                      <a:endParaRPr lang="en-US" sz="140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X</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r>
              <a:tr h="292775">
                <a:tc>
                  <a:txBody>
                    <a:bodyPr/>
                    <a:lstStyle/>
                    <a:p>
                      <a:pPr algn="l">
                        <a:spcBef>
                          <a:spcPts val="600"/>
                        </a:spcBef>
                        <a:spcAft>
                          <a:spcPts val="0"/>
                        </a:spcAft>
                        <a:tabLst>
                          <a:tab pos="180340" algn="l"/>
                          <a:tab pos="540385" algn="l"/>
                          <a:tab pos="900430" algn="l"/>
                          <a:tab pos="1260475" algn="l"/>
                          <a:tab pos="1620520" algn="l"/>
                          <a:tab pos="1980565" algn="l"/>
                          <a:tab pos="2340610" algn="l"/>
                        </a:tabLst>
                      </a:pPr>
                      <a:r>
                        <a:rPr lang="en-GB" sz="1200" b="1" dirty="0">
                          <a:solidFill>
                            <a:srgbClr val="002060"/>
                          </a:solidFill>
                          <a:effectLst/>
                        </a:rPr>
                        <a:t>Seminars</a:t>
                      </a:r>
                      <a:endParaRPr lang="en-US" sz="1200" b="1"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 </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c>
                  <a:txBody>
                    <a:bodyPr/>
                    <a:lstStyle/>
                    <a:p>
                      <a:pPr algn="ctr">
                        <a:spcBef>
                          <a:spcPts val="600"/>
                        </a:spcBef>
                        <a:spcAft>
                          <a:spcPts val="0"/>
                        </a:spcAft>
                        <a:tabLst>
                          <a:tab pos="180340" algn="l"/>
                          <a:tab pos="540385" algn="l"/>
                          <a:tab pos="900430" algn="l"/>
                          <a:tab pos="1260475" algn="l"/>
                          <a:tab pos="1620520" algn="l"/>
                          <a:tab pos="1980565" algn="l"/>
                          <a:tab pos="2340610" algn="l"/>
                        </a:tabLst>
                      </a:pPr>
                      <a:r>
                        <a:rPr lang="en-GB" sz="1400" dirty="0">
                          <a:solidFill>
                            <a:srgbClr val="002060"/>
                          </a:solidFill>
                          <a:effectLst/>
                        </a:rPr>
                        <a:t>X</a:t>
                      </a:r>
                      <a:endParaRPr lang="en-US" sz="1400" dirty="0">
                        <a:solidFill>
                          <a:srgbClr val="002060"/>
                        </a:solidFill>
                        <a:effectLst/>
                        <a:latin typeface="Calibri"/>
                        <a:ea typeface="SimSun"/>
                        <a:cs typeface="Calibri"/>
                      </a:endParaRPr>
                    </a:p>
                  </a:txBody>
                  <a:tcPr marL="32113" marR="32113" marT="0" marB="0">
                    <a:cell3D prstMaterial="dkEdge">
                      <a:bevel/>
                      <a:lightRig rig="flood" dir="t"/>
                    </a:cell3D>
                    <a:solidFill>
                      <a:srgbClr val="CCECFF"/>
                    </a:solidFill>
                  </a:tcPr>
                </a:tc>
              </a:tr>
            </a:tbl>
          </a:graphicData>
        </a:graphic>
      </p:graphicFrame>
      <p:sp>
        <p:nvSpPr>
          <p:cNvPr id="3" name="Rectangle 2"/>
          <p:cNvSpPr/>
          <p:nvPr/>
        </p:nvSpPr>
        <p:spPr>
          <a:xfrm>
            <a:off x="8840513" y="6570764"/>
            <a:ext cx="250390" cy="246221"/>
          </a:xfrm>
          <a:prstGeom prst="rect">
            <a:avLst/>
          </a:prstGeom>
        </p:spPr>
        <p:txBody>
          <a:bodyPr wrap="none">
            <a:spAutoFit/>
          </a:bodyPr>
          <a:lstStyle/>
          <a:p>
            <a:fld id="{9732AF26-0AB3-4326-877D-0F2E2347E8C0}" type="slidenum">
              <a:rPr lang="en-US" sz="1000">
                <a:solidFill>
                  <a:schemeClr val="bg2"/>
                </a:solidFill>
              </a:rPr>
              <a:pPr/>
              <a:t>10</a:t>
            </a:fld>
            <a:endParaRPr lang="en-US" sz="1000" dirty="0"/>
          </a:p>
        </p:txBody>
      </p:sp>
    </p:spTree>
    <p:extLst>
      <p:ext uri="{BB962C8B-B14F-4D97-AF65-F5344CB8AC3E}">
        <p14:creationId xmlns:p14="http://schemas.microsoft.com/office/powerpoint/2010/main" val="32950647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62914">
              <a:schemeClr val="accent4">
                <a:alpha val="97000"/>
                <a:lumMod val="21000"/>
              </a:schemeClr>
            </a:gs>
            <a:gs pos="83328">
              <a:schemeClr val="accent5">
                <a:lumMod val="50000"/>
              </a:schemeClr>
            </a:gs>
            <a:gs pos="42000">
              <a:schemeClr val="accent1">
                <a:lumMod val="77000"/>
                <a:lumOff val="23000"/>
              </a:schemeClr>
            </a:gs>
            <a:gs pos="77500">
              <a:srgbClr val="417B99"/>
            </a:gs>
            <a:gs pos="0">
              <a:schemeClr val="accent5">
                <a:lumMod val="75000"/>
              </a:schemeClr>
            </a:gs>
            <a:gs pos="27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600" y="404664"/>
            <a:ext cx="7056784" cy="443198"/>
          </a:xfr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a:lstStyle/>
          <a:p>
            <a:pPr algn="ctr"/>
            <a:r>
              <a:rPr lang="en-GB" sz="3200" b="1" dirty="0">
                <a:effectLst/>
              </a:rPr>
              <a:t>2014 – 2017 Resources </a:t>
            </a:r>
            <a:r>
              <a:rPr lang="en-GB" sz="3200" b="1"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ffectLst/>
              </a:rPr>
              <a:t>Allocations</a:t>
            </a:r>
            <a:endParaRPr lang="en-US" sz="32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aphicFrame>
        <p:nvGraphicFramePr>
          <p:cNvPr id="3" name="Chart 2"/>
          <p:cNvGraphicFramePr/>
          <p:nvPr>
            <p:extLst>
              <p:ext uri="{D42A27DB-BD31-4B8C-83A1-F6EECF244321}">
                <p14:modId xmlns:p14="http://schemas.microsoft.com/office/powerpoint/2010/main" val="3959556627"/>
              </p:ext>
            </p:extLst>
          </p:nvPr>
        </p:nvGraphicFramePr>
        <p:xfrm>
          <a:off x="1331640" y="1268760"/>
          <a:ext cx="6552728" cy="4176464"/>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6300982"/>
            <a:ext cx="1195383"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873402" y="6552982"/>
            <a:ext cx="250390" cy="246221"/>
          </a:xfrm>
          <a:prstGeom prst="rect">
            <a:avLst/>
          </a:prstGeom>
        </p:spPr>
        <p:txBody>
          <a:bodyPr wrap="none">
            <a:spAutoFit/>
          </a:bodyPr>
          <a:lstStyle/>
          <a:p>
            <a:fld id="{9732AF26-0AB3-4326-877D-0F2E2347E8C0}" type="slidenum">
              <a:rPr lang="en-US" sz="1000">
                <a:solidFill>
                  <a:schemeClr val="bg2"/>
                </a:solidFill>
              </a:rPr>
              <a:pPr/>
              <a:t>11</a:t>
            </a:fld>
            <a:endParaRPr lang="en-US" sz="1000" dirty="0"/>
          </a:p>
        </p:txBody>
      </p:sp>
    </p:spTree>
    <p:extLst>
      <p:ext uri="{BB962C8B-B14F-4D97-AF65-F5344CB8AC3E}">
        <p14:creationId xmlns:p14="http://schemas.microsoft.com/office/powerpoint/2010/main" val="38667603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COMP\COMP\UIT-R\Operational_Plan\2014-2017\RECUP\Operational_Plan_ITU-R_2.jpg"/>
          <p:cNvPicPr/>
          <p:nvPr/>
        </p:nvPicPr>
        <p:blipFill>
          <a:blip r:embed="rId3" cstate="print">
            <a:extLst>
              <a:ext uri="{BEBA8EAE-BF5A-486C-A8C5-ECC9F3942E4B}">
                <a14:imgProps xmlns:a14="http://schemas.microsoft.com/office/drawing/2010/main">
                  <a14:imgLayer r:embed="rId4">
                    <a14:imgEffect>
                      <a14:brightnessContrast bright="-18000" contrast="28000"/>
                    </a14:imgEffect>
                  </a14:imgLayer>
                </a14:imgProps>
              </a:ext>
              <a:ext uri="{28A0092B-C50C-407E-A947-70E740481C1C}">
                <a14:useLocalDpi xmlns:a14="http://schemas.microsoft.com/office/drawing/2010/main" val="0"/>
              </a:ext>
            </a:extLst>
          </a:blip>
          <a:srcRect/>
          <a:stretch>
            <a:fillRect/>
          </a:stretch>
        </p:blipFill>
        <p:spPr bwMode="auto">
          <a:xfrm>
            <a:off x="-108520" y="0"/>
            <a:ext cx="8784976" cy="69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Right"/>
            <a:lightRig rig="twoPt" dir="t">
              <a:rot lat="0" lon="0" rev="7200000"/>
            </a:lightRig>
          </a:scene3d>
          <a:sp3d>
            <a:bevelT w="25400" h="19050"/>
            <a:contourClr>
              <a:srgbClr val="FFFFFF"/>
            </a:contourClr>
          </a:sp3d>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328" y="6304709"/>
            <a:ext cx="1195383"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2602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3" name="Picture 2" descr="C:\Users\huangj\Desktop\Untitled-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74" y="116632"/>
            <a:ext cx="9023450" cy="6296660"/>
          </a:xfrm>
          <a:prstGeom prst="rect">
            <a:avLst/>
          </a:prstGeom>
          <a:noFill/>
          <a:ln>
            <a:noFill/>
          </a:ln>
          <a:effectLst>
            <a:reflection stA="44000" endPos="65000" dist="50800" dir="5400000" sy="-100000" algn="bl" rotWithShape="0"/>
          </a:effectLst>
          <a:scene3d>
            <a:camera prst="orthographicFront"/>
            <a:lightRig rig="chilly" dir="t"/>
          </a:scene3d>
          <a:sp3d extrusionH="76200" contourW="12700" prstMaterial="plastic">
            <a:bevelT/>
            <a:bevelB/>
            <a:extrusionClr>
              <a:schemeClr val="tx1">
                <a:lumMod val="95000"/>
              </a:schemeClr>
            </a:extrusionClr>
            <a:contourClr>
              <a:schemeClr val="bg2">
                <a:lumMod val="40000"/>
                <a:lumOff val="60000"/>
              </a:schemeClr>
            </a:contourClr>
          </a:sp3d>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851" y="6341036"/>
            <a:ext cx="1195383"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849234" y="6543941"/>
            <a:ext cx="250390" cy="246221"/>
          </a:xfrm>
          <a:prstGeom prst="rect">
            <a:avLst/>
          </a:prstGeom>
        </p:spPr>
        <p:txBody>
          <a:bodyPr wrap="none">
            <a:spAutoFit/>
          </a:bodyPr>
          <a:lstStyle/>
          <a:p>
            <a:fld id="{9732AF26-0AB3-4326-877D-0F2E2347E8C0}" type="slidenum">
              <a:rPr lang="en-US" sz="1000">
                <a:solidFill>
                  <a:schemeClr val="bg2"/>
                </a:solidFill>
              </a:rPr>
              <a:pPr/>
              <a:t>3</a:t>
            </a:fld>
            <a:endParaRPr lang="en-US" sz="1000" dirty="0"/>
          </a:p>
        </p:txBody>
      </p:sp>
    </p:spTree>
    <p:extLst>
      <p:ext uri="{BB962C8B-B14F-4D97-AF65-F5344CB8AC3E}">
        <p14:creationId xmlns:p14="http://schemas.microsoft.com/office/powerpoint/2010/main" val="27858046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2914">
              <a:srgbClr val="02ECFF">
                <a:lumMod val="90000"/>
                <a:alpha val="25000"/>
              </a:srgbClr>
            </a:gs>
            <a:gs pos="83328">
              <a:schemeClr val="accent5">
                <a:lumMod val="50000"/>
              </a:schemeClr>
            </a:gs>
            <a:gs pos="55420">
              <a:schemeClr val="accent1">
                <a:lumMod val="77000"/>
                <a:lumOff val="23000"/>
              </a:schemeClr>
            </a:gs>
            <a:gs pos="77500">
              <a:srgbClr val="417B99"/>
            </a:gs>
            <a:gs pos="0">
              <a:schemeClr val="accent5">
                <a:lumMod val="75000"/>
              </a:schemeClr>
            </a:gs>
            <a:gs pos="40000">
              <a:schemeClr val="accent3">
                <a:shade val="45000"/>
                <a:satMod val="170000"/>
                <a:lumMod val="63000"/>
                <a:lumOff val="37000"/>
              </a:schemeClr>
            </a:gs>
            <a:gs pos="70000">
              <a:schemeClr val="accent3">
                <a:tint val="99000"/>
                <a:shade val="65000"/>
                <a:satMod val="155000"/>
              </a:schemeClr>
            </a:gs>
            <a:gs pos="100000">
              <a:schemeClr val="accent3">
                <a:tint val="95500"/>
                <a:shade val="100000"/>
                <a:satMod val="155000"/>
              </a:schemeClr>
            </a:gs>
          </a:gsLst>
          <a:lin ang="13500000" scaled="1"/>
          <a:tileRect/>
        </a:gradFill>
        <a:effectLst/>
      </p:bgPr>
    </p:bg>
    <p:spTree>
      <p:nvGrpSpPr>
        <p:cNvPr id="1" name=""/>
        <p:cNvGrpSpPr/>
        <p:nvPr/>
      </p:nvGrpSpPr>
      <p:grpSpPr>
        <a:xfrm>
          <a:off x="0" y="0"/>
          <a:ext cx="0" cy="0"/>
          <a:chOff x="0" y="0"/>
          <a:chExt cx="0" cy="0"/>
        </a:xfrm>
      </p:grpSpPr>
      <p:sp>
        <p:nvSpPr>
          <p:cNvPr id="3" name="Title 1"/>
          <p:cNvSpPr txBox="1">
            <a:spLocks/>
          </p:cNvSpPr>
          <p:nvPr/>
        </p:nvSpPr>
        <p:spPr>
          <a:xfrm>
            <a:off x="2226607" y="260649"/>
            <a:ext cx="4050065" cy="1052596"/>
          </a:xfrm>
          <a:prstGeom prst="rect">
            <a:avLst/>
          </a:prstGeom>
          <a:gradFill>
            <a:gsLst>
              <a:gs pos="41000">
                <a:schemeClr val="bg2">
                  <a:lumMod val="98000"/>
                  <a:lumOff val="2000"/>
                </a:schemeClr>
              </a:gs>
              <a:gs pos="87490">
                <a:schemeClr val="bg2"/>
              </a:gs>
              <a:gs pos="0">
                <a:schemeClr val="bg2"/>
              </a:gs>
            </a:gsLst>
          </a:gradFill>
        </p:spPr>
        <p:style>
          <a:lnRef idx="0">
            <a:schemeClr val="accent4"/>
          </a:lnRef>
          <a:fillRef idx="3">
            <a:schemeClr val="accent4"/>
          </a:fillRef>
          <a:effectRef idx="3">
            <a:schemeClr val="accent4"/>
          </a:effectRef>
          <a:fontRef idx="minor">
            <a:schemeClr val="lt1"/>
          </a:fontRef>
        </p:style>
        <p:txBody>
          <a:bodyPr vert="horz" wrap="square" lIns="0" tIns="0" rIns="0" bIns="0" rtlCol="0" anchor="t">
            <a:spAutoFit/>
            <a:scene3d>
              <a:camera prst="orthographicFront"/>
              <a:lightRig rig="soft" dir="t">
                <a:rot lat="0" lon="0" rev="10800000"/>
              </a:lightRig>
            </a:scene3d>
            <a:sp3d>
              <a:bevelT w="27940" h="12700"/>
              <a:contourClr>
                <a:srgbClr val="DDDDDD"/>
              </a:contourClr>
            </a:sp3d>
          </a:bodyPr>
          <a:lstStyle>
            <a:lvl1pPr algn="l" defTabSz="914363" rtl="0" eaLnBrk="1" latinLnBrk="0" hangingPunct="1">
              <a:lnSpc>
                <a:spcPct val="90000"/>
              </a:lnSpc>
              <a:spcBef>
                <a:spcPct val="0"/>
              </a:spcBef>
              <a:buNone/>
              <a:defRPr lang="en-US" sz="4800" b="0" kern="1200" cap="none" spc="-150" dirty="0" smtClean="0">
                <a:ln w="3175">
                  <a:noFill/>
                </a:ln>
                <a:solidFill>
                  <a:schemeClr val="lt1"/>
                </a:solidFill>
                <a:effectLst>
                  <a:outerShdw blurRad="50800" dist="38100" dir="2700000" algn="tl" rotWithShape="0">
                    <a:prstClr val="black">
                      <a:alpha val="40000"/>
                    </a:prst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b="1" spc="150" dirty="0" smtClean="0">
                <a:ln w="11430"/>
                <a:solidFill>
                  <a:srgbClr val="F8F8F8"/>
                </a:solidFill>
                <a:effectLst>
                  <a:outerShdw blurRad="25400" algn="tl" rotWithShape="0">
                    <a:srgbClr val="000000">
                      <a:alpha val="43000"/>
                    </a:srgbClr>
                  </a:outerShdw>
                </a:effectLst>
              </a:rPr>
              <a:t/>
            </a:r>
            <a:br>
              <a:rPr lang="en-US" sz="2400" b="1" spc="150" dirty="0" smtClean="0">
                <a:ln w="11430"/>
                <a:solidFill>
                  <a:srgbClr val="F8F8F8"/>
                </a:solidFill>
                <a:effectLst>
                  <a:outerShdw blurRad="25400" algn="tl" rotWithShape="0">
                    <a:srgbClr val="000000">
                      <a:alpha val="43000"/>
                    </a:srgbClr>
                  </a:outerShdw>
                </a:effectLst>
              </a:rPr>
            </a:br>
            <a:r>
              <a:rPr lang="en-US" sz="2800" spc="150" dirty="0" smtClean="0">
                <a:ln w="11430"/>
                <a:solidFill>
                  <a:srgbClr val="F8F8F8"/>
                </a:solidFill>
                <a:effectLst>
                  <a:outerShdw blurRad="25400" algn="tl" rotWithShape="0">
                    <a:srgbClr val="000000">
                      <a:alpha val="43000"/>
                    </a:srgbClr>
                  </a:outerShdw>
                </a:effectLst>
              </a:rPr>
              <a:t>ITU-R Objectives</a:t>
            </a:r>
            <a:r>
              <a:rPr lang="en-US" sz="2400" spc="150" dirty="0" smtClean="0">
                <a:ln w="11430"/>
                <a:solidFill>
                  <a:srgbClr val="F8F8F8"/>
                </a:solidFill>
                <a:effectLst>
                  <a:outerShdw blurRad="25400" algn="tl" rotWithShape="0">
                    <a:srgbClr val="000000">
                      <a:alpha val="43000"/>
                    </a:srgbClr>
                  </a:outerShdw>
                </a:effectLst>
              </a:rPr>
              <a:t/>
            </a:r>
            <a:br>
              <a:rPr lang="en-US" sz="2400" spc="150" dirty="0" smtClean="0">
                <a:ln w="11430"/>
                <a:solidFill>
                  <a:srgbClr val="F8F8F8"/>
                </a:solidFill>
                <a:effectLst>
                  <a:outerShdw blurRad="25400" algn="tl" rotWithShape="0">
                    <a:srgbClr val="000000">
                      <a:alpha val="43000"/>
                    </a:srgbClr>
                  </a:outerShdw>
                </a:effectLst>
              </a:rPr>
            </a:br>
            <a:endParaRPr lang="en-US" sz="2400" spc="150" dirty="0">
              <a:ln w="11430"/>
              <a:solidFill>
                <a:srgbClr val="F8F8F8"/>
              </a:solidFill>
              <a:effectLst>
                <a:outerShdw blurRad="25400" algn="tl" rotWithShape="0">
                  <a:srgbClr val="000000">
                    <a:alpha val="43000"/>
                  </a:srgbClr>
                </a:outerShdw>
              </a:effectLst>
            </a:endParaRPr>
          </a:p>
        </p:txBody>
      </p:sp>
      <p:sp>
        <p:nvSpPr>
          <p:cNvPr id="6" name="Rectangle 5"/>
          <p:cNvSpPr/>
          <p:nvPr/>
        </p:nvSpPr>
        <p:spPr>
          <a:xfrm>
            <a:off x="1945996" y="2076738"/>
            <a:ext cx="4611286" cy="523220"/>
          </a:xfrm>
          <a:prstGeom prst="rect">
            <a:avLst/>
          </a:prstGeom>
          <a:gradFill>
            <a:gsLst>
              <a:gs pos="0">
                <a:srgbClr val="7AAAC8"/>
              </a:gs>
              <a:gs pos="89000">
                <a:schemeClr val="tx1"/>
              </a:gs>
            </a:gsLst>
          </a:gradFill>
        </p:spPr>
        <p:style>
          <a:lnRef idx="1">
            <a:schemeClr val="accent3"/>
          </a:lnRef>
          <a:fillRef idx="3">
            <a:schemeClr val="accent3"/>
          </a:fillRef>
          <a:effectRef idx="2">
            <a:schemeClr val="accent3"/>
          </a:effectRef>
          <a:fontRef idx="minor">
            <a:schemeClr val="lt1"/>
          </a:fontRef>
        </p:style>
        <p:txBody>
          <a:bodyPr wrap="square">
            <a:spAutoFit/>
            <a:scene3d>
              <a:camera prst="orthographicFront"/>
              <a:lightRig rig="soft" dir="t">
                <a:rot lat="0" lon="0" rev="10800000"/>
              </a:lightRig>
            </a:scene3d>
            <a:sp3d>
              <a:bevelT w="27940" h="12700"/>
              <a:contourClr>
                <a:srgbClr val="DDDDDD"/>
              </a:contourClr>
            </a:sp3d>
          </a:bodyPr>
          <a:lstStyle/>
          <a:p>
            <a:pPr algn="ctr"/>
            <a:r>
              <a:rPr lang="en-GB" sz="2800" b="1" i="1" spc="150" dirty="0" smtClean="0">
                <a:ln w="11430"/>
                <a:solidFill>
                  <a:schemeClr val="accent1">
                    <a:lumMod val="20000"/>
                    <a:lumOff val="80000"/>
                  </a:schemeClr>
                </a:solidFill>
                <a:effectLst>
                  <a:outerShdw blurRad="25400" algn="tl" rotWithShape="0">
                    <a:srgbClr val="000000">
                      <a:alpha val="43000"/>
                    </a:srgbClr>
                  </a:outerShdw>
                </a:effectLst>
                <a:hlinkClick r:id="" action="ppaction://customshow?id=0&amp;return=true"/>
              </a:rPr>
              <a:t>Objective 1: Coordination</a:t>
            </a:r>
            <a:endParaRPr lang="en-GB" sz="2800" b="1" i="1" spc="150" dirty="0">
              <a:ln w="11430"/>
              <a:solidFill>
                <a:schemeClr val="accent1">
                  <a:lumMod val="20000"/>
                  <a:lumOff val="80000"/>
                </a:schemeClr>
              </a:solidFill>
              <a:effectLst>
                <a:outerShdw blurRad="25400" algn="tl" rotWithShape="0">
                  <a:srgbClr val="000000">
                    <a:alpha val="43000"/>
                  </a:srgbClr>
                </a:outerShdw>
              </a:effectLst>
            </a:endParaRPr>
          </a:p>
        </p:txBody>
      </p:sp>
      <p:sp>
        <p:nvSpPr>
          <p:cNvPr id="7" name="Rectangle 6"/>
          <p:cNvSpPr/>
          <p:nvPr/>
        </p:nvSpPr>
        <p:spPr>
          <a:xfrm>
            <a:off x="1952872" y="2722608"/>
            <a:ext cx="4597534" cy="523220"/>
          </a:xfrm>
          <a:prstGeom prst="rect">
            <a:avLst/>
          </a:prstGeom>
          <a:gradFill>
            <a:gsLst>
              <a:gs pos="0">
                <a:srgbClr val="7AAAC8"/>
              </a:gs>
              <a:gs pos="50000">
                <a:schemeClr val="tx1"/>
              </a:gs>
            </a:gsLst>
          </a:gradFill>
        </p:spPr>
        <p:style>
          <a:lnRef idx="1">
            <a:schemeClr val="accent3"/>
          </a:lnRef>
          <a:fillRef idx="3">
            <a:schemeClr val="accent3"/>
          </a:fillRef>
          <a:effectRef idx="2">
            <a:schemeClr val="accent3"/>
          </a:effectRef>
          <a:fontRef idx="minor">
            <a:schemeClr val="lt1"/>
          </a:fontRef>
        </p:style>
        <p:txBody>
          <a:bodyPr wrap="square">
            <a:spAutoFit/>
            <a:scene3d>
              <a:camera prst="orthographicFront"/>
              <a:lightRig rig="soft" dir="t">
                <a:rot lat="0" lon="0" rev="10800000"/>
              </a:lightRig>
            </a:scene3d>
            <a:sp3d>
              <a:bevelT w="27940" h="12700"/>
              <a:contourClr>
                <a:srgbClr val="DDDDDD"/>
              </a:contourClr>
            </a:sp3d>
          </a:bodyPr>
          <a:lstStyle/>
          <a:p>
            <a:pPr algn="ctr"/>
            <a:r>
              <a:rPr lang="en-GB" sz="2800" b="1" i="1" spc="150" dirty="0">
                <a:ln w="11430"/>
                <a:solidFill>
                  <a:srgbClr val="F8F8F8"/>
                </a:solidFill>
                <a:effectLst>
                  <a:outerShdw blurRad="25400" algn="tl" rotWithShape="0">
                    <a:srgbClr val="000000">
                      <a:alpha val="43000"/>
                    </a:srgbClr>
                  </a:outerShdw>
                </a:effectLst>
                <a:hlinkClick r:id="" action="ppaction://customshow?id=1&amp;return=true"/>
              </a:rPr>
              <a:t>Objective 2: </a:t>
            </a:r>
            <a:r>
              <a:rPr lang="en-US" sz="2800" b="1" i="1" spc="150" dirty="0">
                <a:ln w="11430"/>
                <a:solidFill>
                  <a:srgbClr val="F8F8F8"/>
                </a:solidFill>
                <a:effectLst>
                  <a:outerShdw blurRad="25400" algn="tl" rotWithShape="0">
                    <a:srgbClr val="000000">
                      <a:alpha val="43000"/>
                    </a:srgbClr>
                  </a:outerShdw>
                </a:effectLst>
                <a:hlinkClick r:id="" action="ppaction://customshow?id=1&amp;return=true"/>
              </a:rPr>
              <a:t>Processing</a:t>
            </a:r>
            <a:endParaRPr lang="en-US" sz="2800" b="1" i="1" spc="150" dirty="0">
              <a:ln w="11430"/>
              <a:solidFill>
                <a:srgbClr val="F8F8F8"/>
              </a:solidFill>
              <a:effectLst>
                <a:outerShdw blurRad="25400" algn="tl" rotWithShape="0">
                  <a:srgbClr val="000000">
                    <a:alpha val="43000"/>
                  </a:srgbClr>
                </a:outerShdw>
              </a:effectLst>
            </a:endParaRPr>
          </a:p>
        </p:txBody>
      </p:sp>
      <p:sp>
        <p:nvSpPr>
          <p:cNvPr id="8" name="Rectangle 7"/>
          <p:cNvSpPr/>
          <p:nvPr/>
        </p:nvSpPr>
        <p:spPr>
          <a:xfrm>
            <a:off x="1952856" y="3391106"/>
            <a:ext cx="4597566" cy="523220"/>
          </a:xfrm>
          <a:prstGeom prst="rect">
            <a:avLst/>
          </a:prstGeom>
          <a:gradFill>
            <a:gsLst>
              <a:gs pos="0">
                <a:srgbClr val="7AAAC8"/>
              </a:gs>
              <a:gs pos="50000">
                <a:schemeClr val="tx1"/>
              </a:gs>
              <a:gs pos="100000">
                <a:schemeClr val="tx1"/>
              </a:gs>
            </a:gsLst>
          </a:gradFill>
        </p:spPr>
        <p:style>
          <a:lnRef idx="1">
            <a:schemeClr val="accent3"/>
          </a:lnRef>
          <a:fillRef idx="3">
            <a:schemeClr val="accent3"/>
          </a:fillRef>
          <a:effectRef idx="2">
            <a:schemeClr val="accent3"/>
          </a:effectRef>
          <a:fontRef idx="minor">
            <a:schemeClr val="lt1"/>
          </a:fontRef>
        </p:style>
        <p:txBody>
          <a:bodyPr wrap="square">
            <a:spAutoFit/>
            <a:scene3d>
              <a:camera prst="orthographicFront"/>
              <a:lightRig rig="soft" dir="t">
                <a:rot lat="0" lon="0" rev="10800000"/>
              </a:lightRig>
            </a:scene3d>
            <a:sp3d>
              <a:bevelT w="27940" h="12700"/>
              <a:contourClr>
                <a:srgbClr val="DDDDDD"/>
              </a:contourClr>
            </a:sp3d>
          </a:bodyPr>
          <a:lstStyle/>
          <a:p>
            <a:pPr algn="ctr"/>
            <a:r>
              <a:rPr lang="en-GB" sz="2800" b="1" i="1" spc="150" dirty="0">
                <a:ln w="11430"/>
                <a:solidFill>
                  <a:srgbClr val="F8F8F8"/>
                </a:solidFill>
                <a:effectLst>
                  <a:outerShdw blurRad="25400" algn="tl" rotWithShape="0">
                    <a:srgbClr val="000000">
                      <a:alpha val="43000"/>
                    </a:srgbClr>
                  </a:outerShdw>
                </a:effectLst>
                <a:hlinkClick r:id="" action="ppaction://customshow?id=2&amp;return=true"/>
              </a:rPr>
              <a:t>Objective 3: </a:t>
            </a:r>
            <a:r>
              <a:rPr lang="en-US" sz="2800" b="1" i="1" spc="150" dirty="0">
                <a:ln w="11430"/>
                <a:solidFill>
                  <a:srgbClr val="F8F8F8"/>
                </a:solidFill>
                <a:effectLst>
                  <a:outerShdw blurRad="25400" algn="tl" rotWithShape="0">
                    <a:srgbClr val="000000">
                      <a:alpha val="43000"/>
                    </a:srgbClr>
                  </a:outerShdw>
                </a:effectLst>
                <a:hlinkClick r:id="" action="ppaction://customshow?id=2&amp;return=true"/>
              </a:rPr>
              <a:t>Production</a:t>
            </a:r>
            <a:endParaRPr lang="en-US" sz="2800" b="1" i="1" spc="150" dirty="0">
              <a:ln w="11430"/>
              <a:solidFill>
                <a:srgbClr val="F8F8F8"/>
              </a:solidFill>
              <a:effectLst>
                <a:outerShdw blurRad="25400" algn="tl" rotWithShape="0">
                  <a:srgbClr val="000000">
                    <a:alpha val="43000"/>
                  </a:srgbClr>
                </a:outerShdw>
              </a:effectLst>
            </a:endParaRPr>
          </a:p>
        </p:txBody>
      </p:sp>
      <p:sp>
        <p:nvSpPr>
          <p:cNvPr id="9" name="Rectangle 8"/>
          <p:cNvSpPr/>
          <p:nvPr/>
        </p:nvSpPr>
        <p:spPr>
          <a:xfrm>
            <a:off x="1973440" y="4039178"/>
            <a:ext cx="4556398" cy="523220"/>
          </a:xfrm>
          <a:prstGeom prst="rect">
            <a:avLst/>
          </a:prstGeom>
          <a:gradFill>
            <a:gsLst>
              <a:gs pos="0">
                <a:srgbClr val="7AAAC8"/>
              </a:gs>
              <a:gs pos="67000">
                <a:schemeClr val="tx1"/>
              </a:gs>
            </a:gsLst>
          </a:gradFill>
        </p:spPr>
        <p:style>
          <a:lnRef idx="1">
            <a:schemeClr val="accent3"/>
          </a:lnRef>
          <a:fillRef idx="3">
            <a:schemeClr val="accent3"/>
          </a:fillRef>
          <a:effectRef idx="2">
            <a:schemeClr val="accent3"/>
          </a:effectRef>
          <a:fontRef idx="minor">
            <a:schemeClr val="lt1"/>
          </a:fontRef>
        </p:style>
        <p:txBody>
          <a:bodyPr wrap="square">
            <a:spAutoFit/>
            <a:scene3d>
              <a:camera prst="orthographicFront"/>
              <a:lightRig rig="soft" dir="t">
                <a:rot lat="0" lon="0" rev="10800000"/>
              </a:lightRig>
            </a:scene3d>
            <a:sp3d>
              <a:bevelT w="27940" h="12700"/>
              <a:contourClr>
                <a:srgbClr val="DDDDDD"/>
              </a:contourClr>
            </a:sp3d>
          </a:bodyPr>
          <a:lstStyle/>
          <a:p>
            <a:pPr algn="ctr"/>
            <a:r>
              <a:rPr lang="en-GB" sz="2800" b="1" i="1" spc="150" dirty="0">
                <a:ln w="11430"/>
                <a:solidFill>
                  <a:srgbClr val="F8F8F8"/>
                </a:solidFill>
                <a:effectLst>
                  <a:outerShdw blurRad="25400" algn="tl" rotWithShape="0">
                    <a:srgbClr val="000000">
                      <a:alpha val="43000"/>
                    </a:srgbClr>
                  </a:outerShdw>
                </a:effectLst>
                <a:hlinkClick r:id="" action="ppaction://customshow?id=3&amp;return=true"/>
              </a:rPr>
              <a:t>Objective 4: Information</a:t>
            </a:r>
            <a:endParaRPr lang="en-US" sz="2800" b="1" i="1" spc="150" dirty="0">
              <a:ln w="11430"/>
              <a:solidFill>
                <a:srgbClr val="F8F8F8"/>
              </a:solidFill>
              <a:effectLst>
                <a:outerShdw blurRad="25400" algn="tl" rotWithShape="0">
                  <a:srgbClr val="000000">
                    <a:alpha val="43000"/>
                  </a:srgbClr>
                </a:outerShdw>
              </a:effectLst>
            </a:endParaRPr>
          </a:p>
        </p:txBody>
      </p:sp>
      <p:sp>
        <p:nvSpPr>
          <p:cNvPr id="10" name="Rectangle 9"/>
          <p:cNvSpPr/>
          <p:nvPr/>
        </p:nvSpPr>
        <p:spPr>
          <a:xfrm>
            <a:off x="1971538" y="4668946"/>
            <a:ext cx="4560203" cy="523220"/>
          </a:xfrm>
          <a:prstGeom prst="rect">
            <a:avLst/>
          </a:prstGeom>
          <a:gradFill>
            <a:gsLst>
              <a:gs pos="0">
                <a:srgbClr val="7AAAC8"/>
              </a:gs>
              <a:gs pos="100000">
                <a:schemeClr val="tx1"/>
              </a:gs>
              <a:gs pos="53000">
                <a:schemeClr val="tx1"/>
              </a:gs>
            </a:gsLst>
          </a:gradFill>
        </p:spPr>
        <p:style>
          <a:lnRef idx="1">
            <a:schemeClr val="accent3"/>
          </a:lnRef>
          <a:fillRef idx="3">
            <a:schemeClr val="accent3"/>
          </a:fillRef>
          <a:effectRef idx="2">
            <a:schemeClr val="accent3"/>
          </a:effectRef>
          <a:fontRef idx="minor">
            <a:schemeClr val="lt1"/>
          </a:fontRef>
        </p:style>
        <p:txBody>
          <a:bodyPr wrap="square">
            <a:spAutoFit/>
            <a:scene3d>
              <a:camera prst="orthographicFront"/>
              <a:lightRig rig="soft" dir="t">
                <a:rot lat="0" lon="0" rev="10800000"/>
              </a:lightRig>
            </a:scene3d>
            <a:sp3d>
              <a:bevelT w="27940" h="12700"/>
              <a:contourClr>
                <a:srgbClr val="DDDDDD"/>
              </a:contourClr>
            </a:sp3d>
          </a:bodyPr>
          <a:lstStyle/>
          <a:p>
            <a:pPr algn="ctr"/>
            <a:r>
              <a:rPr lang="en-GB" sz="2800" b="1" i="1" spc="150" dirty="0">
                <a:ln w="11430"/>
                <a:solidFill>
                  <a:srgbClr val="F8F8F8"/>
                </a:solidFill>
                <a:effectLst>
                  <a:outerShdw blurRad="25400" algn="tl" rotWithShape="0">
                    <a:srgbClr val="000000">
                      <a:alpha val="43000"/>
                    </a:srgbClr>
                  </a:outerShdw>
                </a:effectLst>
                <a:hlinkClick r:id="" action="ppaction://customshow?id=4&amp;return=true"/>
              </a:rPr>
              <a:t>Objective 5: Assistance</a:t>
            </a:r>
            <a:endParaRPr lang="en-US" sz="2800" b="1" i="1" spc="150" dirty="0">
              <a:ln w="11430"/>
              <a:solidFill>
                <a:srgbClr val="F8F8F8"/>
              </a:solidFill>
              <a:effectLst>
                <a:outerShdw blurRad="25400" algn="tl" rotWithShape="0">
                  <a:srgbClr val="000000">
                    <a:alpha val="43000"/>
                  </a:srgbClr>
                </a:outerShdw>
              </a:effectLst>
            </a:endParaRPr>
          </a:p>
        </p:txBody>
      </p:sp>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6300982"/>
            <a:ext cx="1195383"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893610" y="6551196"/>
            <a:ext cx="250390" cy="246221"/>
          </a:xfrm>
          <a:prstGeom prst="rect">
            <a:avLst/>
          </a:prstGeom>
        </p:spPr>
        <p:txBody>
          <a:bodyPr wrap="none">
            <a:spAutoFit/>
          </a:bodyPr>
          <a:lstStyle/>
          <a:p>
            <a:fld id="{9732AF26-0AB3-4326-877D-0F2E2347E8C0}" type="slidenum">
              <a:rPr lang="en-US" sz="1000">
                <a:solidFill>
                  <a:schemeClr val="bg2"/>
                </a:solidFill>
              </a:rPr>
              <a:pPr/>
              <a:t>4</a:t>
            </a:fld>
            <a:endParaRPr lang="en-US" sz="1000" dirty="0"/>
          </a:p>
        </p:txBody>
      </p:sp>
    </p:spTree>
    <p:extLst>
      <p:ext uri="{BB962C8B-B14F-4D97-AF65-F5344CB8AC3E}">
        <p14:creationId xmlns:p14="http://schemas.microsoft.com/office/powerpoint/2010/main" val="110259453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Pr>
        <a:gradFill flip="none" rotWithShape="1">
          <a:gsLst>
            <a:gs pos="62914">
              <a:srgbClr val="02ECFF">
                <a:lumMod val="0"/>
                <a:lumOff val="100000"/>
              </a:srgbClr>
            </a:gs>
            <a:gs pos="83328">
              <a:schemeClr val="accent5">
                <a:lumMod val="50000"/>
              </a:schemeClr>
            </a:gs>
            <a:gs pos="55420">
              <a:schemeClr val="accent1">
                <a:lumMod val="77000"/>
                <a:lumOff val="23000"/>
              </a:schemeClr>
            </a:gs>
            <a:gs pos="77500">
              <a:srgbClr val="417B99"/>
            </a:gs>
            <a:gs pos="0">
              <a:schemeClr val="accent5">
                <a:lumMod val="75000"/>
              </a:schemeClr>
            </a:gs>
            <a:gs pos="12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3500000" scaled="1"/>
          <a:tileRect/>
        </a:gradFill>
        <a:effectLst/>
      </p:bgPr>
    </p:bg>
    <p:spTree>
      <p:nvGrpSpPr>
        <p:cNvPr id="1" name=""/>
        <p:cNvGrpSpPr/>
        <p:nvPr/>
      </p:nvGrpSpPr>
      <p:grpSpPr>
        <a:xfrm>
          <a:off x="0" y="0"/>
          <a:ext cx="0" cy="0"/>
          <a:chOff x="0" y="0"/>
          <a:chExt cx="0" cy="0"/>
        </a:xfrm>
      </p:grpSpPr>
      <p:sp>
        <p:nvSpPr>
          <p:cNvPr id="3" name="Rectangle 2">
            <a:hlinkClick r:id="rId2" action="ppaction://hlinksldjump"/>
          </p:cNvPr>
          <p:cNvSpPr/>
          <p:nvPr/>
        </p:nvSpPr>
        <p:spPr>
          <a:xfrm>
            <a:off x="381276" y="2060848"/>
            <a:ext cx="8502078" cy="2000548"/>
          </a:xfrm>
          <a:prstGeom prst="rect">
            <a:avLst/>
          </a:prstGeom>
          <a:solidFill>
            <a:srgbClr val="025B85"/>
          </a:solidFill>
          <a:ln>
            <a:noFill/>
          </a:ln>
        </p:spPr>
        <p:style>
          <a:lnRef idx="1">
            <a:schemeClr val="accent5"/>
          </a:lnRef>
          <a:fillRef idx="3">
            <a:schemeClr val="accent5"/>
          </a:fillRef>
          <a:effectRef idx="2">
            <a:schemeClr val="accent5"/>
          </a:effectRef>
          <a:fontRef idx="minor">
            <a:schemeClr val="lt1"/>
          </a:fontRef>
        </p:style>
        <p:txBody>
          <a:bodyPr wrap="square">
            <a:spAutoFit/>
            <a:scene3d>
              <a:camera prst="orthographicFront"/>
              <a:lightRig rig="soft" dir="t">
                <a:rot lat="0" lon="0" rev="10800000"/>
              </a:lightRig>
            </a:scene3d>
            <a:sp3d>
              <a:bevelT w="27940" h="12700"/>
              <a:contourClr>
                <a:srgbClr val="DDDDDD"/>
              </a:contourClr>
            </a:sp3d>
          </a:bodyPr>
          <a:lstStyle/>
          <a:p>
            <a:pPr lvl="0"/>
            <a:r>
              <a:rPr lang="en-GB" sz="2800" b="1" i="1" spc="150" dirty="0">
                <a:ln w="11430"/>
                <a:solidFill>
                  <a:srgbClr val="F8F8F8"/>
                </a:solidFill>
                <a:effectLst>
                  <a:outerShdw blurRad="25400" algn="tl" rotWithShape="0">
                    <a:srgbClr val="000000">
                      <a:alpha val="43000"/>
                    </a:srgbClr>
                  </a:outerShdw>
                </a:effectLst>
              </a:rPr>
              <a:t>“</a:t>
            </a:r>
            <a:r>
              <a:rPr lang="en-GB" sz="2400" b="1" i="1" spc="150" dirty="0" smtClean="0">
                <a:ln w="11430"/>
                <a:solidFill>
                  <a:srgbClr val="F8F8F8"/>
                </a:solidFill>
                <a:effectLst>
                  <a:outerShdw blurRad="25400" algn="tl" rotWithShape="0">
                    <a:srgbClr val="000000">
                      <a:alpha val="43000"/>
                    </a:srgbClr>
                  </a:outerShdw>
                </a:effectLst>
              </a:rPr>
              <a:t>To </a:t>
            </a:r>
            <a:r>
              <a:rPr lang="en-GB" sz="2400" b="1" i="1" spc="150" dirty="0">
                <a:ln w="11430"/>
                <a:solidFill>
                  <a:srgbClr val="F8F8F8"/>
                </a:solidFill>
                <a:effectLst>
                  <a:outerShdw blurRad="25400" algn="tl" rotWithShape="0">
                    <a:srgbClr val="000000">
                      <a:alpha val="43000"/>
                    </a:srgbClr>
                  </a:outerShdw>
                </a:effectLst>
              </a:rPr>
              <a:t>promote, foster and ensure cooperation and </a:t>
            </a:r>
            <a:r>
              <a:rPr lang="en-GB" sz="2400" b="1" i="1" spc="150" dirty="0" smtClean="0">
                <a:ln w="11430"/>
                <a:solidFill>
                  <a:srgbClr val="F8F8F8"/>
                </a:solidFill>
                <a:effectLst>
                  <a:outerShdw blurRad="25400" algn="tl" rotWithShape="0">
                    <a:srgbClr val="000000">
                      <a:alpha val="43000"/>
                    </a:srgbClr>
                  </a:outerShdw>
                </a:effectLst>
              </a:rPr>
              <a:t>coordination among </a:t>
            </a:r>
            <a:r>
              <a:rPr lang="en-GB" sz="2400" b="1" i="1" spc="150" dirty="0">
                <a:ln w="11430"/>
                <a:solidFill>
                  <a:srgbClr val="F8F8F8"/>
                </a:solidFill>
                <a:effectLst>
                  <a:outerShdw blurRad="25400" algn="tl" rotWithShape="0">
                    <a:srgbClr val="000000">
                      <a:alpha val="43000"/>
                    </a:srgbClr>
                  </a:outerShdw>
                </a:effectLst>
              </a:rPr>
              <a:t>all Member States in decision-making on </a:t>
            </a:r>
            <a:r>
              <a:rPr lang="en-GB" sz="2400" b="1" i="1" spc="150" dirty="0" err="1">
                <a:ln w="11430"/>
                <a:solidFill>
                  <a:srgbClr val="F8F8F8"/>
                </a:solidFill>
                <a:effectLst>
                  <a:outerShdw blurRad="25400" algn="tl" rotWithShape="0">
                    <a:srgbClr val="000000">
                      <a:alpha val="43000"/>
                    </a:srgbClr>
                  </a:outerShdw>
                </a:effectLst>
              </a:rPr>
              <a:t>radiocommunication</a:t>
            </a:r>
            <a:r>
              <a:rPr lang="en-GB" sz="2400" b="1" i="1" spc="150" dirty="0">
                <a:ln w="11430"/>
                <a:solidFill>
                  <a:srgbClr val="F8F8F8"/>
                </a:solidFill>
                <a:effectLst>
                  <a:outerShdw blurRad="25400" algn="tl" rotWithShape="0">
                    <a:srgbClr val="000000">
                      <a:alpha val="43000"/>
                    </a:srgbClr>
                  </a:outerShdw>
                </a:effectLst>
              </a:rPr>
              <a:t> issues, with participation of Sector Members and Associates, as appropriate” </a:t>
            </a:r>
            <a:r>
              <a:rPr lang="en-GB" sz="2400" b="1" spc="150" dirty="0">
                <a:ln w="11430"/>
                <a:solidFill>
                  <a:srgbClr val="F8F8F8"/>
                </a:solidFill>
                <a:effectLst>
                  <a:outerShdw blurRad="25400" algn="tl" rotWithShape="0">
                    <a:srgbClr val="000000">
                      <a:alpha val="43000"/>
                    </a:srgbClr>
                  </a:outerShdw>
                </a:effectLst>
              </a:rPr>
              <a:t>Resolution 71 (Rev. Guadalajara, 2010</a:t>
            </a:r>
            <a:r>
              <a:rPr lang="en-GB" sz="2400" b="1" spc="150" dirty="0" smtClean="0">
                <a:ln w="11430"/>
                <a:solidFill>
                  <a:srgbClr val="F8F8F8"/>
                </a:solidFill>
                <a:effectLst>
                  <a:outerShdw blurRad="25400" algn="tl" rotWithShape="0">
                    <a:srgbClr val="000000">
                      <a:alpha val="43000"/>
                    </a:srgbClr>
                  </a:outerShdw>
                </a:effectLst>
              </a:rPr>
              <a:t>)</a:t>
            </a:r>
            <a:endParaRPr lang="en-US" sz="2400" b="1" spc="150" dirty="0">
              <a:ln w="11430"/>
              <a:solidFill>
                <a:srgbClr val="F8F8F8"/>
              </a:solidFill>
              <a:effectLst>
                <a:outerShdw blurRad="25400" algn="tl" rotWithShape="0">
                  <a:srgbClr val="000000">
                    <a:alpha val="43000"/>
                  </a:srgbClr>
                </a:outerShdw>
              </a:effectLst>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6300982"/>
            <a:ext cx="1195383"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893610" y="6584407"/>
            <a:ext cx="250390" cy="246221"/>
          </a:xfrm>
          <a:prstGeom prst="rect">
            <a:avLst/>
          </a:prstGeom>
        </p:spPr>
        <p:txBody>
          <a:bodyPr wrap="none">
            <a:spAutoFit/>
          </a:bodyPr>
          <a:lstStyle/>
          <a:p>
            <a:fld id="{9732AF26-0AB3-4326-877D-0F2E2347E8C0}" type="slidenum">
              <a:rPr lang="en-US" sz="1000">
                <a:solidFill>
                  <a:schemeClr val="bg2"/>
                </a:solidFill>
              </a:rPr>
              <a:pPr/>
              <a:t>5</a:t>
            </a:fld>
            <a:endParaRPr lang="en-US" sz="1000" dirty="0"/>
          </a:p>
        </p:txBody>
      </p:sp>
      <p:sp>
        <p:nvSpPr>
          <p:cNvPr id="7" name="Rectangle 6"/>
          <p:cNvSpPr/>
          <p:nvPr/>
        </p:nvSpPr>
        <p:spPr>
          <a:xfrm>
            <a:off x="1372121" y="4509120"/>
            <a:ext cx="5904656" cy="1200329"/>
          </a:xfrm>
          <a:prstGeom prst="rect">
            <a:avLst/>
          </a:prstGeom>
          <a:solidFill>
            <a:srgbClr val="5DA4BE"/>
          </a:solidFill>
          <a:ln>
            <a:noFill/>
          </a:ln>
        </p:spPr>
        <p:style>
          <a:lnRef idx="1">
            <a:schemeClr val="accent5"/>
          </a:lnRef>
          <a:fillRef idx="3">
            <a:schemeClr val="accent5"/>
          </a:fillRef>
          <a:effectRef idx="2">
            <a:schemeClr val="accent5"/>
          </a:effectRef>
          <a:fontRef idx="minor">
            <a:schemeClr val="lt1"/>
          </a:fontRef>
        </p:style>
        <p:txBody>
          <a:bodyPr wrap="square">
            <a:spAutoFit/>
          </a:bodyPr>
          <a:lstStyle/>
          <a:p>
            <a:pPr marL="171450" lvl="0" indent="-171450">
              <a:buFont typeface="Arial" pitchFamily="34" charset="0"/>
              <a:buChar char="•"/>
            </a:pPr>
            <a:r>
              <a:rPr lang="en-GB" dirty="0">
                <a:solidFill>
                  <a:schemeClr val="tx1"/>
                </a:solidFill>
              </a:rPr>
              <a:t>World </a:t>
            </a:r>
            <a:r>
              <a:rPr lang="en-GB" dirty="0" err="1">
                <a:solidFill>
                  <a:schemeClr val="tx1"/>
                </a:solidFill>
              </a:rPr>
              <a:t>Radiocommunication</a:t>
            </a:r>
            <a:r>
              <a:rPr lang="en-GB" dirty="0">
                <a:solidFill>
                  <a:schemeClr val="tx1"/>
                </a:solidFill>
              </a:rPr>
              <a:t> Conference (WRC)</a:t>
            </a:r>
            <a:endParaRPr lang="en-US" dirty="0">
              <a:solidFill>
                <a:schemeClr val="tx1"/>
              </a:solidFill>
            </a:endParaRPr>
          </a:p>
          <a:p>
            <a:pPr marL="171450" lvl="0" indent="-171450">
              <a:buFont typeface="Arial" pitchFamily="34" charset="0"/>
              <a:buChar char="•"/>
            </a:pPr>
            <a:r>
              <a:rPr lang="en-GB" dirty="0" err="1">
                <a:solidFill>
                  <a:schemeClr val="tx1"/>
                </a:solidFill>
              </a:rPr>
              <a:t>Radiocommunication</a:t>
            </a:r>
            <a:r>
              <a:rPr lang="en-GB" dirty="0">
                <a:solidFill>
                  <a:schemeClr val="tx1"/>
                </a:solidFill>
              </a:rPr>
              <a:t> Assembly (RA)</a:t>
            </a:r>
            <a:endParaRPr lang="en-US" dirty="0">
              <a:solidFill>
                <a:schemeClr val="tx1"/>
              </a:solidFill>
            </a:endParaRPr>
          </a:p>
          <a:p>
            <a:pPr marL="171450" lvl="0" indent="-171450">
              <a:buFont typeface="Arial" pitchFamily="34" charset="0"/>
              <a:buChar char="•"/>
            </a:pPr>
            <a:r>
              <a:rPr lang="en-GB" dirty="0" err="1">
                <a:solidFill>
                  <a:schemeClr val="tx1"/>
                </a:solidFill>
              </a:rPr>
              <a:t>Radiocommunication</a:t>
            </a:r>
            <a:r>
              <a:rPr lang="en-GB" dirty="0">
                <a:solidFill>
                  <a:schemeClr val="tx1"/>
                </a:solidFill>
              </a:rPr>
              <a:t> Advisory Group (RAG)</a:t>
            </a:r>
            <a:endParaRPr lang="en-US" dirty="0">
              <a:solidFill>
                <a:schemeClr val="tx1"/>
              </a:solidFill>
            </a:endParaRPr>
          </a:p>
          <a:p>
            <a:pPr marL="171450" lvl="0" indent="-171450">
              <a:buFont typeface="Arial" pitchFamily="34" charset="0"/>
              <a:buChar char="•"/>
            </a:pPr>
            <a:r>
              <a:rPr lang="en-GB" dirty="0">
                <a:solidFill>
                  <a:schemeClr val="tx1"/>
                </a:solidFill>
              </a:rPr>
              <a:t>Radio Regulations Board (RRB)</a:t>
            </a:r>
            <a:endParaRPr lang="en-US" dirty="0">
              <a:solidFill>
                <a:schemeClr val="tx1"/>
              </a:solidFill>
            </a:endParaRPr>
          </a:p>
        </p:txBody>
      </p:sp>
      <p:sp>
        <p:nvSpPr>
          <p:cNvPr id="8" name="Rectangle 7"/>
          <p:cNvSpPr/>
          <p:nvPr/>
        </p:nvSpPr>
        <p:spPr>
          <a:xfrm>
            <a:off x="4324449" y="188640"/>
            <a:ext cx="4611286" cy="523220"/>
          </a:xfrm>
          <a:prstGeom prst="rect">
            <a:avLst/>
          </a:prstGeom>
          <a:gradFill>
            <a:gsLst>
              <a:gs pos="0">
                <a:srgbClr val="7AAAC8"/>
              </a:gs>
              <a:gs pos="73000">
                <a:schemeClr val="tx1"/>
              </a:gs>
            </a:gsLst>
          </a:gradFill>
        </p:spPr>
        <p:style>
          <a:lnRef idx="1">
            <a:schemeClr val="accent3"/>
          </a:lnRef>
          <a:fillRef idx="3">
            <a:schemeClr val="accent3"/>
          </a:fillRef>
          <a:effectRef idx="2">
            <a:schemeClr val="accent3"/>
          </a:effectRef>
          <a:fontRef idx="minor">
            <a:schemeClr val="lt1"/>
          </a:fontRef>
        </p:style>
        <p:txBody>
          <a:bodyPr wrap="square">
            <a:spAutoFit/>
            <a:scene3d>
              <a:camera prst="orthographicFront"/>
              <a:lightRig rig="soft" dir="t">
                <a:rot lat="0" lon="0" rev="10800000"/>
              </a:lightRig>
            </a:scene3d>
            <a:sp3d>
              <a:bevelT w="27940" h="12700"/>
              <a:contourClr>
                <a:srgbClr val="DDDDDD"/>
              </a:contourClr>
            </a:sp3d>
          </a:bodyPr>
          <a:lstStyle/>
          <a:p>
            <a:pPr algn="ctr"/>
            <a:r>
              <a:rPr lang="en-GB" sz="2800" b="1" i="1" spc="150" dirty="0">
                <a:ln w="11430"/>
                <a:solidFill>
                  <a:schemeClr val="accent5">
                    <a:lumMod val="75000"/>
                  </a:schemeClr>
                </a:solidFill>
                <a:effectLst>
                  <a:outerShdw blurRad="25400" algn="tl" rotWithShape="0">
                    <a:srgbClr val="000000">
                      <a:alpha val="43000"/>
                    </a:srgbClr>
                  </a:outerShdw>
                </a:effectLst>
                <a:hlinkClick r:id="" action="ppaction://customshow?id=0&amp;return=true"/>
              </a:rPr>
              <a:t>Objective 1: Coordination</a:t>
            </a:r>
            <a:endParaRPr lang="en-GB" sz="2800" b="1" i="1" spc="150" dirty="0">
              <a:ln w="11430"/>
              <a:solidFill>
                <a:schemeClr val="accent5">
                  <a:lumMod val="75000"/>
                </a:schemeClr>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648018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bg>
      <p:bgPr>
        <a:gradFill flip="none" rotWithShape="1">
          <a:gsLst>
            <a:gs pos="42000">
              <a:srgbClr val="02ECFF">
                <a:lumMod val="0"/>
                <a:alpha val="41000"/>
              </a:srgbClr>
            </a:gs>
            <a:gs pos="83328">
              <a:schemeClr val="accent5">
                <a:lumMod val="50000"/>
              </a:schemeClr>
            </a:gs>
            <a:gs pos="29000">
              <a:schemeClr val="accent1">
                <a:lumMod val="77000"/>
                <a:lumOff val="23000"/>
              </a:schemeClr>
            </a:gs>
            <a:gs pos="77500">
              <a:srgbClr val="417B99"/>
            </a:gs>
            <a:gs pos="0">
              <a:schemeClr val="accent5">
                <a:lumMod val="75000"/>
              </a:schemeClr>
            </a:gs>
            <a:gs pos="19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3500000" scaled="1"/>
          <a:tileRect/>
        </a:gradFill>
        <a:effectLst/>
      </p:bgPr>
    </p:bg>
    <p:spTree>
      <p:nvGrpSpPr>
        <p:cNvPr id="1" name=""/>
        <p:cNvGrpSpPr/>
        <p:nvPr/>
      </p:nvGrpSpPr>
      <p:grpSpPr>
        <a:xfrm>
          <a:off x="0" y="0"/>
          <a:ext cx="0" cy="0"/>
          <a:chOff x="0" y="0"/>
          <a:chExt cx="0" cy="0"/>
        </a:xfrm>
      </p:grpSpPr>
      <p:sp>
        <p:nvSpPr>
          <p:cNvPr id="8" name="Rounded Rectangle 7"/>
          <p:cNvSpPr/>
          <p:nvPr/>
        </p:nvSpPr>
        <p:spPr bwMode="auto">
          <a:xfrm>
            <a:off x="492882" y="4221088"/>
            <a:ext cx="8145805" cy="1329620"/>
          </a:xfrm>
          <a:prstGeom prst="roundRect">
            <a:avLst/>
          </a:prstGeom>
          <a:gradFill>
            <a:gsLst>
              <a:gs pos="63740">
                <a:srgbClr val="FFFFCC">
                  <a:alpha val="75000"/>
                  <a:lumMod val="61000"/>
                  <a:lumOff val="39000"/>
                </a:srgbClr>
              </a:gs>
              <a:gs pos="9000">
                <a:schemeClr val="tx1">
                  <a:lumMod val="95000"/>
                </a:schemeClr>
              </a:gs>
              <a:gs pos="90837">
                <a:srgbClr val="FFF9E7"/>
              </a:gs>
              <a:gs pos="55000">
                <a:schemeClr val="tx1">
                  <a:lumMod val="75000"/>
                </a:schemeClr>
              </a:gs>
              <a:gs pos="83000">
                <a:schemeClr val="tx1"/>
              </a:gs>
              <a:gs pos="100000">
                <a:schemeClr val="accent1">
                  <a:lumMod val="20000"/>
                  <a:lumOff val="80000"/>
                </a:schemeClr>
              </a:gs>
            </a:gsLst>
            <a:lin ang="5400000" scaled="1"/>
          </a:gradFill>
          <a:ln w="25400">
            <a:gradFill flip="none" rotWithShape="1">
              <a:gsLst>
                <a:gs pos="0">
                  <a:srgbClr val="8488C4"/>
                </a:gs>
                <a:gs pos="53000">
                  <a:srgbClr val="D4DEFF"/>
                </a:gs>
                <a:gs pos="83000">
                  <a:srgbClr val="D4DEFF"/>
                </a:gs>
                <a:gs pos="100000">
                  <a:srgbClr val="96AB94"/>
                </a:gs>
              </a:gsLst>
              <a:lin ang="5400000" scaled="1"/>
              <a:tileRect/>
            </a:gradFill>
            <a:miter lim="800000"/>
            <a:headEnd/>
            <a:tailEnd/>
          </a:ln>
          <a:effectLst>
            <a:outerShdw dist="107763" dir="2700000" algn="ctr" rotWithShape="0">
              <a:schemeClr val="tx1"/>
            </a:outerShdw>
            <a:reflection blurRad="6350" stA="50000" endA="300" endPos="55500" dist="101600" dir="5400000" sy="-100000" algn="bl" rotWithShape="0"/>
            <a:softEdge rad="12700"/>
          </a:effectLst>
          <a:scene3d>
            <a:camera prst="isometricOffAxis1Left"/>
            <a:lightRig rig="threePt" dir="t"/>
          </a:scene3d>
          <a:sp3d contourW="12700">
            <a:bevelT prst="relaxedInset"/>
            <a:contourClr>
              <a:schemeClr val="tx1"/>
            </a:contourClr>
          </a:sp3d>
        </p:spPr>
        <p:txBody>
          <a:bodyPr rot="0" spcFirstLastPara="0" vertOverflow="overflow" horzOverflow="overflow" vert="horz" wrap="square" lIns="33338" tIns="17463" rIns="33338" bIns="17463" numCol="1" spcCol="0" rtlCol="0" fromWordArt="0" anchor="ctr" anchorCtr="0" forceAA="0" compatLnSpc="1">
            <a:prstTxWarp prst="textNoShape">
              <a:avLst/>
            </a:prstTxWarp>
            <a:noAutofit/>
          </a:bodyPr>
          <a:lstStyle/>
          <a:p>
            <a:pPr algn="ctr" defTabSz="336550"/>
            <a:endParaRPr lang="en-US" b="1" dirty="0" smtClean="0">
              <a:solidFill>
                <a:srgbClr val="993300"/>
              </a:solidFill>
              <a:effectLst>
                <a:outerShdw blurRad="38100" dist="38100" dir="2700000" algn="tl">
                  <a:srgbClr val="000000"/>
                </a:outerShdw>
              </a:effectLst>
            </a:endParaRPr>
          </a:p>
        </p:txBody>
      </p:sp>
      <p:sp>
        <p:nvSpPr>
          <p:cNvPr id="4" name="Rectangle 3">
            <a:hlinkClick r:id="rId2" action="ppaction://hlinksldjump"/>
          </p:cNvPr>
          <p:cNvSpPr/>
          <p:nvPr/>
        </p:nvSpPr>
        <p:spPr>
          <a:xfrm>
            <a:off x="769852" y="1276277"/>
            <a:ext cx="7595079" cy="2677656"/>
          </a:xfrm>
          <a:prstGeom prst="rect">
            <a:avLst/>
          </a:prstGeom>
          <a:gradFill>
            <a:gsLst>
              <a:gs pos="89200">
                <a:srgbClr val="5DA4BD"/>
              </a:gs>
              <a:gs pos="0">
                <a:srgbClr val="5DA4BD"/>
              </a:gs>
              <a:gs pos="100000">
                <a:schemeClr val="accent5">
                  <a:lumMod val="75000"/>
                </a:schemeClr>
              </a:gs>
            </a:gsLst>
          </a:gradFill>
          <a:ln/>
        </p:spPr>
        <p:style>
          <a:lnRef idx="1">
            <a:schemeClr val="accent1"/>
          </a:lnRef>
          <a:fillRef idx="3">
            <a:schemeClr val="accent1"/>
          </a:fillRef>
          <a:effectRef idx="2">
            <a:schemeClr val="accent1"/>
          </a:effectRef>
          <a:fontRef idx="minor">
            <a:schemeClr val="lt1"/>
          </a:fontRef>
        </p:style>
        <p:txBody>
          <a:bodyPr wrap="square">
            <a:spAutoFit/>
          </a:bodyPr>
          <a:lstStyle/>
          <a:p>
            <a:pPr lvl="0"/>
            <a:r>
              <a:rPr lang="en-GB" sz="2800" b="1" i="1" dirty="0" smtClean="0"/>
              <a:t>“</a:t>
            </a:r>
            <a:r>
              <a:rPr lang="en-GB" sz="2800" b="1" i="1" dirty="0" smtClean="0">
                <a:solidFill>
                  <a:schemeClr val="tx1"/>
                </a:solidFill>
              </a:rPr>
              <a:t>To meet the requirements </a:t>
            </a:r>
            <a:r>
              <a:rPr lang="en-GB" sz="2800" b="1" i="1" dirty="0">
                <a:solidFill>
                  <a:schemeClr val="tx1"/>
                </a:solidFill>
              </a:rPr>
              <a:t>of the membership for spectrum, orbit access and operations in application of the Constitution, Convention and Radio Regulations, in the light, inter alia, of the accelerating convergence of </a:t>
            </a:r>
            <a:r>
              <a:rPr lang="en-GB" sz="2800" b="1" i="1" dirty="0" err="1">
                <a:solidFill>
                  <a:schemeClr val="tx1"/>
                </a:solidFill>
              </a:rPr>
              <a:t>radiocommunication</a:t>
            </a:r>
            <a:r>
              <a:rPr lang="en-GB" sz="2800" b="1" i="1" dirty="0">
                <a:solidFill>
                  <a:schemeClr val="tx1"/>
                </a:solidFill>
              </a:rPr>
              <a:t> services” </a:t>
            </a:r>
            <a:r>
              <a:rPr lang="en-GB" sz="2800" b="1" dirty="0">
                <a:solidFill>
                  <a:schemeClr val="tx1"/>
                </a:solidFill>
              </a:rPr>
              <a:t>Resolution 71 (Rev. Guadalajara, 2010</a:t>
            </a:r>
            <a:r>
              <a:rPr lang="en-GB" sz="2800" b="1" dirty="0" smtClean="0">
                <a:solidFill>
                  <a:schemeClr val="tx1"/>
                </a:solidFill>
              </a:rPr>
              <a:t>)</a:t>
            </a:r>
            <a:endParaRPr lang="en-US" sz="2800" dirty="0">
              <a:solidFill>
                <a:schemeClr val="tx1"/>
              </a:solidFill>
            </a:endParaRPr>
          </a:p>
        </p:txBody>
      </p:sp>
      <p:sp>
        <p:nvSpPr>
          <p:cNvPr id="6" name="Rectangle 5">
            <a:hlinkClick r:id="rId2" action="ppaction://hlinksldjump"/>
          </p:cNvPr>
          <p:cNvSpPr/>
          <p:nvPr/>
        </p:nvSpPr>
        <p:spPr>
          <a:xfrm>
            <a:off x="674350" y="4720785"/>
            <a:ext cx="7786082" cy="1200329"/>
          </a:xfrm>
          <a:prstGeom prst="rect">
            <a:avLst/>
          </a:prstGeom>
          <a:gradFill flip="none" rotWithShape="1">
            <a:gsLst>
              <a:gs pos="85024">
                <a:srgbClr val="7AAAC8"/>
              </a:gs>
              <a:gs pos="28000">
                <a:srgbClr val="559FAB"/>
              </a:gs>
              <a:gs pos="100000">
                <a:schemeClr val="accent5">
                  <a:lumMod val="75000"/>
                </a:schemeClr>
              </a:gs>
              <a:gs pos="0">
                <a:srgbClr val="CCECFF"/>
              </a:gs>
              <a:gs pos="100000">
                <a:schemeClr val="accent1">
                  <a:tint val="23000"/>
                  <a:satMod val="300000"/>
                </a:schemeClr>
              </a:gs>
            </a:gsLst>
            <a:path path="circle">
              <a:fillToRect l="100000" t="100000"/>
            </a:path>
            <a:tileRect r="-100000" b="-100000"/>
          </a:gradFill>
        </p:spPr>
        <p:style>
          <a:lnRef idx="1">
            <a:schemeClr val="accent1"/>
          </a:lnRef>
          <a:fillRef idx="2">
            <a:schemeClr val="accent1"/>
          </a:fillRef>
          <a:effectRef idx="1">
            <a:schemeClr val="accent1"/>
          </a:effectRef>
          <a:fontRef idx="minor">
            <a:schemeClr val="dk1"/>
          </a:fontRef>
        </p:style>
        <p:txBody>
          <a:bodyPr wrap="square">
            <a:spAutoFit/>
          </a:bodyPr>
          <a:lstStyle/>
          <a:p>
            <a:pPr marL="171450" lvl="0" indent="-171450">
              <a:buFont typeface="Arial" pitchFamily="34" charset="0"/>
              <a:buChar char="•"/>
            </a:pPr>
            <a:r>
              <a:rPr lang="en-GB" sz="2400" b="1" dirty="0" smtClean="0">
                <a:solidFill>
                  <a:schemeClr val="tx1"/>
                </a:solidFill>
              </a:rPr>
              <a:t>Processing </a:t>
            </a:r>
            <a:r>
              <a:rPr lang="en-GB" sz="2400" b="1" dirty="0">
                <a:solidFill>
                  <a:schemeClr val="tx1"/>
                </a:solidFill>
              </a:rPr>
              <a:t>of space notices and other related </a:t>
            </a:r>
            <a:r>
              <a:rPr lang="en-GB" sz="2400" b="1" dirty="0" smtClean="0">
                <a:solidFill>
                  <a:schemeClr val="tx1"/>
                </a:solidFill>
              </a:rPr>
              <a:t>activities</a:t>
            </a:r>
            <a:endParaRPr lang="en-US" sz="2400" b="1" dirty="0" smtClean="0">
              <a:solidFill>
                <a:schemeClr val="tx1"/>
              </a:solidFill>
            </a:endParaRPr>
          </a:p>
          <a:p>
            <a:pPr marL="171450" lvl="0" indent="-171450">
              <a:buFont typeface="Arial" pitchFamily="34" charset="0"/>
              <a:buChar char="•"/>
            </a:pPr>
            <a:r>
              <a:rPr lang="en-GB" sz="2400" b="1" dirty="0" smtClean="0">
                <a:solidFill>
                  <a:schemeClr val="tx1"/>
                </a:solidFill>
              </a:rPr>
              <a:t>Processing of terrestrial notices and other related activities</a:t>
            </a:r>
            <a:endParaRPr lang="en-US" sz="2400" b="1" dirty="0">
              <a:solidFill>
                <a:schemeClr val="tx1"/>
              </a:solidFill>
            </a:endParaRP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6300982"/>
            <a:ext cx="1195383"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810540" y="6575263"/>
            <a:ext cx="250390" cy="246221"/>
          </a:xfrm>
          <a:prstGeom prst="rect">
            <a:avLst/>
          </a:prstGeom>
        </p:spPr>
        <p:txBody>
          <a:bodyPr wrap="none">
            <a:spAutoFit/>
          </a:bodyPr>
          <a:lstStyle/>
          <a:p>
            <a:fld id="{9732AF26-0AB3-4326-877D-0F2E2347E8C0}" type="slidenum">
              <a:rPr lang="en-US" sz="1000">
                <a:solidFill>
                  <a:schemeClr val="bg2"/>
                </a:solidFill>
              </a:rPr>
              <a:pPr/>
              <a:t>6</a:t>
            </a:fld>
            <a:endParaRPr lang="en-US" sz="1000" dirty="0"/>
          </a:p>
        </p:txBody>
      </p:sp>
      <p:sp>
        <p:nvSpPr>
          <p:cNvPr id="13" name="Rectangle 12"/>
          <p:cNvSpPr/>
          <p:nvPr/>
        </p:nvSpPr>
        <p:spPr>
          <a:xfrm>
            <a:off x="179512" y="116632"/>
            <a:ext cx="4597534" cy="523220"/>
          </a:xfrm>
          <a:prstGeom prst="rect">
            <a:avLst/>
          </a:prstGeom>
          <a:gradFill>
            <a:gsLst>
              <a:gs pos="0">
                <a:srgbClr val="7AAAC8"/>
              </a:gs>
              <a:gs pos="69000">
                <a:schemeClr val="tx1">
                  <a:lumMod val="0"/>
                  <a:lumOff val="100000"/>
                </a:schemeClr>
              </a:gs>
            </a:gsLst>
          </a:gradFill>
        </p:spPr>
        <p:style>
          <a:lnRef idx="1">
            <a:schemeClr val="accent3"/>
          </a:lnRef>
          <a:fillRef idx="3">
            <a:schemeClr val="accent3"/>
          </a:fillRef>
          <a:effectRef idx="2">
            <a:schemeClr val="accent3"/>
          </a:effectRef>
          <a:fontRef idx="minor">
            <a:schemeClr val="lt1"/>
          </a:fontRef>
        </p:style>
        <p:txBody>
          <a:bodyPr wrap="square">
            <a:spAutoFit/>
            <a:scene3d>
              <a:camera prst="orthographicFront"/>
              <a:lightRig rig="soft" dir="t">
                <a:rot lat="0" lon="0" rev="10800000"/>
              </a:lightRig>
            </a:scene3d>
            <a:sp3d>
              <a:bevelT w="27940" h="12700"/>
              <a:contourClr>
                <a:srgbClr val="DDDDDD"/>
              </a:contourClr>
            </a:sp3d>
          </a:bodyPr>
          <a:lstStyle/>
          <a:p>
            <a:pPr algn="ctr"/>
            <a:r>
              <a:rPr lang="en-GB" sz="2800" b="1" i="1" spc="150" dirty="0">
                <a:ln w="11430"/>
                <a:solidFill>
                  <a:srgbClr val="F8F8F8"/>
                </a:solidFill>
                <a:effectLst>
                  <a:outerShdw blurRad="25400" algn="tl" rotWithShape="0">
                    <a:srgbClr val="000000">
                      <a:alpha val="43000"/>
                    </a:srgbClr>
                  </a:outerShdw>
                </a:effectLst>
                <a:hlinkClick r:id="" action="ppaction://customshow?id=1&amp;return=true"/>
              </a:rPr>
              <a:t>Objective 2: </a:t>
            </a:r>
            <a:r>
              <a:rPr lang="en-US" sz="2800" b="1" i="1" spc="150" dirty="0">
                <a:ln w="11430"/>
                <a:solidFill>
                  <a:srgbClr val="F8F8F8"/>
                </a:solidFill>
                <a:effectLst>
                  <a:outerShdw blurRad="25400" algn="tl" rotWithShape="0">
                    <a:srgbClr val="000000">
                      <a:alpha val="43000"/>
                    </a:srgbClr>
                  </a:outerShdw>
                </a:effectLst>
                <a:hlinkClick r:id="" action="ppaction://customshow?id=1&amp;return=true"/>
              </a:rPr>
              <a:t>Processing</a:t>
            </a:r>
            <a:endParaRPr lang="en-US" sz="2800" b="1" i="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9650952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gradFill flip="none" rotWithShape="1">
          <a:gsLst>
            <a:gs pos="28000">
              <a:srgbClr val="5DA4BE"/>
            </a:gs>
            <a:gs pos="16000">
              <a:schemeClr val="accent5">
                <a:lumMod val="50000"/>
              </a:schemeClr>
            </a:gs>
            <a:gs pos="38000">
              <a:schemeClr val="accent1">
                <a:lumMod val="77000"/>
                <a:lumOff val="23000"/>
              </a:schemeClr>
            </a:gs>
            <a:gs pos="97000">
              <a:srgbClr val="417B99"/>
            </a:gs>
            <a:gs pos="0">
              <a:schemeClr val="accent5">
                <a:lumMod val="75000"/>
              </a:schemeClr>
            </a:gs>
            <a:gs pos="68000">
              <a:srgbClr val="025B85">
                <a:lumMod val="14000"/>
                <a:lumOff val="86000"/>
              </a:srgbClr>
            </a:gs>
            <a:gs pos="70000">
              <a:srgbClr val="5DA4BE"/>
            </a:gs>
            <a:gs pos="100000">
              <a:schemeClr val="accent3">
                <a:tint val="95500"/>
                <a:shade val="100000"/>
                <a:satMod val="155000"/>
              </a:schemeClr>
            </a:gs>
          </a:gsLst>
          <a:lin ang="135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323528" y="1700808"/>
            <a:ext cx="8014515" cy="2677656"/>
          </a:xfrm>
          <a:prstGeom prst="rect">
            <a:avLst/>
          </a:prstGeom>
          <a:gradFill flip="none" rotWithShape="1">
            <a:gsLst>
              <a:gs pos="52064">
                <a:srgbClr val="426F77"/>
              </a:gs>
              <a:gs pos="31667">
                <a:srgbClr val="5DA4BE"/>
              </a:gs>
              <a:gs pos="98000">
                <a:schemeClr val="accent5">
                  <a:lumMod val="60000"/>
                  <a:lumOff val="40000"/>
                </a:schemeClr>
              </a:gs>
              <a:gs pos="5000">
                <a:srgbClr val="5DA4BE"/>
              </a:gs>
              <a:gs pos="99000">
                <a:srgbClr val="CFE3F5"/>
              </a:gs>
              <a:gs pos="100000">
                <a:schemeClr val="accent1">
                  <a:tint val="95500"/>
                  <a:shade val="100000"/>
                  <a:satMod val="155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wrap="square">
            <a:spAutoFit/>
          </a:bodyPr>
          <a:lstStyle/>
          <a:p>
            <a:r>
              <a:rPr lang="en-GB" sz="2800" b="1" i="1" dirty="0">
                <a:solidFill>
                  <a:schemeClr val="tx1"/>
                </a:solidFill>
              </a:rPr>
              <a:t>“To produce Recommendations on </a:t>
            </a:r>
            <a:r>
              <a:rPr lang="en-GB" sz="2800" b="1" i="1" dirty="0" err="1">
                <a:solidFill>
                  <a:schemeClr val="tx1"/>
                </a:solidFill>
              </a:rPr>
              <a:t>radiocommunication</a:t>
            </a:r>
            <a:r>
              <a:rPr lang="en-GB" sz="2800" b="1" i="1" dirty="0">
                <a:solidFill>
                  <a:schemeClr val="tx1"/>
                </a:solidFill>
              </a:rPr>
              <a:t> services in order to achieve connectivity and interoperability in applying modern telecommunications/ICTs, as well as to provide for the most efficient use of spectrum and orbit resources” </a:t>
            </a:r>
            <a:r>
              <a:rPr lang="en-GB" sz="2800" b="1" dirty="0">
                <a:solidFill>
                  <a:schemeClr val="tx1"/>
                </a:solidFill>
              </a:rPr>
              <a:t>Resolution 71 (Rev. Guadalajara, </a:t>
            </a:r>
            <a:r>
              <a:rPr lang="en-GB" sz="2800" b="1" dirty="0" smtClean="0">
                <a:solidFill>
                  <a:schemeClr val="tx1"/>
                </a:solidFill>
              </a:rPr>
              <a:t>2010)</a:t>
            </a:r>
            <a:endParaRPr lang="en-GB" sz="2800" b="1" dirty="0">
              <a:solidFill>
                <a:schemeClr val="tx1"/>
              </a:solidFill>
            </a:endParaRPr>
          </a:p>
        </p:txBody>
      </p:sp>
      <p:sp>
        <p:nvSpPr>
          <p:cNvPr id="6" name="Rectangle 5"/>
          <p:cNvSpPr/>
          <p:nvPr/>
        </p:nvSpPr>
        <p:spPr>
          <a:xfrm>
            <a:off x="1454900" y="4653136"/>
            <a:ext cx="5751771" cy="89255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171450" lvl="0" indent="-171450">
              <a:buFont typeface="Arial" pitchFamily="34" charset="0"/>
              <a:buChar char="•"/>
            </a:pPr>
            <a:r>
              <a:rPr lang="en-GB" sz="2400" dirty="0" smtClean="0">
                <a:solidFill>
                  <a:srgbClr val="002060"/>
                </a:solidFill>
              </a:rPr>
              <a:t>Study </a:t>
            </a:r>
            <a:r>
              <a:rPr lang="en-GB" sz="2400" dirty="0">
                <a:solidFill>
                  <a:srgbClr val="002060"/>
                </a:solidFill>
              </a:rPr>
              <a:t>groups and working parties</a:t>
            </a:r>
            <a:endParaRPr lang="en-US" sz="2400" dirty="0">
              <a:solidFill>
                <a:srgbClr val="002060"/>
              </a:solidFill>
            </a:endParaRPr>
          </a:p>
          <a:p>
            <a:pPr marL="171450" lvl="0" indent="-171450">
              <a:buFont typeface="Arial" pitchFamily="34" charset="0"/>
              <a:buChar char="•"/>
            </a:pPr>
            <a:r>
              <a:rPr lang="en-GB" sz="2400" dirty="0">
                <a:solidFill>
                  <a:srgbClr val="002060"/>
                </a:solidFill>
              </a:rPr>
              <a:t>Conference Preparatory Meeting (CPM</a:t>
            </a:r>
            <a:r>
              <a:rPr lang="en-GB" sz="2800" dirty="0">
                <a:solidFill>
                  <a:schemeClr val="tx1"/>
                </a:solidFill>
              </a:rPr>
              <a:t>)</a:t>
            </a:r>
            <a:endParaRPr lang="en-US" sz="2800" dirty="0">
              <a:solidFill>
                <a:schemeClr val="tx1"/>
              </a:solidFill>
            </a:endParaRPr>
          </a:p>
        </p:txBody>
      </p:sp>
      <p:sp>
        <p:nvSpPr>
          <p:cNvPr id="3" name="Rectangle 2"/>
          <p:cNvSpPr/>
          <p:nvPr/>
        </p:nvSpPr>
        <p:spPr>
          <a:xfrm>
            <a:off x="8893610" y="6583163"/>
            <a:ext cx="250390" cy="246221"/>
          </a:xfrm>
          <a:prstGeom prst="rect">
            <a:avLst/>
          </a:prstGeom>
        </p:spPr>
        <p:txBody>
          <a:bodyPr wrap="none">
            <a:spAutoFit/>
          </a:bodyPr>
          <a:lstStyle/>
          <a:p>
            <a:fld id="{9732AF26-0AB3-4326-877D-0F2E2347E8C0}" type="slidenum">
              <a:rPr lang="en-US" sz="1000">
                <a:solidFill>
                  <a:schemeClr val="bg2"/>
                </a:solidFill>
              </a:rPr>
              <a:pPr/>
              <a:t>7</a:t>
            </a:fld>
            <a:endParaRPr lang="en-US" sz="1000"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6300982"/>
            <a:ext cx="1195383"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338169" y="188640"/>
            <a:ext cx="4597566" cy="523220"/>
          </a:xfrm>
          <a:prstGeom prst="rect">
            <a:avLst/>
          </a:prstGeom>
          <a:gradFill>
            <a:gsLst>
              <a:gs pos="0">
                <a:srgbClr val="7AAAC8"/>
              </a:gs>
              <a:gs pos="72000">
                <a:schemeClr val="tx1">
                  <a:lumMod val="0"/>
                  <a:lumOff val="100000"/>
                </a:schemeClr>
              </a:gs>
            </a:gsLst>
          </a:gradFill>
        </p:spPr>
        <p:style>
          <a:lnRef idx="1">
            <a:schemeClr val="accent3"/>
          </a:lnRef>
          <a:fillRef idx="3">
            <a:schemeClr val="accent3"/>
          </a:fillRef>
          <a:effectRef idx="2">
            <a:schemeClr val="accent3"/>
          </a:effectRef>
          <a:fontRef idx="minor">
            <a:schemeClr val="lt1"/>
          </a:fontRef>
        </p:style>
        <p:txBody>
          <a:bodyPr wrap="square">
            <a:spAutoFit/>
            <a:scene3d>
              <a:camera prst="orthographicFront"/>
              <a:lightRig rig="soft" dir="t">
                <a:rot lat="0" lon="0" rev="10800000"/>
              </a:lightRig>
            </a:scene3d>
            <a:sp3d>
              <a:bevelT w="27940" h="12700"/>
              <a:contourClr>
                <a:srgbClr val="DDDDDD"/>
              </a:contourClr>
            </a:sp3d>
          </a:bodyPr>
          <a:lstStyle/>
          <a:p>
            <a:pPr algn="ctr"/>
            <a:r>
              <a:rPr lang="en-GB" sz="2800" b="1" i="1" spc="150" dirty="0">
                <a:ln w="11430"/>
                <a:solidFill>
                  <a:srgbClr val="F8F8F8"/>
                </a:solidFill>
                <a:effectLst>
                  <a:outerShdw blurRad="25400" algn="tl" rotWithShape="0">
                    <a:srgbClr val="000000">
                      <a:alpha val="43000"/>
                    </a:srgbClr>
                  </a:outerShdw>
                </a:effectLst>
                <a:hlinkClick r:id="" action="ppaction://customshow?id=2&amp;return=true"/>
              </a:rPr>
              <a:t>Objective 3: </a:t>
            </a:r>
            <a:r>
              <a:rPr lang="en-US" sz="2800" b="1" i="1" spc="150" dirty="0">
                <a:ln w="11430"/>
                <a:solidFill>
                  <a:srgbClr val="F8F8F8"/>
                </a:solidFill>
                <a:effectLst>
                  <a:outerShdw blurRad="25400" algn="tl" rotWithShape="0">
                    <a:srgbClr val="000000">
                      <a:alpha val="43000"/>
                    </a:srgbClr>
                  </a:outerShdw>
                </a:effectLst>
                <a:hlinkClick r:id="" action="ppaction://customshow?id=2&amp;return=true"/>
              </a:rPr>
              <a:t>Production</a:t>
            </a:r>
            <a:endParaRPr lang="en-US" sz="2800" b="1" i="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31748948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gradFill flip="none" rotWithShape="1">
          <a:gsLst>
            <a:gs pos="80000">
              <a:srgbClr val="02ECFF">
                <a:lumMod val="78000"/>
                <a:lumOff val="22000"/>
                <a:alpha val="0"/>
              </a:srgbClr>
            </a:gs>
            <a:gs pos="100000">
              <a:schemeClr val="accent5">
                <a:lumMod val="50000"/>
              </a:schemeClr>
            </a:gs>
            <a:gs pos="50000">
              <a:schemeClr val="accent1">
                <a:lumMod val="77000"/>
                <a:lumOff val="23000"/>
              </a:schemeClr>
            </a:gs>
            <a:gs pos="95000">
              <a:srgbClr val="417B99"/>
            </a:gs>
            <a:gs pos="0">
              <a:schemeClr val="accent5">
                <a:lumMod val="75000"/>
              </a:schemeClr>
            </a:gs>
            <a:gs pos="25000">
              <a:schemeClr val="accent3">
                <a:shade val="45000"/>
                <a:satMod val="170000"/>
              </a:schemeClr>
            </a:gs>
            <a:gs pos="87000">
              <a:schemeClr val="accent3">
                <a:tint val="99000"/>
                <a:shade val="65000"/>
                <a:satMod val="155000"/>
              </a:schemeClr>
            </a:gs>
            <a:gs pos="100000">
              <a:schemeClr val="accent3">
                <a:tint val="95500"/>
                <a:shade val="100000"/>
                <a:satMod val="155000"/>
              </a:schemeClr>
            </a:gs>
          </a:gsLst>
          <a:lin ang="135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323528" y="1916832"/>
            <a:ext cx="8208912" cy="2308324"/>
          </a:xfrm>
          <a:prstGeom prst="rect">
            <a:avLst/>
          </a:prstGeom>
          <a:gradFill>
            <a:gsLst>
              <a:gs pos="37500">
                <a:srgbClr val="5DA4BD">
                  <a:alpha val="53000"/>
                </a:srgbClr>
              </a:gs>
              <a:gs pos="25000">
                <a:srgbClr val="1C588D"/>
              </a:gs>
              <a:gs pos="0">
                <a:srgbClr val="5DA4BE"/>
              </a:gs>
            </a:gsLst>
          </a:gradFill>
          <a:ln/>
        </p:spPr>
        <p:style>
          <a:lnRef idx="1">
            <a:schemeClr val="accent1"/>
          </a:lnRef>
          <a:fillRef idx="3">
            <a:schemeClr val="accent1"/>
          </a:fillRef>
          <a:effectRef idx="2">
            <a:schemeClr val="accent1"/>
          </a:effectRef>
          <a:fontRef idx="minor">
            <a:schemeClr val="lt1"/>
          </a:fontRef>
        </p:style>
        <p:txBody>
          <a:bodyPr wrap="square">
            <a:spAutoFit/>
          </a:bodyPr>
          <a:lstStyle/>
          <a:p>
            <a:r>
              <a:rPr lang="en-GB" sz="2400" i="1" dirty="0"/>
              <a:t>“To respond to the needs of the membership by disseminating information and know-how on </a:t>
            </a:r>
            <a:r>
              <a:rPr lang="en-GB" sz="2400" i="1" dirty="0" err="1"/>
              <a:t>radiocommunication</a:t>
            </a:r>
            <a:r>
              <a:rPr lang="en-GB" sz="2400" i="1" dirty="0"/>
              <a:t> issues, by publishing and distributing relevant materials (e.g. service publications, reports and handbooks), in coordination and collaboration, as appropriate, with the other Bureaux and the General Secretariat”. </a:t>
            </a:r>
            <a:r>
              <a:rPr lang="en-GB" sz="2400" dirty="0"/>
              <a:t>Resolution 71 (Rev. Guadalajara, 2010</a:t>
            </a:r>
            <a:r>
              <a:rPr lang="en-GB" sz="2400" dirty="0" smtClean="0"/>
              <a:t>)</a:t>
            </a:r>
            <a:endParaRPr lang="en-US" sz="2400" dirty="0"/>
          </a:p>
        </p:txBody>
      </p:sp>
      <p:sp>
        <p:nvSpPr>
          <p:cNvPr id="7" name="Rectangle 6"/>
          <p:cNvSpPr/>
          <p:nvPr/>
        </p:nvSpPr>
        <p:spPr>
          <a:xfrm>
            <a:off x="2051720" y="4772826"/>
            <a:ext cx="4714982" cy="523220"/>
          </a:xfrm>
          <a:prstGeom prst="rect">
            <a:avLst/>
          </a:prstGeom>
          <a:gradFill flip="none" rotWithShape="1">
            <a:gsLst>
              <a:gs pos="0">
                <a:schemeClr val="tx1"/>
              </a:gs>
              <a:gs pos="100000">
                <a:schemeClr val="accent3">
                  <a:tint val="23000"/>
                  <a:satMod val="300000"/>
                </a:schemeClr>
              </a:gs>
            </a:gsLst>
            <a:lin ang="2700000" scaled="1"/>
            <a:tileRect/>
          </a:gradFill>
        </p:spPr>
        <p:style>
          <a:lnRef idx="1">
            <a:schemeClr val="accent3"/>
          </a:lnRef>
          <a:fillRef idx="2">
            <a:schemeClr val="accent3"/>
          </a:fillRef>
          <a:effectRef idx="1">
            <a:schemeClr val="accent3"/>
          </a:effectRef>
          <a:fontRef idx="minor">
            <a:schemeClr val="dk1"/>
          </a:fontRef>
        </p:style>
        <p:txBody>
          <a:bodyPr wrap="square">
            <a:spAutoFit/>
          </a:bodyPr>
          <a:lstStyle/>
          <a:p>
            <a:pPr marL="171450" lvl="0" indent="-171450" algn="ctr">
              <a:buFont typeface="Arial" pitchFamily="34" charset="0"/>
              <a:buChar char="•"/>
            </a:pPr>
            <a:r>
              <a:rPr lang="en-GB" sz="2800" b="1" dirty="0" smtClean="0"/>
              <a:t>ITU-R</a:t>
            </a:r>
            <a:r>
              <a:rPr lang="en-GB" sz="2800" dirty="0" smtClean="0"/>
              <a:t> </a:t>
            </a:r>
            <a:r>
              <a:rPr lang="en-GB" sz="2800" b="1" dirty="0"/>
              <a:t>Publications</a:t>
            </a:r>
            <a:endParaRPr lang="en-US" sz="2800" b="1"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6300982"/>
            <a:ext cx="1195383"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841034" y="6569025"/>
            <a:ext cx="250390" cy="246221"/>
          </a:xfrm>
          <a:prstGeom prst="rect">
            <a:avLst/>
          </a:prstGeom>
        </p:spPr>
        <p:txBody>
          <a:bodyPr wrap="none">
            <a:spAutoFit/>
          </a:bodyPr>
          <a:lstStyle/>
          <a:p>
            <a:fld id="{9732AF26-0AB3-4326-877D-0F2E2347E8C0}" type="slidenum">
              <a:rPr lang="en-US" sz="1000">
                <a:solidFill>
                  <a:schemeClr val="bg2"/>
                </a:solidFill>
              </a:rPr>
              <a:pPr/>
              <a:t>8</a:t>
            </a:fld>
            <a:endParaRPr lang="en-US" sz="1000" dirty="0"/>
          </a:p>
        </p:txBody>
      </p:sp>
      <p:sp>
        <p:nvSpPr>
          <p:cNvPr id="9" name="Rectangle 8"/>
          <p:cNvSpPr/>
          <p:nvPr/>
        </p:nvSpPr>
        <p:spPr>
          <a:xfrm>
            <a:off x="212853" y="211635"/>
            <a:ext cx="4556398" cy="523220"/>
          </a:xfrm>
          <a:prstGeom prst="rect">
            <a:avLst/>
          </a:prstGeom>
          <a:gradFill>
            <a:gsLst>
              <a:gs pos="0">
                <a:srgbClr val="7AAAC8"/>
              </a:gs>
              <a:gs pos="26000">
                <a:schemeClr val="tx1"/>
              </a:gs>
            </a:gsLst>
          </a:gradFill>
        </p:spPr>
        <p:style>
          <a:lnRef idx="1">
            <a:schemeClr val="accent3"/>
          </a:lnRef>
          <a:fillRef idx="3">
            <a:schemeClr val="accent3"/>
          </a:fillRef>
          <a:effectRef idx="2">
            <a:schemeClr val="accent3"/>
          </a:effectRef>
          <a:fontRef idx="minor">
            <a:schemeClr val="lt1"/>
          </a:fontRef>
        </p:style>
        <p:txBody>
          <a:bodyPr wrap="square">
            <a:spAutoFit/>
            <a:scene3d>
              <a:camera prst="orthographicFront"/>
              <a:lightRig rig="soft" dir="t">
                <a:rot lat="0" lon="0" rev="10800000"/>
              </a:lightRig>
            </a:scene3d>
            <a:sp3d>
              <a:bevelT w="27940" h="12700"/>
              <a:contourClr>
                <a:srgbClr val="DDDDDD"/>
              </a:contourClr>
            </a:sp3d>
          </a:bodyPr>
          <a:lstStyle/>
          <a:p>
            <a:pPr algn="ctr"/>
            <a:r>
              <a:rPr lang="en-GB" sz="2800" b="1" i="1" spc="150" dirty="0">
                <a:ln w="11430"/>
                <a:solidFill>
                  <a:srgbClr val="F8F8F8"/>
                </a:solidFill>
                <a:effectLst>
                  <a:outerShdw blurRad="25400" algn="tl" rotWithShape="0">
                    <a:srgbClr val="000000">
                      <a:alpha val="43000"/>
                    </a:srgbClr>
                  </a:outerShdw>
                </a:effectLst>
                <a:hlinkClick r:id="" action="ppaction://customshow?id=3&amp;return=true"/>
              </a:rPr>
              <a:t>Objective 4: Information</a:t>
            </a:r>
            <a:endParaRPr lang="en-US" sz="2800" b="1" i="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66838706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gradFill flip="none" rotWithShape="1">
          <a:gsLst>
            <a:gs pos="83000">
              <a:srgbClr val="02ECFF">
                <a:lumMod val="0"/>
                <a:lumOff val="100000"/>
              </a:srgbClr>
            </a:gs>
            <a:gs pos="100000">
              <a:schemeClr val="accent5">
                <a:lumMod val="50000"/>
              </a:schemeClr>
            </a:gs>
            <a:gs pos="56000">
              <a:schemeClr val="accent1">
                <a:lumMod val="77000"/>
                <a:lumOff val="23000"/>
              </a:schemeClr>
            </a:gs>
            <a:gs pos="95000">
              <a:srgbClr val="417B99"/>
            </a:gs>
            <a:gs pos="0">
              <a:schemeClr val="accent5">
                <a:lumMod val="75000"/>
              </a:schemeClr>
            </a:gs>
            <a:gs pos="18000">
              <a:schemeClr val="accent3">
                <a:shade val="45000"/>
                <a:satMod val="170000"/>
                <a:lumMod val="49000"/>
                <a:lumOff val="51000"/>
              </a:schemeClr>
            </a:gs>
            <a:gs pos="93000">
              <a:schemeClr val="accent3">
                <a:tint val="99000"/>
                <a:shade val="65000"/>
                <a:satMod val="155000"/>
              </a:schemeClr>
            </a:gs>
            <a:gs pos="100000">
              <a:schemeClr val="accent3">
                <a:tint val="95500"/>
                <a:shade val="100000"/>
                <a:satMod val="155000"/>
              </a:schemeClr>
            </a:gs>
          </a:gsLst>
          <a:lin ang="135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179512" y="1340768"/>
            <a:ext cx="8756223" cy="3046988"/>
          </a:xfrm>
          <a:prstGeom prst="rect">
            <a:avLst/>
          </a:prstGeom>
          <a:gradFill>
            <a:gsLst>
              <a:gs pos="0">
                <a:srgbClr val="5DA4BE"/>
              </a:gs>
              <a:gs pos="76660">
                <a:srgbClr val="025B85"/>
              </a:gs>
              <a:gs pos="53760">
                <a:srgbClr val="025B85"/>
              </a:gs>
              <a:gs pos="9000">
                <a:schemeClr val="accent1">
                  <a:shade val="45000"/>
                  <a:satMod val="170000"/>
                </a:schemeClr>
              </a:gs>
            </a:gsLst>
          </a:gradFill>
        </p:spPr>
        <p:style>
          <a:lnRef idx="1">
            <a:schemeClr val="accent1"/>
          </a:lnRef>
          <a:fillRef idx="3">
            <a:schemeClr val="accent1"/>
          </a:fillRef>
          <a:effectRef idx="2">
            <a:schemeClr val="accent1"/>
          </a:effectRef>
          <a:fontRef idx="minor">
            <a:schemeClr val="lt1"/>
          </a:fontRef>
        </p:style>
        <p:txBody>
          <a:bodyPr wrap="square">
            <a:spAutoFit/>
          </a:bodyPr>
          <a:lstStyle/>
          <a:p>
            <a:r>
              <a:rPr lang="en-GB" sz="2400" b="1" i="1" dirty="0"/>
              <a:t>“To provide support and assistance to the membership, mainly to developing countries, in relation to </a:t>
            </a:r>
            <a:r>
              <a:rPr lang="en-GB" sz="2400" b="1" i="1" dirty="0" err="1"/>
              <a:t>radiocommunication</a:t>
            </a:r>
            <a:r>
              <a:rPr lang="en-GB" sz="2400" b="1" i="1" dirty="0"/>
              <a:t> matters, information and communication network infrastructure and applications, and in particular with respect to a) bridging the digital divide; b) gaining equitable access to the radio-frequency spectrum and to satellite orbits; and c) providing training and producing relevant training materials for capacity building” </a:t>
            </a:r>
            <a:r>
              <a:rPr lang="en-GB" sz="2400" b="1" dirty="0"/>
              <a:t>Resolution 71 (Rev. Guadalajara, 2010</a:t>
            </a:r>
            <a:r>
              <a:rPr lang="en-GB" sz="2400" b="1" dirty="0" smtClean="0"/>
              <a:t>)</a:t>
            </a:r>
            <a:endParaRPr lang="en-GB" sz="2400" b="1" dirty="0"/>
          </a:p>
        </p:txBody>
      </p:sp>
      <p:sp>
        <p:nvSpPr>
          <p:cNvPr id="3" name="Rectangle 2"/>
          <p:cNvSpPr/>
          <p:nvPr/>
        </p:nvSpPr>
        <p:spPr>
          <a:xfrm>
            <a:off x="498430" y="4797152"/>
            <a:ext cx="8146181" cy="1015663"/>
          </a:xfrm>
          <a:prstGeom prst="rect">
            <a:avLst/>
          </a:prstGeom>
          <a:gradFill>
            <a:gsLst>
              <a:gs pos="0">
                <a:schemeClr val="accent1">
                  <a:tint val="32000"/>
                  <a:satMod val="250000"/>
                  <a:lumMod val="0"/>
                  <a:lumOff val="100000"/>
                  <a:alpha val="87000"/>
                </a:schemeClr>
              </a:gs>
              <a:gs pos="100000">
                <a:srgbClr val="CCECFF"/>
              </a:gs>
            </a:gsLst>
          </a:gradFill>
          <a:ln/>
        </p:spPr>
        <p:style>
          <a:lnRef idx="1">
            <a:schemeClr val="accent1"/>
          </a:lnRef>
          <a:fillRef idx="2">
            <a:schemeClr val="accent1"/>
          </a:fillRef>
          <a:effectRef idx="1">
            <a:schemeClr val="accent1"/>
          </a:effectRef>
          <a:fontRef idx="minor">
            <a:schemeClr val="dk1"/>
          </a:fontRef>
        </p:style>
        <p:txBody>
          <a:bodyPr wrap="square">
            <a:spAutoFit/>
          </a:bodyPr>
          <a:lstStyle/>
          <a:p>
            <a:pPr marL="171450" lvl="0" indent="-171450">
              <a:buFont typeface="Arial" pitchFamily="34" charset="0"/>
              <a:buChar char="•"/>
            </a:pPr>
            <a:r>
              <a:rPr lang="en-GB" sz="2000" b="1" dirty="0" smtClean="0">
                <a:solidFill>
                  <a:srgbClr val="5DA4BE"/>
                </a:solidFill>
              </a:rPr>
              <a:t>Assistance </a:t>
            </a:r>
            <a:r>
              <a:rPr lang="en-GB" sz="2000" b="1" dirty="0">
                <a:solidFill>
                  <a:srgbClr val="5DA4BE"/>
                </a:solidFill>
              </a:rPr>
              <a:t>to members, in particular developing countries and LDCs</a:t>
            </a:r>
            <a:endParaRPr lang="en-US" sz="2000" b="1" dirty="0">
              <a:solidFill>
                <a:srgbClr val="5DA4BE"/>
              </a:solidFill>
            </a:endParaRPr>
          </a:p>
          <a:p>
            <a:pPr marL="171450" lvl="0" indent="-171450">
              <a:buFont typeface="Arial" pitchFamily="34" charset="0"/>
              <a:buChar char="•"/>
            </a:pPr>
            <a:r>
              <a:rPr lang="en-GB" sz="2000" b="1" dirty="0">
                <a:solidFill>
                  <a:srgbClr val="5DA4BE"/>
                </a:solidFill>
              </a:rPr>
              <a:t>Liaison/support for development activities</a:t>
            </a:r>
            <a:endParaRPr lang="en-US" sz="2000" b="1" dirty="0">
              <a:solidFill>
                <a:srgbClr val="5DA4BE"/>
              </a:solidFill>
            </a:endParaRPr>
          </a:p>
          <a:p>
            <a:pPr marL="171450" indent="-171450">
              <a:buFont typeface="Arial" pitchFamily="34" charset="0"/>
              <a:buChar char="•"/>
            </a:pPr>
            <a:r>
              <a:rPr lang="en-GB" sz="2000" b="1" dirty="0">
                <a:solidFill>
                  <a:srgbClr val="5DA4BE"/>
                </a:solidFill>
              </a:rPr>
              <a:t>Seminars</a:t>
            </a:r>
            <a:endParaRPr lang="en-US" sz="2000" b="1" dirty="0">
              <a:solidFill>
                <a:srgbClr val="5DA4BE"/>
              </a:solidFill>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6300982"/>
            <a:ext cx="1195383"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890270" y="6594257"/>
            <a:ext cx="250390" cy="246221"/>
          </a:xfrm>
          <a:prstGeom prst="rect">
            <a:avLst/>
          </a:prstGeom>
        </p:spPr>
        <p:txBody>
          <a:bodyPr wrap="none">
            <a:spAutoFit/>
          </a:bodyPr>
          <a:lstStyle/>
          <a:p>
            <a:fld id="{9732AF26-0AB3-4326-877D-0F2E2347E8C0}" type="slidenum">
              <a:rPr lang="en-US" sz="1000">
                <a:solidFill>
                  <a:schemeClr val="bg2"/>
                </a:solidFill>
              </a:rPr>
              <a:pPr/>
              <a:t>9</a:t>
            </a:fld>
            <a:endParaRPr lang="en-US" sz="1000" dirty="0"/>
          </a:p>
        </p:txBody>
      </p:sp>
      <p:sp>
        <p:nvSpPr>
          <p:cNvPr id="7" name="Rectangle 6"/>
          <p:cNvSpPr/>
          <p:nvPr/>
        </p:nvSpPr>
        <p:spPr>
          <a:xfrm>
            <a:off x="4301517" y="188640"/>
            <a:ext cx="4560203" cy="523220"/>
          </a:xfrm>
          <a:prstGeom prst="rect">
            <a:avLst/>
          </a:prstGeom>
          <a:gradFill>
            <a:gsLst>
              <a:gs pos="0">
                <a:srgbClr val="7AAAC8"/>
              </a:gs>
              <a:gs pos="88000">
                <a:schemeClr val="tx1"/>
              </a:gs>
            </a:gsLst>
          </a:gradFill>
        </p:spPr>
        <p:style>
          <a:lnRef idx="1">
            <a:schemeClr val="accent3"/>
          </a:lnRef>
          <a:fillRef idx="3">
            <a:schemeClr val="accent3"/>
          </a:fillRef>
          <a:effectRef idx="2">
            <a:schemeClr val="accent3"/>
          </a:effectRef>
          <a:fontRef idx="minor">
            <a:schemeClr val="lt1"/>
          </a:fontRef>
        </p:style>
        <p:txBody>
          <a:bodyPr wrap="square">
            <a:spAutoFit/>
            <a:scene3d>
              <a:camera prst="orthographicFront"/>
              <a:lightRig rig="soft" dir="t">
                <a:rot lat="0" lon="0" rev="10800000"/>
              </a:lightRig>
            </a:scene3d>
            <a:sp3d>
              <a:bevelT w="27940" h="12700"/>
              <a:contourClr>
                <a:srgbClr val="DDDDDD"/>
              </a:contourClr>
            </a:sp3d>
          </a:bodyPr>
          <a:lstStyle/>
          <a:p>
            <a:pPr algn="ctr"/>
            <a:r>
              <a:rPr lang="en-GB" sz="2800" b="1" i="1" spc="150" dirty="0">
                <a:ln w="11430"/>
                <a:solidFill>
                  <a:srgbClr val="F8F8F8"/>
                </a:solidFill>
                <a:effectLst>
                  <a:outerShdw blurRad="25400" algn="tl" rotWithShape="0">
                    <a:srgbClr val="000000">
                      <a:alpha val="43000"/>
                    </a:srgbClr>
                  </a:outerShdw>
                </a:effectLst>
                <a:hlinkClick r:id="" action="ppaction://customshow?id=4&amp;return=true"/>
              </a:rPr>
              <a:t>Objective 5: Assistance</a:t>
            </a:r>
            <a:endParaRPr lang="en-US" sz="2800" b="1" i="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463331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Blue_With_White_Cloud_Border_template_Segoe(3)">
  <a:themeElements>
    <a:clrScheme name="Custom 1">
      <a:dk1>
        <a:sysClr val="windowText" lastClr="000000"/>
      </a:dk1>
      <a:lt1>
        <a:sysClr val="window" lastClr="FFFFFF"/>
      </a:lt1>
      <a:dk2>
        <a:srgbClr val="242852"/>
      </a:dk2>
      <a:lt2>
        <a:srgbClr val="ACCBF9"/>
      </a:lt2>
      <a:accent1>
        <a:srgbClr val="629DD1"/>
      </a:accent1>
      <a:accent2>
        <a:srgbClr val="5B63B7"/>
      </a:accent2>
      <a:accent3>
        <a:srgbClr val="7F8FA9"/>
      </a:accent3>
      <a:accent4>
        <a:srgbClr val="4A66AC"/>
      </a:accent4>
      <a:accent5>
        <a:srgbClr val="417B84"/>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63740">
              <a:schemeClr val="tx1"/>
            </a:gs>
            <a:gs pos="0">
              <a:schemeClr val="tx2"/>
            </a:gs>
            <a:gs pos="13000">
              <a:srgbClr val="D4DEFF"/>
            </a:gs>
            <a:gs pos="83000">
              <a:schemeClr val="tx1"/>
            </a:gs>
            <a:gs pos="100000">
              <a:schemeClr val="accent1">
                <a:lumMod val="20000"/>
                <a:lumOff val="80000"/>
              </a:schemeClr>
            </a:gs>
          </a:gsLst>
          <a:lin ang="5400000" scaled="1"/>
        </a:gradFill>
        <a:ln w="25400">
          <a:gradFill flip="none" rotWithShape="1">
            <a:gsLst>
              <a:gs pos="0">
                <a:srgbClr val="8488C4"/>
              </a:gs>
              <a:gs pos="53000">
                <a:srgbClr val="D4DEFF"/>
              </a:gs>
              <a:gs pos="83000">
                <a:srgbClr val="D4DEFF"/>
              </a:gs>
              <a:gs pos="100000">
                <a:srgbClr val="96AB94"/>
              </a:gs>
            </a:gsLst>
            <a:lin ang="5400000" scaled="1"/>
            <a:tileRect/>
          </a:gradFill>
          <a:miter lim="800000"/>
          <a:headEnd/>
          <a:tailEnd/>
        </a:ln>
        <a:effectLst>
          <a:outerShdw dist="107763" dir="2700000" algn="ctr" rotWithShape="0">
            <a:schemeClr val="tx1"/>
          </a:outerShdw>
          <a:reflection blurRad="6350" stA="50000" endA="300" endPos="55500" dist="101600" dir="5400000" sy="-100000" algn="bl" rotWithShape="0"/>
          <a:softEdge rad="12700"/>
        </a:effectLst>
        <a:scene3d>
          <a:camera prst="orthographicFront"/>
          <a:lightRig rig="threePt" dir="t"/>
        </a:scene3d>
        <a:sp3d contourW="12700">
          <a:bevelT prst="relaxedInset"/>
          <a:contourClr>
            <a:schemeClr val="tx1"/>
          </a:contourClr>
        </a:sp3d>
      </a:spPr>
      <a:bodyPr lIns="33338" tIns="17463" rIns="33338" bIns="17463" rtlCol="0" anchor="ctr"/>
      <a:lstStyle>
        <a:defPPr algn="ctr" defTabSz="336550">
          <a:defRPr b="1" dirty="0" smtClean="0">
            <a:solidFill>
              <a:srgbClr val="993300"/>
            </a:solidFill>
            <a:effectLst>
              <a:outerShdw blurRad="38100" dist="38100" dir="2700000" algn="tl">
                <a:srgbClr val="000000"/>
              </a:outerShdw>
            </a:effectLst>
          </a:defRPr>
        </a:defPPr>
      </a:lst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5CAE478657B44A8F67D90DF00552D0" ma:contentTypeVersion="2" ma:contentTypeDescription="Create a new document." ma:contentTypeScope="" ma:versionID="cdc1b7f9c0cc9929f330bfbd8f419120">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f03cfa57e716973114bdf2422329f5c"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3535DD-BE86-4056-BE8E-3594A69E9EEC}"/>
</file>

<file path=customXml/itemProps2.xml><?xml version="1.0" encoding="utf-8"?>
<ds:datastoreItem xmlns:ds="http://schemas.openxmlformats.org/officeDocument/2006/customXml" ds:itemID="{B44257E3-E131-4794-845E-5364974BD9AA}"/>
</file>

<file path=customXml/itemProps3.xml><?xml version="1.0" encoding="utf-8"?>
<ds:datastoreItem xmlns:ds="http://schemas.openxmlformats.org/officeDocument/2006/customXml" ds:itemID="{779151F6-5186-456D-AC29-65F39C6AFD22}"/>
</file>

<file path=docProps/app.xml><?xml version="1.0" encoding="utf-8"?>
<Properties xmlns="http://schemas.openxmlformats.org/officeDocument/2006/extended-properties" xmlns:vt="http://schemas.openxmlformats.org/officeDocument/2006/docPropsVTypes">
  <Template>1_Blue_With_White_Cloud_Border_template_Segoe(3)</Template>
  <TotalTime>1598</TotalTime>
  <Words>715</Words>
  <Application>Microsoft Office PowerPoint</Application>
  <PresentationFormat>On-screen Show (4:3)</PresentationFormat>
  <Paragraphs>139</Paragraphs>
  <Slides>11</Slides>
  <Notes>2</Notes>
  <HiddenSlides>5</HiddenSlides>
  <MMClips>0</MMClips>
  <ScaleCrop>false</ScaleCrop>
  <HeadingPairs>
    <vt:vector size="6" baseType="variant">
      <vt:variant>
        <vt:lpstr>Theme</vt:lpstr>
      </vt:variant>
      <vt:variant>
        <vt:i4>2</vt:i4>
      </vt:variant>
      <vt:variant>
        <vt:lpstr>Slide Titles</vt:lpstr>
      </vt:variant>
      <vt:variant>
        <vt:i4>11</vt:i4>
      </vt:variant>
      <vt:variant>
        <vt:lpstr>Custom Shows</vt:lpstr>
      </vt:variant>
      <vt:variant>
        <vt:i4>5</vt:i4>
      </vt:variant>
    </vt:vector>
  </HeadingPairs>
  <TitlesOfParts>
    <vt:vector size="18" baseType="lpstr">
      <vt:lpstr>1_Blue_With_White_Cloud_Border_template_Segoe(3)</vt:lpstr>
      <vt:lpstr>White with Courier font for code slides</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ITU-R Objectives x Outputs</vt:lpstr>
      <vt:lpstr>2014 – 2017 Resources Allocations</vt:lpstr>
      <vt:lpstr>Custom Show 1</vt:lpstr>
      <vt:lpstr>Custom Show 2</vt:lpstr>
      <vt:lpstr>Custom Show 3</vt:lpstr>
      <vt:lpstr>Custom Show 4</vt:lpstr>
      <vt:lpstr>Custom Show 5</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contin</dc:creator>
  <cp:lastModifiedBy>Ijeh, William</cp:lastModifiedBy>
  <cp:revision>209</cp:revision>
  <cp:lastPrinted>2012-11-20T09:38:20Z</cp:lastPrinted>
  <dcterms:created xsi:type="dcterms:W3CDTF">2012-09-17T14:13:21Z</dcterms:created>
  <dcterms:modified xsi:type="dcterms:W3CDTF">2013-05-20T15:35:09Z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TC102867179990</vt:lpwstr>
  </property>
  <property fmtid="{D5CDD505-2E9C-101B-9397-08002B2CF9AE}" pid="3" name="ContentTypeId">
    <vt:lpwstr>0x010100D45CAE478657B44A8F67D90DF00552D0</vt:lpwstr>
  </property>
  <property fmtid="{D5CDD505-2E9C-101B-9397-08002B2CF9AE}" pid="4" name="Order">
    <vt:r8>1500</vt:r8>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ies>
</file>