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6198" r:id="rId4"/>
    <p:sldMasterId id="2147486202" r:id="rId5"/>
    <p:sldMasterId id="2147486204" r:id="rId6"/>
    <p:sldMasterId id="2147486220" r:id="rId7"/>
    <p:sldMasterId id="2147486238" r:id="rId8"/>
    <p:sldMasterId id="2147486260" r:id="rId9"/>
    <p:sldMasterId id="2147486274" r:id="rId10"/>
  </p:sldMasterIdLst>
  <p:notesMasterIdLst>
    <p:notesMasterId r:id="rId17"/>
  </p:notesMasterIdLst>
  <p:handoutMasterIdLst>
    <p:handoutMasterId r:id="rId18"/>
  </p:handoutMasterIdLst>
  <p:sldIdLst>
    <p:sldId id="2063" r:id="rId11"/>
    <p:sldId id="2260" r:id="rId12"/>
    <p:sldId id="2268" r:id="rId13"/>
    <p:sldId id="2265" r:id="rId14"/>
    <p:sldId id="2266" r:id="rId15"/>
    <p:sldId id="2267" r:id="rId16"/>
  </p:sldIdLst>
  <p:sldSz cx="9144000" cy="6858000" type="screen4x3"/>
  <p:notesSz cx="7099300" cy="10234613"/>
  <p:embeddedFontLst>
    <p:embeddedFont>
      <p:font typeface="Webdings" panose="05030102010509060703" pitchFamily="18" charset="2"/>
      <p:regular r:id="rId19"/>
    </p:embeddedFont>
    <p:embeddedFont>
      <p:font typeface="Franklin Gothic Medium" panose="020B0603020102020204" pitchFamily="34" charset="0"/>
      <p:regular r:id="rId20"/>
      <p: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MS PGothic" panose="020B0600070205080204" pitchFamily="34" charset="-128"/>
      <p:regular r:id="rId24"/>
    </p:embeddedFont>
    <p:embeddedFont>
      <p:font typeface="SimSun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nklin Gothic Demi" panose="020B0703020102090204" pitchFamily="34" charset="0"/>
      <p:italic r:id="rId30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25C"/>
    <a:srgbClr val="194A6B"/>
    <a:srgbClr val="99FF99"/>
    <a:srgbClr val="FFFF99"/>
    <a:srgbClr val="FFFF00"/>
    <a:srgbClr val="C00000"/>
    <a:srgbClr val="FF0000"/>
    <a:srgbClr val="E26C0A"/>
    <a:srgbClr val="FAC09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9645" autoAdjust="0"/>
  </p:normalViewPr>
  <p:slideViewPr>
    <p:cSldViewPr snapToGrid="0">
      <p:cViewPr>
        <p:scale>
          <a:sx n="66" d="100"/>
          <a:sy n="66" d="100"/>
        </p:scale>
        <p:origin x="-1290" y="-180"/>
      </p:cViewPr>
      <p:guideLst>
        <p:guide orient="horz" pos="428"/>
        <p:guide orient="horz" pos="3573"/>
        <p:guide orient="horz" pos="1194"/>
        <p:guide pos="4079"/>
        <p:guide pos="1094"/>
        <p:guide pos="286"/>
        <p:guide pos="5478"/>
        <p:guide pos="4315"/>
        <p:guide pos="1266"/>
        <p:guide pos="1479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7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Master" Target="slideMasters/slideMaster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 smtClean="0"/>
            </a:lvl1pPr>
          </a:lstStyle>
          <a:p>
            <a:pPr>
              <a:defRPr/>
            </a:pPr>
            <a:fld id="{250A47DC-AA5C-4C48-8879-A370245A689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0EAC27-DBB1-4CC1-87DB-EAEF62CDDD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2016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B5CA4F3-5C82-4C16-AD66-9ADA58352E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9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PowerPoint_97-2003_Presentation1.ppt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PowerPoint_97-2003_Presentation2.ppt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PowerPoint_97-2003_Presentation3.ppt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Microsoft_PowerPoint_97-2003_Presentation4.ppt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Microsoft_PowerPoint_97-2003_Presentation5.ppt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2232" y="6351593"/>
            <a:ext cx="7221070" cy="4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Nairobi (Kenya), 21-23</a:t>
            </a:r>
            <a:r>
              <a:rPr lang="en-US" sz="1400" b="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October 2015 - Workshop for EAC Countries  </a:t>
            </a:r>
            <a:endParaRPr lang="it-IT" sz="1400" b="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9" descr="marchio_telecom_col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883" y="249800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67625" y="6381750"/>
            <a:ext cx="1008063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9656-0432-4072-BCEB-6C7410682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7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38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it-IT" sz="1000" dirty="0">
                <a:solidFill>
                  <a:srgbClr val="7E7E7E"/>
                </a:solidFill>
                <a:latin typeface="Franklin Gothic Demi" pitchFamily="34" charset="0"/>
              </a:rPr>
              <a:t>GRUPPO TELECOM ITALIA</a:t>
            </a:r>
          </a:p>
        </p:txBody>
      </p:sp>
      <p:pic>
        <p:nvPicPr>
          <p:cNvPr id="5" name="Picture 9" descr="marchio_telecom_col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3" y="63960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918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it-IT" sz="1000" dirty="0">
                <a:solidFill>
                  <a:srgbClr val="7E7E7E"/>
                </a:solidFill>
                <a:latin typeface="Franklin Gothic Demi" pitchFamily="34" charset="0"/>
              </a:rPr>
              <a:t>GRUPPO TELECOM ITALIA</a:t>
            </a:r>
          </a:p>
        </p:txBody>
      </p:sp>
      <p:pic>
        <p:nvPicPr>
          <p:cNvPr id="5" name="Picture 9" descr="marchio_telecom_col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3" y="63960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876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 cstate="print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1200" y="260355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rgbClr val="7E7E7E"/>
                </a:solidFill>
                <a:latin typeface="Franklin Gothic Demi" pitchFamily="34" charset="0"/>
                <a:cs typeface="Arial"/>
              </a:rPr>
              <a:t>GRUPPO TELECOM ITALIA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000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1146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4"/>
            <a:ext cx="4897437" cy="14700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146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 marL="0" indent="0"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84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solidFill>
                  <a:srgbClr val="0070B0"/>
                </a:solidFill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srgbClr val="0070B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0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71513"/>
            <a:ext cx="8239125" cy="545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T.N.TL.TL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67625" y="6381750"/>
            <a:ext cx="1008063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9656-0432-4072-BCEB-6C741068293E}" type="slidenum">
              <a:rPr lang="it-IT">
                <a:solidFill>
                  <a:srgbClr val="0070B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7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EE5B4-D28F-4C78-8A39-37AEC47E04B7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9626B-CD86-425B-B4C6-3C4031D618DE}" type="slidenum">
              <a:rPr lang="it-IT" smtClean="0">
                <a:solidFill>
                  <a:srgbClr val="0070B0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70B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660C8-27A4-461B-A9A5-2D0B4028B632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53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660C8-27A4-461B-A9A5-2D0B4028B632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8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latin typeface="Franklin Gothic Demi"/>
              <a:cs typeface="Arial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1"/>
          </p:nvPr>
        </p:nvSpPr>
        <p:spPr>
          <a:xfrm>
            <a:off x="3684588" y="7046913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981200" y="260350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it-IT" sz="1000" dirty="0">
                <a:solidFill>
                  <a:srgbClr val="7E7E7E"/>
                </a:solidFill>
                <a:latin typeface="Franklin Gothic Demi" pitchFamily="34" charset="0"/>
              </a:rPr>
              <a:t>GRUPPO TELECOM ITALIA</a:t>
            </a:r>
          </a:p>
        </p:txBody>
      </p:sp>
      <p:pic>
        <p:nvPicPr>
          <p:cNvPr id="5" name="Picture 9" descr="marchio_telecom_col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3" y="63960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0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171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 cstate="print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1200" y="260355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rgbClr val="7E7E7E"/>
                </a:solidFill>
                <a:latin typeface="Franklin Gothic Demi" pitchFamily="34" charset="0"/>
                <a:cs typeface="Arial"/>
              </a:rPr>
              <a:t>GRUPPO TELECOM ITALIA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000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1146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6" y="1773244"/>
            <a:ext cx="4897437" cy="14700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146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189290"/>
            <a:ext cx="4889500" cy="960437"/>
          </a:xfrm>
        </p:spPr>
        <p:txBody>
          <a:bodyPr/>
          <a:lstStyle>
            <a:lvl1pPr marL="0" indent="0">
              <a:defRPr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4868863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06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solidFill>
                  <a:srgbClr val="0070B0"/>
                </a:solidFill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srgbClr val="0070B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47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CAB7-5143-4C7C-8687-CFDC42DAB68E}" type="slidenum">
              <a:rPr lang="it-IT">
                <a:solidFill>
                  <a:srgbClr val="0070B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7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3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EE5B4-D28F-4C78-8A39-37AEC47E04B7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660C8-27A4-461B-A9A5-2D0B4028B632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78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Nome del Relatore, Nome Azienda/Struttura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660C8-27A4-461B-A9A5-2D0B4028B632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61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6D3C-A482-4549-82EF-C036E3645882}" type="slidenum">
              <a:rPr lang="it-IT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_Avanzamento Attivi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23850" y="214290"/>
            <a:ext cx="860107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70B0"/>
                </a:solidFill>
                <a:latin typeface="Franklin Gothic Demi" pitchFamily="34" charset="0"/>
                <a:cs typeface="Arial"/>
              </a:rPr>
              <a:t>				</a:t>
            </a:r>
            <a:endParaRPr lang="it-IT">
              <a:solidFill>
                <a:srgbClr val="00000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51051" y="6381752"/>
            <a:ext cx="3960813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T.TG.TL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ED8D5-EFB7-4347-848E-697C30770067}" type="slidenum">
              <a:rPr lang="it-IT" smtClean="0">
                <a:solidFill>
                  <a:srgbClr val="0070B0"/>
                </a:solidFill>
              </a:rPr>
              <a:pPr/>
              <a:t>‹N›</a:t>
            </a:fld>
            <a:endParaRPr lang="it-IT">
              <a:solidFill>
                <a:srgbClr val="0070B0"/>
              </a:solidFill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69200" y="1220400"/>
            <a:ext cx="8748000" cy="48600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54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90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3pPr>
            <a:lvl4pPr marL="12600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lvl4pPr>
            <a:lvl5pPr marL="16200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6" name="Rettangolo 12"/>
          <p:cNvSpPr/>
          <p:nvPr userDrawn="1"/>
        </p:nvSpPr>
        <p:spPr>
          <a:xfrm>
            <a:off x="1188000" y="177900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/>
                <a:cs typeface="Arial"/>
              </a:rPr>
              <a:t>Highlights</a:t>
            </a:r>
            <a:r>
              <a:rPr lang="it-IT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/>
                <a:cs typeface="Arial"/>
              </a:rPr>
              <a:t> - Avanzamenti</a:t>
            </a:r>
          </a:p>
        </p:txBody>
      </p:sp>
      <p:sp>
        <p:nvSpPr>
          <p:cNvPr id="17" name="Titolo 10"/>
          <p:cNvSpPr>
            <a:spLocks noGrp="1"/>
          </p:cNvSpPr>
          <p:nvPr>
            <p:ph type="title"/>
          </p:nvPr>
        </p:nvSpPr>
        <p:spPr>
          <a:xfrm>
            <a:off x="1188000" y="527474"/>
            <a:ext cx="7637458" cy="358775"/>
          </a:xfrm>
        </p:spPr>
        <p:txBody>
          <a:bodyPr/>
          <a:lstStyle>
            <a:lvl1pPr>
              <a:defRPr>
                <a:solidFill>
                  <a:srgbClr val="003DB8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216000"/>
            <a:ext cx="900000" cy="6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8826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noFill/>
          <a:ln w="12700" cap="sq">
            <a:solidFill>
              <a:srgbClr val="59595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 userDrawn="1"/>
        </p:nvSpPr>
        <p:spPr>
          <a:xfrm>
            <a:off x="7945671" y="639403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dirty="0"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275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66726" y="612783"/>
            <a:ext cx="8280400" cy="35877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2" y="6381754"/>
            <a:ext cx="3960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E7E7E"/>
                </a:solidFill>
                <a:latin typeface="Franklin Gothic Demi" pitchFamily="34" charset="0"/>
                <a:cs typeface="+mn-cs"/>
              </a:defRPr>
            </a:lvl1pPr>
          </a:lstStyle>
          <a:p>
            <a:r>
              <a:rPr lang="it-IT" smtClean="0"/>
              <a:t>T.TG.TL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8" y="6381751"/>
            <a:ext cx="10080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kumimoji="0" sz="1200" b="0">
                <a:solidFill>
                  <a:srgbClr val="7E7E7E"/>
                </a:solidFill>
                <a:effectLst/>
                <a:latin typeface="+mj-lt"/>
                <a:cs typeface="+mn-cs"/>
              </a:defRPr>
            </a:lvl1pPr>
          </a:lstStyle>
          <a:p>
            <a:fld id="{0EEED8D5-EFB7-4347-848E-697C3077006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711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171575"/>
            <a:ext cx="82169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788" y="1746250"/>
            <a:ext cx="4032250" cy="424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46250"/>
            <a:ext cx="4032250" cy="204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46525"/>
            <a:ext cx="4032250" cy="204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327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8788" y="1171575"/>
            <a:ext cx="8216900" cy="457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8788" y="1746250"/>
            <a:ext cx="4032250" cy="42497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746250"/>
            <a:ext cx="4032250" cy="2047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46525"/>
            <a:ext cx="4032250" cy="2049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293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45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953" y="1362252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6560" y="773056"/>
            <a:ext cx="9306000" cy="339837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99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209" y="294904"/>
            <a:ext cx="8458200" cy="5798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875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741C2E1-D816-4A2F-96BE-3A8504A25DE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235" y="360001"/>
            <a:ext cx="9305999" cy="3599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0724" y="2277694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40724" y="2526094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40724" y="2800273"/>
            <a:ext cx="792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8837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40724" y="1542326"/>
            <a:ext cx="792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40724" y="3574574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40724" y="3862606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40724" y="4116557"/>
            <a:ext cx="792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40724" y="4886610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#4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40724" y="5174642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40724" y="5428593"/>
            <a:ext cx="7920000" cy="61231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None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23" name="Segnaposto data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25" name="Segnaposto piè di pagina 5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27" name="Picture 9" descr="marchio_telecom_color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4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38073" y="967281"/>
            <a:ext cx="8208912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 sz="1800" b="1" baseline="0">
                <a:solidFill>
                  <a:schemeClr val="accent1"/>
                </a:solidFill>
              </a:defRPr>
            </a:lvl1pPr>
            <a:lvl2pPr marL="788988" indent="-342900">
              <a:lnSpc>
                <a:spcPct val="150000"/>
              </a:lnSpc>
              <a:buClr>
                <a:schemeClr val="accent5"/>
              </a:buClr>
              <a:buSzPct val="100000"/>
              <a:buFont typeface="Webdings" pitchFamily="18" charset="2"/>
              <a:buChar char="4"/>
              <a:defRPr sz="18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Argomento #1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 smtClean="0"/>
              <a:t>Argomento #2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accent5"/>
              </a:buClr>
              <a:buSzPct val="100000"/>
              <a:buFont typeface="Webdings" pitchFamily="18" charset="2"/>
              <a:buChar char="4"/>
              <a:tabLst/>
              <a:defRPr/>
            </a:pPr>
            <a:r>
              <a:rPr lang="it-IT" dirty="0" smtClean="0"/>
              <a:t>Argomento #3 in </a:t>
            </a:r>
            <a:r>
              <a:rPr lang="it-IT" dirty="0" err="1" smtClean="0"/>
              <a:t>Arial</a:t>
            </a:r>
            <a:r>
              <a:rPr lang="it-IT" dirty="0" smtClean="0"/>
              <a:t> Grassetto 18pt</a:t>
            </a:r>
          </a:p>
          <a:p>
            <a:pPr lvl="0"/>
            <a:endParaRPr lang="it-IT" dirty="0" smtClean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01235" y="360001"/>
            <a:ext cx="9305999" cy="3599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653136"/>
            <a:ext cx="9377831" cy="2022017"/>
          </a:xfrm>
          <a:prstGeom prst="rect">
            <a:avLst/>
          </a:prstGeom>
        </p:spPr>
      </p:pic>
      <p:pic>
        <p:nvPicPr>
          <p:cNvPr id="7" name="Picture 9" descr="marchio_telecom_color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68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0927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8059" y="953839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53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2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09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71513"/>
            <a:ext cx="8239125" cy="545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T.N.TL.TL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67625" y="6381750"/>
            <a:ext cx="1008063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9656-0432-4072-BCEB-6C7410682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47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0B1D2589-75F9-42DE-A6E7-0810A8978005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00"/>
            <a:ext cx="846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04476" y="169063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690630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23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551135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5" name="Picture 9" descr="marchio_telecom_color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4AB964C1-791C-4B4D-8586-CA6F7366BFB6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73567"/>
              </p:ext>
            </p:extLst>
          </p:nvPr>
        </p:nvGraphicFramePr>
        <p:xfrm>
          <a:off x="314324" y="1556792"/>
          <a:ext cx="418306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Grafico" r:id="rId5" imgW="4038585" imgH="4572135" progId="MSGraph.Chart.8">
                  <p:embed followColorScheme="full"/>
                </p:oleObj>
              </mc:Choice>
              <mc:Fallback>
                <p:oleObj name="Grafico" r:id="rId5" imgW="4038585" imgH="45721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" y="1556792"/>
                        <a:ext cx="418306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50" y="360000"/>
            <a:ext cx="846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481503" y="169063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04476" y="95662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4547104" y="951860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7" name="Picture 9" descr="marchio_telecom_color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7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FBA448D4-0E9E-44FA-BCF5-1E1C824A1919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887" y="360000"/>
            <a:ext cx="8423999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99713" y="947739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 smtClean="0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4" name="Picture 9" descr="marchio_telecom_color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35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836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3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568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1" name="Immagine 10" descr="TIM-Logo 3D_20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4" y="5940368"/>
            <a:ext cx="1626791" cy="115006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7597255" y="418775"/>
            <a:ext cx="1224136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1835696" y="6351588"/>
            <a:ext cx="0" cy="26035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 userDrawn="1"/>
        </p:nvSpPr>
        <p:spPr>
          <a:xfrm>
            <a:off x="7588635" y="562791"/>
            <a:ext cx="1217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ysClr val="window" lastClr="FFFFFF"/>
                </a:solidFill>
                <a:latin typeface="Arial"/>
                <a:cs typeface="Arial"/>
              </a:rPr>
              <a:t>LOGO PARTNER</a:t>
            </a:r>
            <a:endParaRPr lang="it-IT" sz="10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77391" y="514800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661259" y="2332800"/>
            <a:ext cx="7155717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3"/>
                </a:solidFill>
                <a:latin typeface="Franklin Gothic Medium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673223" y="2780928"/>
            <a:ext cx="7380000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677391" y="764704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677391" y="1016768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677871" y="5193219"/>
            <a:ext cx="432000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677871" y="4946435"/>
            <a:ext cx="432000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0" name="Picture 9" descr="marchio_telecom_colo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30" y="119716"/>
            <a:ext cx="15128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1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3965575" y="2954338"/>
            <a:ext cx="1212850" cy="539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E0001A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09434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51050" y="6381750"/>
            <a:ext cx="39608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Nome del Relatore, Nome Azienda/Struttura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EE5B4-D28F-4C78-8A39-37AEC47E04B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2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66726" y="612783"/>
            <a:ext cx="8280400" cy="35877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2" y="6381754"/>
            <a:ext cx="3960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E7E7E"/>
                </a:solidFill>
                <a:latin typeface="Franklin Gothic Demi" pitchFamily="34" charset="0"/>
                <a:cs typeface="+mn-cs"/>
              </a:defRPr>
            </a:lvl1pPr>
          </a:lstStyle>
          <a:p>
            <a:pPr algn="l">
              <a:lnSpc>
                <a:spcPct val="100000"/>
              </a:lnSpc>
              <a:buFontTx/>
              <a:buNone/>
            </a:pPr>
            <a:r>
              <a:rPr kumimoji="0" lang="it-IT" b="0" smtClean="0"/>
              <a:t>T.TG.TL</a:t>
            </a:r>
            <a:endParaRPr kumimoji="0" lang="it-IT" b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8" y="6381751"/>
            <a:ext cx="10080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kumimoji="0" sz="1200" b="0">
                <a:solidFill>
                  <a:srgbClr val="7E7E7E"/>
                </a:solidFill>
                <a:effectLst/>
                <a:latin typeface="+mj-lt"/>
                <a:cs typeface="+mn-cs"/>
              </a:defRPr>
            </a:lvl1pPr>
          </a:lstStyle>
          <a:p>
            <a:fld id="{0EEED8D5-EFB7-4347-848E-697C3077006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527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_Avanzamento Attivi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23850" y="214290"/>
            <a:ext cx="860107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70B0"/>
                </a:solidFill>
                <a:latin typeface="Franklin Gothic Demi" pitchFamily="34" charset="0"/>
                <a:cs typeface="Arial"/>
              </a:rPr>
              <a:t>				</a:t>
            </a:r>
            <a:endParaRPr lang="it-IT">
              <a:solidFill>
                <a:srgbClr val="00000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51051" y="6381752"/>
            <a:ext cx="3960813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T.TG.TL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ED8D5-EFB7-4347-848E-697C307700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69200" y="1220400"/>
            <a:ext cx="8748000" cy="48600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54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90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3pPr>
            <a:lvl4pPr marL="12600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lvl4pPr>
            <a:lvl5pPr marL="16200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6" name="Rettangolo 12"/>
          <p:cNvSpPr/>
          <p:nvPr userDrawn="1"/>
        </p:nvSpPr>
        <p:spPr>
          <a:xfrm>
            <a:off x="1188000" y="177900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/>
                <a:ea typeface="+mn-ea"/>
                <a:cs typeface="Arial"/>
              </a:rPr>
              <a:t>Highlights</a:t>
            </a:r>
            <a:r>
              <a:rPr lang="it-IT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/>
                <a:ea typeface="+mn-ea"/>
                <a:cs typeface="Arial"/>
              </a:rPr>
              <a:t> - Avanzamenti</a:t>
            </a:r>
          </a:p>
        </p:txBody>
      </p:sp>
      <p:sp>
        <p:nvSpPr>
          <p:cNvPr id="17" name="Titolo 10"/>
          <p:cNvSpPr>
            <a:spLocks noGrp="1"/>
          </p:cNvSpPr>
          <p:nvPr>
            <p:ph type="title"/>
          </p:nvPr>
        </p:nvSpPr>
        <p:spPr>
          <a:xfrm>
            <a:off x="1188000" y="527474"/>
            <a:ext cx="7637458" cy="358775"/>
          </a:xfrm>
        </p:spPr>
        <p:txBody>
          <a:bodyPr/>
          <a:lstStyle>
            <a:lvl1pPr>
              <a:defRPr>
                <a:solidFill>
                  <a:srgbClr val="003DB8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216000"/>
            <a:ext cx="900000" cy="6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67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94954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843213" y="6303963"/>
            <a:ext cx="568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E0001A"/>
                </a:solidFill>
              </a:rPr>
              <a:t>Titolo della Relazione</a:t>
            </a:r>
            <a:endParaRPr lang="it-IT" dirty="0">
              <a:solidFill>
                <a:srgbClr val="E0001A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568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838383"/>
                </a:solidFill>
              </a:rPr>
              <a:t>Nome del Relatore, Nome Struttura</a:t>
            </a:r>
            <a:endParaRPr lang="it-IT" dirty="0">
              <a:solidFill>
                <a:srgbClr val="83838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7312"/>
            <a:ext cx="1347520" cy="4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7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25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[Citazione o Highlight] 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37894" name="Picture 9" descr="marchio_telecom_color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33769" y="53135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solidFill>
                  <a:srgbClr val="0070B0"/>
                </a:solidFill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srgbClr val="0070B0"/>
              </a:solidFill>
              <a:latin typeface="Franklin Gothic Demi"/>
              <a:cs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750771" y="6556468"/>
            <a:ext cx="5614058" cy="4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Nairobi (Kenya), 21-23</a:t>
            </a:r>
            <a:r>
              <a:rPr lang="en-US" sz="1400" b="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October 2015 - Workshop for EAC Countries</a:t>
            </a:r>
            <a:endParaRPr lang="it-IT" sz="1400" b="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3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00" r:id="rId2"/>
    <p:sldLayoutId id="2147486214" r:id="rId3"/>
    <p:sldLayoutId id="2147486215" r:id="rId4"/>
    <p:sldLayoutId id="2147486216" r:id="rId5"/>
    <p:sldLayoutId id="2147486234" r:id="rId6"/>
    <p:sldLayoutId id="2147486254" r:id="rId7"/>
    <p:sldLayoutId id="21474862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2800">
          <a:solidFill>
            <a:srgbClr val="0070B0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6" y="2062163"/>
            <a:ext cx="6697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6" y="3213100"/>
            <a:ext cx="66976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</a:t>
            </a:r>
          </a:p>
        </p:txBody>
      </p:sp>
    </p:spTree>
    <p:extLst>
      <p:ext uri="{BB962C8B-B14F-4D97-AF65-F5344CB8AC3E}">
        <p14:creationId xmlns:p14="http://schemas.microsoft.com/office/powerpoint/2010/main" val="7688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Franklin Gothic Demi" pitchFamily="34" charset="0"/>
        <a:buChar char="►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6" y="2062163"/>
            <a:ext cx="6697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6" y="3213100"/>
            <a:ext cx="66976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</a:t>
            </a:r>
          </a:p>
        </p:txBody>
      </p:sp>
    </p:spTree>
    <p:extLst>
      <p:ext uri="{BB962C8B-B14F-4D97-AF65-F5344CB8AC3E}">
        <p14:creationId xmlns:p14="http://schemas.microsoft.com/office/powerpoint/2010/main" val="5100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5" r:id="rId1"/>
    <p:sldLayoutId id="21474862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Franklin Gothic Demi" pitchFamily="34" charset="0"/>
        <a:buChar char="►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[Citazione o Highlight] 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468314" y="260352"/>
            <a:ext cx="8207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100" smtClean="0">
                <a:solidFill>
                  <a:srgbClr val="FF0000"/>
                </a:solidFill>
                <a:latin typeface="Franklin Gothic Demi" pitchFamily="34" charset="0"/>
              </a:rPr>
              <a:t>The Testing of Business/Corporate Services and CPE in Telecom Italia</a:t>
            </a:r>
            <a:r>
              <a:rPr lang="it-IT" sz="1100" smtClean="0">
                <a:solidFill>
                  <a:srgbClr val="000000"/>
                </a:solidFill>
                <a:latin typeface="Franklin Gothic Demi"/>
                <a:cs typeface="Arial"/>
              </a:rPr>
              <a:t/>
            </a:r>
            <a:br>
              <a:rPr lang="it-IT" sz="1100" smtClean="0">
                <a:solidFill>
                  <a:srgbClr val="000000"/>
                </a:solidFill>
                <a:latin typeface="Franklin Gothic Demi"/>
                <a:cs typeface="Arial"/>
              </a:rPr>
            </a:br>
            <a:r>
              <a:rPr lang="it-IT" sz="1100" smtClean="0">
                <a:solidFill>
                  <a:srgbClr val="0070B0"/>
                </a:solidFill>
                <a:latin typeface="Franklin Gothic Demi"/>
                <a:cs typeface="Arial"/>
              </a:rPr>
              <a:t>Rio de Janeiro, 10th November 2013</a:t>
            </a:r>
            <a:endParaRPr lang="it-IT" sz="1100" dirty="0" smtClean="0">
              <a:solidFill>
                <a:srgbClr val="0070B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37894" name="Picture 9" descr="marchio_telecom_color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0311" y="63960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solidFill>
                  <a:srgbClr val="0070B0"/>
                </a:solidFill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srgbClr val="0070B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23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6" r:id="rId4"/>
    <p:sldLayoutId id="2147486227" r:id="rId5"/>
    <p:sldLayoutId id="2147486228" r:id="rId6"/>
    <p:sldLayoutId id="2147486229" r:id="rId7"/>
    <p:sldLayoutId id="214748623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2800">
          <a:solidFill>
            <a:srgbClr val="0070B0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40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[Citazione o Highlight] 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468314" y="260352"/>
            <a:ext cx="8207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100" smtClean="0">
                <a:solidFill>
                  <a:srgbClr val="FF0000"/>
                </a:solidFill>
                <a:latin typeface="Franklin Gothic Demi" pitchFamily="34" charset="0"/>
              </a:rPr>
              <a:t>The Testing of Business/Corporate Services and CPE in Telecom Italia</a:t>
            </a:r>
            <a:r>
              <a:rPr lang="it-IT" sz="1100" smtClean="0">
                <a:solidFill>
                  <a:srgbClr val="000000"/>
                </a:solidFill>
                <a:latin typeface="Franklin Gothic Demi"/>
                <a:cs typeface="Arial"/>
              </a:rPr>
              <a:t/>
            </a:r>
            <a:br>
              <a:rPr lang="it-IT" sz="1100" smtClean="0">
                <a:solidFill>
                  <a:srgbClr val="000000"/>
                </a:solidFill>
                <a:latin typeface="Franklin Gothic Demi"/>
                <a:cs typeface="Arial"/>
              </a:rPr>
            </a:br>
            <a:r>
              <a:rPr lang="it-IT" sz="1100" smtClean="0">
                <a:solidFill>
                  <a:srgbClr val="0070B0"/>
                </a:solidFill>
                <a:latin typeface="Franklin Gothic Demi"/>
                <a:cs typeface="Arial"/>
              </a:rPr>
              <a:t>Rio de Janeiro, 10th November 2013</a:t>
            </a:r>
            <a:endParaRPr lang="it-IT" sz="1100" dirty="0" smtClean="0">
              <a:solidFill>
                <a:srgbClr val="0070B0"/>
              </a:solidFill>
              <a:latin typeface="Franklin Gothic Demi" pitchFamily="34" charset="0"/>
              <a:cs typeface="Arial"/>
            </a:endParaRP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37894" name="Picture 9" descr="marchio_telecom_color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30311" y="63960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81529" y="638175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solidFill>
                  <a:srgbClr val="0070B0"/>
                </a:solidFill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srgbClr val="0070B0"/>
              </a:solidFill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6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4" r:id="rId5"/>
    <p:sldLayoutId id="2147486246" r:id="rId6"/>
    <p:sldLayoutId id="2147486247" r:id="rId7"/>
    <p:sldLayoutId id="2147486248" r:id="rId8"/>
    <p:sldLayoutId id="2147486249" r:id="rId9"/>
    <p:sldLayoutId id="2147486250" r:id="rId10"/>
    <p:sldLayoutId id="2147486251" r:id="rId11"/>
    <p:sldLayoutId id="2147486252" r:id="rId12"/>
    <p:sldLayoutId id="21474862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2800">
          <a:solidFill>
            <a:srgbClr val="0070B0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893763" indent="206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400">
          <a:solidFill>
            <a:schemeClr val="tx1"/>
          </a:solidFill>
          <a:latin typeface="+mn-lt"/>
          <a:cs typeface="+mn-cs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chemeClr val="tx1"/>
          </a:solidFill>
          <a:latin typeface="+mn-lt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Franklin </a:t>
            </a:r>
            <a:r>
              <a:rPr lang="it-IT" dirty="0" err="1" smtClean="0"/>
              <a:t>Gothic</a:t>
            </a:r>
            <a:r>
              <a:rPr lang="it-IT" dirty="0" smtClean="0"/>
              <a:t>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3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5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pic>
        <p:nvPicPr>
          <p:cNvPr id="10" name="Picture 9" descr="marchio_telecom_colo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1" r:id="rId1"/>
    <p:sldLayoutId id="2147486262" r:id="rId2"/>
    <p:sldLayoutId id="2147486263" r:id="rId3"/>
    <p:sldLayoutId id="2147486264" r:id="rId4"/>
    <p:sldLayoutId id="2147486265" r:id="rId5"/>
    <p:sldLayoutId id="2147486266" r:id="rId6"/>
    <p:sldLayoutId id="2147486267" r:id="rId7"/>
    <p:sldLayoutId id="2147486268" r:id="rId8"/>
    <p:sldLayoutId id="2147486269" r:id="rId9"/>
    <p:sldLayoutId id="2147486270" r:id="rId10"/>
    <p:sldLayoutId id="2147486271" r:id="rId11"/>
    <p:sldLayoutId id="2147486272" r:id="rId12"/>
    <p:sldLayoutId id="214748627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/>
          <a:ea typeface="MS PGothic" panose="020B0600070205080204" pitchFamily="34" charset="-128"/>
          <a:cs typeface="Franklin Gothic Medium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2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pitchFamily="34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39231"/>
            <a:ext cx="9377831" cy="20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52" y="2361062"/>
            <a:ext cx="7601803" cy="522377"/>
          </a:xfrm>
        </p:spPr>
        <p:txBody>
          <a:bodyPr/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/>
              <a:t>Proposal for building in country labs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60596" y="6452188"/>
            <a:ext cx="5713661" cy="4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Nairobi (Kenya), 21-23</a:t>
            </a:r>
            <a:r>
              <a:rPr lang="en-US" sz="1400" b="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October 2015 - Workshop for EAC Countries  </a:t>
            </a:r>
            <a:endParaRPr lang="it-IT" sz="1400" b="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46162" y="720601"/>
            <a:ext cx="7478972" cy="55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Scope</a:t>
            </a:r>
          </a:p>
          <a:p>
            <a:pPr algn="just"/>
            <a:r>
              <a:rPr lang="en-US" dirty="0">
                <a:latin typeface="Franklin Gothic Medium" pitchFamily="34" charset="0"/>
                <a:cs typeface="+mn-cs"/>
              </a:rPr>
              <a:t>To </a:t>
            </a:r>
            <a:r>
              <a:rPr lang="en-US" b="1" dirty="0">
                <a:latin typeface="Franklin Gothic Medium" pitchFamily="34" charset="0"/>
                <a:cs typeface="+mn-cs"/>
              </a:rPr>
              <a:t>identify priorities in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conformance testing lab implementation </a:t>
            </a:r>
            <a:r>
              <a:rPr lang="en-US" dirty="0">
                <a:latin typeface="Franklin Gothic Medium" pitchFamily="34" charset="0"/>
                <a:cs typeface="+mn-cs"/>
              </a:rPr>
              <a:t>in </a:t>
            </a:r>
            <a:r>
              <a:rPr lang="en-US" dirty="0" smtClean="0">
                <a:latin typeface="Franklin Gothic Medium" pitchFamily="34" charset="0"/>
                <a:cs typeface="+mn-cs"/>
              </a:rPr>
              <a:t>EAC African countries</a:t>
            </a:r>
            <a:endParaRPr lang="en-US" dirty="0">
              <a:latin typeface="Franklin Gothic Medium" pitchFamily="34" charset="0"/>
              <a:cs typeface="+mn-cs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Preamble</a:t>
            </a:r>
            <a:r>
              <a:rPr lang="en-US" dirty="0" smtClean="0">
                <a:solidFill>
                  <a:srgbClr val="0070B0"/>
                </a:solidFill>
                <a:latin typeface="Franklin Gothic Medium" pitchFamily="34" charset="0"/>
                <a:cs typeface="+mn-cs"/>
              </a:rPr>
              <a:t>: </a:t>
            </a:r>
          </a:p>
          <a:p>
            <a:pPr algn="just"/>
            <a:r>
              <a:rPr lang="en-US" dirty="0" smtClean="0">
                <a:latin typeface="Franklin Gothic Medium" pitchFamily="34" charset="0"/>
                <a:cs typeface="+mn-cs"/>
              </a:rPr>
              <a:t>It is urgent to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establish the MRA </a:t>
            </a:r>
            <a:r>
              <a:rPr lang="en-US" dirty="0" smtClean="0">
                <a:latin typeface="Franklin Gothic Medium" pitchFamily="34" charset="0"/>
                <a:cs typeface="+mn-cs"/>
              </a:rPr>
              <a:t>between different </a:t>
            </a:r>
            <a:r>
              <a:rPr lang="en-US" dirty="0">
                <a:latin typeface="Franklin Gothic Medium" pitchFamily="34" charset="0"/>
                <a:cs typeface="+mn-cs"/>
              </a:rPr>
              <a:t>A</a:t>
            </a:r>
            <a:r>
              <a:rPr lang="en-US" dirty="0" smtClean="0">
                <a:latin typeface="Franklin Gothic Medium" pitchFamily="34" charset="0"/>
                <a:cs typeface="+mn-cs"/>
              </a:rPr>
              <a:t>frican countries as Africa is the only region without any accreditation scheme similar to ILAC. However implementing an MRA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will take time </a:t>
            </a:r>
            <a:r>
              <a:rPr lang="en-US" dirty="0" smtClean="0">
                <a:latin typeface="Franklin Gothic Medium" pitchFamily="34" charset="0"/>
                <a:cs typeface="+mn-cs"/>
              </a:rPr>
              <a:t>due to political and procedural reasons.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Possible approach</a:t>
            </a:r>
          </a:p>
          <a:p>
            <a:pPr algn="just"/>
            <a:r>
              <a:rPr lang="en-US" dirty="0" smtClean="0">
                <a:latin typeface="Franklin Gothic Medium" pitchFamily="34" charset="0"/>
                <a:cs typeface="+mn-cs"/>
              </a:rPr>
              <a:t>A possible approach could be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to start, in parallel to the MRA implementation</a:t>
            </a:r>
            <a:r>
              <a:rPr lang="en-US" dirty="0" smtClean="0">
                <a:latin typeface="Franklin Gothic Medium" pitchFamily="34" charset="0"/>
                <a:cs typeface="+mn-cs"/>
              </a:rPr>
              <a:t>, the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development of </a:t>
            </a:r>
            <a:r>
              <a:rPr lang="en-US" b="1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Mini Labs (focusing on verification of incoming quality of mobile terminals) </a:t>
            </a:r>
            <a:r>
              <a:rPr lang="en-US" dirty="0" smtClean="0">
                <a:latin typeface="Franklin Gothic Medium" pitchFamily="34" charset="0"/>
                <a:cs typeface="+mn-cs"/>
              </a:rPr>
              <a:t>in different African countries in  order to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promote the KH development </a:t>
            </a:r>
            <a:r>
              <a:rPr lang="en-US" dirty="0" smtClean="0">
                <a:latin typeface="Franklin Gothic Medium" pitchFamily="34" charset="0"/>
                <a:cs typeface="+mn-cs"/>
              </a:rPr>
              <a:t>in such regions as far as concern use of instrumentation, lab management, quality and instrumentation purchasing process (quality and instrumentation maintenance). Proceeding in such a way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the countries developing labs could become the reference </a:t>
            </a:r>
            <a:r>
              <a:rPr lang="en-US" dirty="0" smtClean="0">
                <a:latin typeface="Franklin Gothic Medium" pitchFamily="34" charset="0"/>
                <a:cs typeface="+mn-cs"/>
              </a:rPr>
              <a:t>for each specific testing area in the </a:t>
            </a:r>
            <a:r>
              <a:rPr lang="en-US" dirty="0">
                <a:latin typeface="Franklin Gothic Medium" pitchFamily="34" charset="0"/>
                <a:cs typeface="+mn-cs"/>
              </a:rPr>
              <a:t>A</a:t>
            </a:r>
            <a:r>
              <a:rPr lang="en-US" dirty="0" smtClean="0">
                <a:latin typeface="Franklin Gothic Medium" pitchFamily="34" charset="0"/>
                <a:cs typeface="+mn-cs"/>
              </a:rPr>
              <a:t>frican area</a:t>
            </a:r>
          </a:p>
          <a:p>
            <a:pPr algn="just"/>
            <a:r>
              <a:rPr lang="en-US" dirty="0" smtClean="0">
                <a:latin typeface="Franklin Gothic Medium" pitchFamily="34" charset="0"/>
                <a:cs typeface="+mn-cs"/>
              </a:rPr>
              <a:t>In parallel the MRA will be established and </a:t>
            </a:r>
            <a:r>
              <a:rPr lang="en-US" b="1" dirty="0" smtClean="0">
                <a:latin typeface="Franklin Gothic Medium" pitchFamily="34" charset="0"/>
                <a:cs typeface="+mn-cs"/>
              </a:rPr>
              <a:t>auditing and verification procedures</a:t>
            </a:r>
            <a:r>
              <a:rPr lang="en-US" dirty="0" smtClean="0">
                <a:latin typeface="Franklin Gothic Medium" pitchFamily="34" charset="0"/>
                <a:cs typeface="+mn-cs"/>
              </a:rPr>
              <a:t> could be established to monitor the labs implemented in the meantime. Same subtest list for conformance testing (acceptance) and market </a:t>
            </a:r>
            <a:r>
              <a:rPr lang="en-US" dirty="0" err="1" smtClean="0">
                <a:latin typeface="Franklin Gothic Medium" pitchFamily="34" charset="0"/>
                <a:cs typeface="+mn-cs"/>
              </a:rPr>
              <a:t>survilliance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08327" y="181384"/>
            <a:ext cx="594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Proposal for building in country labs</a:t>
            </a:r>
            <a:endParaRPr lang="en-US" sz="2400" b="1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74006"/>
              </p:ext>
            </p:extLst>
          </p:nvPr>
        </p:nvGraphicFramePr>
        <p:xfrm>
          <a:off x="1124900" y="986972"/>
          <a:ext cx="6277387" cy="547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635"/>
                <a:gridCol w="1082364"/>
                <a:gridCol w="2143695"/>
                <a:gridCol w="777123"/>
                <a:gridCol w="599156"/>
                <a:gridCol w="616414"/>
              </a:tblGrid>
              <a:tr h="4309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LAB</a:t>
                      </a:r>
                      <a:endParaRPr lang="en-US" sz="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activity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Rationale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Usefulness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cost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123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DTT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Digital terrestrial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 verify the quality of set top box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SAR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SAR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to verify the quality of mobile terminals for health reasons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48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PWR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Powering consumption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critical powering conditions either for main supply conditions and quality of equipment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48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QML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Quality of material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to verify the quality of equipment in severe environmental conditions (temperature humidity, fog salt)</a:t>
                      </a:r>
                      <a:endParaRPr lang="en-US" sz="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WIF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Personal area network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Important to verify WIFI  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48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EPS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Electrical safety &amp; protection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critical powering conditions either for main supply conditions and quality of equipment</a:t>
                      </a:r>
                      <a:endParaRPr lang="en-US" sz="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48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EMC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Electromagnetic compatibility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 verify the emitted and conducted radiations in low quality equipment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38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RSL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Radio &amp; Signalling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 verify the quality of radio part of mobile terminals in low quality mobile equipment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38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VAS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Mobile value added services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Not useful in EAC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ELA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Electroacoustic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 verify audio quality in mobile terminals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USX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User experience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highlight>
                            <a:srgbClr val="FFFF00"/>
                          </a:highlight>
                        </a:rPr>
                        <a:t>Not useful in  EAC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359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BBA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Broadband access lab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 verify the quality of broadband lines in emerging fixed market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TPF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Fixed Test plant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Too complex and expensive, useful only for big test center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en-US" sz="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25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TPM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Mobile Test plant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Too complex and expensive, useful only for big test center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5705" marR="35705" marT="0" marB="0" anchor="ctr"/>
                </a:tc>
              </a:tr>
              <a:tr h="10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35705" marR="35705" marT="0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49538" y="1554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9538" y="42493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Lab </a:t>
            </a:r>
            <a:r>
              <a:rPr lang="it-IT" b="1" dirty="0" err="1" smtClean="0">
                <a:solidFill>
                  <a:srgbClr val="FF0000"/>
                </a:solidFill>
              </a:rPr>
              <a:t>implementation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priorities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88548"/>
              </p:ext>
            </p:extLst>
          </p:nvPr>
        </p:nvGraphicFramePr>
        <p:xfrm>
          <a:off x="225648" y="579743"/>
          <a:ext cx="8208913" cy="6043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570"/>
                <a:gridCol w="1686626"/>
                <a:gridCol w="704668"/>
                <a:gridCol w="777879"/>
                <a:gridCol w="778794"/>
                <a:gridCol w="1043272"/>
                <a:gridCol w="907832"/>
                <a:gridCol w="104327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lab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activity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</a:t>
                      </a:r>
                      <a:r>
                        <a:rPr lang="it-IT" sz="12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Location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Rent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</a:rPr>
                        <a:t>K€/year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Utility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K€/year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Instrument.  Asset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K€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Personne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people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Instrument.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Opex 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K€/year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316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 Absorption Rate lab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46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USX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 experience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BBA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Broadband access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1.400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Mobile value added services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Electrical safety &amp; protection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1.200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46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ELA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Electroacoustic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38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EMC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Electromagnetic compatibility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1.600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RSL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Radio &amp; Signalling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250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PWR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Powering consumption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QML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Quality of material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1.300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WIF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Personal area network lab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35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TPF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Fixed Test plant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59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TPM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Mobile Test plant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324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463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management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6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cross 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activities (*)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235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5.400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15.900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37227" y="67115"/>
            <a:ext cx="599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Large test center </a:t>
            </a:r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cost</a:t>
            </a:r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(ITU </a:t>
            </a:r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feasibility</a:t>
            </a:r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study</a:t>
            </a:r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)</a:t>
            </a:r>
            <a:endParaRPr lang="en-US" sz="2400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39590"/>
              </p:ext>
            </p:extLst>
          </p:nvPr>
        </p:nvGraphicFramePr>
        <p:xfrm>
          <a:off x="404560" y="1123829"/>
          <a:ext cx="8208913" cy="5316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570"/>
                <a:gridCol w="1686626"/>
                <a:gridCol w="704668"/>
                <a:gridCol w="777879"/>
                <a:gridCol w="778794"/>
                <a:gridCol w="1043272"/>
                <a:gridCol w="907832"/>
                <a:gridCol w="1043272"/>
              </a:tblGrid>
              <a:tr h="1321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lab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</a:t>
                      </a:r>
                      <a:r>
                        <a:rPr lang="it-IT" sz="14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Location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Rent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K€/</a:t>
                      </a:r>
                      <a:r>
                        <a:rPr lang="it-IT" sz="1400" dirty="0" err="1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Utility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K€/year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Instrument.  Asset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K€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people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Instrument.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Opex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K€/year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551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EPS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34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34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lab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anechoic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chamber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34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Signalling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radio lab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34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551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</a:t>
                      </a: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Absorption Rate lab</a:t>
                      </a: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</a:tr>
              <a:tr h="275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551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(*)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  <a:tr h="30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470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79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117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1815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855" marR="49855" marT="0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05463" y="142927"/>
            <a:ext cx="517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Example</a:t>
            </a:r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of Mini Lab </a:t>
            </a:r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cost</a:t>
            </a:r>
            <a:endParaRPr lang="it-IT" sz="2400" dirty="0" smtClean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  <a:p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(for </a:t>
            </a:r>
            <a:r>
              <a:rPr lang="it-IT" sz="2400" i="1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mobile </a:t>
            </a:r>
            <a:r>
              <a:rPr lang="it-IT" sz="2400" i="1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terminals</a:t>
            </a:r>
            <a:r>
              <a:rPr lang="it-IT" sz="2400" i="1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testing</a:t>
            </a:r>
            <a:r>
              <a:rPr lang="it-IT" sz="2400" i="1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only</a:t>
            </a:r>
            <a:r>
              <a:rPr lang="it-IT" sz="24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)</a:t>
            </a:r>
            <a:endParaRPr lang="en-US" sz="2400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945671" y="639403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 dirty="0"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4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04776"/>
              </p:ext>
            </p:extLst>
          </p:nvPr>
        </p:nvGraphicFramePr>
        <p:xfrm>
          <a:off x="641448" y="1023792"/>
          <a:ext cx="7767314" cy="4914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506"/>
                <a:gridCol w="3581476"/>
                <a:gridCol w="1496332"/>
              </a:tblGrid>
              <a:tr h="47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Instrumentation/device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Purpose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j-lt"/>
                          <a:ea typeface="Calibri"/>
                          <a:cs typeface="Calibri"/>
                        </a:rPr>
                        <a:t>Estimate cost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j-lt"/>
                          <a:ea typeface="Calibri"/>
                          <a:cs typeface="Calibri"/>
                        </a:rPr>
                        <a:t>(kEuros)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SAR measurement system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Overall measurement system, including probes and phantoms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200.0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Dielectric probe kit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SW and probe used to measure Tissue Simulating Liquids properties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15.0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Network analyser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Instrumentation used to measure Tissue Simulating Liquids properties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25.0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Radio communication tester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Instrumentation needed to set up EUT communication (e.g. 2G, 3G, LTE systems)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80.0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System check components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Instrumentation needed to perform SAR system verification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60.0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Personal computer and printer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Measurement SW is installed on it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3.0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Absorbers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To avoid reflections in close proximity of the measurement area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20.0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Liquid management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Material, instrumentation needed to prepare liquids and storage chemicals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20.0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  <a:ea typeface="Calibri"/>
                          <a:cs typeface="Calibri"/>
                        </a:rPr>
                        <a:t>TOTAL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423.0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23828" y="266766"/>
            <a:ext cx="540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Example</a:t>
            </a:r>
            <a:r>
              <a:rPr lang="it-IT" sz="28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: SAR lab </a:t>
            </a:r>
            <a:r>
              <a:rPr lang="it-IT" sz="28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cost</a:t>
            </a:r>
            <a:r>
              <a:rPr lang="it-IT" sz="28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evaluation</a:t>
            </a:r>
            <a:endParaRPr lang="en-US" sz="2800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945671" y="6394030"/>
            <a:ext cx="1008063" cy="331788"/>
          </a:xfrm>
          <a:prstGeom prst="rect">
            <a:avLst/>
          </a:prstGeom>
          <a:ln/>
        </p:spPr>
        <p:txBody>
          <a:bodyPr anchor="ctr"/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A1A649-F7E0-4A8E-8537-9C6209AF8B53}" type="slidenum">
              <a:rPr lang="it-IT" smtClean="0">
                <a:latin typeface="Franklin Gothic Dem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it-IT" dirty="0">
              <a:latin typeface="Franklin Gothic Dem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sto standard">
  <a:themeElements>
    <a:clrScheme name="1_Testo standard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Testo standard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lnDef>
  </a:objectDefaults>
  <a:extraClrSchemeLst>
    <a:extraClrScheme>
      <a:clrScheme name="1_Testo standard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o standard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1_Personalizza struttura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Personalizza struttura">
      <a:majorFont>
        <a:latin typeface="Franklin Gothic Demi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sonalizza struttura">
  <a:themeElements>
    <a:clrScheme name="1_Personalizza struttura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Personalizza struttura">
      <a:majorFont>
        <a:latin typeface="Franklin Gothic Demi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sto standard">
  <a:themeElements>
    <a:clrScheme name="1_Testo standard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Testo standard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lnDef>
  </a:objectDefaults>
  <a:extraClrSchemeLst>
    <a:extraClrScheme>
      <a:clrScheme name="1_Testo standard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o standard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sto standard">
  <a:themeElements>
    <a:clrScheme name="1_Testo standard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Testo standard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  <a:cs typeface="Arial" charset="0"/>
          </a:defRPr>
        </a:defPPr>
      </a:lstStyle>
    </a:lnDef>
  </a:objectDefaults>
  <a:extraClrSchemeLst>
    <a:extraClrScheme>
      <a:clrScheme name="1_Testo standard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o standard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powerpoint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zione - test 2003 def ver.2" id="{20BE75C7-FD95-4A70-834C-3100434E8EA5}" vid="{07390C74-135A-4C1D-81ED-7B1B9047014C}"/>
    </a:ext>
  </a:extLst>
</a:theme>
</file>

<file path=ppt/theme/theme7.xml><?xml version="1.0" encoding="utf-8"?>
<a:theme xmlns:a="http://schemas.openxmlformats.org/drawingml/2006/main" name="Template TI 2014 - Cover &amp; Chiusura">
  <a:themeElements>
    <a:clrScheme name="TI-Colors">
      <a:dk1>
        <a:srgbClr val="002846"/>
      </a:dk1>
      <a:lt1>
        <a:srgbClr val="1162A4"/>
      </a:lt1>
      <a:dk2>
        <a:srgbClr val="E0001A"/>
      </a:dk2>
      <a:lt2>
        <a:srgbClr val="838383"/>
      </a:lt2>
      <a:accent1>
        <a:srgbClr val="002846"/>
      </a:accent1>
      <a:accent2>
        <a:srgbClr val="1162A4"/>
      </a:accent2>
      <a:accent3>
        <a:srgbClr val="E0001A"/>
      </a:accent3>
      <a:accent4>
        <a:srgbClr val="838383"/>
      </a:accent4>
      <a:accent5>
        <a:srgbClr val="5C7F92"/>
      </a:accent5>
      <a:accent6>
        <a:srgbClr val="FFFFFF"/>
      </a:accent6>
      <a:hlink>
        <a:srgbClr val="7D78A9"/>
      </a:hlink>
      <a:folHlink>
        <a:srgbClr val="675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zione - test 2003 def ver.2" id="{20BE75C7-FD95-4A70-834C-3100434E8EA5}" vid="{21710469-42F5-4768-A0F1-8AF9C92EE892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4E79213C8544E94BEEE54E620DC64" ma:contentTypeVersion="2" ma:contentTypeDescription="Create a new document." ma:contentTypeScope="" ma:versionID="dae8bdb4a9d5ad1ca2052e79c107dd7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2196B2-8587-41BF-A61D-A1DC6FAE708C}"/>
</file>

<file path=customXml/itemProps2.xml><?xml version="1.0" encoding="utf-8"?>
<ds:datastoreItem xmlns:ds="http://schemas.openxmlformats.org/officeDocument/2006/customXml" ds:itemID="{1F35B42F-060A-4D86-8CEB-87C5DFC9863F}"/>
</file>

<file path=customXml/itemProps3.xml><?xml version="1.0" encoding="utf-8"?>
<ds:datastoreItem xmlns:ds="http://schemas.openxmlformats.org/officeDocument/2006/customXml" ds:itemID="{2C3A6D7E-150D-4478-A012-731F008E98BB}"/>
</file>

<file path=docProps/app.xml><?xml version="1.0" encoding="utf-8"?>
<Properties xmlns="http://schemas.openxmlformats.org/officeDocument/2006/extended-properties" xmlns:vt="http://schemas.openxmlformats.org/officeDocument/2006/docPropsVTypes">
  <Template>3_Template_LifeNetwork (2)</Template>
  <TotalTime>45138</TotalTime>
  <Words>872</Words>
  <Application>Microsoft Office PowerPoint</Application>
  <PresentationFormat>Presentazione su schermo (4:3)</PresentationFormat>
  <Paragraphs>341</Paragraphs>
  <Slides>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24" baseType="lpstr">
      <vt:lpstr>Arial</vt:lpstr>
      <vt:lpstr>Webdings</vt:lpstr>
      <vt:lpstr>Franklin Gothic Medium</vt:lpstr>
      <vt:lpstr>Franklin Gothic Book</vt:lpstr>
      <vt:lpstr>MS PGothic</vt:lpstr>
      <vt:lpstr>SimSun</vt:lpstr>
      <vt:lpstr>Times New Roman</vt:lpstr>
      <vt:lpstr>Calibri</vt:lpstr>
      <vt:lpstr>Franklin Gothic Demi</vt:lpstr>
      <vt:lpstr>1_Testo standard</vt:lpstr>
      <vt:lpstr>2_Personalizza struttura</vt:lpstr>
      <vt:lpstr>3_Personalizza struttura</vt:lpstr>
      <vt:lpstr>2_Testo standard</vt:lpstr>
      <vt:lpstr>3_Testo standard</vt:lpstr>
      <vt:lpstr>Template_powerpoint</vt:lpstr>
      <vt:lpstr>Template TI 2014 - Cover &amp; Chiusura</vt:lpstr>
      <vt:lpstr>Presentazione di Microsoft PowerPoint 97-2003</vt:lpstr>
      <vt:lpstr>Grafico</vt:lpstr>
      <vt:lpstr> Proposal for building in country labs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 LTE</dc:title>
  <dc:creator>Giambarioli, Giulia</dc:creator>
  <cp:lastModifiedBy>Mogavero Bruno Carlo Antonio</cp:lastModifiedBy>
  <cp:revision>2859</cp:revision>
  <cp:lastPrinted>2013-02-01T15:07:43Z</cp:lastPrinted>
  <dcterms:created xsi:type="dcterms:W3CDTF">2011-01-11T16:40:33Z</dcterms:created>
  <dcterms:modified xsi:type="dcterms:W3CDTF">2015-10-22T09:49:33Z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0x010100B244E79213C8544E94BEEE54E620DC64</vt:lpwstr>
  </property>
</Properties>
</file>