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81" r:id="rId4"/>
    <p:sldId id="282" r:id="rId5"/>
    <p:sldId id="280" r:id="rId6"/>
    <p:sldId id="265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ED2BC-C1B4-4F2E-94A1-58046F3BA867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7FE1-BECB-4351-A410-A6976DF68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93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8628FF-B697-40CC-9CEE-BFD3F8DA6F37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cs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5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964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83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442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90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59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12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729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670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000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399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2BF5-FB6B-45A7-9E9C-E5C0DD89240A}" type="datetimeFigureOut">
              <a:rPr lang="en-CA" smtClean="0"/>
              <a:t>2015-04-11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456E-6154-47B8-9905-CD1FD02968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24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711B17A6-F865-4875-9993-433C0422160A}" type="slidenum">
              <a:rPr lang="ja-JP" altLang="en-US" sz="1000" smtClean="0">
                <a:solidFill>
                  <a:srgbClr val="0E438A"/>
                </a:solidFill>
                <a:latin typeface="Zurich BT"/>
                <a:ea typeface="MS PGothic" pitchFamily="34" charset="-128"/>
                <a:cs typeface="Times New Roman" pitchFamily="18" charset="0"/>
              </a:rPr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ja-JP" sz="1000" smtClean="0">
              <a:solidFill>
                <a:srgbClr val="0E438A"/>
              </a:solidFill>
              <a:latin typeface="Zurich BT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82838"/>
            <a:ext cx="9144000" cy="2062162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Conformity Assessment Activities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0" y="5211763"/>
            <a:ext cx="33305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</a:rPr>
              <a:t>Presented by</a:t>
            </a:r>
          </a:p>
          <a:p>
            <a:pPr eaLnBrk="0" hangingPunct="0">
              <a:defRPr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</a:rPr>
              <a:t>Andrew Kwan</a:t>
            </a:r>
            <a:r>
              <a:rPr lang="en-US" dirty="0">
                <a:solidFill>
                  <a:schemeClr val="tx2"/>
                </a:solidFill>
                <a:latin typeface="Verdana" pitchFamily="34" charset="0"/>
              </a:rPr>
              <a:t> </a:t>
            </a:r>
          </a:p>
          <a:p>
            <a:pPr eaLnBrk="0" hangingPunct="0">
              <a:defRPr/>
            </a:pPr>
            <a:r>
              <a:rPr lang="en-US" b="1" dirty="0">
                <a:solidFill>
                  <a:schemeClr val="tx2"/>
                </a:solidFill>
                <a:latin typeface="Verdana" pitchFamily="34" charset="0"/>
              </a:rPr>
              <a:t>ITU Consultant</a:t>
            </a:r>
            <a:r>
              <a:rPr lang="en-US" b="1" dirty="0">
                <a:solidFill>
                  <a:srgbClr val="5C5C5C"/>
                </a:solidFill>
                <a:latin typeface="Verdana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 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0" y="465326"/>
            <a:ext cx="9144000" cy="156966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CA" altLang="en-US" sz="2400" b="1" dirty="0">
                <a:solidFill>
                  <a:srgbClr val="000000"/>
                </a:solidFill>
                <a:latin typeface="+mj-lt"/>
              </a:rPr>
              <a:t>Conformity and Interoperability Training for ARB Region on </a:t>
            </a:r>
            <a:r>
              <a:rPr lang="en-CA" altLang="en-US" sz="2400" b="1" dirty="0" smtClean="0">
                <a:solidFill>
                  <a:srgbClr val="000000"/>
                </a:solidFill>
                <a:latin typeface="+mj-lt"/>
              </a:rPr>
              <a:t>Type </a:t>
            </a:r>
            <a:r>
              <a:rPr lang="en-CA" altLang="en-US" sz="2400" b="1" dirty="0">
                <a:solidFill>
                  <a:srgbClr val="000000"/>
                </a:solidFill>
                <a:latin typeface="+mj-lt"/>
              </a:rPr>
              <a:t>Approval </a:t>
            </a:r>
            <a:r>
              <a:rPr lang="en-CA" altLang="en-US" sz="2400" b="1" dirty="0" smtClean="0">
                <a:solidFill>
                  <a:srgbClr val="000000"/>
                </a:solidFill>
                <a:latin typeface="+mj-lt"/>
              </a:rPr>
              <a:t>Testing </a:t>
            </a:r>
            <a:r>
              <a:rPr lang="en-CA" altLang="en-US" sz="2400" b="1" dirty="0">
                <a:solidFill>
                  <a:srgbClr val="000000"/>
                </a:solidFill>
                <a:latin typeface="+mj-lt"/>
              </a:rPr>
              <a:t>for Mobile Terminals, Homologation Procedures and Market Surveillance</a:t>
            </a:r>
            <a:br>
              <a:rPr lang="en-CA" altLang="en-US" sz="2400" b="1" dirty="0">
                <a:solidFill>
                  <a:srgbClr val="000000"/>
                </a:solidFill>
                <a:latin typeface="+mj-lt"/>
              </a:rPr>
            </a:br>
            <a:r>
              <a:rPr lang="en-CA" altLang="en-US" sz="2400" b="1" dirty="0">
                <a:solidFill>
                  <a:srgbClr val="000000"/>
                </a:solidFill>
                <a:latin typeface="+mj-lt"/>
              </a:rPr>
              <a:t/>
            </a:r>
            <a:br>
              <a:rPr lang="en-CA" altLang="en-US" sz="2400" b="1" dirty="0">
                <a:solidFill>
                  <a:srgbClr val="000000"/>
                </a:solidFill>
                <a:latin typeface="+mj-lt"/>
              </a:rPr>
            </a:br>
            <a:r>
              <a:rPr lang="en-CA" altLang="en-US" sz="2400" b="1" dirty="0">
                <a:solidFill>
                  <a:srgbClr val="000000"/>
                </a:solidFill>
                <a:latin typeface="+mj-lt"/>
              </a:rPr>
              <a:t>Tunis-Tunisia, 20-24 April 2015</a:t>
            </a:r>
            <a:endParaRPr lang="en-US" sz="2400" b="1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8198" name="Picture 16" descr="ITUse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19925" y="5870575"/>
            <a:ext cx="1727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360997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 dirty="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45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80275" cy="72008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Conformity Assessment </a:t>
            </a:r>
            <a:r>
              <a:rPr lang="en-US" altLang="en-US" sz="3200" b="1" dirty="0" smtClean="0"/>
              <a:t>Activities – 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Appointment/Recognition of Accreditation Bodies</a:t>
            </a:r>
            <a:endParaRPr lang="en-CA" altLang="en-US" sz="32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824412"/>
          </a:xfrm>
        </p:spPr>
        <p:txBody>
          <a:bodyPr>
            <a:normAutofit fontScale="85000" lnSpcReduction="10000"/>
          </a:bodyPr>
          <a:lstStyle/>
          <a:p>
            <a:endParaRPr lang="en-CA" altLang="en-US" sz="2800" b="1" dirty="0" smtClean="0"/>
          </a:p>
          <a:p>
            <a:r>
              <a:rPr lang="en-CA" altLang="en-US" sz="2800" dirty="0" smtClean="0"/>
              <a:t>The authority of an accreditation body is generally derived from government</a:t>
            </a:r>
          </a:p>
          <a:p>
            <a:r>
              <a:rPr lang="en-CA" altLang="en-US" sz="2800" dirty="0" smtClean="0"/>
              <a:t>Regulator appoints accreditation bodies within its territory or </a:t>
            </a:r>
            <a:r>
              <a:rPr lang="en-CA" altLang="en-US" sz="2800" dirty="0" err="1" smtClean="0"/>
              <a:t>recongizes</a:t>
            </a:r>
            <a:r>
              <a:rPr lang="en-CA" altLang="en-US" sz="2800" dirty="0" smtClean="0"/>
              <a:t> foreign accreditation bodies</a:t>
            </a:r>
          </a:p>
          <a:p>
            <a:r>
              <a:rPr lang="en-CA" altLang="en-US" sz="2800" dirty="0" smtClean="0"/>
              <a:t>Accreditation bodies should be ISO/IEC  17011 compliant</a:t>
            </a:r>
          </a:p>
          <a:p>
            <a:r>
              <a:rPr lang="en-US" sz="2800" dirty="0"/>
              <a:t>The International Laboratory Accreditation Cooperation (ILAC) </a:t>
            </a:r>
            <a:r>
              <a:rPr lang="en-US" sz="2800" dirty="0" smtClean="0"/>
              <a:t>organizes </a:t>
            </a:r>
            <a:r>
              <a:rPr lang="en-US" sz="2800" dirty="0"/>
              <a:t>and conducts peer assessment of accreditation bodies which accredit testing laboratories. </a:t>
            </a:r>
            <a:endParaRPr lang="en-US" sz="2800" dirty="0" smtClean="0"/>
          </a:p>
          <a:p>
            <a:r>
              <a:rPr lang="en-US" sz="2800" dirty="0"/>
              <a:t>The International Accreditation Forum (IAF) </a:t>
            </a:r>
            <a:r>
              <a:rPr lang="en-US" sz="2800" dirty="0" smtClean="0"/>
              <a:t>organizes </a:t>
            </a:r>
            <a:r>
              <a:rPr lang="en-US" sz="2800" dirty="0"/>
              <a:t>and conducts peer assessment of </a:t>
            </a:r>
            <a:r>
              <a:rPr lang="en-US" sz="2800" dirty="0" smtClean="0"/>
              <a:t>accreditation bodies </a:t>
            </a:r>
            <a:r>
              <a:rPr lang="en-US" sz="2800" dirty="0"/>
              <a:t>which accredit certification bodies. </a:t>
            </a:r>
            <a:endParaRPr lang="en-CA" altLang="en-US" sz="2800" b="1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04275" y="6589713"/>
            <a:ext cx="339725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337324-506A-4639-B86C-65DFED39D70C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9221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360997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9222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19925" y="5870575"/>
            <a:ext cx="1727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59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80275" cy="72008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Conformity Assessment </a:t>
            </a:r>
            <a:r>
              <a:rPr lang="en-US" altLang="en-US" sz="3200" b="1" dirty="0" smtClean="0"/>
              <a:t>Activities – 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Designation/Recognition of Certification Bodies</a:t>
            </a:r>
            <a:endParaRPr lang="en-CA" altLang="en-US" sz="32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824412"/>
          </a:xfrm>
        </p:spPr>
        <p:txBody>
          <a:bodyPr>
            <a:normAutofit fontScale="92500"/>
          </a:bodyPr>
          <a:lstStyle/>
          <a:p>
            <a:endParaRPr lang="en-CA" altLang="en-US" sz="2800" b="1" dirty="0" smtClean="0"/>
          </a:p>
          <a:p>
            <a:r>
              <a:rPr lang="en-US" sz="2800" dirty="0" smtClean="0"/>
              <a:t>Regulators may </a:t>
            </a:r>
            <a:r>
              <a:rPr lang="en-US" sz="2800" dirty="0"/>
              <a:t>only accept certifications performed by certification bodies which they have designated or recognized. </a:t>
            </a:r>
            <a:r>
              <a:rPr lang="en-US" sz="2800" dirty="0" smtClean="0"/>
              <a:t>For </a:t>
            </a:r>
            <a:r>
              <a:rPr lang="en-US" sz="2800" dirty="0"/>
              <a:t>the private sector, service providers and purchasers </a:t>
            </a:r>
            <a:r>
              <a:rPr lang="en-US" sz="2800" dirty="0" smtClean="0"/>
              <a:t>may </a:t>
            </a:r>
            <a:r>
              <a:rPr lang="en-US" sz="2800" dirty="0"/>
              <a:t>only accept certifications performed by certification bodies which they have recognized or specified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Regulators designate certification bodies within their territories and recognize foreign certification bodies</a:t>
            </a:r>
          </a:p>
          <a:p>
            <a:r>
              <a:rPr lang="en-US" sz="2800" dirty="0" smtClean="0"/>
              <a:t>Certification bodies have to be ISO/IEC 17065 compliant</a:t>
            </a:r>
            <a:endParaRPr lang="en-CA" sz="2800" dirty="0"/>
          </a:p>
          <a:p>
            <a:endParaRPr lang="en-US" sz="28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04275" y="6589713"/>
            <a:ext cx="339725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337324-506A-4639-B86C-65DFED39D70C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9221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360997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9222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19925" y="5870575"/>
            <a:ext cx="1727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2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80275" cy="72008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Conformity Assessment </a:t>
            </a:r>
            <a:r>
              <a:rPr lang="en-US" altLang="en-US" sz="3200" b="1" dirty="0" smtClean="0"/>
              <a:t>Activities – 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Designation/Recognition of Testing Laboratories</a:t>
            </a:r>
            <a:endParaRPr lang="en-CA" altLang="en-US" sz="32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824412"/>
          </a:xfrm>
        </p:spPr>
        <p:txBody>
          <a:bodyPr>
            <a:normAutofit fontScale="92500" lnSpcReduction="10000"/>
          </a:bodyPr>
          <a:lstStyle/>
          <a:p>
            <a:endParaRPr lang="en-CA" altLang="en-US" sz="2800" b="1" dirty="0" smtClean="0"/>
          </a:p>
          <a:p>
            <a:r>
              <a:rPr lang="en-US" sz="2800" dirty="0" smtClean="0"/>
              <a:t>Regulators </a:t>
            </a:r>
            <a:r>
              <a:rPr lang="en-US" sz="2800" dirty="0"/>
              <a:t>may only accept certifications or </a:t>
            </a:r>
            <a:r>
              <a:rPr lang="en-US" sz="2800" dirty="0" err="1"/>
              <a:t>SDoCs</a:t>
            </a:r>
            <a:r>
              <a:rPr lang="en-US" sz="2800" dirty="0"/>
              <a:t> with test results performed by testing laboratories which they have designated or recognized. </a:t>
            </a:r>
            <a:r>
              <a:rPr lang="en-US" sz="2800" dirty="0" smtClean="0"/>
              <a:t>In </a:t>
            </a:r>
            <a:r>
              <a:rPr lang="en-US" sz="2800" dirty="0"/>
              <a:t>the private sector, the service providers or purchasers may only accept certifications or </a:t>
            </a:r>
            <a:r>
              <a:rPr lang="en-US" sz="2800" dirty="0" err="1"/>
              <a:t>SDoCs</a:t>
            </a:r>
            <a:r>
              <a:rPr lang="en-US" sz="2800" dirty="0"/>
              <a:t> with test results performed by testing laboratories which they have recognized or specified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en-US" sz="2800" dirty="0" smtClean="0"/>
              <a:t>Regulators designate testing laboratories within their territories and recognize foreign testing laboratories</a:t>
            </a:r>
          </a:p>
          <a:p>
            <a:r>
              <a:rPr lang="en-US" sz="2800" dirty="0" smtClean="0"/>
              <a:t>Testing laboratories have to be ISO/IEC 17025 compliant</a:t>
            </a:r>
            <a:endParaRPr lang="en-CA" sz="2800" dirty="0"/>
          </a:p>
          <a:p>
            <a:endParaRPr lang="en-US" sz="28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04275" y="6589713"/>
            <a:ext cx="339725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337324-506A-4639-B86C-65DFED39D70C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9221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360997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9222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19925" y="5870575"/>
            <a:ext cx="1727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76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528" y="476673"/>
            <a:ext cx="8132440" cy="936104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Conformity Assessment </a:t>
            </a:r>
            <a:r>
              <a:rPr lang="en-US" altLang="en-US" sz="3200" b="1" dirty="0" smtClean="0"/>
              <a:t>Activities – 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Registration/Homologation</a:t>
            </a:r>
            <a:r>
              <a:rPr lang="en-CA" altLang="en-US" sz="3200" b="1" dirty="0"/>
              <a:t/>
            </a:r>
            <a:br>
              <a:rPr lang="en-CA" altLang="en-US" sz="3200" b="1" dirty="0"/>
            </a:br>
            <a:endParaRPr lang="en-CA" altLang="en-US" sz="32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824412"/>
          </a:xfrm>
        </p:spPr>
        <p:txBody>
          <a:bodyPr>
            <a:normAutofit/>
          </a:bodyPr>
          <a:lstStyle/>
          <a:p>
            <a:endParaRPr lang="en-CA" altLang="en-US" sz="2800" b="1" dirty="0" smtClean="0"/>
          </a:p>
          <a:p>
            <a:pPr lvl="1"/>
            <a:r>
              <a:rPr lang="en-CA" sz="2400" dirty="0" smtClean="0"/>
              <a:t>Regulators sometimes require that ICT equipment after successful certification be registered or homologated before it can be used or placed on the market  </a:t>
            </a:r>
          </a:p>
          <a:p>
            <a:pPr lvl="1"/>
            <a:r>
              <a:rPr lang="en-CA" sz="2400" dirty="0" smtClean="0"/>
              <a:t>Registration or homologation </a:t>
            </a:r>
            <a:r>
              <a:rPr lang="en-CA" sz="2400" dirty="0" smtClean="0"/>
              <a:t>may </a:t>
            </a:r>
            <a:r>
              <a:rPr lang="en-CA" sz="2400" dirty="0" smtClean="0"/>
              <a:t>also </a:t>
            </a:r>
            <a:r>
              <a:rPr lang="en-CA" sz="2400" dirty="0" smtClean="0"/>
              <a:t>be mandated </a:t>
            </a:r>
            <a:r>
              <a:rPr lang="en-CA" sz="2400" dirty="0" smtClean="0"/>
              <a:t>by regulators for </a:t>
            </a:r>
            <a:r>
              <a:rPr lang="en-CA" sz="2400" dirty="0" err="1" smtClean="0"/>
              <a:t>SDoC</a:t>
            </a:r>
            <a:endParaRPr lang="en-CA" sz="2400" dirty="0" smtClean="0"/>
          </a:p>
          <a:p>
            <a:pPr lvl="1"/>
            <a:r>
              <a:rPr lang="en-CA" sz="2400" dirty="0" smtClean="0"/>
              <a:t>Registration or homologation should apply equally to both domestic and foreign manufacturers and suppliers</a:t>
            </a:r>
          </a:p>
          <a:p>
            <a:pPr lvl="1"/>
            <a:r>
              <a:rPr lang="en-CA" sz="2400" dirty="0" smtClean="0"/>
              <a:t>Marking or labelling of ICT equipment are part of the registration or homologation requirements </a:t>
            </a:r>
            <a:endParaRPr lang="en-CA" sz="2400" dirty="0"/>
          </a:p>
          <a:p>
            <a:pPr lvl="1"/>
            <a:endParaRPr lang="en-CA" altLang="en-US" sz="2400" b="1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04275" y="6589713"/>
            <a:ext cx="339725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337324-506A-4639-B86C-65DFED39D70C}" type="slidenum">
              <a:rPr lang="en-CA" altLang="en-US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9221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360997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9222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7019925" y="5870575"/>
            <a:ext cx="1727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68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1588" y="239713"/>
            <a:ext cx="9142412" cy="813023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/>
              <a:t>Conformity Assessment </a:t>
            </a:r>
            <a:r>
              <a:rPr lang="en-US" altLang="en-US" sz="4000" b="1" dirty="0" smtClean="0"/>
              <a:t>Activities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CA" altLang="en-US" sz="40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683568" y="1124744"/>
            <a:ext cx="7772400" cy="39227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en-US" sz="2400" dirty="0" smtClean="0"/>
          </a:p>
          <a:p>
            <a:pPr algn="ctr">
              <a:buFont typeface="Wingdings" pitchFamily="2" charset="2"/>
              <a:buNone/>
            </a:pPr>
            <a:endParaRPr lang="en-US" altLang="en-US" sz="2400" dirty="0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8820150" y="6524625"/>
            <a:ext cx="32385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9411C09-ECB4-4390-924C-0A4DD9B3B292}" type="slidenum">
              <a:rPr lang="en-CA" altLang="en-US" sz="100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00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32773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4691063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32774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973888" y="5872163"/>
            <a:ext cx="17272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868" y="1505099"/>
            <a:ext cx="20828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3534668" y="1844824"/>
            <a:ext cx="266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 Box 21"/>
          <p:cNvSpPr txBox="1">
            <a:spLocks/>
          </p:cNvSpPr>
          <p:nvPr/>
        </p:nvSpPr>
        <p:spPr>
          <a:xfrm>
            <a:off x="3851920" y="1538759"/>
            <a:ext cx="981075" cy="5715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100" b="1" dirty="0"/>
              <a:t>Peer</a:t>
            </a:r>
            <a:endParaRPr lang="en-CA" sz="1100" dirty="0"/>
          </a:p>
          <a:p>
            <a:pPr algn="ctr"/>
            <a:r>
              <a:rPr lang="en-CA" sz="1100" b="1" dirty="0"/>
              <a:t>Assessment</a:t>
            </a:r>
            <a:endParaRPr lang="en-CA" sz="1100" dirty="0"/>
          </a:p>
        </p:txBody>
      </p:sp>
      <p:sp>
        <p:nvSpPr>
          <p:cNvPr id="2" name="Rectangle 1"/>
          <p:cNvSpPr/>
          <p:nvPr/>
        </p:nvSpPr>
        <p:spPr>
          <a:xfrm>
            <a:off x="1907704" y="1824509"/>
            <a:ext cx="10038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100" dirty="0"/>
              <a:t>ISO/IEC 17011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4905376" y="1844824"/>
            <a:ext cx="2857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26" y="1505099"/>
            <a:ext cx="20828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730625" y="1824509"/>
            <a:ext cx="10038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100" dirty="0"/>
              <a:t>ISO/IEC 17011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2483743" y="2166938"/>
            <a:ext cx="9525" cy="866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6240463" y="2166937"/>
            <a:ext cx="9525" cy="866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 Box 29"/>
          <p:cNvSpPr txBox="1">
            <a:spLocks/>
          </p:cNvSpPr>
          <p:nvPr/>
        </p:nvSpPr>
        <p:spPr>
          <a:xfrm>
            <a:off x="2555776" y="2492896"/>
            <a:ext cx="1543050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1100" b="1" dirty="0"/>
              <a:t>Assess competence</a:t>
            </a:r>
            <a:endParaRPr lang="en-CA" sz="1100" dirty="0"/>
          </a:p>
        </p:txBody>
      </p:sp>
      <p:sp>
        <p:nvSpPr>
          <p:cNvPr id="18" name="Text Box 29"/>
          <p:cNvSpPr txBox="1">
            <a:spLocks/>
          </p:cNvSpPr>
          <p:nvPr/>
        </p:nvSpPr>
        <p:spPr>
          <a:xfrm>
            <a:off x="6280944" y="2438399"/>
            <a:ext cx="1543050" cy="3238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1100" b="1" dirty="0"/>
              <a:t>Assess competence</a:t>
            </a:r>
            <a:endParaRPr lang="en-CA" sz="1100" dirty="0"/>
          </a:p>
        </p:txBody>
      </p:sp>
      <p:sp>
        <p:nvSpPr>
          <p:cNvPr id="19" name="Text Box 31"/>
          <p:cNvSpPr txBox="1">
            <a:spLocks/>
          </p:cNvSpPr>
          <p:nvPr/>
        </p:nvSpPr>
        <p:spPr>
          <a:xfrm>
            <a:off x="1697930" y="3061146"/>
            <a:ext cx="1590675" cy="6572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100" dirty="0"/>
              <a:t>Testing Laboratories</a:t>
            </a:r>
          </a:p>
          <a:p>
            <a:pPr algn="ctr"/>
            <a:r>
              <a:rPr lang="en-CA" sz="1100" dirty="0"/>
              <a:t> </a:t>
            </a:r>
          </a:p>
          <a:p>
            <a:pPr algn="ctr"/>
            <a:r>
              <a:rPr lang="en-CA" sz="1100" dirty="0"/>
              <a:t>ISO/IEC 17025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844" y="3033712"/>
            <a:ext cx="16002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79043" y="3389758"/>
            <a:ext cx="10038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100" dirty="0"/>
              <a:t>ISO/IEC 17065</a:t>
            </a: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2488505" y="3718371"/>
            <a:ext cx="0" cy="1019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>
            <a:off x="6284119" y="3718371"/>
            <a:ext cx="0" cy="1019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 Box 48"/>
          <p:cNvSpPr txBox="1">
            <a:spLocks/>
          </p:cNvSpPr>
          <p:nvPr/>
        </p:nvSpPr>
        <p:spPr>
          <a:xfrm>
            <a:off x="2073376" y="4737546"/>
            <a:ext cx="4695825" cy="495300"/>
          </a:xfrm>
          <a:prstGeom prst="rect">
            <a:avLst/>
          </a:prstGeom>
          <a:solidFill>
            <a:srgbClr val="FFFF00"/>
          </a:solidFill>
          <a:ln w="190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100" dirty="0"/>
              <a:t>ICT equipment</a:t>
            </a:r>
          </a:p>
        </p:txBody>
      </p:sp>
      <p:sp>
        <p:nvSpPr>
          <p:cNvPr id="25" name="Text Box 47"/>
          <p:cNvSpPr txBox="1">
            <a:spLocks/>
          </p:cNvSpPr>
          <p:nvPr/>
        </p:nvSpPr>
        <p:spPr>
          <a:xfrm>
            <a:off x="2555776" y="4089845"/>
            <a:ext cx="1543050" cy="27622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1100" b="1" dirty="0"/>
              <a:t>Assess conformity</a:t>
            </a:r>
            <a:endParaRPr lang="en-CA" sz="1100" dirty="0"/>
          </a:p>
        </p:txBody>
      </p:sp>
      <p:sp>
        <p:nvSpPr>
          <p:cNvPr id="26" name="Text Box 47"/>
          <p:cNvSpPr txBox="1">
            <a:spLocks/>
          </p:cNvSpPr>
          <p:nvPr/>
        </p:nvSpPr>
        <p:spPr>
          <a:xfrm>
            <a:off x="6372200" y="4089845"/>
            <a:ext cx="1543050" cy="27622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CA" sz="1100" b="1" dirty="0"/>
              <a:t>Assess conformity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9523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1588" y="239713"/>
            <a:ext cx="9142412" cy="1814512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Conformity Assessment </a:t>
            </a:r>
            <a:r>
              <a:rPr lang="en-US" altLang="en-US" sz="4000" b="1" dirty="0" smtClean="0"/>
              <a:t>Activities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CA" altLang="en-US" sz="40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684213" y="2276475"/>
            <a:ext cx="7772400" cy="39227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en-US" sz="2400" dirty="0" smtClean="0"/>
          </a:p>
          <a:p>
            <a:pPr algn="ctr">
              <a:buFont typeface="Wingdings" pitchFamily="2" charset="2"/>
              <a:buNone/>
            </a:pPr>
            <a:endParaRPr lang="en-US" altLang="en-US" sz="2400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sz="4400" dirty="0" smtClean="0"/>
              <a:t>Thank you</a:t>
            </a:r>
          </a:p>
          <a:p>
            <a:pPr algn="ctr">
              <a:buFont typeface="Wingdings" pitchFamily="2" charset="2"/>
              <a:buNone/>
            </a:pPr>
            <a:endParaRPr lang="en-US" altLang="en-US" sz="4400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sz="2400" dirty="0" smtClean="0"/>
              <a:t>Andrew Kwan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2400" dirty="0" smtClean="0"/>
              <a:t>akwan68@gmail.com</a:t>
            </a:r>
          </a:p>
          <a:p>
            <a:pPr algn="ctr">
              <a:buFont typeface="Wingdings" pitchFamily="2" charset="2"/>
              <a:buNone/>
            </a:pPr>
            <a:endParaRPr lang="en-US" altLang="en-US" sz="2400" dirty="0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8820150" y="6524625"/>
            <a:ext cx="32385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9411C09-ECB4-4390-924C-0A4DD9B3B292}" type="slidenum">
              <a:rPr lang="en-CA" altLang="en-US" sz="100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00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sp>
        <p:nvSpPr>
          <p:cNvPr id="32773" name="Rectangle 4"/>
          <p:cNvSpPr txBox="1">
            <a:spLocks noChangeArrowheads="1"/>
          </p:cNvSpPr>
          <p:nvPr/>
        </p:nvSpPr>
        <p:spPr bwMode="auto">
          <a:xfrm>
            <a:off x="457200" y="6453188"/>
            <a:ext cx="4691063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Univers" pitchFamily="34" charset="0"/>
              </a:rPr>
              <a:t>Tunis-Tunisia, 20-24 April 2015</a:t>
            </a: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solidFill>
                <a:schemeClr val="tx1"/>
              </a:solidFill>
              <a:latin typeface="Univers" pitchFamily="34" charset="0"/>
            </a:endParaRPr>
          </a:p>
        </p:txBody>
      </p:sp>
      <p:pic>
        <p:nvPicPr>
          <p:cNvPr id="32774" name="Picture 16" descr="ITU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973888" y="5872163"/>
            <a:ext cx="17272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72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4E79213C8544E94BEEE54E620DC64" ma:contentTypeVersion="2" ma:contentTypeDescription="Create a new document." ma:contentTypeScope="" ma:versionID="dae8bdb4a9d5ad1ca2052e79c107dd7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42D3A8-B189-4C5B-9A49-4AB1307F141E}"/>
</file>

<file path=customXml/itemProps2.xml><?xml version="1.0" encoding="utf-8"?>
<ds:datastoreItem xmlns:ds="http://schemas.openxmlformats.org/officeDocument/2006/customXml" ds:itemID="{9BFACB70-4572-448A-8D3F-A62F16BFFE6C}"/>
</file>

<file path=customXml/itemProps3.xml><?xml version="1.0" encoding="utf-8"?>
<ds:datastoreItem xmlns:ds="http://schemas.openxmlformats.org/officeDocument/2006/customXml" ds:itemID="{4374A618-4EE6-4D1D-95FB-E2439B59CF1E}"/>
</file>

<file path=docProps/app.xml><?xml version="1.0" encoding="utf-8"?>
<Properties xmlns="http://schemas.openxmlformats.org/officeDocument/2006/extended-properties" xmlns:vt="http://schemas.openxmlformats.org/officeDocument/2006/docPropsVTypes">
  <TotalTime>4992</TotalTime>
  <Words>383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Conformity Assessment Activities </vt:lpstr>
      <vt:lpstr>Conformity Assessment Activities –  Appointment/Recognition of Accreditation Bodies</vt:lpstr>
      <vt:lpstr>Conformity Assessment Activities –  Designation/Recognition of Certification Bodies</vt:lpstr>
      <vt:lpstr>Conformity Assessment Activities –  Designation/Recognition of Testing Laboratories</vt:lpstr>
      <vt:lpstr>Conformity Assessment Activities –  Registration/Homologation </vt:lpstr>
      <vt:lpstr>Conformity Assessment Activities </vt:lpstr>
      <vt:lpstr>Conformity Assessment Activities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Kwan</dc:creator>
  <cp:lastModifiedBy>Andrew Kwan</cp:lastModifiedBy>
  <cp:revision>40</cp:revision>
  <dcterms:created xsi:type="dcterms:W3CDTF">2015-03-24T20:20:40Z</dcterms:created>
  <dcterms:modified xsi:type="dcterms:W3CDTF">2015-04-11T15:43:53Z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0x010100B244E79213C8544E94BEEE54E620DC64</vt:lpwstr>
  </property>
</Properties>
</file>