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727" r:id="rId5"/>
    <p:sldId id="792" r:id="rId6"/>
    <p:sldId id="802" r:id="rId7"/>
    <p:sldId id="801" r:id="rId8"/>
    <p:sldId id="785" r:id="rId9"/>
    <p:sldId id="786" r:id="rId10"/>
    <p:sldId id="797" r:id="rId11"/>
    <p:sldId id="772" r:id="rId12"/>
    <p:sldId id="795" r:id="rId13"/>
    <p:sldId id="810" r:id="rId14"/>
    <p:sldId id="787" r:id="rId15"/>
    <p:sldId id="775" r:id="rId16"/>
    <p:sldId id="791" r:id="rId17"/>
    <p:sldId id="804" r:id="rId18"/>
    <p:sldId id="806" r:id="rId19"/>
    <p:sldId id="807" r:id="rId20"/>
    <p:sldId id="808" r:id="rId21"/>
    <p:sldId id="805" r:id="rId22"/>
    <p:sldId id="768" r:id="rId2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Clr>
        <a:schemeClr val="tx1"/>
      </a:buClr>
      <a:buFont typeface="Arial" pitchFamily="34" charset="0"/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Clr>
        <a:schemeClr val="tx1"/>
      </a:buClr>
      <a:buFont typeface="Arial" pitchFamily="34" charset="0"/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Clr>
        <a:schemeClr val="tx1"/>
      </a:buClr>
      <a:buFont typeface="Arial" pitchFamily="34" charset="0"/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Clr>
        <a:schemeClr val="tx1"/>
      </a:buClr>
      <a:buFont typeface="Arial" pitchFamily="34" charset="0"/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Clr>
        <a:schemeClr val="tx1"/>
      </a:buClr>
      <a:buFont typeface="Arial" pitchFamily="34" charset="0"/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8ACA"/>
    <a:srgbClr val="0A3342"/>
    <a:srgbClr val="1B5BA2"/>
    <a:srgbClr val="87BBE0"/>
    <a:srgbClr val="D9445A"/>
    <a:srgbClr val="0E438A"/>
    <a:srgbClr val="525152"/>
    <a:srgbClr val="0099CC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294" autoAdjust="0"/>
    <p:restoredTop sz="72824" autoAdjust="0"/>
  </p:normalViewPr>
  <p:slideViewPr>
    <p:cSldViewPr>
      <p:cViewPr varScale="1">
        <p:scale>
          <a:sx n="96" d="100"/>
          <a:sy n="96" d="100"/>
        </p:scale>
        <p:origin x="-20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3066" y="-570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608625-6A4E-4071-8EB6-5928203579FC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85BCFD-2416-4ED9-B84F-745A03E4524F}">
      <dgm:prSet phldrT="[Text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IDI</a:t>
          </a:r>
          <a:endParaRPr lang="en-US" sz="36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67EA783-A4F4-4868-A3AE-3219ED83ADEF}" type="parTrans" cxnId="{8E1FF03E-A9BF-4A97-8985-A7A0FB64BBB7}">
      <dgm:prSet/>
      <dgm:spPr/>
      <dgm:t>
        <a:bodyPr/>
        <a:lstStyle/>
        <a:p>
          <a:endParaRPr lang="en-US"/>
        </a:p>
      </dgm:t>
    </dgm:pt>
    <dgm:pt modelId="{E11A3F0B-646D-44C9-A0B2-A97962FE039C}" type="sibTrans" cxnId="{8E1FF03E-A9BF-4A97-8985-A7A0FB64BBB7}">
      <dgm:prSet/>
      <dgm:spPr/>
      <dgm:t>
        <a:bodyPr/>
        <a:lstStyle/>
        <a:p>
          <a:endParaRPr lang="en-US"/>
        </a:p>
      </dgm:t>
    </dgm:pt>
    <dgm:pt modelId="{67E9643D-AE74-4505-ACDE-C78894DBA266}">
      <dgm:prSet phldrT="[Text]" custT="1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pPr algn="ctr"/>
          <a:r>
            <a:rPr lang="en-US" sz="1200" b="1" i="0" u="none" dirty="0" smtClean="0"/>
            <a:t>Goal 1: Eradicate extreme poverty and hunger</a:t>
          </a:r>
        </a:p>
        <a:p>
          <a:pPr algn="l"/>
          <a:r>
            <a:rPr lang="en-US" sz="1200" b="0" i="0" u="none" dirty="0" smtClean="0"/>
            <a:t>1.1 Proportion of population below $1 (PPP) per day</a:t>
          </a:r>
        </a:p>
        <a:p>
          <a:pPr algn="l"/>
          <a:r>
            <a:rPr lang="en-US" sz="1200" b="0" i="0" u="none" dirty="0" smtClean="0"/>
            <a:t>1.1 Population below national poverty line</a:t>
          </a:r>
        </a:p>
        <a:p>
          <a:pPr algn="l"/>
          <a:r>
            <a:rPr lang="en-US" sz="1200" b="0" i="0" u="none" dirty="0" smtClean="0"/>
            <a:t>1.2 Poverty gap ratio</a:t>
          </a:r>
        </a:p>
        <a:p>
          <a:pPr algn="l"/>
          <a:r>
            <a:rPr lang="en-US" sz="1200" b="0" i="0" u="none" dirty="0" smtClean="0"/>
            <a:t>1.6 Proportion of employed people living below 1$ per day</a:t>
          </a:r>
        </a:p>
        <a:p>
          <a:pPr algn="l"/>
          <a:r>
            <a:rPr lang="en-US" sz="1200" b="0" i="0" u="none" dirty="0" smtClean="0"/>
            <a:t>1.9 Proportion of population below minimum level of dietary energy consumption </a:t>
          </a:r>
          <a:endParaRPr lang="en-US" sz="1200" b="0" dirty="0"/>
        </a:p>
      </dgm:t>
    </dgm:pt>
    <dgm:pt modelId="{907E9399-29AF-4893-8BC6-DC86AC4013D4}" type="parTrans" cxnId="{5BDFAC52-1845-4738-ADA6-C2C06E7EABEB}">
      <dgm:prSet custT="1"/>
      <dgm:spPr>
        <a:solidFill>
          <a:srgbClr val="00B050"/>
        </a:solidFill>
      </dgm:spPr>
      <dgm:t>
        <a:bodyPr/>
        <a:lstStyle/>
        <a:p>
          <a:endParaRPr lang="en-US" sz="1600"/>
        </a:p>
      </dgm:t>
    </dgm:pt>
    <dgm:pt modelId="{067FAC8E-B6B7-4398-95E3-D5977866DDED}" type="sibTrans" cxnId="{5BDFAC52-1845-4738-ADA6-C2C06E7EABEB}">
      <dgm:prSet/>
      <dgm:spPr/>
      <dgm:t>
        <a:bodyPr/>
        <a:lstStyle/>
        <a:p>
          <a:endParaRPr lang="en-US"/>
        </a:p>
      </dgm:t>
    </dgm:pt>
    <dgm:pt modelId="{EF468215-8C78-4FDD-8315-D39041A33ED2}">
      <dgm:prSet/>
      <dgm:spPr/>
      <dgm:t>
        <a:bodyPr/>
        <a:lstStyle/>
        <a:p>
          <a:endParaRPr lang="en-US" sz="1200"/>
        </a:p>
      </dgm:t>
    </dgm:pt>
    <dgm:pt modelId="{68C6FE15-7E92-4E5A-8F56-80058B562833}" type="parTrans" cxnId="{65A54B53-8842-428F-9C0D-7825D0F9D2AD}">
      <dgm:prSet/>
      <dgm:spPr/>
      <dgm:t>
        <a:bodyPr/>
        <a:lstStyle/>
        <a:p>
          <a:endParaRPr lang="en-US"/>
        </a:p>
      </dgm:t>
    </dgm:pt>
    <dgm:pt modelId="{A9F967BE-5701-4B08-9E37-603785A9EF8C}" type="sibTrans" cxnId="{65A54B53-8842-428F-9C0D-7825D0F9D2AD}">
      <dgm:prSet/>
      <dgm:spPr/>
      <dgm:t>
        <a:bodyPr/>
        <a:lstStyle/>
        <a:p>
          <a:endParaRPr lang="en-US"/>
        </a:p>
      </dgm:t>
    </dgm:pt>
    <dgm:pt modelId="{8420E96D-9273-45EB-A2EA-6CF64AE65345}">
      <dgm:prSet/>
      <dgm:spPr/>
      <dgm:t>
        <a:bodyPr/>
        <a:lstStyle/>
        <a:p>
          <a:endParaRPr lang="en-US" sz="1200"/>
        </a:p>
      </dgm:t>
    </dgm:pt>
    <dgm:pt modelId="{40A919B1-6660-49D8-923A-478369C8A936}" type="parTrans" cxnId="{0C39D119-F712-4E42-B573-891F07A6D80F}">
      <dgm:prSet/>
      <dgm:spPr/>
      <dgm:t>
        <a:bodyPr/>
        <a:lstStyle/>
        <a:p>
          <a:endParaRPr lang="en-US"/>
        </a:p>
      </dgm:t>
    </dgm:pt>
    <dgm:pt modelId="{EDE1BB72-910B-4D3C-9BD1-81E7AE22B815}" type="sibTrans" cxnId="{0C39D119-F712-4E42-B573-891F07A6D80F}">
      <dgm:prSet/>
      <dgm:spPr/>
      <dgm:t>
        <a:bodyPr/>
        <a:lstStyle/>
        <a:p>
          <a:endParaRPr lang="en-US"/>
        </a:p>
      </dgm:t>
    </dgm:pt>
    <dgm:pt modelId="{8A08004A-AFA2-4E27-870C-BB1A621120A0}">
      <dgm:prSet custT="1"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endParaRPr lang="en-US" sz="1200" b="1" dirty="0" smtClean="0"/>
        </a:p>
        <a:p>
          <a:endParaRPr lang="en-US" sz="1200" b="1" dirty="0" smtClean="0"/>
        </a:p>
        <a:p>
          <a:pPr algn="ctr"/>
          <a:r>
            <a:rPr lang="en-US" sz="1200" b="1" dirty="0" smtClean="0"/>
            <a:t>Goal 4: Reduce child mortality</a:t>
          </a:r>
        </a:p>
        <a:p>
          <a:pPr algn="l"/>
          <a:r>
            <a:rPr lang="en-US" sz="1200" b="0" dirty="0" smtClean="0"/>
            <a:t>4.1 Under-five mortality</a:t>
          </a:r>
        </a:p>
        <a:p>
          <a:pPr algn="l"/>
          <a:r>
            <a:rPr lang="en-US" sz="1200" b="0" dirty="0" smtClean="0"/>
            <a:t> rate</a:t>
          </a:r>
        </a:p>
        <a:p>
          <a:pPr algn="l"/>
          <a:r>
            <a:rPr lang="en-US" sz="1200" b="0" dirty="0" smtClean="0"/>
            <a:t>4.2 Infant mortality rate </a:t>
          </a:r>
        </a:p>
        <a:p>
          <a:pPr algn="l"/>
          <a:r>
            <a:rPr lang="en-US" sz="1200" b="0" dirty="0" smtClean="0"/>
            <a:t>4.3 Proportion of 1 year-old children immunized against measles</a:t>
          </a:r>
        </a:p>
        <a:p>
          <a:pPr algn="just"/>
          <a:endParaRPr lang="en-US" sz="1200" dirty="0" smtClean="0"/>
        </a:p>
        <a:p>
          <a:pPr algn="just"/>
          <a:endParaRPr lang="en-US" sz="1200" dirty="0"/>
        </a:p>
      </dgm:t>
    </dgm:pt>
    <dgm:pt modelId="{A8D19E68-955D-4574-9847-EA58469B1D0B}" type="parTrans" cxnId="{4A47E471-15CD-459F-AE6B-E87060D81A7F}">
      <dgm:prSet/>
      <dgm:spPr/>
      <dgm:t>
        <a:bodyPr/>
        <a:lstStyle/>
        <a:p>
          <a:endParaRPr lang="en-US" dirty="0"/>
        </a:p>
      </dgm:t>
    </dgm:pt>
    <dgm:pt modelId="{97497404-44D6-448F-ABC9-442C1185C073}" type="sibTrans" cxnId="{4A47E471-15CD-459F-AE6B-E87060D81A7F}">
      <dgm:prSet/>
      <dgm:spPr/>
      <dgm:t>
        <a:bodyPr/>
        <a:lstStyle/>
        <a:p>
          <a:endParaRPr lang="en-US"/>
        </a:p>
      </dgm:t>
    </dgm:pt>
    <dgm:pt modelId="{3AC2715E-F194-4E1D-9A08-A2F85F4C8CCC}">
      <dgm:prSet custT="1"/>
      <dgm:spPr>
        <a:solidFill>
          <a:schemeClr val="tx2">
            <a:lumMod val="60000"/>
            <a:lumOff val="40000"/>
            <a:alpha val="50000"/>
          </a:schemeClr>
        </a:solidFill>
      </dgm:spPr>
      <dgm:t>
        <a:bodyPr/>
        <a:lstStyle/>
        <a:p>
          <a:pPr algn="ctr"/>
          <a:r>
            <a:rPr lang="en-US" sz="1200" b="1" dirty="0" smtClean="0"/>
            <a:t>Goal 6: Combat HIV/AIDS, malaria and other diseases</a:t>
          </a:r>
        </a:p>
        <a:p>
          <a:pPr algn="l"/>
          <a:r>
            <a:rPr lang="en-US" sz="1200" b="0" dirty="0" smtClean="0"/>
            <a:t>6.1 HIV prevalence among population aged 15-49 years old</a:t>
          </a:r>
        </a:p>
        <a:p>
          <a:pPr algn="l"/>
          <a:r>
            <a:rPr lang="en-US" sz="1200" b="0" dirty="0" smtClean="0"/>
            <a:t>6.9 Incidence, prevalence and death rates associated with tuberculosis</a:t>
          </a:r>
        </a:p>
        <a:p>
          <a:pPr algn="l"/>
          <a:r>
            <a:rPr lang="en-US" sz="1200" b="0" dirty="0" smtClean="0"/>
            <a:t>6.10 Proportion of tuberculosis cases detected and cured under directly observed treatment short course</a:t>
          </a:r>
          <a:endParaRPr lang="en-US" sz="1200" b="0" dirty="0"/>
        </a:p>
      </dgm:t>
    </dgm:pt>
    <dgm:pt modelId="{0489C1E9-908A-49D7-962C-04E4E08C43EA}" type="parTrans" cxnId="{36DB6C18-7870-40BE-A382-7BBEDCC0F1F9}">
      <dgm:prSet/>
      <dgm:spPr/>
      <dgm:t>
        <a:bodyPr/>
        <a:lstStyle/>
        <a:p>
          <a:endParaRPr lang="en-US"/>
        </a:p>
      </dgm:t>
    </dgm:pt>
    <dgm:pt modelId="{CAE3E1A8-7069-4478-822A-6C0D7F42CC72}" type="sibTrans" cxnId="{36DB6C18-7870-40BE-A382-7BBEDCC0F1F9}">
      <dgm:prSet/>
      <dgm:spPr/>
      <dgm:t>
        <a:bodyPr/>
        <a:lstStyle/>
        <a:p>
          <a:endParaRPr lang="en-US"/>
        </a:p>
      </dgm:t>
    </dgm:pt>
    <dgm:pt modelId="{B15B592C-A9CD-4184-9B27-1D13BE1D4997}">
      <dgm:prSet custT="1"/>
      <dgm:spPr>
        <a:solidFill>
          <a:schemeClr val="bg2">
            <a:lumMod val="50000"/>
            <a:alpha val="50000"/>
          </a:schemeClr>
        </a:solidFill>
      </dgm:spPr>
      <dgm:t>
        <a:bodyPr/>
        <a:lstStyle/>
        <a:p>
          <a:pPr algn="ctr"/>
          <a:r>
            <a:rPr lang="en-US" sz="1200" b="1" dirty="0" smtClean="0"/>
            <a:t>Goal 7: Ensure environmental sustainability</a:t>
          </a:r>
        </a:p>
        <a:p>
          <a:pPr algn="l"/>
          <a:r>
            <a:rPr lang="en-US" sz="1200" b="0" dirty="0" smtClean="0"/>
            <a:t>7.2 CO2 emissions, metric tons of CO2 per capita</a:t>
          </a:r>
        </a:p>
        <a:p>
          <a:pPr algn="l"/>
          <a:r>
            <a:rPr lang="en-US" sz="1200" b="0" dirty="0" smtClean="0"/>
            <a:t>7.8 Proportion of population using an improved drinking water source</a:t>
          </a:r>
        </a:p>
        <a:p>
          <a:pPr algn="l"/>
          <a:r>
            <a:rPr lang="en-US" sz="1200" b="0" dirty="0" smtClean="0"/>
            <a:t>7.9 Proportion of population using improved sanitation facility</a:t>
          </a:r>
          <a:endParaRPr lang="en-US" sz="1200" b="0" dirty="0"/>
        </a:p>
      </dgm:t>
    </dgm:pt>
    <dgm:pt modelId="{245788D6-3A2B-4A59-AFA5-97403DD54A6F}" type="parTrans" cxnId="{6D5F9C59-7951-4488-9252-26C9359F1CD8}">
      <dgm:prSet/>
      <dgm:spPr/>
      <dgm:t>
        <a:bodyPr/>
        <a:lstStyle/>
        <a:p>
          <a:endParaRPr lang="en-US"/>
        </a:p>
      </dgm:t>
    </dgm:pt>
    <dgm:pt modelId="{313E6CB4-1A92-4C8D-8407-68008B047EF0}" type="sibTrans" cxnId="{6D5F9C59-7951-4488-9252-26C9359F1CD8}">
      <dgm:prSet/>
      <dgm:spPr/>
      <dgm:t>
        <a:bodyPr/>
        <a:lstStyle/>
        <a:p>
          <a:endParaRPr lang="en-US"/>
        </a:p>
      </dgm:t>
    </dgm:pt>
    <dgm:pt modelId="{A304F08B-0E27-4469-AD39-E0F3255234C0}">
      <dgm:prSet phldrT="[Text]" custScaleX="130597" custScaleY="107421" custRadScaleRad="102731" custRadScaleInc="1955"/>
      <dgm:spPr/>
      <dgm:t>
        <a:bodyPr/>
        <a:lstStyle/>
        <a:p>
          <a:endParaRPr lang="en-US" sz="1200" dirty="0"/>
        </a:p>
      </dgm:t>
    </dgm:pt>
    <dgm:pt modelId="{AB7460A4-DD24-43E5-9084-AA7376CB0891}" type="parTrans" cxnId="{BEF32407-7491-4AE6-BD7A-F5221CBE2463}">
      <dgm:prSet/>
      <dgm:spPr/>
      <dgm:t>
        <a:bodyPr/>
        <a:lstStyle/>
        <a:p>
          <a:endParaRPr lang="en-US"/>
        </a:p>
      </dgm:t>
    </dgm:pt>
    <dgm:pt modelId="{19381751-6B62-4B67-AD0F-DF1F4B0FAA8C}" type="sibTrans" cxnId="{BEF32407-7491-4AE6-BD7A-F5221CBE2463}">
      <dgm:prSet/>
      <dgm:spPr/>
      <dgm:t>
        <a:bodyPr/>
        <a:lstStyle/>
        <a:p>
          <a:endParaRPr lang="en-US"/>
        </a:p>
      </dgm:t>
    </dgm:pt>
    <dgm:pt modelId="{4F9C769D-F574-4549-B0D0-8BAF1D97BAF8}">
      <dgm:prSet phldrT="[Text]" custT="1"/>
      <dgm:spPr>
        <a:solidFill>
          <a:srgbClr val="BA5491">
            <a:alpha val="49804"/>
          </a:srgbClr>
        </a:solidFill>
      </dgm:spPr>
      <dgm:t>
        <a:bodyPr/>
        <a:lstStyle/>
        <a:p>
          <a:pPr algn="ctr"/>
          <a:r>
            <a:rPr lang="en-US" sz="1200" b="1" i="0" u="none" dirty="0" smtClean="0"/>
            <a:t>Goal 5: Improve maternal health</a:t>
          </a:r>
        </a:p>
        <a:p>
          <a:pPr algn="l"/>
          <a:r>
            <a:rPr lang="en-US" sz="1200" b="0" i="0" u="none" dirty="0" smtClean="0"/>
            <a:t>5.1 Maternal mortality ratio</a:t>
          </a:r>
        </a:p>
        <a:p>
          <a:pPr algn="l"/>
          <a:r>
            <a:rPr lang="en-US" sz="1200" b="0" i="0" u="none" dirty="0" smtClean="0"/>
            <a:t>5.2 Proportion of births attended by skilled health personnel</a:t>
          </a:r>
        </a:p>
        <a:p>
          <a:pPr algn="l"/>
          <a:r>
            <a:rPr lang="en-US" sz="1200" b="0" i="0" u="none" dirty="0" smtClean="0"/>
            <a:t>5.4 Adolescent birth rate</a:t>
          </a:r>
        </a:p>
        <a:p>
          <a:pPr algn="l"/>
          <a:r>
            <a:rPr lang="en-US" sz="1200" b="0" i="0" u="none" dirty="0" smtClean="0"/>
            <a:t>5.5 Antenatal care coverage (at least one visit and at least four visits)</a:t>
          </a:r>
          <a:endParaRPr lang="en-US" sz="1200" b="0" dirty="0"/>
        </a:p>
      </dgm:t>
    </dgm:pt>
    <dgm:pt modelId="{7E97EB02-9D92-4002-9CC1-897E2A6968A6}" type="parTrans" cxnId="{B9A83871-640D-4D68-9E83-F9DE91F3864F}">
      <dgm:prSet/>
      <dgm:spPr/>
      <dgm:t>
        <a:bodyPr/>
        <a:lstStyle/>
        <a:p>
          <a:endParaRPr lang="en-US"/>
        </a:p>
      </dgm:t>
    </dgm:pt>
    <dgm:pt modelId="{F21344D0-A33B-43FD-BBEE-541C712B631E}" type="sibTrans" cxnId="{B9A83871-640D-4D68-9E83-F9DE91F3864F}">
      <dgm:prSet/>
      <dgm:spPr/>
      <dgm:t>
        <a:bodyPr/>
        <a:lstStyle/>
        <a:p>
          <a:endParaRPr lang="en-US"/>
        </a:p>
      </dgm:t>
    </dgm:pt>
    <dgm:pt modelId="{4C3B22AC-96D7-4B39-AEE9-A6E5ABFD61D8}" type="pres">
      <dgm:prSet presAssocID="{62608625-6A4E-4071-8EB6-5928203579F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C6A7A6-E1C7-4A1B-AC5A-53605944EE24}" type="pres">
      <dgm:prSet presAssocID="{BD85BCFD-2416-4ED9-B84F-745A03E4524F}" presName="centerShape" presStyleLbl="node0" presStyleIdx="0" presStyleCnt="1" custScaleX="64274" custScaleY="51036" custLinFactNeighborX="-715" custLinFactNeighborY="-6929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35E4ED25-4B4A-464D-9373-D7E4AE6AABF7}" type="pres">
      <dgm:prSet presAssocID="{907E9399-29AF-4893-8BC6-DC86AC4013D4}" presName="parTrans" presStyleLbl="bgSibTrans2D1" presStyleIdx="0" presStyleCnt="5" custAng="89164" custScaleX="41872" custScaleY="62646" custLinFactNeighborX="31886" custLinFactNeighborY="39262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7E6AE4B6-4C72-4D6D-BCC3-3358248F1985}" type="pres">
      <dgm:prSet presAssocID="{67E9643D-AE74-4505-ACDE-C78894DBA266}" presName="node" presStyleLbl="node1" presStyleIdx="0" presStyleCnt="5" custScaleX="125752" custScaleY="150126" custRadScaleRad="96088" custRadScaleInc="248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9D9CB-2977-4278-B018-E39558F7B3EF}" type="pres">
      <dgm:prSet presAssocID="{A8D19E68-955D-4574-9847-EA58469B1D0B}" presName="parTrans" presStyleLbl="bgSibTrans2D1" presStyleIdx="1" presStyleCnt="5" custScaleX="34022" custScaleY="62646" custLinFactY="6596" custLinFactNeighborX="20014" custLinFactNeighborY="100000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02D6BA63-0081-4C2B-9B93-03E7816ECD92}" type="pres">
      <dgm:prSet presAssocID="{8A08004A-AFA2-4E27-870C-BB1A621120A0}" presName="node" presStyleLbl="node1" presStyleIdx="1" presStyleCnt="5" custScaleX="128876" custScaleY="111568" custRadScaleRad="127597" custRadScaleInc="4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928A6-CC4F-4B12-9A9C-22B75866DF89}" type="pres">
      <dgm:prSet presAssocID="{7E97EB02-9D92-4002-9CC1-897E2A6968A6}" presName="parTrans" presStyleLbl="bgSibTrans2D1" presStyleIdx="2" presStyleCnt="5" custScaleX="43303" custScaleY="62646" custLinFactNeighborX="-2371" custLinFactNeighborY="89063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73FE0C08-B3E4-471F-A754-63DEA2957BED}" type="pres">
      <dgm:prSet presAssocID="{4F9C769D-F574-4549-B0D0-8BAF1D97BAF8}" presName="node" presStyleLbl="node1" presStyleIdx="2" presStyleCnt="5" custScaleX="124730" custScaleY="124323" custRadScaleRad="93880" custRadScaleInc="-1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069DF-0121-4D9D-8C40-1363E886A773}" type="pres">
      <dgm:prSet presAssocID="{0489C1E9-908A-49D7-962C-04E4E08C43EA}" presName="parTrans" presStyleLbl="bgSibTrans2D1" presStyleIdx="3" presStyleCnt="5" custScaleX="28687" custScaleY="62383" custLinFactNeighborX="-18921" custLinFactNeighborY="71226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2AD81878-25E9-41BC-BA44-A69211F5C92C}" type="pres">
      <dgm:prSet presAssocID="{3AC2715E-F194-4E1D-9A08-A2F85F4C8CCC}" presName="node" presStyleLbl="node1" presStyleIdx="3" presStyleCnt="5" custScaleX="138023" custScaleY="136485" custRadScaleRad="127176" custRadScaleInc="36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F2753-00A1-4821-8316-EB3A4AAB0F68}" type="pres">
      <dgm:prSet presAssocID="{245788D6-3A2B-4A59-AFA5-97403DD54A6F}" presName="parTrans" presStyleLbl="bgSibTrans2D1" presStyleIdx="4" presStyleCnt="5" custScaleX="44919" custScaleY="62814" custLinFactNeighborX="-32256" custLinFactNeighborY="-6568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31862097-3035-492B-90F4-9E32DD825C75}" type="pres">
      <dgm:prSet presAssocID="{B15B592C-A9CD-4184-9B27-1D13BE1D4997}" presName="node" presStyleLbl="node1" presStyleIdx="4" presStyleCnt="5" custScaleX="118917" custScaleY="128748" custRadScaleRad="93055" custRadScaleInc="-191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F32407-7491-4AE6-BD7A-F5221CBE2463}" srcId="{62608625-6A4E-4071-8EB6-5928203579FC}" destId="{A304F08B-0E27-4469-AD39-E0F3255234C0}" srcOrd="3" destOrd="0" parTransId="{AB7460A4-DD24-43E5-9084-AA7376CB0891}" sibTransId="{19381751-6B62-4B67-AD0F-DF1F4B0FAA8C}"/>
    <dgm:cxn modelId="{0C39D119-F712-4E42-B573-891F07A6D80F}" srcId="{62608625-6A4E-4071-8EB6-5928203579FC}" destId="{8420E96D-9273-45EB-A2EA-6CF64AE65345}" srcOrd="2" destOrd="0" parTransId="{40A919B1-6660-49D8-923A-478369C8A936}" sibTransId="{EDE1BB72-910B-4D3C-9BD1-81E7AE22B815}"/>
    <dgm:cxn modelId="{024D7B5D-511E-47B2-A75A-7CD96A196548}" type="presOf" srcId="{245788D6-3A2B-4A59-AFA5-97403DD54A6F}" destId="{3ABF2753-00A1-4821-8316-EB3A4AAB0F68}" srcOrd="0" destOrd="0" presId="urn:microsoft.com/office/officeart/2005/8/layout/radial4"/>
    <dgm:cxn modelId="{36DB6C18-7870-40BE-A382-7BBEDCC0F1F9}" srcId="{BD85BCFD-2416-4ED9-B84F-745A03E4524F}" destId="{3AC2715E-F194-4E1D-9A08-A2F85F4C8CCC}" srcOrd="3" destOrd="0" parTransId="{0489C1E9-908A-49D7-962C-04E4E08C43EA}" sibTransId="{CAE3E1A8-7069-4478-822A-6C0D7F42CC72}"/>
    <dgm:cxn modelId="{4A47E471-15CD-459F-AE6B-E87060D81A7F}" srcId="{BD85BCFD-2416-4ED9-B84F-745A03E4524F}" destId="{8A08004A-AFA2-4E27-870C-BB1A621120A0}" srcOrd="1" destOrd="0" parTransId="{A8D19E68-955D-4574-9847-EA58469B1D0B}" sibTransId="{97497404-44D6-448F-ABC9-442C1185C073}"/>
    <dgm:cxn modelId="{34C0B419-2B53-41E4-B6BE-43F37CCE5628}" type="presOf" srcId="{A8D19E68-955D-4574-9847-EA58469B1D0B}" destId="{2AE9D9CB-2977-4278-B018-E39558F7B3EF}" srcOrd="0" destOrd="0" presId="urn:microsoft.com/office/officeart/2005/8/layout/radial4"/>
    <dgm:cxn modelId="{A6C0D49C-BD4C-4CBA-B4BC-C357C7E26649}" type="presOf" srcId="{3AC2715E-F194-4E1D-9A08-A2F85F4C8CCC}" destId="{2AD81878-25E9-41BC-BA44-A69211F5C92C}" srcOrd="0" destOrd="0" presId="urn:microsoft.com/office/officeart/2005/8/layout/radial4"/>
    <dgm:cxn modelId="{6D5F9C59-7951-4488-9252-26C9359F1CD8}" srcId="{BD85BCFD-2416-4ED9-B84F-745A03E4524F}" destId="{B15B592C-A9CD-4184-9B27-1D13BE1D4997}" srcOrd="4" destOrd="0" parTransId="{245788D6-3A2B-4A59-AFA5-97403DD54A6F}" sibTransId="{313E6CB4-1A92-4C8D-8407-68008B047EF0}"/>
    <dgm:cxn modelId="{00156EC7-9F1E-484C-80DA-BBC8103A6200}" type="presOf" srcId="{62608625-6A4E-4071-8EB6-5928203579FC}" destId="{4C3B22AC-96D7-4B39-AEE9-A6E5ABFD61D8}" srcOrd="0" destOrd="0" presId="urn:microsoft.com/office/officeart/2005/8/layout/radial4"/>
    <dgm:cxn modelId="{255B55F1-D3AF-4527-B5BD-E53971994B66}" type="presOf" srcId="{907E9399-29AF-4893-8BC6-DC86AC4013D4}" destId="{35E4ED25-4B4A-464D-9373-D7E4AE6AABF7}" srcOrd="0" destOrd="0" presId="urn:microsoft.com/office/officeart/2005/8/layout/radial4"/>
    <dgm:cxn modelId="{2DDBCFFE-B788-4AE5-8493-A9A68B904A92}" type="presOf" srcId="{0489C1E9-908A-49D7-962C-04E4E08C43EA}" destId="{88A069DF-0121-4D9D-8C40-1363E886A773}" srcOrd="0" destOrd="0" presId="urn:microsoft.com/office/officeart/2005/8/layout/radial4"/>
    <dgm:cxn modelId="{5BDFAC52-1845-4738-ADA6-C2C06E7EABEB}" srcId="{BD85BCFD-2416-4ED9-B84F-745A03E4524F}" destId="{67E9643D-AE74-4505-ACDE-C78894DBA266}" srcOrd="0" destOrd="0" parTransId="{907E9399-29AF-4893-8BC6-DC86AC4013D4}" sibTransId="{067FAC8E-B6B7-4398-95E3-D5977866DDED}"/>
    <dgm:cxn modelId="{7FBFA8D1-7D3D-4D0A-9431-787F083D406F}" type="presOf" srcId="{67E9643D-AE74-4505-ACDE-C78894DBA266}" destId="{7E6AE4B6-4C72-4D6D-BCC3-3358248F1985}" srcOrd="0" destOrd="0" presId="urn:microsoft.com/office/officeart/2005/8/layout/radial4"/>
    <dgm:cxn modelId="{0AE6AC2D-D354-4009-BC36-0EF5B62039E0}" type="presOf" srcId="{8A08004A-AFA2-4E27-870C-BB1A621120A0}" destId="{02D6BA63-0081-4C2B-9B93-03E7816ECD92}" srcOrd="0" destOrd="0" presId="urn:microsoft.com/office/officeart/2005/8/layout/radial4"/>
    <dgm:cxn modelId="{8E1FF03E-A9BF-4A97-8985-A7A0FB64BBB7}" srcId="{62608625-6A4E-4071-8EB6-5928203579FC}" destId="{BD85BCFD-2416-4ED9-B84F-745A03E4524F}" srcOrd="0" destOrd="0" parTransId="{867EA783-A4F4-4868-A3AE-3219ED83ADEF}" sibTransId="{E11A3F0B-646D-44C9-A0B2-A97962FE039C}"/>
    <dgm:cxn modelId="{E162D1AA-2EF1-40D1-B42A-F574E0E56FFF}" type="presOf" srcId="{7E97EB02-9D92-4002-9CC1-897E2A6968A6}" destId="{323928A6-CC4F-4B12-9A9C-22B75866DF89}" srcOrd="0" destOrd="0" presId="urn:microsoft.com/office/officeart/2005/8/layout/radial4"/>
    <dgm:cxn modelId="{4C0A822F-22B8-421A-A407-1292D814EE42}" type="presOf" srcId="{4F9C769D-F574-4549-B0D0-8BAF1D97BAF8}" destId="{73FE0C08-B3E4-471F-A754-63DEA2957BED}" srcOrd="0" destOrd="0" presId="urn:microsoft.com/office/officeart/2005/8/layout/radial4"/>
    <dgm:cxn modelId="{7450ECA4-0256-4187-B48B-0A7013123EFC}" type="presOf" srcId="{B15B592C-A9CD-4184-9B27-1D13BE1D4997}" destId="{31862097-3035-492B-90F4-9E32DD825C75}" srcOrd="0" destOrd="0" presId="urn:microsoft.com/office/officeart/2005/8/layout/radial4"/>
    <dgm:cxn modelId="{B9A83871-640D-4D68-9E83-F9DE91F3864F}" srcId="{BD85BCFD-2416-4ED9-B84F-745A03E4524F}" destId="{4F9C769D-F574-4549-B0D0-8BAF1D97BAF8}" srcOrd="2" destOrd="0" parTransId="{7E97EB02-9D92-4002-9CC1-897E2A6968A6}" sibTransId="{F21344D0-A33B-43FD-BBEE-541C712B631E}"/>
    <dgm:cxn modelId="{65A54B53-8842-428F-9C0D-7825D0F9D2AD}" srcId="{62608625-6A4E-4071-8EB6-5928203579FC}" destId="{EF468215-8C78-4FDD-8315-D39041A33ED2}" srcOrd="1" destOrd="0" parTransId="{68C6FE15-7E92-4E5A-8F56-80058B562833}" sibTransId="{A9F967BE-5701-4B08-9E37-603785A9EF8C}"/>
    <dgm:cxn modelId="{CD17EC89-E6A8-4A2D-93FF-55901840425F}" type="presOf" srcId="{BD85BCFD-2416-4ED9-B84F-745A03E4524F}" destId="{52C6A7A6-E1C7-4A1B-AC5A-53605944EE24}" srcOrd="0" destOrd="0" presId="urn:microsoft.com/office/officeart/2005/8/layout/radial4"/>
    <dgm:cxn modelId="{25A804D1-3624-4533-8028-5410F32233D9}" type="presParOf" srcId="{4C3B22AC-96D7-4B39-AEE9-A6E5ABFD61D8}" destId="{52C6A7A6-E1C7-4A1B-AC5A-53605944EE24}" srcOrd="0" destOrd="0" presId="urn:microsoft.com/office/officeart/2005/8/layout/radial4"/>
    <dgm:cxn modelId="{DF6ADEA3-C2E2-4D2E-BD47-17B62CBB2ED7}" type="presParOf" srcId="{4C3B22AC-96D7-4B39-AEE9-A6E5ABFD61D8}" destId="{35E4ED25-4B4A-464D-9373-D7E4AE6AABF7}" srcOrd="1" destOrd="0" presId="urn:microsoft.com/office/officeart/2005/8/layout/radial4"/>
    <dgm:cxn modelId="{D69BC849-97D3-47E9-90DF-21E93124FA8C}" type="presParOf" srcId="{4C3B22AC-96D7-4B39-AEE9-A6E5ABFD61D8}" destId="{7E6AE4B6-4C72-4D6D-BCC3-3358248F1985}" srcOrd="2" destOrd="0" presId="urn:microsoft.com/office/officeart/2005/8/layout/radial4"/>
    <dgm:cxn modelId="{8C18DA80-B6A6-405C-8FB8-59A9D2D968C1}" type="presParOf" srcId="{4C3B22AC-96D7-4B39-AEE9-A6E5ABFD61D8}" destId="{2AE9D9CB-2977-4278-B018-E39558F7B3EF}" srcOrd="3" destOrd="0" presId="urn:microsoft.com/office/officeart/2005/8/layout/radial4"/>
    <dgm:cxn modelId="{26A5AAC8-E1DB-4D4B-9CA4-0CB638142F84}" type="presParOf" srcId="{4C3B22AC-96D7-4B39-AEE9-A6E5ABFD61D8}" destId="{02D6BA63-0081-4C2B-9B93-03E7816ECD92}" srcOrd="4" destOrd="0" presId="urn:microsoft.com/office/officeart/2005/8/layout/radial4"/>
    <dgm:cxn modelId="{070FBB5D-5A92-42E8-906F-852BF9D52A34}" type="presParOf" srcId="{4C3B22AC-96D7-4B39-AEE9-A6E5ABFD61D8}" destId="{323928A6-CC4F-4B12-9A9C-22B75866DF89}" srcOrd="5" destOrd="0" presId="urn:microsoft.com/office/officeart/2005/8/layout/radial4"/>
    <dgm:cxn modelId="{888EFDFF-02F7-4202-841A-7339E05FA127}" type="presParOf" srcId="{4C3B22AC-96D7-4B39-AEE9-A6E5ABFD61D8}" destId="{73FE0C08-B3E4-471F-A754-63DEA2957BED}" srcOrd="6" destOrd="0" presId="urn:microsoft.com/office/officeart/2005/8/layout/radial4"/>
    <dgm:cxn modelId="{674653D2-412F-4A9A-9649-9A0BD09BA3AE}" type="presParOf" srcId="{4C3B22AC-96D7-4B39-AEE9-A6E5ABFD61D8}" destId="{88A069DF-0121-4D9D-8C40-1363E886A773}" srcOrd="7" destOrd="0" presId="urn:microsoft.com/office/officeart/2005/8/layout/radial4"/>
    <dgm:cxn modelId="{534CE987-CF16-4E10-9C3F-116DA018193C}" type="presParOf" srcId="{4C3B22AC-96D7-4B39-AEE9-A6E5ABFD61D8}" destId="{2AD81878-25E9-41BC-BA44-A69211F5C92C}" srcOrd="8" destOrd="0" presId="urn:microsoft.com/office/officeart/2005/8/layout/radial4"/>
    <dgm:cxn modelId="{30C4077B-8EDE-409E-BBB3-8C302AE00B79}" type="presParOf" srcId="{4C3B22AC-96D7-4B39-AEE9-A6E5ABFD61D8}" destId="{3ABF2753-00A1-4821-8316-EB3A4AAB0F68}" srcOrd="9" destOrd="0" presId="urn:microsoft.com/office/officeart/2005/8/layout/radial4"/>
    <dgm:cxn modelId="{B643B5E1-C905-4CC3-99DE-78FE2B45EE65}" type="presParOf" srcId="{4C3B22AC-96D7-4B39-AEE9-A6E5ABFD61D8}" destId="{31862097-3035-492B-90F4-9E32DD825C75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6A7A6-E1C7-4A1B-AC5A-53605944EE24}">
      <dsp:nvSpPr>
        <dsp:cNvPr id="0" name=""/>
        <dsp:cNvSpPr/>
      </dsp:nvSpPr>
      <dsp:spPr>
        <a:xfrm>
          <a:off x="3535357" y="3194971"/>
          <a:ext cx="1405438" cy="1115971"/>
        </a:xfrm>
        <a:prstGeom prst="ellipse">
          <a:avLst/>
        </a:prstGeom>
        <a:solidFill>
          <a:srgbClr val="FFC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IDI</a:t>
          </a:r>
          <a:endParaRPr lang="en-US" sz="36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741179" y="3358401"/>
        <a:ext cx="993794" cy="789111"/>
      </dsp:txXfrm>
    </dsp:sp>
    <dsp:sp modelId="{35E4ED25-4B4A-464D-9373-D7E4AE6AABF7}">
      <dsp:nvSpPr>
        <dsp:cNvPr id="0" name=""/>
        <dsp:cNvSpPr/>
      </dsp:nvSpPr>
      <dsp:spPr>
        <a:xfrm rot="10929485">
          <a:off x="2561251" y="3779975"/>
          <a:ext cx="909168" cy="390404"/>
        </a:xfrm>
        <a:prstGeom prst="leftRightArrow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AE4B6-4C72-4D6D-BCC3-3358248F1985}">
      <dsp:nvSpPr>
        <dsp:cNvPr id="0" name=""/>
        <dsp:cNvSpPr/>
      </dsp:nvSpPr>
      <dsp:spPr>
        <a:xfrm>
          <a:off x="-68209" y="2470337"/>
          <a:ext cx="2612250" cy="2494858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u="none" kern="1200" dirty="0" smtClean="0"/>
            <a:t>Goal 1: Eradicate extreme poverty and hunger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kern="1200" dirty="0" smtClean="0"/>
            <a:t>1.1 Proportion of population below $1 (PPP) per day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kern="1200" dirty="0" smtClean="0"/>
            <a:t>1.1 Population below national poverty line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kern="1200" dirty="0" smtClean="0"/>
            <a:t>1.2 Poverty gap ratio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kern="1200" dirty="0" smtClean="0"/>
            <a:t>1.6 Proportion of employed people living below 1$ per day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kern="1200" dirty="0" smtClean="0"/>
            <a:t>1.9 Proportion of population below minimum level of dietary energy consumption </a:t>
          </a:r>
          <a:endParaRPr lang="en-US" sz="1200" b="0" kern="1200" dirty="0"/>
        </a:p>
      </dsp:txBody>
      <dsp:txXfrm>
        <a:off x="4863" y="2543409"/>
        <a:ext cx="2466106" cy="2348714"/>
      </dsp:txXfrm>
    </dsp:sp>
    <dsp:sp modelId="{2AE9D9CB-2977-4278-B018-E39558F7B3EF}">
      <dsp:nvSpPr>
        <dsp:cNvPr id="0" name=""/>
        <dsp:cNvSpPr/>
      </dsp:nvSpPr>
      <dsp:spPr>
        <a:xfrm rot="13358216">
          <a:off x="2655045" y="2682835"/>
          <a:ext cx="1004793" cy="390404"/>
        </a:xfrm>
        <a:prstGeom prst="leftRigh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6BA63-0081-4C2B-9B93-03E7816ECD92}">
      <dsp:nvSpPr>
        <dsp:cNvPr id="0" name=""/>
        <dsp:cNvSpPr/>
      </dsp:nvSpPr>
      <dsp:spPr>
        <a:xfrm>
          <a:off x="141445" y="286467"/>
          <a:ext cx="2677145" cy="1854084"/>
        </a:xfrm>
        <a:prstGeom prst="roundRect">
          <a:avLst>
            <a:gd name="adj" fmla="val 10000"/>
          </a:avLst>
        </a:prstGeom>
        <a:solidFill>
          <a:schemeClr val="accent3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/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Goal 4: Reduce child mortality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4.1 Under-five mortality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 rate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4.2 Infant mortality rate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4.3 Proportion of 1 year-old children immunized against measles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195749" y="340771"/>
        <a:ext cx="2568537" cy="1745476"/>
      </dsp:txXfrm>
    </dsp:sp>
    <dsp:sp modelId="{323928A6-CC4F-4B12-9A9C-22B75866DF89}">
      <dsp:nvSpPr>
        <dsp:cNvPr id="0" name=""/>
        <dsp:cNvSpPr/>
      </dsp:nvSpPr>
      <dsp:spPr>
        <a:xfrm rot="16214757">
          <a:off x="3788756" y="2494605"/>
          <a:ext cx="822468" cy="390404"/>
        </a:xfrm>
        <a:prstGeom prst="leftRight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E0C08-B3E4-471F-A754-63DEA2957BED}">
      <dsp:nvSpPr>
        <dsp:cNvPr id="0" name=""/>
        <dsp:cNvSpPr/>
      </dsp:nvSpPr>
      <dsp:spPr>
        <a:xfrm>
          <a:off x="2953589" y="152090"/>
          <a:ext cx="2591020" cy="2066052"/>
        </a:xfrm>
        <a:prstGeom prst="roundRect">
          <a:avLst>
            <a:gd name="adj" fmla="val 10000"/>
          </a:avLst>
        </a:prstGeom>
        <a:solidFill>
          <a:srgbClr val="BA5491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u="none" kern="1200" dirty="0" smtClean="0"/>
            <a:t>Goal 5: Improve maternal health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kern="1200" dirty="0" smtClean="0"/>
            <a:t>5.1 Maternal mortality ratio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kern="1200" dirty="0" smtClean="0"/>
            <a:t>5.2 Proportion of births attended by skilled health personnel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kern="1200" dirty="0" smtClean="0"/>
            <a:t>5.4 Adolescent birth rate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kern="1200" dirty="0" smtClean="0"/>
            <a:t>5.5 Antenatal care coverage (at least one visit and at least four visits)</a:t>
          </a:r>
          <a:endParaRPr lang="en-US" sz="1200" b="0" kern="1200" dirty="0"/>
        </a:p>
      </dsp:txBody>
      <dsp:txXfrm>
        <a:off x="3014102" y="212603"/>
        <a:ext cx="2469994" cy="1945026"/>
      </dsp:txXfrm>
    </dsp:sp>
    <dsp:sp modelId="{88A069DF-0121-4D9D-8C40-1363E886A773}">
      <dsp:nvSpPr>
        <dsp:cNvPr id="0" name=""/>
        <dsp:cNvSpPr/>
      </dsp:nvSpPr>
      <dsp:spPr>
        <a:xfrm rot="19197072">
          <a:off x="4994391" y="2558085"/>
          <a:ext cx="829650" cy="388765"/>
        </a:xfrm>
        <a:prstGeom prst="leftRight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81878-25E9-41BC-BA44-A69211F5C92C}">
      <dsp:nvSpPr>
        <dsp:cNvPr id="0" name=""/>
        <dsp:cNvSpPr/>
      </dsp:nvSpPr>
      <dsp:spPr>
        <a:xfrm>
          <a:off x="5629787" y="244071"/>
          <a:ext cx="2867156" cy="2268166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Goal 6: Combat HIV/AIDS, malaria and other diseases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6.1 HIV prevalence among population aged 15-49 years old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6.9 Incidence, prevalence and death rates associated with tuberculosis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6.10 Proportion of tuberculosis cases detected and cured under directly observed treatment short course</a:t>
          </a:r>
          <a:endParaRPr lang="en-US" sz="1200" b="0" kern="1200" dirty="0"/>
        </a:p>
      </dsp:txBody>
      <dsp:txXfrm>
        <a:off x="5696219" y="310503"/>
        <a:ext cx="2734292" cy="2135302"/>
      </dsp:txXfrm>
    </dsp:sp>
    <dsp:sp modelId="{3ABF2753-00A1-4821-8316-EB3A4AAB0F68}">
      <dsp:nvSpPr>
        <dsp:cNvPr id="0" name=""/>
        <dsp:cNvSpPr/>
      </dsp:nvSpPr>
      <dsp:spPr>
        <a:xfrm rot="99292">
          <a:off x="4963929" y="3571769"/>
          <a:ext cx="980299" cy="391451"/>
        </a:xfrm>
        <a:prstGeom prst="leftRightArrow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62097-3035-492B-90F4-9E32DD825C75}">
      <dsp:nvSpPr>
        <dsp:cNvPr id="0" name=""/>
        <dsp:cNvSpPr/>
      </dsp:nvSpPr>
      <dsp:spPr>
        <a:xfrm>
          <a:off x="6013621" y="2770143"/>
          <a:ext cx="2470267" cy="2139589"/>
        </a:xfrm>
        <a:prstGeom prst="roundRect">
          <a:avLst>
            <a:gd name="adj" fmla="val 10000"/>
          </a:avLst>
        </a:prstGeom>
        <a:solidFill>
          <a:schemeClr val="bg2">
            <a:lumMod val="5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Goal 7: Ensure environmental sustainability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7.2 CO2 emissions, metric tons of CO2 per capita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7.8 Proportion of population using an improved drinking water source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7.9 Proportion of population using improved sanitation facility</a:t>
          </a:r>
          <a:endParaRPr lang="en-US" sz="1200" b="0" kern="1200" dirty="0"/>
        </a:p>
      </dsp:txBody>
      <dsp:txXfrm>
        <a:off x="6076287" y="2832809"/>
        <a:ext cx="2344935" cy="2014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76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9" y="0"/>
            <a:ext cx="2946576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832"/>
            <a:ext cx="2946576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9" y="9429832"/>
            <a:ext cx="2946576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latin typeface="Verdana" pitchFamily="34" charset="0"/>
              </a:defRPr>
            </a:lvl1pPr>
          </a:lstStyle>
          <a:p>
            <a:fld id="{65F160EB-CEA8-482F-AEE8-44D838F0AEA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178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76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9" y="0"/>
            <a:ext cx="2946576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1" y="4715711"/>
            <a:ext cx="4985393" cy="446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832"/>
            <a:ext cx="2946576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9" y="9429832"/>
            <a:ext cx="2946576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latin typeface="Verdana" pitchFamily="34" charset="0"/>
              </a:defRPr>
            </a:lvl1pPr>
          </a:lstStyle>
          <a:p>
            <a:fld id="{269F9658-3487-4C43-B9AF-52CBF89B6B3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22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8C514-7A54-45FC-81D8-62806A630A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1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 smtClean="0">
              <a:effectLst/>
            </a:endParaRPr>
          </a:p>
          <a:p>
            <a:pPr algn="just"/>
            <a:endParaRPr lang="en-US" sz="1200" u="none" strike="noStrike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Arial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3065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3618C-DAF3-4D9A-8728-BE60DE862D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37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C26B8E-3AB8-4332-ADDB-59E30924FD8F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17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076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C87DE-64E2-4A76-9AAA-4ECCA6F00FEF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18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lang="en-US" i="1" baseline="0" dirty="0" smtClean="0"/>
          </a:p>
        </p:txBody>
      </p:sp>
    </p:spTree>
    <p:extLst>
      <p:ext uri="{BB962C8B-B14F-4D97-AF65-F5344CB8AC3E}">
        <p14:creationId xmlns:p14="http://schemas.microsoft.com/office/powerpoint/2010/main" val="983547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9658-3487-4C43-B9AF-52CBF89B6B3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59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9658-3487-4C43-B9AF-52CBF89B6B3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01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9658-3487-4C43-B9AF-52CBF89B6B3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719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9658-3487-4C43-B9AF-52CBF89B6B3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719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9658-3487-4C43-B9AF-52CBF89B6B3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719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9658-3487-4C43-B9AF-52CBF89B6B3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719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E71ABC-AAAE-4DA0-9C1A-5D2FF4F33206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16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37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9658-3487-4C43-B9AF-52CBF89B6B3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751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C87DE-64E2-4A76-9AAA-4ECCA6F00FEF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18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2533" y="4603337"/>
            <a:ext cx="5328592" cy="4464923"/>
          </a:xfrm>
        </p:spPr>
        <p:txBody>
          <a:bodyPr/>
          <a:lstStyle/>
          <a:p>
            <a:pPr lvl="0" rtl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39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C87DE-64E2-4A76-9AAA-4ECCA6F00FEF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18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2533" y="4715711"/>
            <a:ext cx="5616624" cy="446492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966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F9658-3487-4C43-B9AF-52CBF89B6B3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156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C26B8E-3AB8-4332-ADDB-59E30924FD8F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17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549" y="4675333"/>
            <a:ext cx="5400600" cy="4247793"/>
          </a:xfrm>
        </p:spPr>
        <p:txBody>
          <a:bodyPr/>
          <a:lstStyle/>
          <a:p>
            <a:endParaRPr lang="en-US" sz="1100" kern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97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A0597-5816-4837-B484-0C608A8F181D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20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347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A0597-5816-4837-B484-0C608A8F181D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Verdana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922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A0597-5816-4837-B484-0C608A8F181D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lang="en-US" sz="1200" i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168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86987"/>
            <a:ext cx="7772400" cy="1323439"/>
          </a:xfrm>
        </p:spPr>
        <p:txBody>
          <a:bodyPr/>
          <a:lstStyle>
            <a:lvl1pPr>
              <a:defRPr sz="4000" baseline="0">
                <a:solidFill>
                  <a:srgbClr val="46465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4479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7620000" y="6175375"/>
            <a:ext cx="12811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sz="1000" dirty="0">
                <a:solidFill>
                  <a:schemeClr val="bg1"/>
                </a:solidFill>
                <a:latin typeface="Univers" pitchFamily="34" charset="0"/>
              </a:rPr>
              <a:t>International</a:t>
            </a:r>
            <a:br>
              <a:rPr lang="en-US" sz="1000" dirty="0">
                <a:solidFill>
                  <a:schemeClr val="bg1"/>
                </a:solidFill>
                <a:latin typeface="Univers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Univers" pitchFamily="34" charset="0"/>
              </a:rPr>
              <a:t>Telecommunication</a:t>
            </a:r>
            <a:br>
              <a:rPr lang="en-US" sz="1000" dirty="0">
                <a:solidFill>
                  <a:schemeClr val="bg1"/>
                </a:solidFill>
                <a:latin typeface="Univers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Univers" pitchFamily="34" charset="0"/>
              </a:rPr>
              <a:t>Union</a:t>
            </a:r>
          </a:p>
        </p:txBody>
      </p: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</a:pPr>
            <a:r>
              <a:rPr lang="en-US" sz="1200" b="1" dirty="0">
                <a:solidFill>
                  <a:srgbClr val="0C4B84"/>
                </a:solidFill>
                <a:latin typeface="Verdana" pitchFamily="34" charset="0"/>
              </a:rPr>
              <a:t> 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</a:pPr>
            <a:r>
              <a:rPr lang="en-US" sz="1200" b="1" dirty="0">
                <a:solidFill>
                  <a:srgbClr val="0C4B84"/>
                </a:solidFill>
                <a:latin typeface="Verdana" pitchFamily="34" charset="0"/>
              </a:rPr>
              <a:t> 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179210" name="Rectangle 10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179225" name="Line 25"/>
          <p:cNvSpPr>
            <a:spLocks noChangeShapeType="1"/>
          </p:cNvSpPr>
          <p:nvPr userDrawn="1"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179229" name="Picture 29" descr="BandoBleusurblanc-E"/>
          <p:cNvPicPr>
            <a:picLocks noChangeAspect="1" noChangeArrowheads="1"/>
          </p:cNvPicPr>
          <p:nvPr userDrawn="1"/>
        </p:nvPicPr>
        <p:blipFill>
          <a:blip r:embed="rId2" cstate="print"/>
          <a:srcRect l="55139"/>
          <a:stretch>
            <a:fillRect/>
          </a:stretch>
        </p:blipFill>
        <p:spPr bwMode="auto">
          <a:xfrm>
            <a:off x="6948488" y="115888"/>
            <a:ext cx="2051050" cy="782637"/>
          </a:xfrm>
          <a:prstGeom prst="rect">
            <a:avLst/>
          </a:prstGeom>
          <a:noFill/>
        </p:spPr>
      </p:pic>
      <p:sp>
        <p:nvSpPr>
          <p:cNvPr id="179230" name="Line 30"/>
          <p:cNvSpPr>
            <a:spLocks noChangeShapeType="1"/>
          </p:cNvSpPr>
          <p:nvPr userDrawn="1"/>
        </p:nvSpPr>
        <p:spPr bwMode="auto">
          <a:xfrm flipH="1">
            <a:off x="395288" y="5492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79231" name="Text Box 31"/>
          <p:cNvSpPr txBox="1">
            <a:spLocks noChangeArrowheads="1"/>
          </p:cNvSpPr>
          <p:nvPr userDrawn="1"/>
        </p:nvSpPr>
        <p:spPr bwMode="auto">
          <a:xfrm>
            <a:off x="4418013" y="404813"/>
            <a:ext cx="2674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buClrTx/>
              <a:buFontTx/>
              <a:buNone/>
            </a:pPr>
            <a:r>
              <a:rPr lang="en-US" sz="1100" b="1" dirty="0">
                <a:solidFill>
                  <a:srgbClr val="1B5BA2"/>
                </a:solidFill>
                <a:latin typeface="Arial" pitchFamily="34" charset="0"/>
              </a:rPr>
              <a:t>Committed to Connecting the World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1A4E81-4832-46F8-8700-6A308FE4B16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52513"/>
            <a:ext cx="1943100" cy="5192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052513"/>
            <a:ext cx="5678487" cy="5192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67AD30-3FD4-447E-B6A1-4589E9CCD06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46465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772816"/>
            <a:ext cx="7772400" cy="4472409"/>
          </a:xfrm>
        </p:spPr>
        <p:txBody>
          <a:bodyPr/>
          <a:lstStyle>
            <a:lvl1pPr>
              <a:defRPr baseline="0">
                <a:solidFill>
                  <a:srgbClr val="464653"/>
                </a:solidFill>
              </a:defRPr>
            </a:lvl1pPr>
            <a:lvl2pPr>
              <a:defRPr baseline="0">
                <a:solidFill>
                  <a:srgbClr val="464653"/>
                </a:solidFill>
              </a:defRPr>
            </a:lvl2pPr>
            <a:lvl3pPr>
              <a:defRPr sz="2200" baseline="0">
                <a:solidFill>
                  <a:srgbClr val="464653"/>
                </a:solidFill>
              </a:defRPr>
            </a:lvl3pPr>
            <a:lvl4pPr>
              <a:defRPr baseline="0">
                <a:solidFill>
                  <a:srgbClr val="464653"/>
                </a:solidFill>
              </a:defRPr>
            </a:lvl4pPr>
            <a:lvl5pPr>
              <a:defRPr baseline="0">
                <a:solidFill>
                  <a:srgbClr val="46465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9BF754-678C-467B-9968-67239D948F6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rgbClr val="46465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CA746F-6024-4676-9C39-DBE7D5FE156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46465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844675"/>
            <a:ext cx="3810000" cy="4400550"/>
          </a:xfrm>
        </p:spPr>
        <p:txBody>
          <a:bodyPr/>
          <a:lstStyle>
            <a:lvl1pPr>
              <a:defRPr sz="2800" baseline="0">
                <a:solidFill>
                  <a:srgbClr val="464653"/>
                </a:solidFill>
              </a:defRPr>
            </a:lvl1pPr>
            <a:lvl2pPr>
              <a:defRPr sz="2400" baseline="0">
                <a:solidFill>
                  <a:srgbClr val="464653"/>
                </a:solidFill>
              </a:defRPr>
            </a:lvl2pPr>
            <a:lvl3pPr>
              <a:defRPr sz="2000" baseline="0">
                <a:solidFill>
                  <a:srgbClr val="464653"/>
                </a:solidFill>
              </a:defRPr>
            </a:lvl3pPr>
            <a:lvl4pPr>
              <a:defRPr sz="1800" baseline="0">
                <a:solidFill>
                  <a:srgbClr val="464653"/>
                </a:solidFill>
              </a:defRPr>
            </a:lvl4pPr>
            <a:lvl5pPr>
              <a:defRPr sz="1800" baseline="0">
                <a:solidFill>
                  <a:srgbClr val="46465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44675"/>
            <a:ext cx="3810000" cy="4400550"/>
          </a:xfrm>
        </p:spPr>
        <p:txBody>
          <a:bodyPr/>
          <a:lstStyle>
            <a:lvl1pPr>
              <a:defRPr sz="2800" baseline="0">
                <a:solidFill>
                  <a:srgbClr val="464653"/>
                </a:solidFill>
              </a:defRPr>
            </a:lvl1pPr>
            <a:lvl2pPr>
              <a:defRPr sz="2400" baseline="0">
                <a:solidFill>
                  <a:srgbClr val="464653"/>
                </a:solidFill>
              </a:defRPr>
            </a:lvl2pPr>
            <a:lvl3pPr>
              <a:defRPr sz="2000" baseline="0">
                <a:solidFill>
                  <a:srgbClr val="464653"/>
                </a:solidFill>
              </a:defRPr>
            </a:lvl3pPr>
            <a:lvl4pPr>
              <a:defRPr sz="1800" baseline="0">
                <a:solidFill>
                  <a:srgbClr val="464653"/>
                </a:solidFill>
              </a:defRPr>
            </a:lvl4pPr>
            <a:lvl5pPr>
              <a:defRPr sz="1800" baseline="0">
                <a:solidFill>
                  <a:srgbClr val="46465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12BB2B-6564-4226-8A83-793B208E194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4040188" cy="8137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92895"/>
            <a:ext cx="4040188" cy="36332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92895"/>
            <a:ext cx="4041775" cy="36332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D7AD28-2EE2-491F-B2D5-E2C6B48777D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4A808A-7121-49D0-B732-4EB154DA385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3A0032-E62F-4FF9-BD46-2200BECF473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B6162B-53F6-4492-81CD-F50F66B0CDB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D9EE88-4FDF-4F23-AF32-C3356005EDC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Watermark"/>
          <p:cNvPicPr>
            <a:picLocks noChangeAspect="1" noChangeArrowheads="1"/>
          </p:cNvPicPr>
          <p:nvPr/>
        </p:nvPicPr>
        <p:blipFill>
          <a:blip r:embed="rId13" cstate="print"/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</p:spPr>
      </p:pic>
      <p:sp>
        <p:nvSpPr>
          <p:cNvPr id="1092" name="Line 68"/>
          <p:cNvSpPr>
            <a:spLocks noChangeShapeType="1"/>
          </p:cNvSpPr>
          <p:nvPr userDrawn="1"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80800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844675"/>
            <a:ext cx="7772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1043608" y="6402388"/>
            <a:ext cx="4392488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1000" dirty="0" smtClean="0">
                <a:solidFill>
                  <a:srgbClr val="0E438A"/>
                </a:solidFill>
                <a:latin typeface="Zurich BT" charset="0"/>
                <a:cs typeface="Times New Roman" pitchFamily="18" charset="0"/>
              </a:rPr>
              <a:t>Measuring the Information Society Report 2014 launch</a:t>
            </a:r>
            <a:r>
              <a:rPr lang="en-US" sz="1000" dirty="0">
                <a:solidFill>
                  <a:srgbClr val="0E438A"/>
                </a:solidFill>
                <a:latin typeface="Zurich BT" charset="0"/>
                <a:cs typeface="Times New Roman" pitchFamily="18" charset="0"/>
              </a:rPr>
              <a:t>, </a:t>
            </a:r>
            <a:r>
              <a:rPr lang="en-US" sz="1000" dirty="0" smtClean="0">
                <a:solidFill>
                  <a:srgbClr val="0E438A"/>
                </a:solidFill>
                <a:latin typeface="Zurich BT" charset="0"/>
                <a:cs typeface="Times New Roman" pitchFamily="18" charset="0"/>
              </a:rPr>
              <a:t>24 November 2014</a:t>
            </a:r>
            <a:endParaRPr lang="en-US" sz="1000" dirty="0">
              <a:solidFill>
                <a:srgbClr val="0E438A"/>
              </a:solidFill>
              <a:latin typeface="Zurich BT" charset="0"/>
              <a:cs typeface="Times New Roman" pitchFamily="18" charset="0"/>
            </a:endParaRPr>
          </a:p>
        </p:txBody>
      </p:sp>
      <p:pic>
        <p:nvPicPr>
          <p:cNvPr id="1095" name="Picture 71" descr="BandoBleusurblanc-E"/>
          <p:cNvPicPr>
            <a:picLocks noChangeAspect="1" noChangeArrowheads="1"/>
          </p:cNvPicPr>
          <p:nvPr userDrawn="1"/>
        </p:nvPicPr>
        <p:blipFill>
          <a:blip r:embed="rId14" cstate="print"/>
          <a:srcRect l="55139"/>
          <a:stretch>
            <a:fillRect/>
          </a:stretch>
        </p:blipFill>
        <p:spPr bwMode="auto">
          <a:xfrm>
            <a:off x="6948488" y="115888"/>
            <a:ext cx="2051050" cy="782637"/>
          </a:xfrm>
          <a:prstGeom prst="rect">
            <a:avLst/>
          </a:prstGeom>
          <a:noFill/>
        </p:spPr>
      </p:pic>
      <p:sp>
        <p:nvSpPr>
          <p:cNvPr id="1097" name="Text Box 73"/>
          <p:cNvSpPr txBox="1">
            <a:spLocks noChangeArrowheads="1"/>
          </p:cNvSpPr>
          <p:nvPr userDrawn="1"/>
        </p:nvSpPr>
        <p:spPr bwMode="auto">
          <a:xfrm>
            <a:off x="4418013" y="404813"/>
            <a:ext cx="2674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buClrTx/>
              <a:buFontTx/>
              <a:buNone/>
            </a:pPr>
            <a:r>
              <a:rPr lang="en-US" sz="1100" b="1" dirty="0">
                <a:solidFill>
                  <a:srgbClr val="1B5BA2"/>
                </a:solidFill>
                <a:latin typeface="Arial" pitchFamily="34" charset="0"/>
              </a:rPr>
              <a:t>Committed to Connecting the World</a:t>
            </a:r>
          </a:p>
        </p:txBody>
      </p:sp>
      <p:sp>
        <p:nvSpPr>
          <p:cNvPr id="1098" name="Line 74"/>
          <p:cNvSpPr>
            <a:spLocks noChangeShapeType="1"/>
          </p:cNvSpPr>
          <p:nvPr userDrawn="1"/>
        </p:nvSpPr>
        <p:spPr bwMode="auto">
          <a:xfrm flipH="1">
            <a:off x="395288" y="5492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381750"/>
            <a:ext cx="33972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buClrTx/>
              <a:buFontTx/>
              <a:buNone/>
              <a:defRPr sz="1000">
                <a:solidFill>
                  <a:srgbClr val="0E438A"/>
                </a:solidFill>
                <a:latin typeface="Zurich BT" charset="0"/>
                <a:cs typeface="Times New Roman" pitchFamily="18" charset="0"/>
              </a:defRPr>
            </a:lvl1pPr>
          </a:lstStyle>
          <a:p>
            <a:fld id="{DFDED36F-ECC5-4F21-8E73-2556CAFC733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46465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38A"/>
        </a:buClr>
        <a:buSzPct val="110000"/>
        <a:buFont typeface="Wingdings" pitchFamily="2" charset="2"/>
        <a:buChar char="§"/>
        <a:defRPr sz="3200" baseline="0">
          <a:solidFill>
            <a:srgbClr val="46465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Ø"/>
        <a:defRPr sz="2800" baseline="0">
          <a:solidFill>
            <a:srgbClr val="46465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 baseline="0">
          <a:solidFill>
            <a:srgbClr val="46465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 baseline="0">
          <a:solidFill>
            <a:srgbClr val="46465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 baseline="0">
          <a:solidFill>
            <a:srgbClr val="46465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ic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23928" y="1124744"/>
            <a:ext cx="4824536" cy="4751388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chemeClr val="tx2"/>
                </a:solidFill>
                <a:cs typeface="Arial" pitchFamily="34" charset="0"/>
              </a:rPr>
              <a:t>Measuring</a:t>
            </a:r>
          </a:p>
          <a:p>
            <a:pPr algn="l"/>
            <a:r>
              <a:rPr lang="en-US" sz="2800" b="1" dirty="0" smtClean="0">
                <a:solidFill>
                  <a:schemeClr val="tx2"/>
                </a:solidFill>
                <a:cs typeface="Arial" pitchFamily="34" charset="0"/>
              </a:rPr>
              <a:t>the Information</a:t>
            </a:r>
          </a:p>
          <a:p>
            <a:pPr algn="l"/>
            <a:r>
              <a:rPr lang="en-US" sz="2800" b="1" dirty="0" smtClean="0">
                <a:solidFill>
                  <a:schemeClr val="tx2"/>
                </a:solidFill>
                <a:cs typeface="Arial" pitchFamily="34" charset="0"/>
              </a:rPr>
              <a:t>Society Report</a:t>
            </a:r>
            <a:endParaRPr lang="en-US" sz="2800" b="1" dirty="0">
              <a:solidFill>
                <a:schemeClr val="tx2"/>
              </a:solidFill>
              <a:cs typeface="Arial" pitchFamily="34" charset="0"/>
            </a:endParaRPr>
          </a:p>
          <a:p>
            <a:pPr algn="l"/>
            <a:r>
              <a:rPr lang="en-US" sz="2800" b="1" dirty="0" smtClean="0">
                <a:solidFill>
                  <a:schemeClr val="tx2"/>
                </a:solidFill>
                <a:cs typeface="Arial" pitchFamily="34" charset="0"/>
              </a:rPr>
              <a:t>24 November 2014</a:t>
            </a:r>
            <a:endParaRPr lang="en-US" sz="2800" b="1" dirty="0">
              <a:solidFill>
                <a:schemeClr val="tx2"/>
              </a:solidFill>
              <a:cs typeface="Arial" pitchFamily="34" charset="0"/>
            </a:endParaRPr>
          </a:p>
          <a:p>
            <a:pPr algn="l"/>
            <a:endParaRPr lang="en-US" sz="2800" b="1" dirty="0">
              <a:solidFill>
                <a:schemeClr val="tx2"/>
              </a:solidFill>
              <a:cs typeface="Arial" pitchFamily="34" charset="0"/>
            </a:endParaRPr>
          </a:p>
          <a:p>
            <a:pPr algn="l"/>
            <a:endParaRPr lang="en-US" sz="2000" b="1" dirty="0" smtClean="0">
              <a:cs typeface="Arial" pitchFamily="34" charset="0"/>
            </a:endParaRPr>
          </a:p>
          <a:p>
            <a:pPr algn="l"/>
            <a:endParaRPr lang="en-US" sz="2000" b="1" dirty="0"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" y="1123200"/>
            <a:ext cx="2958605" cy="4186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9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720064"/>
              </p:ext>
            </p:extLst>
          </p:nvPr>
        </p:nvGraphicFramePr>
        <p:xfrm>
          <a:off x="251520" y="1412776"/>
          <a:ext cx="849694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74693"/>
            <a:ext cx="7772400" cy="954107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There is a strong relationship between the </a:t>
            </a:r>
            <a:r>
              <a:rPr lang="en-US" sz="2800" dirty="0" smtClean="0">
                <a:solidFill>
                  <a:srgbClr val="498ACA"/>
                </a:solidFill>
              </a:rPr>
              <a:t>IDI and many MDG </a:t>
            </a:r>
            <a:r>
              <a:rPr lang="en-US" sz="2800" dirty="0" smtClean="0"/>
              <a:t>indicators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3059832" y="5733256"/>
            <a:ext cx="3059832" cy="648072"/>
          </a:xfrm>
          <a:prstGeom prst="rect">
            <a:avLst/>
          </a:prstGeom>
          <a:ln w="25400">
            <a:solidFill>
              <a:srgbClr val="498ACA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 smtClean="0"/>
              <a:t>Significant partial correlations between IDI and MDG indicators</a:t>
            </a:r>
          </a:p>
        </p:txBody>
      </p:sp>
    </p:spTree>
    <p:extLst>
      <p:ext uri="{BB962C8B-B14F-4D97-AF65-F5344CB8AC3E}">
        <p14:creationId xmlns:p14="http://schemas.microsoft.com/office/powerpoint/2010/main" val="3910262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96539"/>
            <a:ext cx="8129415" cy="830997"/>
          </a:xfrm>
        </p:spPr>
        <p:txBody>
          <a:bodyPr/>
          <a:lstStyle/>
          <a:p>
            <a:r>
              <a:rPr lang="en-US" sz="2400" dirty="0">
                <a:solidFill>
                  <a:srgbClr val="498ACA"/>
                </a:solidFill>
              </a:rPr>
              <a:t>Fixed-broadband prices </a:t>
            </a:r>
            <a:r>
              <a:rPr lang="en-US" sz="2400" dirty="0" smtClean="0"/>
              <a:t>continue to decrease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and </a:t>
            </a:r>
            <a:r>
              <a:rPr lang="en-US" sz="2400" dirty="0" smtClean="0"/>
              <a:t>entry-level speeds </a:t>
            </a:r>
            <a:r>
              <a:rPr lang="en-US" sz="2400" dirty="0"/>
              <a:t>are increasing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7504" y="1844675"/>
            <a:ext cx="4896544" cy="4400550"/>
          </a:xfrm>
        </p:spPr>
        <p:txBody>
          <a:bodyPr/>
          <a:lstStyle/>
          <a:p>
            <a:r>
              <a:rPr lang="en-US" sz="2000" dirty="0" smtClean="0"/>
              <a:t>From 2008 to 2012, entry-level fixed-broadband prices decreased by 20% per year on average in developing countries</a:t>
            </a:r>
          </a:p>
          <a:p>
            <a:r>
              <a:rPr lang="en-US" sz="2000" dirty="0"/>
              <a:t>In 2013, there was a slowdown: price in developing countries </a:t>
            </a:r>
            <a:r>
              <a:rPr lang="en-US" sz="2000" dirty="0" smtClean="0"/>
              <a:t>decreased by only 4%</a:t>
            </a:r>
          </a:p>
          <a:p>
            <a:r>
              <a:rPr lang="en-US" sz="2000" dirty="0" smtClean="0"/>
              <a:t>1 </a:t>
            </a:r>
            <a:r>
              <a:rPr lang="en-US" sz="2000" dirty="0" err="1" smtClean="0"/>
              <a:t>Mbit</a:t>
            </a:r>
            <a:r>
              <a:rPr lang="en-US" sz="2000" dirty="0" smtClean="0"/>
              <a:t>/s </a:t>
            </a:r>
            <a:r>
              <a:rPr lang="en-US" sz="2000" dirty="0"/>
              <a:t>was the most common entry-level speed </a:t>
            </a:r>
            <a:r>
              <a:rPr lang="en-US" sz="2000" dirty="0" smtClean="0"/>
              <a:t>in 2013, </a:t>
            </a:r>
            <a:r>
              <a:rPr lang="en-US" sz="2000" dirty="0"/>
              <a:t>compared with </a:t>
            </a:r>
            <a:r>
              <a:rPr lang="en-US" sz="2000" dirty="0" smtClean="0"/>
              <a:t>256 </a:t>
            </a:r>
            <a:r>
              <a:rPr lang="en-US" sz="2000" dirty="0" err="1"/>
              <a:t>k</a:t>
            </a:r>
            <a:r>
              <a:rPr lang="en-US" sz="2000" dirty="0" err="1" smtClean="0"/>
              <a:t>bit</a:t>
            </a:r>
            <a:r>
              <a:rPr lang="en-US" sz="2000" dirty="0" smtClean="0"/>
              <a:t>/s </a:t>
            </a:r>
            <a:r>
              <a:rPr lang="en-US" sz="2000" dirty="0"/>
              <a:t>in </a:t>
            </a:r>
            <a:r>
              <a:rPr lang="en-US" sz="2000" dirty="0" smtClean="0"/>
              <a:t>2008</a:t>
            </a:r>
            <a:endParaRPr lang="fr-CH" sz="2000" dirty="0" smtClean="0"/>
          </a:p>
          <a:p>
            <a:pPr marL="0" indent="0">
              <a:buNone/>
            </a:pPr>
            <a:r>
              <a:rPr lang="fr-CH" sz="1800" dirty="0" smtClean="0"/>
              <a:t>But:</a:t>
            </a:r>
          </a:p>
          <a:p>
            <a:pPr lvl="0"/>
            <a:r>
              <a:rPr lang="en-US" sz="2000" dirty="0" smtClean="0"/>
              <a:t>The price of a basic plan corresponds to &gt;5% GNI p.c. in most developing countries</a:t>
            </a:r>
            <a:endParaRPr lang="en-US" sz="2000" dirty="0"/>
          </a:p>
          <a:p>
            <a:pPr marL="0" indent="0">
              <a:buNone/>
            </a:pPr>
            <a:endParaRPr lang="en-US" sz="1800" dirty="0" smtClean="0"/>
          </a:p>
          <a:p>
            <a:pPr marL="514350" indent="-514350">
              <a:buNone/>
            </a:pPr>
            <a:endParaRPr lang="en-US" sz="18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F3BE7-A65F-48E2-9B73-776FF87C5302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5148064" y="1715691"/>
            <a:ext cx="3960440" cy="504056"/>
          </a:xfrm>
          <a:prstGeom prst="rect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</a:pPr>
            <a:r>
              <a:rPr lang="fr-CH" sz="1400" dirty="0" err="1" smtClean="0">
                <a:latin typeface="Verdana "/>
              </a:rPr>
              <a:t>Fixed-broadband</a:t>
            </a:r>
            <a:r>
              <a:rPr lang="fr-CH" sz="1400" dirty="0" smtClean="0">
                <a:latin typeface="Verdana "/>
              </a:rPr>
              <a:t> </a:t>
            </a:r>
            <a:r>
              <a:rPr lang="fr-CH" sz="1400" dirty="0" err="1" smtClean="0">
                <a:latin typeface="Verdana "/>
              </a:rPr>
              <a:t>prices</a:t>
            </a:r>
            <a:r>
              <a:rPr lang="fr-CH" sz="1400" dirty="0" smtClean="0">
                <a:latin typeface="Verdana "/>
              </a:rPr>
              <a:t> as a % of GNI p.c.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 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white">
          <a:xfrm>
            <a:off x="5995329" y="6557039"/>
            <a:ext cx="2105063" cy="246221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Verdana" pitchFamily="34" charset="0"/>
                <a:cs typeface="Tahoma" pitchFamily="34" charset="0"/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  <a:latin typeface="Verdana" pitchFamily="34" charset="0"/>
                <a:cs typeface="Tahoma" pitchFamily="34" charset="0"/>
              </a:rPr>
              <a:t>ITU MIS Report 2014</a:t>
            </a:r>
            <a:endParaRPr lang="en-US" sz="1000" dirty="0">
              <a:solidFill>
                <a:srgbClr val="000000"/>
              </a:solidFill>
              <a:latin typeface="Verdan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749" y="2247925"/>
            <a:ext cx="2896279" cy="18442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5004048" y="4120356"/>
            <a:ext cx="4104456" cy="504056"/>
          </a:xfrm>
          <a:prstGeom prst="rect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</a:pPr>
            <a:r>
              <a:rPr lang="fr-CH" sz="1400" dirty="0" smtClean="0">
                <a:latin typeface="Verdana "/>
              </a:rPr>
              <a:t>Most </a:t>
            </a:r>
            <a:r>
              <a:rPr lang="fr-CH" sz="1400" dirty="0" err="1" smtClean="0">
                <a:latin typeface="Verdana "/>
              </a:rPr>
              <a:t>common</a:t>
            </a:r>
            <a:r>
              <a:rPr lang="fr-CH" sz="1400" dirty="0" smtClean="0">
                <a:latin typeface="Verdana "/>
              </a:rPr>
              <a:t> entry-</a:t>
            </a:r>
            <a:r>
              <a:rPr lang="fr-CH" sz="1400" dirty="0" err="1" smtClean="0">
                <a:latin typeface="Verdana "/>
              </a:rPr>
              <a:t>level</a:t>
            </a:r>
            <a:r>
              <a:rPr lang="fr-CH" sz="1400" dirty="0" smtClean="0">
                <a:latin typeface="Verdana "/>
              </a:rPr>
              <a:t> </a:t>
            </a:r>
            <a:r>
              <a:rPr lang="fr-CH" sz="1400" dirty="0" err="1" smtClean="0">
                <a:latin typeface="Verdana "/>
              </a:rPr>
              <a:t>fixed-broadband</a:t>
            </a:r>
            <a:r>
              <a:rPr lang="fr-CH" sz="1400" dirty="0" smtClean="0">
                <a:latin typeface="Verdana "/>
              </a:rPr>
              <a:t> speed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 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64" y="4504928"/>
            <a:ext cx="2758440" cy="1905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284" y="840829"/>
            <a:ext cx="9036496" cy="1384995"/>
          </a:xfrm>
        </p:spPr>
        <p:txBody>
          <a:bodyPr/>
          <a:lstStyle/>
          <a:p>
            <a:r>
              <a:rPr lang="en-US" sz="2800" dirty="0" smtClean="0">
                <a:solidFill>
                  <a:srgbClr val="498ACA"/>
                </a:solidFill>
              </a:rPr>
              <a:t>Mobile-broadband prices </a:t>
            </a:r>
            <a:r>
              <a:rPr lang="en-US" sz="2800" dirty="0" smtClean="0"/>
              <a:t>in </a:t>
            </a:r>
            <a:r>
              <a:rPr lang="en-US" sz="2800" dirty="0"/>
              <a:t>developed countries </a:t>
            </a:r>
            <a:r>
              <a:rPr lang="en-US" sz="2800" dirty="0" smtClean="0"/>
              <a:t>six </a:t>
            </a:r>
            <a:r>
              <a:rPr lang="en-US" sz="2800" dirty="0"/>
              <a:t>times more affordable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than </a:t>
            </a:r>
            <a:r>
              <a:rPr lang="en-US" sz="2800" dirty="0"/>
              <a:t>in </a:t>
            </a:r>
            <a:r>
              <a:rPr lang="en-US" sz="2800" dirty="0" smtClean="0"/>
              <a:t>developing countries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E61B1-8F82-4E5A-B98D-C9025903541F}" type="slidenum">
              <a:rPr lang="en-US"/>
              <a:pPr/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544" y="3318341"/>
            <a:ext cx="4128480" cy="2637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172224" y="2708920"/>
            <a:ext cx="3960440" cy="504056"/>
          </a:xfrm>
          <a:prstGeom prst="rect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</a:pPr>
            <a:r>
              <a:rPr lang="fr-CH" sz="1400" dirty="0" smtClean="0">
                <a:latin typeface="Verdana "/>
              </a:rPr>
              <a:t>Mobile-</a:t>
            </a:r>
            <a:r>
              <a:rPr lang="fr-CH" sz="1400" dirty="0" err="1" smtClean="0">
                <a:latin typeface="Verdana "/>
              </a:rPr>
              <a:t>broadband</a:t>
            </a:r>
            <a:r>
              <a:rPr lang="fr-CH" sz="1400" dirty="0" smtClean="0">
                <a:latin typeface="Verdana "/>
              </a:rPr>
              <a:t> </a:t>
            </a:r>
            <a:r>
              <a:rPr lang="fr-CH" sz="1400" dirty="0" err="1" smtClean="0">
                <a:latin typeface="Verdana "/>
              </a:rPr>
              <a:t>prices</a:t>
            </a:r>
            <a:r>
              <a:rPr lang="fr-CH" sz="1400" dirty="0" smtClean="0">
                <a:latin typeface="Verdana "/>
              </a:rPr>
              <a:t> as a % of GNI p.c.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 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white">
          <a:xfrm>
            <a:off x="6111380" y="6135107"/>
            <a:ext cx="2105063" cy="246221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Verdana" pitchFamily="34" charset="0"/>
                <a:cs typeface="Tahoma" pitchFamily="34" charset="0"/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  <a:latin typeface="Verdana" pitchFamily="34" charset="0"/>
                <a:cs typeface="Tahoma" pitchFamily="34" charset="0"/>
              </a:rPr>
              <a:t>ITU MIS Report 2014</a:t>
            </a:r>
            <a:endParaRPr lang="en-US" sz="1000" dirty="0">
              <a:solidFill>
                <a:srgbClr val="000000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 bwMode="auto">
          <a:xfrm>
            <a:off x="204292" y="2276872"/>
            <a:ext cx="4439716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 baseline="0">
                <a:solidFill>
                  <a:srgbClr val="46465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 baseline="0">
                <a:solidFill>
                  <a:srgbClr val="46465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200" baseline="0">
                <a:solidFill>
                  <a:srgbClr val="46465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 baseline="0">
                <a:solidFill>
                  <a:srgbClr val="46465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 baseline="0">
                <a:solidFill>
                  <a:srgbClr val="464653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The number of developing countries offering mobile-broadband plans increased by 20% from 2012 to 2013</a:t>
            </a:r>
          </a:p>
          <a:p>
            <a:r>
              <a:rPr lang="en-US" sz="2000" kern="0" dirty="0" smtClean="0"/>
              <a:t>The price of mobile-broadband plans corresponds  on average to &gt;5% of GNI p.c. in the developing world</a:t>
            </a:r>
          </a:p>
          <a:p>
            <a:pPr marL="0" indent="0">
              <a:buNone/>
            </a:pPr>
            <a:endParaRPr lang="en-US" sz="500" kern="0" dirty="0" smtClean="0"/>
          </a:p>
          <a:p>
            <a:pPr marL="0" indent="0">
              <a:buNone/>
            </a:pPr>
            <a:r>
              <a:rPr lang="fr-CH" sz="1800" dirty="0" smtClean="0"/>
              <a:t>But:</a:t>
            </a:r>
            <a:endParaRPr lang="fr-CH" sz="1800" dirty="0"/>
          </a:p>
          <a:p>
            <a:pPr lvl="0"/>
            <a:r>
              <a:rPr lang="en-US" sz="1800" dirty="0"/>
              <a:t>In almost half of the African countries, </a:t>
            </a:r>
            <a:r>
              <a:rPr lang="en-US" sz="1800" dirty="0" smtClean="0"/>
              <a:t>mobile-broadband is more than USD 10 per month cheaper than fixed broadband </a:t>
            </a:r>
            <a:endParaRPr lang="en-US" sz="1800" kern="0" dirty="0" smtClean="0"/>
          </a:p>
          <a:p>
            <a:pPr marL="514350" indent="-514350">
              <a:buFont typeface="Wingdings" pitchFamily="2" charset="2"/>
              <a:buNone/>
            </a:pPr>
            <a:endParaRPr lang="en-US" sz="1800" kern="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" y="645119"/>
            <a:ext cx="6471964" cy="1384995"/>
          </a:xfrm>
        </p:spPr>
        <p:txBody>
          <a:bodyPr/>
          <a:lstStyle/>
          <a:p>
            <a:r>
              <a:rPr lang="en-US" sz="2800" dirty="0" smtClean="0">
                <a:solidFill>
                  <a:srgbClr val="498ACA"/>
                </a:solidFill>
              </a:rPr>
              <a:t>Income inequalities </a:t>
            </a:r>
            <a:r>
              <a:rPr lang="en-US" sz="2800" dirty="0"/>
              <a:t>contribute </a:t>
            </a:r>
            <a:r>
              <a:rPr lang="en-US" sz="2800" dirty="0" smtClean="0"/>
              <a:t>to making </a:t>
            </a:r>
            <a:r>
              <a:rPr lang="en-US" sz="2800" dirty="0"/>
              <a:t>broadband </a:t>
            </a:r>
            <a:r>
              <a:rPr lang="en-US" sz="2800" dirty="0" smtClean="0"/>
              <a:t>unaffordable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BF754-678C-467B-9968-67239D948F6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360" y="1367536"/>
            <a:ext cx="2613562" cy="5332016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white">
          <a:xfrm>
            <a:off x="5148064" y="6572250"/>
            <a:ext cx="2105063" cy="246221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Verdana" pitchFamily="34" charset="0"/>
                <a:cs typeface="Tahoma" pitchFamily="34" charset="0"/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  <a:latin typeface="Verdana" pitchFamily="34" charset="0"/>
                <a:cs typeface="Tahoma" pitchFamily="34" charset="0"/>
              </a:rPr>
              <a:t>ITU MIS Report 2014</a:t>
            </a:r>
            <a:endParaRPr lang="en-US" sz="1000" dirty="0">
              <a:solidFill>
                <a:srgbClr val="000000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477256" y="936000"/>
            <a:ext cx="1872208" cy="504056"/>
          </a:xfrm>
          <a:prstGeom prst="rect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>
                <a:latin typeface="Verdana "/>
              </a:rPr>
              <a:t>Prepaid handset-based mobile-broadband </a:t>
            </a:r>
            <a:r>
              <a:rPr lang="en-US" sz="800" dirty="0" smtClean="0">
                <a:latin typeface="Verdana "/>
              </a:rPr>
              <a:t>prices as % of equivalized </a:t>
            </a:r>
            <a:r>
              <a:rPr lang="en-US" sz="800" dirty="0">
                <a:latin typeface="Verdana "/>
              </a:rPr>
              <a:t>household income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 "/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sz="half" idx="1"/>
          </p:nvPr>
        </p:nvSpPr>
        <p:spPr>
          <a:xfrm>
            <a:off x="185564" y="2104727"/>
            <a:ext cx="5611796" cy="4392910"/>
          </a:xfrm>
        </p:spPr>
        <p:txBody>
          <a:bodyPr/>
          <a:lstStyle/>
          <a:p>
            <a:r>
              <a:rPr lang="en-US" sz="2000" dirty="0" smtClean="0"/>
              <a:t>Fixed-broadband is affordable for the 20% households with highest income in most developing countries </a:t>
            </a:r>
          </a:p>
          <a:p>
            <a:endParaRPr lang="en-US" sz="800" dirty="0" smtClean="0"/>
          </a:p>
          <a:p>
            <a:pPr marL="355600" indent="0">
              <a:buNone/>
            </a:pPr>
            <a:r>
              <a:rPr lang="en-US" sz="2000" b="1" dirty="0" smtClean="0"/>
              <a:t>but</a:t>
            </a:r>
            <a:r>
              <a:rPr lang="en-US" sz="2000" dirty="0" smtClean="0"/>
              <a:t> unaffordable for the 20% households with lowest incomes in almost all developing countries</a:t>
            </a:r>
            <a:endParaRPr lang="en-US" sz="2000" b="1" dirty="0" smtClean="0"/>
          </a:p>
          <a:p>
            <a:endParaRPr lang="en-US" sz="800" dirty="0" smtClean="0"/>
          </a:p>
          <a:p>
            <a:r>
              <a:rPr lang="en-US" sz="2000" dirty="0"/>
              <a:t>Handset-based mobile-broadband prices </a:t>
            </a:r>
            <a:r>
              <a:rPr lang="en-US" sz="2000" dirty="0" smtClean="0"/>
              <a:t>are affordable </a:t>
            </a:r>
            <a:r>
              <a:rPr lang="en-US" sz="2000" dirty="0"/>
              <a:t>for almost all households </a:t>
            </a:r>
            <a:r>
              <a:rPr lang="en-US" sz="2000" dirty="0" smtClean="0"/>
              <a:t>in the developed world</a:t>
            </a:r>
          </a:p>
          <a:p>
            <a:endParaRPr lang="en-US" sz="800" dirty="0" smtClean="0"/>
          </a:p>
          <a:p>
            <a:pPr marL="355600" indent="0">
              <a:buNone/>
            </a:pPr>
            <a:r>
              <a:rPr lang="en-US" sz="2000" b="1" dirty="0"/>
              <a:t>b</a:t>
            </a:r>
            <a:r>
              <a:rPr lang="en-US" sz="2000" b="1" dirty="0" smtClean="0"/>
              <a:t>ut</a:t>
            </a:r>
            <a:r>
              <a:rPr lang="en-US" sz="2000" dirty="0" smtClean="0"/>
              <a:t> unaffordable for some segments of the population in the developing world</a:t>
            </a:r>
            <a:endParaRPr lang="fr-CH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465" y="860563"/>
            <a:ext cx="8383058" cy="954107"/>
          </a:xfrm>
        </p:spPr>
        <p:txBody>
          <a:bodyPr/>
          <a:lstStyle/>
          <a:p>
            <a:r>
              <a:rPr lang="en-US" sz="2800" dirty="0" smtClean="0">
                <a:solidFill>
                  <a:srgbClr val="498ACA"/>
                </a:solidFill>
              </a:rPr>
              <a:t>Competition and regulation </a:t>
            </a:r>
            <a:r>
              <a:rPr lang="en-US" sz="2800" dirty="0" smtClean="0"/>
              <a:t>are key drivers of affordable ICT prices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BF754-678C-467B-9968-67239D948F6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white">
          <a:xfrm>
            <a:off x="4946661" y="6572250"/>
            <a:ext cx="4233851" cy="246221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Verdana" pitchFamily="34" charset="0"/>
                <a:cs typeface="Tahoma" pitchFamily="34" charset="0"/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  <a:latin typeface="Verdana" pitchFamily="34" charset="0"/>
                <a:cs typeface="Tahoma" pitchFamily="34" charset="0"/>
              </a:rPr>
              <a:t>ITU MIS Report 2014, HHI data sourced from </a:t>
            </a:r>
            <a:r>
              <a:rPr lang="en-US" sz="1000" dirty="0" err="1" smtClean="0">
                <a:solidFill>
                  <a:srgbClr val="000000"/>
                </a:solidFill>
                <a:latin typeface="Verdana" pitchFamily="34" charset="0"/>
                <a:cs typeface="Tahoma" pitchFamily="34" charset="0"/>
              </a:rPr>
              <a:t>Informa</a:t>
            </a:r>
            <a:endParaRPr lang="en-US" sz="1000" dirty="0">
              <a:solidFill>
                <a:srgbClr val="000000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sz="half" idx="1"/>
          </p:nvPr>
        </p:nvSpPr>
        <p:spPr>
          <a:xfrm>
            <a:off x="185564" y="2104727"/>
            <a:ext cx="5611796" cy="4392910"/>
          </a:xfrm>
        </p:spPr>
        <p:txBody>
          <a:bodyPr/>
          <a:lstStyle/>
          <a:p>
            <a:r>
              <a:rPr lang="en-US" sz="2000" dirty="0" smtClean="0"/>
              <a:t>Fixed-broadband </a:t>
            </a:r>
            <a:r>
              <a:rPr lang="en-US" sz="2000" dirty="0"/>
              <a:t>prices could be reduced </a:t>
            </a:r>
            <a:r>
              <a:rPr lang="en-US" sz="2000" dirty="0" smtClean="0"/>
              <a:t>by 10% if </a:t>
            </a:r>
            <a:r>
              <a:rPr lang="en-US" sz="2000" dirty="0"/>
              <a:t>competition and the </a:t>
            </a:r>
            <a:r>
              <a:rPr lang="en-US" sz="2000" dirty="0" smtClean="0"/>
              <a:t>regulatory framework </a:t>
            </a:r>
            <a:r>
              <a:rPr lang="en-US" sz="2000" dirty="0"/>
              <a:t>in developing countries </a:t>
            </a:r>
            <a:r>
              <a:rPr lang="en-US" sz="2000" dirty="0" smtClean="0"/>
              <a:t>improved</a:t>
            </a:r>
          </a:p>
          <a:p>
            <a:endParaRPr lang="en-US" sz="800" dirty="0"/>
          </a:p>
          <a:p>
            <a:r>
              <a:rPr lang="en-US" sz="2000" dirty="0" smtClean="0"/>
              <a:t>An increase in competition in developing countries could lead to a 5% reduction in mobile-cellular prices</a:t>
            </a:r>
          </a:p>
          <a:p>
            <a:endParaRPr lang="en-US" sz="500" dirty="0" smtClean="0"/>
          </a:p>
          <a:p>
            <a:r>
              <a:rPr lang="fr-CH" sz="2000" dirty="0" smtClean="0"/>
              <a:t>International </a:t>
            </a:r>
            <a:r>
              <a:rPr lang="fr-CH" sz="2000" dirty="0" err="1" smtClean="0"/>
              <a:t>regulatory</a:t>
            </a:r>
            <a:r>
              <a:rPr lang="fr-CH" sz="2000" dirty="0" smtClean="0"/>
              <a:t> best practices, </a:t>
            </a:r>
            <a:r>
              <a:rPr lang="en-US" sz="2000" dirty="0" smtClean="0"/>
              <a:t>such as the ones adopted at the ITU Global Symposium for Regulators, may serve as guidelines for effective regulatory frameworks</a:t>
            </a:r>
            <a:endParaRPr lang="fr-CH" sz="2000" dirty="0" smtClean="0"/>
          </a:p>
        </p:txBody>
      </p:sp>
      <p:sp>
        <p:nvSpPr>
          <p:cNvPr id="12" name="Rectangle 11"/>
          <p:cNvSpPr/>
          <p:nvPr/>
        </p:nvSpPr>
        <p:spPr bwMode="auto">
          <a:xfrm>
            <a:off x="6289641" y="3971719"/>
            <a:ext cx="2735080" cy="504056"/>
          </a:xfrm>
          <a:prstGeom prst="rect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</a:pPr>
            <a:r>
              <a:rPr lang="fr-CH" sz="1100" dirty="0" err="1" smtClean="0">
                <a:latin typeface="Verdana "/>
              </a:rPr>
              <a:t>Competition</a:t>
            </a:r>
            <a:r>
              <a:rPr lang="fr-CH" sz="1100" dirty="0" smtClean="0">
                <a:latin typeface="Verdana "/>
              </a:rPr>
              <a:t> and mobile-cellular </a:t>
            </a:r>
            <a:r>
              <a:rPr lang="fr-CH" sz="1100" dirty="0" err="1" smtClean="0">
                <a:latin typeface="Verdana "/>
              </a:rPr>
              <a:t>prices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 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23" y="2105859"/>
            <a:ext cx="3072384" cy="198729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6133927" y="1882878"/>
            <a:ext cx="2735080" cy="504056"/>
          </a:xfrm>
          <a:prstGeom prst="rect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</a:pPr>
            <a:r>
              <a:rPr lang="fr-CH" sz="1100" dirty="0" smtClean="0">
                <a:latin typeface="Verdana "/>
              </a:rPr>
              <a:t>Variation in </a:t>
            </a:r>
            <a:r>
              <a:rPr lang="fr-CH" sz="1100" dirty="0" err="1" smtClean="0">
                <a:latin typeface="Verdana "/>
              </a:rPr>
              <a:t>fixed-brodband</a:t>
            </a:r>
            <a:r>
              <a:rPr lang="fr-CH" sz="1100" dirty="0" smtClean="0">
                <a:latin typeface="Verdana "/>
              </a:rPr>
              <a:t> </a:t>
            </a:r>
            <a:r>
              <a:rPr lang="fr-CH" sz="1100" dirty="0" err="1" smtClean="0">
                <a:latin typeface="Verdana "/>
              </a:rPr>
              <a:t>prices</a:t>
            </a:r>
            <a:r>
              <a:rPr lang="fr-CH" sz="1100" dirty="0" smtClean="0">
                <a:latin typeface="Verdana "/>
              </a:rPr>
              <a:t> </a:t>
            </a:r>
            <a:r>
              <a:rPr lang="fr-CH" sz="1100" dirty="0" err="1" smtClean="0">
                <a:latin typeface="Verdana "/>
              </a:rPr>
              <a:t>explained</a:t>
            </a:r>
            <a:r>
              <a:rPr lang="fr-CH" sz="1100" dirty="0" smtClean="0">
                <a:latin typeface="Verdana "/>
              </a:rPr>
              <a:t> by </a:t>
            </a:r>
            <a:r>
              <a:rPr lang="fr-CH" sz="1100" dirty="0" err="1" smtClean="0">
                <a:latin typeface="Verdana "/>
              </a:rPr>
              <a:t>each</a:t>
            </a:r>
            <a:r>
              <a:rPr lang="fr-CH" sz="1100" dirty="0" smtClean="0">
                <a:latin typeface="Verdana "/>
              </a:rPr>
              <a:t> factor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 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23" y="4419774"/>
            <a:ext cx="3054096" cy="199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902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465" y="908720"/>
            <a:ext cx="8383058" cy="523220"/>
          </a:xfrm>
        </p:spPr>
        <p:txBody>
          <a:bodyPr/>
          <a:lstStyle/>
          <a:p>
            <a:r>
              <a:rPr lang="en-US" sz="2800" dirty="0" smtClean="0">
                <a:solidFill>
                  <a:srgbClr val="498ACA"/>
                </a:solidFill>
              </a:rPr>
              <a:t>Big data </a:t>
            </a:r>
            <a:r>
              <a:rPr lang="en-US" sz="2800" dirty="0" smtClean="0"/>
              <a:t>for development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BF754-678C-467B-9968-67239D948F6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sz="half" idx="1"/>
          </p:nvPr>
        </p:nvSpPr>
        <p:spPr>
          <a:xfrm>
            <a:off x="755576" y="1556792"/>
            <a:ext cx="8058844" cy="2515607"/>
          </a:xfrm>
        </p:spPr>
        <p:txBody>
          <a:bodyPr/>
          <a:lstStyle/>
          <a:p>
            <a:r>
              <a:rPr lang="en-US" sz="2000" dirty="0" smtClean="0"/>
              <a:t>Big data are the result of an increasingly </a:t>
            </a:r>
            <a:r>
              <a:rPr lang="en-US" sz="2000" b="1" dirty="0" smtClean="0"/>
              <a:t>digitized world</a:t>
            </a:r>
            <a:endParaRPr lang="en-US" sz="1000" b="1" dirty="0" smtClean="0"/>
          </a:p>
          <a:p>
            <a:endParaRPr lang="en-US" sz="500" dirty="0" smtClean="0"/>
          </a:p>
          <a:p>
            <a:r>
              <a:rPr lang="en-US" sz="2000" dirty="0" smtClean="0"/>
              <a:t>Big data hold great promise for </a:t>
            </a:r>
            <a:r>
              <a:rPr lang="en-US" sz="2000" b="1" dirty="0" smtClean="0"/>
              <a:t>improving</a:t>
            </a:r>
            <a:r>
              <a:rPr lang="en-US" sz="2000" dirty="0" smtClean="0"/>
              <a:t> the timeliness and completeness of </a:t>
            </a:r>
            <a:r>
              <a:rPr lang="en-US" sz="2000" b="1" dirty="0" smtClean="0"/>
              <a:t>official statistics</a:t>
            </a:r>
          </a:p>
          <a:p>
            <a:endParaRPr lang="en-US" sz="500" b="1" dirty="0" smtClean="0"/>
          </a:p>
          <a:p>
            <a:r>
              <a:rPr lang="en-US" sz="2000" dirty="0" smtClean="0"/>
              <a:t>Big data can be used for formulating social and economic </a:t>
            </a:r>
            <a:r>
              <a:rPr lang="en-US" sz="2000" b="1" dirty="0" smtClean="0"/>
              <a:t>development policy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white">
          <a:xfrm>
            <a:off x="5796136" y="6495147"/>
            <a:ext cx="2105063" cy="246221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Verdana" pitchFamily="34" charset="0"/>
                <a:cs typeface="Tahoma" pitchFamily="34" charset="0"/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  <a:latin typeface="Verdana" pitchFamily="34" charset="0"/>
                <a:cs typeface="Tahoma" pitchFamily="34" charset="0"/>
              </a:rPr>
              <a:t>ITU MIS Report 2014</a:t>
            </a:r>
            <a:endParaRPr lang="en-US" sz="1000" dirty="0">
              <a:solidFill>
                <a:srgbClr val="000000"/>
              </a:solidFill>
              <a:latin typeface="Verdana" pitchFamily="34" charset="0"/>
              <a:cs typeface="Tahoma" pitchFamily="34" charset="0"/>
            </a:endParaRPr>
          </a:p>
        </p:txBody>
      </p:sp>
      <p:pic>
        <p:nvPicPr>
          <p:cNvPr id="14" name="13 Imagen" descr="fig-5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2000" y="3609328"/>
            <a:ext cx="6799609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70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0968"/>
            <a:ext cx="65151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465" y="1052736"/>
            <a:ext cx="8383058" cy="523220"/>
          </a:xfrm>
        </p:spPr>
        <p:txBody>
          <a:bodyPr/>
          <a:lstStyle/>
          <a:p>
            <a:r>
              <a:rPr lang="en-US" sz="2800" dirty="0" smtClean="0">
                <a:solidFill>
                  <a:srgbClr val="498ACA"/>
                </a:solidFill>
              </a:rPr>
              <a:t>Big data </a:t>
            </a:r>
            <a:r>
              <a:rPr lang="en-US" sz="2800" dirty="0" smtClean="0"/>
              <a:t>from the ICT sector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BF754-678C-467B-9968-67239D948F6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sz="half" idx="1"/>
          </p:nvPr>
        </p:nvSpPr>
        <p:spPr>
          <a:xfrm>
            <a:off x="755576" y="1772816"/>
            <a:ext cx="8058844" cy="2515607"/>
          </a:xfrm>
        </p:spPr>
        <p:txBody>
          <a:bodyPr/>
          <a:lstStyle/>
          <a:p>
            <a:r>
              <a:rPr lang="en-US" sz="2000" dirty="0" smtClean="0"/>
              <a:t>The ICT sector is one of the richest sources of big data</a:t>
            </a:r>
            <a:endParaRPr lang="en-US" sz="1000" b="1" dirty="0" smtClean="0"/>
          </a:p>
          <a:p>
            <a:endParaRPr lang="en-US" sz="500" dirty="0" smtClean="0"/>
          </a:p>
          <a:p>
            <a:r>
              <a:rPr lang="en-US" sz="2000" b="1" dirty="0" smtClean="0"/>
              <a:t>Data from mobile operators are real-time and low-cost</a:t>
            </a:r>
            <a:r>
              <a:rPr lang="en-US" sz="2000" dirty="0" smtClean="0"/>
              <a:t>, and are an area with huge development potential</a:t>
            </a:r>
            <a:endParaRPr lang="fr-CH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994449" y="5246911"/>
            <a:ext cx="5238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120855" y="5632673"/>
            <a:ext cx="523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7788547" y="5685061"/>
            <a:ext cx="5334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5076056" y="5517232"/>
            <a:ext cx="5068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8316416" y="560143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…</a:t>
            </a:r>
            <a:endParaRPr lang="en-US" sz="4000" b="1" dirty="0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white">
          <a:xfrm>
            <a:off x="5436096" y="6237312"/>
            <a:ext cx="3174267" cy="246221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Verdana" pitchFamily="34" charset="0"/>
                <a:cs typeface="Tahoma" pitchFamily="34" charset="0"/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  <a:latin typeface="Verdana" pitchFamily="34" charset="0"/>
                <a:cs typeface="Tahoma" pitchFamily="34" charset="0"/>
              </a:rPr>
              <a:t>ITU, adapted from </a:t>
            </a:r>
            <a:r>
              <a:rPr lang="en-US" sz="1000" dirty="0" err="1" smtClean="0">
                <a:solidFill>
                  <a:srgbClr val="000000"/>
                </a:solidFill>
                <a:latin typeface="Verdana" pitchFamily="34" charset="0"/>
                <a:cs typeface="Tahoma" pitchFamily="34" charset="0"/>
              </a:rPr>
              <a:t>Naef</a:t>
            </a:r>
            <a:r>
              <a:rPr lang="en-US" sz="1000" dirty="0" smtClean="0">
                <a:solidFill>
                  <a:srgbClr val="000000"/>
                </a:solidFill>
                <a:latin typeface="Verdana" pitchFamily="34" charset="0"/>
                <a:cs typeface="Tahoma" pitchFamily="34" charset="0"/>
              </a:rPr>
              <a:t> et al. (2014).</a:t>
            </a:r>
            <a:endParaRPr lang="en-US" sz="1000" dirty="0">
              <a:solidFill>
                <a:srgbClr val="000000"/>
              </a:solidFill>
              <a:latin typeface="Verdan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970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465" y="1052736"/>
            <a:ext cx="8383058" cy="523220"/>
          </a:xfrm>
        </p:spPr>
        <p:txBody>
          <a:bodyPr/>
          <a:lstStyle/>
          <a:p>
            <a:r>
              <a:rPr lang="en-US" sz="2800" dirty="0" smtClean="0">
                <a:solidFill>
                  <a:srgbClr val="498ACA"/>
                </a:solidFill>
              </a:rPr>
              <a:t>Use of big data </a:t>
            </a:r>
            <a:r>
              <a:rPr lang="en-US" sz="2800" dirty="0" smtClean="0">
                <a:solidFill>
                  <a:srgbClr val="0A3342"/>
                </a:solidFill>
              </a:rPr>
              <a:t>from mobile operators</a:t>
            </a:r>
            <a:endParaRPr lang="en-US" sz="2800" dirty="0">
              <a:solidFill>
                <a:srgbClr val="0A334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8350" y="6928941"/>
            <a:ext cx="339725" cy="244475"/>
          </a:xfrm>
        </p:spPr>
        <p:txBody>
          <a:bodyPr/>
          <a:lstStyle/>
          <a:p>
            <a:fld id="{2A9BF754-678C-467B-9968-67239D948F6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sz="half" idx="1"/>
          </p:nvPr>
        </p:nvSpPr>
        <p:spPr>
          <a:xfrm>
            <a:off x="539552" y="1801689"/>
            <a:ext cx="8208912" cy="1411287"/>
          </a:xfrm>
        </p:spPr>
        <p:txBody>
          <a:bodyPr/>
          <a:lstStyle/>
          <a:p>
            <a:r>
              <a:rPr lang="en-US" sz="2000" dirty="0" err="1" smtClean="0"/>
              <a:t>Moibile</a:t>
            </a:r>
            <a:r>
              <a:rPr lang="en-US" sz="2000" dirty="0" smtClean="0"/>
              <a:t> data can reveal new insights into the digital divide</a:t>
            </a:r>
          </a:p>
          <a:p>
            <a:r>
              <a:rPr lang="fr-CH" sz="2000" dirty="0" smtClean="0"/>
              <a:t>Mobile data </a:t>
            </a:r>
            <a:r>
              <a:rPr lang="fr-CH" sz="2000" dirty="0" err="1" smtClean="0"/>
              <a:t>can</a:t>
            </a:r>
            <a:r>
              <a:rPr lang="fr-CH" sz="2000" dirty="0" smtClean="0"/>
              <a:t> </a:t>
            </a:r>
            <a:r>
              <a:rPr lang="fr-CH" sz="2000" dirty="0" err="1" smtClean="0"/>
              <a:t>reveal</a:t>
            </a:r>
            <a:r>
              <a:rPr lang="fr-CH" sz="2000" dirty="0" smtClean="0"/>
              <a:t> </a:t>
            </a:r>
            <a:r>
              <a:rPr lang="fr-CH" sz="2000" dirty="0" err="1" smtClean="0"/>
              <a:t>socio-economic</a:t>
            </a:r>
            <a:r>
              <a:rPr lang="fr-CH" sz="2000" dirty="0" smtClean="0"/>
              <a:t> information about mobile </a:t>
            </a:r>
            <a:r>
              <a:rPr lang="fr-CH" sz="2000" dirty="0" err="1" smtClean="0"/>
              <a:t>users</a:t>
            </a:r>
            <a:endParaRPr lang="en-US" sz="2000" dirty="0" smtClean="0"/>
          </a:p>
          <a:p>
            <a:pPr>
              <a:buNone/>
            </a:pPr>
            <a:endParaRPr lang="fr-CH" sz="2000" dirty="0" smtClean="0"/>
          </a:p>
          <a:p>
            <a:pPr>
              <a:buNone/>
            </a:pPr>
            <a:endParaRPr lang="fr-CH" sz="2000" dirty="0" smtClean="0"/>
          </a:p>
        </p:txBody>
      </p:sp>
      <p:pic>
        <p:nvPicPr>
          <p:cNvPr id="12" name="11 Imagen" descr="box-fig-5-7.jpg"/>
          <p:cNvPicPr>
            <a:picLocks noChangeAspect="1"/>
          </p:cNvPicPr>
          <p:nvPr/>
        </p:nvPicPr>
        <p:blipFill>
          <a:blip r:embed="rId3" cstate="print"/>
          <a:srcRect r="4600"/>
          <a:stretch>
            <a:fillRect/>
          </a:stretch>
        </p:blipFill>
        <p:spPr>
          <a:xfrm>
            <a:off x="3563888" y="3184103"/>
            <a:ext cx="5184576" cy="2971800"/>
          </a:xfrm>
          <a:prstGeom prst="rect">
            <a:avLst/>
          </a:prstGeom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white">
          <a:xfrm>
            <a:off x="5508104" y="6208439"/>
            <a:ext cx="2242922" cy="246221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Verdana" pitchFamily="34" charset="0"/>
                <a:cs typeface="Tahoma" pitchFamily="34" charset="0"/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  <a:latin typeface="Verdana" pitchFamily="34" charset="0"/>
                <a:cs typeface="Tahoma" pitchFamily="34" charset="0"/>
              </a:rPr>
              <a:t>Gutierrez et al. (2013).</a:t>
            </a:r>
            <a:endParaRPr lang="en-US" sz="1000" dirty="0">
              <a:solidFill>
                <a:srgbClr val="000000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3184103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+mn-lt"/>
              </a:rPr>
              <a:t>Example</a:t>
            </a:r>
            <a:r>
              <a:rPr lang="en-US" sz="2000" dirty="0" smtClean="0">
                <a:latin typeface="+mj-lt"/>
              </a:rPr>
              <a:t>: </a:t>
            </a:r>
            <a:r>
              <a:rPr lang="en-US" sz="2000" b="1" dirty="0" smtClean="0">
                <a:latin typeface="+mj-lt"/>
              </a:rPr>
              <a:t>Poverty mapping </a:t>
            </a:r>
            <a:r>
              <a:rPr lang="en-US" sz="2000" dirty="0" smtClean="0">
                <a:latin typeface="+mj-lt"/>
              </a:rPr>
              <a:t>in Côte d’Ivoire using mobile-network data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5970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465" y="860563"/>
            <a:ext cx="8383058" cy="954107"/>
          </a:xfrm>
        </p:spPr>
        <p:txBody>
          <a:bodyPr/>
          <a:lstStyle/>
          <a:p>
            <a:r>
              <a:rPr lang="en-US" sz="2800" dirty="0" smtClean="0">
                <a:solidFill>
                  <a:srgbClr val="498ACA"/>
                </a:solidFill>
              </a:rPr>
              <a:t>Big data </a:t>
            </a:r>
            <a:r>
              <a:rPr lang="en-US" sz="2800" dirty="0" smtClean="0"/>
              <a:t>from the ICT sector: </a:t>
            </a:r>
            <a:br>
              <a:rPr lang="en-US" sz="2800" dirty="0" smtClean="0"/>
            </a:br>
            <a:r>
              <a:rPr lang="en-US" sz="2800" dirty="0" smtClean="0"/>
              <a:t>development potential and challenges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BF754-678C-467B-9968-67239D948F6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sz="half" idx="1"/>
          </p:nvPr>
        </p:nvSpPr>
        <p:spPr>
          <a:xfrm>
            <a:off x="755576" y="2286945"/>
            <a:ext cx="8058844" cy="2515607"/>
          </a:xfrm>
        </p:spPr>
        <p:txBody>
          <a:bodyPr/>
          <a:lstStyle/>
          <a:p>
            <a:r>
              <a:rPr lang="en-US" sz="2000" dirty="0" smtClean="0"/>
              <a:t>Telecommunication </a:t>
            </a:r>
            <a:r>
              <a:rPr lang="en-US" sz="2000" dirty="0"/>
              <a:t>operators, Internet companies and </a:t>
            </a:r>
            <a:r>
              <a:rPr lang="en-US" sz="2000" dirty="0" smtClean="0"/>
              <a:t>content providers are a </a:t>
            </a:r>
            <a:r>
              <a:rPr lang="en-US" sz="2000" b="1" dirty="0" smtClean="0"/>
              <a:t>rich source for big data</a:t>
            </a:r>
          </a:p>
          <a:p>
            <a:endParaRPr lang="en-US" sz="800" dirty="0"/>
          </a:p>
          <a:p>
            <a:r>
              <a:rPr lang="en-US" sz="2000" b="1" dirty="0"/>
              <a:t>Data from mobile operators </a:t>
            </a:r>
            <a:r>
              <a:rPr lang="en-US" sz="2000" dirty="0"/>
              <a:t>are </a:t>
            </a:r>
            <a:r>
              <a:rPr lang="en-US" sz="2000" dirty="0" smtClean="0"/>
              <a:t>real-time and </a:t>
            </a:r>
            <a:r>
              <a:rPr lang="en-US" sz="2000" dirty="0"/>
              <a:t>low-cost, and are an area with </a:t>
            </a:r>
            <a:r>
              <a:rPr lang="en-US" sz="2000" dirty="0" smtClean="0"/>
              <a:t>huge development potential</a:t>
            </a:r>
          </a:p>
          <a:p>
            <a:endParaRPr lang="en-US" sz="500" dirty="0" smtClean="0"/>
          </a:p>
          <a:p>
            <a:r>
              <a:rPr lang="en-US" sz="2000" dirty="0"/>
              <a:t>Big data could reveal new insights into </a:t>
            </a:r>
            <a:r>
              <a:rPr lang="en-US" sz="2000" dirty="0" smtClean="0"/>
              <a:t>the </a:t>
            </a:r>
            <a:r>
              <a:rPr lang="en-US" sz="2000" b="1" dirty="0" smtClean="0"/>
              <a:t>digital divide</a:t>
            </a:r>
          </a:p>
          <a:p>
            <a:endParaRPr lang="fr-CH" sz="2000" b="1" dirty="0" smtClean="0"/>
          </a:p>
        </p:txBody>
      </p:sp>
      <p:sp>
        <p:nvSpPr>
          <p:cNvPr id="10" name="Rectangle 9"/>
          <p:cNvSpPr/>
          <p:nvPr/>
        </p:nvSpPr>
        <p:spPr bwMode="auto">
          <a:xfrm>
            <a:off x="467544" y="4365104"/>
            <a:ext cx="1872208" cy="504056"/>
          </a:xfrm>
          <a:prstGeom prst="rect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</a:pPr>
            <a:r>
              <a:rPr lang="fr-CH" sz="2400" dirty="0" smtClean="0">
                <a:solidFill>
                  <a:srgbClr val="C00000"/>
                </a:solidFill>
                <a:latin typeface="Verdana "/>
              </a:rPr>
              <a:t>Challenges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Verdana "/>
            </a:endParaRPr>
          </a:p>
        </p:txBody>
      </p:sp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755576" y="4869160"/>
            <a:ext cx="7848872" cy="149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 baseline="0">
                <a:solidFill>
                  <a:srgbClr val="46465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 baseline="0">
                <a:solidFill>
                  <a:srgbClr val="46465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200" baseline="0">
                <a:solidFill>
                  <a:srgbClr val="46465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 baseline="0">
                <a:solidFill>
                  <a:srgbClr val="46465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 baseline="0">
                <a:solidFill>
                  <a:srgbClr val="464653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r>
              <a:rPr lang="en-US" sz="2000" b="1" kern="0" dirty="0"/>
              <a:t>Privacy issues </a:t>
            </a:r>
            <a:r>
              <a:rPr lang="en-US" sz="2000" kern="0" dirty="0"/>
              <a:t>remain the biggest </a:t>
            </a:r>
            <a:r>
              <a:rPr lang="en-US" sz="2000" kern="0" dirty="0" smtClean="0"/>
              <a:t>challenge</a:t>
            </a:r>
          </a:p>
          <a:p>
            <a:r>
              <a:rPr lang="en-US" sz="2000" b="1" kern="0" dirty="0"/>
              <a:t>Public-private </a:t>
            </a:r>
            <a:r>
              <a:rPr lang="en-US" sz="2000" b="1" kern="0" dirty="0" smtClean="0"/>
              <a:t>partnerships</a:t>
            </a:r>
            <a:r>
              <a:rPr lang="en-US" sz="2000" kern="0" dirty="0" smtClean="0"/>
              <a:t> are required to harness the potential of big data</a:t>
            </a:r>
            <a:endParaRPr lang="en-US" sz="2000" kern="0" dirty="0"/>
          </a:p>
          <a:p>
            <a:r>
              <a:rPr lang="en-US" sz="2000" kern="0" dirty="0" smtClean="0"/>
              <a:t>Cooperation among </a:t>
            </a:r>
            <a:r>
              <a:rPr lang="en-US" sz="2000" b="1" kern="0" dirty="0" smtClean="0"/>
              <a:t>international stakeholders</a:t>
            </a:r>
            <a:endParaRPr lang="en-US" sz="2000" b="1" kern="0" dirty="0"/>
          </a:p>
          <a:p>
            <a:endParaRPr lang="en-US" sz="800" kern="0" dirty="0" smtClean="0"/>
          </a:p>
          <a:p>
            <a:endParaRPr lang="fr-CH" sz="2000" b="1" kern="0" dirty="0" smtClean="0"/>
          </a:p>
        </p:txBody>
      </p:sp>
      <p:sp>
        <p:nvSpPr>
          <p:cNvPr id="15" name="Rectangle 14"/>
          <p:cNvSpPr/>
          <p:nvPr/>
        </p:nvSpPr>
        <p:spPr bwMode="auto">
          <a:xfrm>
            <a:off x="467544" y="1844824"/>
            <a:ext cx="1872208" cy="504056"/>
          </a:xfrm>
          <a:prstGeom prst="rect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</a:pPr>
            <a:r>
              <a:rPr lang="fr-CH" sz="2400" dirty="0" err="1" smtClean="0">
                <a:solidFill>
                  <a:srgbClr val="C00000"/>
                </a:solidFill>
                <a:latin typeface="Verdana "/>
              </a:rPr>
              <a:t>Potential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Verdana "/>
            </a:endParaRPr>
          </a:p>
        </p:txBody>
      </p:sp>
    </p:spTree>
    <p:extLst>
      <p:ext uri="{BB962C8B-B14F-4D97-AF65-F5344CB8AC3E}">
        <p14:creationId xmlns:p14="http://schemas.microsoft.com/office/powerpoint/2010/main" val="2515970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C89D-57A9-4FD4-BBFC-70845F6329A6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166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2006600"/>
            <a:ext cx="7772400" cy="21209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000" dirty="0"/>
              <a:t>For further information:</a:t>
            </a:r>
          </a:p>
          <a:p>
            <a:pPr algn="ctr">
              <a:buFont typeface="Wingdings" pitchFamily="2" charset="2"/>
              <a:buNone/>
            </a:pPr>
            <a:endParaRPr lang="en-US" sz="4000" dirty="0"/>
          </a:p>
          <a:p>
            <a:pPr algn="ctr">
              <a:buFont typeface="Wingdings" pitchFamily="2" charset="2"/>
              <a:buNone/>
            </a:pPr>
            <a:r>
              <a:rPr lang="en-US" sz="4000" dirty="0"/>
              <a:t>indicators[at]itu.int</a:t>
            </a:r>
          </a:p>
          <a:p>
            <a:pPr algn="ctr">
              <a:buFont typeface="Wingdings" pitchFamily="2" charset="2"/>
              <a:buNone/>
            </a:pPr>
            <a:endParaRPr lang="en-US" sz="4000" dirty="0"/>
          </a:p>
          <a:p>
            <a:pPr algn="ctr">
              <a:buFont typeface="Wingdings" pitchFamily="2" charset="2"/>
              <a:buNone/>
            </a:pPr>
            <a:r>
              <a:rPr lang="en-US" dirty="0">
                <a:hlinkClick r:id="rId3"/>
              </a:rPr>
              <a:t>www.itu.int/ict</a:t>
            </a:r>
            <a:endParaRPr lang="en-US" dirty="0"/>
          </a:p>
          <a:p>
            <a:pPr algn="ctr"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961564"/>
            <a:ext cx="7772400" cy="523220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MIS Report 2014 </a:t>
            </a:r>
            <a:r>
              <a:rPr lang="en-US" sz="2800" dirty="0" smtClean="0">
                <a:solidFill>
                  <a:srgbClr val="498ACA"/>
                </a:solidFill>
              </a:rPr>
              <a:t>statistical highlights</a:t>
            </a:r>
            <a:endParaRPr lang="en-US" sz="2800" dirty="0">
              <a:solidFill>
                <a:srgbClr val="498ACA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628800"/>
            <a:ext cx="8640960" cy="482453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Mobile broadband is driving ICT growth</a:t>
            </a:r>
            <a:endParaRPr lang="en-US" sz="1800" dirty="0"/>
          </a:p>
          <a:p>
            <a:pPr marL="628650" lvl="1" indent="-266700"/>
            <a:r>
              <a:rPr lang="en-US" sz="1400" dirty="0" smtClean="0"/>
              <a:t>Global mobile-broadband penetration increased from 9% to 32% in the last five years</a:t>
            </a:r>
          </a:p>
          <a:p>
            <a:pPr marL="628650" lvl="1" indent="-266700"/>
            <a:r>
              <a:rPr lang="en-US" sz="1400" dirty="0" smtClean="0"/>
              <a:t>Africa </a:t>
            </a:r>
            <a:r>
              <a:rPr lang="en-US" sz="1400" dirty="0"/>
              <a:t>stands out with </a:t>
            </a:r>
            <a:r>
              <a:rPr lang="en-US" sz="1400" dirty="0" smtClean="0"/>
              <a:t>a mobile-broadband growth rate of over 40% in 2014 </a:t>
            </a:r>
          </a:p>
          <a:p>
            <a:pPr marL="628650" lvl="1" indent="-266700"/>
            <a:r>
              <a:rPr lang="en-US" sz="1400" dirty="0" smtClean="0"/>
              <a:t>3G </a:t>
            </a:r>
            <a:r>
              <a:rPr lang="en-US" sz="1400" dirty="0"/>
              <a:t>progressing </a:t>
            </a:r>
            <a:r>
              <a:rPr lang="en-US" sz="1400" dirty="0" smtClean="0"/>
              <a:t>in developing countries, and mobile-broadband penetration 21%</a:t>
            </a:r>
          </a:p>
          <a:p>
            <a:pPr marL="628650" lvl="1" indent="-266700"/>
            <a:r>
              <a:rPr lang="en-US" sz="1400" dirty="0" smtClean="0"/>
              <a:t>3G+ techs driving mobile-broadband penetration in developed countries: 84% in 2014</a:t>
            </a:r>
            <a:endParaRPr lang="en-US" sz="14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1800" dirty="0" smtClean="0"/>
              <a:t>Internet access and use growing steadily</a:t>
            </a:r>
            <a:endParaRPr lang="en-US" sz="1800" dirty="0"/>
          </a:p>
          <a:p>
            <a:pPr marL="628650" lvl="1" indent="-266700"/>
            <a:r>
              <a:rPr lang="en-US" sz="1400" dirty="0" smtClean="0"/>
              <a:t>Almost </a:t>
            </a:r>
            <a:r>
              <a:rPr lang="en-US" sz="1400" dirty="0"/>
              <a:t>44 per cent of the </a:t>
            </a:r>
            <a:r>
              <a:rPr lang="en-US" sz="1400" dirty="0" smtClean="0"/>
              <a:t>world’s households have </a:t>
            </a:r>
            <a:r>
              <a:rPr lang="en-US" sz="1400" dirty="0"/>
              <a:t>Internet access at </a:t>
            </a:r>
            <a:r>
              <a:rPr lang="en-US" sz="1400" dirty="0" smtClean="0"/>
              <a:t>home</a:t>
            </a:r>
          </a:p>
          <a:p>
            <a:pPr marL="628650" lvl="1" indent="-266700"/>
            <a:r>
              <a:rPr lang="en-US" sz="1400" dirty="0" smtClean="0"/>
              <a:t>Growth driven by </a:t>
            </a:r>
            <a:r>
              <a:rPr lang="en-US" sz="1400" dirty="0"/>
              <a:t>developing </a:t>
            </a:r>
            <a:r>
              <a:rPr lang="en-US" sz="1400" dirty="0" smtClean="0"/>
              <a:t>countries in 2014: 14% </a:t>
            </a:r>
            <a:r>
              <a:rPr lang="en-US" sz="1400" dirty="0"/>
              <a:t>as against </a:t>
            </a:r>
            <a:r>
              <a:rPr lang="en-US" sz="1400" dirty="0" smtClean="0"/>
              <a:t>4% in developed countries</a:t>
            </a:r>
          </a:p>
          <a:p>
            <a:pPr marL="628650" lvl="1" indent="-266700"/>
            <a:r>
              <a:rPr lang="en-US" sz="1400" dirty="0" smtClean="0"/>
              <a:t>Internet users doubled in five years to reach 3 billion, 2/3 live in developing countries</a:t>
            </a:r>
            <a:endParaRPr lang="en-US" sz="14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1800" dirty="0" smtClean="0"/>
              <a:t>Mobile-cellular and fixed-broadband uptake slowing down</a:t>
            </a:r>
          </a:p>
          <a:p>
            <a:pPr marL="628650" lvl="1" indent="-266700"/>
            <a:r>
              <a:rPr lang="en-US" sz="1400" dirty="0" smtClean="0"/>
              <a:t>Growth </a:t>
            </a:r>
            <a:r>
              <a:rPr lang="en-US" sz="1400" dirty="0"/>
              <a:t>in mobile </a:t>
            </a:r>
            <a:r>
              <a:rPr lang="en-US" sz="1400" dirty="0" smtClean="0"/>
              <a:t>penetration slows </a:t>
            </a:r>
            <a:r>
              <a:rPr lang="en-US" sz="1400" dirty="0"/>
              <a:t>to </a:t>
            </a:r>
            <a:r>
              <a:rPr lang="en-US" sz="1400" dirty="0" smtClean="0"/>
              <a:t>a </a:t>
            </a:r>
            <a:r>
              <a:rPr lang="en-US" sz="1400" dirty="0"/>
              <a:t>ten-year </a:t>
            </a:r>
            <a:r>
              <a:rPr lang="en-US" sz="1400" dirty="0" smtClean="0"/>
              <a:t>low of 2.6%</a:t>
            </a:r>
          </a:p>
          <a:p>
            <a:pPr marL="628650" lvl="1" indent="-266700"/>
            <a:r>
              <a:rPr lang="en-US" sz="1400" dirty="0" smtClean="0"/>
              <a:t>Mobile markets have reached saturation with almost 7 billion subscriptions</a:t>
            </a:r>
          </a:p>
          <a:p>
            <a:pPr marL="628650" lvl="1" indent="-266700"/>
            <a:r>
              <a:rPr lang="en-US" altLang="zh-CN" sz="1400" dirty="0" smtClean="0">
                <a:ea typeface="SimSun" pitchFamily="2" charset="-122"/>
              </a:rPr>
              <a:t>Fixed-broadband growth rates have dropped to 6% in developing countries, despite penetration remaining low (6%) in the developing world</a:t>
            </a:r>
          </a:p>
          <a:p>
            <a:pPr marL="628650" lvl="1" indent="-266700"/>
            <a:r>
              <a:rPr lang="en-US" altLang="zh-CN" sz="1400" dirty="0" smtClean="0">
                <a:ea typeface="SimSun" pitchFamily="2" charset="-122"/>
              </a:rPr>
              <a:t>Fixed broadband has reached mature levels in developed countries: 27.5% penetration and continuous low growth (3.4%) 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8720"/>
            <a:ext cx="7772400" cy="58477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The digital </a:t>
            </a:r>
            <a:r>
              <a:rPr lang="en-US" dirty="0" smtClean="0">
                <a:solidFill>
                  <a:srgbClr val="498ACA"/>
                </a:solidFill>
              </a:rPr>
              <a:t>divides</a:t>
            </a:r>
            <a:endParaRPr lang="en-US" sz="3200" dirty="0">
              <a:solidFill>
                <a:srgbClr val="498ACA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292000" y="1989638"/>
            <a:ext cx="4752528" cy="4679722"/>
          </a:xfrm>
        </p:spPr>
        <p:txBody>
          <a:bodyPr/>
          <a:lstStyle/>
          <a:p>
            <a:r>
              <a:rPr lang="en-US" sz="1800" dirty="0"/>
              <a:t>450 </a:t>
            </a:r>
            <a:r>
              <a:rPr lang="en-US" sz="1800" dirty="0" smtClean="0"/>
              <a:t>million people worldwide without access to mobile services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sz="1800" dirty="0" smtClean="0"/>
              <a:t>&lt;1% fixed-broadband penetration in least developed countries (LDCs)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sz="1800" dirty="0" smtClean="0"/>
              <a:t>Rural-urban divide: lower 3G coverage, smaller proportion of households with Internet access and fewer enterprises and schools connected in rural areas.  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sz="1800" dirty="0"/>
              <a:t>4.3 billion people </a:t>
            </a:r>
            <a:r>
              <a:rPr lang="en-US" sz="1800" dirty="0" smtClean="0"/>
              <a:t>worldwide are </a:t>
            </a:r>
            <a:r>
              <a:rPr lang="en-US" sz="1800" dirty="0"/>
              <a:t>not yet using the Internet, </a:t>
            </a:r>
            <a:r>
              <a:rPr lang="en-US" sz="1800" dirty="0" smtClean="0"/>
              <a:t>90% live in the developing world 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E61B1-8F82-4E5A-B98D-C9025903541F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white">
          <a:xfrm>
            <a:off x="5427484" y="6351131"/>
            <a:ext cx="2888932" cy="246221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Verdana" pitchFamily="34" charset="0"/>
                <a:cs typeface="Tahoma" pitchFamily="34" charset="0"/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  <a:latin typeface="Verdana" pitchFamily="34" charset="0"/>
                <a:cs typeface="Tahoma" pitchFamily="34" charset="0"/>
              </a:rPr>
              <a:t>ITU MIS Report 2014, * Estimate</a:t>
            </a:r>
            <a:endParaRPr lang="en-US" sz="1000" dirty="0">
              <a:solidFill>
                <a:srgbClr val="000000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286880" y="1556792"/>
            <a:ext cx="3888432" cy="432048"/>
          </a:xfrm>
          <a:prstGeom prst="rect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 "/>
              </a:rPr>
              <a:t>Fixed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 "/>
              </a:rPr>
              <a:t> (wired)-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 "/>
              </a:rPr>
              <a:t>broadband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 "/>
              </a:rPr>
              <a:t> </a:t>
            </a:r>
            <a:r>
              <a:rPr lang="en-US" sz="1200" dirty="0" smtClean="0">
                <a:latin typeface="Verdana "/>
              </a:rPr>
              <a:t>subscriptions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 "/>
              </a:rPr>
              <a:t>,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 "/>
              </a:rPr>
              <a:t> 2005-2014*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 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367876" y="3915653"/>
            <a:ext cx="3888432" cy="504056"/>
          </a:xfrm>
          <a:prstGeom prst="rect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 "/>
              </a:rPr>
              <a:t>Individuals using the Internet,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 "/>
              </a:rPr>
              <a:t> 2005-2014*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 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69" y="1884391"/>
            <a:ext cx="3144432" cy="20411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69" y="4286264"/>
            <a:ext cx="2903783" cy="20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92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6712"/>
            <a:ext cx="7772400" cy="584775"/>
          </a:xfrm>
        </p:spPr>
        <p:txBody>
          <a:bodyPr/>
          <a:lstStyle/>
          <a:p>
            <a:r>
              <a:rPr lang="en-US" dirty="0" smtClean="0">
                <a:solidFill>
                  <a:srgbClr val="498ACA"/>
                </a:solidFill>
              </a:rPr>
              <a:t>Investment and revenue </a:t>
            </a:r>
            <a:r>
              <a:rPr lang="en-US" dirty="0" smtClean="0">
                <a:solidFill>
                  <a:schemeClr val="tx2"/>
                </a:solidFill>
              </a:rPr>
              <a:t>trends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07504" y="1484784"/>
            <a:ext cx="4968552" cy="4544417"/>
          </a:xfrm>
        </p:spPr>
        <p:txBody>
          <a:bodyPr/>
          <a:lstStyle/>
          <a:p>
            <a:r>
              <a:rPr lang="en-US" sz="2000" dirty="0" smtClean="0"/>
              <a:t>Total </a:t>
            </a:r>
            <a:r>
              <a:rPr lang="en-US" sz="2000" dirty="0"/>
              <a:t>telecommunication revenues </a:t>
            </a:r>
            <a:r>
              <a:rPr lang="en-US" sz="2000" dirty="0" smtClean="0"/>
              <a:t>have stagnated at USD 1.88 trillion, 2.7% </a:t>
            </a:r>
            <a:r>
              <a:rPr lang="en-US" sz="2000" dirty="0"/>
              <a:t>of world </a:t>
            </a:r>
            <a:r>
              <a:rPr lang="en-US" sz="2000" dirty="0" smtClean="0"/>
              <a:t>GDP </a:t>
            </a:r>
          </a:p>
          <a:p>
            <a:r>
              <a:rPr lang="en-US" sz="2000" dirty="0"/>
              <a:t>The </a:t>
            </a:r>
            <a:r>
              <a:rPr lang="en-US" sz="2000" dirty="0" smtClean="0"/>
              <a:t>sector returned to negative growth in developed countries, whereas revenues in developing countries  increased by 4% in 2012</a:t>
            </a:r>
            <a:endParaRPr lang="en-US" sz="500" dirty="0"/>
          </a:p>
          <a:p>
            <a:r>
              <a:rPr lang="en-US" sz="2000" dirty="0" smtClean="0"/>
              <a:t>Global investment </a:t>
            </a:r>
            <a:r>
              <a:rPr lang="en-US" sz="2000" dirty="0"/>
              <a:t>in telecommunications </a:t>
            </a:r>
            <a:r>
              <a:rPr lang="en-US" sz="2000" dirty="0" smtClean="0"/>
              <a:t>grew by 4% to reach USD </a:t>
            </a:r>
            <a:r>
              <a:rPr lang="en-US" sz="2000" dirty="0"/>
              <a:t>307 </a:t>
            </a:r>
            <a:r>
              <a:rPr lang="en-US" sz="2000" dirty="0" smtClean="0"/>
              <a:t>billion in 2012</a:t>
            </a:r>
          </a:p>
          <a:p>
            <a:r>
              <a:rPr lang="en-US" sz="2000" dirty="0" smtClean="0"/>
              <a:t>The developing countries</a:t>
            </a:r>
            <a:r>
              <a:rPr lang="en-US" sz="2000" dirty="0"/>
              <a:t>’ share in total investment </a:t>
            </a:r>
            <a:r>
              <a:rPr lang="en-US" sz="2000" dirty="0" smtClean="0"/>
              <a:t>reached almost 40% and an all-time high value of USD 121 billion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E61B1-8F82-4E5A-B98D-C9025903541F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white">
          <a:xfrm>
            <a:off x="5779305" y="6381328"/>
            <a:ext cx="2105063" cy="246221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Verdana" pitchFamily="34" charset="0"/>
                <a:cs typeface="Tahoma" pitchFamily="34" charset="0"/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  <a:latin typeface="Verdana" pitchFamily="34" charset="0"/>
                <a:cs typeface="Tahoma" pitchFamily="34" charset="0"/>
              </a:rPr>
              <a:t>ITU MIS Report 2014</a:t>
            </a:r>
            <a:endParaRPr lang="en-US" sz="1000" dirty="0">
              <a:solidFill>
                <a:srgbClr val="000000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134480" y="1484784"/>
            <a:ext cx="3888432" cy="432048"/>
          </a:xfrm>
          <a:prstGeom prst="rect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 "/>
              </a:rPr>
              <a:t>Telecommunication revenues,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 "/>
              </a:rPr>
              <a:t> 2007-2012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 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004049" y="3873824"/>
            <a:ext cx="4054895" cy="504056"/>
          </a:xfrm>
          <a:prstGeom prst="rect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 "/>
              </a:rPr>
              <a:t>Investment </a:t>
            </a:r>
            <a:r>
              <a:rPr lang="en-US" sz="1200" dirty="0" smtClean="0">
                <a:latin typeface="Verdana "/>
              </a:rPr>
              <a:t>by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 "/>
              </a:rPr>
              <a:t> telecommunication operators,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 "/>
              </a:rPr>
              <a:t> 2007-2012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 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80" y="1898344"/>
            <a:ext cx="2832612" cy="1987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21" y="4286724"/>
            <a:ext cx="2806497" cy="198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32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834579"/>
            <a:ext cx="7772400" cy="1077218"/>
          </a:xfrm>
        </p:spPr>
        <p:txBody>
          <a:bodyPr/>
          <a:lstStyle/>
          <a:p>
            <a:r>
              <a:rPr lang="en-US" dirty="0" smtClean="0"/>
              <a:t>The ICT Development Index </a:t>
            </a:r>
            <a:r>
              <a:rPr lang="en-US" dirty="0" smtClean="0">
                <a:solidFill>
                  <a:srgbClr val="498ACA"/>
                </a:solidFill>
              </a:rPr>
              <a:t>(IDI)</a:t>
            </a:r>
            <a:endParaRPr lang="en-US" dirty="0">
              <a:solidFill>
                <a:srgbClr val="498ACA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84212" y="2268959"/>
            <a:ext cx="8064252" cy="4040361"/>
          </a:xfrm>
        </p:spPr>
        <p:txBody>
          <a:bodyPr/>
          <a:lstStyle/>
          <a:p>
            <a:r>
              <a:rPr lang="en-US" sz="2400" dirty="0" smtClean="0"/>
              <a:t>11 indicators, covering 3 areas:</a:t>
            </a:r>
          </a:p>
          <a:p>
            <a:pPr lvl="1"/>
            <a:r>
              <a:rPr lang="en-US" sz="2400" dirty="0" smtClean="0"/>
              <a:t>ICT access, use and skills</a:t>
            </a:r>
          </a:p>
          <a:p>
            <a:r>
              <a:rPr lang="en-US" sz="2400" dirty="0" smtClean="0"/>
              <a:t>166 economies</a:t>
            </a:r>
          </a:p>
          <a:p>
            <a:r>
              <a:rPr lang="en-US" sz="2400" dirty="0" smtClean="0"/>
              <a:t>Comparison of data from 2013 and 2012</a:t>
            </a:r>
          </a:p>
          <a:p>
            <a:r>
              <a:rPr lang="en-US" sz="2400" dirty="0" smtClean="0"/>
              <a:t>Regional analysis</a:t>
            </a:r>
          </a:p>
          <a:p>
            <a:r>
              <a:rPr lang="en-US" sz="2400" dirty="0" smtClean="0"/>
              <a:t>Assessment of the relationship between  geography and population and IDI performance</a:t>
            </a:r>
          </a:p>
          <a:p>
            <a:r>
              <a:rPr lang="en-US" sz="2400" dirty="0" smtClean="0"/>
              <a:t>Analysis of the link between IDI and the MDGs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BF754-678C-467B-9968-67239D948F6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8" y="908720"/>
            <a:ext cx="8820472" cy="892552"/>
          </a:xfrm>
        </p:spPr>
        <p:txBody>
          <a:bodyPr/>
          <a:lstStyle/>
          <a:p>
            <a:r>
              <a:rPr lang="en-US" sz="2600" dirty="0">
                <a:solidFill>
                  <a:srgbClr val="498ACA"/>
                </a:solidFill>
              </a:rPr>
              <a:t>Almost all countries improved </a:t>
            </a:r>
            <a:r>
              <a:rPr lang="en-US" sz="2600" dirty="0" smtClean="0">
                <a:solidFill>
                  <a:srgbClr val="498ACA"/>
                </a:solidFill>
              </a:rPr>
              <a:t>in the IDI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 smtClean="0"/>
              <a:t>but Least Connected Countries lag behind</a:t>
            </a:r>
            <a:endParaRPr lang="en-US" sz="2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525735"/>
          </a:xfrm>
        </p:spPr>
        <p:txBody>
          <a:bodyPr/>
          <a:lstStyle/>
          <a:p>
            <a:r>
              <a:rPr lang="en-US" dirty="0" smtClean="0"/>
              <a:t>IDI 2013 top ten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492895"/>
            <a:ext cx="3394720" cy="363326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solidFill>
                  <a:schemeClr val="tx2"/>
                </a:solidFill>
              </a:rPr>
              <a:t>Denmark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chemeClr val="tx2"/>
                </a:solidFill>
              </a:rPr>
              <a:t>Korea (Rep.) </a:t>
            </a:r>
            <a:endParaRPr lang="en-US" sz="1800" dirty="0" smtClean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solidFill>
                  <a:schemeClr val="tx2"/>
                </a:solidFill>
              </a:rPr>
              <a:t>Sweden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solidFill>
                  <a:schemeClr val="tx2"/>
                </a:solidFill>
              </a:rPr>
              <a:t>Iceland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solidFill>
                  <a:schemeClr val="tx2"/>
                </a:solidFill>
              </a:rPr>
              <a:t>United Kingdom </a:t>
            </a:r>
          </a:p>
          <a:p>
            <a:pPr marL="514350" indent="-514350">
              <a:buFont typeface="+mj-lt"/>
              <a:buAutoNum type="arabicPeriod"/>
            </a:pPr>
            <a:r>
              <a:rPr lang="fr-CH" sz="1800" dirty="0" err="1" smtClean="0">
                <a:solidFill>
                  <a:schemeClr val="tx2"/>
                </a:solidFill>
              </a:rPr>
              <a:t>Norway</a:t>
            </a:r>
            <a:r>
              <a:rPr lang="fr-CH" sz="1800" dirty="0" smtClean="0">
                <a:solidFill>
                  <a:schemeClr val="tx2"/>
                </a:solidFill>
              </a:rPr>
              <a:t> </a:t>
            </a:r>
            <a:endParaRPr lang="en-US" sz="1800" dirty="0" smtClean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solidFill>
                  <a:schemeClr val="tx2"/>
                </a:solidFill>
              </a:rPr>
              <a:t>Netherlands </a:t>
            </a:r>
          </a:p>
          <a:p>
            <a:pPr marL="514350" indent="-514350">
              <a:buFont typeface="+mj-lt"/>
              <a:buAutoNum type="arabicPeriod"/>
            </a:pPr>
            <a:r>
              <a:rPr lang="fr-CH" sz="1800" dirty="0" err="1" smtClean="0">
                <a:solidFill>
                  <a:schemeClr val="tx2"/>
                </a:solidFill>
              </a:rPr>
              <a:t>Finland</a:t>
            </a:r>
            <a:r>
              <a:rPr lang="fr-CH" sz="1800" dirty="0" smtClean="0">
                <a:solidFill>
                  <a:schemeClr val="tx2"/>
                </a:solidFill>
              </a:rPr>
              <a:t> </a:t>
            </a:r>
            <a:endParaRPr lang="en-US" sz="1800" dirty="0" smtClean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chemeClr val="tx2"/>
                </a:solidFill>
              </a:rPr>
              <a:t>Hong Kong, China</a:t>
            </a:r>
            <a:endParaRPr lang="en-US" sz="1800" dirty="0" smtClean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solidFill>
                  <a:schemeClr val="tx2"/>
                </a:solidFill>
              </a:rPr>
              <a:t>Luxembourg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211960" y="1844824"/>
            <a:ext cx="4473823" cy="504056"/>
          </a:xfrm>
        </p:spPr>
        <p:txBody>
          <a:bodyPr/>
          <a:lstStyle/>
          <a:p>
            <a:r>
              <a:rPr lang="fr-CH" dirty="0" smtClean="0"/>
              <a:t>Key findings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995937" y="2420888"/>
            <a:ext cx="4824536" cy="3960441"/>
          </a:xfrm>
        </p:spPr>
        <p:txBody>
          <a:bodyPr/>
          <a:lstStyle/>
          <a:p>
            <a:r>
              <a:rPr lang="en-US" sz="2000" dirty="0"/>
              <a:t>Top IDI performers have high income </a:t>
            </a:r>
            <a:r>
              <a:rPr lang="en-US" sz="2000" dirty="0" smtClean="0"/>
              <a:t>levels, competitive </a:t>
            </a:r>
            <a:r>
              <a:rPr lang="en-US" sz="2000" dirty="0"/>
              <a:t>markets and a skilled </a:t>
            </a:r>
            <a:r>
              <a:rPr lang="en-US" sz="2000" dirty="0" smtClean="0"/>
              <a:t>population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sz="2000" dirty="0" smtClean="0"/>
              <a:t>Effective implementation of policies to achieve ambitious ICT targets help drive national information economies</a:t>
            </a:r>
          </a:p>
          <a:p>
            <a:endParaRPr lang="en-US" sz="500" dirty="0"/>
          </a:p>
          <a:p>
            <a:r>
              <a:rPr lang="en-US" sz="2000" dirty="0"/>
              <a:t>Some 2.5 billion people living in the </a:t>
            </a:r>
            <a:r>
              <a:rPr lang="en-US" sz="2000" dirty="0" smtClean="0"/>
              <a:t>world’s least </a:t>
            </a:r>
            <a:r>
              <a:rPr lang="en-US" sz="2000" dirty="0"/>
              <a:t>connected countries (LCCs) need </a:t>
            </a:r>
            <a:r>
              <a:rPr lang="en-US" sz="2000" dirty="0" smtClean="0"/>
              <a:t>targeted policies </a:t>
            </a:r>
            <a:r>
              <a:rPr lang="en-US" sz="2000" dirty="0"/>
              <a:t>for improved access to ICTs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F3BE7-A65F-48E2-9B73-776FF87C5302}" type="slidenum">
              <a:rPr lang="en-US"/>
              <a:pPr/>
              <a:t>6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7379" y="820450"/>
            <a:ext cx="8350696" cy="1384995"/>
          </a:xfrm>
        </p:spPr>
        <p:txBody>
          <a:bodyPr/>
          <a:lstStyle/>
          <a:p>
            <a:r>
              <a:rPr lang="en-US" sz="2800" dirty="0"/>
              <a:t>Wireless broadband drives IDI </a:t>
            </a:r>
            <a:r>
              <a:rPr lang="en-US" sz="2800" dirty="0" smtClean="0"/>
              <a:t>progress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in </a:t>
            </a:r>
            <a:r>
              <a:rPr lang="en-US" sz="2800" dirty="0" smtClean="0">
                <a:solidFill>
                  <a:srgbClr val="498ACA"/>
                </a:solidFill>
              </a:rPr>
              <a:t>dynamic countries</a:t>
            </a:r>
            <a:r>
              <a:rPr lang="en-US" sz="2800" dirty="0" smtClean="0"/>
              <a:t>, most of which </a:t>
            </a:r>
            <a:br>
              <a:rPr lang="en-US" sz="2800" dirty="0" smtClean="0"/>
            </a:br>
            <a:r>
              <a:rPr lang="en-US" sz="2800" dirty="0" smtClean="0"/>
              <a:t>are from </a:t>
            </a:r>
            <a:r>
              <a:rPr lang="en-US" sz="2800" dirty="0"/>
              <a:t>the developing world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8AB3-F511-43E5-8253-C241D6281971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53313" y="2197951"/>
            <a:ext cx="6336704" cy="504056"/>
          </a:xfrm>
          <a:prstGeom prst="rect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</a:pPr>
            <a:r>
              <a:rPr lang="en-US" sz="1400" dirty="0" smtClean="0">
                <a:latin typeface="Verdana "/>
              </a:rPr>
              <a:t>Most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 "/>
              </a:rPr>
              <a:t>dynamic countries  - changes between IDI 2013 and 2012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white">
          <a:xfrm>
            <a:off x="553313" y="5661248"/>
            <a:ext cx="8265327" cy="553998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Verdana" pitchFamily="34" charset="0"/>
                <a:cs typeface="Tahoma" pitchFamily="34" charset="0"/>
              </a:rPr>
              <a:t>Note: * In the access sub-index, </a:t>
            </a:r>
            <a:r>
              <a:rPr lang="en-US" sz="1000" dirty="0" err="1">
                <a:solidFill>
                  <a:srgbClr val="000000"/>
                </a:solidFill>
                <a:latin typeface="Verdana" pitchFamily="34" charset="0"/>
                <a:cs typeface="Tahoma" pitchFamily="34" charset="0"/>
              </a:rPr>
              <a:t>Mali</a:t>
            </a:r>
            <a:r>
              <a:rPr lang="en-US" sz="1000" dirty="0">
                <a:solidFill>
                  <a:srgbClr val="000000"/>
                </a:solidFill>
                <a:latin typeface="Verdana" pitchFamily="34" charset="0"/>
                <a:cs typeface="Tahoma" pitchFamily="34" charset="0"/>
              </a:rPr>
              <a:t>, Mexico, Nepal, Nigeria, the Russian Federation and Uruguay also went up four places between 2012 and 2013. **In </a:t>
            </a:r>
            <a:r>
              <a:rPr lang="en-US" sz="1000" dirty="0" smtClean="0">
                <a:solidFill>
                  <a:srgbClr val="000000"/>
                </a:solidFill>
                <a:latin typeface="Verdana" pitchFamily="34" charset="0"/>
                <a:cs typeface="Tahoma" pitchFamily="34" charset="0"/>
              </a:rPr>
              <a:t>the use </a:t>
            </a:r>
            <a:r>
              <a:rPr lang="en-US" sz="1000" dirty="0">
                <a:solidFill>
                  <a:srgbClr val="000000"/>
                </a:solidFill>
                <a:latin typeface="Verdana" pitchFamily="34" charset="0"/>
                <a:cs typeface="Tahoma" pitchFamily="34" charset="0"/>
              </a:rPr>
              <a:t>sub-index, Belarus and Oman also went up seven places.</a:t>
            </a:r>
            <a:endParaRPr lang="en-US" sz="1000" dirty="0" smtClean="0">
              <a:solidFill>
                <a:srgbClr val="000000"/>
              </a:solidFill>
              <a:latin typeface="Verdana" pitchFamily="34" charset="0"/>
              <a:cs typeface="Tahoma" pitchFamily="34" charset="0"/>
            </a:endParaRPr>
          </a:p>
          <a:p>
            <a:r>
              <a:rPr lang="en-US" sz="1000" dirty="0" smtClean="0">
                <a:solidFill>
                  <a:srgbClr val="000000"/>
                </a:solidFill>
                <a:latin typeface="Verdana" pitchFamily="34" charset="0"/>
                <a:cs typeface="Tahoma" pitchFamily="34" charset="0"/>
              </a:rPr>
              <a:t>Source</a:t>
            </a:r>
            <a:r>
              <a:rPr lang="en-US" sz="1000" dirty="0">
                <a:solidFill>
                  <a:srgbClr val="000000"/>
                </a:solidFill>
                <a:latin typeface="Verdana" pitchFamily="34" charset="0"/>
                <a:cs typeface="Tahoma" pitchFamily="34" charset="0"/>
              </a:rPr>
              <a:t>: </a:t>
            </a:r>
            <a:r>
              <a:rPr lang="en-US" sz="1000" dirty="0" smtClean="0">
                <a:solidFill>
                  <a:srgbClr val="000000"/>
                </a:solidFill>
                <a:latin typeface="Verdana" pitchFamily="34" charset="0"/>
                <a:cs typeface="Tahoma" pitchFamily="34" charset="0"/>
              </a:rPr>
              <a:t>ITU MIS Report 2014</a:t>
            </a:r>
            <a:endParaRPr lang="en-US" sz="1000" dirty="0">
              <a:solidFill>
                <a:srgbClr val="000000"/>
              </a:solidFill>
              <a:latin typeface="Verdana" pitchFamily="34" charset="0"/>
              <a:cs typeface="Tahoma" pitchFamily="34" charset="0"/>
            </a:endParaRPr>
          </a:p>
        </p:txBody>
      </p:sp>
      <p:pic>
        <p:nvPicPr>
          <p:cNvPr id="10" name="9 Imagen" descr="table-2-2-exec-s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8" y="2717080"/>
            <a:ext cx="9036496" cy="287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53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80728"/>
            <a:ext cx="7772400" cy="584775"/>
          </a:xfrm>
        </p:spPr>
        <p:txBody>
          <a:bodyPr/>
          <a:lstStyle/>
          <a:p>
            <a:r>
              <a:rPr lang="en-US" dirty="0" smtClean="0">
                <a:solidFill>
                  <a:srgbClr val="498ACA"/>
                </a:solidFill>
              </a:rPr>
              <a:t>Regional</a:t>
            </a:r>
            <a:r>
              <a:rPr lang="en-US" dirty="0" smtClean="0"/>
              <a:t> IDI </a:t>
            </a:r>
            <a:endParaRPr lang="en-US" sz="32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8AB3-F511-43E5-8253-C241D6281971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white">
          <a:xfrm>
            <a:off x="539552" y="5970790"/>
            <a:ext cx="2105063" cy="246221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Verdana" pitchFamily="34" charset="0"/>
                <a:cs typeface="Tahoma" pitchFamily="34" charset="0"/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  <a:latin typeface="Verdana" pitchFamily="34" charset="0"/>
                <a:cs typeface="Tahoma" pitchFamily="34" charset="0"/>
              </a:rPr>
              <a:t>ITU MIS Report 2014</a:t>
            </a:r>
            <a:endParaRPr lang="en-US" sz="1000" dirty="0">
              <a:solidFill>
                <a:srgbClr val="000000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71600" y="1642050"/>
            <a:ext cx="6336704" cy="504056"/>
          </a:xfrm>
          <a:prstGeom prst="rect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</a:pPr>
            <a:r>
              <a:rPr kumimoji="0" lang="en-US" sz="1400" b="0" i="0" u="none" strike="noStrike" cap="none" normalizeH="0" dirty="0" smtClean="0">
                <a:ln>
                  <a:noFill/>
                </a:ln>
                <a:effectLst/>
                <a:latin typeface="Verdana "/>
              </a:rPr>
              <a:t>IDI ranges and averages, by region and compared to world average, 2013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Verdana 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8646"/>
            <a:ext cx="6592160" cy="39021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80800"/>
            <a:ext cx="7772400" cy="584775"/>
          </a:xfrm>
        </p:spPr>
        <p:txBody>
          <a:bodyPr/>
          <a:lstStyle/>
          <a:p>
            <a:r>
              <a:rPr lang="en-US" dirty="0"/>
              <a:t>Top </a:t>
            </a:r>
            <a:r>
              <a:rPr lang="en-US" sz="3200" dirty="0" smtClean="0"/>
              <a:t>five </a:t>
            </a:r>
            <a:r>
              <a:rPr lang="en-US" sz="3200" dirty="0" smtClean="0">
                <a:solidFill>
                  <a:srgbClr val="498ACA"/>
                </a:solidFill>
              </a:rPr>
              <a:t>per region</a:t>
            </a:r>
            <a:endParaRPr lang="en-US" sz="3200" dirty="0">
              <a:solidFill>
                <a:srgbClr val="498ACA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8AB3-F511-43E5-8253-C241D6281971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721817" y="1916832"/>
            <a:ext cx="7522591" cy="504056"/>
          </a:xfrm>
          <a:prstGeom prst="rect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dirty="0">
                <a:latin typeface="+mj-lt"/>
              </a:rPr>
              <a:t>The top five economies in each region and their ranking in the global IDI, </a:t>
            </a:r>
            <a:r>
              <a:rPr lang="en-US" sz="1400" dirty="0" smtClean="0">
                <a:latin typeface="+mj-lt"/>
              </a:rPr>
              <a:t>2013</a:t>
            </a:r>
            <a:endParaRPr lang="en-US" sz="1400" dirty="0">
              <a:latin typeface="+mj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white">
          <a:xfrm>
            <a:off x="179512" y="4797152"/>
            <a:ext cx="2105063" cy="246221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Verdana" pitchFamily="34" charset="0"/>
                <a:cs typeface="Tahoma" pitchFamily="34" charset="0"/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  <a:latin typeface="Verdana" pitchFamily="34" charset="0"/>
                <a:cs typeface="Tahoma" pitchFamily="34" charset="0"/>
              </a:rPr>
              <a:t>ITU MIS Report 2014</a:t>
            </a:r>
            <a:endParaRPr lang="en-US" sz="1000" dirty="0">
              <a:solidFill>
                <a:srgbClr val="000000"/>
              </a:solidFill>
              <a:latin typeface="Verdana" pitchFamily="34" charset="0"/>
              <a:cs typeface="Tahoma" pitchFamily="34" charset="0"/>
            </a:endParaRPr>
          </a:p>
        </p:txBody>
      </p:sp>
      <p:pic>
        <p:nvPicPr>
          <p:cNvPr id="10" name="9 Imagen" descr="table-3-8-exec-s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2420888"/>
            <a:ext cx="9036496" cy="225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46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5C5C5C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4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1B5BA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2828ED20E4CF4C87A479821B407446" ma:contentTypeVersion="2" ma:contentTypeDescription="Create a new document." ma:contentTypeScope="" ma:versionID="2a9d116d46e7c4d1d9a32a0a22e8f4e1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f03cfa57e716973114bdf2422329f5c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E0D8DC-82AE-4B14-AB1B-C5F9F1FEE1E1}"/>
</file>

<file path=customXml/itemProps2.xml><?xml version="1.0" encoding="utf-8"?>
<ds:datastoreItem xmlns:ds="http://schemas.openxmlformats.org/officeDocument/2006/customXml" ds:itemID="{FCC4DCB1-CE76-4018-85B5-C71577682890}"/>
</file>

<file path=customXml/itemProps3.xml><?xml version="1.0" encoding="utf-8"?>
<ds:datastoreItem xmlns:ds="http://schemas.openxmlformats.org/officeDocument/2006/customXml" ds:itemID="{1309E512-5BFC-445A-A1A4-1182B83B00E4}"/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21661</TotalTime>
  <Words>1444</Words>
  <Application>Microsoft Office PowerPoint</Application>
  <PresentationFormat>On-screen Show (4:3)</PresentationFormat>
  <Paragraphs>219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ITU-e</vt:lpstr>
      <vt:lpstr>PowerPoint Presentation</vt:lpstr>
      <vt:lpstr>MIS Report 2014 statistical highlights</vt:lpstr>
      <vt:lpstr>The digital divides</vt:lpstr>
      <vt:lpstr>Investment and revenue trends</vt:lpstr>
      <vt:lpstr>The ICT Development Index (IDI)</vt:lpstr>
      <vt:lpstr>Almost all countries improved in the IDI but Least Connected Countries lag behind</vt:lpstr>
      <vt:lpstr>Wireless broadband drives IDI progress in dynamic countries, most of which  are from the developing world</vt:lpstr>
      <vt:lpstr>Regional IDI </vt:lpstr>
      <vt:lpstr>Top five per region</vt:lpstr>
      <vt:lpstr>There is a strong relationship between the IDI and many MDG indicators</vt:lpstr>
      <vt:lpstr>Fixed-broadband prices continue to decrease and entry-level speeds are increasing</vt:lpstr>
      <vt:lpstr>Mobile-broadband prices in developed countries six times more affordable  than in developing countries</vt:lpstr>
      <vt:lpstr>Income inequalities contribute to making broadband unaffordable</vt:lpstr>
      <vt:lpstr>Competition and regulation are key drivers of affordable ICT prices</vt:lpstr>
      <vt:lpstr>Big data for development</vt:lpstr>
      <vt:lpstr>Big data from the ICT sector</vt:lpstr>
      <vt:lpstr>Use of big data from mobile operators</vt:lpstr>
      <vt:lpstr>Big data from the ICT sector:  development potential and challenges</vt:lpstr>
      <vt:lpstr>PowerPoint Presentation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Robert Shaw</dc:creator>
  <cp:lastModifiedBy>Delmas, Nathalie</cp:lastModifiedBy>
  <cp:revision>1049</cp:revision>
  <cp:lastPrinted>2014-11-18T13:53:16Z</cp:lastPrinted>
  <dcterms:created xsi:type="dcterms:W3CDTF">2006-05-30T12:53:59Z</dcterms:created>
  <dcterms:modified xsi:type="dcterms:W3CDTF">2015-01-08T09:27:43Z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0x010100012828ED20E4CF4C87A479821B407446</vt:lpwstr>
  </property>
</Properties>
</file>