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D3594-ED44-4C86-8C4F-694B8BA9F6AD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3612B-3136-488B-8A48-24E3A68D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To Regulate or not to Regulate Infrastructure Markets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Abdul Musoke &amp; Mbaga Tuzinde</a:t>
            </a:r>
          </a:p>
          <a:p>
            <a:r>
              <a:rPr lang="en-US" dirty="0" smtClean="0"/>
              <a:t>Uganda Communications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Emergent Regulatory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Are similar terms applied to all tenants?</a:t>
            </a:r>
          </a:p>
          <a:p>
            <a:r>
              <a:rPr lang="en-US" dirty="0" smtClean="0"/>
              <a:t>May Infrastructure owners provide privileged access for some?</a:t>
            </a:r>
          </a:p>
          <a:p>
            <a:r>
              <a:rPr lang="en-US" dirty="0" smtClean="0"/>
              <a:t>May we need a Reference/Model tenancy agreement like its common in Interconnect markets?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Price Excessiveness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Do firms enjoy a position that may perpetuate price excessiveness?</a:t>
            </a:r>
          </a:p>
          <a:p>
            <a:r>
              <a:rPr lang="en-US" dirty="0" smtClean="0"/>
              <a:t>Is self provisioning by MNOs a credible threat?</a:t>
            </a:r>
          </a:p>
          <a:p>
            <a:r>
              <a:rPr lang="en-US" dirty="0" smtClean="0"/>
              <a:t>Does our tariff regulation mandate cover this part of the market?</a:t>
            </a:r>
          </a:p>
          <a:p>
            <a:r>
              <a:rPr lang="en-US" dirty="0" smtClean="0"/>
              <a:t>Do we have the costing tools too investigating probable excessiveness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Emergent Regulatory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 indeed we have jurisdiction to enforce cost oriented prices, what is the most appropriate costing methodology?</a:t>
            </a:r>
          </a:p>
          <a:p>
            <a:r>
              <a:rPr lang="en-US" dirty="0" smtClean="0"/>
              <a:t>Long Run Incremental Costing or Fully Distributed Costing?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Abuse of Trade Secrets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Is disclosure of trade secrets and key strategic plans a possible issue in this market?</a:t>
            </a:r>
          </a:p>
          <a:p>
            <a:r>
              <a:rPr lang="en-US" dirty="0" smtClean="0"/>
              <a:t>How are they best safeguarded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Emergent Regulatory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City Authorities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do we best collaborate with City authorities and environmental agencies?</a:t>
            </a:r>
          </a:p>
          <a:p>
            <a:r>
              <a:rPr lang="en-US" dirty="0" smtClean="0"/>
              <a:t>Are there model MOUs we could use?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9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00028" y="2145102"/>
            <a:ext cx="8596668" cy="13208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6506"/>
          </a:xfrm>
        </p:spPr>
        <p:txBody>
          <a:bodyPr/>
          <a:lstStyle/>
          <a:p>
            <a:r>
              <a:rPr lang="en-US" dirty="0" smtClean="0"/>
              <a:t>The African Infrastructure Journey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77" y="1975449"/>
            <a:ext cx="3916393" cy="406591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87660" y="1975449"/>
            <a:ext cx="4486344" cy="4065913"/>
          </a:xfrm>
        </p:spPr>
        <p:txBody>
          <a:bodyPr/>
          <a:lstStyle/>
          <a:p>
            <a:r>
              <a:rPr lang="en-US" dirty="0" smtClean="0"/>
              <a:t>Network infrastructure portfolio has traditionally been a key market differentiator in many African telecommunications markets.</a:t>
            </a:r>
          </a:p>
          <a:p>
            <a:r>
              <a:rPr lang="en-US" dirty="0" smtClean="0"/>
              <a:t>It was indeed common place for network operators to boast about network size in terms of </a:t>
            </a:r>
            <a:r>
              <a:rPr lang="en-US" dirty="0" err="1" smtClean="0"/>
              <a:t>kms</a:t>
            </a:r>
            <a:r>
              <a:rPr lang="en-US" dirty="0" smtClean="0"/>
              <a:t> of cable (usually copper) as well as number of masts owned.</a:t>
            </a:r>
          </a:p>
          <a:p>
            <a:r>
              <a:rPr lang="en-US" dirty="0" smtClean="0"/>
              <a:t>Number of masts owned was many a time used as a proxy to network coverage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6672"/>
          </a:xfrm>
        </p:spPr>
        <p:txBody>
          <a:bodyPr/>
          <a:lstStyle/>
          <a:p>
            <a:r>
              <a:rPr lang="en-US" dirty="0" smtClean="0"/>
              <a:t>The NRA and Infrastructure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915064"/>
            <a:ext cx="4184035" cy="412629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Up until the late 2000s, National Regulatory Authorities were oblivious to lost opportunities in the then Build – to – Own infrastructure models</a:t>
            </a:r>
          </a:p>
          <a:p>
            <a:r>
              <a:rPr lang="en-US" dirty="0" smtClean="0"/>
              <a:t>Indeed in many a story, NRAs would point to the number of built towers as a proxy for Foreign Direct Investment, jobs created and overall industry growth</a:t>
            </a:r>
          </a:p>
          <a:p>
            <a:r>
              <a:rPr lang="en-US" dirty="0" smtClean="0"/>
              <a:t>Many inaugural communication laws bestowed upon telecom licensees Rights of Ways on national highways. This left the metropolitan authorities very little leverage in the matter of Rights of Way issuance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915065"/>
            <a:ext cx="4184034" cy="14578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addition, most legislation mandated redundancy routes for </a:t>
            </a:r>
            <a:r>
              <a:rPr lang="en-US" dirty="0" err="1" smtClean="0"/>
              <a:t>fibre</a:t>
            </a:r>
            <a:r>
              <a:rPr lang="en-US" dirty="0" smtClean="0"/>
              <a:t> as a means to limit service down time. This resulted in a typical MNO maintaining full time fiber routes for redundancy and attendant duplicity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Road to Infrastructure Sharing – SITE SWAPs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1690777"/>
            <a:ext cx="3101036" cy="435058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Towards the end of the first </a:t>
            </a:r>
            <a:r>
              <a:rPr lang="en-US" dirty="0" smtClean="0"/>
              <a:t>decade of the Centur</a:t>
            </a:r>
            <a:r>
              <a:rPr lang="en-US" dirty="0" smtClean="0"/>
              <a:t>y,</a:t>
            </a:r>
            <a:r>
              <a:rPr lang="en-US" dirty="0" smtClean="0"/>
              <a:t> </a:t>
            </a:r>
            <a:r>
              <a:rPr lang="en-US" dirty="0" smtClean="0"/>
              <a:t>many African markets saw slight changes in Infrastructure ownership</a:t>
            </a:r>
          </a:p>
          <a:p>
            <a:r>
              <a:rPr lang="en-US" dirty="0" smtClean="0"/>
              <a:t>In an effort to save on capital and operational outlays, many operators adopted SITE SWAP models in which competitors would swap tower space for no monetary compensation.</a:t>
            </a:r>
          </a:p>
          <a:p>
            <a:r>
              <a:rPr lang="en-US" dirty="0" smtClean="0"/>
              <a:t>While the benefits were/are obvious, site swap models necessitate a degree of transparency on the location and capacity of network towers/elements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219" y="3674853"/>
            <a:ext cx="4891785" cy="236650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Swapping parties would have to disclose to direct rivals the location of towers and BTS details</a:t>
            </a:r>
          </a:p>
          <a:p>
            <a:r>
              <a:rPr lang="en-US" dirty="0" smtClean="0"/>
              <a:t>Many a time this could be used to jeopardize/preempt key market strategies of rivalling players </a:t>
            </a:r>
          </a:p>
          <a:p>
            <a:r>
              <a:rPr lang="en-US" dirty="0" smtClean="0"/>
              <a:t>As such site swaps remain the exception rather than the norm in many African telco markets</a:t>
            </a:r>
            <a:endParaRPr lang="en-US" dirty="0"/>
          </a:p>
        </p:txBody>
      </p:sp>
      <p:sp>
        <p:nvSpPr>
          <p:cNvPr id="5" name="AutoShape 2" descr="Image result for business espionage"/>
          <p:cNvSpPr>
            <a:spLocks noChangeAspect="1" noChangeArrowheads="1"/>
          </p:cNvSpPr>
          <p:nvPr/>
        </p:nvSpPr>
        <p:spPr bwMode="auto">
          <a:xfrm>
            <a:off x="5972235" y="29948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08" y="1524000"/>
            <a:ext cx="5107017" cy="196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6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to Lease Infrastructure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77841"/>
            <a:ext cx="4184035" cy="38807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Around 2008, a number of African markets saw the entry of Build – to – Lease and/or acquire to lease infrastructure models</a:t>
            </a:r>
          </a:p>
          <a:p>
            <a:r>
              <a:rPr lang="en-US" dirty="0" smtClean="0"/>
              <a:t>These were largely in the cell site tower space with the entry of actors like;</a:t>
            </a:r>
          </a:p>
          <a:p>
            <a:pPr lvl="1"/>
            <a:r>
              <a:rPr lang="en-US" dirty="0" smtClean="0"/>
              <a:t>Helios Towers (Nigeria, Ghana)</a:t>
            </a:r>
          </a:p>
          <a:p>
            <a:pPr lvl="1"/>
            <a:r>
              <a:rPr lang="en-US" dirty="0" smtClean="0"/>
              <a:t>American Tower Company (Uganda, South Africa)</a:t>
            </a:r>
          </a:p>
          <a:p>
            <a:pPr lvl="1"/>
            <a:r>
              <a:rPr lang="en-US" dirty="0" smtClean="0"/>
              <a:t>IHS Towers (Nigeria, Zambia, Cameroon)</a:t>
            </a:r>
          </a:p>
          <a:p>
            <a:r>
              <a:rPr lang="en-US" dirty="0" smtClean="0"/>
              <a:t>These were later followed by fiber and duct players like;</a:t>
            </a:r>
          </a:p>
          <a:p>
            <a:pPr lvl="1"/>
            <a:r>
              <a:rPr lang="en-US" dirty="0" smtClean="0"/>
              <a:t>Google’s C-Squared in Uganda</a:t>
            </a:r>
          </a:p>
          <a:p>
            <a:pPr lvl="1"/>
            <a:r>
              <a:rPr lang="en-US" dirty="0" err="1" smtClean="0"/>
              <a:t>Wainanchi</a:t>
            </a:r>
            <a:r>
              <a:rPr lang="en-US" dirty="0" smtClean="0"/>
              <a:t> in Kenya, Uganda and Tanzania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9275" y="2160588"/>
            <a:ext cx="310514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78106" y="6041361"/>
            <a:ext cx="2756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Photo Credit - </a:t>
            </a:r>
            <a:r>
              <a:rPr lang="en-US" sz="1000" dirty="0" err="1" smtClean="0"/>
              <a:t>Dunmain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480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Again many National Regulatory Authorities have only encouraged the market development with limited regulatory intervention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inaction could in part be attributed to obvious CAPEX and OPEX savings that would lower entry barriers for new actors as well as a genuine lack of experience in the space.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Also, some of the new passive infrastructure providers have argued that theirs is a non-telco service that offers civil works/structures that may not necessarily fall under the jurisdiction of NRAs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their argument, it is argued that construction and environmental assessment permits are sufficient and no special licenses are sought</a:t>
            </a:r>
          </a:p>
          <a:p>
            <a:r>
              <a:rPr lang="en-US" dirty="0" smtClean="0"/>
              <a:t>Regulators also remained uncertain of applicable licenses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121"/>
          </a:xfrm>
        </p:spPr>
        <p:txBody>
          <a:bodyPr/>
          <a:lstStyle/>
          <a:p>
            <a:r>
              <a:rPr lang="en-US" dirty="0" smtClean="0"/>
              <a:t>Regulatory Gaps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820175"/>
            <a:ext cx="8596668" cy="4221188"/>
          </a:xfrm>
        </p:spPr>
        <p:txBody>
          <a:bodyPr>
            <a:normAutofit/>
          </a:bodyPr>
          <a:lstStyle/>
          <a:p>
            <a:r>
              <a:rPr lang="en-US" dirty="0" smtClean="0"/>
              <a:t>The last five years have seen many National Regulatory Authorities undertake market definition and Dominance Assessment reviews</a:t>
            </a:r>
          </a:p>
          <a:p>
            <a:r>
              <a:rPr lang="en-US" dirty="0" smtClean="0"/>
              <a:t>These have been mainly motivated by the growing importance of antitrust regulation following the liberalization of many African markets.</a:t>
            </a:r>
          </a:p>
          <a:p>
            <a:r>
              <a:rPr lang="en-US" dirty="0" smtClean="0"/>
              <a:t>Traditionally, these markets have been characterized by dominant incumbents with a competitive host of fringe actors. </a:t>
            </a:r>
          </a:p>
          <a:p>
            <a:r>
              <a:rPr lang="en-US" dirty="0" smtClean="0"/>
              <a:t>However recent market assessments have shown that their has been a strategic shift from vertically integrated incumbents holding upstream infrastructure to niche actors specializing in different levels of the telco value chain.</a:t>
            </a:r>
          </a:p>
          <a:p>
            <a:r>
              <a:rPr lang="en-US" dirty="0" smtClean="0"/>
              <a:t>One such segment is the passive infrastructure market  and a number of structural issues are usually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8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 in Passive Infrastructure Markets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1794294"/>
            <a:ext cx="8596312" cy="395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Emergent Regulatory 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Licensing Regime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While most African markets have migrated to technology neutral licensing regimes, do present license classifications provide enough regulatory protection?</a:t>
            </a:r>
          </a:p>
          <a:p>
            <a:r>
              <a:rPr lang="en-US" dirty="0" smtClean="0"/>
              <a:t>What may be the most appropriate defense to jurisdictional challenges?</a:t>
            </a:r>
          </a:p>
          <a:p>
            <a:r>
              <a:rPr lang="en-US" dirty="0" smtClean="0"/>
              <a:t>Should there be any </a:t>
            </a:r>
            <a:r>
              <a:rPr lang="en-US" dirty="0" smtClean="0"/>
              <a:t>exemptions?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Vertical Foreclosure Abuses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 some markets, Infrastructure companies may have sister companies at the service layer and hence motivation to foreclose downstream competition to sister firms?</a:t>
            </a:r>
          </a:p>
          <a:p>
            <a:r>
              <a:rPr lang="en-US" dirty="0" smtClean="0"/>
              <a:t>Do we have a good enough insight in the pricing and strategic interaction?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15867C9614F47BA8D6B0E29C1F8AC" ma:contentTypeVersion="2" ma:contentTypeDescription="Create a new document." ma:contentTypeScope="" ma:versionID="4ca898af8f7af041c51f4350d443e6f4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EBE85B-D2D4-48A9-ACC9-D82291D42483}"/>
</file>

<file path=customXml/itemProps2.xml><?xml version="1.0" encoding="utf-8"?>
<ds:datastoreItem xmlns:ds="http://schemas.openxmlformats.org/officeDocument/2006/customXml" ds:itemID="{B66C532B-087F-4D82-A5D5-19FF6578AA5A}"/>
</file>

<file path=customXml/itemProps3.xml><?xml version="1.0" encoding="utf-8"?>
<ds:datastoreItem xmlns:ds="http://schemas.openxmlformats.org/officeDocument/2006/customXml" ds:itemID="{B9D78D02-0002-4395-8C7C-682569DB6F0B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1230</TotalTime>
  <Words>896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To Regulate or not to Regulate Infrastructure Markets</vt:lpstr>
      <vt:lpstr>The African Infrastructure Journey</vt:lpstr>
      <vt:lpstr>The NRA and Infrastructure Regulation</vt:lpstr>
      <vt:lpstr>Road to Infrastructure Sharing – SITE SWAPs</vt:lpstr>
      <vt:lpstr>Build to Lease Infrastructure Models</vt:lpstr>
      <vt:lpstr>Regulatory Response</vt:lpstr>
      <vt:lpstr>Regulatory Gaps</vt:lpstr>
      <vt:lpstr>Key Issues in Passive Infrastructure Markets</vt:lpstr>
      <vt:lpstr>Emergent Regulatory Questions</vt:lpstr>
      <vt:lpstr>Emergent Regulatory Questions</vt:lpstr>
      <vt:lpstr>Emergent Regulatory Questions</vt:lpstr>
      <vt:lpstr>Emergent Regulatory Questions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Regulate or not to Regulate Infrastructure Markets</dc:title>
  <dc:creator>Abdul. N. Musoke</dc:creator>
  <cp:lastModifiedBy>Mbaga Tuzinde</cp:lastModifiedBy>
  <cp:revision>21</cp:revision>
  <dcterms:created xsi:type="dcterms:W3CDTF">2017-01-23T11:24:28Z</dcterms:created>
  <dcterms:modified xsi:type="dcterms:W3CDTF">2017-01-27T05:30:23Z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0x010100D8D15867C9614F47BA8D6B0E29C1F8AC</vt:lpwstr>
  </property>
</Properties>
</file>