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3" r:id="rId8"/>
    <p:sldId id="266" r:id="rId9"/>
    <p:sldId id="269" r:id="rId10"/>
    <p:sldId id="264" r:id="rId11"/>
    <p:sldId id="270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D34BB-2D7E-41C2-933A-682DD2712F61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FDAA4-9699-401A-BAED-184E0669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3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B1EB-483C-4082-A653-F0E8CF130373}" type="datetime1">
              <a:rPr lang="en-GB" smtClean="0"/>
              <a:t>08/04/2013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3165B-7CDF-4662-8405-EDA07EDA6DE7}" type="datetime1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79B8-6468-4B85-AF48-31CDF50AAEAB}" type="datetime1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A75F-ADD4-4032-81D2-E5F38EA65210}" type="datetime1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3F51-B025-4A8B-93D7-41F7D1664AC2}" type="datetime1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D543-012A-4A5E-A1B6-2649D13FE2F4}" type="datetime1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95E0-705B-41FA-9E73-455D333D0756}" type="datetime1">
              <a:rPr lang="en-GB" smtClean="0"/>
              <a:t>08/04/2013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810B-4ED2-441E-8C58-7EA631D7E192}" type="datetime1">
              <a:rPr lang="en-GB" smtClean="0"/>
              <a:t>08/04/2013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67E6-DFC4-47EF-8492-1F6F739D6A60}" type="datetime1">
              <a:rPr lang="en-GB" smtClean="0"/>
              <a:t>08/04/2013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982B-E9A7-4A1A-8834-EBD4565DC322}" type="datetime1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8C07-8045-4D74-B047-DA132E1B5FDB}" type="datetime1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03E37-73A2-4623-B02F-C9DB7F409FD7}" type="datetime1">
              <a:rPr lang="en-GB" smtClean="0"/>
              <a:t>08/04/2013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E1970-BF23-410A-BF79-29DB04E89AF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y.itu.int/index.php/news/item/1077-smc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ITU Spectrum Management</a:t>
            </a:r>
            <a:br>
              <a:rPr lang="en-GB" dirty="0" smtClean="0"/>
            </a:br>
            <a:r>
              <a:rPr lang="en-GB" dirty="0" smtClean="0"/>
              <a:t>Training Program (SMTP)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Concept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35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 ahead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Clarifying provisions for certification of the course</a:t>
            </a:r>
          </a:p>
          <a:p>
            <a:r>
              <a:rPr lang="en-GB" dirty="0" smtClean="0"/>
              <a:t>Setting up Quality assurance mechanism for course delivery phase with feedback from Study Groups, Administrations as employers, as well as from </a:t>
            </a:r>
            <a:r>
              <a:rPr lang="en-GB" smtClean="0"/>
              <a:t>ultimate students</a:t>
            </a:r>
            <a:endParaRPr lang="en-GB" dirty="0" smtClean="0"/>
          </a:p>
          <a:p>
            <a:r>
              <a:rPr lang="en-GB" dirty="0" smtClean="0"/>
              <a:t>Performing ITU financial/staffing impact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4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Quality assurance mechanism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r>
              <a:rPr lang="en-GB" sz="5600" b="1" dirty="0" smtClean="0"/>
              <a:t>Consultative and editorial procedure to ensure</a:t>
            </a:r>
            <a:endParaRPr lang="en-GB" sz="5600" dirty="0" smtClean="0"/>
          </a:p>
          <a:p>
            <a:pPr lvl="1"/>
            <a:r>
              <a:rPr lang="en-GB" sz="4800" b="1" dirty="0" smtClean="0"/>
              <a:t>technical</a:t>
            </a:r>
            <a:r>
              <a:rPr lang="en-GB" sz="4800" dirty="0" smtClean="0"/>
              <a:t> </a:t>
            </a:r>
            <a:r>
              <a:rPr lang="en-GB" sz="4800" dirty="0"/>
              <a:t>quality of the content is of the highest </a:t>
            </a:r>
            <a:r>
              <a:rPr lang="en-GB" sz="4800" dirty="0" smtClean="0"/>
              <a:t>standard</a:t>
            </a:r>
          </a:p>
          <a:p>
            <a:pPr lvl="1"/>
            <a:r>
              <a:rPr lang="en-GB" sz="4800" dirty="0" smtClean="0"/>
              <a:t>the </a:t>
            </a:r>
            <a:r>
              <a:rPr lang="en-GB" sz="4800" b="1" dirty="0"/>
              <a:t>language and terminology used </a:t>
            </a:r>
            <a:r>
              <a:rPr lang="en-GB" sz="4800" dirty="0"/>
              <a:t>in the training materials conforms to the rules, policies, procedures and instruments of the </a:t>
            </a:r>
            <a:r>
              <a:rPr lang="en-GB" sz="4800" dirty="0" smtClean="0"/>
              <a:t>ITU </a:t>
            </a:r>
          </a:p>
          <a:p>
            <a:r>
              <a:rPr lang="en-GB" sz="5600" b="1" dirty="0" smtClean="0"/>
              <a:t>Bodies to establish for the </a:t>
            </a:r>
            <a:r>
              <a:rPr lang="en-GB" sz="5600" b="1" dirty="0"/>
              <a:t>quality assurance </a:t>
            </a:r>
            <a:r>
              <a:rPr lang="en-GB" sz="5600" b="1" dirty="0" smtClean="0"/>
              <a:t>process</a:t>
            </a:r>
            <a:endParaRPr lang="en-US" sz="5600" dirty="0"/>
          </a:p>
          <a:p>
            <a:pPr lvl="1"/>
            <a:r>
              <a:rPr lang="en-GB" sz="4800" dirty="0" smtClean="0"/>
              <a:t>Peer </a:t>
            </a:r>
            <a:r>
              <a:rPr lang="en-GB" sz="4800" dirty="0"/>
              <a:t>Review Committee</a:t>
            </a:r>
            <a:endParaRPr lang="en-US" sz="4800" dirty="0"/>
          </a:p>
          <a:p>
            <a:pPr lvl="1"/>
            <a:r>
              <a:rPr lang="en-GB" sz="4800" dirty="0" smtClean="0"/>
              <a:t>Editorial </a:t>
            </a:r>
            <a:r>
              <a:rPr lang="en-GB" sz="4800" dirty="0"/>
              <a:t>Committee</a:t>
            </a:r>
            <a:endParaRPr lang="en-US" sz="4800" dirty="0"/>
          </a:p>
          <a:p>
            <a:r>
              <a:rPr lang="en-GB" sz="5600" b="1" dirty="0"/>
              <a:t>Peer Review </a:t>
            </a:r>
            <a:r>
              <a:rPr lang="en-GB" sz="5600" b="1" dirty="0" smtClean="0"/>
              <a:t>Committee</a:t>
            </a:r>
            <a:endParaRPr lang="en-US" sz="5600" dirty="0"/>
          </a:p>
          <a:p>
            <a:pPr lvl="1"/>
            <a:r>
              <a:rPr lang="en-GB" sz="4800" dirty="0" smtClean="0"/>
              <a:t>review </a:t>
            </a:r>
            <a:r>
              <a:rPr lang="en-GB" sz="4800" dirty="0"/>
              <a:t>the work of the experts to ensure that the technical aspects of the training material are up to </a:t>
            </a:r>
            <a:r>
              <a:rPr lang="en-GB" sz="4800" dirty="0" smtClean="0"/>
              <a:t>standard</a:t>
            </a:r>
          </a:p>
          <a:p>
            <a:pPr lvl="1"/>
            <a:r>
              <a:rPr lang="en-GB" sz="4800" dirty="0" smtClean="0"/>
              <a:t>be </a:t>
            </a:r>
            <a:r>
              <a:rPr lang="en-GB" sz="4800" dirty="0"/>
              <a:t>composed of the relevant BDT </a:t>
            </a:r>
            <a:r>
              <a:rPr lang="en-GB" sz="4800" dirty="0" smtClean="0"/>
              <a:t>staff </a:t>
            </a:r>
            <a:r>
              <a:rPr lang="en-GB" sz="4800" dirty="0"/>
              <a:t> and Councillors of the  BR study </a:t>
            </a:r>
            <a:r>
              <a:rPr lang="en-GB" sz="4800" dirty="0" smtClean="0"/>
              <a:t>groups (for </a:t>
            </a:r>
            <a:r>
              <a:rPr lang="en-GB" sz="4800" dirty="0"/>
              <a:t>the modules falling under their respective </a:t>
            </a:r>
            <a:r>
              <a:rPr lang="en-GB" sz="4800" dirty="0" smtClean="0"/>
              <a:t>groups)</a:t>
            </a:r>
          </a:p>
          <a:p>
            <a:pPr lvl="1"/>
            <a:r>
              <a:rPr lang="en-GB" sz="4800" dirty="0" smtClean="0"/>
              <a:t>Councillors </a:t>
            </a:r>
            <a:r>
              <a:rPr lang="en-GB" sz="4800" dirty="0"/>
              <a:t>to  consult their SG members for  comments and inputs  into the relevant  </a:t>
            </a:r>
            <a:r>
              <a:rPr lang="en-GB" sz="4800" dirty="0" smtClean="0"/>
              <a:t>module/s</a:t>
            </a:r>
          </a:p>
          <a:p>
            <a:pPr lvl="1"/>
            <a:r>
              <a:rPr lang="en-GB" sz="4800" dirty="0" smtClean="0"/>
              <a:t>all </a:t>
            </a:r>
            <a:r>
              <a:rPr lang="en-GB" sz="4800" dirty="0"/>
              <a:t>comments, reviews and suggestions </a:t>
            </a:r>
            <a:r>
              <a:rPr lang="en-GB" sz="4800" dirty="0" smtClean="0"/>
              <a:t>back </a:t>
            </a:r>
            <a:r>
              <a:rPr lang="en-GB" sz="4800" dirty="0"/>
              <a:t>to the experts for incorporation into the respective training </a:t>
            </a:r>
            <a:r>
              <a:rPr lang="en-GB" sz="4800" dirty="0" smtClean="0"/>
              <a:t>modules </a:t>
            </a:r>
          </a:p>
          <a:p>
            <a:pPr lvl="1"/>
            <a:r>
              <a:rPr lang="en-GB" sz="4800" dirty="0"/>
              <a:t>e</a:t>
            </a:r>
            <a:r>
              <a:rPr lang="en-GB" sz="4800" dirty="0" smtClean="0"/>
              <a:t>xpected </a:t>
            </a:r>
            <a:r>
              <a:rPr lang="en-GB" sz="4800" dirty="0"/>
              <a:t>turnaround time of about two </a:t>
            </a:r>
            <a:r>
              <a:rPr lang="en-GB" sz="4800" dirty="0" smtClean="0"/>
              <a:t>weeks</a:t>
            </a:r>
          </a:p>
          <a:p>
            <a:r>
              <a:rPr lang="en-GB" sz="5600" b="1" dirty="0" smtClean="0"/>
              <a:t>Editorial </a:t>
            </a:r>
            <a:r>
              <a:rPr lang="en-GB" sz="5600" b="1" dirty="0"/>
              <a:t>Committee</a:t>
            </a:r>
            <a:endParaRPr lang="en-US" sz="5600" dirty="0"/>
          </a:p>
          <a:p>
            <a:pPr lvl="1"/>
            <a:r>
              <a:rPr lang="en-GB" sz="4800" dirty="0" smtClean="0"/>
              <a:t>give </a:t>
            </a:r>
            <a:r>
              <a:rPr lang="en-GB" sz="4800" dirty="0"/>
              <a:t>the ITU stamp of </a:t>
            </a:r>
            <a:r>
              <a:rPr lang="en-GB" sz="4800" dirty="0" smtClean="0"/>
              <a:t>approval </a:t>
            </a:r>
            <a:r>
              <a:rPr lang="en-GB" sz="4800" dirty="0"/>
              <a:t>to the modules developed by the experts and reviewed by the Peer Review Committee </a:t>
            </a:r>
            <a:endParaRPr lang="en-GB" sz="4800" dirty="0" smtClean="0"/>
          </a:p>
          <a:p>
            <a:pPr lvl="1"/>
            <a:r>
              <a:rPr lang="en-GB" sz="4800" dirty="0" smtClean="0"/>
              <a:t>validate </a:t>
            </a:r>
            <a:r>
              <a:rPr lang="en-GB" sz="4800" dirty="0"/>
              <a:t>the language and terminologies used to ensure that they are consistent with ITU </a:t>
            </a:r>
            <a:r>
              <a:rPr lang="en-GB" sz="4800" dirty="0" smtClean="0"/>
              <a:t>languages</a:t>
            </a:r>
          </a:p>
          <a:p>
            <a:pPr lvl="1"/>
            <a:r>
              <a:rPr lang="en-GB" sz="4800" dirty="0" smtClean="0"/>
              <a:t>not </a:t>
            </a:r>
            <a:r>
              <a:rPr lang="en-GB" sz="4800" dirty="0"/>
              <a:t>expected to look at the technical content of the syllabus, as the </a:t>
            </a:r>
            <a:r>
              <a:rPr lang="en-GB" sz="4800" dirty="0" smtClean="0"/>
              <a:t>Peer Review </a:t>
            </a:r>
            <a:r>
              <a:rPr lang="en-GB" sz="4800" dirty="0"/>
              <a:t>committee is deemed competent enough to do </a:t>
            </a:r>
            <a:r>
              <a:rPr lang="en-GB" sz="4800" dirty="0" smtClean="0"/>
              <a:t>so</a:t>
            </a:r>
            <a:endParaRPr lang="en-US" sz="4800" dirty="0"/>
          </a:p>
          <a:p>
            <a:pPr lvl="1"/>
            <a:r>
              <a:rPr lang="en-GB" sz="4800" dirty="0" smtClean="0"/>
              <a:t>possible composition</a:t>
            </a:r>
            <a:endParaRPr lang="en-US" sz="4800" dirty="0"/>
          </a:p>
          <a:p>
            <a:pPr lvl="2"/>
            <a:r>
              <a:rPr lang="en-GB" sz="4800" dirty="0" smtClean="0"/>
              <a:t>the</a:t>
            </a:r>
            <a:r>
              <a:rPr lang="en-GB" sz="4800" dirty="0"/>
              <a:t> BDT Focal Point on Spectrum </a:t>
            </a:r>
            <a:r>
              <a:rPr lang="en-GB" sz="4800" dirty="0" smtClean="0"/>
              <a:t>Management</a:t>
            </a:r>
            <a:endParaRPr lang="en-US" sz="4800" dirty="0"/>
          </a:p>
          <a:p>
            <a:pPr lvl="2"/>
            <a:r>
              <a:rPr lang="en-GB" sz="4800" dirty="0" smtClean="0"/>
              <a:t>the </a:t>
            </a:r>
            <a:r>
              <a:rPr lang="en-GB" sz="4800" dirty="0"/>
              <a:t>respective Study Group Councillors in </a:t>
            </a:r>
            <a:r>
              <a:rPr lang="en-GB" sz="4800" dirty="0" smtClean="0"/>
              <a:t>BR</a:t>
            </a:r>
            <a:endParaRPr lang="en-US" sz="4800" dirty="0"/>
          </a:p>
          <a:p>
            <a:pPr lvl="2"/>
            <a:r>
              <a:rPr lang="en-GB" sz="4800" dirty="0" smtClean="0"/>
              <a:t>1 </a:t>
            </a:r>
            <a:r>
              <a:rPr lang="en-GB" sz="4800" dirty="0"/>
              <a:t>or 2 persons appointed by </a:t>
            </a:r>
            <a:r>
              <a:rPr lang="en-GB" sz="4800" dirty="0" smtClean="0"/>
              <a:t>BR</a:t>
            </a:r>
            <a:endParaRPr lang="en-US" sz="4800" dirty="0"/>
          </a:p>
          <a:p>
            <a:pPr lvl="2"/>
            <a:r>
              <a:rPr lang="en-GB" sz="4800" dirty="0" smtClean="0"/>
              <a:t>representative </a:t>
            </a:r>
            <a:r>
              <a:rPr lang="en-GB" sz="4800" dirty="0"/>
              <a:t>from the Human Capacity Building </a:t>
            </a:r>
            <a:r>
              <a:rPr lang="en-GB" sz="4800" dirty="0" smtClean="0"/>
              <a:t>division</a:t>
            </a:r>
            <a:endParaRPr lang="en-US" sz="4800" dirty="0"/>
          </a:p>
          <a:p>
            <a:pPr lvl="2"/>
            <a:r>
              <a:rPr lang="en-GB" sz="4800" dirty="0" smtClean="0"/>
              <a:t>chaired </a:t>
            </a:r>
            <a:r>
              <a:rPr lang="en-GB" sz="4800" dirty="0"/>
              <a:t>by a senior person from the </a:t>
            </a:r>
            <a:r>
              <a:rPr lang="en-GB" sz="4800" dirty="0" smtClean="0"/>
              <a:t>BR (</a:t>
            </a:r>
            <a:r>
              <a:rPr lang="en-GB" sz="4800" dirty="0" err="1" smtClean="0"/>
              <a:t>tbd</a:t>
            </a:r>
            <a:r>
              <a:rPr lang="en-GB" sz="4800" dirty="0" smtClean="0"/>
              <a:t>)</a:t>
            </a:r>
            <a:endParaRPr lang="en-US" sz="4800" dirty="0"/>
          </a:p>
          <a:p>
            <a:endParaRPr lang="en-US" sz="5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23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Ultimate implementation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International </a:t>
            </a:r>
            <a:r>
              <a:rPr lang="en-GB" dirty="0"/>
              <a:t>university Masters </a:t>
            </a:r>
            <a:r>
              <a:rPr lang="en-GB" dirty="0" smtClean="0"/>
              <a:t>course: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GB" dirty="0" smtClean="0"/>
              <a:t>Courses organized via </a:t>
            </a:r>
            <a:r>
              <a:rPr lang="en-GB" dirty="0"/>
              <a:t>collaboration </a:t>
            </a:r>
            <a:r>
              <a:rPr lang="en-GB" dirty="0" smtClean="0"/>
              <a:t>of University/</a:t>
            </a:r>
            <a:r>
              <a:rPr lang="en-GB" dirty="0" err="1" smtClean="0"/>
              <a:t>ies</a:t>
            </a:r>
            <a:r>
              <a:rPr lang="en-GB" dirty="0" smtClean="0"/>
              <a:t> and ITU as well as ITU-R sector members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GB" dirty="0"/>
              <a:t>Diploma conferred by partner </a:t>
            </a:r>
            <a:r>
              <a:rPr lang="en-GB" dirty="0" smtClean="0"/>
              <a:t>University/</a:t>
            </a:r>
            <a:r>
              <a:rPr lang="en-GB" dirty="0" err="1" smtClean="0"/>
              <a:t>ies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International professional SM </a:t>
            </a:r>
            <a:r>
              <a:rPr lang="en-GB" dirty="0"/>
              <a:t>c</a:t>
            </a:r>
            <a:r>
              <a:rPr lang="en-GB" dirty="0" smtClean="0"/>
              <a:t>ertificate: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eveloped content becomes </a:t>
            </a:r>
            <a:r>
              <a:rPr lang="en-GB" dirty="0"/>
              <a:t>a guide for </a:t>
            </a:r>
            <a:r>
              <a:rPr lang="en-GB" dirty="0" smtClean="0"/>
              <a:t>self-studies, supported by practical experience in administrations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GB" dirty="0" smtClean="0"/>
              <a:t>ITU Academy administers the remote testing to established standard and issues ITU certificate to those who successfully passed the exams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combination of the above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14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real weak point identified in supplying ITU </a:t>
            </a:r>
            <a:r>
              <a:rPr lang="en-GB" dirty="0"/>
              <a:t>M</a:t>
            </a:r>
            <a:r>
              <a:rPr lang="en-GB" dirty="0" smtClean="0"/>
              <a:t>ember Administrations with SM-educated personnel, which is unlikely to be resolved on national level, except in some very big countries</a:t>
            </a:r>
          </a:p>
          <a:p>
            <a:r>
              <a:rPr lang="en-GB" dirty="0" smtClean="0"/>
              <a:t>ITU is at unique position to bridge this gap and further cement its position of global centre of SM innovation and </a:t>
            </a:r>
            <a:r>
              <a:rPr lang="en-GB" dirty="0" smtClean="0"/>
              <a:t>know-how</a:t>
            </a:r>
          </a:p>
          <a:p>
            <a:r>
              <a:rPr lang="en-GB" dirty="0" smtClean="0"/>
              <a:t>For </a:t>
            </a:r>
            <a:r>
              <a:rPr lang="en-GB" smtClean="0"/>
              <a:t>more information see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u="sng" dirty="0">
                <a:hlinkClick r:id="rId2"/>
              </a:rPr>
              <a:t>http://academy.itu.int/index.php/news/item/1077-smcp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6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Addressed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Efficient running of Spectrum Management (SM) requires well educated professionals</a:t>
            </a:r>
          </a:p>
          <a:p>
            <a:r>
              <a:rPr lang="en-GB" dirty="0" smtClean="0"/>
              <a:t>Today there are no formal holistic SM education programs, except some ad hoc commercial or public courses such as ITU BR seminars, USTTI</a:t>
            </a:r>
          </a:p>
          <a:p>
            <a:r>
              <a:rPr lang="en-GB" dirty="0" smtClean="0"/>
              <a:t>Large administrations train SM staff by seconding them to experienced workers, but this offers narrowed vision and no formal quality check</a:t>
            </a:r>
          </a:p>
          <a:p>
            <a:r>
              <a:rPr lang="en-GB" dirty="0"/>
              <a:t>M</a:t>
            </a:r>
            <a:r>
              <a:rPr lang="en-GB" dirty="0" smtClean="0"/>
              <a:t>any smaller administrations, especially in developing countries, do not have even such option, but must rely solely on ad hoc courses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ITU establishing Spectrum Management Training Program:</a:t>
            </a:r>
          </a:p>
          <a:p>
            <a:pPr lvl="1"/>
            <a:r>
              <a:rPr lang="en-GB" dirty="0" smtClean="0"/>
              <a:t>Unified course, offering students across the globe access to state-of-the-art holistic SM training and forward-looking professional vision</a:t>
            </a:r>
          </a:p>
          <a:p>
            <a:pPr lvl="1"/>
            <a:r>
              <a:rPr lang="en-GB" dirty="0" smtClean="0"/>
              <a:t>Formalised assessment ensuring minimal quality of professional education</a:t>
            </a:r>
          </a:p>
          <a:p>
            <a:pPr lvl="1"/>
            <a:r>
              <a:rPr lang="en-GB" dirty="0" smtClean="0"/>
              <a:t>Certification to give international recognition, with possible option of university credits/diploma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9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for ITU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Preserving and spreading the wealth of SM knowledge accumulated in ITU (BR/BDT and ITU-R SG: staff’s know-how and Reports/Recs)</a:t>
            </a:r>
          </a:p>
          <a:p>
            <a:r>
              <a:rPr lang="en-GB" dirty="0" smtClean="0"/>
              <a:t>Additional facet to ITU’s global leadership role as enabler and facilitator of ICT development</a:t>
            </a:r>
          </a:p>
          <a:p>
            <a:r>
              <a:rPr lang="en-GB" dirty="0" smtClean="0"/>
              <a:t>Service to Member Administrations and Sector Members</a:t>
            </a:r>
          </a:p>
          <a:p>
            <a:r>
              <a:rPr lang="en-GB" dirty="0"/>
              <a:t>C</a:t>
            </a:r>
            <a:r>
              <a:rPr lang="en-GB" dirty="0" smtClean="0"/>
              <a:t>ourse completion certificate as quality reference for candidates assessment in ITU and administrations’ hiring processes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entry levels</a:t>
            </a:r>
          </a:p>
          <a:p>
            <a:r>
              <a:rPr lang="en-GB" dirty="0" smtClean="0"/>
              <a:t>Specialisation possibility:</a:t>
            </a:r>
          </a:p>
          <a:p>
            <a:pPr lvl="1"/>
            <a:r>
              <a:rPr lang="en-GB" dirty="0" smtClean="0"/>
              <a:t>Technical</a:t>
            </a:r>
          </a:p>
          <a:p>
            <a:pPr lvl="1"/>
            <a:r>
              <a:rPr lang="en-GB" dirty="0" smtClean="0"/>
              <a:t>Legal/economic</a:t>
            </a:r>
          </a:p>
          <a:p>
            <a:r>
              <a:rPr lang="en-GB" dirty="0" smtClean="0"/>
              <a:t>Accordingly structured</a:t>
            </a:r>
            <a:br>
              <a:rPr lang="en-GB" dirty="0" smtClean="0"/>
            </a:br>
            <a:r>
              <a:rPr lang="en-GB" dirty="0" smtClean="0"/>
              <a:t>set of obligatory modules</a:t>
            </a:r>
            <a:br>
              <a:rPr lang="en-GB" dirty="0" smtClean="0"/>
            </a:br>
            <a:r>
              <a:rPr lang="en-GB" dirty="0" smtClean="0"/>
              <a:t>and specialised electives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567" y="1265783"/>
            <a:ext cx="4960937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7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Initial composition of 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Obligatory modules:</a:t>
            </a:r>
          </a:p>
          <a:p>
            <a:pPr lvl="1"/>
            <a:r>
              <a:rPr lang="en-GB" dirty="0" smtClean="0"/>
              <a:t>“Legal </a:t>
            </a:r>
            <a:r>
              <a:rPr lang="en-GB" dirty="0"/>
              <a:t>Basis and Regulatory Framework of Spectrum Management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Spectrum Engineering </a:t>
            </a:r>
            <a:r>
              <a:rPr lang="en-GB" dirty="0" smtClean="0"/>
              <a:t>Fundamentals”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Wireless Telecommunications Technologies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Economic and Market Tools of Spectrum Management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Strategic Planning and Policies for Wireless Innovation</a:t>
            </a:r>
            <a:r>
              <a:rPr lang="en-GB" dirty="0" smtClean="0"/>
              <a:t>”</a:t>
            </a:r>
            <a:endParaRPr lang="en-GB" dirty="0"/>
          </a:p>
          <a:p>
            <a:r>
              <a:rPr lang="en-GB" dirty="0" smtClean="0"/>
              <a:t>Electives:</a:t>
            </a:r>
            <a:endParaRPr lang="en-GB" dirty="0"/>
          </a:p>
          <a:p>
            <a:pPr lvl="1"/>
            <a:r>
              <a:rPr lang="en-GB" dirty="0" smtClean="0"/>
              <a:t>“Spectrum </a:t>
            </a:r>
            <a:r>
              <a:rPr lang="en-GB" dirty="0"/>
              <a:t>Monitoring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Enforcement and Type Approval of Equipment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SM for Satellite Systems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SM for HF Systems, Science, Maritime and Amateur Services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SM for Aeronautical and Radio Determination Services and Military Systems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Computer-aided Spectrum Management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Advanced Spectrum Authorization Regimes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“Socio-Economic </a:t>
            </a:r>
            <a:r>
              <a:rPr lang="en-GB" dirty="0"/>
              <a:t>Impact of Spectrum Regulation; Competition and Consumer Protection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</a:t>
            </a:r>
            <a:r>
              <a:rPr lang="en-GB" dirty="0"/>
              <a:t>Terrestrial TV Broadcasting Planning and Digital Transition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smtClean="0"/>
              <a:t>“Opportunistic </a:t>
            </a:r>
            <a:r>
              <a:rPr lang="en-GB" dirty="0"/>
              <a:t>Spectrum Access and Cognitive Radio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6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Flexible certification routes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99" y="1908447"/>
            <a:ext cx="5599113" cy="47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93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First phase of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dentifying </a:t>
            </a:r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level experts within the </a:t>
            </a:r>
            <a:r>
              <a:rPr lang="en-US" dirty="0" smtClean="0"/>
              <a:t>global SM community and tasking them with preparing detailed course content</a:t>
            </a:r>
          </a:p>
          <a:p>
            <a:r>
              <a:rPr lang="en-US" dirty="0" smtClean="0"/>
              <a:t>Setting up </a:t>
            </a:r>
            <a:r>
              <a:rPr lang="en-US" dirty="0"/>
              <a:t>Q</a:t>
            </a:r>
            <a:r>
              <a:rPr lang="en-US" dirty="0" smtClean="0"/>
              <a:t>uality assurance mechanism to check delivered course content, through a combination of two-tier reviews by BR/BDT/Study Groups’ experts as well as peer review within the high level expert group</a:t>
            </a:r>
          </a:p>
          <a:p>
            <a:r>
              <a:rPr lang="en-GB" dirty="0"/>
              <a:t>Clarifying the possibility and scope of partnership with universities and other </a:t>
            </a:r>
            <a:r>
              <a:rPr lang="en-GB" dirty="0" smtClean="0"/>
              <a:t>institutions/companies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Vision for the team of experts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89369"/>
              </p:ext>
            </p:extLst>
          </p:nvPr>
        </p:nvGraphicFramePr>
        <p:xfrm>
          <a:off x="611560" y="2492896"/>
          <a:ext cx="7704856" cy="33525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64696"/>
                <a:gridCol w="1440160"/>
              </a:tblGrid>
              <a:tr h="441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Subject areas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Number of experts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Spectrum Regulation and Planning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</a:rPr>
                        <a:t>3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Spectrum Engineering and Technical Innovation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effectLst/>
                        </a:rPr>
                        <a:t>2-3</a:t>
                      </a:r>
                      <a:endParaRPr lang="en-GB" sz="2000" b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Economic, legal and market aspects of SM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</a:t>
                      </a:r>
                      <a:endParaRPr lang="en-GB" sz="2000" b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Wireless Technologies, Policies for Wireless Innovation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1-2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Spectrum Monitoring and Enforcement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1-2</a:t>
                      </a:r>
                      <a:endParaRPr lang="en-GB" sz="2000" b="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4192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Team total: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SimSun"/>
                          <a:cs typeface="Arial"/>
                        </a:rPr>
                        <a:t>10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1970-BF23-410A-BF79-29DB04E89AF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5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A451F-09FB-48B7-B8C7-168C15EBE298}"/>
</file>

<file path=customXml/itemProps2.xml><?xml version="1.0" encoding="utf-8"?>
<ds:datastoreItem xmlns:ds="http://schemas.openxmlformats.org/officeDocument/2006/customXml" ds:itemID="{0990CAC3-E3A9-420C-9FD3-1D3BD27A5478}"/>
</file>

<file path=customXml/itemProps3.xml><?xml version="1.0" encoding="utf-8"?>
<ds:datastoreItem xmlns:ds="http://schemas.openxmlformats.org/officeDocument/2006/customXml" ds:itemID="{5263FB20-4F59-4B8A-BDC9-C7BC8ACDAE5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645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ITU Spectrum Management Training Program (SMTP)</vt:lpstr>
      <vt:lpstr>Addressed problem</vt:lpstr>
      <vt:lpstr>The solution</vt:lpstr>
      <vt:lpstr>Benefits for ITU</vt:lpstr>
      <vt:lpstr>The vision</vt:lpstr>
      <vt:lpstr>Initial composition of the course</vt:lpstr>
      <vt:lpstr>Flexible certification routes</vt:lpstr>
      <vt:lpstr>First phase of implementation</vt:lpstr>
      <vt:lpstr>Vision for the team of experts</vt:lpstr>
      <vt:lpstr>Way ahead</vt:lpstr>
      <vt:lpstr>Quality assurance mechanism</vt:lpstr>
      <vt:lpstr>Ultimate implementation options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Management Certified Program Course</dc:title>
  <dc:creator>AM</dc:creator>
  <cp:lastModifiedBy>Bozsoki, Istvan</cp:lastModifiedBy>
  <cp:revision>21</cp:revision>
  <dcterms:created xsi:type="dcterms:W3CDTF">2013-01-15T18:38:05Z</dcterms:created>
  <dcterms:modified xsi:type="dcterms:W3CDTF">2013-04-08T15:05:50Z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