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9.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6" r:id="rId3"/>
    <p:sldId id="268" r:id="rId4"/>
    <p:sldId id="260" r:id="rId5"/>
    <p:sldId id="271" r:id="rId6"/>
    <p:sldId id="267" r:id="rId7"/>
    <p:sldId id="257" r:id="rId8"/>
    <p:sldId id="261" r:id="rId9"/>
    <p:sldId id="263" r:id="rId10"/>
    <p:sldId id="264" r:id="rId11"/>
    <p:sldId id="272" r:id="rId12"/>
    <p:sldId id="262" r:id="rId13"/>
    <p:sldId id="273" r:id="rId14"/>
    <p:sldId id="274" r:id="rId15"/>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8E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071" autoAdjust="0"/>
  </p:normalViewPr>
  <p:slideViewPr>
    <p:cSldViewPr>
      <p:cViewPr varScale="1">
        <p:scale>
          <a:sx n="86" d="100"/>
          <a:sy n="86" d="100"/>
        </p:scale>
        <p:origin x="-233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510F9D-E204-459F-960F-2576AFC54241}" type="datetimeFigureOut">
              <a:rPr lang="hr-HR" smtClean="0"/>
              <a:t>2.12.2013.</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E746DE-0C10-4786-88E1-9E4F940AB346}" type="slidenum">
              <a:rPr lang="hr-HR" smtClean="0"/>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760" baseline="0" dirty="0" smtClean="0"/>
              <a:t>Dear colleagues,</a:t>
            </a:r>
          </a:p>
          <a:p>
            <a:endParaRPr lang="en-US" sz="1760" baseline="0" dirty="0" smtClean="0"/>
          </a:p>
          <a:p>
            <a:r>
              <a:rPr lang="en-US" sz="1760" baseline="0" dirty="0" smtClean="0"/>
              <a:t>my name is Tanja Gombar on behalf of HRT. I am a broadcast engineer and I will be giving you a short presentation about what we have done in terms of </a:t>
            </a:r>
            <a:r>
              <a:rPr lang="en-US" sz="1760" baseline="0" dirty="0" err="1" smtClean="0"/>
              <a:t>eAccessibility</a:t>
            </a:r>
            <a:r>
              <a:rPr lang="en-US" sz="1760" baseline="0" dirty="0" smtClean="0"/>
              <a:t> so far.</a:t>
            </a:r>
          </a:p>
          <a:p>
            <a:endParaRPr lang="en-US" sz="1760" baseline="0" dirty="0" smtClean="0"/>
          </a:p>
          <a:p>
            <a:r>
              <a:rPr lang="en-US" sz="1760" baseline="0" dirty="0" smtClean="0"/>
              <a:t>The main focus of this presentation are the techniques for helping the hearing impaired. HRT has enabled broadcasting of numerous TV </a:t>
            </a:r>
            <a:r>
              <a:rPr lang="en-US" sz="1760" baseline="0" dirty="0" err="1" smtClean="0"/>
              <a:t>programmes</a:t>
            </a:r>
            <a:r>
              <a:rPr lang="en-US" sz="1760" baseline="0" dirty="0" smtClean="0"/>
              <a:t> for the hearing </a:t>
            </a:r>
            <a:r>
              <a:rPr lang="en-US" sz="1760" baseline="0" dirty="0" err="1" smtClean="0"/>
              <a:t>imparied</a:t>
            </a:r>
            <a:r>
              <a:rPr lang="en-US" sz="1760" baseline="0" dirty="0" smtClean="0"/>
              <a:t>, in example everyday news, Sunday Mass and few family </a:t>
            </a:r>
            <a:r>
              <a:rPr lang="en-US" sz="1760" baseline="0" dirty="0" err="1" smtClean="0"/>
              <a:t>programmes</a:t>
            </a:r>
            <a:r>
              <a:rPr lang="en-US" sz="1760" baseline="0" dirty="0" smtClean="0"/>
              <a:t>. What is important is that all foreign </a:t>
            </a:r>
            <a:r>
              <a:rPr lang="en-US" sz="1760" baseline="0" dirty="0" err="1" smtClean="0"/>
              <a:t>programmes</a:t>
            </a:r>
            <a:r>
              <a:rPr lang="en-US" sz="1760" baseline="0" dirty="0" smtClean="0"/>
              <a:t> (films, series, etc.) are subtitled, not </a:t>
            </a:r>
            <a:r>
              <a:rPr lang="en-US" sz="1760" baseline="0" dirty="0" err="1" smtClean="0"/>
              <a:t>synchronised</a:t>
            </a:r>
            <a:r>
              <a:rPr lang="en-US" sz="1760" baseline="0" dirty="0" smtClean="0"/>
              <a:t>. This makes it easier for them.</a:t>
            </a:r>
            <a:endParaRPr lang="hr-HR" sz="1760" baseline="0" dirty="0"/>
          </a:p>
        </p:txBody>
      </p:sp>
      <p:sp>
        <p:nvSpPr>
          <p:cNvPr id="4" name="Slide Number Placeholder 3"/>
          <p:cNvSpPr>
            <a:spLocks noGrp="1"/>
          </p:cNvSpPr>
          <p:nvPr>
            <p:ph type="sldNum" sz="quarter" idx="10"/>
          </p:nvPr>
        </p:nvSpPr>
        <p:spPr/>
        <p:txBody>
          <a:bodyPr/>
          <a:lstStyle/>
          <a:p>
            <a:fld id="{40E746DE-0C10-4786-88E1-9E4F940AB346}" type="slidenum">
              <a:rPr lang="hr-HR" smtClean="0"/>
              <a:t>1</a:t>
            </a:fld>
            <a:endParaRPr lang="hr-H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countries use real-time speech recognition. This is a type of subtitling based on voice recognition. It can sometimes be unreliable.</a:t>
            </a:r>
          </a:p>
          <a:p>
            <a:endParaRPr lang="en-US" dirty="0" smtClean="0"/>
          </a:p>
          <a:p>
            <a:r>
              <a:rPr lang="en-US" dirty="0" smtClean="0"/>
              <a:t>Currently, on the market there is no voice recognition for Croatian language and this is one of the reasons why we don't have it.</a:t>
            </a:r>
          </a:p>
          <a:p>
            <a:endParaRPr lang="hr-HR" dirty="0"/>
          </a:p>
        </p:txBody>
      </p:sp>
      <p:sp>
        <p:nvSpPr>
          <p:cNvPr id="4" name="Slide Number Placeholder 3"/>
          <p:cNvSpPr>
            <a:spLocks noGrp="1"/>
          </p:cNvSpPr>
          <p:nvPr>
            <p:ph type="sldNum" sz="quarter" idx="10"/>
          </p:nvPr>
        </p:nvSpPr>
        <p:spPr/>
        <p:txBody>
          <a:bodyPr/>
          <a:lstStyle/>
          <a:p>
            <a:fld id="{40E746DE-0C10-4786-88E1-9E4F940AB346}" type="slidenum">
              <a:rPr lang="hr-HR" smtClean="0"/>
              <a:t>12</a:t>
            </a:fld>
            <a:endParaRPr lang="hr-H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 HRT uses several techniques for the hearing impaired, there is still room for improvement.</a:t>
            </a:r>
          </a:p>
          <a:p>
            <a:endParaRPr lang="en-US" dirty="0" smtClean="0"/>
          </a:p>
          <a:p>
            <a:r>
              <a:rPr lang="en-US" dirty="0" smtClean="0"/>
              <a:t>In the future, we hope to increase the number of TTXT subtitled </a:t>
            </a:r>
            <a:r>
              <a:rPr lang="en-US" dirty="0" err="1" smtClean="0"/>
              <a:t>programmes</a:t>
            </a:r>
            <a:r>
              <a:rPr lang="en-US" dirty="0" smtClean="0"/>
              <a:t>.</a:t>
            </a:r>
          </a:p>
          <a:p>
            <a:endParaRPr lang="en-US" dirty="0" smtClean="0"/>
          </a:p>
          <a:p>
            <a:r>
              <a:rPr lang="en-US" dirty="0" smtClean="0"/>
              <a:t>That is all. Thank for your attention!</a:t>
            </a:r>
            <a:endParaRPr lang="hr-HR" dirty="0"/>
          </a:p>
        </p:txBody>
      </p:sp>
      <p:sp>
        <p:nvSpPr>
          <p:cNvPr id="4" name="Slide Number Placeholder 3"/>
          <p:cNvSpPr>
            <a:spLocks noGrp="1"/>
          </p:cNvSpPr>
          <p:nvPr>
            <p:ph type="sldNum" sz="quarter" idx="10"/>
          </p:nvPr>
        </p:nvSpPr>
        <p:spPr/>
        <p:txBody>
          <a:bodyPr/>
          <a:lstStyle/>
          <a:p>
            <a:fld id="{40E746DE-0C10-4786-88E1-9E4F940AB346}" type="slidenum">
              <a:rPr lang="hr-HR" smtClean="0"/>
              <a:t>13</a:t>
            </a:fld>
            <a:endParaRPr lang="hr-H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HRT uses several techniques. One of them is sign language. This is done in a way that a presenter can be seen parallel on screen during a TV </a:t>
            </a:r>
            <a:r>
              <a:rPr lang="en-US" dirty="0" err="1" smtClean="0"/>
              <a:t>programme</a:t>
            </a:r>
            <a:r>
              <a:rPr lang="en-US" dirty="0" smtClean="0"/>
              <a:t>.</a:t>
            </a:r>
            <a:endParaRPr lang="hr-HR" dirty="0"/>
          </a:p>
        </p:txBody>
      </p:sp>
      <p:sp>
        <p:nvSpPr>
          <p:cNvPr id="4" name="Slide Number Placeholder 3"/>
          <p:cNvSpPr>
            <a:spLocks noGrp="1"/>
          </p:cNvSpPr>
          <p:nvPr>
            <p:ph type="sldNum" sz="quarter" idx="10"/>
          </p:nvPr>
        </p:nvSpPr>
        <p:spPr/>
        <p:txBody>
          <a:bodyPr/>
          <a:lstStyle/>
          <a:p>
            <a:fld id="{40E746DE-0C10-4786-88E1-9E4F940AB346}" type="slidenum">
              <a:rPr lang="hr-HR" smtClean="0"/>
              <a:t>3</a:t>
            </a:fld>
            <a:endParaRPr lang="hr-H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example of daily news where people can choose if they want to turn on the subtitles or turn them off and watch the presenter.</a:t>
            </a:r>
            <a:endParaRPr lang="hr-HR" dirty="0"/>
          </a:p>
        </p:txBody>
      </p:sp>
      <p:sp>
        <p:nvSpPr>
          <p:cNvPr id="4" name="Slide Number Placeholder 3"/>
          <p:cNvSpPr>
            <a:spLocks noGrp="1"/>
          </p:cNvSpPr>
          <p:nvPr>
            <p:ph type="sldNum" sz="quarter" idx="10"/>
          </p:nvPr>
        </p:nvSpPr>
        <p:spPr/>
        <p:txBody>
          <a:bodyPr/>
          <a:lstStyle/>
          <a:p>
            <a:fld id="{40E746DE-0C10-4786-88E1-9E4F940AB346}" type="slidenum">
              <a:rPr lang="hr-HR" smtClean="0"/>
              <a:t>4</a:t>
            </a:fld>
            <a:endParaRPr lang="hr-H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example of a family </a:t>
            </a:r>
            <a:r>
              <a:rPr lang="en-US" dirty="0" err="1" smtClean="0"/>
              <a:t>programme</a:t>
            </a:r>
            <a:r>
              <a:rPr lang="en-US" dirty="0" smtClean="0"/>
              <a:t>. As you can see, a presenter is seen on a small part of the screen. There isn't an option for TTXT subtitling.</a:t>
            </a:r>
            <a:endParaRPr lang="hr-HR" dirty="0"/>
          </a:p>
        </p:txBody>
      </p:sp>
      <p:sp>
        <p:nvSpPr>
          <p:cNvPr id="4" name="Slide Number Placeholder 3"/>
          <p:cNvSpPr>
            <a:spLocks noGrp="1"/>
          </p:cNvSpPr>
          <p:nvPr>
            <p:ph type="sldNum" sz="quarter" idx="10"/>
          </p:nvPr>
        </p:nvSpPr>
        <p:spPr/>
        <p:txBody>
          <a:bodyPr/>
          <a:lstStyle/>
          <a:p>
            <a:fld id="{40E746DE-0C10-4786-88E1-9E4F940AB346}" type="slidenum">
              <a:rPr lang="hr-HR" smtClean="0"/>
              <a:t>5</a:t>
            </a:fld>
            <a:endParaRPr lang="hr-H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Nevertheless, TTXT is suitable for news </a:t>
            </a:r>
            <a:r>
              <a:rPr lang="en-US" dirty="0" err="1" smtClean="0"/>
              <a:t>programmes</a:t>
            </a:r>
            <a:r>
              <a:rPr lang="en-US" dirty="0" smtClean="0"/>
              <a:t>. It is also known as closed subtitling. This means that viewers can choose whether or not to display the subtitles. The subtitles are imported as data into the VBI area of the TV frame.</a:t>
            </a:r>
            <a:endParaRPr lang="hr-HR" dirty="0"/>
          </a:p>
        </p:txBody>
      </p:sp>
      <p:sp>
        <p:nvSpPr>
          <p:cNvPr id="4" name="Slide Number Placeholder 3"/>
          <p:cNvSpPr>
            <a:spLocks noGrp="1"/>
          </p:cNvSpPr>
          <p:nvPr>
            <p:ph type="sldNum" sz="quarter" idx="10"/>
          </p:nvPr>
        </p:nvSpPr>
        <p:spPr/>
        <p:txBody>
          <a:bodyPr/>
          <a:lstStyle/>
          <a:p>
            <a:fld id="{40E746DE-0C10-4786-88E1-9E4F940AB346}" type="slidenum">
              <a:rPr lang="hr-HR" smtClean="0"/>
              <a:t>6</a:t>
            </a:fld>
            <a:endParaRPr lang="hr-H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subtitles can be turned on when the viewer goes to the TTXT page 888.</a:t>
            </a:r>
            <a:endParaRPr lang="hr-HR" dirty="0"/>
          </a:p>
        </p:txBody>
      </p:sp>
      <p:sp>
        <p:nvSpPr>
          <p:cNvPr id="4" name="Slide Number Placeholder 3"/>
          <p:cNvSpPr>
            <a:spLocks noGrp="1"/>
          </p:cNvSpPr>
          <p:nvPr>
            <p:ph type="sldNum" sz="quarter" idx="10"/>
          </p:nvPr>
        </p:nvSpPr>
        <p:spPr/>
        <p:txBody>
          <a:bodyPr/>
          <a:lstStyle/>
          <a:p>
            <a:fld id="{40E746DE-0C10-4786-88E1-9E4F940AB346}" type="slidenum">
              <a:rPr lang="hr-HR" smtClean="0"/>
              <a:t>7</a:t>
            </a:fld>
            <a:endParaRPr lang="hr-H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News </a:t>
            </a:r>
            <a:r>
              <a:rPr lang="en-US" dirty="0" err="1" smtClean="0"/>
              <a:t>programme</a:t>
            </a:r>
            <a:r>
              <a:rPr lang="en-US" dirty="0" smtClean="0"/>
              <a:t> subtitles are prepared in advance and imported from </a:t>
            </a:r>
            <a:r>
              <a:rPr lang="en-US" dirty="0" err="1" smtClean="0"/>
              <a:t>iNews</a:t>
            </a:r>
            <a:r>
              <a:rPr lang="en-US" dirty="0" smtClean="0"/>
              <a:t> where the reporters have already written the news text.</a:t>
            </a:r>
          </a:p>
          <a:p>
            <a:endParaRPr lang="en-US" dirty="0" smtClean="0"/>
          </a:p>
          <a:p>
            <a:r>
              <a:rPr lang="en-US" dirty="0" smtClean="0"/>
              <a:t>The subtitles are broadcasted manually, they are not triggered by a time code and are not automated.</a:t>
            </a:r>
          </a:p>
          <a:p>
            <a:endParaRPr lang="en-US" dirty="0" smtClean="0"/>
          </a:p>
          <a:p>
            <a:r>
              <a:rPr lang="en-US" dirty="0" smtClean="0"/>
              <a:t>Reporting live is not subtitled because the implementation is highly complicated.</a:t>
            </a:r>
          </a:p>
          <a:p>
            <a:endParaRPr lang="en-US" dirty="0" smtClean="0"/>
          </a:p>
          <a:p>
            <a:r>
              <a:rPr lang="en-US" dirty="0" smtClean="0"/>
              <a:t>There are a number of </a:t>
            </a:r>
            <a:r>
              <a:rPr lang="en-US" dirty="0" err="1" smtClean="0"/>
              <a:t>programmes</a:t>
            </a:r>
            <a:r>
              <a:rPr lang="en-US" dirty="0" smtClean="0"/>
              <a:t> which have the potential to be subtitled, but there is a lack of people and workspace.</a:t>
            </a:r>
          </a:p>
          <a:p>
            <a:endParaRPr lang="en-US" dirty="0" smtClean="0"/>
          </a:p>
          <a:p>
            <a:r>
              <a:rPr lang="en-US" dirty="0" smtClean="0"/>
              <a:t>As for the technical realization of all this, there are two subtitling workstations in New Media department.</a:t>
            </a:r>
            <a:endParaRPr lang="hr-HR" dirty="0"/>
          </a:p>
        </p:txBody>
      </p:sp>
      <p:sp>
        <p:nvSpPr>
          <p:cNvPr id="4" name="Slide Number Placeholder 3"/>
          <p:cNvSpPr>
            <a:spLocks noGrp="1"/>
          </p:cNvSpPr>
          <p:nvPr>
            <p:ph type="sldNum" sz="quarter" idx="10"/>
          </p:nvPr>
        </p:nvSpPr>
        <p:spPr/>
        <p:txBody>
          <a:bodyPr/>
          <a:lstStyle/>
          <a:p>
            <a:fld id="{40E746DE-0C10-4786-88E1-9E4F940AB346}" type="slidenum">
              <a:rPr lang="hr-HR" smtClean="0"/>
              <a:t>8</a:t>
            </a:fld>
            <a:endParaRPr lang="hr-H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them is used for immediate subtitle editing and the other workstation is on-air and is used to manually broadcast subtitles.</a:t>
            </a:r>
            <a:endParaRPr lang="hr-HR" dirty="0"/>
          </a:p>
        </p:txBody>
      </p:sp>
      <p:sp>
        <p:nvSpPr>
          <p:cNvPr id="4" name="Slide Number Placeholder 3"/>
          <p:cNvSpPr>
            <a:spLocks noGrp="1"/>
          </p:cNvSpPr>
          <p:nvPr>
            <p:ph type="sldNum" sz="quarter" idx="10"/>
          </p:nvPr>
        </p:nvSpPr>
        <p:spPr/>
        <p:txBody>
          <a:bodyPr/>
          <a:lstStyle/>
          <a:p>
            <a:fld id="{40E746DE-0C10-4786-88E1-9E4F940AB346}" type="slidenum">
              <a:rPr lang="hr-HR" smtClean="0"/>
              <a:t>10</a:t>
            </a:fld>
            <a:endParaRPr lang="hr-H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all done in </a:t>
            </a:r>
            <a:r>
              <a:rPr lang="en-US" dirty="0" err="1" smtClean="0"/>
              <a:t>WinCAPS</a:t>
            </a:r>
            <a:r>
              <a:rPr lang="en-US" dirty="0" smtClean="0"/>
              <a:t> </a:t>
            </a:r>
            <a:r>
              <a:rPr lang="hr-HR" dirty="0" smtClean="0"/>
              <a:t>aplication,</a:t>
            </a:r>
            <a:r>
              <a:rPr lang="hr-HR" baseline="0" dirty="0" smtClean="0"/>
              <a:t> software </a:t>
            </a:r>
            <a:r>
              <a:rPr lang="en-US" dirty="0" smtClean="0"/>
              <a:t>by Screen.</a:t>
            </a:r>
            <a:endParaRPr lang="hr-HR" dirty="0"/>
          </a:p>
        </p:txBody>
      </p:sp>
      <p:sp>
        <p:nvSpPr>
          <p:cNvPr id="4" name="Slide Number Placeholder 3"/>
          <p:cNvSpPr>
            <a:spLocks noGrp="1"/>
          </p:cNvSpPr>
          <p:nvPr>
            <p:ph type="sldNum" sz="quarter" idx="10"/>
          </p:nvPr>
        </p:nvSpPr>
        <p:spPr/>
        <p:txBody>
          <a:bodyPr/>
          <a:lstStyle/>
          <a:p>
            <a:fld id="{40E746DE-0C10-4786-88E1-9E4F940AB346}" type="slidenum">
              <a:rPr lang="hr-HR" smtClean="0"/>
              <a:t>11</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0D7F8AF1-EA92-42E9-9261-513AB71DE5FC}" type="datetimeFigureOut">
              <a:rPr lang="hr-HR" smtClean="0"/>
              <a:pPr/>
              <a:t>2.12.2013.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61BC61D-A2A8-4274-BA73-6101A0E7FE16}" type="slidenum">
              <a:rPr lang="hr-HR" smtClean="0"/>
              <a:pPr/>
              <a:t>‹#›</a:t>
            </a:fld>
            <a:endParaRPr lang="hr-H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7F8AF1-EA92-42E9-9261-513AB71DE5FC}" type="datetimeFigureOut">
              <a:rPr lang="hr-HR" smtClean="0"/>
              <a:pPr/>
              <a:t>2.12.2013.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61BC61D-A2A8-4274-BA73-6101A0E7FE16}" type="slidenum">
              <a:rPr lang="hr-HR" smtClean="0"/>
              <a:pPr/>
              <a:t>‹#›</a:t>
            </a:fld>
            <a:endParaRPr lang="hr-HR"/>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7F8AF1-EA92-42E9-9261-513AB71DE5FC}" type="datetimeFigureOut">
              <a:rPr lang="hr-HR" smtClean="0"/>
              <a:pPr/>
              <a:t>2.12.2013.</a:t>
            </a:fld>
            <a:endParaRPr lang="hr-HR"/>
          </a:p>
        </p:txBody>
      </p:sp>
      <p:sp>
        <p:nvSpPr>
          <p:cNvPr id="5" name="Footer Placeholder 4"/>
          <p:cNvSpPr>
            <a:spLocks noGrp="1"/>
          </p:cNvSpPr>
          <p:nvPr>
            <p:ph type="ftr" sz="quarter" idx="11"/>
          </p:nvPr>
        </p:nvSpPr>
        <p:spPr>
          <a:xfrm>
            <a:off x="2640597" y="6377459"/>
            <a:ext cx="3836404" cy="365125"/>
          </a:xfrm>
        </p:spPr>
        <p:txBody>
          <a:bodyPr/>
          <a:lstStyle/>
          <a:p>
            <a:endParaRPr lang="hr-HR"/>
          </a:p>
        </p:txBody>
      </p:sp>
      <p:sp>
        <p:nvSpPr>
          <p:cNvPr id="6" name="Slide Number Placeholder 5"/>
          <p:cNvSpPr>
            <a:spLocks noGrp="1"/>
          </p:cNvSpPr>
          <p:nvPr>
            <p:ph type="sldNum" sz="quarter" idx="12"/>
          </p:nvPr>
        </p:nvSpPr>
        <p:spPr/>
        <p:txBody>
          <a:bodyPr/>
          <a:lstStyle/>
          <a:p>
            <a:fld id="{061BC61D-A2A8-4274-BA73-6101A0E7FE16}" type="slidenum">
              <a:rPr lang="hr-HR" smtClean="0"/>
              <a:pPr/>
              <a:t>‹#›</a:t>
            </a:fld>
            <a:endParaRPr lang="hr-H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7F8AF1-EA92-42E9-9261-513AB71DE5FC}" type="datetimeFigureOut">
              <a:rPr lang="hr-HR" smtClean="0"/>
              <a:pPr/>
              <a:t>2.12.2013.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61BC61D-A2A8-4274-BA73-6101A0E7FE16}" type="slidenum">
              <a:rPr lang="hr-HR" smtClean="0"/>
              <a:pPr/>
              <a:t>‹#›</a:t>
            </a:fld>
            <a:endParaRPr lang="hr-H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D7F8AF1-EA92-42E9-9261-513AB71DE5FC}" type="datetimeFigureOut">
              <a:rPr lang="hr-HR" smtClean="0"/>
              <a:pPr/>
              <a:t>2.12.2013.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61BC61D-A2A8-4274-BA73-6101A0E7FE16}" type="slidenum">
              <a:rPr lang="hr-HR" smtClean="0"/>
              <a:pPr/>
              <a:t>‹#›</a:t>
            </a:fld>
            <a:endParaRPr lang="hr-H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D7F8AF1-EA92-42E9-9261-513AB71DE5FC}" type="datetimeFigureOut">
              <a:rPr lang="hr-HR" smtClean="0"/>
              <a:pPr/>
              <a:t>2.12.2013.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061BC61D-A2A8-4274-BA73-6101A0E7FE16}" type="slidenum">
              <a:rPr lang="hr-HR" smtClean="0"/>
              <a:pPr/>
              <a:t>‹#›</a:t>
            </a:fld>
            <a:endParaRPr lang="hr-HR"/>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D7F8AF1-EA92-42E9-9261-513AB71DE5FC}" type="datetimeFigureOut">
              <a:rPr lang="hr-HR" smtClean="0"/>
              <a:pPr/>
              <a:t>2.12.2013.</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061BC61D-A2A8-4274-BA73-6101A0E7FE16}" type="slidenum">
              <a:rPr lang="hr-HR" smtClean="0"/>
              <a:pPr/>
              <a:t>‹#›</a:t>
            </a:fld>
            <a:endParaRPr lang="hr-H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D7F8AF1-EA92-42E9-9261-513AB71DE5FC}" type="datetimeFigureOut">
              <a:rPr lang="hr-HR" smtClean="0"/>
              <a:pPr/>
              <a:t>2.12.2013.</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061BC61D-A2A8-4274-BA73-6101A0E7FE16}" type="slidenum">
              <a:rPr lang="hr-HR" smtClean="0"/>
              <a:pPr/>
              <a:t>‹#›</a:t>
            </a:fld>
            <a:endParaRPr lang="hr-HR"/>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7F8AF1-EA92-42E9-9261-513AB71DE5FC}" type="datetimeFigureOut">
              <a:rPr lang="hr-HR" smtClean="0"/>
              <a:pPr/>
              <a:t>2.12.2013.</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061BC61D-A2A8-4274-BA73-6101A0E7FE16}" type="slidenum">
              <a:rPr lang="hr-HR" smtClean="0"/>
              <a:pPr/>
              <a:t>‹#›</a:t>
            </a:fld>
            <a:endParaRPr lang="hr-HR"/>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D7F8AF1-EA92-42E9-9261-513AB71DE5FC}" type="datetimeFigureOut">
              <a:rPr lang="hr-HR" smtClean="0"/>
              <a:pPr/>
              <a:t>2.12.2013.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061BC61D-A2A8-4274-BA73-6101A0E7FE16}" type="slidenum">
              <a:rPr lang="hr-HR" smtClean="0"/>
              <a:pPr/>
              <a:t>‹#›</a:t>
            </a:fld>
            <a:endParaRPr lang="hr-H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0D7F8AF1-EA92-42E9-9261-513AB71DE5FC}" type="datetimeFigureOut">
              <a:rPr lang="hr-HR" smtClean="0"/>
              <a:pPr/>
              <a:t>2.12.2013.</a:t>
            </a:fld>
            <a:endParaRPr lang="hr-H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hr-HR"/>
          </a:p>
        </p:txBody>
      </p:sp>
      <p:sp>
        <p:nvSpPr>
          <p:cNvPr id="7" name="Slide Number Placeholder 6"/>
          <p:cNvSpPr>
            <a:spLocks noGrp="1"/>
          </p:cNvSpPr>
          <p:nvPr>
            <p:ph type="sldNum" sz="quarter" idx="12"/>
          </p:nvPr>
        </p:nvSpPr>
        <p:spPr>
          <a:xfrm>
            <a:off x="8339328" y="1170432"/>
            <a:ext cx="733864" cy="201168"/>
          </a:xfrm>
        </p:spPr>
        <p:txBody>
          <a:bodyPr/>
          <a:lstStyle/>
          <a:p>
            <a:fld id="{061BC61D-A2A8-4274-BA73-6101A0E7FE16}" type="slidenum">
              <a:rPr lang="hr-HR" smtClean="0"/>
              <a:pPr/>
              <a:t>‹#›</a:t>
            </a:fld>
            <a:endParaRPr lang="hr-H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0D7F8AF1-EA92-42E9-9261-513AB71DE5FC}" type="datetimeFigureOut">
              <a:rPr lang="hr-HR" smtClean="0"/>
              <a:pPr/>
              <a:t>2.12.2013.</a:t>
            </a:fld>
            <a:endParaRPr lang="hr-H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hr-H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061BC61D-A2A8-4274-BA73-6101A0E7FE16}" type="slidenum">
              <a:rPr lang="hr-HR" smtClean="0"/>
              <a:pPr/>
              <a:t>‹#›</a:t>
            </a:fld>
            <a:endParaRPr lang="hr-H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dirty="0" err="1" smtClean="0"/>
              <a:t>Breaking</a:t>
            </a:r>
            <a:r>
              <a:rPr lang="hr-HR" dirty="0" smtClean="0"/>
              <a:t> </a:t>
            </a:r>
            <a:r>
              <a:rPr lang="hr-HR" dirty="0" err="1" smtClean="0"/>
              <a:t>the</a:t>
            </a:r>
            <a:r>
              <a:rPr lang="hr-HR" dirty="0" smtClean="0"/>
              <a:t> </a:t>
            </a:r>
            <a:r>
              <a:rPr lang="hr-HR" dirty="0" err="1" smtClean="0"/>
              <a:t>sound</a:t>
            </a:r>
            <a:r>
              <a:rPr lang="hr-HR" dirty="0" smtClean="0"/>
              <a:t> </a:t>
            </a:r>
            <a:r>
              <a:rPr lang="hr-HR" dirty="0" err="1" smtClean="0"/>
              <a:t>barrier</a:t>
            </a:r>
            <a:r>
              <a:rPr lang="hr-HR" dirty="0"/>
              <a:t/>
            </a:r>
            <a:br>
              <a:rPr lang="hr-HR" dirty="0"/>
            </a:br>
            <a:endParaRPr lang="hr-HR" dirty="0"/>
          </a:p>
        </p:txBody>
      </p:sp>
      <p:sp>
        <p:nvSpPr>
          <p:cNvPr id="3" name="Subtitle 2"/>
          <p:cNvSpPr>
            <a:spLocks noGrp="1"/>
          </p:cNvSpPr>
          <p:nvPr>
            <p:ph type="subTitle" idx="1"/>
          </p:nvPr>
        </p:nvSpPr>
        <p:spPr/>
        <p:txBody>
          <a:bodyPr/>
          <a:lstStyle/>
          <a:p>
            <a:r>
              <a:rPr lang="en-US" dirty="0" smtClean="0"/>
              <a:t>3-4 December 2013</a:t>
            </a:r>
          </a:p>
          <a:p>
            <a:r>
              <a:rPr lang="en-US" dirty="0" smtClean="0"/>
              <a:t>HRT Academy, Zagreb, Croatia</a:t>
            </a:r>
            <a:endParaRPr lang="hr-HR" dirty="0" smtClean="0"/>
          </a:p>
          <a:p>
            <a:r>
              <a:rPr lang="hr-HR" dirty="0" smtClean="0"/>
              <a:t>Tanja Gombar, B.Sc.E.</a:t>
            </a:r>
          </a:p>
        </p:txBody>
      </p:sp>
      <p:grpSp>
        <p:nvGrpSpPr>
          <p:cNvPr id="12" name="Group 11"/>
          <p:cNvGrpSpPr/>
          <p:nvPr/>
        </p:nvGrpSpPr>
        <p:grpSpPr>
          <a:xfrm>
            <a:off x="539552" y="5949280"/>
            <a:ext cx="8064896" cy="584775"/>
            <a:chOff x="467544" y="5949280"/>
            <a:chExt cx="8064896" cy="584775"/>
          </a:xfrm>
        </p:grpSpPr>
        <p:pic>
          <p:nvPicPr>
            <p:cNvPr id="2050" name="Picture 1" descr="ITU 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403204" y="6021288"/>
              <a:ext cx="422223" cy="476672"/>
            </a:xfrm>
            <a:prstGeom prst="rect">
              <a:avLst/>
            </a:prstGeom>
            <a:noFill/>
          </p:spPr>
        </p:pic>
        <p:pic>
          <p:nvPicPr>
            <p:cNvPr id="2049" name="Picture 1" descr="http://www.hrt.hr/fileadmin/logo_blue.png"/>
            <p:cNvPicPr>
              <a:picLocks noChangeAspect="1" noChangeArrowheads="1"/>
            </p:cNvPicPr>
            <p:nvPr/>
          </p:nvPicPr>
          <p:blipFill>
            <a:blip r:embed="rId4" cstate="print">
              <a:clrChange>
                <a:clrFrom>
                  <a:srgbClr val="FFFFFF"/>
                </a:clrFrom>
                <a:clrTo>
                  <a:srgbClr val="FFFFFF">
                    <a:alpha val="0"/>
                  </a:srgbClr>
                </a:clrTo>
              </a:clrChange>
            </a:blip>
            <a:srcRect r="59128"/>
            <a:stretch>
              <a:fillRect/>
            </a:stretch>
          </p:blipFill>
          <p:spPr bwMode="auto">
            <a:xfrm>
              <a:off x="7787580" y="6093296"/>
              <a:ext cx="744860" cy="339254"/>
            </a:xfrm>
            <a:prstGeom prst="rect">
              <a:avLst/>
            </a:prstGeom>
            <a:noFill/>
          </p:spPr>
        </p:pic>
        <p:sp>
          <p:nvSpPr>
            <p:cNvPr id="8" name="Line 6"/>
            <p:cNvSpPr>
              <a:spLocks noChangeShapeType="1"/>
            </p:cNvSpPr>
            <p:nvPr/>
          </p:nvSpPr>
          <p:spPr bwMode="auto">
            <a:xfrm>
              <a:off x="586780" y="6021288"/>
              <a:ext cx="7848600" cy="0"/>
            </a:xfrm>
            <a:prstGeom prst="line">
              <a:avLst/>
            </a:prstGeom>
            <a:noFill/>
            <a:ln w="9525">
              <a:solidFill>
                <a:schemeClr val="tx1"/>
              </a:solidFill>
              <a:round/>
              <a:headEnd/>
              <a:tailEnd/>
            </a:ln>
            <a:effectLst/>
          </p:spPr>
          <p:txBody>
            <a:bodyPr/>
            <a:lstStyle/>
            <a:p>
              <a:pPr algn="ctr"/>
              <a:endParaRPr lang="hr-HR"/>
            </a:p>
          </p:txBody>
        </p:sp>
        <p:sp>
          <p:nvSpPr>
            <p:cNvPr id="11" name="TextBox 10"/>
            <p:cNvSpPr txBox="1"/>
            <p:nvPr/>
          </p:nvSpPr>
          <p:spPr>
            <a:xfrm>
              <a:off x="467544" y="5949280"/>
              <a:ext cx="1008112" cy="584775"/>
            </a:xfrm>
            <a:prstGeom prst="rect">
              <a:avLst/>
            </a:prstGeom>
            <a:noFill/>
          </p:spPr>
          <p:txBody>
            <a:bodyPr wrap="square" rtlCol="0">
              <a:spAutoFit/>
            </a:bodyPr>
            <a:lstStyle/>
            <a:p>
              <a:r>
                <a:rPr lang="hr-HR" sz="3200" b="1" dirty="0" smtClean="0">
                  <a:solidFill>
                    <a:srgbClr val="0088EE"/>
                  </a:solidFill>
                  <a:latin typeface="Aharoni" pitchFamily="2" charset="-79"/>
                  <a:cs typeface="Aharoni" pitchFamily="2" charset="-79"/>
                </a:rPr>
                <a:t>EBU</a:t>
              </a:r>
              <a:endParaRPr lang="hr-HR" sz="3200" b="1" dirty="0">
                <a:solidFill>
                  <a:srgbClr val="0088EE"/>
                </a:solidFill>
                <a:latin typeface="Aharoni" pitchFamily="2" charset="-79"/>
                <a:cs typeface="Aharoni" pitchFamily="2" charset="-79"/>
              </a:endParaRPr>
            </a:p>
          </p:txBody>
        </p:sp>
      </p:grpSp>
      <p:sp>
        <p:nvSpPr>
          <p:cNvPr id="29697" name="Rectangle 1"/>
          <p:cNvSpPr>
            <a:spLocks noChangeArrowheads="1"/>
          </p:cNvSpPr>
          <p:nvPr/>
        </p:nvSpPr>
        <p:spPr bwMode="auto">
          <a:xfrm>
            <a:off x="0" y="229334"/>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rgbClr val="00B0F0"/>
                </a:solidFill>
                <a:effectLst/>
                <a:latin typeface="Cambria" pitchFamily="18" charset="0"/>
                <a:ea typeface="SimSun" pitchFamily="2" charset="-122"/>
                <a:cs typeface="Traditional Arabic" pitchFamily="18" charset="-78"/>
              </a:rPr>
              <a:t>eAccessibility</a:t>
            </a:r>
            <a:r>
              <a:rPr kumimoji="0" lang="en-US" sz="2800" b="1" i="0" u="none" strike="noStrike" cap="none" normalizeH="0" baseline="0" dirty="0" smtClean="0">
                <a:ln>
                  <a:noFill/>
                </a:ln>
                <a:solidFill>
                  <a:srgbClr val="00B0F0"/>
                </a:solidFill>
                <a:effectLst/>
                <a:latin typeface="Cambria" pitchFamily="18" charset="0"/>
                <a:ea typeface="SimSun" pitchFamily="2" charset="-122"/>
                <a:cs typeface="Traditional Arabic" pitchFamily="18" charset="-78"/>
              </a:rPr>
              <a:t> in Television Broadcasting in </a:t>
            </a:r>
            <a:br>
              <a:rPr kumimoji="0" lang="en-US" sz="2800" b="1" i="0" u="none" strike="noStrike" cap="none" normalizeH="0" baseline="0" dirty="0" smtClean="0">
                <a:ln>
                  <a:noFill/>
                </a:ln>
                <a:solidFill>
                  <a:srgbClr val="00B0F0"/>
                </a:solidFill>
                <a:effectLst/>
                <a:latin typeface="Cambria" pitchFamily="18" charset="0"/>
                <a:ea typeface="SimSun" pitchFamily="2" charset="-122"/>
                <a:cs typeface="Traditional Arabic" pitchFamily="18" charset="-78"/>
              </a:rPr>
            </a:br>
            <a:r>
              <a:rPr kumimoji="0" lang="en-US" sz="2800" b="1" i="0" u="none" strike="noStrike" cap="none" normalizeH="0" baseline="0" dirty="0" smtClean="0">
                <a:ln>
                  <a:noFill/>
                </a:ln>
                <a:solidFill>
                  <a:srgbClr val="00B0F0"/>
                </a:solidFill>
                <a:effectLst/>
                <a:latin typeface="Cambria" pitchFamily="18" charset="0"/>
                <a:ea typeface="SimSun" pitchFamily="2" charset="-122"/>
                <a:cs typeface="Traditional Arabic" pitchFamily="18" charset="-78"/>
              </a:rPr>
              <a:t>Central and Eastern Europe</a:t>
            </a:r>
            <a:endParaRPr kumimoji="0" lang="en-US" sz="2800" b="0" i="0" u="none" strike="noStrike" cap="none" normalizeH="0" baseline="0" dirty="0" smtClean="0">
              <a:ln>
                <a:noFill/>
              </a:ln>
              <a:solidFill>
                <a:srgbClr val="00B0F0"/>
              </a:solidFill>
              <a:effectLst/>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066800" y="3355975"/>
            <a:ext cx="8077200" cy="1673225"/>
          </a:xfrm>
        </p:spPr>
        <p:txBody>
          <a:bodyPr/>
          <a:lstStyle/>
          <a:p>
            <a:r>
              <a:rPr lang="hr-HR" dirty="0"/>
              <a:t/>
            </a:r>
            <a:br>
              <a:rPr lang="hr-HR" dirty="0"/>
            </a:br>
            <a:endParaRPr lang="hr-HR" dirty="0"/>
          </a:p>
        </p:txBody>
      </p:sp>
      <p:sp>
        <p:nvSpPr>
          <p:cNvPr id="3" name="Subtitle 2"/>
          <p:cNvSpPr>
            <a:spLocks noGrp="1"/>
          </p:cNvSpPr>
          <p:nvPr>
            <p:ph type="subTitle" idx="4294967295"/>
          </p:nvPr>
        </p:nvSpPr>
        <p:spPr>
          <a:xfrm>
            <a:off x="1066800" y="1828800"/>
            <a:ext cx="8077200" cy="1500188"/>
          </a:xfrm>
        </p:spPr>
        <p:txBody>
          <a:bodyPr/>
          <a:lstStyle/>
          <a:p>
            <a:endParaRPr lang="hr-HR" dirty="0"/>
          </a:p>
          <a:p>
            <a:endParaRPr lang="hr-HR" dirty="0"/>
          </a:p>
          <a:p>
            <a:endParaRPr lang="hr-HR" dirty="0"/>
          </a:p>
        </p:txBody>
      </p:sp>
      <p:graphicFrame>
        <p:nvGraphicFramePr>
          <p:cNvPr id="4" name="Table 3"/>
          <p:cNvGraphicFramePr>
            <a:graphicFrameLocks noGrp="1"/>
          </p:cNvGraphicFramePr>
          <p:nvPr/>
        </p:nvGraphicFramePr>
        <p:xfrm>
          <a:off x="1524000" y="3350110"/>
          <a:ext cx="6095999" cy="157779"/>
        </p:xfrm>
        <a:graphic>
          <a:graphicData uri="http://schemas.openxmlformats.org/drawingml/2006/table">
            <a:tbl>
              <a:tblPr/>
              <a:tblGrid>
                <a:gridCol w="2018262"/>
                <a:gridCol w="1453220"/>
                <a:gridCol w="2624517"/>
              </a:tblGrid>
              <a:tr h="157779">
                <a:tc>
                  <a:txBody>
                    <a:bodyPr/>
                    <a:lstStyle/>
                    <a:p>
                      <a:pPr algn="ctr">
                        <a:spcBef>
                          <a:spcPts val="3600"/>
                        </a:spcBef>
                        <a:spcAft>
                          <a:spcPts val="0"/>
                        </a:spcAft>
                      </a:pPr>
                      <a:endParaRPr lang="hr-HR" sz="1000">
                        <a:latin typeface="Calibri"/>
                        <a:ea typeface="SimSun"/>
                        <a:cs typeface="Traditional Arabic"/>
                      </a:endParaRPr>
                    </a:p>
                  </a:txBody>
                  <a:tcPr marL="64546" marR="64546" marT="0" marB="0">
                    <a:lnL>
                      <a:noFill/>
                    </a:lnL>
                    <a:lnR>
                      <a:noFill/>
                    </a:lnR>
                    <a:lnT>
                      <a:noFill/>
                    </a:lnT>
                    <a:lnB>
                      <a:noFill/>
                    </a:lnB>
                  </a:tcPr>
                </a:tc>
                <a:tc>
                  <a:txBody>
                    <a:bodyPr/>
                    <a:lstStyle/>
                    <a:p>
                      <a:pPr algn="ctr">
                        <a:spcBef>
                          <a:spcPts val="600"/>
                        </a:spcBef>
                        <a:spcAft>
                          <a:spcPts val="600"/>
                        </a:spcAft>
                      </a:pPr>
                      <a:endParaRPr lang="hr-HR" sz="1000">
                        <a:latin typeface="Calibri"/>
                        <a:ea typeface="SimSun"/>
                        <a:cs typeface="Traditional Arabic"/>
                      </a:endParaRPr>
                    </a:p>
                  </a:txBody>
                  <a:tcPr marL="64546" marR="64546" marT="0" marB="0">
                    <a:lnL>
                      <a:noFill/>
                    </a:lnL>
                    <a:lnR>
                      <a:noFill/>
                    </a:lnR>
                    <a:lnT>
                      <a:noFill/>
                    </a:lnT>
                    <a:lnB>
                      <a:noFill/>
                    </a:lnB>
                  </a:tcPr>
                </a:tc>
                <a:tc>
                  <a:txBody>
                    <a:bodyPr/>
                    <a:lstStyle/>
                    <a:p>
                      <a:pPr indent="248285" algn="ctr">
                        <a:spcBef>
                          <a:spcPts val="4200"/>
                        </a:spcBef>
                        <a:spcAft>
                          <a:spcPts val="600"/>
                        </a:spcAft>
                      </a:pPr>
                      <a:endParaRPr lang="hr-HR" sz="1000" dirty="0">
                        <a:latin typeface="Calibri"/>
                        <a:ea typeface="SimSun"/>
                        <a:cs typeface="Traditional Arabic"/>
                      </a:endParaRPr>
                    </a:p>
                  </a:txBody>
                  <a:tcPr marL="64546" marR="64546" marT="0" marB="0">
                    <a:lnL>
                      <a:noFill/>
                    </a:lnL>
                    <a:lnR>
                      <a:noFill/>
                    </a:lnR>
                    <a:lnT>
                      <a:noFill/>
                    </a:lnT>
                    <a:lnB>
                      <a:noFill/>
                    </a:lnB>
                  </a:tcPr>
                </a:tc>
              </a:tr>
            </a:tbl>
          </a:graphicData>
        </a:graphic>
      </p:graphicFrame>
      <p:pic>
        <p:nvPicPr>
          <p:cNvPr id="9" name="Picture 8" descr="Capture.JPG"/>
          <p:cNvPicPr>
            <a:picLocks noChangeAspect="1"/>
          </p:cNvPicPr>
          <p:nvPr/>
        </p:nvPicPr>
        <p:blipFill>
          <a:blip r:embed="rId3" cstate="print"/>
          <a:stretch>
            <a:fillRect/>
          </a:stretch>
        </p:blipFill>
        <p:spPr>
          <a:xfrm>
            <a:off x="995784" y="188640"/>
            <a:ext cx="6960592" cy="5555453"/>
          </a:xfrm>
          <a:prstGeom prst="rect">
            <a:avLst/>
          </a:prstGeom>
          <a:ln w="127000" cap="sq">
            <a:solidFill>
              <a:srgbClr val="000000"/>
            </a:solidFill>
            <a:miter lim="800000"/>
          </a:ln>
          <a:effectLst>
            <a:outerShdw blurRad="57150" dist="50800" dir="2700000" algn="tl" rotWithShape="0">
              <a:srgbClr val="000000">
                <a:alpha val="40000"/>
              </a:srgbClr>
            </a:outerShdw>
          </a:effectLst>
        </p:spPr>
      </p:pic>
      <p:grpSp>
        <p:nvGrpSpPr>
          <p:cNvPr id="10" name="Group 9"/>
          <p:cNvGrpSpPr/>
          <p:nvPr/>
        </p:nvGrpSpPr>
        <p:grpSpPr>
          <a:xfrm>
            <a:off x="539552" y="5949280"/>
            <a:ext cx="8064896" cy="584775"/>
            <a:chOff x="467544" y="5949280"/>
            <a:chExt cx="8064896" cy="584775"/>
          </a:xfrm>
        </p:grpSpPr>
        <p:pic>
          <p:nvPicPr>
            <p:cNvPr id="11" name="Picture 1" descr="ITU logo"/>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403204" y="6021288"/>
              <a:ext cx="422223" cy="476672"/>
            </a:xfrm>
            <a:prstGeom prst="rect">
              <a:avLst/>
            </a:prstGeom>
            <a:noFill/>
          </p:spPr>
        </p:pic>
        <p:pic>
          <p:nvPicPr>
            <p:cNvPr id="12" name="Picture 1" descr="http://www.hrt.hr/fileadmin/logo_blue.png"/>
            <p:cNvPicPr>
              <a:picLocks noChangeAspect="1" noChangeArrowheads="1"/>
            </p:cNvPicPr>
            <p:nvPr/>
          </p:nvPicPr>
          <p:blipFill>
            <a:blip r:embed="rId5" cstate="print">
              <a:clrChange>
                <a:clrFrom>
                  <a:srgbClr val="FFFFFF"/>
                </a:clrFrom>
                <a:clrTo>
                  <a:srgbClr val="FFFFFF">
                    <a:alpha val="0"/>
                  </a:srgbClr>
                </a:clrTo>
              </a:clrChange>
            </a:blip>
            <a:srcRect r="59128"/>
            <a:stretch>
              <a:fillRect/>
            </a:stretch>
          </p:blipFill>
          <p:spPr bwMode="auto">
            <a:xfrm>
              <a:off x="7787580" y="6093296"/>
              <a:ext cx="744860" cy="339254"/>
            </a:xfrm>
            <a:prstGeom prst="rect">
              <a:avLst/>
            </a:prstGeom>
            <a:noFill/>
          </p:spPr>
        </p:pic>
        <p:sp>
          <p:nvSpPr>
            <p:cNvPr id="13" name="Line 6"/>
            <p:cNvSpPr>
              <a:spLocks noChangeShapeType="1"/>
            </p:cNvSpPr>
            <p:nvPr/>
          </p:nvSpPr>
          <p:spPr bwMode="auto">
            <a:xfrm>
              <a:off x="586780" y="6021288"/>
              <a:ext cx="7848600" cy="0"/>
            </a:xfrm>
            <a:prstGeom prst="line">
              <a:avLst/>
            </a:prstGeom>
            <a:noFill/>
            <a:ln w="9525">
              <a:solidFill>
                <a:schemeClr val="tx1"/>
              </a:solidFill>
              <a:round/>
              <a:headEnd/>
              <a:tailEnd/>
            </a:ln>
            <a:effectLst/>
          </p:spPr>
          <p:txBody>
            <a:bodyPr/>
            <a:lstStyle/>
            <a:p>
              <a:pPr algn="ctr"/>
              <a:endParaRPr lang="hr-HR"/>
            </a:p>
          </p:txBody>
        </p:sp>
        <p:sp>
          <p:nvSpPr>
            <p:cNvPr id="14" name="TextBox 13"/>
            <p:cNvSpPr txBox="1"/>
            <p:nvPr/>
          </p:nvSpPr>
          <p:spPr>
            <a:xfrm>
              <a:off x="467544" y="5949280"/>
              <a:ext cx="1008112" cy="584775"/>
            </a:xfrm>
            <a:prstGeom prst="rect">
              <a:avLst/>
            </a:prstGeom>
            <a:noFill/>
          </p:spPr>
          <p:txBody>
            <a:bodyPr wrap="square" rtlCol="0">
              <a:spAutoFit/>
            </a:bodyPr>
            <a:lstStyle/>
            <a:p>
              <a:r>
                <a:rPr lang="hr-HR" sz="3200" b="1" dirty="0" smtClean="0">
                  <a:solidFill>
                    <a:srgbClr val="0088EE"/>
                  </a:solidFill>
                  <a:latin typeface="Aharoni" pitchFamily="2" charset="-79"/>
                  <a:cs typeface="Aharoni" pitchFamily="2" charset="-79"/>
                </a:rPr>
                <a:t>EBU</a:t>
              </a:r>
              <a:endParaRPr lang="hr-HR" sz="3200" b="1" dirty="0">
                <a:solidFill>
                  <a:srgbClr val="0088EE"/>
                </a:solidFill>
                <a:latin typeface="Aharoni" pitchFamily="2" charset="-79"/>
                <a:cs typeface="Aharoni" pitchFamily="2" charset="-79"/>
              </a:endParaRPr>
            </a:p>
          </p:txBody>
        </p:sp>
      </p:gr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30300" y="119063"/>
            <a:ext cx="8013700" cy="1636712"/>
          </a:xfrm>
        </p:spPr>
        <p:txBody>
          <a:bodyPr>
            <a:normAutofit/>
          </a:bodyPr>
          <a:lstStyle/>
          <a:p>
            <a:r>
              <a:rPr lang="hr-HR" dirty="0"/>
              <a:t/>
            </a:r>
            <a:br>
              <a:rPr lang="hr-HR" dirty="0"/>
            </a:br>
            <a:endParaRPr lang="hr-HR" dirty="0"/>
          </a:p>
        </p:txBody>
      </p:sp>
      <p:sp>
        <p:nvSpPr>
          <p:cNvPr id="3" name="Subtitle 2"/>
          <p:cNvSpPr>
            <a:spLocks noGrp="1"/>
          </p:cNvSpPr>
          <p:nvPr>
            <p:ph type="body" idx="4294967295"/>
          </p:nvPr>
        </p:nvSpPr>
        <p:spPr>
          <a:xfrm>
            <a:off x="1122363" y="1828800"/>
            <a:ext cx="8021637" cy="685800"/>
          </a:xfrm>
        </p:spPr>
        <p:txBody>
          <a:bodyPr/>
          <a:lstStyle/>
          <a:p>
            <a:endParaRPr lang="hr-HR" dirty="0"/>
          </a:p>
          <a:p>
            <a:endParaRPr lang="hr-HR" dirty="0"/>
          </a:p>
          <a:p>
            <a:endParaRPr lang="hr-HR" dirty="0"/>
          </a:p>
        </p:txBody>
      </p:sp>
      <p:graphicFrame>
        <p:nvGraphicFramePr>
          <p:cNvPr id="4" name="Table 3"/>
          <p:cNvGraphicFramePr>
            <a:graphicFrameLocks noGrp="1"/>
          </p:cNvGraphicFramePr>
          <p:nvPr/>
        </p:nvGraphicFramePr>
        <p:xfrm>
          <a:off x="1524000" y="3350110"/>
          <a:ext cx="6095999" cy="157779"/>
        </p:xfrm>
        <a:graphic>
          <a:graphicData uri="http://schemas.openxmlformats.org/drawingml/2006/table">
            <a:tbl>
              <a:tblPr/>
              <a:tblGrid>
                <a:gridCol w="2018262"/>
                <a:gridCol w="1453220"/>
                <a:gridCol w="2624517"/>
              </a:tblGrid>
              <a:tr h="157779">
                <a:tc>
                  <a:txBody>
                    <a:bodyPr/>
                    <a:lstStyle/>
                    <a:p>
                      <a:pPr algn="ctr">
                        <a:spcBef>
                          <a:spcPts val="3600"/>
                        </a:spcBef>
                        <a:spcAft>
                          <a:spcPts val="0"/>
                        </a:spcAft>
                      </a:pPr>
                      <a:endParaRPr lang="hr-HR" sz="1000">
                        <a:latin typeface="Calibri"/>
                        <a:ea typeface="SimSun"/>
                        <a:cs typeface="Traditional Arabic"/>
                      </a:endParaRPr>
                    </a:p>
                  </a:txBody>
                  <a:tcPr marL="64546" marR="64546" marT="0" marB="0">
                    <a:lnL>
                      <a:noFill/>
                    </a:lnL>
                    <a:lnR>
                      <a:noFill/>
                    </a:lnR>
                    <a:lnT>
                      <a:noFill/>
                    </a:lnT>
                    <a:lnB>
                      <a:noFill/>
                    </a:lnB>
                  </a:tcPr>
                </a:tc>
                <a:tc>
                  <a:txBody>
                    <a:bodyPr/>
                    <a:lstStyle/>
                    <a:p>
                      <a:pPr algn="ctr">
                        <a:spcBef>
                          <a:spcPts val="600"/>
                        </a:spcBef>
                        <a:spcAft>
                          <a:spcPts val="600"/>
                        </a:spcAft>
                      </a:pPr>
                      <a:endParaRPr lang="hr-HR" sz="1000">
                        <a:latin typeface="Calibri"/>
                        <a:ea typeface="SimSun"/>
                        <a:cs typeface="Traditional Arabic"/>
                      </a:endParaRPr>
                    </a:p>
                  </a:txBody>
                  <a:tcPr marL="64546" marR="64546" marT="0" marB="0">
                    <a:lnL>
                      <a:noFill/>
                    </a:lnL>
                    <a:lnR>
                      <a:noFill/>
                    </a:lnR>
                    <a:lnT>
                      <a:noFill/>
                    </a:lnT>
                    <a:lnB>
                      <a:noFill/>
                    </a:lnB>
                  </a:tcPr>
                </a:tc>
                <a:tc>
                  <a:txBody>
                    <a:bodyPr/>
                    <a:lstStyle/>
                    <a:p>
                      <a:pPr indent="248285" algn="ctr">
                        <a:spcBef>
                          <a:spcPts val="4200"/>
                        </a:spcBef>
                        <a:spcAft>
                          <a:spcPts val="600"/>
                        </a:spcAft>
                      </a:pPr>
                      <a:endParaRPr lang="hr-HR" sz="1000" dirty="0">
                        <a:latin typeface="Calibri"/>
                        <a:ea typeface="SimSun"/>
                        <a:cs typeface="Traditional Arabic"/>
                      </a:endParaRPr>
                    </a:p>
                  </a:txBody>
                  <a:tcPr marL="64546" marR="64546" marT="0" marB="0">
                    <a:lnL>
                      <a:noFill/>
                    </a:lnL>
                    <a:lnR>
                      <a:noFill/>
                    </a:lnR>
                    <a:lnT>
                      <a:noFill/>
                    </a:lnT>
                    <a:lnB>
                      <a:noFill/>
                    </a:lnB>
                  </a:tcPr>
                </a:tc>
              </a:tr>
            </a:tbl>
          </a:graphicData>
        </a:graphic>
      </p:graphicFrame>
      <p:grpSp>
        <p:nvGrpSpPr>
          <p:cNvPr id="5" name="Group 9"/>
          <p:cNvGrpSpPr/>
          <p:nvPr/>
        </p:nvGrpSpPr>
        <p:grpSpPr>
          <a:xfrm>
            <a:off x="539552" y="5949280"/>
            <a:ext cx="8064896" cy="584775"/>
            <a:chOff x="467544" y="5949280"/>
            <a:chExt cx="8064896" cy="584775"/>
          </a:xfrm>
        </p:grpSpPr>
        <p:pic>
          <p:nvPicPr>
            <p:cNvPr id="11" name="Picture 1" descr="ITU 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403204" y="6021288"/>
              <a:ext cx="422223" cy="476672"/>
            </a:xfrm>
            <a:prstGeom prst="rect">
              <a:avLst/>
            </a:prstGeom>
            <a:noFill/>
          </p:spPr>
        </p:pic>
        <p:pic>
          <p:nvPicPr>
            <p:cNvPr id="12" name="Picture 1" descr="http://www.hrt.hr/fileadmin/logo_blue.png"/>
            <p:cNvPicPr>
              <a:picLocks noChangeAspect="1" noChangeArrowheads="1"/>
            </p:cNvPicPr>
            <p:nvPr/>
          </p:nvPicPr>
          <p:blipFill>
            <a:blip r:embed="rId4" cstate="print">
              <a:clrChange>
                <a:clrFrom>
                  <a:srgbClr val="FFFFFF"/>
                </a:clrFrom>
                <a:clrTo>
                  <a:srgbClr val="FFFFFF">
                    <a:alpha val="0"/>
                  </a:srgbClr>
                </a:clrTo>
              </a:clrChange>
            </a:blip>
            <a:srcRect r="59128"/>
            <a:stretch>
              <a:fillRect/>
            </a:stretch>
          </p:blipFill>
          <p:spPr bwMode="auto">
            <a:xfrm>
              <a:off x="7787580" y="6093296"/>
              <a:ext cx="744860" cy="339254"/>
            </a:xfrm>
            <a:prstGeom prst="rect">
              <a:avLst/>
            </a:prstGeom>
            <a:noFill/>
          </p:spPr>
        </p:pic>
        <p:sp>
          <p:nvSpPr>
            <p:cNvPr id="13" name="Line 6"/>
            <p:cNvSpPr>
              <a:spLocks noChangeShapeType="1"/>
            </p:cNvSpPr>
            <p:nvPr/>
          </p:nvSpPr>
          <p:spPr bwMode="auto">
            <a:xfrm>
              <a:off x="586780" y="6021288"/>
              <a:ext cx="7848600" cy="0"/>
            </a:xfrm>
            <a:prstGeom prst="line">
              <a:avLst/>
            </a:prstGeom>
            <a:noFill/>
            <a:ln w="9525">
              <a:solidFill>
                <a:schemeClr val="tx1"/>
              </a:solidFill>
              <a:round/>
              <a:headEnd/>
              <a:tailEnd/>
            </a:ln>
            <a:effectLst/>
          </p:spPr>
          <p:txBody>
            <a:bodyPr/>
            <a:lstStyle/>
            <a:p>
              <a:pPr algn="ctr"/>
              <a:endParaRPr lang="hr-HR"/>
            </a:p>
          </p:txBody>
        </p:sp>
        <p:sp>
          <p:nvSpPr>
            <p:cNvPr id="14" name="TextBox 13"/>
            <p:cNvSpPr txBox="1"/>
            <p:nvPr/>
          </p:nvSpPr>
          <p:spPr>
            <a:xfrm>
              <a:off x="467544" y="5949280"/>
              <a:ext cx="1008112" cy="584775"/>
            </a:xfrm>
            <a:prstGeom prst="rect">
              <a:avLst/>
            </a:prstGeom>
            <a:noFill/>
          </p:spPr>
          <p:txBody>
            <a:bodyPr wrap="square" rtlCol="0">
              <a:spAutoFit/>
            </a:bodyPr>
            <a:lstStyle/>
            <a:p>
              <a:r>
                <a:rPr lang="hr-HR" sz="3200" b="1" dirty="0" smtClean="0">
                  <a:solidFill>
                    <a:srgbClr val="0088EE"/>
                  </a:solidFill>
                  <a:latin typeface="Aharoni" pitchFamily="2" charset="-79"/>
                  <a:cs typeface="Aharoni" pitchFamily="2" charset="-79"/>
                </a:rPr>
                <a:t>EBU</a:t>
              </a:r>
              <a:endParaRPr lang="hr-HR" sz="3200" b="1" dirty="0">
                <a:solidFill>
                  <a:srgbClr val="0088EE"/>
                </a:solidFill>
                <a:latin typeface="Aharoni" pitchFamily="2" charset="-79"/>
                <a:cs typeface="Aharoni" pitchFamily="2" charset="-79"/>
              </a:endParaRPr>
            </a:p>
          </p:txBody>
        </p:sp>
      </p:grpSp>
      <p:pic>
        <p:nvPicPr>
          <p:cNvPr id="15" name="Picture 14" descr="IMG_20131129_120146.jpg"/>
          <p:cNvPicPr>
            <a:picLocks noChangeAspect="1"/>
          </p:cNvPicPr>
          <p:nvPr/>
        </p:nvPicPr>
        <p:blipFill>
          <a:blip r:embed="rId5" cstate="print"/>
          <a:stretch>
            <a:fillRect/>
          </a:stretch>
        </p:blipFill>
        <p:spPr>
          <a:xfrm>
            <a:off x="0" y="1"/>
            <a:ext cx="9144000" cy="5373216"/>
          </a:xfrm>
          <a:prstGeom prst="rect">
            <a:avLst/>
          </a:prstGeom>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err="1" smtClean="0"/>
              <a:t>Techniques</a:t>
            </a:r>
            <a:r>
              <a:rPr lang="hr-HR" dirty="0" smtClean="0"/>
              <a:t> – TTXT </a:t>
            </a:r>
            <a:r>
              <a:rPr lang="hr-HR" dirty="0" err="1" smtClean="0"/>
              <a:t>subtitling</a:t>
            </a:r>
            <a:endParaRPr lang="hr-HR" dirty="0"/>
          </a:p>
        </p:txBody>
      </p:sp>
      <p:sp>
        <p:nvSpPr>
          <p:cNvPr id="3" name="Subtitle 2"/>
          <p:cNvSpPr>
            <a:spLocks noGrp="1"/>
          </p:cNvSpPr>
          <p:nvPr>
            <p:ph idx="1"/>
          </p:nvPr>
        </p:nvSpPr>
        <p:spPr>
          <a:xfrm>
            <a:off x="457200" y="1775191"/>
            <a:ext cx="8229600" cy="4246097"/>
          </a:xfrm>
        </p:spPr>
        <p:txBody>
          <a:bodyPr>
            <a:normAutofit/>
          </a:bodyPr>
          <a:lstStyle/>
          <a:p>
            <a:r>
              <a:rPr lang="hr-HR" dirty="0" smtClean="0"/>
              <a:t> “real-time </a:t>
            </a:r>
            <a:r>
              <a:rPr lang="hr-HR" dirty="0" err="1" smtClean="0"/>
              <a:t>speech</a:t>
            </a:r>
            <a:r>
              <a:rPr lang="hr-HR" dirty="0" smtClean="0"/>
              <a:t> </a:t>
            </a:r>
            <a:r>
              <a:rPr lang="hr-HR" dirty="0" err="1" smtClean="0"/>
              <a:t>recognition</a:t>
            </a:r>
            <a:r>
              <a:rPr lang="hr-HR" dirty="0" smtClean="0"/>
              <a:t>” is a </a:t>
            </a:r>
            <a:r>
              <a:rPr lang="hr-HR" dirty="0" err="1" smtClean="0"/>
              <a:t>system</a:t>
            </a:r>
            <a:r>
              <a:rPr lang="hr-HR" dirty="0" smtClean="0"/>
              <a:t> </a:t>
            </a:r>
            <a:r>
              <a:rPr lang="hr-HR" dirty="0" err="1" smtClean="0"/>
              <a:t>based</a:t>
            </a:r>
            <a:r>
              <a:rPr lang="hr-HR" dirty="0" smtClean="0"/>
              <a:t> on </a:t>
            </a:r>
            <a:r>
              <a:rPr lang="hr-HR" dirty="0" err="1" smtClean="0"/>
              <a:t>voice</a:t>
            </a:r>
            <a:r>
              <a:rPr lang="hr-HR" dirty="0" smtClean="0"/>
              <a:t> </a:t>
            </a:r>
            <a:r>
              <a:rPr lang="hr-HR" dirty="0" err="1" smtClean="0"/>
              <a:t>recognition</a:t>
            </a:r>
            <a:endParaRPr lang="hr-HR" dirty="0" smtClean="0"/>
          </a:p>
          <a:p>
            <a:endParaRPr lang="hr-HR" dirty="0" smtClean="0"/>
          </a:p>
          <a:p>
            <a:r>
              <a:rPr lang="hr-HR" dirty="0" err="1" smtClean="0"/>
              <a:t>in</a:t>
            </a:r>
            <a:r>
              <a:rPr lang="hr-HR" dirty="0" smtClean="0"/>
              <a:t> Croatia it </a:t>
            </a:r>
            <a:r>
              <a:rPr lang="hr-HR" dirty="0" err="1" smtClean="0"/>
              <a:t>still</a:t>
            </a:r>
            <a:r>
              <a:rPr lang="hr-HR" dirty="0" smtClean="0"/>
              <a:t> </a:t>
            </a:r>
            <a:r>
              <a:rPr lang="hr-HR" dirty="0" err="1" smtClean="0"/>
              <a:t>doesn</a:t>
            </a:r>
            <a:r>
              <a:rPr lang="hr-HR" dirty="0" smtClean="0"/>
              <a:t>’t </a:t>
            </a:r>
            <a:r>
              <a:rPr lang="hr-HR" dirty="0" err="1" smtClean="0"/>
              <a:t>exist</a:t>
            </a:r>
            <a:endParaRPr lang="hr-HR" dirty="0" smtClean="0"/>
          </a:p>
          <a:p>
            <a:endParaRPr lang="hr-HR" dirty="0" smtClean="0"/>
          </a:p>
          <a:p>
            <a:r>
              <a:rPr lang="hr-HR" dirty="0" err="1" smtClean="0"/>
              <a:t>this</a:t>
            </a:r>
            <a:r>
              <a:rPr lang="hr-HR" dirty="0" smtClean="0"/>
              <a:t> </a:t>
            </a:r>
            <a:r>
              <a:rPr lang="hr-HR" dirty="0" err="1" smtClean="0"/>
              <a:t>type</a:t>
            </a:r>
            <a:r>
              <a:rPr lang="hr-HR" dirty="0" smtClean="0"/>
              <a:t> </a:t>
            </a:r>
            <a:r>
              <a:rPr lang="hr-HR" dirty="0" err="1" smtClean="0"/>
              <a:t>of</a:t>
            </a:r>
            <a:r>
              <a:rPr lang="hr-HR" dirty="0" smtClean="0"/>
              <a:t> </a:t>
            </a:r>
            <a:r>
              <a:rPr lang="hr-HR" dirty="0" err="1" smtClean="0"/>
              <a:t>subtitling</a:t>
            </a:r>
            <a:r>
              <a:rPr lang="hr-HR" dirty="0" smtClean="0"/>
              <a:t> </a:t>
            </a:r>
            <a:r>
              <a:rPr lang="hr-HR" dirty="0" err="1" smtClean="0"/>
              <a:t>can</a:t>
            </a:r>
            <a:r>
              <a:rPr lang="hr-HR" dirty="0" smtClean="0"/>
              <a:t> </a:t>
            </a:r>
            <a:r>
              <a:rPr lang="hr-HR" dirty="0" err="1" smtClean="0"/>
              <a:t>be</a:t>
            </a:r>
            <a:r>
              <a:rPr lang="hr-HR" dirty="0" smtClean="0"/>
              <a:t> </a:t>
            </a:r>
            <a:r>
              <a:rPr lang="hr-HR" dirty="0" err="1" smtClean="0"/>
              <a:t>unreliable</a:t>
            </a:r>
            <a:endParaRPr lang="hr-HR" dirty="0"/>
          </a:p>
        </p:txBody>
      </p:sp>
      <p:grpSp>
        <p:nvGrpSpPr>
          <p:cNvPr id="11" name="Group 10"/>
          <p:cNvGrpSpPr/>
          <p:nvPr/>
        </p:nvGrpSpPr>
        <p:grpSpPr>
          <a:xfrm>
            <a:off x="539552" y="5949280"/>
            <a:ext cx="8064896" cy="584775"/>
            <a:chOff x="467544" y="5949280"/>
            <a:chExt cx="8064896" cy="584775"/>
          </a:xfrm>
        </p:grpSpPr>
        <p:pic>
          <p:nvPicPr>
            <p:cNvPr id="12" name="Picture 1" descr="ITU 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403204" y="6021288"/>
              <a:ext cx="422223" cy="476672"/>
            </a:xfrm>
            <a:prstGeom prst="rect">
              <a:avLst/>
            </a:prstGeom>
            <a:noFill/>
          </p:spPr>
        </p:pic>
        <p:pic>
          <p:nvPicPr>
            <p:cNvPr id="13" name="Picture 1" descr="http://www.hrt.hr/fileadmin/logo_blue.png"/>
            <p:cNvPicPr>
              <a:picLocks noChangeAspect="1" noChangeArrowheads="1"/>
            </p:cNvPicPr>
            <p:nvPr/>
          </p:nvPicPr>
          <p:blipFill>
            <a:blip r:embed="rId4" cstate="print">
              <a:clrChange>
                <a:clrFrom>
                  <a:srgbClr val="FFFFFF"/>
                </a:clrFrom>
                <a:clrTo>
                  <a:srgbClr val="FFFFFF">
                    <a:alpha val="0"/>
                  </a:srgbClr>
                </a:clrTo>
              </a:clrChange>
            </a:blip>
            <a:srcRect r="59128"/>
            <a:stretch>
              <a:fillRect/>
            </a:stretch>
          </p:blipFill>
          <p:spPr bwMode="auto">
            <a:xfrm>
              <a:off x="7787580" y="6093296"/>
              <a:ext cx="744860" cy="339254"/>
            </a:xfrm>
            <a:prstGeom prst="rect">
              <a:avLst/>
            </a:prstGeom>
            <a:noFill/>
          </p:spPr>
        </p:pic>
        <p:sp>
          <p:nvSpPr>
            <p:cNvPr id="14" name="Line 6"/>
            <p:cNvSpPr>
              <a:spLocks noChangeShapeType="1"/>
            </p:cNvSpPr>
            <p:nvPr/>
          </p:nvSpPr>
          <p:spPr bwMode="auto">
            <a:xfrm>
              <a:off x="586780" y="6021288"/>
              <a:ext cx="7848600" cy="0"/>
            </a:xfrm>
            <a:prstGeom prst="line">
              <a:avLst/>
            </a:prstGeom>
            <a:noFill/>
            <a:ln w="9525">
              <a:solidFill>
                <a:schemeClr val="tx1"/>
              </a:solidFill>
              <a:round/>
              <a:headEnd/>
              <a:tailEnd/>
            </a:ln>
            <a:effectLst/>
          </p:spPr>
          <p:txBody>
            <a:bodyPr/>
            <a:lstStyle/>
            <a:p>
              <a:pPr algn="ctr"/>
              <a:endParaRPr lang="hr-HR"/>
            </a:p>
          </p:txBody>
        </p:sp>
        <p:sp>
          <p:nvSpPr>
            <p:cNvPr id="15" name="TextBox 14"/>
            <p:cNvSpPr txBox="1"/>
            <p:nvPr/>
          </p:nvSpPr>
          <p:spPr>
            <a:xfrm>
              <a:off x="467544" y="5949280"/>
              <a:ext cx="1008112" cy="584775"/>
            </a:xfrm>
            <a:prstGeom prst="rect">
              <a:avLst/>
            </a:prstGeom>
            <a:noFill/>
          </p:spPr>
          <p:txBody>
            <a:bodyPr wrap="square" rtlCol="0">
              <a:spAutoFit/>
            </a:bodyPr>
            <a:lstStyle/>
            <a:p>
              <a:r>
                <a:rPr lang="hr-HR" sz="3200" b="1" dirty="0" smtClean="0">
                  <a:solidFill>
                    <a:srgbClr val="0088EE"/>
                  </a:solidFill>
                  <a:latin typeface="Aharoni" pitchFamily="2" charset="-79"/>
                  <a:cs typeface="Aharoni" pitchFamily="2" charset="-79"/>
                </a:rPr>
                <a:t>EBU</a:t>
              </a:r>
              <a:endParaRPr lang="hr-HR" sz="3200" b="1" dirty="0">
                <a:solidFill>
                  <a:srgbClr val="0088EE"/>
                </a:solidFill>
                <a:latin typeface="Aharoni" pitchFamily="2" charset="-79"/>
                <a:cs typeface="Aharoni" pitchFamily="2" charset="-79"/>
              </a:endParaRPr>
            </a:p>
          </p:txBody>
        </p:sp>
      </p:gr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Conclusion</a:t>
            </a:r>
            <a:endParaRPr lang="hr-HR" dirty="0"/>
          </a:p>
        </p:txBody>
      </p:sp>
      <p:sp>
        <p:nvSpPr>
          <p:cNvPr id="3" name="Content Placeholder 2"/>
          <p:cNvSpPr>
            <a:spLocks noGrp="1"/>
          </p:cNvSpPr>
          <p:nvPr>
            <p:ph idx="1"/>
          </p:nvPr>
        </p:nvSpPr>
        <p:spPr>
          <a:xfrm>
            <a:off x="457200" y="1775191"/>
            <a:ext cx="8229600" cy="4246097"/>
          </a:xfrm>
        </p:spPr>
        <p:txBody>
          <a:bodyPr/>
          <a:lstStyle/>
          <a:p>
            <a:r>
              <a:rPr lang="hr-HR" dirty="0" err="1" smtClean="0"/>
              <a:t>although</a:t>
            </a:r>
            <a:r>
              <a:rPr lang="hr-HR" dirty="0" smtClean="0"/>
              <a:t> HRT </a:t>
            </a:r>
            <a:r>
              <a:rPr lang="hr-HR" dirty="0" err="1" smtClean="0"/>
              <a:t>uses</a:t>
            </a:r>
            <a:r>
              <a:rPr lang="hr-HR" dirty="0" smtClean="0"/>
              <a:t> </a:t>
            </a:r>
            <a:r>
              <a:rPr lang="hr-HR" dirty="0" err="1" smtClean="0"/>
              <a:t>several</a:t>
            </a:r>
            <a:r>
              <a:rPr lang="hr-HR" dirty="0" smtClean="0"/>
              <a:t> </a:t>
            </a:r>
            <a:r>
              <a:rPr lang="hr-HR" dirty="0" err="1" smtClean="0"/>
              <a:t>techniques</a:t>
            </a:r>
            <a:r>
              <a:rPr lang="hr-HR" dirty="0" smtClean="0"/>
              <a:t> for </a:t>
            </a:r>
            <a:r>
              <a:rPr lang="hr-HR" dirty="0" err="1" smtClean="0"/>
              <a:t>the</a:t>
            </a:r>
            <a:r>
              <a:rPr lang="hr-HR" dirty="0" smtClean="0"/>
              <a:t> </a:t>
            </a:r>
            <a:r>
              <a:rPr lang="hr-HR" dirty="0" err="1" smtClean="0"/>
              <a:t>hearing</a:t>
            </a:r>
            <a:r>
              <a:rPr lang="hr-HR" dirty="0" smtClean="0"/>
              <a:t> </a:t>
            </a:r>
            <a:r>
              <a:rPr lang="hr-HR" dirty="0" err="1" smtClean="0"/>
              <a:t>impaired</a:t>
            </a:r>
            <a:r>
              <a:rPr lang="hr-HR" dirty="0" smtClean="0"/>
              <a:t>, </a:t>
            </a:r>
            <a:r>
              <a:rPr lang="hr-HR" dirty="0" err="1" smtClean="0"/>
              <a:t>there</a:t>
            </a:r>
            <a:r>
              <a:rPr lang="hr-HR" dirty="0" smtClean="0"/>
              <a:t> is </a:t>
            </a:r>
            <a:r>
              <a:rPr lang="hr-HR" dirty="0" err="1" smtClean="0"/>
              <a:t>still</a:t>
            </a:r>
            <a:r>
              <a:rPr lang="hr-HR" dirty="0" smtClean="0"/>
              <a:t> </a:t>
            </a:r>
            <a:r>
              <a:rPr lang="hr-HR" dirty="0" err="1" smtClean="0"/>
              <a:t>room</a:t>
            </a:r>
            <a:r>
              <a:rPr lang="hr-HR" dirty="0" smtClean="0"/>
              <a:t> for </a:t>
            </a:r>
            <a:r>
              <a:rPr lang="hr-HR" dirty="0" err="1" smtClean="0"/>
              <a:t>improvement</a:t>
            </a:r>
            <a:endParaRPr lang="hr-HR" dirty="0" smtClean="0"/>
          </a:p>
          <a:p>
            <a:endParaRPr lang="hr-HR" dirty="0" smtClean="0"/>
          </a:p>
          <a:p>
            <a:r>
              <a:rPr lang="hr-HR" dirty="0" err="1" smtClean="0"/>
              <a:t>in</a:t>
            </a:r>
            <a:r>
              <a:rPr lang="hr-HR" dirty="0" smtClean="0"/>
              <a:t> </a:t>
            </a:r>
            <a:r>
              <a:rPr lang="hr-HR" dirty="0" err="1" smtClean="0"/>
              <a:t>the</a:t>
            </a:r>
            <a:r>
              <a:rPr lang="hr-HR" dirty="0" smtClean="0"/>
              <a:t> future, </a:t>
            </a:r>
            <a:r>
              <a:rPr lang="hr-HR" dirty="0" err="1" smtClean="0"/>
              <a:t>we</a:t>
            </a:r>
            <a:r>
              <a:rPr lang="hr-HR" dirty="0" smtClean="0"/>
              <a:t> </a:t>
            </a:r>
            <a:r>
              <a:rPr lang="hr-HR" dirty="0" err="1" smtClean="0"/>
              <a:t>hope</a:t>
            </a:r>
            <a:r>
              <a:rPr lang="hr-HR" dirty="0" smtClean="0"/>
              <a:t> to </a:t>
            </a:r>
            <a:r>
              <a:rPr lang="hr-HR" dirty="0" err="1" smtClean="0"/>
              <a:t>increase</a:t>
            </a:r>
            <a:r>
              <a:rPr lang="hr-HR" dirty="0" smtClean="0"/>
              <a:t> </a:t>
            </a:r>
            <a:r>
              <a:rPr lang="hr-HR" dirty="0" err="1" smtClean="0"/>
              <a:t>the</a:t>
            </a:r>
            <a:r>
              <a:rPr lang="hr-HR" dirty="0" smtClean="0"/>
              <a:t> </a:t>
            </a:r>
            <a:r>
              <a:rPr lang="hr-HR" dirty="0" err="1" smtClean="0"/>
              <a:t>number</a:t>
            </a:r>
            <a:r>
              <a:rPr lang="hr-HR" dirty="0" smtClean="0"/>
              <a:t> </a:t>
            </a:r>
            <a:r>
              <a:rPr lang="hr-HR" dirty="0" err="1" smtClean="0"/>
              <a:t>of</a:t>
            </a:r>
            <a:r>
              <a:rPr lang="hr-HR" dirty="0" smtClean="0"/>
              <a:t> TTXT </a:t>
            </a:r>
            <a:r>
              <a:rPr lang="hr-HR" dirty="0" err="1" smtClean="0"/>
              <a:t>subtitled</a:t>
            </a:r>
            <a:r>
              <a:rPr lang="hr-HR" dirty="0" smtClean="0"/>
              <a:t> </a:t>
            </a:r>
            <a:r>
              <a:rPr lang="hr-HR" dirty="0" err="1" smtClean="0"/>
              <a:t>programmes</a:t>
            </a:r>
            <a:endParaRPr lang="hr-HR" dirty="0" smtClean="0"/>
          </a:p>
          <a:p>
            <a:endParaRPr lang="hr-HR" dirty="0" smtClean="0"/>
          </a:p>
          <a:p>
            <a:endParaRPr lang="hr-HR" dirty="0"/>
          </a:p>
        </p:txBody>
      </p:sp>
      <p:grpSp>
        <p:nvGrpSpPr>
          <p:cNvPr id="4" name="Group 3"/>
          <p:cNvGrpSpPr/>
          <p:nvPr/>
        </p:nvGrpSpPr>
        <p:grpSpPr>
          <a:xfrm>
            <a:off x="539552" y="5949280"/>
            <a:ext cx="8064896" cy="584775"/>
            <a:chOff x="467544" y="5949280"/>
            <a:chExt cx="8064896" cy="584775"/>
          </a:xfrm>
        </p:grpSpPr>
        <p:pic>
          <p:nvPicPr>
            <p:cNvPr id="5" name="Picture 1" descr="ITU 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403204" y="6021288"/>
              <a:ext cx="422223" cy="476672"/>
            </a:xfrm>
            <a:prstGeom prst="rect">
              <a:avLst/>
            </a:prstGeom>
            <a:noFill/>
          </p:spPr>
        </p:pic>
        <p:pic>
          <p:nvPicPr>
            <p:cNvPr id="6" name="Picture 1" descr="http://www.hrt.hr/fileadmin/logo_blue.png"/>
            <p:cNvPicPr>
              <a:picLocks noChangeAspect="1" noChangeArrowheads="1"/>
            </p:cNvPicPr>
            <p:nvPr/>
          </p:nvPicPr>
          <p:blipFill>
            <a:blip r:embed="rId4" cstate="print">
              <a:clrChange>
                <a:clrFrom>
                  <a:srgbClr val="FFFFFF"/>
                </a:clrFrom>
                <a:clrTo>
                  <a:srgbClr val="FFFFFF">
                    <a:alpha val="0"/>
                  </a:srgbClr>
                </a:clrTo>
              </a:clrChange>
            </a:blip>
            <a:srcRect r="59128"/>
            <a:stretch>
              <a:fillRect/>
            </a:stretch>
          </p:blipFill>
          <p:spPr bwMode="auto">
            <a:xfrm>
              <a:off x="7787580" y="6093296"/>
              <a:ext cx="744860" cy="339254"/>
            </a:xfrm>
            <a:prstGeom prst="rect">
              <a:avLst/>
            </a:prstGeom>
            <a:noFill/>
          </p:spPr>
        </p:pic>
        <p:sp>
          <p:nvSpPr>
            <p:cNvPr id="7" name="Line 6"/>
            <p:cNvSpPr>
              <a:spLocks noChangeShapeType="1"/>
            </p:cNvSpPr>
            <p:nvPr/>
          </p:nvSpPr>
          <p:spPr bwMode="auto">
            <a:xfrm>
              <a:off x="586780" y="6021288"/>
              <a:ext cx="7848600" cy="0"/>
            </a:xfrm>
            <a:prstGeom prst="line">
              <a:avLst/>
            </a:prstGeom>
            <a:noFill/>
            <a:ln w="9525">
              <a:solidFill>
                <a:schemeClr val="tx1"/>
              </a:solidFill>
              <a:round/>
              <a:headEnd/>
              <a:tailEnd/>
            </a:ln>
            <a:effectLst/>
          </p:spPr>
          <p:txBody>
            <a:bodyPr/>
            <a:lstStyle/>
            <a:p>
              <a:pPr algn="ctr"/>
              <a:endParaRPr lang="hr-HR"/>
            </a:p>
          </p:txBody>
        </p:sp>
        <p:sp>
          <p:nvSpPr>
            <p:cNvPr id="8" name="TextBox 7"/>
            <p:cNvSpPr txBox="1"/>
            <p:nvPr/>
          </p:nvSpPr>
          <p:spPr>
            <a:xfrm>
              <a:off x="467544" y="5949280"/>
              <a:ext cx="1008112" cy="584775"/>
            </a:xfrm>
            <a:prstGeom prst="rect">
              <a:avLst/>
            </a:prstGeom>
            <a:noFill/>
          </p:spPr>
          <p:txBody>
            <a:bodyPr wrap="square" rtlCol="0">
              <a:spAutoFit/>
            </a:bodyPr>
            <a:lstStyle/>
            <a:p>
              <a:r>
                <a:rPr lang="hr-HR" sz="3200" b="1" dirty="0" smtClean="0">
                  <a:solidFill>
                    <a:srgbClr val="0088EE"/>
                  </a:solidFill>
                  <a:latin typeface="Aharoni" pitchFamily="2" charset="-79"/>
                  <a:cs typeface="Aharoni" pitchFamily="2" charset="-79"/>
                </a:rPr>
                <a:t>EBU</a:t>
              </a:r>
              <a:endParaRPr lang="hr-HR" sz="3200" b="1" dirty="0">
                <a:solidFill>
                  <a:srgbClr val="0088EE"/>
                </a:solidFill>
                <a:latin typeface="Aharoni" pitchFamily="2" charset="-79"/>
                <a:cs typeface="Aharoni" pitchFamily="2" charset="-79"/>
              </a:endParaRPr>
            </a:p>
          </p:txBody>
        </p:sp>
      </p:gr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hr-HR" dirty="0" err="1" smtClean="0"/>
              <a:t>Thank</a:t>
            </a:r>
            <a:r>
              <a:rPr lang="hr-HR" dirty="0" smtClean="0"/>
              <a:t> </a:t>
            </a:r>
            <a:r>
              <a:rPr lang="hr-HR" dirty="0" err="1" smtClean="0"/>
              <a:t>you</a:t>
            </a:r>
            <a:r>
              <a:rPr lang="hr-HR" dirty="0" smtClean="0"/>
              <a:t> for </a:t>
            </a:r>
            <a:r>
              <a:rPr lang="hr-HR" dirty="0" err="1" smtClean="0"/>
              <a:t>your</a:t>
            </a:r>
            <a:r>
              <a:rPr lang="hr-HR" dirty="0" smtClean="0"/>
              <a:t> </a:t>
            </a:r>
            <a:r>
              <a:rPr lang="hr-HR" dirty="0" err="1" smtClean="0"/>
              <a:t>attention</a:t>
            </a:r>
            <a:r>
              <a:rPr lang="hr-HR" dirty="0" smtClean="0"/>
              <a:t>!</a:t>
            </a:r>
            <a:endParaRPr lang="hr-HR" dirty="0"/>
          </a:p>
        </p:txBody>
      </p:sp>
      <p:grpSp>
        <p:nvGrpSpPr>
          <p:cNvPr id="4" name="Group 3"/>
          <p:cNvGrpSpPr/>
          <p:nvPr/>
        </p:nvGrpSpPr>
        <p:grpSpPr>
          <a:xfrm>
            <a:off x="539552" y="5949280"/>
            <a:ext cx="8064896" cy="584775"/>
            <a:chOff x="467544" y="5949280"/>
            <a:chExt cx="8064896" cy="584775"/>
          </a:xfrm>
        </p:grpSpPr>
        <p:pic>
          <p:nvPicPr>
            <p:cNvPr id="5" name="Picture 1" descr="ITU logo"/>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403204" y="6021288"/>
              <a:ext cx="422223" cy="476672"/>
            </a:xfrm>
            <a:prstGeom prst="rect">
              <a:avLst/>
            </a:prstGeom>
            <a:noFill/>
          </p:spPr>
        </p:pic>
        <p:pic>
          <p:nvPicPr>
            <p:cNvPr id="6" name="Picture 1" descr="http://www.hrt.hr/fileadmin/logo_blue.png"/>
            <p:cNvPicPr>
              <a:picLocks noChangeAspect="1" noChangeArrowheads="1"/>
            </p:cNvPicPr>
            <p:nvPr/>
          </p:nvPicPr>
          <p:blipFill>
            <a:blip r:embed="rId3" cstate="print">
              <a:clrChange>
                <a:clrFrom>
                  <a:srgbClr val="FFFFFF"/>
                </a:clrFrom>
                <a:clrTo>
                  <a:srgbClr val="FFFFFF">
                    <a:alpha val="0"/>
                  </a:srgbClr>
                </a:clrTo>
              </a:clrChange>
            </a:blip>
            <a:srcRect r="59128"/>
            <a:stretch>
              <a:fillRect/>
            </a:stretch>
          </p:blipFill>
          <p:spPr bwMode="auto">
            <a:xfrm>
              <a:off x="7787580" y="6093296"/>
              <a:ext cx="744860" cy="339254"/>
            </a:xfrm>
            <a:prstGeom prst="rect">
              <a:avLst/>
            </a:prstGeom>
            <a:noFill/>
          </p:spPr>
        </p:pic>
        <p:sp>
          <p:nvSpPr>
            <p:cNvPr id="7" name="Line 6"/>
            <p:cNvSpPr>
              <a:spLocks noChangeShapeType="1"/>
            </p:cNvSpPr>
            <p:nvPr/>
          </p:nvSpPr>
          <p:spPr bwMode="auto">
            <a:xfrm>
              <a:off x="586780" y="6021288"/>
              <a:ext cx="7848600" cy="0"/>
            </a:xfrm>
            <a:prstGeom prst="line">
              <a:avLst/>
            </a:prstGeom>
            <a:noFill/>
            <a:ln w="9525">
              <a:solidFill>
                <a:schemeClr val="tx1"/>
              </a:solidFill>
              <a:round/>
              <a:headEnd/>
              <a:tailEnd/>
            </a:ln>
            <a:effectLst/>
          </p:spPr>
          <p:txBody>
            <a:bodyPr/>
            <a:lstStyle/>
            <a:p>
              <a:pPr algn="ctr"/>
              <a:endParaRPr lang="hr-HR"/>
            </a:p>
          </p:txBody>
        </p:sp>
        <p:sp>
          <p:nvSpPr>
            <p:cNvPr id="8" name="TextBox 7"/>
            <p:cNvSpPr txBox="1"/>
            <p:nvPr/>
          </p:nvSpPr>
          <p:spPr>
            <a:xfrm>
              <a:off x="467544" y="5949280"/>
              <a:ext cx="1008112" cy="584775"/>
            </a:xfrm>
            <a:prstGeom prst="rect">
              <a:avLst/>
            </a:prstGeom>
            <a:noFill/>
          </p:spPr>
          <p:txBody>
            <a:bodyPr wrap="square" rtlCol="0">
              <a:spAutoFit/>
            </a:bodyPr>
            <a:lstStyle/>
            <a:p>
              <a:r>
                <a:rPr lang="hr-HR" sz="3200" b="1" dirty="0" smtClean="0">
                  <a:solidFill>
                    <a:srgbClr val="0088EE"/>
                  </a:solidFill>
                  <a:latin typeface="Aharoni" pitchFamily="2" charset="-79"/>
                  <a:cs typeface="Aharoni" pitchFamily="2" charset="-79"/>
                </a:rPr>
                <a:t>EBU</a:t>
              </a:r>
              <a:endParaRPr lang="hr-HR" sz="3200" b="1" dirty="0">
                <a:solidFill>
                  <a:srgbClr val="0088EE"/>
                </a:solidFill>
                <a:latin typeface="Aharoni" pitchFamily="2" charset="-79"/>
                <a:cs typeface="Aharoni" pitchFamily="2" charset="-79"/>
              </a:endParaRPr>
            </a:p>
          </p:txBody>
        </p:sp>
      </p:gr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err="1" smtClean="0"/>
              <a:t>Breaking</a:t>
            </a:r>
            <a:r>
              <a:rPr lang="hr-HR" dirty="0" smtClean="0"/>
              <a:t> </a:t>
            </a:r>
            <a:r>
              <a:rPr lang="hr-HR" dirty="0" err="1" smtClean="0"/>
              <a:t>the</a:t>
            </a:r>
            <a:r>
              <a:rPr lang="hr-HR" dirty="0" smtClean="0"/>
              <a:t> </a:t>
            </a:r>
            <a:r>
              <a:rPr lang="hr-HR" dirty="0" err="1" smtClean="0"/>
              <a:t>sound</a:t>
            </a:r>
            <a:r>
              <a:rPr lang="hr-HR" dirty="0" smtClean="0"/>
              <a:t> </a:t>
            </a:r>
            <a:r>
              <a:rPr lang="hr-HR" dirty="0" err="1" smtClean="0"/>
              <a:t>barrier</a:t>
            </a:r>
            <a:endParaRPr lang="hr-HR" dirty="0"/>
          </a:p>
        </p:txBody>
      </p:sp>
      <p:sp>
        <p:nvSpPr>
          <p:cNvPr id="3" name="Subtitle 2"/>
          <p:cNvSpPr>
            <a:spLocks noGrp="1"/>
          </p:cNvSpPr>
          <p:nvPr>
            <p:ph idx="1"/>
          </p:nvPr>
        </p:nvSpPr>
        <p:spPr>
          <a:xfrm>
            <a:off x="457200" y="1775191"/>
            <a:ext cx="8229600" cy="4246097"/>
          </a:xfrm>
        </p:spPr>
        <p:txBody>
          <a:bodyPr>
            <a:normAutofit/>
          </a:bodyPr>
          <a:lstStyle/>
          <a:p>
            <a:r>
              <a:rPr lang="hr-HR" dirty="0" smtClean="0"/>
              <a:t>HRT </a:t>
            </a:r>
            <a:r>
              <a:rPr lang="hr-HR" dirty="0" err="1" smtClean="0"/>
              <a:t>has</a:t>
            </a:r>
            <a:r>
              <a:rPr lang="hr-HR" dirty="0" smtClean="0"/>
              <a:t> </a:t>
            </a:r>
            <a:r>
              <a:rPr lang="hr-HR" dirty="0" err="1" smtClean="0"/>
              <a:t>enabled</a:t>
            </a:r>
            <a:r>
              <a:rPr lang="hr-HR" dirty="0" smtClean="0"/>
              <a:t> </a:t>
            </a:r>
            <a:r>
              <a:rPr lang="hr-HR" dirty="0" err="1" smtClean="0"/>
              <a:t>broadcasting</a:t>
            </a:r>
            <a:r>
              <a:rPr lang="hr-HR" dirty="0" smtClean="0"/>
              <a:t> </a:t>
            </a:r>
            <a:r>
              <a:rPr lang="hr-HR" dirty="0" err="1" smtClean="0"/>
              <a:t>of</a:t>
            </a:r>
            <a:r>
              <a:rPr lang="hr-HR" dirty="0" smtClean="0"/>
              <a:t> </a:t>
            </a:r>
            <a:r>
              <a:rPr lang="hr-HR" dirty="0" err="1" smtClean="0"/>
              <a:t>numerous</a:t>
            </a:r>
            <a:r>
              <a:rPr lang="hr-HR" dirty="0" smtClean="0"/>
              <a:t> TV </a:t>
            </a:r>
            <a:r>
              <a:rPr lang="hr-HR" dirty="0" err="1" smtClean="0"/>
              <a:t>programmes</a:t>
            </a:r>
            <a:r>
              <a:rPr lang="hr-HR" dirty="0" smtClean="0"/>
              <a:t> for </a:t>
            </a:r>
            <a:r>
              <a:rPr lang="hr-HR" dirty="0" err="1" smtClean="0"/>
              <a:t>the</a:t>
            </a:r>
            <a:r>
              <a:rPr lang="hr-HR" dirty="0" smtClean="0"/>
              <a:t> </a:t>
            </a:r>
            <a:r>
              <a:rPr lang="hr-HR" dirty="0" err="1" smtClean="0"/>
              <a:t>hearing</a:t>
            </a:r>
            <a:r>
              <a:rPr lang="hr-HR" dirty="0" smtClean="0"/>
              <a:t> </a:t>
            </a:r>
            <a:r>
              <a:rPr lang="hr-HR" dirty="0" err="1" smtClean="0"/>
              <a:t>imparied</a:t>
            </a:r>
            <a:endParaRPr lang="hr-HR" dirty="0" smtClean="0"/>
          </a:p>
          <a:p>
            <a:endParaRPr lang="hr-HR" dirty="0" smtClean="0"/>
          </a:p>
          <a:p>
            <a:r>
              <a:rPr lang="hr-HR" dirty="0" err="1" smtClean="0"/>
              <a:t>i.e</a:t>
            </a:r>
            <a:r>
              <a:rPr lang="hr-HR" dirty="0" smtClean="0"/>
              <a:t>. </a:t>
            </a:r>
            <a:r>
              <a:rPr lang="hr-HR" dirty="0" err="1" smtClean="0"/>
              <a:t>everyday</a:t>
            </a:r>
            <a:r>
              <a:rPr lang="hr-HR" dirty="0" smtClean="0"/>
              <a:t> news, </a:t>
            </a:r>
            <a:r>
              <a:rPr lang="hr-HR" dirty="0" err="1" smtClean="0"/>
              <a:t>Sunday</a:t>
            </a:r>
            <a:r>
              <a:rPr lang="hr-HR" dirty="0" smtClean="0"/>
              <a:t> </a:t>
            </a:r>
            <a:r>
              <a:rPr lang="hr-HR" dirty="0" err="1" smtClean="0"/>
              <a:t>Mass</a:t>
            </a:r>
            <a:r>
              <a:rPr lang="hr-HR" dirty="0" smtClean="0"/>
              <a:t> </a:t>
            </a:r>
            <a:r>
              <a:rPr lang="hr-HR" dirty="0" err="1" smtClean="0"/>
              <a:t>and</a:t>
            </a:r>
            <a:r>
              <a:rPr lang="hr-HR" dirty="0" smtClean="0"/>
              <a:t> </a:t>
            </a:r>
            <a:r>
              <a:rPr lang="hr-HR" dirty="0" err="1" smtClean="0"/>
              <a:t>several</a:t>
            </a:r>
            <a:r>
              <a:rPr lang="hr-HR" dirty="0" smtClean="0"/>
              <a:t> </a:t>
            </a:r>
            <a:r>
              <a:rPr lang="hr-HR" dirty="0" err="1" smtClean="0"/>
              <a:t>family</a:t>
            </a:r>
            <a:r>
              <a:rPr lang="hr-HR" dirty="0" smtClean="0"/>
              <a:t> </a:t>
            </a:r>
            <a:r>
              <a:rPr lang="hr-HR" dirty="0" err="1" smtClean="0"/>
              <a:t>programmes</a:t>
            </a:r>
            <a:endParaRPr lang="hr-HR" dirty="0" smtClean="0"/>
          </a:p>
          <a:p>
            <a:endParaRPr lang="hr-HR" dirty="0" smtClean="0"/>
          </a:p>
          <a:p>
            <a:r>
              <a:rPr lang="hr-HR" dirty="0" smtClean="0"/>
              <a:t>all </a:t>
            </a:r>
            <a:r>
              <a:rPr lang="hr-HR" dirty="0" err="1" smtClean="0"/>
              <a:t>foreign</a:t>
            </a:r>
            <a:r>
              <a:rPr lang="hr-HR" dirty="0" smtClean="0"/>
              <a:t> </a:t>
            </a:r>
            <a:r>
              <a:rPr lang="hr-HR" dirty="0" err="1" smtClean="0"/>
              <a:t>programmes</a:t>
            </a:r>
            <a:r>
              <a:rPr lang="hr-HR" dirty="0" smtClean="0"/>
              <a:t> (</a:t>
            </a:r>
            <a:r>
              <a:rPr lang="hr-HR" dirty="0" err="1" smtClean="0"/>
              <a:t>films</a:t>
            </a:r>
            <a:r>
              <a:rPr lang="hr-HR" dirty="0" smtClean="0"/>
              <a:t>, </a:t>
            </a:r>
            <a:r>
              <a:rPr lang="hr-HR" dirty="0" err="1" smtClean="0"/>
              <a:t>series</a:t>
            </a:r>
            <a:r>
              <a:rPr lang="hr-HR" dirty="0" smtClean="0"/>
              <a:t>, </a:t>
            </a:r>
            <a:r>
              <a:rPr lang="hr-HR" dirty="0" err="1" smtClean="0"/>
              <a:t>etc</a:t>
            </a:r>
            <a:r>
              <a:rPr lang="hr-HR" dirty="0" smtClean="0"/>
              <a:t>.) are </a:t>
            </a:r>
            <a:r>
              <a:rPr lang="hr-HR" dirty="0" err="1" smtClean="0"/>
              <a:t>subtitled</a:t>
            </a:r>
            <a:r>
              <a:rPr lang="hr-HR" dirty="0" smtClean="0"/>
              <a:t>, </a:t>
            </a:r>
            <a:r>
              <a:rPr lang="hr-HR" dirty="0" err="1" smtClean="0"/>
              <a:t>not</a:t>
            </a:r>
            <a:r>
              <a:rPr lang="hr-HR" dirty="0" smtClean="0"/>
              <a:t> </a:t>
            </a:r>
            <a:r>
              <a:rPr lang="hr-HR" dirty="0" err="1" smtClean="0"/>
              <a:t>synchronised</a:t>
            </a:r>
            <a:endParaRPr lang="hr-HR" dirty="0" smtClean="0"/>
          </a:p>
        </p:txBody>
      </p:sp>
      <p:grpSp>
        <p:nvGrpSpPr>
          <p:cNvPr id="10" name="Group 9"/>
          <p:cNvGrpSpPr/>
          <p:nvPr/>
        </p:nvGrpSpPr>
        <p:grpSpPr>
          <a:xfrm>
            <a:off x="539552" y="5949280"/>
            <a:ext cx="8064896" cy="584775"/>
            <a:chOff x="467544" y="5949280"/>
            <a:chExt cx="8064896" cy="584775"/>
          </a:xfrm>
        </p:grpSpPr>
        <p:pic>
          <p:nvPicPr>
            <p:cNvPr id="11" name="Picture 1" descr="ITU logo"/>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403204" y="6021288"/>
              <a:ext cx="422223" cy="476672"/>
            </a:xfrm>
            <a:prstGeom prst="rect">
              <a:avLst/>
            </a:prstGeom>
            <a:noFill/>
          </p:spPr>
        </p:pic>
        <p:pic>
          <p:nvPicPr>
            <p:cNvPr id="12" name="Picture 1" descr="http://www.hrt.hr/fileadmin/logo_blue.png"/>
            <p:cNvPicPr>
              <a:picLocks noChangeAspect="1" noChangeArrowheads="1"/>
            </p:cNvPicPr>
            <p:nvPr/>
          </p:nvPicPr>
          <p:blipFill>
            <a:blip r:embed="rId3" cstate="print">
              <a:clrChange>
                <a:clrFrom>
                  <a:srgbClr val="FFFFFF"/>
                </a:clrFrom>
                <a:clrTo>
                  <a:srgbClr val="FFFFFF">
                    <a:alpha val="0"/>
                  </a:srgbClr>
                </a:clrTo>
              </a:clrChange>
            </a:blip>
            <a:srcRect r="59128"/>
            <a:stretch>
              <a:fillRect/>
            </a:stretch>
          </p:blipFill>
          <p:spPr bwMode="auto">
            <a:xfrm>
              <a:off x="7787580" y="6093296"/>
              <a:ext cx="744860" cy="339254"/>
            </a:xfrm>
            <a:prstGeom prst="rect">
              <a:avLst/>
            </a:prstGeom>
            <a:noFill/>
          </p:spPr>
        </p:pic>
        <p:sp>
          <p:nvSpPr>
            <p:cNvPr id="13" name="Line 6"/>
            <p:cNvSpPr>
              <a:spLocks noChangeShapeType="1"/>
            </p:cNvSpPr>
            <p:nvPr/>
          </p:nvSpPr>
          <p:spPr bwMode="auto">
            <a:xfrm>
              <a:off x="586780" y="6021288"/>
              <a:ext cx="7848600" cy="0"/>
            </a:xfrm>
            <a:prstGeom prst="line">
              <a:avLst/>
            </a:prstGeom>
            <a:noFill/>
            <a:ln w="9525">
              <a:solidFill>
                <a:schemeClr val="tx1"/>
              </a:solidFill>
              <a:round/>
              <a:headEnd/>
              <a:tailEnd/>
            </a:ln>
            <a:effectLst/>
          </p:spPr>
          <p:txBody>
            <a:bodyPr/>
            <a:lstStyle/>
            <a:p>
              <a:pPr algn="ctr"/>
              <a:endParaRPr lang="hr-HR"/>
            </a:p>
          </p:txBody>
        </p:sp>
        <p:sp>
          <p:nvSpPr>
            <p:cNvPr id="14" name="TextBox 13"/>
            <p:cNvSpPr txBox="1"/>
            <p:nvPr/>
          </p:nvSpPr>
          <p:spPr>
            <a:xfrm>
              <a:off x="467544" y="5949280"/>
              <a:ext cx="1008112" cy="584775"/>
            </a:xfrm>
            <a:prstGeom prst="rect">
              <a:avLst/>
            </a:prstGeom>
            <a:noFill/>
          </p:spPr>
          <p:txBody>
            <a:bodyPr wrap="square" rtlCol="0">
              <a:spAutoFit/>
            </a:bodyPr>
            <a:lstStyle/>
            <a:p>
              <a:r>
                <a:rPr lang="hr-HR" sz="3200" b="1" dirty="0" smtClean="0">
                  <a:solidFill>
                    <a:srgbClr val="0088EE"/>
                  </a:solidFill>
                  <a:latin typeface="Aharoni" pitchFamily="2" charset="-79"/>
                  <a:cs typeface="Aharoni" pitchFamily="2" charset="-79"/>
                </a:rPr>
                <a:t>EBU</a:t>
              </a:r>
              <a:endParaRPr lang="hr-HR" sz="3200" b="1" dirty="0">
                <a:solidFill>
                  <a:srgbClr val="0088EE"/>
                </a:solidFill>
                <a:latin typeface="Aharoni" pitchFamily="2" charset="-79"/>
                <a:cs typeface="Aharoni" pitchFamily="2" charset="-79"/>
              </a:endParaRPr>
            </a:p>
          </p:txBody>
        </p:sp>
      </p:gr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err="1" smtClean="0"/>
              <a:t>Techniques</a:t>
            </a:r>
            <a:r>
              <a:rPr lang="hr-HR" dirty="0" smtClean="0"/>
              <a:t> – </a:t>
            </a:r>
            <a:r>
              <a:rPr lang="hr-HR" dirty="0" err="1" smtClean="0"/>
              <a:t>sign</a:t>
            </a:r>
            <a:r>
              <a:rPr lang="hr-HR" dirty="0" smtClean="0"/>
              <a:t> </a:t>
            </a:r>
            <a:r>
              <a:rPr lang="hr-HR" dirty="0" err="1" smtClean="0"/>
              <a:t>language</a:t>
            </a:r>
            <a:endParaRPr lang="hr-HR" dirty="0"/>
          </a:p>
        </p:txBody>
      </p:sp>
      <p:sp>
        <p:nvSpPr>
          <p:cNvPr id="3" name="Subtitle 2"/>
          <p:cNvSpPr>
            <a:spLocks noGrp="1"/>
          </p:cNvSpPr>
          <p:nvPr>
            <p:ph idx="1"/>
          </p:nvPr>
        </p:nvSpPr>
        <p:spPr/>
        <p:txBody>
          <a:bodyPr>
            <a:normAutofit/>
          </a:bodyPr>
          <a:lstStyle/>
          <a:p>
            <a:endParaRPr lang="hr-HR" dirty="0" smtClean="0"/>
          </a:p>
          <a:p>
            <a:r>
              <a:rPr lang="hr-HR" dirty="0" err="1" smtClean="0"/>
              <a:t>sign</a:t>
            </a:r>
            <a:r>
              <a:rPr lang="hr-HR" dirty="0" smtClean="0"/>
              <a:t> </a:t>
            </a:r>
            <a:r>
              <a:rPr lang="hr-HR" dirty="0" err="1" smtClean="0"/>
              <a:t>language</a:t>
            </a:r>
            <a:r>
              <a:rPr lang="hr-HR" dirty="0" smtClean="0"/>
              <a:t> </a:t>
            </a:r>
            <a:r>
              <a:rPr lang="hr-HR" dirty="0" err="1" smtClean="0"/>
              <a:t>with</a:t>
            </a:r>
            <a:r>
              <a:rPr lang="hr-HR" dirty="0" smtClean="0"/>
              <a:t> </a:t>
            </a:r>
            <a:r>
              <a:rPr lang="hr-HR" dirty="0" err="1" smtClean="0"/>
              <a:t>the</a:t>
            </a:r>
            <a:r>
              <a:rPr lang="hr-HR" dirty="0" smtClean="0"/>
              <a:t> </a:t>
            </a:r>
            <a:r>
              <a:rPr lang="hr-HR" dirty="0" err="1" smtClean="0"/>
              <a:t>help</a:t>
            </a:r>
            <a:r>
              <a:rPr lang="hr-HR" dirty="0" smtClean="0"/>
              <a:t> </a:t>
            </a:r>
            <a:r>
              <a:rPr lang="hr-HR" dirty="0" err="1" smtClean="0"/>
              <a:t>of</a:t>
            </a:r>
            <a:r>
              <a:rPr lang="hr-HR" dirty="0" smtClean="0"/>
              <a:t> a </a:t>
            </a:r>
            <a:r>
              <a:rPr lang="hr-HR" dirty="0" err="1" smtClean="0"/>
              <a:t>presenter</a:t>
            </a:r>
            <a:endParaRPr lang="hr-HR" dirty="0" smtClean="0"/>
          </a:p>
          <a:p>
            <a:endParaRPr lang="hr-HR" dirty="0" smtClean="0"/>
          </a:p>
          <a:p>
            <a:r>
              <a:rPr lang="hr-HR" dirty="0" err="1" smtClean="0"/>
              <a:t>enabled</a:t>
            </a:r>
            <a:r>
              <a:rPr lang="hr-HR" dirty="0" smtClean="0"/>
              <a:t> </a:t>
            </a:r>
            <a:r>
              <a:rPr lang="hr-HR" dirty="0" err="1" smtClean="0"/>
              <a:t>in</a:t>
            </a:r>
            <a:r>
              <a:rPr lang="hr-HR" dirty="0" smtClean="0"/>
              <a:t> some </a:t>
            </a:r>
            <a:r>
              <a:rPr lang="hr-HR" dirty="0" err="1" smtClean="0"/>
              <a:t>of</a:t>
            </a:r>
            <a:r>
              <a:rPr lang="hr-HR" dirty="0" smtClean="0"/>
              <a:t> </a:t>
            </a:r>
            <a:r>
              <a:rPr lang="hr-HR" dirty="0" err="1" smtClean="0"/>
              <a:t>the</a:t>
            </a:r>
            <a:r>
              <a:rPr lang="hr-HR" dirty="0" smtClean="0"/>
              <a:t> news </a:t>
            </a:r>
            <a:r>
              <a:rPr lang="hr-HR" dirty="0" err="1" smtClean="0"/>
              <a:t>shows</a:t>
            </a:r>
            <a:r>
              <a:rPr lang="hr-HR" dirty="0" smtClean="0"/>
              <a:t>, </a:t>
            </a:r>
            <a:r>
              <a:rPr lang="hr-HR" dirty="0" err="1" smtClean="0"/>
              <a:t>Sunday</a:t>
            </a:r>
            <a:r>
              <a:rPr lang="hr-HR" dirty="0" smtClean="0"/>
              <a:t> </a:t>
            </a:r>
            <a:r>
              <a:rPr lang="hr-HR" dirty="0" err="1" smtClean="0"/>
              <a:t>Mass</a:t>
            </a:r>
            <a:r>
              <a:rPr lang="hr-HR" dirty="0" smtClean="0"/>
              <a:t> </a:t>
            </a:r>
            <a:r>
              <a:rPr lang="hr-HR" dirty="0" err="1" smtClean="0"/>
              <a:t>and</a:t>
            </a:r>
            <a:r>
              <a:rPr lang="hr-HR" dirty="0" smtClean="0"/>
              <a:t> some </a:t>
            </a:r>
            <a:r>
              <a:rPr lang="hr-HR" dirty="0" err="1" smtClean="0"/>
              <a:t>family</a:t>
            </a:r>
            <a:r>
              <a:rPr lang="hr-HR" dirty="0" smtClean="0"/>
              <a:t> </a:t>
            </a:r>
            <a:r>
              <a:rPr lang="hr-HR" dirty="0" err="1" smtClean="0"/>
              <a:t>programmes</a:t>
            </a:r>
            <a:endParaRPr lang="hr-HR" dirty="0"/>
          </a:p>
        </p:txBody>
      </p:sp>
      <p:grpSp>
        <p:nvGrpSpPr>
          <p:cNvPr id="9" name="Group 8"/>
          <p:cNvGrpSpPr/>
          <p:nvPr/>
        </p:nvGrpSpPr>
        <p:grpSpPr>
          <a:xfrm>
            <a:off x="539552" y="5949280"/>
            <a:ext cx="8064896" cy="584775"/>
            <a:chOff x="467544" y="5949280"/>
            <a:chExt cx="8064896" cy="584775"/>
          </a:xfrm>
        </p:grpSpPr>
        <p:pic>
          <p:nvPicPr>
            <p:cNvPr id="10" name="Picture 1" descr="ITU 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403204" y="6021288"/>
              <a:ext cx="422223" cy="476672"/>
            </a:xfrm>
            <a:prstGeom prst="rect">
              <a:avLst/>
            </a:prstGeom>
            <a:noFill/>
          </p:spPr>
        </p:pic>
        <p:pic>
          <p:nvPicPr>
            <p:cNvPr id="11" name="Picture 1" descr="http://www.hrt.hr/fileadmin/logo_blue.png"/>
            <p:cNvPicPr>
              <a:picLocks noChangeAspect="1" noChangeArrowheads="1"/>
            </p:cNvPicPr>
            <p:nvPr/>
          </p:nvPicPr>
          <p:blipFill>
            <a:blip r:embed="rId4" cstate="print">
              <a:clrChange>
                <a:clrFrom>
                  <a:srgbClr val="FFFFFF"/>
                </a:clrFrom>
                <a:clrTo>
                  <a:srgbClr val="FFFFFF">
                    <a:alpha val="0"/>
                  </a:srgbClr>
                </a:clrTo>
              </a:clrChange>
            </a:blip>
            <a:srcRect r="59128"/>
            <a:stretch>
              <a:fillRect/>
            </a:stretch>
          </p:blipFill>
          <p:spPr bwMode="auto">
            <a:xfrm>
              <a:off x="7787580" y="6093296"/>
              <a:ext cx="744860" cy="339254"/>
            </a:xfrm>
            <a:prstGeom prst="rect">
              <a:avLst/>
            </a:prstGeom>
            <a:noFill/>
          </p:spPr>
        </p:pic>
        <p:sp>
          <p:nvSpPr>
            <p:cNvPr id="12" name="Line 6"/>
            <p:cNvSpPr>
              <a:spLocks noChangeShapeType="1"/>
            </p:cNvSpPr>
            <p:nvPr/>
          </p:nvSpPr>
          <p:spPr bwMode="auto">
            <a:xfrm>
              <a:off x="586780" y="6021288"/>
              <a:ext cx="7848600" cy="0"/>
            </a:xfrm>
            <a:prstGeom prst="line">
              <a:avLst/>
            </a:prstGeom>
            <a:noFill/>
            <a:ln w="9525">
              <a:solidFill>
                <a:schemeClr val="tx1"/>
              </a:solidFill>
              <a:round/>
              <a:headEnd/>
              <a:tailEnd/>
            </a:ln>
            <a:effectLst/>
          </p:spPr>
          <p:txBody>
            <a:bodyPr/>
            <a:lstStyle/>
            <a:p>
              <a:pPr algn="ctr"/>
              <a:endParaRPr lang="hr-HR"/>
            </a:p>
          </p:txBody>
        </p:sp>
        <p:sp>
          <p:nvSpPr>
            <p:cNvPr id="13" name="TextBox 12"/>
            <p:cNvSpPr txBox="1"/>
            <p:nvPr/>
          </p:nvSpPr>
          <p:spPr>
            <a:xfrm>
              <a:off x="467544" y="5949280"/>
              <a:ext cx="1008112" cy="584775"/>
            </a:xfrm>
            <a:prstGeom prst="rect">
              <a:avLst/>
            </a:prstGeom>
            <a:noFill/>
          </p:spPr>
          <p:txBody>
            <a:bodyPr wrap="square" rtlCol="0">
              <a:spAutoFit/>
            </a:bodyPr>
            <a:lstStyle/>
            <a:p>
              <a:r>
                <a:rPr lang="hr-HR" sz="3200" b="1" dirty="0" smtClean="0">
                  <a:solidFill>
                    <a:srgbClr val="0088EE"/>
                  </a:solidFill>
                  <a:latin typeface="Aharoni" pitchFamily="2" charset="-79"/>
                  <a:cs typeface="Aharoni" pitchFamily="2" charset="-79"/>
                </a:rPr>
                <a:t>EBU</a:t>
              </a:r>
              <a:endParaRPr lang="hr-HR" sz="3200" b="1" dirty="0">
                <a:solidFill>
                  <a:srgbClr val="0088EE"/>
                </a:solidFill>
                <a:latin typeface="Aharoni" pitchFamily="2" charset="-79"/>
                <a:cs typeface="Aharoni" pitchFamily="2" charset="-79"/>
              </a:endParaRPr>
            </a:p>
          </p:txBody>
        </p:sp>
      </p:gr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30300" y="119063"/>
            <a:ext cx="8013700" cy="1636712"/>
          </a:xfrm>
        </p:spPr>
        <p:txBody>
          <a:bodyPr>
            <a:normAutofit/>
          </a:bodyPr>
          <a:lstStyle/>
          <a:p>
            <a:r>
              <a:rPr lang="hr-HR" dirty="0"/>
              <a:t/>
            </a:r>
            <a:br>
              <a:rPr lang="hr-HR" dirty="0"/>
            </a:br>
            <a:endParaRPr lang="hr-HR" dirty="0"/>
          </a:p>
        </p:txBody>
      </p:sp>
      <p:sp>
        <p:nvSpPr>
          <p:cNvPr id="3" name="Subtitle 2"/>
          <p:cNvSpPr>
            <a:spLocks noGrp="1"/>
          </p:cNvSpPr>
          <p:nvPr>
            <p:ph type="body" idx="4294967295"/>
          </p:nvPr>
        </p:nvSpPr>
        <p:spPr>
          <a:xfrm>
            <a:off x="1122363" y="1828800"/>
            <a:ext cx="8021637" cy="685800"/>
          </a:xfrm>
        </p:spPr>
        <p:txBody>
          <a:bodyPr/>
          <a:lstStyle/>
          <a:p>
            <a:endParaRPr lang="hr-HR" dirty="0"/>
          </a:p>
          <a:p>
            <a:endParaRPr lang="hr-HR" dirty="0"/>
          </a:p>
          <a:p>
            <a:endParaRPr lang="hr-HR" dirty="0"/>
          </a:p>
        </p:txBody>
      </p:sp>
      <p:graphicFrame>
        <p:nvGraphicFramePr>
          <p:cNvPr id="4" name="Table 3"/>
          <p:cNvGraphicFramePr>
            <a:graphicFrameLocks noGrp="1"/>
          </p:cNvGraphicFramePr>
          <p:nvPr/>
        </p:nvGraphicFramePr>
        <p:xfrm>
          <a:off x="1524000" y="3350110"/>
          <a:ext cx="6095999" cy="157779"/>
        </p:xfrm>
        <a:graphic>
          <a:graphicData uri="http://schemas.openxmlformats.org/drawingml/2006/table">
            <a:tbl>
              <a:tblPr/>
              <a:tblGrid>
                <a:gridCol w="2018262"/>
                <a:gridCol w="1453220"/>
                <a:gridCol w="2624517"/>
              </a:tblGrid>
              <a:tr h="157779">
                <a:tc>
                  <a:txBody>
                    <a:bodyPr/>
                    <a:lstStyle/>
                    <a:p>
                      <a:pPr algn="ctr">
                        <a:spcBef>
                          <a:spcPts val="3600"/>
                        </a:spcBef>
                        <a:spcAft>
                          <a:spcPts val="0"/>
                        </a:spcAft>
                      </a:pPr>
                      <a:endParaRPr lang="hr-HR" sz="1000">
                        <a:latin typeface="Calibri"/>
                        <a:ea typeface="SimSun"/>
                        <a:cs typeface="Traditional Arabic"/>
                      </a:endParaRPr>
                    </a:p>
                  </a:txBody>
                  <a:tcPr marL="64546" marR="64546" marT="0" marB="0">
                    <a:lnL>
                      <a:noFill/>
                    </a:lnL>
                    <a:lnR>
                      <a:noFill/>
                    </a:lnR>
                    <a:lnT>
                      <a:noFill/>
                    </a:lnT>
                    <a:lnB>
                      <a:noFill/>
                    </a:lnB>
                  </a:tcPr>
                </a:tc>
                <a:tc>
                  <a:txBody>
                    <a:bodyPr/>
                    <a:lstStyle/>
                    <a:p>
                      <a:pPr algn="ctr">
                        <a:spcBef>
                          <a:spcPts val="600"/>
                        </a:spcBef>
                        <a:spcAft>
                          <a:spcPts val="600"/>
                        </a:spcAft>
                      </a:pPr>
                      <a:endParaRPr lang="hr-HR" sz="1000">
                        <a:latin typeface="Calibri"/>
                        <a:ea typeface="SimSun"/>
                        <a:cs typeface="Traditional Arabic"/>
                      </a:endParaRPr>
                    </a:p>
                  </a:txBody>
                  <a:tcPr marL="64546" marR="64546" marT="0" marB="0">
                    <a:lnL>
                      <a:noFill/>
                    </a:lnL>
                    <a:lnR>
                      <a:noFill/>
                    </a:lnR>
                    <a:lnT>
                      <a:noFill/>
                    </a:lnT>
                    <a:lnB>
                      <a:noFill/>
                    </a:lnB>
                  </a:tcPr>
                </a:tc>
                <a:tc>
                  <a:txBody>
                    <a:bodyPr/>
                    <a:lstStyle/>
                    <a:p>
                      <a:pPr indent="248285" algn="ctr">
                        <a:spcBef>
                          <a:spcPts val="4200"/>
                        </a:spcBef>
                        <a:spcAft>
                          <a:spcPts val="600"/>
                        </a:spcAft>
                      </a:pPr>
                      <a:endParaRPr lang="hr-HR" sz="1000" dirty="0">
                        <a:latin typeface="Calibri"/>
                        <a:ea typeface="SimSun"/>
                        <a:cs typeface="Traditional Arabic"/>
                      </a:endParaRPr>
                    </a:p>
                  </a:txBody>
                  <a:tcPr marL="64546" marR="64546" marT="0" marB="0">
                    <a:lnL>
                      <a:noFill/>
                    </a:lnL>
                    <a:lnR>
                      <a:noFill/>
                    </a:lnR>
                    <a:lnT>
                      <a:noFill/>
                    </a:lnT>
                    <a:lnB>
                      <a:noFill/>
                    </a:lnB>
                  </a:tcPr>
                </a:tc>
              </a:tr>
            </a:tbl>
          </a:graphicData>
        </a:graphic>
      </p:graphicFrame>
      <p:pic>
        <p:nvPicPr>
          <p:cNvPr id="9" name="Picture 8" descr="IMG_20131129_143745.jpg"/>
          <p:cNvPicPr>
            <a:picLocks noChangeAspect="1"/>
          </p:cNvPicPr>
          <p:nvPr/>
        </p:nvPicPr>
        <p:blipFill>
          <a:blip r:embed="rId3" cstate="print"/>
          <a:srcRect t="10561" r="4950" b="11800"/>
          <a:stretch>
            <a:fillRect/>
          </a:stretch>
        </p:blipFill>
        <p:spPr>
          <a:xfrm>
            <a:off x="-36512" y="-99392"/>
            <a:ext cx="9180512" cy="546939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0" name="Group 9"/>
          <p:cNvGrpSpPr/>
          <p:nvPr/>
        </p:nvGrpSpPr>
        <p:grpSpPr>
          <a:xfrm>
            <a:off x="539552" y="5949280"/>
            <a:ext cx="8064896" cy="584775"/>
            <a:chOff x="467544" y="5949280"/>
            <a:chExt cx="8064896" cy="584775"/>
          </a:xfrm>
        </p:grpSpPr>
        <p:pic>
          <p:nvPicPr>
            <p:cNvPr id="11" name="Picture 1" descr="ITU logo"/>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403204" y="6021288"/>
              <a:ext cx="422223" cy="476672"/>
            </a:xfrm>
            <a:prstGeom prst="rect">
              <a:avLst/>
            </a:prstGeom>
            <a:noFill/>
          </p:spPr>
        </p:pic>
        <p:pic>
          <p:nvPicPr>
            <p:cNvPr id="12" name="Picture 1" descr="http://www.hrt.hr/fileadmin/logo_blue.png"/>
            <p:cNvPicPr>
              <a:picLocks noChangeAspect="1" noChangeArrowheads="1"/>
            </p:cNvPicPr>
            <p:nvPr/>
          </p:nvPicPr>
          <p:blipFill>
            <a:blip r:embed="rId5" cstate="print">
              <a:clrChange>
                <a:clrFrom>
                  <a:srgbClr val="FFFFFF"/>
                </a:clrFrom>
                <a:clrTo>
                  <a:srgbClr val="FFFFFF">
                    <a:alpha val="0"/>
                  </a:srgbClr>
                </a:clrTo>
              </a:clrChange>
            </a:blip>
            <a:srcRect r="59128"/>
            <a:stretch>
              <a:fillRect/>
            </a:stretch>
          </p:blipFill>
          <p:spPr bwMode="auto">
            <a:xfrm>
              <a:off x="7787580" y="6093296"/>
              <a:ext cx="744860" cy="339254"/>
            </a:xfrm>
            <a:prstGeom prst="rect">
              <a:avLst/>
            </a:prstGeom>
            <a:noFill/>
          </p:spPr>
        </p:pic>
        <p:sp>
          <p:nvSpPr>
            <p:cNvPr id="13" name="Line 6"/>
            <p:cNvSpPr>
              <a:spLocks noChangeShapeType="1"/>
            </p:cNvSpPr>
            <p:nvPr/>
          </p:nvSpPr>
          <p:spPr bwMode="auto">
            <a:xfrm>
              <a:off x="586780" y="6021288"/>
              <a:ext cx="7848600" cy="0"/>
            </a:xfrm>
            <a:prstGeom prst="line">
              <a:avLst/>
            </a:prstGeom>
            <a:noFill/>
            <a:ln w="9525">
              <a:solidFill>
                <a:schemeClr val="tx1"/>
              </a:solidFill>
              <a:round/>
              <a:headEnd/>
              <a:tailEnd/>
            </a:ln>
            <a:effectLst/>
          </p:spPr>
          <p:txBody>
            <a:bodyPr/>
            <a:lstStyle/>
            <a:p>
              <a:pPr algn="ctr"/>
              <a:endParaRPr lang="hr-HR"/>
            </a:p>
          </p:txBody>
        </p:sp>
        <p:sp>
          <p:nvSpPr>
            <p:cNvPr id="14" name="TextBox 13"/>
            <p:cNvSpPr txBox="1"/>
            <p:nvPr/>
          </p:nvSpPr>
          <p:spPr>
            <a:xfrm>
              <a:off x="467544" y="5949280"/>
              <a:ext cx="1008112" cy="584775"/>
            </a:xfrm>
            <a:prstGeom prst="rect">
              <a:avLst/>
            </a:prstGeom>
            <a:noFill/>
          </p:spPr>
          <p:txBody>
            <a:bodyPr wrap="square" rtlCol="0">
              <a:spAutoFit/>
            </a:bodyPr>
            <a:lstStyle/>
            <a:p>
              <a:r>
                <a:rPr lang="hr-HR" sz="3200" b="1" dirty="0" smtClean="0">
                  <a:solidFill>
                    <a:srgbClr val="0088EE"/>
                  </a:solidFill>
                  <a:latin typeface="Aharoni" pitchFamily="2" charset="-79"/>
                  <a:cs typeface="Aharoni" pitchFamily="2" charset="-79"/>
                </a:rPr>
                <a:t>EBU</a:t>
              </a:r>
              <a:endParaRPr lang="hr-HR" sz="3200" b="1" dirty="0">
                <a:solidFill>
                  <a:srgbClr val="0088EE"/>
                </a:solidFill>
                <a:latin typeface="Aharoni" pitchFamily="2" charset="-79"/>
                <a:cs typeface="Aharoni" pitchFamily="2" charset="-79"/>
              </a:endParaRPr>
            </a:p>
          </p:txBody>
        </p:sp>
      </p:gr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30300" y="119063"/>
            <a:ext cx="8013700" cy="1636712"/>
          </a:xfrm>
        </p:spPr>
        <p:txBody>
          <a:bodyPr>
            <a:normAutofit/>
          </a:bodyPr>
          <a:lstStyle/>
          <a:p>
            <a:r>
              <a:rPr lang="hr-HR" dirty="0"/>
              <a:t/>
            </a:r>
            <a:br>
              <a:rPr lang="hr-HR" dirty="0"/>
            </a:br>
            <a:endParaRPr lang="hr-HR" dirty="0"/>
          </a:p>
        </p:txBody>
      </p:sp>
      <p:sp>
        <p:nvSpPr>
          <p:cNvPr id="3" name="Subtitle 2"/>
          <p:cNvSpPr>
            <a:spLocks noGrp="1"/>
          </p:cNvSpPr>
          <p:nvPr>
            <p:ph type="body" idx="4294967295"/>
          </p:nvPr>
        </p:nvSpPr>
        <p:spPr>
          <a:xfrm>
            <a:off x="1122363" y="1828800"/>
            <a:ext cx="8021637" cy="685800"/>
          </a:xfrm>
        </p:spPr>
        <p:txBody>
          <a:bodyPr/>
          <a:lstStyle/>
          <a:p>
            <a:endParaRPr lang="hr-HR" dirty="0"/>
          </a:p>
          <a:p>
            <a:endParaRPr lang="hr-HR" dirty="0"/>
          </a:p>
          <a:p>
            <a:endParaRPr lang="hr-HR" dirty="0"/>
          </a:p>
        </p:txBody>
      </p:sp>
      <p:graphicFrame>
        <p:nvGraphicFramePr>
          <p:cNvPr id="4" name="Table 3"/>
          <p:cNvGraphicFramePr>
            <a:graphicFrameLocks noGrp="1"/>
          </p:cNvGraphicFramePr>
          <p:nvPr/>
        </p:nvGraphicFramePr>
        <p:xfrm>
          <a:off x="1524000" y="3350110"/>
          <a:ext cx="6095999" cy="157779"/>
        </p:xfrm>
        <a:graphic>
          <a:graphicData uri="http://schemas.openxmlformats.org/drawingml/2006/table">
            <a:tbl>
              <a:tblPr/>
              <a:tblGrid>
                <a:gridCol w="2018262"/>
                <a:gridCol w="1453220"/>
                <a:gridCol w="2624517"/>
              </a:tblGrid>
              <a:tr h="157779">
                <a:tc>
                  <a:txBody>
                    <a:bodyPr/>
                    <a:lstStyle/>
                    <a:p>
                      <a:pPr algn="ctr">
                        <a:spcBef>
                          <a:spcPts val="3600"/>
                        </a:spcBef>
                        <a:spcAft>
                          <a:spcPts val="0"/>
                        </a:spcAft>
                      </a:pPr>
                      <a:endParaRPr lang="hr-HR" sz="1000">
                        <a:latin typeface="Calibri"/>
                        <a:ea typeface="SimSun"/>
                        <a:cs typeface="Traditional Arabic"/>
                      </a:endParaRPr>
                    </a:p>
                  </a:txBody>
                  <a:tcPr marL="64546" marR="64546" marT="0" marB="0">
                    <a:lnL>
                      <a:noFill/>
                    </a:lnL>
                    <a:lnR>
                      <a:noFill/>
                    </a:lnR>
                    <a:lnT>
                      <a:noFill/>
                    </a:lnT>
                    <a:lnB>
                      <a:noFill/>
                    </a:lnB>
                  </a:tcPr>
                </a:tc>
                <a:tc>
                  <a:txBody>
                    <a:bodyPr/>
                    <a:lstStyle/>
                    <a:p>
                      <a:pPr algn="ctr">
                        <a:spcBef>
                          <a:spcPts val="600"/>
                        </a:spcBef>
                        <a:spcAft>
                          <a:spcPts val="600"/>
                        </a:spcAft>
                      </a:pPr>
                      <a:endParaRPr lang="hr-HR" sz="1000">
                        <a:latin typeface="Calibri"/>
                        <a:ea typeface="SimSun"/>
                        <a:cs typeface="Traditional Arabic"/>
                      </a:endParaRPr>
                    </a:p>
                  </a:txBody>
                  <a:tcPr marL="64546" marR="64546" marT="0" marB="0">
                    <a:lnL>
                      <a:noFill/>
                    </a:lnL>
                    <a:lnR>
                      <a:noFill/>
                    </a:lnR>
                    <a:lnT>
                      <a:noFill/>
                    </a:lnT>
                    <a:lnB>
                      <a:noFill/>
                    </a:lnB>
                  </a:tcPr>
                </a:tc>
                <a:tc>
                  <a:txBody>
                    <a:bodyPr/>
                    <a:lstStyle/>
                    <a:p>
                      <a:pPr indent="248285" algn="ctr">
                        <a:spcBef>
                          <a:spcPts val="4200"/>
                        </a:spcBef>
                        <a:spcAft>
                          <a:spcPts val="600"/>
                        </a:spcAft>
                      </a:pPr>
                      <a:endParaRPr lang="hr-HR" sz="1000" dirty="0">
                        <a:latin typeface="Calibri"/>
                        <a:ea typeface="SimSun"/>
                        <a:cs typeface="Traditional Arabic"/>
                      </a:endParaRPr>
                    </a:p>
                  </a:txBody>
                  <a:tcPr marL="64546" marR="64546" marT="0" marB="0">
                    <a:lnL>
                      <a:noFill/>
                    </a:lnL>
                    <a:lnR>
                      <a:noFill/>
                    </a:lnR>
                    <a:lnT>
                      <a:noFill/>
                    </a:lnT>
                    <a:lnB>
                      <a:noFill/>
                    </a:lnB>
                  </a:tcPr>
                </a:tc>
              </a:tr>
            </a:tbl>
          </a:graphicData>
        </a:graphic>
      </p:graphicFrame>
      <p:grpSp>
        <p:nvGrpSpPr>
          <p:cNvPr id="5" name="Group 9"/>
          <p:cNvGrpSpPr/>
          <p:nvPr/>
        </p:nvGrpSpPr>
        <p:grpSpPr>
          <a:xfrm>
            <a:off x="539552" y="5949280"/>
            <a:ext cx="8064896" cy="584775"/>
            <a:chOff x="467544" y="5949280"/>
            <a:chExt cx="8064896" cy="584775"/>
          </a:xfrm>
        </p:grpSpPr>
        <p:pic>
          <p:nvPicPr>
            <p:cNvPr id="11" name="Picture 1" descr="ITU 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403204" y="6021288"/>
              <a:ext cx="422223" cy="476672"/>
            </a:xfrm>
            <a:prstGeom prst="rect">
              <a:avLst/>
            </a:prstGeom>
            <a:noFill/>
          </p:spPr>
        </p:pic>
        <p:pic>
          <p:nvPicPr>
            <p:cNvPr id="12" name="Picture 1" descr="http://www.hrt.hr/fileadmin/logo_blue.png"/>
            <p:cNvPicPr>
              <a:picLocks noChangeAspect="1" noChangeArrowheads="1"/>
            </p:cNvPicPr>
            <p:nvPr/>
          </p:nvPicPr>
          <p:blipFill>
            <a:blip r:embed="rId4" cstate="print">
              <a:clrChange>
                <a:clrFrom>
                  <a:srgbClr val="FFFFFF"/>
                </a:clrFrom>
                <a:clrTo>
                  <a:srgbClr val="FFFFFF">
                    <a:alpha val="0"/>
                  </a:srgbClr>
                </a:clrTo>
              </a:clrChange>
            </a:blip>
            <a:srcRect r="59128"/>
            <a:stretch>
              <a:fillRect/>
            </a:stretch>
          </p:blipFill>
          <p:spPr bwMode="auto">
            <a:xfrm>
              <a:off x="7787580" y="6093296"/>
              <a:ext cx="744860" cy="339254"/>
            </a:xfrm>
            <a:prstGeom prst="rect">
              <a:avLst/>
            </a:prstGeom>
            <a:noFill/>
          </p:spPr>
        </p:pic>
        <p:sp>
          <p:nvSpPr>
            <p:cNvPr id="13" name="Line 6"/>
            <p:cNvSpPr>
              <a:spLocks noChangeShapeType="1"/>
            </p:cNvSpPr>
            <p:nvPr/>
          </p:nvSpPr>
          <p:spPr bwMode="auto">
            <a:xfrm>
              <a:off x="586780" y="6021288"/>
              <a:ext cx="7848600" cy="0"/>
            </a:xfrm>
            <a:prstGeom prst="line">
              <a:avLst/>
            </a:prstGeom>
            <a:noFill/>
            <a:ln w="9525">
              <a:solidFill>
                <a:schemeClr val="tx1"/>
              </a:solidFill>
              <a:round/>
              <a:headEnd/>
              <a:tailEnd/>
            </a:ln>
            <a:effectLst/>
          </p:spPr>
          <p:txBody>
            <a:bodyPr/>
            <a:lstStyle/>
            <a:p>
              <a:pPr algn="ctr"/>
              <a:endParaRPr lang="hr-HR"/>
            </a:p>
          </p:txBody>
        </p:sp>
        <p:sp>
          <p:nvSpPr>
            <p:cNvPr id="14" name="TextBox 13"/>
            <p:cNvSpPr txBox="1"/>
            <p:nvPr/>
          </p:nvSpPr>
          <p:spPr>
            <a:xfrm>
              <a:off x="467544" y="5949280"/>
              <a:ext cx="1008112" cy="584775"/>
            </a:xfrm>
            <a:prstGeom prst="rect">
              <a:avLst/>
            </a:prstGeom>
            <a:noFill/>
          </p:spPr>
          <p:txBody>
            <a:bodyPr wrap="square" rtlCol="0">
              <a:spAutoFit/>
            </a:bodyPr>
            <a:lstStyle/>
            <a:p>
              <a:r>
                <a:rPr lang="hr-HR" sz="3200" b="1" dirty="0" smtClean="0">
                  <a:solidFill>
                    <a:srgbClr val="0088EE"/>
                  </a:solidFill>
                  <a:latin typeface="Aharoni" pitchFamily="2" charset="-79"/>
                  <a:cs typeface="Aharoni" pitchFamily="2" charset="-79"/>
                </a:rPr>
                <a:t>EBU</a:t>
              </a:r>
              <a:endParaRPr lang="hr-HR" sz="3200" b="1" dirty="0">
                <a:solidFill>
                  <a:srgbClr val="0088EE"/>
                </a:solidFill>
                <a:latin typeface="Aharoni" pitchFamily="2" charset="-79"/>
                <a:cs typeface="Aharoni" pitchFamily="2" charset="-79"/>
              </a:endParaRPr>
            </a:p>
          </p:txBody>
        </p:sp>
      </p:grpSp>
      <p:pic>
        <p:nvPicPr>
          <p:cNvPr id="15" name="Picture 14" descr="IMG_20131130_163835.jpg"/>
          <p:cNvPicPr>
            <a:picLocks noChangeAspect="1"/>
          </p:cNvPicPr>
          <p:nvPr/>
        </p:nvPicPr>
        <p:blipFill>
          <a:blip r:embed="rId5" cstate="print"/>
          <a:stretch>
            <a:fillRect/>
          </a:stretch>
        </p:blipFill>
        <p:spPr>
          <a:xfrm>
            <a:off x="0" y="0"/>
            <a:ext cx="9144000" cy="5544508"/>
          </a:xfrm>
          <a:prstGeom prst="rect">
            <a:avLst/>
          </a:prstGeom>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err="1" smtClean="0"/>
              <a:t>Techniques</a:t>
            </a:r>
            <a:r>
              <a:rPr lang="hr-HR" dirty="0" smtClean="0"/>
              <a:t> – TTXT </a:t>
            </a:r>
            <a:r>
              <a:rPr lang="hr-HR" dirty="0" err="1" smtClean="0"/>
              <a:t>subtitling</a:t>
            </a:r>
            <a:endParaRPr lang="hr-HR" dirty="0"/>
          </a:p>
        </p:txBody>
      </p:sp>
      <p:sp>
        <p:nvSpPr>
          <p:cNvPr id="3" name="Subtitle 2"/>
          <p:cNvSpPr>
            <a:spLocks noGrp="1"/>
          </p:cNvSpPr>
          <p:nvPr>
            <p:ph idx="1"/>
          </p:nvPr>
        </p:nvSpPr>
        <p:spPr>
          <a:xfrm>
            <a:off x="457200" y="1775191"/>
            <a:ext cx="8229600" cy="4030073"/>
          </a:xfrm>
        </p:spPr>
        <p:txBody>
          <a:bodyPr>
            <a:normAutofit/>
          </a:bodyPr>
          <a:lstStyle/>
          <a:p>
            <a:r>
              <a:rPr lang="hr-HR" dirty="0" smtClean="0"/>
              <a:t>t</a:t>
            </a:r>
            <a:r>
              <a:rPr lang="en-US" dirty="0" err="1" smtClean="0"/>
              <a:t>eletext</a:t>
            </a:r>
            <a:r>
              <a:rPr lang="en-US" dirty="0" smtClean="0"/>
              <a:t> subtitling, also known as close</a:t>
            </a:r>
            <a:r>
              <a:rPr lang="hr-HR" dirty="0" smtClean="0"/>
              <a:t>d </a:t>
            </a:r>
            <a:r>
              <a:rPr lang="hr-HR" dirty="0" err="1" smtClean="0"/>
              <a:t>subtitling</a:t>
            </a:r>
            <a:endParaRPr lang="hr-HR" dirty="0" smtClean="0"/>
          </a:p>
          <a:p>
            <a:endParaRPr lang="hr-HR" dirty="0" smtClean="0"/>
          </a:p>
          <a:p>
            <a:r>
              <a:rPr lang="hr-HR" dirty="0" err="1" smtClean="0"/>
              <a:t>this</a:t>
            </a:r>
            <a:r>
              <a:rPr lang="en-US" dirty="0" smtClean="0"/>
              <a:t> means that viewers can choose whether or not to display the subtitles</a:t>
            </a:r>
            <a:endParaRPr lang="hr-HR" dirty="0" smtClean="0"/>
          </a:p>
          <a:p>
            <a:endParaRPr lang="hr-HR" dirty="0" smtClean="0"/>
          </a:p>
          <a:p>
            <a:r>
              <a:rPr lang="en-US" dirty="0" smtClean="0"/>
              <a:t>this data is added into the VBI area</a:t>
            </a:r>
            <a:endParaRPr lang="hr-HR" dirty="0" smtClean="0"/>
          </a:p>
        </p:txBody>
      </p:sp>
      <p:grpSp>
        <p:nvGrpSpPr>
          <p:cNvPr id="9" name="Group 8"/>
          <p:cNvGrpSpPr/>
          <p:nvPr/>
        </p:nvGrpSpPr>
        <p:grpSpPr>
          <a:xfrm>
            <a:off x="539552" y="5949280"/>
            <a:ext cx="8064896" cy="584775"/>
            <a:chOff x="467544" y="5949280"/>
            <a:chExt cx="8064896" cy="584775"/>
          </a:xfrm>
        </p:grpSpPr>
        <p:pic>
          <p:nvPicPr>
            <p:cNvPr id="10" name="Picture 1" descr="ITU 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403204" y="6021288"/>
              <a:ext cx="422223" cy="476672"/>
            </a:xfrm>
            <a:prstGeom prst="rect">
              <a:avLst/>
            </a:prstGeom>
            <a:noFill/>
          </p:spPr>
        </p:pic>
        <p:pic>
          <p:nvPicPr>
            <p:cNvPr id="11" name="Picture 1" descr="http://www.hrt.hr/fileadmin/logo_blue.png"/>
            <p:cNvPicPr>
              <a:picLocks noChangeAspect="1" noChangeArrowheads="1"/>
            </p:cNvPicPr>
            <p:nvPr/>
          </p:nvPicPr>
          <p:blipFill>
            <a:blip r:embed="rId4" cstate="print">
              <a:clrChange>
                <a:clrFrom>
                  <a:srgbClr val="FFFFFF"/>
                </a:clrFrom>
                <a:clrTo>
                  <a:srgbClr val="FFFFFF">
                    <a:alpha val="0"/>
                  </a:srgbClr>
                </a:clrTo>
              </a:clrChange>
            </a:blip>
            <a:srcRect r="59128"/>
            <a:stretch>
              <a:fillRect/>
            </a:stretch>
          </p:blipFill>
          <p:spPr bwMode="auto">
            <a:xfrm>
              <a:off x="7787580" y="6093296"/>
              <a:ext cx="744860" cy="339254"/>
            </a:xfrm>
            <a:prstGeom prst="rect">
              <a:avLst/>
            </a:prstGeom>
            <a:noFill/>
          </p:spPr>
        </p:pic>
        <p:sp>
          <p:nvSpPr>
            <p:cNvPr id="12" name="Line 6"/>
            <p:cNvSpPr>
              <a:spLocks noChangeShapeType="1"/>
            </p:cNvSpPr>
            <p:nvPr/>
          </p:nvSpPr>
          <p:spPr bwMode="auto">
            <a:xfrm>
              <a:off x="586780" y="6021288"/>
              <a:ext cx="7848600" cy="0"/>
            </a:xfrm>
            <a:prstGeom prst="line">
              <a:avLst/>
            </a:prstGeom>
            <a:noFill/>
            <a:ln w="9525">
              <a:solidFill>
                <a:schemeClr val="tx1"/>
              </a:solidFill>
              <a:round/>
              <a:headEnd/>
              <a:tailEnd/>
            </a:ln>
            <a:effectLst/>
          </p:spPr>
          <p:txBody>
            <a:bodyPr/>
            <a:lstStyle/>
            <a:p>
              <a:pPr algn="ctr"/>
              <a:endParaRPr lang="hr-HR"/>
            </a:p>
          </p:txBody>
        </p:sp>
        <p:sp>
          <p:nvSpPr>
            <p:cNvPr id="13" name="TextBox 12"/>
            <p:cNvSpPr txBox="1"/>
            <p:nvPr/>
          </p:nvSpPr>
          <p:spPr>
            <a:xfrm>
              <a:off x="467544" y="5949280"/>
              <a:ext cx="1008112" cy="584775"/>
            </a:xfrm>
            <a:prstGeom prst="rect">
              <a:avLst/>
            </a:prstGeom>
            <a:noFill/>
          </p:spPr>
          <p:txBody>
            <a:bodyPr wrap="square" rtlCol="0">
              <a:spAutoFit/>
            </a:bodyPr>
            <a:lstStyle/>
            <a:p>
              <a:r>
                <a:rPr lang="hr-HR" sz="3200" b="1" dirty="0" smtClean="0">
                  <a:solidFill>
                    <a:srgbClr val="0088EE"/>
                  </a:solidFill>
                  <a:latin typeface="Aharoni" pitchFamily="2" charset="-79"/>
                  <a:cs typeface="Aharoni" pitchFamily="2" charset="-79"/>
                </a:rPr>
                <a:t>EBU</a:t>
              </a:r>
              <a:endParaRPr lang="hr-HR" sz="3200" b="1" dirty="0">
                <a:solidFill>
                  <a:srgbClr val="0088EE"/>
                </a:solidFill>
                <a:latin typeface="Aharoni" pitchFamily="2" charset="-79"/>
                <a:cs typeface="Aharoni" pitchFamily="2" charset="-79"/>
              </a:endParaRPr>
            </a:p>
          </p:txBody>
        </p:sp>
      </p:gr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5575"/>
            <a:ext cx="8229600" cy="1252538"/>
          </a:xfrm>
        </p:spPr>
        <p:txBody>
          <a:bodyPr>
            <a:normAutofit fontScale="90000"/>
          </a:bodyPr>
          <a:lstStyle/>
          <a:p>
            <a:r>
              <a:rPr lang="hr-HR" dirty="0"/>
              <a:t/>
            </a:r>
            <a:br>
              <a:rPr lang="hr-HR" dirty="0"/>
            </a:br>
            <a:endParaRPr lang="hr-HR" dirty="0"/>
          </a:p>
        </p:txBody>
      </p:sp>
      <p:sp>
        <p:nvSpPr>
          <p:cNvPr id="3" name="Subtitle 2"/>
          <p:cNvSpPr>
            <a:spLocks noGrp="1"/>
          </p:cNvSpPr>
          <p:nvPr>
            <p:ph idx="4294967295"/>
          </p:nvPr>
        </p:nvSpPr>
        <p:spPr>
          <a:xfrm>
            <a:off x="0" y="1774825"/>
            <a:ext cx="8229600" cy="4625975"/>
          </a:xfrm>
        </p:spPr>
        <p:txBody>
          <a:bodyPr/>
          <a:lstStyle/>
          <a:p>
            <a:endParaRPr lang="hr-HR" dirty="0"/>
          </a:p>
          <a:p>
            <a:endParaRPr lang="hr-HR" dirty="0"/>
          </a:p>
          <a:p>
            <a:endParaRPr lang="hr-HR" dirty="0"/>
          </a:p>
        </p:txBody>
      </p:sp>
      <p:pic>
        <p:nvPicPr>
          <p:cNvPr id="9" name="Picture 8" descr="WP_000298.jpg"/>
          <p:cNvPicPr>
            <a:picLocks noChangeAspect="1"/>
          </p:cNvPicPr>
          <p:nvPr/>
        </p:nvPicPr>
        <p:blipFill>
          <a:blip r:embed="rId3" cstate="print"/>
          <a:stretch>
            <a:fillRect/>
          </a:stretch>
        </p:blipFill>
        <p:spPr>
          <a:xfrm>
            <a:off x="0" y="-243408"/>
            <a:ext cx="9144000" cy="6112933"/>
          </a:xfrm>
          <a:prstGeom prst="rect">
            <a:avLst/>
          </a:prstGeom>
        </p:spPr>
      </p:pic>
      <p:grpSp>
        <p:nvGrpSpPr>
          <p:cNvPr id="10" name="Group 9"/>
          <p:cNvGrpSpPr/>
          <p:nvPr/>
        </p:nvGrpSpPr>
        <p:grpSpPr>
          <a:xfrm>
            <a:off x="539552" y="5949280"/>
            <a:ext cx="8064896" cy="584775"/>
            <a:chOff x="467544" y="5949280"/>
            <a:chExt cx="8064896" cy="584775"/>
          </a:xfrm>
        </p:grpSpPr>
        <p:pic>
          <p:nvPicPr>
            <p:cNvPr id="11" name="Picture 1" descr="ITU logo"/>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403204" y="6021288"/>
              <a:ext cx="422223" cy="476672"/>
            </a:xfrm>
            <a:prstGeom prst="rect">
              <a:avLst/>
            </a:prstGeom>
            <a:noFill/>
          </p:spPr>
        </p:pic>
        <p:pic>
          <p:nvPicPr>
            <p:cNvPr id="12" name="Picture 1" descr="http://www.hrt.hr/fileadmin/logo_blue.png"/>
            <p:cNvPicPr>
              <a:picLocks noChangeAspect="1" noChangeArrowheads="1"/>
            </p:cNvPicPr>
            <p:nvPr/>
          </p:nvPicPr>
          <p:blipFill>
            <a:blip r:embed="rId5" cstate="print">
              <a:clrChange>
                <a:clrFrom>
                  <a:srgbClr val="FFFFFF"/>
                </a:clrFrom>
                <a:clrTo>
                  <a:srgbClr val="FFFFFF">
                    <a:alpha val="0"/>
                  </a:srgbClr>
                </a:clrTo>
              </a:clrChange>
            </a:blip>
            <a:srcRect r="59128"/>
            <a:stretch>
              <a:fillRect/>
            </a:stretch>
          </p:blipFill>
          <p:spPr bwMode="auto">
            <a:xfrm>
              <a:off x="7787580" y="6093296"/>
              <a:ext cx="744860" cy="339254"/>
            </a:xfrm>
            <a:prstGeom prst="rect">
              <a:avLst/>
            </a:prstGeom>
            <a:noFill/>
          </p:spPr>
        </p:pic>
        <p:sp>
          <p:nvSpPr>
            <p:cNvPr id="13" name="Line 6"/>
            <p:cNvSpPr>
              <a:spLocks noChangeShapeType="1"/>
            </p:cNvSpPr>
            <p:nvPr/>
          </p:nvSpPr>
          <p:spPr bwMode="auto">
            <a:xfrm>
              <a:off x="586780" y="6021288"/>
              <a:ext cx="7848600" cy="0"/>
            </a:xfrm>
            <a:prstGeom prst="line">
              <a:avLst/>
            </a:prstGeom>
            <a:noFill/>
            <a:ln w="9525">
              <a:solidFill>
                <a:schemeClr val="tx1"/>
              </a:solidFill>
              <a:round/>
              <a:headEnd/>
              <a:tailEnd/>
            </a:ln>
            <a:effectLst/>
          </p:spPr>
          <p:txBody>
            <a:bodyPr/>
            <a:lstStyle/>
            <a:p>
              <a:pPr algn="ctr"/>
              <a:endParaRPr lang="hr-HR"/>
            </a:p>
          </p:txBody>
        </p:sp>
        <p:sp>
          <p:nvSpPr>
            <p:cNvPr id="14" name="TextBox 13"/>
            <p:cNvSpPr txBox="1"/>
            <p:nvPr/>
          </p:nvSpPr>
          <p:spPr>
            <a:xfrm>
              <a:off x="467544" y="5949280"/>
              <a:ext cx="1008112" cy="584775"/>
            </a:xfrm>
            <a:prstGeom prst="rect">
              <a:avLst/>
            </a:prstGeom>
            <a:noFill/>
          </p:spPr>
          <p:txBody>
            <a:bodyPr wrap="square" rtlCol="0">
              <a:spAutoFit/>
            </a:bodyPr>
            <a:lstStyle/>
            <a:p>
              <a:r>
                <a:rPr lang="hr-HR" sz="3200" b="1" dirty="0" smtClean="0">
                  <a:solidFill>
                    <a:srgbClr val="0088EE"/>
                  </a:solidFill>
                  <a:latin typeface="Aharoni" pitchFamily="2" charset="-79"/>
                  <a:cs typeface="Aharoni" pitchFamily="2" charset="-79"/>
                </a:rPr>
                <a:t>EBU</a:t>
              </a:r>
              <a:endParaRPr lang="hr-HR" sz="3200" b="1" dirty="0">
                <a:solidFill>
                  <a:srgbClr val="0088EE"/>
                </a:solidFill>
                <a:latin typeface="Aharoni" pitchFamily="2" charset="-79"/>
                <a:cs typeface="Aharoni" pitchFamily="2" charset="-79"/>
              </a:endParaRPr>
            </a:p>
          </p:txBody>
        </p:sp>
      </p:gr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err="1" smtClean="0"/>
              <a:t>Techniques</a:t>
            </a:r>
            <a:r>
              <a:rPr lang="hr-HR" dirty="0" smtClean="0"/>
              <a:t> – TTXT </a:t>
            </a:r>
            <a:r>
              <a:rPr lang="hr-HR" dirty="0" err="1" smtClean="0"/>
              <a:t>subtitling</a:t>
            </a:r>
            <a:endParaRPr lang="hr-HR" dirty="0"/>
          </a:p>
        </p:txBody>
      </p:sp>
      <p:sp>
        <p:nvSpPr>
          <p:cNvPr id="3" name="Subtitle 2"/>
          <p:cNvSpPr>
            <a:spLocks noGrp="1"/>
          </p:cNvSpPr>
          <p:nvPr>
            <p:ph idx="1"/>
          </p:nvPr>
        </p:nvSpPr>
        <p:spPr>
          <a:xfrm>
            <a:off x="457200" y="1775191"/>
            <a:ext cx="8229600" cy="4246097"/>
          </a:xfrm>
        </p:spPr>
        <p:txBody>
          <a:bodyPr>
            <a:normAutofit fontScale="85000" lnSpcReduction="10000"/>
          </a:bodyPr>
          <a:lstStyle/>
          <a:p>
            <a:r>
              <a:rPr lang="hr-HR" dirty="0" smtClean="0"/>
              <a:t>news </a:t>
            </a:r>
            <a:r>
              <a:rPr lang="hr-HR" dirty="0" err="1" smtClean="0"/>
              <a:t>programme</a:t>
            </a:r>
            <a:r>
              <a:rPr lang="hr-HR" dirty="0" smtClean="0"/>
              <a:t> </a:t>
            </a:r>
            <a:r>
              <a:rPr lang="hr-HR" dirty="0" err="1" smtClean="0"/>
              <a:t>subtitles</a:t>
            </a:r>
            <a:r>
              <a:rPr lang="hr-HR" dirty="0" smtClean="0"/>
              <a:t> are </a:t>
            </a:r>
            <a:r>
              <a:rPr lang="hr-HR" dirty="0" err="1" smtClean="0"/>
              <a:t>prepared</a:t>
            </a:r>
            <a:r>
              <a:rPr lang="hr-HR" dirty="0" smtClean="0"/>
              <a:t> </a:t>
            </a:r>
            <a:r>
              <a:rPr lang="hr-HR" dirty="0" err="1" smtClean="0"/>
              <a:t>in</a:t>
            </a:r>
            <a:r>
              <a:rPr lang="hr-HR" dirty="0" smtClean="0"/>
              <a:t> </a:t>
            </a:r>
            <a:r>
              <a:rPr lang="hr-HR" dirty="0" err="1" smtClean="0"/>
              <a:t>advance</a:t>
            </a:r>
            <a:r>
              <a:rPr lang="hr-HR" dirty="0" smtClean="0"/>
              <a:t> </a:t>
            </a:r>
            <a:r>
              <a:rPr lang="hr-HR" dirty="0" err="1" smtClean="0"/>
              <a:t>and</a:t>
            </a:r>
            <a:r>
              <a:rPr lang="hr-HR" dirty="0" smtClean="0"/>
              <a:t> </a:t>
            </a:r>
            <a:r>
              <a:rPr lang="hr-HR" dirty="0" err="1" smtClean="0"/>
              <a:t>imported</a:t>
            </a:r>
            <a:r>
              <a:rPr lang="hr-HR" dirty="0" smtClean="0"/>
              <a:t> </a:t>
            </a:r>
            <a:r>
              <a:rPr lang="hr-HR" dirty="0" err="1" smtClean="0"/>
              <a:t>from</a:t>
            </a:r>
            <a:r>
              <a:rPr lang="hr-HR" dirty="0" smtClean="0"/>
              <a:t> </a:t>
            </a:r>
            <a:r>
              <a:rPr lang="hr-HR" dirty="0" err="1" smtClean="0"/>
              <a:t>iNews</a:t>
            </a:r>
            <a:endParaRPr lang="hr-HR" dirty="0" smtClean="0"/>
          </a:p>
          <a:p>
            <a:endParaRPr lang="hr-HR" dirty="0" smtClean="0"/>
          </a:p>
          <a:p>
            <a:r>
              <a:rPr lang="hr-HR" dirty="0" err="1" smtClean="0"/>
              <a:t>the</a:t>
            </a:r>
            <a:r>
              <a:rPr lang="hr-HR" dirty="0" smtClean="0"/>
              <a:t> </a:t>
            </a:r>
            <a:r>
              <a:rPr lang="hr-HR" dirty="0" err="1" smtClean="0"/>
              <a:t>subtitles</a:t>
            </a:r>
            <a:r>
              <a:rPr lang="hr-HR" dirty="0" smtClean="0"/>
              <a:t> are </a:t>
            </a:r>
            <a:r>
              <a:rPr lang="hr-HR" dirty="0" err="1" smtClean="0"/>
              <a:t>broadcasted</a:t>
            </a:r>
            <a:r>
              <a:rPr lang="hr-HR" dirty="0" smtClean="0"/>
              <a:t> </a:t>
            </a:r>
            <a:r>
              <a:rPr lang="hr-HR" dirty="0" err="1" smtClean="0"/>
              <a:t>manually</a:t>
            </a:r>
            <a:r>
              <a:rPr lang="hr-HR" dirty="0" smtClean="0"/>
              <a:t>, </a:t>
            </a:r>
            <a:r>
              <a:rPr lang="hr-HR" dirty="0" err="1" smtClean="0"/>
              <a:t>they</a:t>
            </a:r>
            <a:r>
              <a:rPr lang="hr-HR" dirty="0" smtClean="0"/>
              <a:t> are </a:t>
            </a:r>
            <a:r>
              <a:rPr lang="hr-HR" dirty="0" err="1" smtClean="0"/>
              <a:t>not</a:t>
            </a:r>
            <a:r>
              <a:rPr lang="hr-HR" dirty="0" smtClean="0"/>
              <a:t> </a:t>
            </a:r>
            <a:r>
              <a:rPr lang="hr-HR" dirty="0" err="1" smtClean="0"/>
              <a:t>triggered</a:t>
            </a:r>
            <a:r>
              <a:rPr lang="hr-HR" dirty="0" smtClean="0"/>
              <a:t> </a:t>
            </a:r>
            <a:r>
              <a:rPr lang="hr-HR" dirty="0" err="1" smtClean="0"/>
              <a:t>by</a:t>
            </a:r>
            <a:r>
              <a:rPr lang="hr-HR" dirty="0" smtClean="0"/>
              <a:t> a time </a:t>
            </a:r>
            <a:r>
              <a:rPr lang="hr-HR" dirty="0" err="1" smtClean="0"/>
              <a:t>code</a:t>
            </a:r>
            <a:r>
              <a:rPr lang="hr-HR" dirty="0" smtClean="0"/>
              <a:t> </a:t>
            </a:r>
            <a:r>
              <a:rPr lang="hr-HR" dirty="0" err="1" smtClean="0"/>
              <a:t>and</a:t>
            </a:r>
            <a:r>
              <a:rPr lang="hr-HR" dirty="0" smtClean="0"/>
              <a:t> are </a:t>
            </a:r>
            <a:r>
              <a:rPr lang="hr-HR" dirty="0" err="1" smtClean="0"/>
              <a:t>not</a:t>
            </a:r>
            <a:r>
              <a:rPr lang="hr-HR" dirty="0" smtClean="0"/>
              <a:t> </a:t>
            </a:r>
            <a:r>
              <a:rPr lang="hr-HR" dirty="0" err="1" smtClean="0"/>
              <a:t>automated</a:t>
            </a:r>
            <a:endParaRPr lang="hr-HR" dirty="0" smtClean="0"/>
          </a:p>
          <a:p>
            <a:endParaRPr lang="hr-HR" dirty="0" smtClean="0"/>
          </a:p>
          <a:p>
            <a:r>
              <a:rPr lang="hr-HR" dirty="0" err="1" smtClean="0"/>
              <a:t>reporting</a:t>
            </a:r>
            <a:r>
              <a:rPr lang="hr-HR" dirty="0" smtClean="0"/>
              <a:t> live is </a:t>
            </a:r>
            <a:r>
              <a:rPr lang="hr-HR" dirty="0" err="1" smtClean="0"/>
              <a:t>not</a:t>
            </a:r>
            <a:r>
              <a:rPr lang="hr-HR" dirty="0" smtClean="0"/>
              <a:t> </a:t>
            </a:r>
            <a:r>
              <a:rPr lang="hr-HR" dirty="0" err="1" smtClean="0"/>
              <a:t>subtitled</a:t>
            </a:r>
            <a:endParaRPr lang="hr-HR" dirty="0" smtClean="0"/>
          </a:p>
          <a:p>
            <a:endParaRPr lang="hr-HR" dirty="0" smtClean="0"/>
          </a:p>
          <a:p>
            <a:r>
              <a:rPr lang="hr-HR" dirty="0" err="1" smtClean="0"/>
              <a:t>there</a:t>
            </a:r>
            <a:r>
              <a:rPr lang="hr-HR" dirty="0" smtClean="0"/>
              <a:t> is a </a:t>
            </a:r>
            <a:r>
              <a:rPr lang="hr-HR" dirty="0" err="1" smtClean="0"/>
              <a:t>number</a:t>
            </a:r>
            <a:r>
              <a:rPr lang="hr-HR" dirty="0" smtClean="0"/>
              <a:t> </a:t>
            </a:r>
            <a:r>
              <a:rPr lang="hr-HR" dirty="0" err="1" smtClean="0"/>
              <a:t>of</a:t>
            </a:r>
            <a:r>
              <a:rPr lang="hr-HR" dirty="0" smtClean="0"/>
              <a:t> </a:t>
            </a:r>
            <a:r>
              <a:rPr lang="hr-HR" dirty="0" err="1" smtClean="0"/>
              <a:t>programmes</a:t>
            </a:r>
            <a:r>
              <a:rPr lang="hr-HR" dirty="0" smtClean="0"/>
              <a:t> </a:t>
            </a:r>
            <a:r>
              <a:rPr lang="hr-HR" dirty="0" err="1" smtClean="0"/>
              <a:t>which</a:t>
            </a:r>
            <a:r>
              <a:rPr lang="hr-HR" dirty="0" smtClean="0"/>
              <a:t> </a:t>
            </a:r>
            <a:r>
              <a:rPr lang="hr-HR" dirty="0" err="1" smtClean="0"/>
              <a:t>have</a:t>
            </a:r>
            <a:r>
              <a:rPr lang="hr-HR" dirty="0" smtClean="0"/>
              <a:t> </a:t>
            </a:r>
            <a:r>
              <a:rPr lang="hr-HR" dirty="0" err="1" smtClean="0"/>
              <a:t>the</a:t>
            </a:r>
            <a:r>
              <a:rPr lang="hr-HR" dirty="0" smtClean="0"/>
              <a:t> </a:t>
            </a:r>
            <a:r>
              <a:rPr lang="hr-HR" dirty="0" err="1" smtClean="0"/>
              <a:t>potential</a:t>
            </a:r>
            <a:r>
              <a:rPr lang="hr-HR" dirty="0" smtClean="0"/>
              <a:t> to </a:t>
            </a:r>
            <a:r>
              <a:rPr lang="hr-HR" dirty="0" err="1" smtClean="0"/>
              <a:t>be</a:t>
            </a:r>
            <a:r>
              <a:rPr lang="hr-HR" dirty="0" smtClean="0"/>
              <a:t> </a:t>
            </a:r>
            <a:r>
              <a:rPr lang="hr-HR" dirty="0" err="1" smtClean="0"/>
              <a:t>subtitled</a:t>
            </a:r>
            <a:r>
              <a:rPr lang="hr-HR" dirty="0" smtClean="0"/>
              <a:t>, but </a:t>
            </a:r>
            <a:r>
              <a:rPr lang="hr-HR" dirty="0" err="1" smtClean="0"/>
              <a:t>there</a:t>
            </a:r>
            <a:r>
              <a:rPr lang="hr-HR" dirty="0" smtClean="0"/>
              <a:t> is a </a:t>
            </a:r>
            <a:r>
              <a:rPr lang="hr-HR" dirty="0" err="1" smtClean="0"/>
              <a:t>lack</a:t>
            </a:r>
            <a:r>
              <a:rPr lang="hr-HR" dirty="0" smtClean="0"/>
              <a:t> </a:t>
            </a:r>
            <a:r>
              <a:rPr lang="hr-HR" dirty="0" err="1" smtClean="0"/>
              <a:t>of</a:t>
            </a:r>
            <a:r>
              <a:rPr lang="hr-HR" dirty="0" smtClean="0"/>
              <a:t> </a:t>
            </a:r>
            <a:r>
              <a:rPr lang="hr-HR" dirty="0" err="1" smtClean="0"/>
              <a:t>people</a:t>
            </a:r>
            <a:r>
              <a:rPr lang="hr-HR" dirty="0" smtClean="0"/>
              <a:t> </a:t>
            </a:r>
            <a:r>
              <a:rPr lang="hr-HR" dirty="0" err="1" smtClean="0"/>
              <a:t>and</a:t>
            </a:r>
            <a:r>
              <a:rPr lang="hr-HR" dirty="0" smtClean="0"/>
              <a:t> </a:t>
            </a:r>
            <a:r>
              <a:rPr lang="hr-HR" dirty="0" err="1" smtClean="0"/>
              <a:t>workspace</a:t>
            </a:r>
            <a:endParaRPr lang="hr-HR" dirty="0"/>
          </a:p>
        </p:txBody>
      </p:sp>
      <p:grpSp>
        <p:nvGrpSpPr>
          <p:cNvPr id="10" name="Group 9"/>
          <p:cNvGrpSpPr/>
          <p:nvPr/>
        </p:nvGrpSpPr>
        <p:grpSpPr>
          <a:xfrm>
            <a:off x="539552" y="5949280"/>
            <a:ext cx="8064896" cy="584775"/>
            <a:chOff x="467544" y="5949280"/>
            <a:chExt cx="8064896" cy="584775"/>
          </a:xfrm>
        </p:grpSpPr>
        <p:pic>
          <p:nvPicPr>
            <p:cNvPr id="11" name="Picture 1" descr="ITU 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403204" y="6021288"/>
              <a:ext cx="422223" cy="476672"/>
            </a:xfrm>
            <a:prstGeom prst="rect">
              <a:avLst/>
            </a:prstGeom>
            <a:noFill/>
          </p:spPr>
        </p:pic>
        <p:pic>
          <p:nvPicPr>
            <p:cNvPr id="12" name="Picture 1" descr="http://www.hrt.hr/fileadmin/logo_blue.png"/>
            <p:cNvPicPr>
              <a:picLocks noChangeAspect="1" noChangeArrowheads="1"/>
            </p:cNvPicPr>
            <p:nvPr/>
          </p:nvPicPr>
          <p:blipFill>
            <a:blip r:embed="rId4" cstate="print">
              <a:clrChange>
                <a:clrFrom>
                  <a:srgbClr val="FFFFFF"/>
                </a:clrFrom>
                <a:clrTo>
                  <a:srgbClr val="FFFFFF">
                    <a:alpha val="0"/>
                  </a:srgbClr>
                </a:clrTo>
              </a:clrChange>
            </a:blip>
            <a:srcRect r="59128"/>
            <a:stretch>
              <a:fillRect/>
            </a:stretch>
          </p:blipFill>
          <p:spPr bwMode="auto">
            <a:xfrm>
              <a:off x="7787580" y="6093296"/>
              <a:ext cx="744860" cy="339254"/>
            </a:xfrm>
            <a:prstGeom prst="rect">
              <a:avLst/>
            </a:prstGeom>
            <a:noFill/>
          </p:spPr>
        </p:pic>
        <p:sp>
          <p:nvSpPr>
            <p:cNvPr id="13" name="Line 6"/>
            <p:cNvSpPr>
              <a:spLocks noChangeShapeType="1"/>
            </p:cNvSpPr>
            <p:nvPr/>
          </p:nvSpPr>
          <p:spPr bwMode="auto">
            <a:xfrm>
              <a:off x="586780" y="6021288"/>
              <a:ext cx="7848600" cy="0"/>
            </a:xfrm>
            <a:prstGeom prst="line">
              <a:avLst/>
            </a:prstGeom>
            <a:noFill/>
            <a:ln w="9525">
              <a:solidFill>
                <a:schemeClr val="tx1"/>
              </a:solidFill>
              <a:round/>
              <a:headEnd/>
              <a:tailEnd/>
            </a:ln>
            <a:effectLst/>
          </p:spPr>
          <p:txBody>
            <a:bodyPr/>
            <a:lstStyle/>
            <a:p>
              <a:pPr algn="ctr"/>
              <a:endParaRPr lang="hr-HR"/>
            </a:p>
          </p:txBody>
        </p:sp>
        <p:sp>
          <p:nvSpPr>
            <p:cNvPr id="14" name="TextBox 13"/>
            <p:cNvSpPr txBox="1"/>
            <p:nvPr/>
          </p:nvSpPr>
          <p:spPr>
            <a:xfrm>
              <a:off x="467544" y="5949280"/>
              <a:ext cx="1008112" cy="584775"/>
            </a:xfrm>
            <a:prstGeom prst="rect">
              <a:avLst/>
            </a:prstGeom>
            <a:noFill/>
          </p:spPr>
          <p:txBody>
            <a:bodyPr wrap="square" rtlCol="0">
              <a:spAutoFit/>
            </a:bodyPr>
            <a:lstStyle/>
            <a:p>
              <a:r>
                <a:rPr lang="hr-HR" sz="3200" b="1" dirty="0" smtClean="0">
                  <a:solidFill>
                    <a:srgbClr val="0088EE"/>
                  </a:solidFill>
                  <a:latin typeface="Aharoni" pitchFamily="2" charset="-79"/>
                  <a:cs typeface="Aharoni" pitchFamily="2" charset="-79"/>
                </a:rPr>
                <a:t>EBU</a:t>
              </a:r>
              <a:endParaRPr lang="hr-HR" sz="3200" b="1" dirty="0">
                <a:solidFill>
                  <a:srgbClr val="0088EE"/>
                </a:solidFill>
                <a:latin typeface="Aharoni" pitchFamily="2" charset="-79"/>
                <a:cs typeface="Aharoni" pitchFamily="2" charset="-79"/>
              </a:endParaRPr>
            </a:p>
          </p:txBody>
        </p:sp>
      </p:gr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err="1" smtClean="0"/>
              <a:t>Techniques</a:t>
            </a:r>
            <a:r>
              <a:rPr lang="hr-HR" dirty="0" smtClean="0"/>
              <a:t> – TTXT </a:t>
            </a:r>
            <a:r>
              <a:rPr lang="hr-HR" dirty="0" err="1" smtClean="0"/>
              <a:t>subtitling</a:t>
            </a:r>
            <a:endParaRPr lang="hr-HR" dirty="0"/>
          </a:p>
        </p:txBody>
      </p:sp>
      <p:sp>
        <p:nvSpPr>
          <p:cNvPr id="3" name="Subtitle 2"/>
          <p:cNvSpPr>
            <a:spLocks noGrp="1"/>
          </p:cNvSpPr>
          <p:nvPr>
            <p:ph idx="1"/>
          </p:nvPr>
        </p:nvSpPr>
        <p:spPr>
          <a:xfrm>
            <a:off x="457200" y="1775191"/>
            <a:ext cx="8229600" cy="4246097"/>
          </a:xfrm>
        </p:spPr>
        <p:txBody>
          <a:bodyPr>
            <a:normAutofit/>
          </a:bodyPr>
          <a:lstStyle/>
          <a:p>
            <a:r>
              <a:rPr lang="hr-HR" dirty="0" err="1" smtClean="0"/>
              <a:t>there</a:t>
            </a:r>
            <a:r>
              <a:rPr lang="hr-HR" dirty="0" smtClean="0"/>
              <a:t> are </a:t>
            </a:r>
            <a:r>
              <a:rPr lang="hr-HR" dirty="0" err="1" smtClean="0"/>
              <a:t>two</a:t>
            </a:r>
            <a:r>
              <a:rPr lang="hr-HR" dirty="0" smtClean="0"/>
              <a:t> </a:t>
            </a:r>
            <a:r>
              <a:rPr lang="hr-HR" dirty="0" err="1" smtClean="0"/>
              <a:t>subtitling</a:t>
            </a:r>
            <a:r>
              <a:rPr lang="hr-HR" dirty="0" smtClean="0"/>
              <a:t> </a:t>
            </a:r>
            <a:r>
              <a:rPr lang="hr-HR" dirty="0" err="1" smtClean="0"/>
              <a:t>workstations</a:t>
            </a:r>
            <a:r>
              <a:rPr lang="hr-HR" dirty="0" smtClean="0"/>
              <a:t> </a:t>
            </a:r>
            <a:r>
              <a:rPr lang="hr-HR" dirty="0" err="1" smtClean="0"/>
              <a:t>in</a:t>
            </a:r>
            <a:r>
              <a:rPr lang="hr-HR" dirty="0" smtClean="0"/>
              <a:t> New </a:t>
            </a:r>
            <a:r>
              <a:rPr lang="hr-HR" dirty="0" err="1" smtClean="0"/>
              <a:t>Media</a:t>
            </a:r>
            <a:r>
              <a:rPr lang="hr-HR" dirty="0" smtClean="0"/>
              <a:t> department</a:t>
            </a:r>
          </a:p>
          <a:p>
            <a:endParaRPr lang="hr-HR" dirty="0" smtClean="0"/>
          </a:p>
          <a:p>
            <a:r>
              <a:rPr lang="hr-HR" dirty="0" smtClean="0"/>
              <a:t>one </a:t>
            </a:r>
            <a:r>
              <a:rPr lang="hr-HR" dirty="0" err="1" smtClean="0"/>
              <a:t>of</a:t>
            </a:r>
            <a:r>
              <a:rPr lang="hr-HR" dirty="0" smtClean="0"/>
              <a:t> </a:t>
            </a:r>
            <a:r>
              <a:rPr lang="hr-HR" dirty="0" err="1" smtClean="0"/>
              <a:t>them</a:t>
            </a:r>
            <a:r>
              <a:rPr lang="hr-HR" dirty="0" smtClean="0"/>
              <a:t> is </a:t>
            </a:r>
            <a:r>
              <a:rPr lang="hr-HR" dirty="0" err="1" smtClean="0"/>
              <a:t>used</a:t>
            </a:r>
            <a:r>
              <a:rPr lang="hr-HR" dirty="0" smtClean="0"/>
              <a:t> for </a:t>
            </a:r>
            <a:r>
              <a:rPr lang="hr-HR" dirty="0" err="1" smtClean="0"/>
              <a:t>immediate</a:t>
            </a:r>
            <a:r>
              <a:rPr lang="hr-HR" dirty="0" smtClean="0"/>
              <a:t> </a:t>
            </a:r>
            <a:r>
              <a:rPr lang="hr-HR" dirty="0" err="1" smtClean="0"/>
              <a:t>subtitle</a:t>
            </a:r>
            <a:r>
              <a:rPr lang="hr-HR" dirty="0" smtClean="0"/>
              <a:t> </a:t>
            </a:r>
            <a:r>
              <a:rPr lang="hr-HR" dirty="0" err="1" smtClean="0"/>
              <a:t>editing</a:t>
            </a:r>
            <a:endParaRPr lang="hr-HR" dirty="0" smtClean="0"/>
          </a:p>
          <a:p>
            <a:endParaRPr lang="hr-HR" dirty="0" smtClean="0"/>
          </a:p>
          <a:p>
            <a:r>
              <a:rPr lang="hr-HR" dirty="0" err="1" smtClean="0"/>
              <a:t>the</a:t>
            </a:r>
            <a:r>
              <a:rPr lang="hr-HR" dirty="0" smtClean="0"/>
              <a:t> </a:t>
            </a:r>
            <a:r>
              <a:rPr lang="hr-HR" dirty="0" err="1" smtClean="0"/>
              <a:t>other</a:t>
            </a:r>
            <a:r>
              <a:rPr lang="hr-HR" dirty="0" smtClean="0"/>
              <a:t> workstation is on-air </a:t>
            </a:r>
            <a:r>
              <a:rPr lang="hr-HR" dirty="0" err="1" smtClean="0"/>
              <a:t>and</a:t>
            </a:r>
            <a:r>
              <a:rPr lang="hr-HR" dirty="0" smtClean="0"/>
              <a:t> is </a:t>
            </a:r>
            <a:r>
              <a:rPr lang="hr-HR" dirty="0" err="1" smtClean="0"/>
              <a:t>used</a:t>
            </a:r>
            <a:r>
              <a:rPr lang="hr-HR" dirty="0" smtClean="0"/>
              <a:t> to </a:t>
            </a:r>
            <a:r>
              <a:rPr lang="hr-HR" dirty="0" err="1" smtClean="0"/>
              <a:t>manually</a:t>
            </a:r>
            <a:r>
              <a:rPr lang="hr-HR" dirty="0" smtClean="0"/>
              <a:t> </a:t>
            </a:r>
            <a:r>
              <a:rPr lang="hr-HR" dirty="0" err="1" smtClean="0"/>
              <a:t>broadcast</a:t>
            </a:r>
            <a:r>
              <a:rPr lang="hr-HR" dirty="0" smtClean="0"/>
              <a:t> </a:t>
            </a:r>
            <a:r>
              <a:rPr lang="hr-HR" dirty="0" err="1" smtClean="0"/>
              <a:t>subtitles</a:t>
            </a:r>
            <a:endParaRPr lang="hr-HR" dirty="0" smtClean="0"/>
          </a:p>
          <a:p>
            <a:endParaRPr lang="hr-HR" dirty="0" smtClean="0"/>
          </a:p>
        </p:txBody>
      </p:sp>
      <p:grpSp>
        <p:nvGrpSpPr>
          <p:cNvPr id="12" name="Group 11"/>
          <p:cNvGrpSpPr/>
          <p:nvPr/>
        </p:nvGrpSpPr>
        <p:grpSpPr>
          <a:xfrm>
            <a:off x="539552" y="5949280"/>
            <a:ext cx="8064896" cy="584775"/>
            <a:chOff x="467544" y="5949280"/>
            <a:chExt cx="8064896" cy="584775"/>
          </a:xfrm>
        </p:grpSpPr>
        <p:pic>
          <p:nvPicPr>
            <p:cNvPr id="13" name="Picture 1" descr="ITU logo"/>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403204" y="6021288"/>
              <a:ext cx="422223" cy="476672"/>
            </a:xfrm>
            <a:prstGeom prst="rect">
              <a:avLst/>
            </a:prstGeom>
            <a:noFill/>
          </p:spPr>
        </p:pic>
        <p:pic>
          <p:nvPicPr>
            <p:cNvPr id="14" name="Picture 1" descr="http://www.hrt.hr/fileadmin/logo_blue.png"/>
            <p:cNvPicPr>
              <a:picLocks noChangeAspect="1" noChangeArrowheads="1"/>
            </p:cNvPicPr>
            <p:nvPr/>
          </p:nvPicPr>
          <p:blipFill>
            <a:blip r:embed="rId3" cstate="print">
              <a:clrChange>
                <a:clrFrom>
                  <a:srgbClr val="FFFFFF"/>
                </a:clrFrom>
                <a:clrTo>
                  <a:srgbClr val="FFFFFF">
                    <a:alpha val="0"/>
                  </a:srgbClr>
                </a:clrTo>
              </a:clrChange>
            </a:blip>
            <a:srcRect r="59128"/>
            <a:stretch>
              <a:fillRect/>
            </a:stretch>
          </p:blipFill>
          <p:spPr bwMode="auto">
            <a:xfrm>
              <a:off x="7787580" y="6093296"/>
              <a:ext cx="744860" cy="339254"/>
            </a:xfrm>
            <a:prstGeom prst="rect">
              <a:avLst/>
            </a:prstGeom>
            <a:noFill/>
          </p:spPr>
        </p:pic>
        <p:sp>
          <p:nvSpPr>
            <p:cNvPr id="15" name="Line 6"/>
            <p:cNvSpPr>
              <a:spLocks noChangeShapeType="1"/>
            </p:cNvSpPr>
            <p:nvPr/>
          </p:nvSpPr>
          <p:spPr bwMode="auto">
            <a:xfrm>
              <a:off x="586780" y="6021288"/>
              <a:ext cx="7848600" cy="0"/>
            </a:xfrm>
            <a:prstGeom prst="line">
              <a:avLst/>
            </a:prstGeom>
            <a:noFill/>
            <a:ln w="9525">
              <a:solidFill>
                <a:schemeClr val="tx1"/>
              </a:solidFill>
              <a:round/>
              <a:headEnd/>
              <a:tailEnd/>
            </a:ln>
            <a:effectLst/>
          </p:spPr>
          <p:txBody>
            <a:bodyPr/>
            <a:lstStyle/>
            <a:p>
              <a:pPr algn="ctr"/>
              <a:endParaRPr lang="hr-HR"/>
            </a:p>
          </p:txBody>
        </p:sp>
        <p:sp>
          <p:nvSpPr>
            <p:cNvPr id="16" name="TextBox 15"/>
            <p:cNvSpPr txBox="1"/>
            <p:nvPr/>
          </p:nvSpPr>
          <p:spPr>
            <a:xfrm>
              <a:off x="467544" y="5949280"/>
              <a:ext cx="1008112" cy="584775"/>
            </a:xfrm>
            <a:prstGeom prst="rect">
              <a:avLst/>
            </a:prstGeom>
            <a:noFill/>
          </p:spPr>
          <p:txBody>
            <a:bodyPr wrap="square" rtlCol="0">
              <a:spAutoFit/>
            </a:bodyPr>
            <a:lstStyle/>
            <a:p>
              <a:r>
                <a:rPr lang="hr-HR" sz="3200" b="1" dirty="0" smtClean="0">
                  <a:solidFill>
                    <a:srgbClr val="0088EE"/>
                  </a:solidFill>
                  <a:latin typeface="Aharoni" pitchFamily="2" charset="-79"/>
                  <a:cs typeface="Aharoni" pitchFamily="2" charset="-79"/>
                </a:rPr>
                <a:t>EBU</a:t>
              </a:r>
              <a:endParaRPr lang="hr-HR" sz="3200" b="1" dirty="0">
                <a:solidFill>
                  <a:srgbClr val="0088EE"/>
                </a:solidFill>
                <a:latin typeface="Aharoni" pitchFamily="2" charset="-79"/>
                <a:cs typeface="Aharoni" pitchFamily="2" charset="-79"/>
              </a:endParaRPr>
            </a:p>
          </p:txBody>
        </p:sp>
      </p:grpSp>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2240BEE36140C4099AA2AE462C59614" ma:contentTypeVersion="2" ma:contentTypeDescription="Create a new document." ma:contentTypeScope="" ma:versionID="e63c2246d32922dcb5ba18055bf4d5d1">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f03cfa57e716973114bdf2422329f5c"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257E2C-DB06-48DF-B67D-E46B65AA59F5}"/>
</file>

<file path=customXml/itemProps2.xml><?xml version="1.0" encoding="utf-8"?>
<ds:datastoreItem xmlns:ds="http://schemas.openxmlformats.org/officeDocument/2006/customXml" ds:itemID="{D0EC9015-C674-4916-B98E-3104B557149B}"/>
</file>

<file path=customXml/itemProps3.xml><?xml version="1.0" encoding="utf-8"?>
<ds:datastoreItem xmlns:ds="http://schemas.openxmlformats.org/officeDocument/2006/customXml" ds:itemID="{5FF53DF7-CAA9-4E75-A2CC-1AE4CBCA9874}"/>
</file>

<file path=docProps/app.xml><?xml version="1.0" encoding="utf-8"?>
<Properties xmlns="http://schemas.openxmlformats.org/officeDocument/2006/extended-properties" xmlns:vt="http://schemas.openxmlformats.org/officeDocument/2006/docPropsVTypes">
  <Template>Module</Template>
  <TotalTime>1786</TotalTime>
  <Words>797</Words>
  <Application>Microsoft Office PowerPoint</Application>
  <PresentationFormat>On-screen Show (4:3)</PresentationFormat>
  <Paragraphs>111</Paragraphs>
  <Slides>14</Slides>
  <Notes>11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Module</vt:lpstr>
      <vt:lpstr>Breaking the sound barrier </vt:lpstr>
      <vt:lpstr>Breaking the sound barrier</vt:lpstr>
      <vt:lpstr>Techniques – sign language</vt:lpstr>
      <vt:lpstr> </vt:lpstr>
      <vt:lpstr> </vt:lpstr>
      <vt:lpstr>Techniques – TTXT subtitling</vt:lpstr>
      <vt:lpstr> </vt:lpstr>
      <vt:lpstr>Techniques – TTXT subtitling</vt:lpstr>
      <vt:lpstr>Techniques – TTXT subtitling</vt:lpstr>
      <vt:lpstr> </vt:lpstr>
      <vt:lpstr> </vt:lpstr>
      <vt:lpstr>Techniques – TTXT subtitling</vt:lpstr>
      <vt:lpstr>Conclusion</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Breaking the sound barrier </dc:title>
  <dc:creator>tgombar</dc:creator>
  <cp:lastModifiedBy>tgombar</cp:lastModifiedBy>
  <cp:revision>49</cp:revision>
  <dcterms:created xsi:type="dcterms:W3CDTF">2013-11-29T12:36:14Z</dcterms:created>
  <dcterms:modified xsi:type="dcterms:W3CDTF">2013-12-02T07:20:35Z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0x01010042240BEE36140C4099AA2AE462C59614</vt:lpwstr>
  </property>
</Properties>
</file>