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85" r:id="rId5"/>
    <p:sldId id="287" r:id="rId6"/>
    <p:sldId id="286" r:id="rId7"/>
    <p:sldId id="288" r:id="rId8"/>
    <p:sldId id="292" r:id="rId9"/>
    <p:sldId id="290" r:id="rId10"/>
    <p:sldId id="289" r:id="rId11"/>
    <p:sldId id="291" r:id="rId12"/>
    <p:sldId id="282" r:id="rId1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7D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729" autoAdjust="0"/>
  </p:normalViewPr>
  <p:slideViewPr>
    <p:cSldViewPr snapToGrid="0" snapToObjects="1">
      <p:cViewPr>
        <p:scale>
          <a:sx n="55" d="100"/>
          <a:sy n="55" d="100"/>
        </p:scale>
        <p:origin x="-1134" y="22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fil-PH"/>
  <c:style val="3"/>
  <c:chart>
    <c:autoTitleDeleted val="1"/>
    <c:plotArea>
      <c:layout/>
      <c:doughnutChart>
        <c:varyColors val="1"/>
        <c:ser>
          <c:idx val="0"/>
          <c:order val="0"/>
          <c:tx>
            <c:strRef>
              <c:f>Sheet1!$B$1</c:f>
              <c:strCache>
                <c:ptCount val="1"/>
                <c:pt idx="0">
                  <c:v>Sales</c:v>
                </c:pt>
              </c:strCache>
            </c:strRef>
          </c:tx>
          <c:dLbls>
            <c:delete val="1"/>
          </c:dLbls>
          <c:cat>
            <c:strRef>
              <c:f>Sheet1!$A$2:$A$3</c:f>
              <c:strCache>
                <c:ptCount val="2"/>
                <c:pt idx="0">
                  <c:v>1st Qtr</c:v>
                </c:pt>
                <c:pt idx="1">
                  <c:v>2nd Qtr</c:v>
                </c:pt>
              </c:strCache>
            </c:strRef>
          </c:cat>
          <c:val>
            <c:numRef>
              <c:f>Sheet1!$B$2:$B$3</c:f>
              <c:numCache>
                <c:formatCode>General</c:formatCode>
                <c:ptCount val="2"/>
                <c:pt idx="0">
                  <c:v>64</c:v>
                </c:pt>
                <c:pt idx="1">
                  <c:v>36</c:v>
                </c:pt>
              </c:numCache>
            </c:numRef>
          </c:val>
        </c:ser>
        <c:dLbls>
          <c:showVal val="1"/>
          <c:showCatName val="1"/>
        </c:dLbls>
        <c:firstSliceAng val="0"/>
        <c:holeSize val="80"/>
      </c:doughnutChart>
    </c:plotArea>
    <c:plotVisOnly val="1"/>
    <c:dispBlanksAs val="zero"/>
  </c:chart>
  <c:txPr>
    <a:bodyPr/>
    <a:lstStyle/>
    <a:p>
      <a:pPr>
        <a:defRPr sz="1800"/>
      </a:pPr>
      <a:endParaRPr lang="fil-PH"/>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il-PH"/>
  <c:style val="3"/>
  <c:chart>
    <c:autoTitleDeleted val="1"/>
    <c:plotArea>
      <c:layout/>
      <c:doughnutChart>
        <c:varyColors val="1"/>
        <c:ser>
          <c:idx val="0"/>
          <c:order val="0"/>
          <c:tx>
            <c:strRef>
              <c:f>Sheet1!$B$1</c:f>
              <c:strCache>
                <c:ptCount val="1"/>
                <c:pt idx="0">
                  <c:v>Sales</c:v>
                </c:pt>
              </c:strCache>
            </c:strRef>
          </c:tx>
          <c:dLbls>
            <c:delete val="1"/>
          </c:dLbls>
          <c:cat>
            <c:strRef>
              <c:f>Sheet1!$A$2:$A$3</c:f>
              <c:strCache>
                <c:ptCount val="2"/>
                <c:pt idx="0">
                  <c:v>1st Qtr</c:v>
                </c:pt>
                <c:pt idx="1">
                  <c:v>2nd Qtr</c:v>
                </c:pt>
              </c:strCache>
            </c:strRef>
          </c:cat>
          <c:val>
            <c:numRef>
              <c:f>Sheet1!$B$2:$B$3</c:f>
              <c:numCache>
                <c:formatCode>General</c:formatCode>
                <c:ptCount val="2"/>
                <c:pt idx="0">
                  <c:v>65</c:v>
                </c:pt>
                <c:pt idx="1">
                  <c:v>35</c:v>
                </c:pt>
              </c:numCache>
            </c:numRef>
          </c:val>
        </c:ser>
        <c:dLbls>
          <c:showVal val="1"/>
          <c:showCatName val="1"/>
        </c:dLbls>
        <c:firstSliceAng val="0"/>
        <c:holeSize val="80"/>
      </c:doughnutChart>
    </c:plotArea>
    <c:plotVisOnly val="1"/>
    <c:dispBlanksAs val="zero"/>
  </c:chart>
  <c:txPr>
    <a:bodyPr/>
    <a:lstStyle/>
    <a:p>
      <a:pPr>
        <a:defRPr sz="1800"/>
      </a:pPr>
      <a:endParaRPr lang="fil-PH"/>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B38E2-740E-4880-AEE0-0CCA6AE3C231}" type="doc">
      <dgm:prSet loTypeId="urn:microsoft.com/office/officeart/2005/8/layout/venn2" loCatId="relationship" qsTypeId="urn:microsoft.com/office/officeart/2005/8/quickstyle/simple4" qsCatId="simple" csTypeId="urn:microsoft.com/office/officeart/2005/8/colors/accent1_3" csCatId="accent1" phldr="1"/>
      <dgm:spPr/>
      <dgm:t>
        <a:bodyPr/>
        <a:lstStyle/>
        <a:p>
          <a:endParaRPr lang="en-PH"/>
        </a:p>
      </dgm:t>
    </dgm:pt>
    <dgm:pt modelId="{3B957A47-DD45-4317-A706-1C4E26D5118F}">
      <dgm:prSet phldrT="[Text]" custT="1"/>
      <dgm:spPr/>
      <dgm:t>
        <a:bodyPr/>
        <a:lstStyle/>
        <a:p>
          <a:endParaRPr lang="en-PH" sz="2400" dirty="0"/>
        </a:p>
      </dgm:t>
    </dgm:pt>
    <dgm:pt modelId="{CB054EA4-66DA-471C-9877-BF4B31AA2D42}" type="parTrans" cxnId="{68720080-4320-4FC9-9AF5-9D41175BB495}">
      <dgm:prSet/>
      <dgm:spPr/>
      <dgm:t>
        <a:bodyPr/>
        <a:lstStyle/>
        <a:p>
          <a:endParaRPr lang="en-PH"/>
        </a:p>
      </dgm:t>
    </dgm:pt>
    <dgm:pt modelId="{8D83F2E8-2DC3-43FF-B734-224E2B77A3EC}" type="sibTrans" cxnId="{68720080-4320-4FC9-9AF5-9D41175BB495}">
      <dgm:prSet/>
      <dgm:spPr/>
      <dgm:t>
        <a:bodyPr/>
        <a:lstStyle/>
        <a:p>
          <a:endParaRPr lang="en-PH"/>
        </a:p>
      </dgm:t>
    </dgm:pt>
    <dgm:pt modelId="{F844BD3A-699F-484D-92EE-5BF6B9116432}">
      <dgm:prSet phldrT="[Text]"/>
      <dgm:spPr/>
      <dgm:t>
        <a:bodyPr/>
        <a:lstStyle/>
        <a:p>
          <a:endParaRPr lang="en-PH" dirty="0"/>
        </a:p>
      </dgm:t>
    </dgm:pt>
    <dgm:pt modelId="{2F32CE33-398A-4D31-8D93-7D62CA6D43C8}" type="parTrans" cxnId="{CE63C2DD-5454-4D57-8D4E-D1C6F8B82467}">
      <dgm:prSet/>
      <dgm:spPr/>
      <dgm:t>
        <a:bodyPr/>
        <a:lstStyle/>
        <a:p>
          <a:endParaRPr lang="en-PH"/>
        </a:p>
      </dgm:t>
    </dgm:pt>
    <dgm:pt modelId="{1DDCB5D3-494B-4A7F-81DB-C8F9D03DA692}" type="sibTrans" cxnId="{CE63C2DD-5454-4D57-8D4E-D1C6F8B82467}">
      <dgm:prSet/>
      <dgm:spPr/>
      <dgm:t>
        <a:bodyPr/>
        <a:lstStyle/>
        <a:p>
          <a:endParaRPr lang="en-PH"/>
        </a:p>
      </dgm:t>
    </dgm:pt>
    <dgm:pt modelId="{0B4495A0-1339-4939-843B-DF3E97AC6DC3}">
      <dgm:prSet phldrT="[Text]" custT="1"/>
      <dgm:spPr/>
      <dgm:t>
        <a:bodyPr/>
        <a:lstStyle/>
        <a:p>
          <a:endParaRPr lang="en-PH" sz="2400" dirty="0"/>
        </a:p>
      </dgm:t>
    </dgm:pt>
    <dgm:pt modelId="{E55D3D9B-D7CA-4CFC-9E30-0BA30403554D}" type="parTrans" cxnId="{57A3781F-7A23-4E40-9AFC-7513CEC74CE6}">
      <dgm:prSet/>
      <dgm:spPr/>
      <dgm:t>
        <a:bodyPr/>
        <a:lstStyle/>
        <a:p>
          <a:endParaRPr lang="en-PH"/>
        </a:p>
      </dgm:t>
    </dgm:pt>
    <dgm:pt modelId="{77E37BAC-E0A4-4E58-939C-3E0BB968AB63}" type="sibTrans" cxnId="{57A3781F-7A23-4E40-9AFC-7513CEC74CE6}">
      <dgm:prSet/>
      <dgm:spPr/>
      <dgm:t>
        <a:bodyPr/>
        <a:lstStyle/>
        <a:p>
          <a:endParaRPr lang="en-PH"/>
        </a:p>
      </dgm:t>
    </dgm:pt>
    <dgm:pt modelId="{B09B1F46-CF15-4526-866F-DE3818163083}">
      <dgm:prSet phldrT="[Text]" custT="1"/>
      <dgm:spPr/>
      <dgm:t>
        <a:bodyPr/>
        <a:lstStyle/>
        <a:p>
          <a:r>
            <a:rPr lang="en-PH" sz="3600" b="1" dirty="0" smtClean="0"/>
            <a:t>62%</a:t>
          </a:r>
        </a:p>
        <a:p>
          <a:r>
            <a:rPr lang="en-PH" sz="2400" dirty="0" smtClean="0"/>
            <a:t>To keep company</a:t>
          </a:r>
        </a:p>
      </dgm:t>
    </dgm:pt>
    <dgm:pt modelId="{39F131C1-0F40-46DA-A13C-A0CF551103E5}" type="parTrans" cxnId="{3B90B06D-C371-4E80-AE73-6AABF58A9A40}">
      <dgm:prSet/>
      <dgm:spPr/>
      <dgm:t>
        <a:bodyPr/>
        <a:lstStyle/>
        <a:p>
          <a:endParaRPr lang="en-PH"/>
        </a:p>
      </dgm:t>
    </dgm:pt>
    <dgm:pt modelId="{6C92C5A5-0692-46EF-82C1-1FCE7169BD42}" type="sibTrans" cxnId="{3B90B06D-C371-4E80-AE73-6AABF58A9A40}">
      <dgm:prSet/>
      <dgm:spPr/>
      <dgm:t>
        <a:bodyPr/>
        <a:lstStyle/>
        <a:p>
          <a:endParaRPr lang="en-PH"/>
        </a:p>
      </dgm:t>
    </dgm:pt>
    <dgm:pt modelId="{9846636A-C2BB-4591-8E6C-8B4CC2836192}">
      <dgm:prSet/>
      <dgm:spPr/>
      <dgm:t>
        <a:bodyPr/>
        <a:lstStyle/>
        <a:p>
          <a:endParaRPr lang="en-PH"/>
        </a:p>
      </dgm:t>
    </dgm:pt>
    <dgm:pt modelId="{7928FA75-6200-4CA5-8AD7-203CB4DF60D1}" type="parTrans" cxnId="{094DDB5C-2BFC-4B59-988D-4535B7D923CB}">
      <dgm:prSet/>
      <dgm:spPr/>
      <dgm:t>
        <a:bodyPr/>
        <a:lstStyle/>
        <a:p>
          <a:endParaRPr lang="en-PH"/>
        </a:p>
      </dgm:t>
    </dgm:pt>
    <dgm:pt modelId="{88BD4116-E305-456D-87CA-EDFF67245BB7}" type="sibTrans" cxnId="{094DDB5C-2BFC-4B59-988D-4535B7D923CB}">
      <dgm:prSet/>
      <dgm:spPr/>
      <dgm:t>
        <a:bodyPr/>
        <a:lstStyle/>
        <a:p>
          <a:endParaRPr lang="en-PH"/>
        </a:p>
      </dgm:t>
    </dgm:pt>
    <dgm:pt modelId="{0B3B296E-9216-4554-AFF5-4826A11190CB}" type="pres">
      <dgm:prSet presAssocID="{979B38E2-740E-4880-AEE0-0CCA6AE3C231}" presName="Name0" presStyleCnt="0">
        <dgm:presLayoutVars>
          <dgm:chMax val="7"/>
          <dgm:resizeHandles val="exact"/>
        </dgm:presLayoutVars>
      </dgm:prSet>
      <dgm:spPr/>
      <dgm:t>
        <a:bodyPr/>
        <a:lstStyle/>
        <a:p>
          <a:endParaRPr lang="en-PH"/>
        </a:p>
      </dgm:t>
    </dgm:pt>
    <dgm:pt modelId="{BB5E6F7F-5371-4063-AD19-67199F6F1B32}" type="pres">
      <dgm:prSet presAssocID="{979B38E2-740E-4880-AEE0-0CCA6AE3C231}" presName="comp1" presStyleCnt="0"/>
      <dgm:spPr/>
    </dgm:pt>
    <dgm:pt modelId="{CA67F555-1623-4EB3-8905-38352CDFEF13}" type="pres">
      <dgm:prSet presAssocID="{979B38E2-740E-4880-AEE0-0CCA6AE3C231}" presName="circle1" presStyleLbl="node1" presStyleIdx="0" presStyleCnt="5"/>
      <dgm:spPr/>
      <dgm:t>
        <a:bodyPr/>
        <a:lstStyle/>
        <a:p>
          <a:endParaRPr lang="en-PH"/>
        </a:p>
      </dgm:t>
    </dgm:pt>
    <dgm:pt modelId="{E26D64C4-0263-4622-966D-96BF989FBC2A}" type="pres">
      <dgm:prSet presAssocID="{979B38E2-740E-4880-AEE0-0CCA6AE3C231}" presName="c1text" presStyleLbl="node1" presStyleIdx="0" presStyleCnt="5">
        <dgm:presLayoutVars>
          <dgm:bulletEnabled val="1"/>
        </dgm:presLayoutVars>
      </dgm:prSet>
      <dgm:spPr/>
      <dgm:t>
        <a:bodyPr/>
        <a:lstStyle/>
        <a:p>
          <a:endParaRPr lang="en-PH"/>
        </a:p>
      </dgm:t>
    </dgm:pt>
    <dgm:pt modelId="{68FF3E35-94D8-4E13-B4DA-4BC6C2E53556}" type="pres">
      <dgm:prSet presAssocID="{979B38E2-740E-4880-AEE0-0CCA6AE3C231}" presName="comp2" presStyleCnt="0"/>
      <dgm:spPr/>
    </dgm:pt>
    <dgm:pt modelId="{F04EC3D2-F2E9-454E-8800-597D66DB31F6}" type="pres">
      <dgm:prSet presAssocID="{979B38E2-740E-4880-AEE0-0CCA6AE3C231}" presName="circle2" presStyleLbl="node1" presStyleIdx="1" presStyleCnt="5"/>
      <dgm:spPr/>
      <dgm:t>
        <a:bodyPr/>
        <a:lstStyle/>
        <a:p>
          <a:endParaRPr lang="en-PH"/>
        </a:p>
      </dgm:t>
    </dgm:pt>
    <dgm:pt modelId="{F5A9250B-D42E-4CBB-A785-2BE8336AAEED}" type="pres">
      <dgm:prSet presAssocID="{979B38E2-740E-4880-AEE0-0CCA6AE3C231}" presName="c2text" presStyleLbl="node1" presStyleIdx="1" presStyleCnt="5">
        <dgm:presLayoutVars>
          <dgm:bulletEnabled val="1"/>
        </dgm:presLayoutVars>
      </dgm:prSet>
      <dgm:spPr/>
      <dgm:t>
        <a:bodyPr/>
        <a:lstStyle/>
        <a:p>
          <a:endParaRPr lang="en-PH"/>
        </a:p>
      </dgm:t>
    </dgm:pt>
    <dgm:pt modelId="{EF548501-AB5C-4E95-90D5-9FC963C4C103}" type="pres">
      <dgm:prSet presAssocID="{979B38E2-740E-4880-AEE0-0CCA6AE3C231}" presName="comp3" presStyleCnt="0"/>
      <dgm:spPr/>
    </dgm:pt>
    <dgm:pt modelId="{DD6AFC77-5231-4D03-976E-6FD0C47A8B64}" type="pres">
      <dgm:prSet presAssocID="{979B38E2-740E-4880-AEE0-0CCA6AE3C231}" presName="circle3" presStyleLbl="node1" presStyleIdx="2" presStyleCnt="5"/>
      <dgm:spPr/>
      <dgm:t>
        <a:bodyPr/>
        <a:lstStyle/>
        <a:p>
          <a:endParaRPr lang="en-PH"/>
        </a:p>
      </dgm:t>
    </dgm:pt>
    <dgm:pt modelId="{659B7C72-26FA-46E6-9475-B86FB6587007}" type="pres">
      <dgm:prSet presAssocID="{979B38E2-740E-4880-AEE0-0CCA6AE3C231}" presName="c3text" presStyleLbl="node1" presStyleIdx="2" presStyleCnt="5">
        <dgm:presLayoutVars>
          <dgm:bulletEnabled val="1"/>
        </dgm:presLayoutVars>
      </dgm:prSet>
      <dgm:spPr/>
      <dgm:t>
        <a:bodyPr/>
        <a:lstStyle/>
        <a:p>
          <a:endParaRPr lang="en-PH"/>
        </a:p>
      </dgm:t>
    </dgm:pt>
    <dgm:pt modelId="{569C8B4C-DE38-40BA-AA5B-A8D6FE88AF65}" type="pres">
      <dgm:prSet presAssocID="{979B38E2-740E-4880-AEE0-0CCA6AE3C231}" presName="comp4" presStyleCnt="0"/>
      <dgm:spPr/>
    </dgm:pt>
    <dgm:pt modelId="{15E4E905-D14B-49FF-AAE9-5D75958EC49C}" type="pres">
      <dgm:prSet presAssocID="{979B38E2-740E-4880-AEE0-0CCA6AE3C231}" presName="circle4" presStyleLbl="node1" presStyleIdx="3" presStyleCnt="5"/>
      <dgm:spPr/>
      <dgm:t>
        <a:bodyPr/>
        <a:lstStyle/>
        <a:p>
          <a:endParaRPr lang="en-PH"/>
        </a:p>
      </dgm:t>
    </dgm:pt>
    <dgm:pt modelId="{BA3DBD0E-0168-4C68-B445-247BE975218F}" type="pres">
      <dgm:prSet presAssocID="{979B38E2-740E-4880-AEE0-0CCA6AE3C231}" presName="c4text" presStyleLbl="node1" presStyleIdx="3" presStyleCnt="5">
        <dgm:presLayoutVars>
          <dgm:bulletEnabled val="1"/>
        </dgm:presLayoutVars>
      </dgm:prSet>
      <dgm:spPr/>
      <dgm:t>
        <a:bodyPr/>
        <a:lstStyle/>
        <a:p>
          <a:endParaRPr lang="en-PH"/>
        </a:p>
      </dgm:t>
    </dgm:pt>
    <dgm:pt modelId="{B450723F-09F5-41FF-8BCF-313BA8C2948F}" type="pres">
      <dgm:prSet presAssocID="{979B38E2-740E-4880-AEE0-0CCA6AE3C231}" presName="comp5" presStyleCnt="0"/>
      <dgm:spPr/>
    </dgm:pt>
    <dgm:pt modelId="{2B7A5AC4-E54A-4D93-83D7-4CB900FD2B15}" type="pres">
      <dgm:prSet presAssocID="{979B38E2-740E-4880-AEE0-0CCA6AE3C231}" presName="circle5" presStyleLbl="node1" presStyleIdx="4" presStyleCnt="5"/>
      <dgm:spPr/>
      <dgm:t>
        <a:bodyPr/>
        <a:lstStyle/>
        <a:p>
          <a:endParaRPr lang="en-PH"/>
        </a:p>
      </dgm:t>
    </dgm:pt>
    <dgm:pt modelId="{44346C57-A130-438C-9B47-A3EE18CDEAFF}" type="pres">
      <dgm:prSet presAssocID="{979B38E2-740E-4880-AEE0-0CCA6AE3C231}" presName="c5text" presStyleLbl="node1" presStyleIdx="4" presStyleCnt="5">
        <dgm:presLayoutVars>
          <dgm:bulletEnabled val="1"/>
        </dgm:presLayoutVars>
      </dgm:prSet>
      <dgm:spPr/>
      <dgm:t>
        <a:bodyPr/>
        <a:lstStyle/>
        <a:p>
          <a:endParaRPr lang="en-PH"/>
        </a:p>
      </dgm:t>
    </dgm:pt>
  </dgm:ptLst>
  <dgm:cxnLst>
    <dgm:cxn modelId="{7F9DA416-8FC6-4390-9A11-B535591BFAED}" type="presOf" srcId="{9846636A-C2BB-4591-8E6C-8B4CC2836192}" destId="{CA67F555-1623-4EB3-8905-38352CDFEF13}" srcOrd="0" destOrd="0" presId="urn:microsoft.com/office/officeart/2005/8/layout/venn2"/>
    <dgm:cxn modelId="{161DFAC5-566B-4F3F-9FEC-4AD7DB0EA295}" type="presOf" srcId="{3B957A47-DD45-4317-A706-1C4E26D5118F}" destId="{F04EC3D2-F2E9-454E-8800-597D66DB31F6}" srcOrd="0" destOrd="0" presId="urn:microsoft.com/office/officeart/2005/8/layout/venn2"/>
    <dgm:cxn modelId="{2771D750-60F8-4205-ACBB-63F1072D9202}" type="presOf" srcId="{F844BD3A-699F-484D-92EE-5BF6B9116432}" destId="{659B7C72-26FA-46E6-9475-B86FB6587007}" srcOrd="1" destOrd="0" presId="urn:microsoft.com/office/officeart/2005/8/layout/venn2"/>
    <dgm:cxn modelId="{8F3FA37C-F5E8-4981-901D-B65BF58C0BE0}" type="presOf" srcId="{9846636A-C2BB-4591-8E6C-8B4CC2836192}" destId="{E26D64C4-0263-4622-966D-96BF989FBC2A}" srcOrd="1" destOrd="0" presId="urn:microsoft.com/office/officeart/2005/8/layout/venn2"/>
    <dgm:cxn modelId="{ACAE7E82-CAC2-4C29-8ED0-1A52AC15452B}" type="presOf" srcId="{979B38E2-740E-4880-AEE0-0CCA6AE3C231}" destId="{0B3B296E-9216-4554-AFF5-4826A11190CB}" srcOrd="0" destOrd="0" presId="urn:microsoft.com/office/officeart/2005/8/layout/venn2"/>
    <dgm:cxn modelId="{0C1733DA-0049-423A-B2F8-2313C044D085}" type="presOf" srcId="{B09B1F46-CF15-4526-866F-DE3818163083}" destId="{44346C57-A130-438C-9B47-A3EE18CDEAFF}" srcOrd="1" destOrd="0" presId="urn:microsoft.com/office/officeart/2005/8/layout/venn2"/>
    <dgm:cxn modelId="{57A3781F-7A23-4E40-9AFC-7513CEC74CE6}" srcId="{979B38E2-740E-4880-AEE0-0CCA6AE3C231}" destId="{0B4495A0-1339-4939-843B-DF3E97AC6DC3}" srcOrd="3" destOrd="0" parTransId="{E55D3D9B-D7CA-4CFC-9E30-0BA30403554D}" sibTransId="{77E37BAC-E0A4-4E58-939C-3E0BB968AB63}"/>
    <dgm:cxn modelId="{1D15531F-687A-4530-9239-E9FB90D2B2D9}" type="presOf" srcId="{0B4495A0-1339-4939-843B-DF3E97AC6DC3}" destId="{BA3DBD0E-0168-4C68-B445-247BE975218F}" srcOrd="1" destOrd="0" presId="urn:microsoft.com/office/officeart/2005/8/layout/venn2"/>
    <dgm:cxn modelId="{CE63C2DD-5454-4D57-8D4E-D1C6F8B82467}" srcId="{979B38E2-740E-4880-AEE0-0CCA6AE3C231}" destId="{F844BD3A-699F-484D-92EE-5BF6B9116432}" srcOrd="2" destOrd="0" parTransId="{2F32CE33-398A-4D31-8D93-7D62CA6D43C8}" sibTransId="{1DDCB5D3-494B-4A7F-81DB-C8F9D03DA692}"/>
    <dgm:cxn modelId="{48A2227F-4CA1-4BEC-BF74-DA964C3C1661}" type="presOf" srcId="{3B957A47-DD45-4317-A706-1C4E26D5118F}" destId="{F5A9250B-D42E-4CBB-A785-2BE8336AAEED}" srcOrd="1" destOrd="0" presId="urn:microsoft.com/office/officeart/2005/8/layout/venn2"/>
    <dgm:cxn modelId="{68720080-4320-4FC9-9AF5-9D41175BB495}" srcId="{979B38E2-740E-4880-AEE0-0CCA6AE3C231}" destId="{3B957A47-DD45-4317-A706-1C4E26D5118F}" srcOrd="1" destOrd="0" parTransId="{CB054EA4-66DA-471C-9877-BF4B31AA2D42}" sibTransId="{8D83F2E8-2DC3-43FF-B734-224E2B77A3EC}"/>
    <dgm:cxn modelId="{59FBCD25-EA01-436B-A366-5524417FC269}" type="presOf" srcId="{B09B1F46-CF15-4526-866F-DE3818163083}" destId="{2B7A5AC4-E54A-4D93-83D7-4CB900FD2B15}" srcOrd="0" destOrd="0" presId="urn:microsoft.com/office/officeart/2005/8/layout/venn2"/>
    <dgm:cxn modelId="{3B90B06D-C371-4E80-AE73-6AABF58A9A40}" srcId="{979B38E2-740E-4880-AEE0-0CCA6AE3C231}" destId="{B09B1F46-CF15-4526-866F-DE3818163083}" srcOrd="4" destOrd="0" parTransId="{39F131C1-0F40-46DA-A13C-A0CF551103E5}" sibTransId="{6C92C5A5-0692-46EF-82C1-1FCE7169BD42}"/>
    <dgm:cxn modelId="{A0D25F54-52FB-4268-8390-4D132A3AF497}" type="presOf" srcId="{F844BD3A-699F-484D-92EE-5BF6B9116432}" destId="{DD6AFC77-5231-4D03-976E-6FD0C47A8B64}" srcOrd="0" destOrd="0" presId="urn:microsoft.com/office/officeart/2005/8/layout/venn2"/>
    <dgm:cxn modelId="{4421EC60-F956-403D-BDEF-4AE1EA1A8043}" type="presOf" srcId="{0B4495A0-1339-4939-843B-DF3E97AC6DC3}" destId="{15E4E905-D14B-49FF-AAE9-5D75958EC49C}" srcOrd="0" destOrd="0" presId="urn:microsoft.com/office/officeart/2005/8/layout/venn2"/>
    <dgm:cxn modelId="{094DDB5C-2BFC-4B59-988D-4535B7D923CB}" srcId="{979B38E2-740E-4880-AEE0-0CCA6AE3C231}" destId="{9846636A-C2BB-4591-8E6C-8B4CC2836192}" srcOrd="0" destOrd="0" parTransId="{7928FA75-6200-4CA5-8AD7-203CB4DF60D1}" sibTransId="{88BD4116-E305-456D-87CA-EDFF67245BB7}"/>
    <dgm:cxn modelId="{4E85C5E5-1921-443B-B736-DA304B49B483}" type="presParOf" srcId="{0B3B296E-9216-4554-AFF5-4826A11190CB}" destId="{BB5E6F7F-5371-4063-AD19-67199F6F1B32}" srcOrd="0" destOrd="0" presId="urn:microsoft.com/office/officeart/2005/8/layout/venn2"/>
    <dgm:cxn modelId="{C02C7328-6AFD-4995-89B0-6925C311E7F4}" type="presParOf" srcId="{BB5E6F7F-5371-4063-AD19-67199F6F1B32}" destId="{CA67F555-1623-4EB3-8905-38352CDFEF13}" srcOrd="0" destOrd="0" presId="urn:microsoft.com/office/officeart/2005/8/layout/venn2"/>
    <dgm:cxn modelId="{8EC7353C-1639-479A-BFF8-68D64C36B3DC}" type="presParOf" srcId="{BB5E6F7F-5371-4063-AD19-67199F6F1B32}" destId="{E26D64C4-0263-4622-966D-96BF989FBC2A}" srcOrd="1" destOrd="0" presId="urn:microsoft.com/office/officeart/2005/8/layout/venn2"/>
    <dgm:cxn modelId="{5D16C2F3-9AB9-4800-B34E-D273069370EA}" type="presParOf" srcId="{0B3B296E-9216-4554-AFF5-4826A11190CB}" destId="{68FF3E35-94D8-4E13-B4DA-4BC6C2E53556}" srcOrd="1" destOrd="0" presId="urn:microsoft.com/office/officeart/2005/8/layout/venn2"/>
    <dgm:cxn modelId="{A7FCFBBB-E14A-4E2D-BE06-1CF86FEC6380}" type="presParOf" srcId="{68FF3E35-94D8-4E13-B4DA-4BC6C2E53556}" destId="{F04EC3D2-F2E9-454E-8800-597D66DB31F6}" srcOrd="0" destOrd="0" presId="urn:microsoft.com/office/officeart/2005/8/layout/venn2"/>
    <dgm:cxn modelId="{2A3A8314-5CC0-4D00-B6B2-C78BBF114905}" type="presParOf" srcId="{68FF3E35-94D8-4E13-B4DA-4BC6C2E53556}" destId="{F5A9250B-D42E-4CBB-A785-2BE8336AAEED}" srcOrd="1" destOrd="0" presId="urn:microsoft.com/office/officeart/2005/8/layout/venn2"/>
    <dgm:cxn modelId="{8F2C7794-78FD-4331-94CA-C5C618754A25}" type="presParOf" srcId="{0B3B296E-9216-4554-AFF5-4826A11190CB}" destId="{EF548501-AB5C-4E95-90D5-9FC963C4C103}" srcOrd="2" destOrd="0" presId="urn:microsoft.com/office/officeart/2005/8/layout/venn2"/>
    <dgm:cxn modelId="{646847DB-E022-4755-8035-D8F4A24A5531}" type="presParOf" srcId="{EF548501-AB5C-4E95-90D5-9FC963C4C103}" destId="{DD6AFC77-5231-4D03-976E-6FD0C47A8B64}" srcOrd="0" destOrd="0" presId="urn:microsoft.com/office/officeart/2005/8/layout/venn2"/>
    <dgm:cxn modelId="{4426EE55-C0E3-4F17-959C-19168CCEEEA8}" type="presParOf" srcId="{EF548501-AB5C-4E95-90D5-9FC963C4C103}" destId="{659B7C72-26FA-46E6-9475-B86FB6587007}" srcOrd="1" destOrd="0" presId="urn:microsoft.com/office/officeart/2005/8/layout/venn2"/>
    <dgm:cxn modelId="{3E21A6C4-4F50-4EFB-AA0D-5D993A49DDFF}" type="presParOf" srcId="{0B3B296E-9216-4554-AFF5-4826A11190CB}" destId="{569C8B4C-DE38-40BA-AA5B-A8D6FE88AF65}" srcOrd="3" destOrd="0" presId="urn:microsoft.com/office/officeart/2005/8/layout/venn2"/>
    <dgm:cxn modelId="{E8CC0748-5613-4609-BA92-AFB6804BFD31}" type="presParOf" srcId="{569C8B4C-DE38-40BA-AA5B-A8D6FE88AF65}" destId="{15E4E905-D14B-49FF-AAE9-5D75958EC49C}" srcOrd="0" destOrd="0" presId="urn:microsoft.com/office/officeart/2005/8/layout/venn2"/>
    <dgm:cxn modelId="{BECE21A5-9C17-40AA-A720-1D0E2B16B849}" type="presParOf" srcId="{569C8B4C-DE38-40BA-AA5B-A8D6FE88AF65}" destId="{BA3DBD0E-0168-4C68-B445-247BE975218F}" srcOrd="1" destOrd="0" presId="urn:microsoft.com/office/officeart/2005/8/layout/venn2"/>
    <dgm:cxn modelId="{72243ED4-8C4C-4340-BF4A-01AB116DDC81}" type="presParOf" srcId="{0B3B296E-9216-4554-AFF5-4826A11190CB}" destId="{B450723F-09F5-41FF-8BCF-313BA8C2948F}" srcOrd="4" destOrd="0" presId="urn:microsoft.com/office/officeart/2005/8/layout/venn2"/>
    <dgm:cxn modelId="{692350E4-AF17-4216-9136-C1526B937DFB}" type="presParOf" srcId="{B450723F-09F5-41FF-8BCF-313BA8C2948F}" destId="{2B7A5AC4-E54A-4D93-83D7-4CB900FD2B15}" srcOrd="0" destOrd="0" presId="urn:microsoft.com/office/officeart/2005/8/layout/venn2"/>
    <dgm:cxn modelId="{E772426E-B548-42E5-9107-06084278F621}" type="presParOf" srcId="{B450723F-09F5-41FF-8BCF-313BA8C2948F}" destId="{44346C57-A130-438C-9B47-A3EE18CDEAFF}"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7F555-1623-4EB3-8905-38352CDFEF13}">
      <dsp:nvSpPr>
        <dsp:cNvPr id="0" name=""/>
        <dsp:cNvSpPr/>
      </dsp:nvSpPr>
      <dsp:spPr>
        <a:xfrm>
          <a:off x="1734993" y="0"/>
          <a:ext cx="6939971" cy="6939971"/>
        </a:xfrm>
        <a:prstGeom prst="ellipse">
          <a:avLst/>
        </a:prstGeom>
        <a:gradFill rotWithShape="0">
          <a:gsLst>
            <a:gs pos="0">
              <a:schemeClr val="accent1">
                <a:shade val="80000"/>
                <a:hueOff val="0"/>
                <a:satOff val="0"/>
                <a:lumOff val="0"/>
                <a:alphaOff val="0"/>
                <a:tint val="100000"/>
                <a:shade val="100000"/>
                <a:satMod val="129999"/>
              </a:schemeClr>
            </a:gs>
            <a:gs pos="100000">
              <a:schemeClr val="accent1">
                <a:shade val="80000"/>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PH" sz="2400" kern="1200"/>
        </a:p>
      </dsp:txBody>
      <dsp:txXfrm>
        <a:off x="3903733" y="346998"/>
        <a:ext cx="2602489" cy="693997"/>
      </dsp:txXfrm>
    </dsp:sp>
    <dsp:sp modelId="{F04EC3D2-F2E9-454E-8800-597D66DB31F6}">
      <dsp:nvSpPr>
        <dsp:cNvPr id="0" name=""/>
        <dsp:cNvSpPr/>
      </dsp:nvSpPr>
      <dsp:spPr>
        <a:xfrm>
          <a:off x="2255490" y="1040995"/>
          <a:ext cx="5898975" cy="5898975"/>
        </a:xfrm>
        <a:prstGeom prst="ellipse">
          <a:avLst/>
        </a:prstGeom>
        <a:gradFill rotWithShape="0">
          <a:gsLst>
            <a:gs pos="0">
              <a:schemeClr val="accent1">
                <a:shade val="80000"/>
                <a:hueOff val="200762"/>
                <a:satOff val="-13385"/>
                <a:lumOff val="9138"/>
                <a:alphaOff val="0"/>
                <a:tint val="100000"/>
                <a:shade val="100000"/>
                <a:satMod val="129999"/>
              </a:schemeClr>
            </a:gs>
            <a:gs pos="100000">
              <a:schemeClr val="accent1">
                <a:shade val="80000"/>
                <a:hueOff val="200762"/>
                <a:satOff val="-13385"/>
                <a:lumOff val="9138"/>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PH" sz="2400" kern="1200" dirty="0"/>
        </a:p>
      </dsp:txBody>
      <dsp:txXfrm>
        <a:off x="3933011" y="1380186"/>
        <a:ext cx="2543933" cy="678382"/>
      </dsp:txXfrm>
    </dsp:sp>
    <dsp:sp modelId="{DD6AFC77-5231-4D03-976E-6FD0C47A8B64}">
      <dsp:nvSpPr>
        <dsp:cNvPr id="0" name=""/>
        <dsp:cNvSpPr/>
      </dsp:nvSpPr>
      <dsp:spPr>
        <a:xfrm>
          <a:off x="2775988" y="2081991"/>
          <a:ext cx="4857979" cy="4857979"/>
        </a:xfrm>
        <a:prstGeom prst="ellipse">
          <a:avLst/>
        </a:prstGeom>
        <a:gradFill rotWithShape="0">
          <a:gsLst>
            <a:gs pos="0">
              <a:schemeClr val="accent1">
                <a:shade val="80000"/>
                <a:hueOff val="401524"/>
                <a:satOff val="-26770"/>
                <a:lumOff val="18277"/>
                <a:alphaOff val="0"/>
                <a:tint val="100000"/>
                <a:shade val="100000"/>
                <a:satMod val="129999"/>
              </a:schemeClr>
            </a:gs>
            <a:gs pos="100000">
              <a:schemeClr val="accent1">
                <a:shade val="80000"/>
                <a:hueOff val="401524"/>
                <a:satOff val="-26770"/>
                <a:lumOff val="18277"/>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PH" sz="2300" kern="1200" dirty="0"/>
        </a:p>
      </dsp:txBody>
      <dsp:txXfrm>
        <a:off x="3947976" y="2417191"/>
        <a:ext cx="2514004" cy="670401"/>
      </dsp:txXfrm>
    </dsp:sp>
    <dsp:sp modelId="{15E4E905-D14B-49FF-AAE9-5D75958EC49C}">
      <dsp:nvSpPr>
        <dsp:cNvPr id="0" name=""/>
        <dsp:cNvSpPr/>
      </dsp:nvSpPr>
      <dsp:spPr>
        <a:xfrm>
          <a:off x="3296486" y="3122986"/>
          <a:ext cx="3816984" cy="3816984"/>
        </a:xfrm>
        <a:prstGeom prst="ellipse">
          <a:avLst/>
        </a:prstGeom>
        <a:gradFill rotWithShape="0">
          <a:gsLst>
            <a:gs pos="0">
              <a:schemeClr val="accent1">
                <a:shade val="80000"/>
                <a:hueOff val="602286"/>
                <a:satOff val="-40154"/>
                <a:lumOff val="27415"/>
                <a:alphaOff val="0"/>
                <a:tint val="100000"/>
                <a:shade val="100000"/>
                <a:satMod val="129999"/>
              </a:schemeClr>
            </a:gs>
            <a:gs pos="100000">
              <a:schemeClr val="accent1">
                <a:shade val="80000"/>
                <a:hueOff val="602286"/>
                <a:satOff val="-40154"/>
                <a:lumOff val="27415"/>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PH" sz="2400" kern="1200" dirty="0"/>
        </a:p>
      </dsp:txBody>
      <dsp:txXfrm>
        <a:off x="4174392" y="3466515"/>
        <a:ext cx="2061171" cy="687057"/>
      </dsp:txXfrm>
    </dsp:sp>
    <dsp:sp modelId="{2B7A5AC4-E54A-4D93-83D7-4CB900FD2B15}">
      <dsp:nvSpPr>
        <dsp:cNvPr id="0" name=""/>
        <dsp:cNvSpPr/>
      </dsp:nvSpPr>
      <dsp:spPr>
        <a:xfrm>
          <a:off x="3816984" y="4163982"/>
          <a:ext cx="2775988" cy="2775988"/>
        </a:xfrm>
        <a:prstGeom prst="ellipse">
          <a:avLst/>
        </a:prstGeom>
        <a:gradFill rotWithShape="0">
          <a:gsLst>
            <a:gs pos="0">
              <a:schemeClr val="accent1">
                <a:shade val="80000"/>
                <a:hueOff val="803047"/>
                <a:satOff val="-53539"/>
                <a:lumOff val="36553"/>
                <a:alphaOff val="0"/>
                <a:tint val="100000"/>
                <a:shade val="100000"/>
                <a:satMod val="129999"/>
              </a:schemeClr>
            </a:gs>
            <a:gs pos="100000">
              <a:schemeClr val="accent1">
                <a:shade val="80000"/>
                <a:hueOff val="803047"/>
                <a:satOff val="-53539"/>
                <a:lumOff val="36553"/>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PH" sz="3600" b="1" kern="1200" dirty="0" smtClean="0"/>
            <a:t>62%</a:t>
          </a:r>
        </a:p>
        <a:p>
          <a:pPr lvl="0" algn="ctr" defTabSz="1600200">
            <a:lnSpc>
              <a:spcPct val="90000"/>
            </a:lnSpc>
            <a:spcBef>
              <a:spcPct val="0"/>
            </a:spcBef>
            <a:spcAft>
              <a:spcPct val="35000"/>
            </a:spcAft>
          </a:pPr>
          <a:r>
            <a:rPr lang="en-PH" sz="2400" kern="1200" dirty="0" smtClean="0"/>
            <a:t>To keep company</a:t>
          </a:r>
        </a:p>
      </dsp:txBody>
      <dsp:txXfrm>
        <a:off x="4223518" y="4857979"/>
        <a:ext cx="1962920" cy="138799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1402725176"/>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None/>
            </a:pPr>
            <a:endParaRPr kumimoji="0" lang="en-PH" sz="1600" b="0" i="0" u="none" strike="noStrike" cap="none" spc="0" normalizeH="0" baseline="0" dirty="0" smtClean="0">
              <a:ln>
                <a:noFill/>
              </a:ln>
              <a:solidFill>
                <a:srgbClr val="000000"/>
              </a:solidFill>
              <a:effectLst/>
              <a:uFillTx/>
              <a:latin typeface="Avenir Roman"/>
              <a:ea typeface="Avenir Roman"/>
              <a:cs typeface="Avenir Roman"/>
              <a:sym typeface="Helvetica Light"/>
            </a:endParaRPr>
          </a:p>
          <a:p>
            <a:pPr marL="342900" indent="-342900">
              <a:buNone/>
            </a:pPr>
            <a:endParaRPr lang="en-US" sz="1600" baseline="0" dirty="0" smtClean="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None/>
            </a:pPr>
            <a:endParaRPr lang="en-US" sz="1600" baseline="0" dirty="0" smtClean="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xmlns="" val="31557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xmlns="" val="315578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None/>
            </a:pPr>
            <a:endParaRPr lang="en-US" sz="1600" baseline="0" dirty="0" smtClean="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None/>
            </a:pPr>
            <a:endParaRPr lang="en-US" sz="1600" baseline="0" dirty="0" smtClean="0">
              <a:effectLst/>
              <a:latin typeface="Avenir Roman"/>
              <a:ea typeface="Avenir Roman"/>
              <a:cs typeface="Avenir Roman"/>
              <a:sym typeface="Avenir Roman"/>
            </a:endParaRPr>
          </a:p>
        </p:txBody>
      </p:sp>
    </p:spTree>
    <p:extLst>
      <p:ext uri="{BB962C8B-B14F-4D97-AF65-F5344CB8AC3E}">
        <p14:creationId xmlns:p14="http://schemas.microsoft.com/office/powerpoint/2010/main" xmlns="" val="239614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xmlns="" val="315578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 name="Shape 12"/>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3" name="Shape 13"/>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8000"/>
              <a:t>Title Text</a:t>
            </a:r>
          </a:p>
        </p:txBody>
      </p:sp>
      <p:sp>
        <p:nvSpPr>
          <p:cNvPr id="18" name="Shape 18"/>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pPr>
            <a:r>
              <a:rPr sz="8000"/>
              <a:t>Title Text</a:t>
            </a:r>
          </a:p>
        </p:txBody>
      </p:sp>
      <p:sp>
        <p:nvSpPr>
          <p:cNvPr id="21" name="Shape 21"/>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3" name="Shape 23"/>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p:transition>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1" name="Shape 31"/>
          <p:cNvSpPr/>
          <p:nvPr/>
        </p:nvSpPr>
        <p:spPr>
          <a:xfrm>
            <a:off x="1672412" y="4580130"/>
            <a:ext cx="9661662" cy="76431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300">
                <a:solidFill>
                  <a:srgbClr val="53585F"/>
                </a:solidFill>
              </a:defRPr>
            </a:lvl1pPr>
          </a:lstStyle>
          <a:p>
            <a:pPr lvl="0">
              <a:defRPr sz="1800">
                <a:solidFill>
                  <a:srgbClr val="000000"/>
                </a:solidFill>
              </a:defRPr>
            </a:pPr>
            <a:r>
              <a:rPr lang="en-US" sz="4300" b="1" dirty="0" smtClean="0">
                <a:solidFill>
                  <a:schemeClr val="bg2">
                    <a:lumMod val="50000"/>
                  </a:schemeClr>
                </a:solidFill>
                <a:latin typeface="Arial"/>
                <a:cs typeface="Arial"/>
              </a:rPr>
              <a:t>SOCIAL MEDIA IN THE PHILIPPINES</a:t>
            </a:r>
            <a:endParaRPr sz="4300" b="1" dirty="0">
              <a:solidFill>
                <a:schemeClr val="bg2">
                  <a:lumMod val="50000"/>
                </a:schemeClr>
              </a:solidFill>
              <a:latin typeface="Arial"/>
              <a:cs typeface="Arial"/>
            </a:endParaRPr>
          </a:p>
        </p:txBody>
      </p:sp>
      <p:sp>
        <p:nvSpPr>
          <p:cNvPr id="32" name="Shape 32"/>
          <p:cNvSpPr/>
          <p:nvPr/>
        </p:nvSpPr>
        <p:spPr>
          <a:xfrm>
            <a:off x="3809833" y="5319486"/>
            <a:ext cx="5348219"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53585F"/>
                </a:solidFill>
              </a:defRPr>
            </a:lvl1pPr>
          </a:lstStyle>
          <a:p>
            <a:pPr lvl="0" algn="l">
              <a:defRPr sz="1800">
                <a:solidFill>
                  <a:srgbClr val="000000"/>
                </a:solidFill>
              </a:defRPr>
            </a:pPr>
            <a:r>
              <a:rPr lang="en-PH" sz="3200" dirty="0" smtClean="0">
                <a:solidFill>
                  <a:schemeClr val="bg2">
                    <a:lumMod val="50000"/>
                  </a:schemeClr>
                </a:solidFill>
                <a:latin typeface="Arial"/>
                <a:cs typeface="Arial"/>
              </a:rPr>
              <a:t>Statistics, Uses, and Policies</a:t>
            </a:r>
            <a:endParaRPr sz="3200" dirty="0">
              <a:solidFill>
                <a:schemeClr val="bg2">
                  <a:lumMod val="50000"/>
                </a:schemeClr>
              </a:solidFill>
              <a:latin typeface="Arial"/>
              <a:cs typeface="Arial"/>
            </a:endParaRPr>
          </a:p>
        </p:txBody>
      </p:sp>
      <p:sp>
        <p:nvSpPr>
          <p:cNvPr id="33" name="Shape 33"/>
          <p:cNvSpPr/>
          <p:nvPr/>
        </p:nvSpPr>
        <p:spPr>
          <a:xfrm>
            <a:off x="4138937" y="7234943"/>
            <a:ext cx="4635492"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53585F"/>
                </a:solidFill>
              </a:defRPr>
            </a:lvl1pPr>
          </a:lstStyle>
          <a:p>
            <a:pPr lvl="0">
              <a:defRPr sz="1800" b="0">
                <a:solidFill>
                  <a:srgbClr val="000000"/>
                </a:solidFill>
              </a:defRPr>
            </a:pPr>
            <a:r>
              <a:rPr lang="en-PH" sz="2400" b="1" dirty="0" smtClean="0">
                <a:solidFill>
                  <a:srgbClr val="53585F"/>
                </a:solidFill>
              </a:rPr>
              <a:t>Maria  </a:t>
            </a:r>
            <a:r>
              <a:rPr lang="en-PH" sz="2400" b="1" dirty="0" err="1" smtClean="0">
                <a:solidFill>
                  <a:srgbClr val="53585F"/>
                </a:solidFill>
              </a:rPr>
              <a:t>Leanna</a:t>
            </a:r>
            <a:r>
              <a:rPr lang="en-PH" sz="2400" b="1" dirty="0" smtClean="0">
                <a:solidFill>
                  <a:srgbClr val="53585F"/>
                </a:solidFill>
              </a:rPr>
              <a:t> A. Beltran-Dorado</a:t>
            </a:r>
            <a:endParaRPr sz="2400" b="1" dirty="0">
              <a:solidFill>
                <a:srgbClr val="53585F"/>
              </a:solidFill>
            </a:endParaRPr>
          </a:p>
        </p:txBody>
      </p:sp>
      <p:sp>
        <p:nvSpPr>
          <p:cNvPr id="34" name="Shape 34"/>
          <p:cNvSpPr/>
          <p:nvPr/>
        </p:nvSpPr>
        <p:spPr>
          <a:xfrm>
            <a:off x="2603390" y="7792888"/>
            <a:ext cx="7772962"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2400" b="1">
                <a:solidFill>
                  <a:srgbClr val="53585F"/>
                </a:solidFill>
              </a:defRPr>
            </a:lvl1pPr>
          </a:lstStyle>
          <a:p>
            <a:pPr lvl="0">
              <a:defRPr sz="1800" b="0">
                <a:solidFill>
                  <a:srgbClr val="000000"/>
                </a:solidFill>
              </a:defRPr>
            </a:pPr>
            <a:r>
              <a:rPr lang="en-PH" sz="2400" b="1" dirty="0" smtClean="0">
                <a:solidFill>
                  <a:srgbClr val="53585F"/>
                </a:solidFill>
              </a:rPr>
              <a:t>Information and Communications Technology </a:t>
            </a:r>
            <a:r>
              <a:rPr lang="en-PH" sz="2400" b="1" dirty="0" smtClean="0">
                <a:solidFill>
                  <a:srgbClr val="53585F"/>
                </a:solidFill>
              </a:rPr>
              <a:t>Office</a:t>
            </a:r>
            <a:endParaRPr lang="en-PH" dirty="0" smtClean="0"/>
          </a:p>
          <a:p>
            <a:pPr lvl="0">
              <a:defRPr sz="1800" b="0">
                <a:solidFill>
                  <a:srgbClr val="000000"/>
                </a:solidFill>
              </a:defRPr>
            </a:pPr>
            <a:r>
              <a:rPr lang="en-PH" sz="2400" b="1" dirty="0" smtClean="0">
                <a:solidFill>
                  <a:srgbClr val="53585F"/>
                </a:solidFill>
              </a:rPr>
              <a:t>Department of Science &amp; Technology</a:t>
            </a:r>
          </a:p>
          <a:p>
            <a:pPr lvl="0">
              <a:defRPr sz="1800" b="0">
                <a:solidFill>
                  <a:srgbClr val="000000"/>
                </a:solidFill>
              </a:defRPr>
            </a:pPr>
            <a:r>
              <a:rPr lang="en-PH" sz="2400" b="1" dirty="0" smtClean="0">
                <a:solidFill>
                  <a:srgbClr val="53585F"/>
                </a:solidFill>
              </a:rPr>
              <a:t>Republic of the Philippines</a:t>
            </a: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flipV="1">
            <a:off x="8934" y="1385447"/>
            <a:ext cx="13004801" cy="2"/>
          </a:xfrm>
          <a:prstGeom prst="line">
            <a:avLst/>
          </a:prstGeom>
          <a:ln w="50800">
            <a:solidFill>
              <a:srgbClr val="F8DD41"/>
            </a:solidFill>
            <a:miter lim="400000"/>
          </a:ln>
        </p:spPr>
        <p:txBody>
          <a:bodyPr lIns="0" tIns="0" rIns="0" bIns="0" anchor="ctr"/>
          <a:lstStyle/>
          <a:p>
            <a:pPr lvl="0">
              <a:defRPr sz="2400"/>
            </a:pPr>
            <a:endParaRPr/>
          </a:p>
        </p:txBody>
      </p:sp>
      <p:sp>
        <p:nvSpPr>
          <p:cNvPr id="18" name="Shape 99"/>
          <p:cNvSpPr/>
          <p:nvPr/>
        </p:nvSpPr>
        <p:spPr>
          <a:xfrm>
            <a:off x="943627" y="1767979"/>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ctr">
              <a:defRPr sz="1800">
                <a:solidFill>
                  <a:srgbClr val="000000"/>
                </a:solidFill>
              </a:defRPr>
            </a:pPr>
            <a:r>
              <a:rPr lang="en-PH" sz="3200" dirty="0" smtClean="0">
                <a:solidFill>
                  <a:srgbClr val="E67F3A"/>
                </a:solidFill>
                <a:latin typeface="Arial"/>
                <a:cs typeface="Arial"/>
              </a:rPr>
              <a:t>RA 10175 or Cybercrime Prevention Act of 2012</a:t>
            </a:r>
            <a:endParaRPr sz="3200" dirty="0">
              <a:solidFill>
                <a:srgbClr val="E67F3A"/>
              </a:solidFill>
              <a:latin typeface="Arial"/>
              <a:cs typeface="Arial"/>
            </a:endParaRPr>
          </a:p>
        </p:txBody>
      </p:sp>
      <p:sp>
        <p:nvSpPr>
          <p:cNvPr id="11" name="TextBox 10"/>
          <p:cNvSpPr txBox="1"/>
          <p:nvPr/>
        </p:nvSpPr>
        <p:spPr>
          <a:xfrm>
            <a:off x="537790" y="4574718"/>
            <a:ext cx="11188045"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1" hangingPunct="0">
              <a:lnSpc>
                <a:spcPct val="150000"/>
              </a:lnSpc>
              <a:spcBef>
                <a:spcPts val="0"/>
              </a:spcBef>
              <a:spcAft>
                <a:spcPts val="0"/>
              </a:spcAft>
              <a:buClrTx/>
              <a:buSzTx/>
              <a:tabLst/>
            </a:pPr>
            <a:endParaRPr lang="en-PH" sz="2800" dirty="0" smtClean="0">
              <a:solidFill>
                <a:srgbClr val="000000"/>
              </a:solidFill>
            </a:endParaRPr>
          </a:p>
        </p:txBody>
      </p:sp>
      <p:sp>
        <p:nvSpPr>
          <p:cNvPr id="7" name="TextBox 6"/>
          <p:cNvSpPr txBox="1"/>
          <p:nvPr/>
        </p:nvSpPr>
        <p:spPr>
          <a:xfrm>
            <a:off x="1129552" y="2615267"/>
            <a:ext cx="11149534" cy="31188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PH" sz="2800" b="0" i="0" u="none" strike="noStrike" cap="none" spc="0" normalizeH="0" baseline="0" dirty="0" smtClean="0">
                <a:ln>
                  <a:noFill/>
                </a:ln>
                <a:solidFill>
                  <a:srgbClr val="000000"/>
                </a:solidFill>
                <a:effectLst/>
                <a:uFillTx/>
                <a:latin typeface="+mn-lt"/>
                <a:ea typeface="+mn-ea"/>
                <a:cs typeface="+mn-cs"/>
                <a:sym typeface="Helvetica Light"/>
              </a:rPr>
              <a:t>The cybercrime law regulates acts committed</a:t>
            </a:r>
            <a:r>
              <a:rPr kumimoji="0" lang="en-PH" sz="2800" b="0" i="0" u="none" strike="noStrike" cap="none" spc="0" normalizeH="0" dirty="0" smtClean="0">
                <a:ln>
                  <a:noFill/>
                </a:ln>
                <a:solidFill>
                  <a:srgbClr val="000000"/>
                </a:solidFill>
                <a:effectLst/>
                <a:uFillTx/>
                <a:latin typeface="+mn-lt"/>
                <a:ea typeface="+mn-ea"/>
                <a:cs typeface="+mn-cs"/>
                <a:sym typeface="Helvetica Light"/>
              </a:rPr>
              <a:t> online, including</a:t>
            </a:r>
          </a:p>
          <a:p>
            <a:pPr marL="0" marR="0" indent="0" algn="l" defTabSz="584200" rtl="0" fontAlgn="auto" latinLnBrk="1" hangingPunct="0">
              <a:lnSpc>
                <a:spcPct val="100000"/>
              </a:lnSpc>
              <a:spcBef>
                <a:spcPts val="0"/>
              </a:spcBef>
              <a:spcAft>
                <a:spcPts val="0"/>
              </a:spcAft>
              <a:buClrTx/>
              <a:buSzTx/>
              <a:buFontTx/>
              <a:buNone/>
              <a:tabLst/>
            </a:pPr>
            <a:r>
              <a:rPr kumimoji="0" lang="en-PH" sz="2800" b="0" i="0" u="none" strike="noStrike" cap="none" spc="0" normalizeH="0" dirty="0" smtClean="0">
                <a:ln>
                  <a:noFill/>
                </a:ln>
                <a:solidFill>
                  <a:srgbClr val="000000"/>
                </a:solidFill>
                <a:effectLst/>
                <a:uFillTx/>
                <a:latin typeface="+mn-lt"/>
                <a:ea typeface="+mn-ea"/>
                <a:cs typeface="+mn-cs"/>
                <a:sym typeface="Helvetica Light"/>
              </a:rPr>
              <a:t>provisions on the prevention of cybersex, online child pornography,</a:t>
            </a:r>
          </a:p>
          <a:p>
            <a:pPr marL="0" marR="0" indent="0" algn="l" defTabSz="584200" rtl="0" fontAlgn="auto" latinLnBrk="1" hangingPunct="0">
              <a:lnSpc>
                <a:spcPct val="100000"/>
              </a:lnSpc>
              <a:spcBef>
                <a:spcPts val="0"/>
              </a:spcBef>
              <a:spcAft>
                <a:spcPts val="0"/>
              </a:spcAft>
              <a:buClrTx/>
              <a:buSzTx/>
              <a:buFontTx/>
              <a:buNone/>
              <a:tabLst/>
            </a:pPr>
            <a:r>
              <a:rPr kumimoji="0" lang="en-PH" sz="2800" b="0" i="0" u="none" strike="noStrike" cap="none" spc="0" normalizeH="0" dirty="0" smtClean="0">
                <a:ln>
                  <a:noFill/>
                </a:ln>
                <a:solidFill>
                  <a:srgbClr val="000000"/>
                </a:solidFill>
                <a:effectLst/>
                <a:uFillTx/>
                <a:latin typeface="+mn-lt"/>
                <a:ea typeface="+mn-ea"/>
                <a:cs typeface="+mn-cs"/>
                <a:sym typeface="Helvetica Light"/>
              </a:rPr>
              <a:t>identity theft and spamming. It also covers provisions for online libel</a:t>
            </a:r>
          </a:p>
          <a:p>
            <a:pPr marL="0" marR="0" indent="0" algn="l" defTabSz="584200" rtl="0" fontAlgn="auto" latinLnBrk="1" hangingPunct="0">
              <a:lnSpc>
                <a:spcPct val="100000"/>
              </a:lnSpc>
              <a:spcBef>
                <a:spcPts val="0"/>
              </a:spcBef>
              <a:spcAft>
                <a:spcPts val="0"/>
              </a:spcAft>
              <a:buClrTx/>
              <a:buSzTx/>
              <a:buFontTx/>
              <a:buNone/>
              <a:tabLst/>
            </a:pPr>
            <a:r>
              <a:rPr kumimoji="0" lang="en-PH" sz="2800" b="0" i="0" u="none" strike="noStrike" cap="none" spc="0" normalizeH="0" dirty="0" smtClean="0">
                <a:ln>
                  <a:noFill/>
                </a:ln>
                <a:solidFill>
                  <a:srgbClr val="000000"/>
                </a:solidFill>
                <a:effectLst/>
                <a:uFillTx/>
                <a:latin typeface="+mn-lt"/>
                <a:ea typeface="+mn-ea"/>
                <a:cs typeface="+mn-cs"/>
                <a:sym typeface="Helvetica Light"/>
              </a:rPr>
              <a:t>and gives officials powers to search and obtain data from online users accounts.</a:t>
            </a:r>
          </a:p>
          <a:p>
            <a:pPr marL="0" marR="0" indent="0" algn="l" defTabSz="584200" rtl="0" fontAlgn="auto" latinLnBrk="1" hangingPunct="0">
              <a:lnSpc>
                <a:spcPct val="100000"/>
              </a:lnSpc>
              <a:spcBef>
                <a:spcPts val="0"/>
              </a:spcBef>
              <a:spcAft>
                <a:spcPts val="0"/>
              </a:spcAft>
              <a:buClrTx/>
              <a:buSzTx/>
              <a:buFontTx/>
              <a:buNone/>
              <a:tabLst/>
            </a:pPr>
            <a:endParaRPr kumimoji="0" lang="en-PH" sz="2800" b="0" i="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1" hangingPunct="0">
              <a:lnSpc>
                <a:spcPct val="100000"/>
              </a:lnSpc>
              <a:spcBef>
                <a:spcPts val="0"/>
              </a:spcBef>
              <a:spcAft>
                <a:spcPts val="0"/>
              </a:spcAft>
              <a:buClrTx/>
              <a:buSzTx/>
              <a:buFont typeface="Wingdings" pitchFamily="2" charset="2"/>
              <a:buChar char="Ø"/>
              <a:tabLst/>
            </a:pPr>
            <a:r>
              <a:rPr lang="en-PH" sz="2800" dirty="0" smtClean="0">
                <a:solidFill>
                  <a:srgbClr val="000000"/>
                </a:solidFill>
              </a:rPr>
              <a:t> Injunction</a:t>
            </a:r>
            <a:endParaRPr kumimoji="0" lang="en-PH"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2" name="Shape 99"/>
          <p:cNvSpPr/>
          <p:nvPr/>
        </p:nvSpPr>
        <p:spPr>
          <a:xfrm>
            <a:off x="943627" y="6045765"/>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ctr">
              <a:defRPr sz="1800">
                <a:solidFill>
                  <a:srgbClr val="000000"/>
                </a:solidFill>
              </a:defRPr>
            </a:pPr>
            <a:r>
              <a:rPr lang="en-PH" sz="3200" dirty="0" err="1" smtClean="0">
                <a:solidFill>
                  <a:srgbClr val="E67F3A"/>
                </a:solidFill>
                <a:latin typeface="Arial"/>
                <a:cs typeface="Arial"/>
              </a:rPr>
              <a:t>Cyberbullying</a:t>
            </a:r>
            <a:endParaRPr sz="3200" dirty="0">
              <a:solidFill>
                <a:srgbClr val="E67F3A"/>
              </a:solidFill>
              <a:latin typeface="Arial"/>
              <a:cs typeface="Arial"/>
            </a:endParaRPr>
          </a:p>
        </p:txBody>
      </p:sp>
      <p:sp>
        <p:nvSpPr>
          <p:cNvPr id="13" name="TextBox 12"/>
          <p:cNvSpPr txBox="1"/>
          <p:nvPr/>
        </p:nvSpPr>
        <p:spPr>
          <a:xfrm>
            <a:off x="1129552" y="6793933"/>
            <a:ext cx="11149534"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1" hangingPunct="0">
              <a:lnSpc>
                <a:spcPct val="100000"/>
              </a:lnSpc>
              <a:spcBef>
                <a:spcPts val="0"/>
              </a:spcBef>
              <a:spcAft>
                <a:spcPts val="0"/>
              </a:spcAft>
              <a:buClrTx/>
              <a:buSzTx/>
              <a:buFontTx/>
              <a:buNone/>
              <a:tabLst/>
            </a:pPr>
            <a:r>
              <a:rPr lang="en-PH" sz="2800" dirty="0" smtClean="0">
                <a:solidFill>
                  <a:srgbClr val="000000"/>
                </a:solidFill>
              </a:rPr>
              <a:t>Republic Act No. 10627 or the Anti-Bullying Act of 2013</a:t>
            </a:r>
            <a:endParaRPr kumimoji="0" lang="en-PH"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 name="TextBox 9"/>
          <p:cNvSpPr txBox="1"/>
          <p:nvPr/>
        </p:nvSpPr>
        <p:spPr>
          <a:xfrm>
            <a:off x="75163" y="9049351"/>
            <a:ext cx="5881499"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http://www.bakermckenzie.com/</a:t>
            </a:r>
          </a:p>
          <a:p>
            <a:pPr algn="l" rtl="0" latinLnBrk="1" hangingPunct="0"/>
            <a:r>
              <a:rPr lang="en-PH" sz="1400" dirty="0" smtClean="0"/>
              <a:t>	   http://www.gov.ph/2013/09/12/republic-act-no-10627/</a:t>
            </a:r>
          </a:p>
          <a:p>
            <a:pPr algn="l" rtl="0" latinLnBrk="1" hangingPunct="0"/>
            <a:r>
              <a:rPr kumimoji="0" lang="en-PH" sz="1400" i="0" strike="noStrike" cap="none" spc="0" normalizeH="0" baseline="0" dirty="0" smtClean="0">
                <a:ln>
                  <a:noFill/>
                </a:ln>
                <a:solidFill>
                  <a:srgbClr val="000000"/>
                </a:solidFill>
                <a:effectLst/>
                <a:uFillTx/>
                <a:latin typeface="+mn-lt"/>
                <a:ea typeface="+mn-ea"/>
                <a:cs typeface="+mn-cs"/>
                <a:sym typeface="Helvetica Light"/>
              </a:rPr>
              <a:t> 	</a:t>
            </a:r>
            <a:r>
              <a:rPr lang="en-PH" sz="1400" dirty="0" smtClean="0">
                <a:solidFill>
                  <a:srgbClr val="000000"/>
                </a:solidFill>
              </a:rPr>
              <a:t>   </a:t>
            </a:r>
            <a:r>
              <a:rPr lang="en-PH" sz="1400" dirty="0" smtClean="0"/>
              <a:t>http://www.bbc.com/news/world-asia-15527446</a:t>
            </a:r>
            <a:endParaRPr kumimoji="0" lang="en-PH" sz="1400" i="0" strike="noStrike" cap="none" spc="0" normalizeH="0" baseline="0" dirty="0">
              <a:ln>
                <a:noFill/>
              </a:ln>
              <a:solidFill>
                <a:srgbClr val="000000"/>
              </a:solidFill>
              <a:effectLst/>
              <a:uFillTx/>
              <a:latin typeface="+mn-lt"/>
              <a:ea typeface="+mn-ea"/>
              <a:cs typeface="+mn-cs"/>
              <a:sym typeface="Helvetica Light"/>
            </a:endParaRPr>
          </a:p>
        </p:txBody>
      </p:sp>
      <p:sp>
        <p:nvSpPr>
          <p:cNvPr id="15"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POLICIES / REGULATIONS</a:t>
            </a:r>
            <a:endParaRPr sz="3500" b="1" dirty="0">
              <a:solidFill>
                <a:srgbClr val="00A6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flipV="1">
            <a:off x="32023" y="1385447"/>
            <a:ext cx="13004801" cy="2"/>
          </a:xfrm>
          <a:prstGeom prst="line">
            <a:avLst/>
          </a:prstGeom>
          <a:ln w="50800">
            <a:solidFill>
              <a:srgbClr val="F8DD41"/>
            </a:solidFill>
            <a:miter lim="400000"/>
          </a:ln>
        </p:spPr>
        <p:txBody>
          <a:bodyPr lIns="0" tIns="0" rIns="0" bIns="0" anchor="ctr"/>
          <a:lstStyle/>
          <a:p>
            <a:pPr lvl="0">
              <a:defRPr sz="2400"/>
            </a:pPr>
            <a:endParaRPr/>
          </a:p>
        </p:txBody>
      </p:sp>
      <p:sp>
        <p:nvSpPr>
          <p:cNvPr id="11" name="TextBox 10"/>
          <p:cNvSpPr txBox="1"/>
          <p:nvPr/>
        </p:nvSpPr>
        <p:spPr>
          <a:xfrm>
            <a:off x="537790" y="4574718"/>
            <a:ext cx="11188045"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1" hangingPunct="0">
              <a:lnSpc>
                <a:spcPct val="150000"/>
              </a:lnSpc>
              <a:spcBef>
                <a:spcPts val="0"/>
              </a:spcBef>
              <a:spcAft>
                <a:spcPts val="0"/>
              </a:spcAft>
              <a:buClrTx/>
              <a:buSzTx/>
              <a:tabLst/>
            </a:pPr>
            <a:endParaRPr lang="en-PH" sz="2800" dirty="0" smtClean="0">
              <a:solidFill>
                <a:srgbClr val="000000"/>
              </a:solidFill>
            </a:endParaRPr>
          </a:p>
        </p:txBody>
      </p:sp>
      <p:sp>
        <p:nvSpPr>
          <p:cNvPr id="8" name="Shape 99"/>
          <p:cNvSpPr/>
          <p:nvPr/>
        </p:nvSpPr>
        <p:spPr>
          <a:xfrm>
            <a:off x="1205286" y="1678720"/>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ctr">
              <a:defRPr sz="1800">
                <a:solidFill>
                  <a:srgbClr val="000000"/>
                </a:solidFill>
              </a:defRPr>
            </a:pPr>
            <a:r>
              <a:rPr lang="en-PH" sz="3200" dirty="0" smtClean="0">
                <a:solidFill>
                  <a:srgbClr val="E67F3A"/>
                </a:solidFill>
                <a:latin typeface="Arial"/>
                <a:cs typeface="Arial"/>
              </a:rPr>
              <a:t>Censorship and Free Speech</a:t>
            </a:r>
            <a:endParaRPr sz="3200" dirty="0">
              <a:solidFill>
                <a:srgbClr val="E67F3A"/>
              </a:solidFill>
              <a:latin typeface="Arial"/>
              <a:cs typeface="Arial"/>
            </a:endParaRPr>
          </a:p>
        </p:txBody>
      </p:sp>
      <p:sp>
        <p:nvSpPr>
          <p:cNvPr id="9" name="TextBox 8"/>
          <p:cNvSpPr txBox="1"/>
          <p:nvPr/>
        </p:nvSpPr>
        <p:spPr>
          <a:xfrm>
            <a:off x="1260182" y="2374899"/>
            <a:ext cx="10727312" cy="31188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PH" sz="2800" b="0" i="0" u="none" strike="noStrike" cap="none" spc="0" normalizeH="0" baseline="0" dirty="0" smtClean="0">
                <a:ln>
                  <a:noFill/>
                </a:ln>
                <a:solidFill>
                  <a:srgbClr val="000000"/>
                </a:solidFill>
                <a:effectLst/>
                <a:uFillTx/>
                <a:latin typeface="+mn-lt"/>
                <a:ea typeface="+mn-ea"/>
                <a:cs typeface="+mn-cs"/>
                <a:sym typeface="Helvetica Light"/>
              </a:rPr>
              <a:t>Censorship is partly addressed</a:t>
            </a:r>
            <a:r>
              <a:rPr kumimoji="0" lang="en-PH" sz="2800" b="0" i="0" u="none" strike="noStrike" cap="none" spc="0" normalizeH="0" dirty="0" smtClean="0">
                <a:ln>
                  <a:noFill/>
                </a:ln>
                <a:solidFill>
                  <a:srgbClr val="000000"/>
                </a:solidFill>
                <a:effectLst/>
                <a:uFillTx/>
                <a:latin typeface="+mn-lt"/>
                <a:ea typeface="+mn-ea"/>
                <a:cs typeface="+mn-cs"/>
                <a:sym typeface="Helvetica Light"/>
              </a:rPr>
              <a:t> in RA 9775 or the Anti-Child</a:t>
            </a:r>
          </a:p>
          <a:p>
            <a:pPr marL="0" marR="0" indent="0" algn="l" defTabSz="584200" rtl="0" fontAlgn="auto" latinLnBrk="1" hangingPunct="0">
              <a:lnSpc>
                <a:spcPct val="100000"/>
              </a:lnSpc>
              <a:spcBef>
                <a:spcPts val="0"/>
              </a:spcBef>
              <a:spcAft>
                <a:spcPts val="0"/>
              </a:spcAft>
              <a:buClrTx/>
              <a:buSzTx/>
              <a:buFontTx/>
              <a:buNone/>
              <a:tabLst/>
            </a:pPr>
            <a:r>
              <a:rPr kumimoji="0" lang="en-PH" sz="2800" b="0" i="0" u="none" strike="noStrike" cap="none" spc="0" normalizeH="0" dirty="0" smtClean="0">
                <a:ln>
                  <a:noFill/>
                </a:ln>
                <a:solidFill>
                  <a:srgbClr val="000000"/>
                </a:solidFill>
                <a:effectLst/>
                <a:uFillTx/>
                <a:latin typeface="+mn-lt"/>
                <a:ea typeface="+mn-ea"/>
                <a:cs typeface="+mn-cs"/>
                <a:sym typeface="Helvetica Light"/>
              </a:rPr>
              <a:t>Pornography Act and the Cybercrime Law. </a:t>
            </a:r>
            <a:r>
              <a:rPr lang="en-PH" sz="2800" dirty="0" smtClean="0">
                <a:solidFill>
                  <a:srgbClr val="000000"/>
                </a:solidFill>
              </a:rPr>
              <a:t>Provisions on the freedom of speech is covered in the Constitution Section 4 stating that:</a:t>
            </a:r>
          </a:p>
          <a:p>
            <a:pPr marL="0" marR="0" indent="0" algn="l" defTabSz="584200" rtl="0" fontAlgn="auto" latinLnBrk="1" hangingPunct="0">
              <a:lnSpc>
                <a:spcPct val="100000"/>
              </a:lnSpc>
              <a:spcBef>
                <a:spcPts val="0"/>
              </a:spcBef>
              <a:spcAft>
                <a:spcPts val="0"/>
              </a:spcAft>
              <a:buClrTx/>
              <a:buSzTx/>
              <a:buFontTx/>
              <a:buNone/>
              <a:tabLst/>
            </a:pPr>
            <a:endParaRPr lang="en-PH" sz="2800" dirty="0" smtClean="0">
              <a:solidFill>
                <a:srgbClr val="000000"/>
              </a:solidFill>
            </a:endParaRPr>
          </a:p>
          <a:p>
            <a:pPr marL="685800" algn="l" rtl="0" latinLnBrk="1" hangingPunct="0"/>
            <a:r>
              <a:rPr lang="en-PH" sz="2800" dirty="0" smtClean="0">
                <a:solidFill>
                  <a:srgbClr val="000000"/>
                </a:solidFill>
              </a:rPr>
              <a:t>“</a:t>
            </a:r>
            <a:r>
              <a:rPr lang="en-PH" sz="2800" dirty="0" smtClean="0"/>
              <a:t>No law shall be passed abridging the freedom of speech, of expression, or of the press, or the right of the people peaceably to assemble and petition the govt for redress of grievances.”</a:t>
            </a:r>
            <a:endParaRPr lang="en-PH" sz="2800" dirty="0" smtClean="0">
              <a:solidFill>
                <a:srgbClr val="000000"/>
              </a:solidFill>
            </a:endParaRPr>
          </a:p>
        </p:txBody>
      </p:sp>
      <p:sp>
        <p:nvSpPr>
          <p:cNvPr id="10" name="Shape 99"/>
          <p:cNvSpPr/>
          <p:nvPr/>
        </p:nvSpPr>
        <p:spPr>
          <a:xfrm>
            <a:off x="1205286" y="5956761"/>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ctr">
              <a:defRPr sz="1800">
                <a:solidFill>
                  <a:srgbClr val="000000"/>
                </a:solidFill>
              </a:defRPr>
            </a:pPr>
            <a:r>
              <a:rPr lang="en-PH" sz="3200" dirty="0" smtClean="0">
                <a:solidFill>
                  <a:srgbClr val="E67F3A"/>
                </a:solidFill>
                <a:latin typeface="Arial"/>
                <a:cs typeface="Arial"/>
              </a:rPr>
              <a:t>Others</a:t>
            </a:r>
            <a:endParaRPr sz="3200" dirty="0">
              <a:solidFill>
                <a:srgbClr val="E67F3A"/>
              </a:solidFill>
              <a:latin typeface="Arial"/>
              <a:cs typeface="Arial"/>
            </a:endParaRPr>
          </a:p>
        </p:txBody>
      </p:sp>
      <p:sp>
        <p:nvSpPr>
          <p:cNvPr id="13" name="TextBox 12"/>
          <p:cNvSpPr txBox="1"/>
          <p:nvPr/>
        </p:nvSpPr>
        <p:spPr>
          <a:xfrm>
            <a:off x="2628479" y="6626172"/>
            <a:ext cx="7935821"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584200" rtl="0" fontAlgn="auto" latinLnBrk="1" hangingPunct="0">
              <a:lnSpc>
                <a:spcPct val="100000"/>
              </a:lnSpc>
              <a:spcBef>
                <a:spcPts val="0"/>
              </a:spcBef>
              <a:spcAft>
                <a:spcPts val="0"/>
              </a:spcAft>
              <a:buClrTx/>
              <a:buSzTx/>
              <a:buFont typeface="Arial" pitchFamily="34" charset="0"/>
              <a:buChar char="•"/>
              <a:tabLst/>
            </a:pPr>
            <a:r>
              <a:rPr lang="en-PH" sz="2800" dirty="0" smtClean="0">
                <a:solidFill>
                  <a:srgbClr val="000000"/>
                </a:solidFill>
              </a:rPr>
              <a:t>Smarter Philippines policy</a:t>
            </a:r>
          </a:p>
          <a:p>
            <a:pPr marL="457200" marR="0" indent="-457200" algn="l" defTabSz="584200" rtl="0" fontAlgn="auto" latinLnBrk="1" hangingPunct="0">
              <a:lnSpc>
                <a:spcPct val="100000"/>
              </a:lnSpc>
              <a:spcBef>
                <a:spcPts val="0"/>
              </a:spcBef>
              <a:spcAft>
                <a:spcPts val="0"/>
              </a:spcAft>
              <a:buClrTx/>
              <a:buSzTx/>
              <a:buFont typeface="Arial" pitchFamily="34" charset="0"/>
              <a:buChar char="•"/>
              <a:tabLst/>
            </a:pPr>
            <a:r>
              <a:rPr kumimoji="0" lang="en-PH" sz="2800" b="0" i="0" u="none" strike="noStrike" cap="none" spc="0" normalizeH="0" baseline="0" dirty="0" smtClean="0">
                <a:ln>
                  <a:noFill/>
                </a:ln>
                <a:solidFill>
                  <a:srgbClr val="000000"/>
                </a:solidFill>
                <a:effectLst/>
                <a:uFillTx/>
                <a:latin typeface="+mn-lt"/>
                <a:ea typeface="+mn-ea"/>
                <a:cs typeface="+mn-cs"/>
                <a:sym typeface="Helvetica Light"/>
              </a:rPr>
              <a:t>Magna </a:t>
            </a:r>
            <a:r>
              <a:rPr kumimoji="0" lang="en-PH" sz="2800" b="0" i="0" u="none" strike="noStrike" cap="none" spc="0" normalizeH="0" baseline="0" dirty="0" err="1" smtClean="0">
                <a:ln>
                  <a:noFill/>
                </a:ln>
                <a:solidFill>
                  <a:srgbClr val="000000"/>
                </a:solidFill>
                <a:effectLst/>
                <a:uFillTx/>
                <a:latin typeface="+mn-lt"/>
                <a:ea typeface="+mn-ea"/>
                <a:cs typeface="+mn-cs"/>
                <a:sym typeface="Helvetica Light"/>
              </a:rPr>
              <a:t>Carta</a:t>
            </a:r>
            <a:r>
              <a:rPr kumimoji="0" lang="en-PH" sz="2800" b="0" i="0" u="none" strike="noStrike" cap="none" spc="0" normalizeH="0" baseline="0" dirty="0" smtClean="0">
                <a:ln>
                  <a:noFill/>
                </a:ln>
                <a:solidFill>
                  <a:srgbClr val="000000"/>
                </a:solidFill>
                <a:effectLst/>
                <a:uFillTx/>
                <a:latin typeface="+mn-lt"/>
                <a:ea typeface="+mn-ea"/>
                <a:cs typeface="+mn-cs"/>
                <a:sym typeface="Helvetica Light"/>
              </a:rPr>
              <a:t> for Philippine Internet Freedom</a:t>
            </a:r>
          </a:p>
          <a:p>
            <a:pPr marL="457200" marR="0" indent="-457200" algn="l" defTabSz="584200" rtl="0" fontAlgn="auto" latinLnBrk="1" hangingPunct="0">
              <a:lnSpc>
                <a:spcPct val="100000"/>
              </a:lnSpc>
              <a:spcBef>
                <a:spcPts val="0"/>
              </a:spcBef>
              <a:spcAft>
                <a:spcPts val="0"/>
              </a:spcAft>
              <a:buClrTx/>
              <a:buSzTx/>
              <a:buFont typeface="Arial" pitchFamily="34" charset="0"/>
              <a:buChar char="•"/>
              <a:tabLst/>
            </a:pPr>
            <a:r>
              <a:rPr lang="en-PH" sz="2800" dirty="0" smtClean="0">
                <a:solidFill>
                  <a:srgbClr val="000000"/>
                </a:solidFill>
              </a:rPr>
              <a:t>Think Before You Click</a:t>
            </a:r>
            <a:endParaRPr kumimoji="0" lang="en-PH" sz="28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2" name="TextBox 11"/>
          <p:cNvSpPr txBox="1"/>
          <p:nvPr/>
        </p:nvSpPr>
        <p:spPr>
          <a:xfrm>
            <a:off x="75163" y="9317046"/>
            <a:ext cx="5881499"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http://www.bakermckenzie.com/</a:t>
            </a:r>
          </a:p>
        </p:txBody>
      </p:sp>
      <p:sp>
        <p:nvSpPr>
          <p:cNvPr id="15"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POLICIES / REGULATIONS</a:t>
            </a:r>
            <a:endParaRPr sz="3500" b="1" dirty="0">
              <a:solidFill>
                <a:srgbClr val="00A6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3303007" y="3458190"/>
            <a:ext cx="6398787"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600"/>
            </a:lvl1pPr>
          </a:lstStyle>
          <a:p>
            <a:pPr lvl="0">
              <a:defRPr sz="1800"/>
            </a:pPr>
            <a:r>
              <a:rPr sz="9600" dirty="0">
                <a:latin typeface="Arial"/>
                <a:cs typeface="Arial"/>
              </a:rPr>
              <a:t>Thank You!</a:t>
            </a: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nvSpPr>
        <p:spPr>
          <a:xfrm>
            <a:off x="4666902" y="3384683"/>
            <a:ext cx="7569079"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b="1">
                <a:solidFill>
                  <a:srgbClr val="00A6FF"/>
                </a:solidFill>
              </a:defRPr>
            </a:lvl1pPr>
          </a:lstStyle>
          <a:p>
            <a:pPr lvl="0">
              <a:defRPr sz="1800" b="0">
                <a:solidFill>
                  <a:srgbClr val="000000"/>
                </a:solidFill>
              </a:defRPr>
            </a:pPr>
            <a:r>
              <a:rPr lang="en-PH" sz="8000" b="1" dirty="0" smtClean="0">
                <a:solidFill>
                  <a:schemeClr val="accent1">
                    <a:lumMod val="60000"/>
                    <a:lumOff val="40000"/>
                  </a:schemeClr>
                </a:solidFill>
                <a:latin typeface="Arial"/>
                <a:cs typeface="Arial"/>
              </a:rPr>
              <a:t>SOCIAL MEDIA</a:t>
            </a:r>
            <a:endParaRPr sz="8000" b="1" dirty="0">
              <a:solidFill>
                <a:schemeClr val="accent1">
                  <a:lumMod val="60000"/>
                  <a:lumOff val="40000"/>
                </a:schemeClr>
              </a:solidFill>
              <a:latin typeface="Arial"/>
              <a:cs typeface="Arial"/>
            </a:endParaRPr>
          </a:p>
        </p:txBody>
      </p:sp>
      <p:sp>
        <p:nvSpPr>
          <p:cNvPr id="37" name="Shape 37"/>
          <p:cNvSpPr/>
          <p:nvPr/>
        </p:nvSpPr>
        <p:spPr>
          <a:xfrm>
            <a:off x="4679700" y="4513127"/>
            <a:ext cx="3796813"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9600">
                <a:solidFill>
                  <a:srgbClr val="2D2E3D"/>
                </a:solidFill>
              </a:defRPr>
            </a:lvl1pPr>
          </a:lstStyle>
          <a:p>
            <a:pPr lvl="0">
              <a:defRPr sz="1800">
                <a:solidFill>
                  <a:srgbClr val="000000"/>
                </a:solidFill>
              </a:defRPr>
            </a:pPr>
            <a:r>
              <a:rPr lang="en-PH" sz="7200" dirty="0" smtClean="0">
                <a:solidFill>
                  <a:schemeClr val="bg2">
                    <a:lumMod val="75000"/>
                  </a:schemeClr>
                </a:solidFill>
                <a:latin typeface="Arial"/>
                <a:cs typeface="Arial"/>
              </a:rPr>
              <a:t>Statistics</a:t>
            </a:r>
            <a:endParaRPr sz="7200" dirty="0">
              <a:solidFill>
                <a:schemeClr val="bg2">
                  <a:lumMod val="75000"/>
                </a:schemeClr>
              </a:solidFill>
              <a:latin typeface="Arial"/>
              <a:cs typeface="Arial"/>
            </a:endParaRPr>
          </a:p>
        </p:txBody>
      </p:sp>
      <p:pic>
        <p:nvPicPr>
          <p:cNvPr id="3" name="Picture 2" descr="social_04-0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9577" y="2956347"/>
            <a:ext cx="3624951" cy="362495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flipV="1">
            <a:off x="101290" y="1431631"/>
            <a:ext cx="13004801" cy="2"/>
          </a:xfrm>
          <a:prstGeom prst="line">
            <a:avLst/>
          </a:prstGeom>
          <a:ln w="50800">
            <a:solidFill>
              <a:srgbClr val="F8DD41"/>
            </a:solidFill>
            <a:miter lim="400000"/>
          </a:ln>
        </p:spPr>
        <p:txBody>
          <a:bodyPr lIns="0" tIns="0" rIns="0" bIns="0" anchor="ctr"/>
          <a:lstStyle/>
          <a:p>
            <a:pPr lvl="0">
              <a:defRPr sz="2400"/>
            </a:pPr>
            <a:endParaRPr/>
          </a:p>
        </p:txBody>
      </p:sp>
      <p:sp>
        <p:nvSpPr>
          <p:cNvPr id="41"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SOCIAL MEDIA STATISTICS</a:t>
            </a:r>
            <a:endParaRPr sz="3500" b="1" dirty="0">
              <a:solidFill>
                <a:srgbClr val="00A6FF"/>
              </a:solidFill>
              <a:latin typeface="Arial"/>
              <a:cs typeface="Arial"/>
            </a:endParaRPr>
          </a:p>
        </p:txBody>
      </p:sp>
      <p:sp>
        <p:nvSpPr>
          <p:cNvPr id="8" name="Shape 99"/>
          <p:cNvSpPr/>
          <p:nvPr/>
        </p:nvSpPr>
        <p:spPr>
          <a:xfrm>
            <a:off x="407160" y="1749950"/>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defRPr sz="1800">
                <a:solidFill>
                  <a:srgbClr val="000000"/>
                </a:solidFill>
              </a:defRPr>
            </a:pPr>
            <a:r>
              <a:rPr lang="en-PH" sz="3200" dirty="0" smtClean="0">
                <a:solidFill>
                  <a:srgbClr val="E67F3A"/>
                </a:solidFill>
                <a:latin typeface="Arial"/>
                <a:cs typeface="Arial"/>
              </a:rPr>
              <a:t>Philippines “The Social Networking Capital of the World”</a:t>
            </a:r>
            <a:endParaRPr sz="3200" dirty="0">
              <a:solidFill>
                <a:srgbClr val="E67F3A"/>
              </a:solidFill>
              <a:latin typeface="Arial"/>
              <a:cs typeface="Arial"/>
            </a:endParaRPr>
          </a:p>
        </p:txBody>
      </p:sp>
      <p:sp>
        <p:nvSpPr>
          <p:cNvPr id="10" name="TextBox 9"/>
          <p:cNvSpPr txBox="1"/>
          <p:nvPr/>
        </p:nvSpPr>
        <p:spPr>
          <a:xfrm>
            <a:off x="407160" y="2380742"/>
            <a:ext cx="11099040"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0" marR="0" indent="-406400" algn="l" defTabSz="584200" rtl="0" fontAlgn="auto" latinLnBrk="1" hangingPunct="0">
              <a:lnSpc>
                <a:spcPct val="100000"/>
              </a:lnSpc>
              <a:spcBef>
                <a:spcPts val="0"/>
              </a:spcBef>
              <a:spcAft>
                <a:spcPts val="0"/>
              </a:spcAft>
              <a:buClrTx/>
              <a:buSzTx/>
              <a:tabLst/>
            </a:pPr>
            <a:r>
              <a:rPr lang="en-PH" sz="2800" dirty="0" smtClean="0">
                <a:solidFill>
                  <a:srgbClr val="000000"/>
                </a:solidFill>
              </a:rPr>
              <a:t>Total Population (2014 Est.) : 105, 720, 664</a:t>
            </a:r>
            <a:endParaRPr kumimoji="0" lang="en-PH" sz="28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1031" name="Picture 7" descr="C:\Users\Jalen\Documents\ICTO\Social Media\pop.png"/>
          <p:cNvPicPr>
            <a:picLocks noChangeAspect="1" noChangeArrowheads="1"/>
          </p:cNvPicPr>
          <p:nvPr/>
        </p:nvPicPr>
        <p:blipFill>
          <a:blip r:embed="rId3" cstate="print"/>
          <a:srcRect/>
          <a:stretch>
            <a:fillRect/>
          </a:stretch>
        </p:blipFill>
        <p:spPr bwMode="auto">
          <a:xfrm>
            <a:off x="1139966" y="2674840"/>
            <a:ext cx="10671034" cy="2891905"/>
          </a:xfrm>
          <a:prstGeom prst="rect">
            <a:avLst/>
          </a:prstGeom>
          <a:noFill/>
        </p:spPr>
      </p:pic>
      <p:grpSp>
        <p:nvGrpSpPr>
          <p:cNvPr id="31" name="Group 30"/>
          <p:cNvGrpSpPr/>
          <p:nvPr/>
        </p:nvGrpSpPr>
        <p:grpSpPr>
          <a:xfrm>
            <a:off x="1130010" y="5550439"/>
            <a:ext cx="8311702" cy="3952497"/>
            <a:chOff x="1130010" y="5406530"/>
            <a:chExt cx="8311702" cy="3952497"/>
          </a:xfrm>
        </p:grpSpPr>
        <p:grpSp>
          <p:nvGrpSpPr>
            <p:cNvPr id="26" name="Group 25"/>
            <p:cNvGrpSpPr/>
            <p:nvPr/>
          </p:nvGrpSpPr>
          <p:grpSpPr>
            <a:xfrm>
              <a:off x="1130010" y="6449190"/>
              <a:ext cx="3378948" cy="1233357"/>
              <a:chOff x="6514272" y="6418072"/>
              <a:chExt cx="3378948" cy="1233357"/>
            </a:xfrm>
          </p:grpSpPr>
          <p:sp>
            <p:nvSpPr>
              <p:cNvPr id="19" name="Shape 99"/>
              <p:cNvSpPr/>
              <p:nvPr/>
            </p:nvSpPr>
            <p:spPr>
              <a:xfrm>
                <a:off x="6514272" y="7117950"/>
                <a:ext cx="3354295"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r">
                  <a:defRPr sz="1800">
                    <a:solidFill>
                      <a:srgbClr val="000000"/>
                    </a:solidFill>
                  </a:defRPr>
                </a:pPr>
                <a:r>
                  <a:rPr lang="en-PH" sz="2800" dirty="0" smtClean="0">
                    <a:solidFill>
                      <a:srgbClr val="E67F3A"/>
                    </a:solidFill>
                    <a:latin typeface="Arial"/>
                    <a:cs typeface="Arial"/>
                  </a:rPr>
                  <a:t>Internet Penetration</a:t>
                </a:r>
                <a:endParaRPr sz="3200" dirty="0">
                  <a:solidFill>
                    <a:srgbClr val="E67F3A"/>
                  </a:solidFill>
                  <a:latin typeface="Arial"/>
                  <a:cs typeface="Arial"/>
                </a:endParaRPr>
              </a:p>
            </p:txBody>
          </p:sp>
          <p:sp>
            <p:nvSpPr>
              <p:cNvPr id="20" name="TextBox 19"/>
              <p:cNvSpPr txBox="1"/>
              <p:nvPr/>
            </p:nvSpPr>
            <p:spPr>
              <a:xfrm>
                <a:off x="8369220" y="6418072"/>
                <a:ext cx="1524000"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PH" sz="5400" b="1" i="0" u="none" strike="noStrike" cap="none" spc="0" normalizeH="0" baseline="0" dirty="0" smtClean="0">
                    <a:ln>
                      <a:noFill/>
                    </a:ln>
                    <a:solidFill>
                      <a:srgbClr val="FF7D25"/>
                    </a:solidFill>
                    <a:effectLst/>
                    <a:uFillTx/>
                    <a:latin typeface="+mn-lt"/>
                    <a:ea typeface="+mn-ea"/>
                    <a:cs typeface="+mn-cs"/>
                    <a:sym typeface="Helvetica Light"/>
                  </a:rPr>
                  <a:t>36%</a:t>
                </a:r>
                <a:endParaRPr kumimoji="0" lang="en-PH" sz="5400" b="1" i="0" u="none" strike="noStrike" cap="none" spc="0" normalizeH="0" baseline="0" dirty="0">
                  <a:ln>
                    <a:noFill/>
                  </a:ln>
                  <a:solidFill>
                    <a:srgbClr val="FF7D25"/>
                  </a:solidFill>
                  <a:effectLst/>
                  <a:uFillTx/>
                  <a:latin typeface="+mn-lt"/>
                  <a:ea typeface="+mn-ea"/>
                  <a:cs typeface="+mn-cs"/>
                  <a:sym typeface="Helvetica Light"/>
                </a:endParaRPr>
              </a:p>
            </p:txBody>
          </p:sp>
        </p:grpSp>
        <p:graphicFrame>
          <p:nvGraphicFramePr>
            <p:cNvPr id="25" name="Chart 24"/>
            <p:cNvGraphicFramePr/>
            <p:nvPr/>
          </p:nvGraphicFramePr>
          <p:xfrm>
            <a:off x="3512965" y="5406530"/>
            <a:ext cx="5928747" cy="3952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p:nvPr/>
          </p:nvGraphicFramePr>
          <p:xfrm>
            <a:off x="4314185" y="5838559"/>
            <a:ext cx="4632660" cy="3088440"/>
          </p:xfrm>
          <a:graphic>
            <a:graphicData uri="http://schemas.openxmlformats.org/drawingml/2006/chart">
              <c:chart xmlns:c="http://schemas.openxmlformats.org/drawingml/2006/chart" xmlns:r="http://schemas.openxmlformats.org/officeDocument/2006/relationships" r:id="rId5"/>
            </a:graphicData>
          </a:graphic>
        </p:graphicFrame>
        <p:grpSp>
          <p:nvGrpSpPr>
            <p:cNvPr id="28" name="Group 27"/>
            <p:cNvGrpSpPr/>
            <p:nvPr/>
          </p:nvGrpSpPr>
          <p:grpSpPr>
            <a:xfrm>
              <a:off x="5566567" y="6562506"/>
              <a:ext cx="2977650" cy="1474542"/>
              <a:chOff x="8040894" y="6336648"/>
              <a:chExt cx="2977650" cy="1474542"/>
            </a:xfrm>
          </p:grpSpPr>
          <p:sp>
            <p:nvSpPr>
              <p:cNvPr id="29" name="Shape 99"/>
              <p:cNvSpPr/>
              <p:nvPr/>
            </p:nvSpPr>
            <p:spPr>
              <a:xfrm>
                <a:off x="8281364" y="6969934"/>
                <a:ext cx="2737180"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defRPr sz="1800">
                    <a:solidFill>
                      <a:srgbClr val="000000"/>
                    </a:solidFill>
                  </a:defRPr>
                </a:pPr>
                <a:r>
                  <a:rPr lang="en-PH" sz="2400" dirty="0" smtClean="0">
                    <a:solidFill>
                      <a:srgbClr val="E67F3A"/>
                    </a:solidFill>
                    <a:latin typeface="Arial"/>
                    <a:cs typeface="Arial"/>
                  </a:rPr>
                  <a:t>Social Media Penetration</a:t>
                </a:r>
                <a:endParaRPr sz="2800" dirty="0">
                  <a:solidFill>
                    <a:srgbClr val="E67F3A"/>
                  </a:solidFill>
                  <a:latin typeface="Arial"/>
                  <a:cs typeface="Arial"/>
                </a:endParaRPr>
              </a:p>
            </p:txBody>
          </p:sp>
          <p:sp>
            <p:nvSpPr>
              <p:cNvPr id="30" name="TextBox 29"/>
              <p:cNvSpPr txBox="1"/>
              <p:nvPr/>
            </p:nvSpPr>
            <p:spPr>
              <a:xfrm>
                <a:off x="8040894" y="6336648"/>
                <a:ext cx="1524000"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PH" sz="4800" b="1" i="0" u="none" strike="noStrike" cap="none" spc="0" normalizeH="0" baseline="0" dirty="0" smtClean="0">
                    <a:ln>
                      <a:noFill/>
                    </a:ln>
                    <a:solidFill>
                      <a:srgbClr val="FF7D25"/>
                    </a:solidFill>
                    <a:effectLst/>
                    <a:uFillTx/>
                    <a:latin typeface="+mn-lt"/>
                    <a:ea typeface="+mn-ea"/>
                    <a:cs typeface="+mn-cs"/>
                    <a:sym typeface="Helvetica Light"/>
                  </a:rPr>
                  <a:t>35%</a:t>
                </a:r>
                <a:endParaRPr kumimoji="0" lang="en-PH" sz="4800" b="1" i="0" u="none" strike="noStrike" cap="none" spc="0" normalizeH="0" baseline="0" dirty="0">
                  <a:ln>
                    <a:noFill/>
                  </a:ln>
                  <a:solidFill>
                    <a:srgbClr val="FF7D25"/>
                  </a:solidFill>
                  <a:effectLst/>
                  <a:uFillTx/>
                  <a:latin typeface="+mn-lt"/>
                  <a:ea typeface="+mn-ea"/>
                  <a:cs typeface="+mn-cs"/>
                  <a:sym typeface="Helvetica Light"/>
                </a:endParaRPr>
              </a:p>
            </p:txBody>
          </p:sp>
        </p:grpSp>
      </p:grpSp>
      <p:sp>
        <p:nvSpPr>
          <p:cNvPr id="32" name="Shape 99"/>
          <p:cNvSpPr/>
          <p:nvPr/>
        </p:nvSpPr>
        <p:spPr>
          <a:xfrm>
            <a:off x="1307810" y="5118326"/>
            <a:ext cx="3354295"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r">
              <a:defRPr sz="1800">
                <a:solidFill>
                  <a:srgbClr val="000000"/>
                </a:solidFill>
              </a:defRPr>
            </a:pPr>
            <a:r>
              <a:rPr lang="en-PH" sz="2800" dirty="0" smtClean="0">
                <a:solidFill>
                  <a:srgbClr val="E67F3A"/>
                </a:solidFill>
                <a:latin typeface="Arial"/>
                <a:cs typeface="Arial"/>
              </a:rPr>
              <a:t>49% Urban</a:t>
            </a:r>
            <a:endParaRPr sz="3200" dirty="0">
              <a:solidFill>
                <a:srgbClr val="E67F3A"/>
              </a:solidFill>
              <a:latin typeface="Arial"/>
              <a:cs typeface="Arial"/>
            </a:endParaRPr>
          </a:p>
        </p:txBody>
      </p:sp>
      <p:sp>
        <p:nvSpPr>
          <p:cNvPr id="33" name="Shape 99"/>
          <p:cNvSpPr/>
          <p:nvPr/>
        </p:nvSpPr>
        <p:spPr>
          <a:xfrm>
            <a:off x="6596391" y="5118326"/>
            <a:ext cx="3354295"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r">
              <a:defRPr sz="1800">
                <a:solidFill>
                  <a:srgbClr val="000000"/>
                </a:solidFill>
              </a:defRPr>
            </a:pPr>
            <a:r>
              <a:rPr lang="en-PH" sz="2800" dirty="0" smtClean="0">
                <a:solidFill>
                  <a:srgbClr val="E67F3A"/>
                </a:solidFill>
                <a:latin typeface="Arial"/>
                <a:cs typeface="Arial"/>
              </a:rPr>
              <a:t>51% Rural</a:t>
            </a:r>
            <a:endParaRPr sz="3200" dirty="0">
              <a:solidFill>
                <a:srgbClr val="E67F3A"/>
              </a:solidFill>
              <a:latin typeface="Arial"/>
              <a:cs typeface="Arial"/>
            </a:endParaRPr>
          </a:p>
        </p:txBody>
      </p:sp>
      <p:sp>
        <p:nvSpPr>
          <p:cNvPr id="21" name="TextBox 20"/>
          <p:cNvSpPr txBox="1"/>
          <p:nvPr/>
        </p:nvSpPr>
        <p:spPr>
          <a:xfrm>
            <a:off x="75164" y="9138933"/>
            <a:ext cx="4212895"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wearesocial.sg thru http://fleirecastro.com/</a:t>
            </a:r>
          </a:p>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	  </a:t>
            </a:r>
            <a:r>
              <a:rPr lang="en-PH" sz="1400" dirty="0" smtClean="0"/>
              <a:t>http://vulcanpost.com/</a:t>
            </a:r>
            <a:endParaRPr lang="en-PH" sz="1400" dirty="0" smtClean="0">
              <a:solidFill>
                <a:srgbClr val="000000"/>
              </a:solidFill>
            </a:endParaRPr>
          </a:p>
          <a:p>
            <a:pPr algn="l" rtl="0" latinLnBrk="1" hangingPunct="0"/>
            <a:endParaRPr kumimoji="0" lang="en-PH" sz="14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flipV="1">
            <a:off x="32023" y="1454723"/>
            <a:ext cx="13004801" cy="2"/>
          </a:xfrm>
          <a:prstGeom prst="line">
            <a:avLst/>
          </a:prstGeom>
          <a:ln w="50800">
            <a:solidFill>
              <a:srgbClr val="F8DD41"/>
            </a:solidFill>
            <a:miter lim="400000"/>
          </a:ln>
        </p:spPr>
        <p:txBody>
          <a:bodyPr lIns="0" tIns="0" rIns="0" bIns="0" anchor="ctr"/>
          <a:lstStyle/>
          <a:p>
            <a:pPr lvl="0">
              <a:defRPr sz="2400"/>
            </a:pPr>
            <a:endParaRPr/>
          </a:p>
        </p:txBody>
      </p:sp>
      <p:pic>
        <p:nvPicPr>
          <p:cNvPr id="2050" name="Picture 2" descr="C:\Users\Jalen\Documents\ICTO\Social Media\time.png"/>
          <p:cNvPicPr>
            <a:picLocks noChangeAspect="1" noChangeArrowheads="1"/>
          </p:cNvPicPr>
          <p:nvPr/>
        </p:nvPicPr>
        <p:blipFill>
          <a:blip r:embed="rId3" cstate="print"/>
          <a:srcRect/>
          <a:stretch>
            <a:fillRect/>
          </a:stretch>
        </p:blipFill>
        <p:spPr bwMode="auto">
          <a:xfrm>
            <a:off x="385810" y="2861674"/>
            <a:ext cx="3914575" cy="3914575"/>
          </a:xfrm>
          <a:prstGeom prst="rect">
            <a:avLst/>
          </a:prstGeom>
          <a:noFill/>
        </p:spPr>
      </p:pic>
      <p:grpSp>
        <p:nvGrpSpPr>
          <p:cNvPr id="34" name="Group 33"/>
          <p:cNvGrpSpPr/>
          <p:nvPr/>
        </p:nvGrpSpPr>
        <p:grpSpPr>
          <a:xfrm>
            <a:off x="919964" y="6454738"/>
            <a:ext cx="4787059" cy="2655226"/>
            <a:chOff x="127416" y="6509656"/>
            <a:chExt cx="4787059" cy="2655226"/>
          </a:xfrm>
        </p:grpSpPr>
        <p:sp>
          <p:nvSpPr>
            <p:cNvPr id="21" name="Shape 99"/>
            <p:cNvSpPr/>
            <p:nvPr/>
          </p:nvSpPr>
          <p:spPr>
            <a:xfrm>
              <a:off x="946090" y="7338741"/>
              <a:ext cx="3354295" cy="18261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r">
                <a:defRPr sz="1800">
                  <a:solidFill>
                    <a:srgbClr val="000000"/>
                  </a:solidFill>
                </a:defRPr>
              </a:pPr>
              <a:r>
                <a:rPr lang="en-PH" sz="2800" dirty="0" smtClean="0">
                  <a:solidFill>
                    <a:srgbClr val="E67F3A"/>
                  </a:solidFill>
                  <a:latin typeface="Arial"/>
                  <a:cs typeface="Arial"/>
                </a:rPr>
                <a:t>Ave. time social media users spend on social media each day</a:t>
              </a:r>
              <a:endParaRPr sz="2800" dirty="0">
                <a:solidFill>
                  <a:srgbClr val="E67F3A"/>
                </a:solidFill>
                <a:latin typeface="Arial"/>
                <a:cs typeface="Arial"/>
              </a:endParaRPr>
            </a:p>
          </p:txBody>
        </p:sp>
        <p:sp>
          <p:nvSpPr>
            <p:cNvPr id="22" name="TextBox 21"/>
            <p:cNvSpPr txBox="1"/>
            <p:nvPr/>
          </p:nvSpPr>
          <p:spPr>
            <a:xfrm>
              <a:off x="127416" y="6509656"/>
              <a:ext cx="4787059"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PH" sz="5400" b="1" i="0" u="none" strike="noStrike" cap="none" spc="0" normalizeH="0" baseline="0" dirty="0" smtClean="0">
                  <a:ln>
                    <a:noFill/>
                  </a:ln>
                  <a:solidFill>
                    <a:srgbClr val="FF7D25"/>
                  </a:solidFill>
                  <a:effectLst/>
                  <a:uFillTx/>
                  <a:latin typeface="+mn-lt"/>
                  <a:ea typeface="+mn-ea"/>
                  <a:cs typeface="+mn-cs"/>
                  <a:sym typeface="Helvetica Light"/>
                </a:rPr>
                <a:t>4Hours</a:t>
              </a:r>
              <a:r>
                <a:rPr kumimoji="0" lang="en-PH" sz="5400" b="1" i="0" u="none" strike="noStrike" cap="none" spc="0" normalizeH="0" dirty="0" smtClean="0">
                  <a:ln>
                    <a:noFill/>
                  </a:ln>
                  <a:solidFill>
                    <a:srgbClr val="FF7D25"/>
                  </a:solidFill>
                  <a:effectLst/>
                  <a:uFillTx/>
                  <a:latin typeface="+mn-lt"/>
                  <a:ea typeface="+mn-ea"/>
                  <a:cs typeface="+mn-cs"/>
                  <a:sym typeface="Helvetica Light"/>
                </a:rPr>
                <a:t> 1Min</a:t>
              </a:r>
              <a:endParaRPr kumimoji="0" lang="en-PH" sz="5400" b="1" i="0" u="none" strike="noStrike" cap="none" spc="0" normalizeH="0" baseline="0" dirty="0">
                <a:ln>
                  <a:noFill/>
                </a:ln>
                <a:solidFill>
                  <a:srgbClr val="FF7D25"/>
                </a:solidFill>
                <a:effectLst/>
                <a:uFillTx/>
                <a:latin typeface="+mn-lt"/>
                <a:ea typeface="+mn-ea"/>
                <a:cs typeface="+mn-cs"/>
                <a:sym typeface="Helvetica Light"/>
              </a:endParaRPr>
            </a:p>
          </p:txBody>
        </p:sp>
      </p:grpSp>
      <p:grpSp>
        <p:nvGrpSpPr>
          <p:cNvPr id="23" name="Group 54"/>
          <p:cNvGrpSpPr/>
          <p:nvPr/>
        </p:nvGrpSpPr>
        <p:grpSpPr>
          <a:xfrm>
            <a:off x="6295734" y="3812223"/>
            <a:ext cx="5186426" cy="5285029"/>
            <a:chOff x="2751416" y="5409716"/>
            <a:chExt cx="4340070" cy="4422582"/>
          </a:xfrm>
        </p:grpSpPr>
        <p:pic>
          <p:nvPicPr>
            <p:cNvPr id="24" name="Picture 8" descr="C:\Users\Jalen\Documents\ICTO\ppt\phone.png"/>
            <p:cNvPicPr>
              <a:picLocks noChangeAspect="1" noChangeArrowheads="1"/>
            </p:cNvPicPr>
            <p:nvPr/>
          </p:nvPicPr>
          <p:blipFill>
            <a:blip r:embed="rId4" cstate="print"/>
            <a:srcRect/>
            <a:stretch>
              <a:fillRect/>
            </a:stretch>
          </p:blipFill>
          <p:spPr bwMode="auto">
            <a:xfrm>
              <a:off x="2751416" y="5409716"/>
              <a:ext cx="4340070" cy="4422582"/>
            </a:xfrm>
            <a:prstGeom prst="rect">
              <a:avLst/>
            </a:prstGeom>
            <a:noFill/>
          </p:spPr>
        </p:pic>
        <p:grpSp>
          <p:nvGrpSpPr>
            <p:cNvPr id="26" name="Group 46"/>
            <p:cNvGrpSpPr/>
            <p:nvPr/>
          </p:nvGrpSpPr>
          <p:grpSpPr>
            <a:xfrm>
              <a:off x="3095043" y="6573893"/>
              <a:ext cx="3601071" cy="1784797"/>
              <a:chOff x="672401" y="5031298"/>
              <a:chExt cx="3601071" cy="1784797"/>
            </a:xfrm>
          </p:grpSpPr>
          <p:sp>
            <p:nvSpPr>
              <p:cNvPr id="28" name="TextBox 27"/>
              <p:cNvSpPr txBox="1"/>
              <p:nvPr/>
            </p:nvSpPr>
            <p:spPr>
              <a:xfrm>
                <a:off x="672401" y="5031298"/>
                <a:ext cx="3601071" cy="772494"/>
              </a:xfrm>
              <a:prstGeom prst="rect">
                <a:avLst/>
              </a:prstGeom>
              <a:noFill/>
            </p:spPr>
            <p:txBody>
              <a:bodyPr wrap="square" rtlCol="0">
                <a:spAutoFit/>
              </a:bodyPr>
              <a:lstStyle/>
              <a:p>
                <a:r>
                  <a:rPr lang="en-US" sz="6000" b="1" spc="-150" dirty="0" smtClean="0">
                    <a:solidFill>
                      <a:srgbClr val="F1822F"/>
                    </a:solidFill>
                    <a:latin typeface="Arial" pitchFamily="34" charset="0"/>
                    <a:cs typeface="Arial" pitchFamily="34" charset="0"/>
                  </a:rPr>
                  <a:t>62%</a:t>
                </a:r>
                <a:endParaRPr lang="en-US" b="1" spc="-150" dirty="0">
                  <a:solidFill>
                    <a:srgbClr val="F1822F"/>
                  </a:solidFill>
                  <a:latin typeface="Arial" pitchFamily="34" charset="0"/>
                  <a:cs typeface="Arial" pitchFamily="34" charset="0"/>
                </a:endParaRPr>
              </a:p>
            </p:txBody>
          </p:sp>
          <p:sp>
            <p:nvSpPr>
              <p:cNvPr id="31" name="TextBox 30"/>
              <p:cNvSpPr txBox="1"/>
              <p:nvPr/>
            </p:nvSpPr>
            <p:spPr>
              <a:xfrm>
                <a:off x="1528444" y="5903147"/>
                <a:ext cx="1831104" cy="912948"/>
              </a:xfrm>
              <a:prstGeom prst="rect">
                <a:avLst/>
              </a:prstGeom>
              <a:noFill/>
            </p:spPr>
            <p:txBody>
              <a:bodyPr wrap="square" rtlCol="0">
                <a:spAutoFit/>
              </a:bodyPr>
              <a:lstStyle/>
              <a:p>
                <a:r>
                  <a:rPr lang="en-PH" sz="2400" dirty="0" smtClean="0">
                    <a:cs typeface="Arial" pitchFamily="34" charset="0"/>
                  </a:rPr>
                  <a:t>Mobile users using social media apps</a:t>
                </a:r>
                <a:endParaRPr lang="en-PH" sz="2400" dirty="0">
                  <a:cs typeface="Arial" pitchFamily="34" charset="0"/>
                </a:endParaRPr>
              </a:p>
            </p:txBody>
          </p:sp>
        </p:grpSp>
      </p:grpSp>
      <p:pic>
        <p:nvPicPr>
          <p:cNvPr id="2051" name="Picture 3" descr="C:\Users\Jalen\Documents\ICTO\Social Media\fb users.png"/>
          <p:cNvPicPr>
            <a:picLocks noChangeAspect="1" noChangeArrowheads="1"/>
          </p:cNvPicPr>
          <p:nvPr/>
        </p:nvPicPr>
        <p:blipFill>
          <a:blip r:embed="rId5" cstate="print"/>
          <a:srcRect/>
          <a:stretch>
            <a:fillRect/>
          </a:stretch>
        </p:blipFill>
        <p:spPr bwMode="auto">
          <a:xfrm>
            <a:off x="3468599" y="1602379"/>
            <a:ext cx="7123113" cy="1930400"/>
          </a:xfrm>
          <a:prstGeom prst="rect">
            <a:avLst/>
          </a:prstGeom>
          <a:noFill/>
        </p:spPr>
      </p:pic>
      <p:grpSp>
        <p:nvGrpSpPr>
          <p:cNvPr id="37" name="Group 36"/>
          <p:cNvGrpSpPr/>
          <p:nvPr/>
        </p:nvGrpSpPr>
        <p:grpSpPr>
          <a:xfrm>
            <a:off x="8205281" y="1866891"/>
            <a:ext cx="4204431" cy="1959150"/>
            <a:chOff x="7018443" y="2836271"/>
            <a:chExt cx="4204431" cy="1959150"/>
          </a:xfrm>
        </p:grpSpPr>
        <p:sp>
          <p:nvSpPr>
            <p:cNvPr id="35" name="Shape 99"/>
            <p:cNvSpPr/>
            <p:nvPr/>
          </p:nvSpPr>
          <p:spPr>
            <a:xfrm>
              <a:off x="7018443" y="3831054"/>
              <a:ext cx="4145565"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r">
                <a:defRPr sz="1800">
                  <a:solidFill>
                    <a:srgbClr val="000000"/>
                  </a:solidFill>
                </a:defRPr>
              </a:pPr>
              <a:r>
                <a:rPr lang="en-PH" sz="2800" dirty="0" err="1" smtClean="0">
                  <a:solidFill>
                    <a:srgbClr val="E67F3A"/>
                  </a:solidFill>
                  <a:latin typeface="Arial"/>
                  <a:cs typeface="Arial"/>
                </a:rPr>
                <a:t>Facebook</a:t>
              </a:r>
              <a:endParaRPr lang="en-PH" sz="2800" dirty="0" smtClean="0">
                <a:latin typeface="Arial"/>
                <a:cs typeface="Arial"/>
              </a:endParaRPr>
            </a:p>
            <a:p>
              <a:pPr lvl="0" algn="r">
                <a:defRPr sz="1800">
                  <a:solidFill>
                    <a:srgbClr val="000000"/>
                  </a:solidFill>
                </a:defRPr>
              </a:pPr>
              <a:r>
                <a:rPr lang="en-PH" sz="2800" dirty="0" smtClean="0">
                  <a:solidFill>
                    <a:srgbClr val="E67F3A"/>
                  </a:solidFill>
                  <a:latin typeface="Arial"/>
                  <a:cs typeface="Arial"/>
                </a:rPr>
                <a:t>Penetration</a:t>
              </a:r>
              <a:endParaRPr sz="3200" dirty="0">
                <a:solidFill>
                  <a:srgbClr val="E67F3A"/>
                </a:solidFill>
                <a:latin typeface="Arial"/>
                <a:cs typeface="Arial"/>
              </a:endParaRPr>
            </a:p>
          </p:txBody>
        </p:sp>
        <p:sp>
          <p:nvSpPr>
            <p:cNvPr id="36" name="TextBox 35"/>
            <p:cNvSpPr txBox="1"/>
            <p:nvPr/>
          </p:nvSpPr>
          <p:spPr>
            <a:xfrm>
              <a:off x="9109973" y="2836271"/>
              <a:ext cx="2112901"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PH" sz="6600" b="1" i="0" u="none" strike="noStrike" cap="none" spc="0" normalizeH="0" baseline="0" dirty="0" smtClean="0">
                  <a:ln>
                    <a:noFill/>
                  </a:ln>
                  <a:solidFill>
                    <a:srgbClr val="FF7D25"/>
                  </a:solidFill>
                  <a:effectLst/>
                  <a:uFillTx/>
                  <a:latin typeface="+mn-lt"/>
                  <a:ea typeface="+mn-ea"/>
                  <a:cs typeface="+mn-cs"/>
                  <a:sym typeface="Helvetica Light"/>
                </a:rPr>
                <a:t>32%</a:t>
              </a:r>
              <a:endParaRPr kumimoji="0" lang="en-PH" sz="6600" b="1" i="0" u="none" strike="noStrike" cap="none" spc="0" normalizeH="0" baseline="0" dirty="0">
                <a:ln>
                  <a:noFill/>
                </a:ln>
                <a:solidFill>
                  <a:srgbClr val="FF7D25"/>
                </a:solidFill>
                <a:effectLst/>
                <a:uFillTx/>
                <a:latin typeface="+mn-lt"/>
                <a:ea typeface="+mn-ea"/>
                <a:cs typeface="+mn-cs"/>
                <a:sym typeface="Helvetica Light"/>
              </a:endParaRPr>
            </a:p>
          </p:txBody>
        </p:sp>
      </p:grpSp>
      <p:sp>
        <p:nvSpPr>
          <p:cNvPr id="18" name="TextBox 17"/>
          <p:cNvSpPr txBox="1"/>
          <p:nvPr/>
        </p:nvSpPr>
        <p:spPr>
          <a:xfrm>
            <a:off x="75164" y="9306250"/>
            <a:ext cx="4212895"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wearesocial.sg thru http://fleirecastro.com/</a:t>
            </a:r>
            <a:endParaRPr kumimoji="0" lang="en-PH"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9"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SOCIAL MEDIA STATISTICS</a:t>
            </a:r>
            <a:endParaRPr sz="3500" b="1" dirty="0">
              <a:solidFill>
                <a:srgbClr val="00A6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nvSpPr>
        <p:spPr>
          <a:xfrm>
            <a:off x="4666902" y="3384684"/>
            <a:ext cx="7569079"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b="1">
                <a:solidFill>
                  <a:srgbClr val="00A6FF"/>
                </a:solidFill>
              </a:defRPr>
            </a:lvl1pPr>
          </a:lstStyle>
          <a:p>
            <a:pPr lvl="0">
              <a:defRPr sz="1800" b="0">
                <a:solidFill>
                  <a:srgbClr val="000000"/>
                </a:solidFill>
              </a:defRPr>
            </a:pPr>
            <a:r>
              <a:rPr lang="en-PH" sz="8000" b="1" dirty="0" smtClean="0">
                <a:solidFill>
                  <a:srgbClr val="00A6FF"/>
                </a:solidFill>
                <a:latin typeface="Arial"/>
                <a:cs typeface="Arial"/>
              </a:rPr>
              <a:t>SOCIAL MEDIA</a:t>
            </a:r>
            <a:endParaRPr sz="8000" b="1" dirty="0">
              <a:solidFill>
                <a:srgbClr val="00A6FF"/>
              </a:solidFill>
              <a:latin typeface="Arial"/>
              <a:cs typeface="Arial"/>
            </a:endParaRPr>
          </a:p>
        </p:txBody>
      </p:sp>
      <p:sp>
        <p:nvSpPr>
          <p:cNvPr id="5" name="Shape 37"/>
          <p:cNvSpPr/>
          <p:nvPr/>
        </p:nvSpPr>
        <p:spPr>
          <a:xfrm>
            <a:off x="4679700" y="4513127"/>
            <a:ext cx="2206233"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9600">
                <a:solidFill>
                  <a:srgbClr val="2D2E3D"/>
                </a:solidFill>
              </a:defRPr>
            </a:lvl1pPr>
          </a:lstStyle>
          <a:p>
            <a:pPr lvl="0">
              <a:defRPr sz="1800">
                <a:solidFill>
                  <a:srgbClr val="000000"/>
                </a:solidFill>
              </a:defRPr>
            </a:pPr>
            <a:r>
              <a:rPr lang="en-PH" sz="7200" dirty="0" smtClean="0">
                <a:solidFill>
                  <a:schemeClr val="bg2">
                    <a:lumMod val="75000"/>
                  </a:schemeClr>
                </a:solidFill>
                <a:latin typeface="Arial"/>
                <a:cs typeface="Arial"/>
              </a:rPr>
              <a:t>Uses</a:t>
            </a:r>
            <a:endParaRPr sz="7200" dirty="0">
              <a:solidFill>
                <a:schemeClr val="bg2">
                  <a:lumMod val="75000"/>
                </a:schemeClr>
              </a:solidFill>
              <a:latin typeface="Arial"/>
              <a:cs typeface="Arial"/>
            </a:endParaRPr>
          </a:p>
        </p:txBody>
      </p:sp>
      <p:pic>
        <p:nvPicPr>
          <p:cNvPr id="6" name="Picture 5" descr="comunic_02-0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511" y="2586335"/>
            <a:ext cx="4133517" cy="413351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flipV="1">
            <a:off x="55112" y="1385447"/>
            <a:ext cx="13004801" cy="2"/>
          </a:xfrm>
          <a:prstGeom prst="line">
            <a:avLst/>
          </a:prstGeom>
          <a:ln w="50800">
            <a:solidFill>
              <a:srgbClr val="F8DD41"/>
            </a:solidFill>
            <a:miter lim="400000"/>
          </a:ln>
        </p:spPr>
        <p:txBody>
          <a:bodyPr lIns="0" tIns="0" rIns="0" bIns="0" anchor="ctr"/>
          <a:lstStyle/>
          <a:p>
            <a:pPr lvl="0">
              <a:defRPr sz="2400"/>
            </a:pPr>
            <a:endParaRPr/>
          </a:p>
        </p:txBody>
      </p:sp>
      <p:sp>
        <p:nvSpPr>
          <p:cNvPr id="18" name="Shape 99"/>
          <p:cNvSpPr/>
          <p:nvPr/>
        </p:nvSpPr>
        <p:spPr>
          <a:xfrm>
            <a:off x="407160" y="1749950"/>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defRPr sz="1800">
                <a:solidFill>
                  <a:srgbClr val="000000"/>
                </a:solidFill>
              </a:defRPr>
            </a:pPr>
            <a:r>
              <a:rPr lang="en-PH" sz="3200" dirty="0" smtClean="0">
                <a:solidFill>
                  <a:srgbClr val="E67F3A"/>
                </a:solidFill>
                <a:latin typeface="Arial"/>
                <a:cs typeface="Arial"/>
              </a:rPr>
              <a:t>How Filipinos Use Social Media</a:t>
            </a:r>
            <a:endParaRPr sz="3200" dirty="0">
              <a:solidFill>
                <a:srgbClr val="E67F3A"/>
              </a:solidFill>
              <a:latin typeface="Arial"/>
              <a:cs typeface="Arial"/>
            </a:endParaRPr>
          </a:p>
        </p:txBody>
      </p:sp>
      <p:graphicFrame>
        <p:nvGraphicFramePr>
          <p:cNvPr id="23" name="Diagram 22"/>
          <p:cNvGraphicFramePr/>
          <p:nvPr/>
        </p:nvGraphicFramePr>
        <p:xfrm>
          <a:off x="1084713" y="2374151"/>
          <a:ext cx="10409957" cy="693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4316818" y="5488055"/>
            <a:ext cx="4040372"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PH" b="1" dirty="0" smtClean="0">
                <a:solidFill>
                  <a:schemeClr val="bg1"/>
                </a:solidFill>
              </a:rPr>
              <a:t>63%</a:t>
            </a:r>
            <a:endParaRPr lang="en-PH" sz="3200" b="1" dirty="0" smtClean="0">
              <a:solidFill>
                <a:schemeClr val="bg1"/>
              </a:solidFill>
            </a:endParaRPr>
          </a:p>
          <a:p>
            <a:pPr lvl="0"/>
            <a:r>
              <a:rPr lang="en-PH" sz="2400" dirty="0" smtClean="0">
                <a:solidFill>
                  <a:schemeClr val="bg1"/>
                </a:solidFill>
              </a:rPr>
              <a:t>To share new experiences</a:t>
            </a:r>
          </a:p>
        </p:txBody>
      </p:sp>
      <p:sp>
        <p:nvSpPr>
          <p:cNvPr id="26" name="TextBox 25"/>
          <p:cNvSpPr txBox="1"/>
          <p:nvPr/>
        </p:nvSpPr>
        <p:spPr>
          <a:xfrm>
            <a:off x="4663643" y="4455683"/>
            <a:ext cx="3317966"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PH" b="1" dirty="0" smtClean="0">
                <a:solidFill>
                  <a:schemeClr val="bg1"/>
                </a:solidFill>
              </a:rPr>
              <a:t>65%</a:t>
            </a:r>
            <a:endParaRPr lang="en-PH" sz="3200" b="1" dirty="0" smtClean="0">
              <a:solidFill>
                <a:schemeClr val="bg1"/>
              </a:solidFill>
            </a:endParaRPr>
          </a:p>
          <a:p>
            <a:pPr lvl="0"/>
            <a:r>
              <a:rPr lang="en-PH" sz="2400" dirty="0" smtClean="0">
                <a:solidFill>
                  <a:schemeClr val="bg1"/>
                </a:solidFill>
              </a:rPr>
              <a:t>To have fun</a:t>
            </a:r>
            <a:endParaRPr kumimoji="0" lang="en-PH" sz="2400" b="0" i="0" u="none" strike="noStrike" cap="none" spc="0" normalizeH="0" baseline="0" dirty="0">
              <a:ln>
                <a:noFill/>
              </a:ln>
              <a:solidFill>
                <a:schemeClr val="bg1"/>
              </a:solidFill>
              <a:effectLst/>
              <a:uFillTx/>
              <a:latin typeface="+mn-lt"/>
              <a:ea typeface="+mn-ea"/>
              <a:cs typeface="+mn-cs"/>
              <a:sym typeface="Helvetica Light"/>
            </a:endParaRPr>
          </a:p>
        </p:txBody>
      </p:sp>
      <p:sp>
        <p:nvSpPr>
          <p:cNvPr id="27" name="TextBox 26"/>
          <p:cNvSpPr txBox="1"/>
          <p:nvPr/>
        </p:nvSpPr>
        <p:spPr>
          <a:xfrm>
            <a:off x="4664150" y="3464018"/>
            <a:ext cx="3317966"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PH" b="1" dirty="0" smtClean="0">
                <a:solidFill>
                  <a:schemeClr val="bg1"/>
                </a:solidFill>
              </a:rPr>
              <a:t>70%</a:t>
            </a:r>
            <a:endParaRPr lang="en-PH" sz="3200" b="1" dirty="0" smtClean="0">
              <a:solidFill>
                <a:schemeClr val="bg1"/>
              </a:solidFill>
            </a:endParaRPr>
          </a:p>
          <a:p>
            <a:pPr lvl="0"/>
            <a:r>
              <a:rPr lang="en-PH" sz="2400" dirty="0" smtClean="0">
                <a:solidFill>
                  <a:schemeClr val="bg1"/>
                </a:solidFill>
              </a:rPr>
              <a:t>To meet new people</a:t>
            </a:r>
            <a:endParaRPr kumimoji="0" lang="en-PH" sz="2400" b="0" i="0" u="none" strike="noStrike" cap="none" spc="0" normalizeH="0" baseline="0" dirty="0">
              <a:ln>
                <a:noFill/>
              </a:ln>
              <a:solidFill>
                <a:schemeClr val="bg1"/>
              </a:solidFill>
              <a:effectLst/>
              <a:uFillTx/>
              <a:latin typeface="+mn-lt"/>
              <a:ea typeface="+mn-ea"/>
              <a:cs typeface="+mn-cs"/>
              <a:sym typeface="Helvetica Light"/>
            </a:endParaRPr>
          </a:p>
        </p:txBody>
      </p:sp>
      <p:sp>
        <p:nvSpPr>
          <p:cNvPr id="29" name="TextBox 28"/>
          <p:cNvSpPr txBox="1"/>
          <p:nvPr/>
        </p:nvSpPr>
        <p:spPr>
          <a:xfrm>
            <a:off x="4178596" y="2232178"/>
            <a:ext cx="4284922" cy="13490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PH" sz="3300" b="1" dirty="0" smtClean="0">
                <a:solidFill>
                  <a:schemeClr val="bg1"/>
                </a:solidFill>
              </a:rPr>
              <a:t>74%</a:t>
            </a:r>
          </a:p>
          <a:p>
            <a:pPr lvl="0"/>
            <a:r>
              <a:rPr lang="en-PH" sz="2400" dirty="0" smtClean="0">
                <a:solidFill>
                  <a:schemeClr val="bg1"/>
                </a:solidFill>
              </a:rPr>
              <a:t>To stay in touch with friends and family</a:t>
            </a:r>
            <a:endParaRPr kumimoji="0" lang="en-PH" sz="2400" b="0" i="0" u="none" strike="noStrike" cap="none" spc="0" normalizeH="0" baseline="0" dirty="0">
              <a:ln>
                <a:noFill/>
              </a:ln>
              <a:solidFill>
                <a:schemeClr val="bg1"/>
              </a:solidFill>
              <a:effectLst/>
              <a:uFillTx/>
              <a:latin typeface="+mn-lt"/>
              <a:ea typeface="+mn-ea"/>
              <a:cs typeface="+mn-cs"/>
              <a:sym typeface="Helvetica Light"/>
            </a:endParaRPr>
          </a:p>
        </p:txBody>
      </p:sp>
      <p:sp>
        <p:nvSpPr>
          <p:cNvPr id="11" name="TextBox 10"/>
          <p:cNvSpPr txBox="1"/>
          <p:nvPr/>
        </p:nvSpPr>
        <p:spPr>
          <a:xfrm>
            <a:off x="75163" y="9317046"/>
            <a:ext cx="5881499"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http://vulcanpost.com/12971/research-philippines-social-media/</a:t>
            </a:r>
            <a:endParaRPr kumimoji="0" lang="en-PH"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2"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SOCIAL MEDIA USES</a:t>
            </a:r>
            <a:endParaRPr sz="3500" b="1" dirty="0">
              <a:solidFill>
                <a:srgbClr val="00A6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t vector5-0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06" y="2794164"/>
            <a:ext cx="4660927" cy="4660927"/>
          </a:xfrm>
          <a:prstGeom prst="rect">
            <a:avLst/>
          </a:prstGeom>
        </p:spPr>
      </p:pic>
      <p:sp>
        <p:nvSpPr>
          <p:cNvPr id="39" name="Shape 39"/>
          <p:cNvSpPr/>
          <p:nvPr/>
        </p:nvSpPr>
        <p:spPr>
          <a:xfrm flipV="1">
            <a:off x="32023" y="1385447"/>
            <a:ext cx="13004801" cy="2"/>
          </a:xfrm>
          <a:prstGeom prst="line">
            <a:avLst/>
          </a:prstGeom>
          <a:ln w="50800">
            <a:solidFill>
              <a:srgbClr val="F8DD41"/>
            </a:solidFill>
            <a:miter lim="400000"/>
          </a:ln>
        </p:spPr>
        <p:txBody>
          <a:bodyPr lIns="0" tIns="0" rIns="0" bIns="0" anchor="ctr"/>
          <a:lstStyle/>
          <a:p>
            <a:pPr lvl="0">
              <a:defRPr sz="2400"/>
            </a:pPr>
            <a:endParaRPr/>
          </a:p>
        </p:txBody>
      </p:sp>
      <p:sp>
        <p:nvSpPr>
          <p:cNvPr id="18" name="Shape 99"/>
          <p:cNvSpPr/>
          <p:nvPr/>
        </p:nvSpPr>
        <p:spPr>
          <a:xfrm>
            <a:off x="1469248" y="1749950"/>
            <a:ext cx="10782208"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ctr">
              <a:defRPr sz="1800">
                <a:solidFill>
                  <a:srgbClr val="000000"/>
                </a:solidFill>
              </a:defRPr>
            </a:pPr>
            <a:r>
              <a:rPr lang="en-PH" sz="3200" dirty="0" smtClean="0">
                <a:solidFill>
                  <a:srgbClr val="E67F3A"/>
                </a:solidFill>
                <a:latin typeface="Arial"/>
                <a:cs typeface="Arial"/>
              </a:rPr>
              <a:t>Social Media as a Tool for Governance</a:t>
            </a:r>
            <a:endParaRPr sz="3200" dirty="0">
              <a:solidFill>
                <a:srgbClr val="E67F3A"/>
              </a:solidFill>
              <a:latin typeface="Arial"/>
              <a:cs typeface="Arial"/>
            </a:endParaRPr>
          </a:p>
        </p:txBody>
      </p:sp>
      <p:sp>
        <p:nvSpPr>
          <p:cNvPr id="11" name="TextBox 10"/>
          <p:cNvSpPr txBox="1"/>
          <p:nvPr/>
        </p:nvSpPr>
        <p:spPr>
          <a:xfrm>
            <a:off x="4040550" y="2951294"/>
            <a:ext cx="8709292" cy="45037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400" dirty="0" smtClean="0">
                <a:solidFill>
                  <a:srgbClr val="000000"/>
                </a:solidFill>
              </a:rPr>
              <a:t>Provides easy publication and information dissemination to the citizens</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400" dirty="0" smtClean="0">
                <a:solidFill>
                  <a:srgbClr val="000000"/>
                </a:solidFill>
              </a:rPr>
              <a:t>Allows citizens easy access to government services and government  officials</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400" dirty="0" smtClean="0">
                <a:solidFill>
                  <a:srgbClr val="000000"/>
                </a:solidFill>
              </a:rPr>
              <a:t>Saves time and money</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400" dirty="0" smtClean="0">
                <a:solidFill>
                  <a:srgbClr val="000000"/>
                </a:solidFill>
              </a:rPr>
              <a:t>Opens up new ways of working and collaboration</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400" dirty="0" smtClean="0">
                <a:solidFill>
                  <a:srgbClr val="000000"/>
                </a:solidFill>
              </a:rPr>
              <a:t>Can be used as a form of election campaign material </a:t>
            </a:r>
          </a:p>
          <a:p>
            <a:pPr marR="0" algn="l" defTabSz="584200" rtl="0" fontAlgn="auto" latinLnBrk="1" hangingPunct="0">
              <a:lnSpc>
                <a:spcPct val="150000"/>
              </a:lnSpc>
              <a:spcBef>
                <a:spcPts val="0"/>
              </a:spcBef>
              <a:spcAft>
                <a:spcPts val="0"/>
              </a:spcAft>
              <a:buClrTx/>
              <a:buSzTx/>
              <a:tabLst/>
            </a:pPr>
            <a:r>
              <a:rPr lang="en-PH" sz="2400" dirty="0">
                <a:solidFill>
                  <a:srgbClr val="000000"/>
                </a:solidFill>
              </a:rPr>
              <a:t> </a:t>
            </a:r>
            <a:r>
              <a:rPr lang="en-PH" sz="2400" dirty="0" smtClean="0">
                <a:solidFill>
                  <a:srgbClr val="000000"/>
                </a:solidFill>
              </a:rPr>
              <a:t>    and aid in criminal investigations</a:t>
            </a:r>
          </a:p>
        </p:txBody>
      </p:sp>
      <p:sp>
        <p:nvSpPr>
          <p:cNvPr id="7" name="TextBox 6"/>
          <p:cNvSpPr txBox="1"/>
          <p:nvPr/>
        </p:nvSpPr>
        <p:spPr>
          <a:xfrm>
            <a:off x="75163" y="9317046"/>
            <a:ext cx="5881499"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http://blogs.worldbank.org/</a:t>
            </a:r>
            <a:endParaRPr kumimoji="0" lang="en-PH"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SOCIAL MEDIA STATISTICS</a:t>
            </a:r>
            <a:endParaRPr sz="3500" b="1" dirty="0">
              <a:solidFill>
                <a:srgbClr val="00A6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flipV="1">
            <a:off x="101290" y="1523999"/>
            <a:ext cx="13004801" cy="2"/>
          </a:xfrm>
          <a:prstGeom prst="line">
            <a:avLst/>
          </a:prstGeom>
          <a:ln w="50800">
            <a:solidFill>
              <a:srgbClr val="F8DD41"/>
            </a:solidFill>
            <a:miter lim="400000"/>
          </a:ln>
        </p:spPr>
        <p:txBody>
          <a:bodyPr lIns="0" tIns="0" rIns="0" bIns="0" anchor="ctr"/>
          <a:lstStyle/>
          <a:p>
            <a:pPr lvl="0">
              <a:defRPr sz="2400"/>
            </a:pPr>
            <a:endParaRPr/>
          </a:p>
        </p:txBody>
      </p:sp>
      <p:sp>
        <p:nvSpPr>
          <p:cNvPr id="18" name="Shape 99"/>
          <p:cNvSpPr/>
          <p:nvPr/>
        </p:nvSpPr>
        <p:spPr>
          <a:xfrm>
            <a:off x="1205286" y="1503729"/>
            <a:ext cx="10782208" cy="10874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000">
                <a:solidFill>
                  <a:srgbClr val="E67F3A"/>
                </a:solidFill>
              </a:defRPr>
            </a:lvl1pPr>
          </a:lstStyle>
          <a:p>
            <a:pPr lvl="0" algn="ctr">
              <a:defRPr sz="1800">
                <a:solidFill>
                  <a:srgbClr val="000000"/>
                </a:solidFill>
              </a:defRPr>
            </a:pPr>
            <a:endParaRPr lang="en-PH" sz="3200" dirty="0" smtClean="0">
              <a:solidFill>
                <a:srgbClr val="E67F3A"/>
              </a:solidFill>
              <a:latin typeface="Arial"/>
              <a:cs typeface="Arial"/>
            </a:endParaRPr>
          </a:p>
          <a:p>
            <a:pPr lvl="0" algn="ctr">
              <a:defRPr sz="1800">
                <a:solidFill>
                  <a:srgbClr val="000000"/>
                </a:solidFill>
              </a:defRPr>
            </a:pPr>
            <a:r>
              <a:rPr lang="en-PH" sz="3200" dirty="0" smtClean="0">
                <a:solidFill>
                  <a:srgbClr val="E67F3A"/>
                </a:solidFill>
                <a:latin typeface="Arial"/>
                <a:cs typeface="Arial"/>
              </a:rPr>
              <a:t>Negative Uses of Social Media</a:t>
            </a:r>
            <a:endParaRPr sz="3200" dirty="0">
              <a:solidFill>
                <a:srgbClr val="E67F3A"/>
              </a:solidFill>
              <a:latin typeface="Arial"/>
              <a:cs typeface="Arial"/>
            </a:endParaRPr>
          </a:p>
        </p:txBody>
      </p:sp>
      <p:sp>
        <p:nvSpPr>
          <p:cNvPr id="11" name="TextBox 10"/>
          <p:cNvSpPr txBox="1"/>
          <p:nvPr/>
        </p:nvSpPr>
        <p:spPr>
          <a:xfrm>
            <a:off x="2854169" y="2961975"/>
            <a:ext cx="7484441" cy="39805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800" dirty="0" err="1" smtClean="0">
                <a:solidFill>
                  <a:srgbClr val="000000"/>
                </a:solidFill>
              </a:rPr>
              <a:t>Cyberbullying</a:t>
            </a:r>
            <a:endParaRPr lang="en-PH" sz="2800" dirty="0" smtClean="0">
              <a:solidFill>
                <a:srgbClr val="000000"/>
              </a:solidFill>
            </a:endParaRP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800" dirty="0" smtClean="0">
                <a:solidFill>
                  <a:srgbClr val="000000"/>
                </a:solidFill>
              </a:rPr>
              <a:t>Spread of Unreliable and False Information</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800" dirty="0" smtClean="0">
                <a:solidFill>
                  <a:srgbClr val="000000"/>
                </a:solidFill>
              </a:rPr>
              <a:t>Invasion of privacy</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800" dirty="0" smtClean="0">
                <a:solidFill>
                  <a:srgbClr val="000000"/>
                </a:solidFill>
              </a:rPr>
              <a:t>Online crimes</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r>
              <a:rPr lang="en-PH" sz="2800" dirty="0" smtClean="0">
                <a:solidFill>
                  <a:srgbClr val="000000"/>
                </a:solidFill>
              </a:rPr>
              <a:t>Vulnerability to security attacks</a:t>
            </a:r>
          </a:p>
          <a:p>
            <a:pPr marL="514350" marR="0" indent="-514350" algn="l" defTabSz="584200" rtl="0" fontAlgn="auto" latinLnBrk="1" hangingPunct="0">
              <a:lnSpc>
                <a:spcPct val="150000"/>
              </a:lnSpc>
              <a:spcBef>
                <a:spcPts val="0"/>
              </a:spcBef>
              <a:spcAft>
                <a:spcPts val="0"/>
              </a:spcAft>
              <a:buClrTx/>
              <a:buSzTx/>
              <a:buFont typeface="+mj-lt"/>
              <a:buAutoNum type="arabicPeriod"/>
              <a:tabLst/>
            </a:pPr>
            <a:endParaRPr lang="en-PH" sz="2800" dirty="0" smtClean="0">
              <a:solidFill>
                <a:srgbClr val="000000"/>
              </a:solidFill>
            </a:endParaRPr>
          </a:p>
        </p:txBody>
      </p:sp>
      <p:sp>
        <p:nvSpPr>
          <p:cNvPr id="7" name="TextBox 6"/>
          <p:cNvSpPr txBox="1"/>
          <p:nvPr/>
        </p:nvSpPr>
        <p:spPr>
          <a:xfrm>
            <a:off x="75163" y="9317046"/>
            <a:ext cx="5881499"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kumimoji="0" lang="en-PH" sz="1400" b="0" i="0" u="none" strike="noStrike" cap="none" spc="0" normalizeH="0" baseline="0" dirty="0" smtClean="0">
                <a:ln>
                  <a:noFill/>
                </a:ln>
                <a:solidFill>
                  <a:srgbClr val="000000"/>
                </a:solidFill>
                <a:effectLst/>
                <a:uFillTx/>
                <a:latin typeface="+mn-lt"/>
                <a:ea typeface="+mn-ea"/>
                <a:cs typeface="+mn-cs"/>
                <a:sym typeface="Helvetica Light"/>
              </a:rPr>
              <a:t>Source:</a:t>
            </a:r>
            <a:r>
              <a:rPr kumimoji="0" lang="en-PH" sz="1400" b="0" i="0" u="none" strike="noStrike" cap="none" spc="0" normalizeH="0" dirty="0" smtClean="0">
                <a:ln>
                  <a:noFill/>
                </a:ln>
                <a:solidFill>
                  <a:srgbClr val="000000"/>
                </a:solidFill>
                <a:effectLst/>
                <a:uFillTx/>
                <a:latin typeface="+mn-lt"/>
                <a:ea typeface="+mn-ea"/>
                <a:cs typeface="+mn-cs"/>
                <a:sym typeface="Helvetica Light"/>
              </a:rPr>
              <a:t> </a:t>
            </a:r>
            <a:r>
              <a:rPr lang="en-PH" sz="1400" dirty="0" smtClean="0"/>
              <a:t>http://socialnetworking.procon.org/</a:t>
            </a:r>
            <a:endParaRPr kumimoji="0" lang="en-PH" sz="1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Shape 41"/>
          <p:cNvSpPr/>
          <p:nvPr/>
        </p:nvSpPr>
        <p:spPr>
          <a:xfrm>
            <a:off x="385809" y="742433"/>
            <a:ext cx="6210581" cy="5514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a:lnSpc>
                <a:spcPct val="80000"/>
              </a:lnSpc>
              <a:defRPr sz="1800"/>
            </a:pPr>
            <a:r>
              <a:rPr lang="en-PH" sz="3500" b="1" dirty="0" smtClean="0">
                <a:solidFill>
                  <a:srgbClr val="00A6FF"/>
                </a:solidFill>
                <a:latin typeface="Arial"/>
                <a:cs typeface="Arial"/>
              </a:rPr>
              <a:t>SOCIAL MEDIA STATISTICS</a:t>
            </a:r>
            <a:endParaRPr sz="3500" b="1" dirty="0">
              <a:solidFill>
                <a:srgbClr val="00A6FF"/>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p:nvPr/>
        </p:nvSpPr>
        <p:spPr>
          <a:xfrm>
            <a:off x="4679700" y="3444080"/>
            <a:ext cx="4891062"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9600" b="1">
                <a:solidFill>
                  <a:srgbClr val="00A6FF"/>
                </a:solidFill>
              </a:defRPr>
            </a:lvl1pPr>
          </a:lstStyle>
          <a:p>
            <a:pPr lvl="0">
              <a:defRPr sz="1800" b="0">
                <a:solidFill>
                  <a:srgbClr val="000000"/>
                </a:solidFill>
              </a:defRPr>
            </a:pPr>
            <a:r>
              <a:rPr lang="en-PH" sz="8000" b="1" dirty="0" smtClean="0">
                <a:solidFill>
                  <a:srgbClr val="00A6FF"/>
                </a:solidFill>
                <a:latin typeface="Arial"/>
                <a:cs typeface="Arial"/>
              </a:rPr>
              <a:t>POLICIES</a:t>
            </a:r>
            <a:endParaRPr sz="8000" b="1" dirty="0">
              <a:solidFill>
                <a:srgbClr val="00A6FF"/>
              </a:solidFill>
              <a:latin typeface="Arial"/>
              <a:cs typeface="Arial"/>
            </a:endParaRPr>
          </a:p>
        </p:txBody>
      </p:sp>
      <p:sp>
        <p:nvSpPr>
          <p:cNvPr id="4" name="Shape 37"/>
          <p:cNvSpPr/>
          <p:nvPr/>
        </p:nvSpPr>
        <p:spPr>
          <a:xfrm>
            <a:off x="4679700" y="4513127"/>
            <a:ext cx="4978927"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9600">
                <a:solidFill>
                  <a:srgbClr val="2D2E3D"/>
                </a:solidFill>
              </a:defRPr>
            </a:lvl1pPr>
          </a:lstStyle>
          <a:p>
            <a:pPr lvl="0">
              <a:defRPr sz="1800">
                <a:solidFill>
                  <a:srgbClr val="000000"/>
                </a:solidFill>
              </a:defRPr>
            </a:pPr>
            <a:r>
              <a:rPr lang="en-PH" sz="7200" dirty="0" smtClean="0">
                <a:solidFill>
                  <a:schemeClr val="bg2">
                    <a:lumMod val="75000"/>
                  </a:schemeClr>
                </a:solidFill>
                <a:latin typeface="Arial"/>
                <a:cs typeface="Arial"/>
              </a:rPr>
              <a:t>Regulations</a:t>
            </a:r>
            <a:endParaRPr sz="7200" dirty="0">
              <a:solidFill>
                <a:schemeClr val="bg2">
                  <a:lumMod val="75000"/>
                </a:schemeClr>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14BFB9-A120-4029-9955-35370AE0E32C}"/>
</file>

<file path=customXml/itemProps2.xml><?xml version="1.0" encoding="utf-8"?>
<ds:datastoreItem xmlns:ds="http://schemas.openxmlformats.org/officeDocument/2006/customXml" ds:itemID="{9420B906-BA06-45B6-B9E6-38B335AEC590}"/>
</file>

<file path=customXml/itemProps3.xml><?xml version="1.0" encoding="utf-8"?>
<ds:datastoreItem xmlns:ds="http://schemas.openxmlformats.org/officeDocument/2006/customXml" ds:itemID="{AC710F6C-4D03-4319-B9DC-FF9D3D1AA865}"/>
</file>

<file path=docProps/app.xml><?xml version="1.0" encoding="utf-8"?>
<Properties xmlns="http://schemas.openxmlformats.org/officeDocument/2006/extended-properties" xmlns:vt="http://schemas.openxmlformats.org/officeDocument/2006/docPropsVTypes">
  <TotalTime>4029</TotalTime>
  <Words>440</Words>
  <Application>Microsoft Macintosh PowerPoint</Application>
  <PresentationFormat>Custom</PresentationFormat>
  <Paragraphs>88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Jalen</dc:creator>
  <cp:lastModifiedBy>Juvy</cp:lastModifiedBy>
  <cp:revision>157</cp:revision>
  <dcterms:modified xsi:type="dcterms:W3CDTF">2014-12-12T00:21:58Z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