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3" r:id="rId2"/>
    <p:sldId id="274" r:id="rId3"/>
    <p:sldId id="269" r:id="rId4"/>
    <p:sldId id="271" r:id="rId5"/>
    <p:sldId id="272" r:id="rId6"/>
    <p:sldId id="259" r:id="rId7"/>
    <p:sldId id="270" r:id="rId8"/>
    <p:sldId id="275" r:id="rId9"/>
    <p:sldId id="260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16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31254F-1850-4E9C-B709-D35A10CF4231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D75AE82-DA75-4F06-B5DE-3FD4E2C25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accent3"/>
                </a:solidFill>
              </a:rPr>
              <a:t>PRESENTATION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CYBER GUARDIAN Product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5546"/>
          <a:stretch/>
        </p:blipFill>
        <p:spPr>
          <a:xfrm>
            <a:off x="0" y="0"/>
            <a:ext cx="9144000" cy="50292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517689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FEATURES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8458200" cy="375487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>
            <a:glow>
              <a:schemeClr val="accent1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Web Based Control </a:t>
            </a:r>
            <a:r>
              <a:rPr lang="en-GB" sz="2400" dirty="0" smtClean="0">
                <a:solidFill>
                  <a:schemeClr val="bg1"/>
                </a:solidFill>
              </a:rPr>
              <a:t>Panel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Create Unlimited </a:t>
            </a:r>
            <a:r>
              <a:rPr lang="en-GB" sz="2400" dirty="0" smtClean="0">
                <a:solidFill>
                  <a:schemeClr val="bg1"/>
                </a:solidFill>
              </a:rPr>
              <a:t>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Control </a:t>
            </a:r>
            <a:r>
              <a:rPr lang="en-GB" sz="2400" dirty="0" smtClean="0">
                <a:solidFill>
                  <a:schemeClr val="bg1"/>
                </a:solidFill>
              </a:rPr>
              <a:t>allowed/restricted websites </a:t>
            </a:r>
            <a:r>
              <a:rPr lang="en-GB" sz="2400" dirty="0">
                <a:solidFill>
                  <a:schemeClr val="bg1"/>
                </a:solidFill>
              </a:rPr>
              <a:t>for different </a:t>
            </a:r>
            <a:r>
              <a:rPr lang="en-GB" sz="2400" dirty="0" smtClean="0">
                <a:solidFill>
                  <a:schemeClr val="bg1"/>
                </a:solidFill>
              </a:rPr>
              <a:t>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System-wide </a:t>
            </a:r>
            <a:r>
              <a:rPr lang="en-GB" sz="2400" dirty="0" smtClean="0">
                <a:solidFill>
                  <a:schemeClr val="bg1"/>
                </a:solidFill>
              </a:rPr>
              <a:t>Announcements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Events and </a:t>
            </a:r>
            <a:r>
              <a:rPr lang="en-GB" sz="2400" dirty="0" smtClean="0">
                <a:solidFill>
                  <a:schemeClr val="bg1"/>
                </a:solidFill>
              </a:rPr>
              <a:t>Calendars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System-wide </a:t>
            </a:r>
            <a:r>
              <a:rPr lang="en-GB" sz="2400" dirty="0" smtClean="0">
                <a:solidFill>
                  <a:schemeClr val="bg1"/>
                </a:solidFill>
              </a:rPr>
              <a:t>Messaging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Monitor visited websites and  searched </a:t>
            </a:r>
            <a:r>
              <a:rPr lang="en-GB" sz="2400" dirty="0" smtClean="0">
                <a:solidFill>
                  <a:schemeClr val="bg1"/>
                </a:solidFill>
              </a:rPr>
              <a:t>keywords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Set time teachers and students can surf the internet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46329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 smtClean="0">
                <a:solidFill>
                  <a:schemeClr val="accent3"/>
                </a:solidFill>
              </a:rPr>
              <a:t>SCHOOL Edition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8102" y="1450856"/>
            <a:ext cx="5593896" cy="1089427"/>
          </a:xfrm>
        </p:spPr>
        <p:txBody>
          <a:bodyPr/>
          <a:lstStyle/>
          <a:p>
            <a:r>
              <a:rPr lang="en-US" sz="3000" dirty="0" smtClean="0"/>
              <a:t>TCG </a:t>
            </a:r>
            <a:r>
              <a:rPr lang="en-US" sz="3000" b="1" dirty="0" smtClean="0"/>
              <a:t>CHILD ONLINE PROTECTION</a:t>
            </a:r>
            <a:endParaRPr lang="en-US" sz="3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PARENT  AND  CHILD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0"/>
            <a:ext cx="5257800" cy="26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453183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457050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>
                <a:solidFill>
                  <a:schemeClr val="accent3"/>
                </a:solidFill>
              </a:rPr>
              <a:t>Child Online </a:t>
            </a:r>
            <a:r>
              <a:rPr lang="en-GB" b="1" dirty="0" smtClean="0">
                <a:solidFill>
                  <a:schemeClr val="accent3"/>
                </a:solidFill>
              </a:rPr>
              <a:t>Protection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Easy to use web based control panel for Parents and </a:t>
            </a:r>
            <a:r>
              <a:rPr lang="en-GB" sz="3200" dirty="0" smtClean="0">
                <a:solidFill>
                  <a:schemeClr val="bg1"/>
                </a:solidFill>
              </a:rPr>
              <a:t>Children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53183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457050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>
                <a:solidFill>
                  <a:schemeClr val="accent3"/>
                </a:solidFill>
              </a:rPr>
              <a:t>Child Online </a:t>
            </a:r>
            <a:r>
              <a:rPr lang="en-GB" b="1" dirty="0" smtClean="0">
                <a:solidFill>
                  <a:schemeClr val="accent3"/>
                </a:solidFill>
              </a:rPr>
              <a:t>Protection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</a:rPr>
              <a:t>Parents can create custom </a:t>
            </a:r>
            <a:r>
              <a:rPr lang="en-GB" sz="3200" dirty="0" smtClean="0">
                <a:solidFill>
                  <a:schemeClr val="bg1"/>
                </a:solidFill>
              </a:rPr>
              <a:t>Categories, Blacklist </a:t>
            </a:r>
            <a:r>
              <a:rPr lang="en-GB" sz="3200" dirty="0">
                <a:solidFill>
                  <a:schemeClr val="bg1"/>
                </a:solidFill>
              </a:rPr>
              <a:t>and Whitelist for each </a:t>
            </a:r>
            <a:r>
              <a:rPr lang="en-GB" sz="3200" dirty="0" smtClean="0">
                <a:solidFill>
                  <a:schemeClr val="bg1"/>
                </a:solidFill>
              </a:rPr>
              <a:t>Child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53183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457050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>
                <a:solidFill>
                  <a:schemeClr val="accent3"/>
                </a:solidFill>
              </a:rPr>
              <a:t>Child Online </a:t>
            </a:r>
            <a:r>
              <a:rPr lang="en-GB" b="1" dirty="0" smtClean="0">
                <a:solidFill>
                  <a:schemeClr val="accent3"/>
                </a:solidFill>
              </a:rPr>
              <a:t>Protection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25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</a:rPr>
              <a:t>Parents can go anywhere but </a:t>
            </a:r>
            <a:r>
              <a:rPr lang="en-GB" sz="3200" dirty="0" smtClean="0">
                <a:solidFill>
                  <a:schemeClr val="bg1"/>
                </a:solidFill>
              </a:rPr>
              <a:t>children </a:t>
            </a:r>
            <a:r>
              <a:rPr lang="en-GB" sz="3200" dirty="0">
                <a:solidFill>
                  <a:schemeClr val="bg1"/>
                </a:solidFill>
              </a:rPr>
              <a:t>are restricted to TCG Whitelist </a:t>
            </a:r>
            <a:r>
              <a:rPr lang="en-GB" sz="3200" baseline="30000" dirty="0" smtClean="0">
                <a:solidFill>
                  <a:schemeClr val="bg1"/>
                </a:solidFill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</a:rPr>
              <a:t>by </a:t>
            </a:r>
            <a:r>
              <a:rPr lang="en-GB" sz="3200" i="1" dirty="0">
                <a:solidFill>
                  <a:schemeClr val="bg1"/>
                </a:solidFill>
              </a:rPr>
              <a:t>default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183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457050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>
                <a:solidFill>
                  <a:schemeClr val="accent3"/>
                </a:solidFill>
              </a:rPr>
              <a:t>Child Online </a:t>
            </a:r>
            <a:r>
              <a:rPr lang="en-GB" b="1" dirty="0" smtClean="0">
                <a:solidFill>
                  <a:schemeClr val="accent3"/>
                </a:solidFill>
              </a:rPr>
              <a:t>Protection </a:t>
            </a:r>
            <a:r>
              <a:rPr lang="en-GB" sz="1600" i="1" cap="none" dirty="0" smtClean="0">
                <a:solidFill>
                  <a:schemeClr val="accent3"/>
                </a:solidFill>
              </a:rPr>
              <a:t>PARENT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7689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FEATURES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3400"/>
            <a:ext cx="8458200" cy="338554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>
            <a:glow>
              <a:schemeClr val="accent1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Private </a:t>
            </a:r>
            <a:r>
              <a:rPr lang="en-GB" sz="2400" dirty="0">
                <a:solidFill>
                  <a:schemeClr val="bg1"/>
                </a:solidFill>
              </a:rPr>
              <a:t>Messaging between parents and </a:t>
            </a:r>
            <a:r>
              <a:rPr lang="en-GB" sz="2400" dirty="0" smtClean="0">
                <a:solidFill>
                  <a:schemeClr val="bg1"/>
                </a:solidFill>
              </a:rPr>
              <a:t>children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Control allowed/restricted   websites for each </a:t>
            </a:r>
            <a:r>
              <a:rPr lang="en-GB" sz="2400" dirty="0" smtClean="0">
                <a:solidFill>
                  <a:schemeClr val="bg1"/>
                </a:solidFill>
              </a:rPr>
              <a:t>child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Create chores for </a:t>
            </a:r>
            <a:r>
              <a:rPr lang="en-GB" sz="2400" dirty="0" smtClean="0">
                <a:solidFill>
                  <a:schemeClr val="bg1"/>
                </a:solidFill>
              </a:rPr>
              <a:t>children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 smtClean="0">
                <a:solidFill>
                  <a:schemeClr val="bg1"/>
                </a:solidFill>
              </a:rPr>
              <a:t>they </a:t>
            </a:r>
            <a:r>
              <a:rPr lang="en-GB" sz="2400" dirty="0">
                <a:solidFill>
                  <a:schemeClr val="bg1"/>
                </a:solidFill>
              </a:rPr>
              <a:t>get bonus </a:t>
            </a:r>
            <a:r>
              <a:rPr lang="en-GB" sz="2400" dirty="0" smtClean="0">
                <a:solidFill>
                  <a:schemeClr val="bg1"/>
                </a:solidFill>
              </a:rPr>
              <a:t>online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Monitor visited websites and  searched </a:t>
            </a:r>
            <a:r>
              <a:rPr lang="en-GB" sz="2400" dirty="0" smtClean="0">
                <a:solidFill>
                  <a:schemeClr val="bg1"/>
                </a:solidFill>
              </a:rPr>
              <a:t>keywords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Download reports for visited sites and </a:t>
            </a:r>
            <a:r>
              <a:rPr lang="en-GB" sz="2400" dirty="0" smtClean="0">
                <a:solidFill>
                  <a:schemeClr val="bg1"/>
                </a:solidFill>
              </a:rPr>
              <a:t>searches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Control number of hours your </a:t>
            </a:r>
            <a:r>
              <a:rPr lang="en-GB" sz="2400" dirty="0" smtClean="0">
                <a:solidFill>
                  <a:schemeClr val="bg1"/>
                </a:solidFill>
              </a:rPr>
              <a:t>child </a:t>
            </a:r>
            <a:r>
              <a:rPr lang="en-GB" sz="2400" dirty="0">
                <a:solidFill>
                  <a:schemeClr val="bg1"/>
                </a:solidFill>
              </a:rPr>
              <a:t>can surf for each </a:t>
            </a:r>
            <a:r>
              <a:rPr lang="en-GB" sz="2400" dirty="0" smtClean="0">
                <a:solidFill>
                  <a:schemeClr val="bg1"/>
                </a:solidFill>
              </a:rPr>
              <a:t>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Control surfing period for any </a:t>
            </a:r>
            <a:r>
              <a:rPr lang="en-GB" sz="2400" dirty="0" smtClean="0">
                <a:solidFill>
                  <a:schemeClr val="bg1"/>
                </a:solidFill>
              </a:rPr>
              <a:t>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53183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2960" y="457050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>
                <a:solidFill>
                  <a:schemeClr val="accent3"/>
                </a:solidFill>
              </a:rPr>
              <a:t>Child Online </a:t>
            </a:r>
            <a:r>
              <a:rPr lang="en-GB" b="1" dirty="0" smtClean="0">
                <a:solidFill>
                  <a:schemeClr val="accent3"/>
                </a:solidFill>
              </a:rPr>
              <a:t>Protection </a:t>
            </a:r>
            <a:r>
              <a:rPr lang="en-GB" sz="1600" i="1" cap="none" dirty="0" smtClean="0">
                <a:solidFill>
                  <a:schemeClr val="accent3"/>
                </a:solidFill>
              </a:rPr>
              <a:t>CHILD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7689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FEATURES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17590"/>
            <a:ext cx="8458200" cy="338554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>
            <a:glow>
              <a:schemeClr val="accent1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Beautifully designed and customisable </a:t>
            </a:r>
            <a:r>
              <a:rPr lang="en-GB" sz="2400" dirty="0" err="1" smtClean="0">
                <a:solidFill>
                  <a:schemeClr val="bg1"/>
                </a:solidFill>
              </a:rPr>
              <a:t>childrens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landing pages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Tens of thousands cleaned and checked </a:t>
            </a:r>
            <a:r>
              <a:rPr lang="en-GB" sz="2400" dirty="0" err="1">
                <a:solidFill>
                  <a:schemeClr val="bg1"/>
                </a:solidFill>
              </a:rPr>
              <a:t>Youtube</a:t>
            </a:r>
            <a:r>
              <a:rPr lang="en-GB" sz="2400" dirty="0">
                <a:solidFill>
                  <a:schemeClr val="bg1"/>
                </a:solidFill>
              </a:rPr>
              <a:t> and </a:t>
            </a:r>
            <a:r>
              <a:rPr lang="en-GB" sz="2400" dirty="0" err="1">
                <a:solidFill>
                  <a:schemeClr val="bg1"/>
                </a:solidFill>
              </a:rPr>
              <a:t>Vimeo</a:t>
            </a:r>
            <a:r>
              <a:rPr lang="en-GB" sz="2400" dirty="0">
                <a:solidFill>
                  <a:schemeClr val="bg1"/>
                </a:solidFill>
              </a:rPr>
              <a:t> videos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Must see websites for </a:t>
            </a:r>
            <a:r>
              <a:rPr lang="en-GB" sz="2400" dirty="0" smtClean="0">
                <a:solidFill>
                  <a:schemeClr val="bg1"/>
                </a:solidFill>
              </a:rPr>
              <a:t>children </a:t>
            </a:r>
            <a:r>
              <a:rPr lang="en-GB" sz="2400" dirty="0">
                <a:solidFill>
                  <a:schemeClr val="bg1"/>
                </a:solidFill>
              </a:rPr>
              <a:t>of different age </a:t>
            </a:r>
            <a:r>
              <a:rPr lang="en-GB" sz="2400" dirty="0" smtClean="0">
                <a:solidFill>
                  <a:schemeClr val="bg1"/>
                </a:solidFill>
              </a:rPr>
              <a:t>brackets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Online Games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TCG Wiki For Schools (Online </a:t>
            </a:r>
            <a:r>
              <a:rPr lang="en-GB" sz="2400" dirty="0" smtClean="0">
                <a:solidFill>
                  <a:schemeClr val="bg1"/>
                </a:solidFill>
              </a:rPr>
              <a:t>Encyclopaedia)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1069584" y="1648021"/>
            <a:ext cx="6618913" cy="1089427"/>
          </a:xfrm>
        </p:spPr>
        <p:txBody>
          <a:bodyPr/>
          <a:lstStyle/>
          <a:p>
            <a:r>
              <a:rPr lang="en-US" sz="4800" dirty="0" smtClean="0"/>
              <a:t>TCG </a:t>
            </a:r>
            <a:r>
              <a:rPr lang="en-US" sz="4800" b="1" dirty="0" smtClean="0"/>
              <a:t>SCHOOL</a:t>
            </a:r>
            <a:r>
              <a:rPr lang="en-US" sz="4800" dirty="0" smtClean="0"/>
              <a:t> EDITION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5546"/>
          <a:stretch/>
        </p:blipFill>
        <p:spPr>
          <a:xfrm>
            <a:off x="3692857" y="3581400"/>
            <a:ext cx="5209309" cy="286512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868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5546"/>
          <a:stretch/>
        </p:blipFill>
        <p:spPr>
          <a:xfrm>
            <a:off x="0" y="0"/>
            <a:ext cx="9144000" cy="50292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257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</a:rPr>
              <a:t>Custom Website </a:t>
            </a:r>
            <a:r>
              <a:rPr lang="en-GB" sz="3200" dirty="0" smtClean="0">
                <a:solidFill>
                  <a:schemeClr val="bg1"/>
                </a:solidFill>
              </a:rPr>
              <a:t>Categories, </a:t>
            </a:r>
            <a:r>
              <a:rPr lang="en-GB" sz="3200" dirty="0">
                <a:solidFill>
                  <a:schemeClr val="bg1"/>
                </a:solidFill>
              </a:rPr>
              <a:t>Content </a:t>
            </a:r>
            <a:r>
              <a:rPr lang="en-GB" sz="3200" dirty="0" smtClean="0">
                <a:solidFill>
                  <a:schemeClr val="bg1"/>
                </a:solidFill>
              </a:rPr>
              <a:t>Filtering, Whitelist </a:t>
            </a:r>
            <a:r>
              <a:rPr lang="en-GB" sz="3200" dirty="0">
                <a:solidFill>
                  <a:schemeClr val="bg1"/>
                </a:solidFill>
              </a:rPr>
              <a:t>and </a:t>
            </a:r>
            <a:r>
              <a:rPr lang="en-GB" sz="3200" dirty="0" smtClean="0">
                <a:solidFill>
                  <a:schemeClr val="bg1"/>
                </a:solidFill>
              </a:rPr>
              <a:t>Blacklist </a:t>
            </a:r>
            <a:r>
              <a:rPr lang="en-GB" sz="3200" dirty="0">
                <a:solidFill>
                  <a:schemeClr val="bg1"/>
                </a:solidFill>
              </a:rPr>
              <a:t>for teachers and students </a:t>
            </a:r>
            <a:r>
              <a:rPr lang="en-GB" sz="3200" dirty="0" smtClean="0">
                <a:solidFill>
                  <a:schemeClr val="bg1"/>
                </a:solidFill>
              </a:rPr>
              <a:t>per school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2960" y="46329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TCG </a:t>
            </a:r>
            <a:r>
              <a:rPr lang="en-GB" b="1" dirty="0" smtClean="0">
                <a:solidFill>
                  <a:schemeClr val="accent3"/>
                </a:solidFill>
              </a:rPr>
              <a:t>SCHOOL Edition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AC4352215574EBDB5AA14930D074B" ma:contentTypeVersion="2" ma:contentTypeDescription="Create a new document." ma:contentTypeScope="" ma:versionID="c8048845f5244f68bc191bac1e883e09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cd2cac4ab9d2a98e05866dfa68610d5c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3E071C-7C5E-4A19-AE2C-CB60EF92D21A}"/>
</file>

<file path=customXml/itemProps2.xml><?xml version="1.0" encoding="utf-8"?>
<ds:datastoreItem xmlns:ds="http://schemas.openxmlformats.org/officeDocument/2006/customXml" ds:itemID="{2391788F-E2F6-4A54-BB0B-B2775EE0075A}"/>
</file>

<file path=customXml/itemProps3.xml><?xml version="1.0" encoding="utf-8"?>
<ds:datastoreItem xmlns:ds="http://schemas.openxmlformats.org/officeDocument/2006/customXml" ds:itemID="{F6D0C4C0-0763-4E85-A837-53EB0001C3A1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640</TotalTime>
  <Words>222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Medium</vt:lpstr>
      <vt:lpstr>Tunga</vt:lpstr>
      <vt:lpstr>Wingdings</vt:lpstr>
      <vt:lpstr>Angles</vt:lpstr>
      <vt:lpstr>PRESENTATION</vt:lpstr>
      <vt:lpstr>TCG CHILD ONLINE PROTECTION</vt:lpstr>
      <vt:lpstr>TCG Child Online Protection</vt:lpstr>
      <vt:lpstr>TCG Child Online Protection</vt:lpstr>
      <vt:lpstr>TCG Child Online Protection</vt:lpstr>
      <vt:lpstr>TCG Child Online Protection PARENT</vt:lpstr>
      <vt:lpstr>TCG Child Online Protection CHILD</vt:lpstr>
      <vt:lpstr>TCG SCHOOL EDITION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tcg-ikawka</dc:creator>
  <cp:lastModifiedBy>max thomas</cp:lastModifiedBy>
  <cp:revision>40</cp:revision>
  <dcterms:created xsi:type="dcterms:W3CDTF">2012-07-12T06:33:09Z</dcterms:created>
  <dcterms:modified xsi:type="dcterms:W3CDTF">2013-09-09T03:49:56Z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0x0101009CCAC4352215574EBDB5AA14930D074B</vt:lpwstr>
  </property>
</Properties>
</file>