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93" r:id="rId4"/>
    <p:sldId id="299" r:id="rId5"/>
    <p:sldId id="285" r:id="rId6"/>
    <p:sldId id="304" r:id="rId7"/>
    <p:sldId id="305" r:id="rId8"/>
    <p:sldId id="300" r:id="rId9"/>
    <p:sldId id="295" r:id="rId10"/>
    <p:sldId id="303" r:id="rId11"/>
    <p:sldId id="297" r:id="rId12"/>
    <p:sldId id="262" r:id="rId13"/>
    <p:sldId id="266" r:id="rId14"/>
    <p:sldId id="264" r:id="rId15"/>
    <p:sldId id="267" r:id="rId16"/>
    <p:sldId id="265" r:id="rId17"/>
    <p:sldId id="268" r:id="rId18"/>
    <p:sldId id="269" r:id="rId19"/>
    <p:sldId id="270" r:id="rId20"/>
    <p:sldId id="271" r:id="rId21"/>
    <p:sldId id="272" r:id="rId22"/>
    <p:sldId id="274" r:id="rId23"/>
    <p:sldId id="275" r:id="rId24"/>
    <p:sldId id="276" r:id="rId25"/>
    <p:sldId id="277" r:id="rId26"/>
    <p:sldId id="278" r:id="rId27"/>
    <p:sldId id="298" r:id="rId28"/>
    <p:sldId id="279" r:id="rId29"/>
    <p:sldId id="280" r:id="rId30"/>
    <p:sldId id="282" r:id="rId31"/>
    <p:sldId id="281" r:id="rId32"/>
    <p:sldId id="283" r:id="rId33"/>
    <p:sldId id="260" r:id="rId34"/>
    <p:sldId id="263" r:id="rId35"/>
    <p:sldId id="290" r:id="rId36"/>
    <p:sldId id="306" r:id="rId37"/>
    <p:sldId id="291" r:id="rId3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190337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387149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23338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375611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9436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244628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363091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372847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172458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260858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FCE1D3-4F7B-47B4-90E6-702020630C3E}" type="datetimeFigureOut">
              <a:rPr lang="es-CO" smtClean="0"/>
              <a:pPr/>
              <a:t>12/08/2013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204681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bright="70000" contrast="-70000"/>
            <a:extLst>
              <a:ext uri="{BEBA8EAE-BF5A-486C-A8C5-ECC9F3942E4B}">
                <a14:imgProps xmlns:a14="http://schemas.microsoft.com/office/drawing/2010/main" xmlns="">
                  <a14:imgLayer r:embed="rId14">
                    <a14:imgEffect>
                      <a14:saturation sat="95000"/>
                    </a14:imgEffect>
                  </a14:imgLayer>
                </a14:imgProps>
              </a:ext>
            </a:extLst>
          </a:blip>
          <a:srcRect/>
          <a:stretch>
            <a:fillRect t="-26000" b="-26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CE1D3-4F7B-47B4-90E6-702020630C3E}" type="datetimeFigureOut">
              <a:rPr lang="es-CO" smtClean="0"/>
              <a:pPr/>
              <a:t>12/08/2013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29A3A-9916-40D9-869F-2180D183D0FB}" type="slidenum">
              <a:rPr lang="es-CO" smtClean="0"/>
              <a:pPr/>
              <a:t>‹Nº›</a:t>
            </a:fld>
            <a:endParaRPr lang="es-CO"/>
          </a:p>
        </p:txBody>
      </p:sp>
    </p:spTree>
    <p:extLst>
      <p:ext uri="{BB962C8B-B14F-4D97-AF65-F5344CB8AC3E}">
        <p14:creationId xmlns:p14="http://schemas.microsoft.com/office/powerpoint/2010/main" xmlns="" val="40642956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gmancilla@udistrital.edu.co" TargetMode="External"/><Relationship Id="rId2" Type="http://schemas.openxmlformats.org/officeDocument/2006/relationships/hyperlink" Target="mailto:Giovani.mancilla@g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1000108"/>
            <a:ext cx="7772400" cy="1470025"/>
          </a:xfrm>
        </p:spPr>
        <p:txBody>
          <a:bodyPr>
            <a:normAutofit fontScale="90000"/>
          </a:bodyPr>
          <a:lstStyle/>
          <a:p>
            <a:r>
              <a:rPr lang="es-CO" dirty="0" smtClean="0"/>
              <a:t>INCLUSIÓN FINANCIERA BANCA MÓVIL Y SEGURIDAD – TEGUCIGALPA HONDURAS 12-13 AGOSTO 2013.</a:t>
            </a:r>
            <a:endParaRPr lang="es-CO" dirty="0"/>
          </a:p>
        </p:txBody>
      </p:sp>
      <p:sp>
        <p:nvSpPr>
          <p:cNvPr id="3" name="2 Subtítulo"/>
          <p:cNvSpPr>
            <a:spLocks noGrp="1"/>
          </p:cNvSpPr>
          <p:nvPr>
            <p:ph type="subTitle" idx="1"/>
          </p:nvPr>
        </p:nvSpPr>
        <p:spPr>
          <a:xfrm>
            <a:off x="1371600" y="3500438"/>
            <a:ext cx="6400800" cy="1752600"/>
          </a:xfrm>
        </p:spPr>
        <p:txBody>
          <a:bodyPr>
            <a:normAutofit fontScale="92500" lnSpcReduction="20000"/>
          </a:bodyPr>
          <a:lstStyle/>
          <a:p>
            <a:r>
              <a:rPr lang="es-CO" dirty="0" smtClean="0"/>
              <a:t>PROTECCIÓN AL CONSUMIDOR Y RIESGOS. </a:t>
            </a:r>
          </a:p>
          <a:p>
            <a:r>
              <a:rPr lang="es-CO" dirty="0" smtClean="0"/>
              <a:t>LA SEGURIDAD EN LA BANCA MÓVIL</a:t>
            </a:r>
          </a:p>
          <a:p>
            <a:r>
              <a:rPr lang="es-CO" dirty="0" smtClean="0"/>
              <a:t>GIOVANI MANCILLA EXPERTO UIT</a:t>
            </a:r>
            <a:endParaRPr lang="es-CO" dirty="0"/>
          </a:p>
        </p:txBody>
      </p:sp>
    </p:spTree>
    <p:extLst>
      <p:ext uri="{BB962C8B-B14F-4D97-AF65-F5344CB8AC3E}">
        <p14:creationId xmlns:p14="http://schemas.microsoft.com/office/powerpoint/2010/main" xmlns="" val="893563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381000"/>
            <a:ext cx="8172480" cy="815752"/>
          </a:xfrm>
        </p:spPr>
        <p:txBody>
          <a:bodyPr>
            <a:normAutofit fontScale="90000"/>
          </a:bodyPr>
          <a:lstStyle/>
          <a:p>
            <a:r>
              <a:rPr lang="es-CO" dirty="0" smtClean="0"/>
              <a:t>PRINCIPALES FRAUDES Y ALGUNAS RECOMENDACIONES DE MITIGACIÓN</a:t>
            </a:r>
            <a:endParaRPr lang="es-CO" dirty="0"/>
          </a:p>
        </p:txBody>
      </p:sp>
      <p:sp>
        <p:nvSpPr>
          <p:cNvPr id="3" name="2 Subtítulo"/>
          <p:cNvSpPr>
            <a:spLocks noGrp="1"/>
          </p:cNvSpPr>
          <p:nvPr>
            <p:ph type="subTitle" idx="1"/>
          </p:nvPr>
        </p:nvSpPr>
        <p:spPr>
          <a:xfrm>
            <a:off x="323528" y="2060848"/>
            <a:ext cx="8280920" cy="3577952"/>
          </a:xfrm>
        </p:spPr>
        <p:txBody>
          <a:bodyPr>
            <a:normAutofit/>
          </a:bodyPr>
          <a:lstStyle/>
          <a:p>
            <a:r>
              <a:rPr lang="es-CO" dirty="0" smtClean="0"/>
              <a:t>FRAUDE EN EL ELEMENTO DE ACCESO.</a:t>
            </a:r>
          </a:p>
          <a:p>
            <a:r>
              <a:rPr lang="es-CO" dirty="0" smtClean="0"/>
              <a:t>FRAUDE EN EL CANAL - PROTOCOLOS.</a:t>
            </a:r>
          </a:p>
          <a:p>
            <a:r>
              <a:rPr lang="es-CO" dirty="0" smtClean="0"/>
              <a:t>FRAUDE EN LAS BASES DE DATOS BANCARIAS.</a:t>
            </a:r>
          </a:p>
          <a:p>
            <a:endParaRPr lang="es-CO" dirty="0"/>
          </a:p>
        </p:txBody>
      </p:sp>
    </p:spTree>
    <p:extLst>
      <p:ext uri="{BB962C8B-B14F-4D97-AF65-F5344CB8AC3E}">
        <p14:creationId xmlns:p14="http://schemas.microsoft.com/office/powerpoint/2010/main" xmlns="" val="1903619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8278688" cy="815752"/>
          </a:xfrm>
        </p:spPr>
        <p:txBody>
          <a:bodyPr>
            <a:normAutofit fontScale="90000"/>
          </a:bodyPr>
          <a:lstStyle/>
          <a:p>
            <a:r>
              <a:rPr lang="es-CO" dirty="0" smtClean="0"/>
              <a:t>FRAUDES EN ELEMENTOS DE ACCESO</a:t>
            </a:r>
            <a:br>
              <a:rPr lang="es-CO" dirty="0" smtClean="0"/>
            </a:br>
            <a:r>
              <a:rPr lang="es-CO" dirty="0" smtClean="0"/>
              <a:t>MÓVILES –TABLETS</a:t>
            </a:r>
            <a:endParaRPr lang="es-CO" dirty="0"/>
          </a:p>
        </p:txBody>
      </p:sp>
      <p:sp>
        <p:nvSpPr>
          <p:cNvPr id="3" name="2 Subtítulo"/>
          <p:cNvSpPr>
            <a:spLocks noGrp="1"/>
          </p:cNvSpPr>
          <p:nvPr>
            <p:ph type="subTitle" idx="1"/>
          </p:nvPr>
        </p:nvSpPr>
        <p:spPr>
          <a:xfrm>
            <a:off x="323528" y="1484784"/>
            <a:ext cx="8640960" cy="4968552"/>
          </a:xfrm>
        </p:spPr>
        <p:txBody>
          <a:bodyPr>
            <a:normAutofit fontScale="77500" lnSpcReduction="20000"/>
          </a:bodyPr>
          <a:lstStyle/>
          <a:p>
            <a:pPr marL="514350" indent="-514350" algn="just">
              <a:buAutoNum type="arabicParenR"/>
            </a:pPr>
            <a:r>
              <a:rPr lang="es-CO" dirty="0" smtClean="0"/>
              <a:t>HURTO DE MÓVILES.</a:t>
            </a:r>
          </a:p>
          <a:p>
            <a:pPr marL="514350" indent="-514350" algn="just">
              <a:buAutoNum type="arabicParenR"/>
            </a:pPr>
            <a:r>
              <a:rPr lang="es-CO" dirty="0" smtClean="0"/>
              <a:t>CLONACIÓN SIM.</a:t>
            </a:r>
          </a:p>
          <a:p>
            <a:pPr marL="514350" indent="-514350" algn="just">
              <a:buAutoNum type="arabicParenR"/>
            </a:pPr>
            <a:r>
              <a:rPr lang="es-CO" dirty="0" smtClean="0"/>
              <a:t>TELÉFONOS DE DUDOSA PROCEDENCIA – NO HOMOLOGADOS …</a:t>
            </a:r>
          </a:p>
          <a:p>
            <a:pPr marL="514350" indent="-514350" algn="just">
              <a:buAutoNum type="arabicParenR"/>
            </a:pPr>
            <a:r>
              <a:rPr lang="es-CO" dirty="0" smtClean="0"/>
              <a:t>PASEO MILLONARIO – TRANSFERENCIAS OBLIGADAS.</a:t>
            </a:r>
          </a:p>
          <a:p>
            <a:pPr marL="514350" indent="-514350" algn="just">
              <a:buAutoNum type="arabicParenR"/>
            </a:pPr>
            <a:r>
              <a:rPr lang="es-CO" dirty="0" smtClean="0"/>
              <a:t>SINCRONIZACIÓN CON PC INFECTADOS.</a:t>
            </a:r>
          </a:p>
          <a:p>
            <a:pPr marL="514350" indent="-514350" algn="just">
              <a:buAutoNum type="arabicParenR"/>
            </a:pPr>
            <a:r>
              <a:rPr lang="es-CO" dirty="0" smtClean="0"/>
              <a:t>PHISING POR SUPLANTACIÓN DE PÁGINA WEB O POR E-MAIL.</a:t>
            </a:r>
          </a:p>
          <a:p>
            <a:pPr marL="514350" indent="-514350" algn="just">
              <a:buAutoNum type="arabicParenR"/>
            </a:pPr>
            <a:r>
              <a:rPr lang="es-CO" dirty="0" smtClean="0"/>
              <a:t>PUERTOS ABIERTOS Y COMPARTIDOS – GSM  WIFI – POR INTERNET - BOTNET</a:t>
            </a:r>
          </a:p>
          <a:p>
            <a:pPr marL="514350" indent="-514350" algn="just">
              <a:buAutoNum type="arabicParenR"/>
            </a:pPr>
            <a:r>
              <a:rPr lang="es-CO" dirty="0" smtClean="0"/>
              <a:t>MALWARE.</a:t>
            </a:r>
          </a:p>
          <a:p>
            <a:pPr marL="514350" indent="-514350" algn="just">
              <a:buAutoNum type="arabicParenR"/>
            </a:pPr>
            <a:r>
              <a:rPr lang="es-CO" dirty="0" smtClean="0"/>
              <a:t>INGENIERÍA SOCIAL </a:t>
            </a:r>
          </a:p>
          <a:p>
            <a:pPr marL="514350" indent="-514350" algn="just">
              <a:buAutoNum type="arabicParenR"/>
            </a:pPr>
            <a:r>
              <a:rPr lang="es-CO" dirty="0" smtClean="0"/>
              <a:t>ACCESO AUTORIZADO Y PERMITIDO A TERCEROS QUE NO TIENEN DEBIDO CUIDADO</a:t>
            </a:r>
            <a:endParaRPr lang="es-CO" dirty="0"/>
          </a:p>
        </p:txBody>
      </p:sp>
    </p:spTree>
    <p:extLst>
      <p:ext uri="{BB962C8B-B14F-4D97-AF65-F5344CB8AC3E}">
        <p14:creationId xmlns:p14="http://schemas.microsoft.com/office/powerpoint/2010/main" xmlns="" val="4290414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248472"/>
          </a:xfrm>
        </p:spPr>
        <p:txBody>
          <a:bodyPr>
            <a:normAutofit fontScale="92500" lnSpcReduction="20000"/>
          </a:bodyPr>
          <a:lstStyle/>
          <a:p>
            <a:pPr marL="514350" indent="-514350">
              <a:buAutoNum type="arabicParenR"/>
            </a:pPr>
            <a:r>
              <a:rPr lang="es-CO" dirty="0" smtClean="0"/>
              <a:t>HURTO DE MÓVILES.</a:t>
            </a:r>
            <a:endParaRPr lang="es-CO" dirty="0"/>
          </a:p>
          <a:p>
            <a:pPr algn="just"/>
            <a:r>
              <a:rPr lang="es-CO" dirty="0" smtClean="0"/>
              <a:t>Para el tema de Banca Móvil, </a:t>
            </a:r>
            <a:r>
              <a:rPr lang="es-CO" dirty="0" smtClean="0"/>
              <a:t>la amenaza</a:t>
            </a:r>
            <a:r>
              <a:rPr lang="es-CO" dirty="0" smtClean="0"/>
              <a:t>, especialmente por la información almacenada en los equipos </a:t>
            </a:r>
            <a:r>
              <a:rPr lang="es-CO" dirty="0" smtClean="0"/>
              <a:t>que pueden dar un perfil del usuario y para muchas aplicaciones como mails se deja abierta la sesión con cargue automático </a:t>
            </a:r>
            <a:r>
              <a:rPr lang="es-CO" dirty="0" smtClean="0"/>
              <a:t>sin clave, normalmente el defraudador tendrá que realizar post proceso de datos para explotar la posibilidad de hurtar fondos</a:t>
            </a:r>
            <a:r>
              <a:rPr lang="es-CO" dirty="0" smtClean="0"/>
              <a:t>.</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TABLETS</a:t>
            </a:r>
            <a:endParaRPr lang="es-CO" dirty="0"/>
          </a:p>
        </p:txBody>
      </p:sp>
    </p:spTree>
    <p:extLst>
      <p:ext uri="{BB962C8B-B14F-4D97-AF65-F5344CB8AC3E}">
        <p14:creationId xmlns:p14="http://schemas.microsoft.com/office/powerpoint/2010/main" xmlns="" val="1831704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42910" y="1700808"/>
            <a:ext cx="7889530" cy="4248472"/>
          </a:xfrm>
        </p:spPr>
        <p:txBody>
          <a:bodyPr>
            <a:normAutofit fontScale="85000" lnSpcReduction="10000"/>
          </a:bodyPr>
          <a:lstStyle/>
          <a:p>
            <a:pPr marL="514350" indent="-514350">
              <a:buAutoNum type="arabicParenR"/>
            </a:pPr>
            <a:r>
              <a:rPr lang="es-CO" dirty="0" smtClean="0"/>
              <a:t>HURTO DE MÓVILES.</a:t>
            </a:r>
          </a:p>
          <a:p>
            <a:pPr algn="just"/>
            <a:r>
              <a:rPr lang="es-CO" dirty="0" smtClean="0"/>
              <a:t>Mitigación – recomendación usuarios.</a:t>
            </a:r>
          </a:p>
          <a:p>
            <a:pPr algn="just"/>
            <a:r>
              <a:rPr lang="es-CO" dirty="0" smtClean="0"/>
              <a:t>Fabricación de terminales seguros que no se pueda reescribir el IMEI, seguimiento remoto de terminales, aplicaciones de borrado remoto de datos, aplicaciones de botón de pánico, cuidado por parte del usuario, etc…</a:t>
            </a:r>
          </a:p>
          <a:p>
            <a:pPr algn="just"/>
            <a:r>
              <a:rPr lang="es-CO" dirty="0" smtClean="0"/>
              <a:t>Subir a bases de datos de listas blancas  y negras los terminales, control a exportación e importación de terminales usados ejemplo base de GSMA.</a:t>
            </a:r>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131707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248472"/>
          </a:xfrm>
        </p:spPr>
        <p:txBody>
          <a:bodyPr>
            <a:normAutofit fontScale="85000" lnSpcReduction="20000"/>
          </a:bodyPr>
          <a:lstStyle/>
          <a:p>
            <a:pPr marL="514350" indent="-514350">
              <a:buFont typeface="+mj-lt"/>
              <a:buAutoNum type="arabicParenR" startAt="2"/>
            </a:pPr>
            <a:r>
              <a:rPr lang="es-CO" dirty="0" smtClean="0"/>
              <a:t>Clonación de SIM.</a:t>
            </a:r>
            <a:endParaRPr lang="es-CO" dirty="0"/>
          </a:p>
          <a:p>
            <a:pPr algn="just"/>
            <a:r>
              <a:rPr lang="es-CO" dirty="0" smtClean="0"/>
              <a:t>Es un aspecto que empieza a preocupar a la industria móvil por los aspectos adversos que puedan causar en el futuro cercano, normalmente sobre estos dispositivos se graba información esencial de funcionamiento del dispositivo móvil que algunas aplicaciones lo utilizan para asegurar acceso, en este caso un tercero inescrupuloso podría suplantar al usuario móvil y realizar transacciones de Banca Móvil inadvertidas por el verdadero usuario, máxime los mensajes de </a:t>
            </a:r>
            <a:r>
              <a:rPr lang="es-CO" dirty="0" smtClean="0"/>
              <a:t>claves de acceso </a:t>
            </a:r>
            <a:r>
              <a:rPr lang="es-CO" dirty="0" smtClean="0"/>
              <a:t>podría llegar al clonado.</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3319764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248472"/>
          </a:xfrm>
        </p:spPr>
        <p:txBody>
          <a:bodyPr>
            <a:normAutofit/>
          </a:bodyPr>
          <a:lstStyle/>
          <a:p>
            <a:pPr marL="514350" indent="-514350">
              <a:buFont typeface="+mj-lt"/>
              <a:buAutoNum type="arabicParenR" startAt="2"/>
            </a:pPr>
            <a:r>
              <a:rPr lang="es-CO" dirty="0" smtClean="0"/>
              <a:t>Clonación de SIM.</a:t>
            </a:r>
            <a:endParaRPr lang="es-CO" dirty="0"/>
          </a:p>
          <a:p>
            <a:pPr algn="just"/>
            <a:r>
              <a:rPr lang="es-CO" dirty="0" smtClean="0"/>
              <a:t>Para que se de esta modalidad es necesario que el defraudador tenga acceso al terminal, por ende no dejar los equipos sin vigilancia, no prestarlos o en caso de necesidad cambiar claves de acceso.</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3218546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248472"/>
          </a:xfrm>
        </p:spPr>
        <p:txBody>
          <a:bodyPr>
            <a:normAutofit fontScale="77500" lnSpcReduction="20000"/>
          </a:bodyPr>
          <a:lstStyle/>
          <a:p>
            <a:pPr marL="514350" indent="-514350">
              <a:buFont typeface="+mj-lt"/>
              <a:buAutoNum type="arabicParenR" startAt="3"/>
            </a:pPr>
            <a:r>
              <a:rPr lang="es-CO" dirty="0" smtClean="0"/>
              <a:t>Teléfonos de dudosa procedencia  remarcados – no homologados.</a:t>
            </a:r>
            <a:endParaRPr lang="es-CO" dirty="0"/>
          </a:p>
          <a:p>
            <a:pPr algn="just"/>
            <a:r>
              <a:rPr lang="es-CO" dirty="0" smtClean="0"/>
              <a:t>En la industria Móvil específicamente la GSMA asigna a la industria bloques de </a:t>
            </a:r>
            <a:r>
              <a:rPr lang="es-CO" dirty="0" err="1" smtClean="0"/>
              <a:t>IMEI´s</a:t>
            </a:r>
            <a:r>
              <a:rPr lang="es-CO" dirty="0" smtClean="0"/>
              <a:t> a los productores de equipos, esta regla se está violando y aparecen en el mercado equipos no homologados que cumplen con las normas y que realmente usurpan la asignación, acá en este aspecto se corre el riesgo que estos equipos hayan sido modificados y que contengan desde el inicio aplicaciones malware que puedan transmitir a los delincuentes datos que para el caso de Banca Móvil permita el acceso a las cuentas y la realización de transacciones inadvertidas.</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980788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248472"/>
          </a:xfrm>
        </p:spPr>
        <p:txBody>
          <a:bodyPr>
            <a:normAutofit lnSpcReduction="10000"/>
          </a:bodyPr>
          <a:lstStyle/>
          <a:p>
            <a:pPr marL="514350" indent="-514350">
              <a:buFont typeface="+mj-lt"/>
              <a:buAutoNum type="arabicParenR" startAt="3"/>
            </a:pPr>
            <a:r>
              <a:rPr lang="es-CO" dirty="0" smtClean="0"/>
              <a:t>Teléfonos de dudosa procedencia  remarcados – no homologados.</a:t>
            </a:r>
            <a:endParaRPr lang="es-CO" dirty="0"/>
          </a:p>
          <a:p>
            <a:pPr algn="just"/>
            <a:r>
              <a:rPr lang="es-CO" dirty="0" smtClean="0"/>
              <a:t>Como recomendación general para los usuarios está el comprar sus terminales en tiendas oficiales de los productores de tecnología u operadores, que aseguren que sean homologados y que puedan en caso requerido realizar las reclamaciones pertinentes.</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2756131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536504"/>
          </a:xfrm>
        </p:spPr>
        <p:txBody>
          <a:bodyPr>
            <a:normAutofit fontScale="85000" lnSpcReduction="10000"/>
          </a:bodyPr>
          <a:lstStyle/>
          <a:p>
            <a:pPr marL="514350" indent="-514350">
              <a:buFont typeface="+mj-lt"/>
              <a:buAutoNum type="arabicParenR" startAt="4"/>
            </a:pPr>
            <a:r>
              <a:rPr lang="es-CO" dirty="0" smtClean="0"/>
              <a:t>Paseo Millonario – Transferencias obligadas.</a:t>
            </a:r>
            <a:endParaRPr lang="es-CO" dirty="0"/>
          </a:p>
          <a:p>
            <a:pPr algn="just"/>
            <a:r>
              <a:rPr lang="es-CO" dirty="0" smtClean="0"/>
              <a:t>En este riesgo el defraudador obtiene el acceso a la Banca Móvil a través de la intimidación del usuario original, quien se ve obligado a realizar transacciones en contra de su voluntad, como transferencias, pagos, envío de dinero a códigos para ser retirados en cajeros, y demás servicios de Banca Móvil, en la actualidad se está migrando del paseo millonario por cajero a realizar transacciones por dispositivo móvil.</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1670170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536504"/>
          </a:xfrm>
        </p:spPr>
        <p:txBody>
          <a:bodyPr>
            <a:normAutofit fontScale="92500" lnSpcReduction="10000"/>
          </a:bodyPr>
          <a:lstStyle/>
          <a:p>
            <a:pPr marL="514350" indent="-514350">
              <a:buFont typeface="+mj-lt"/>
              <a:buAutoNum type="arabicParenR" startAt="4"/>
            </a:pPr>
            <a:r>
              <a:rPr lang="es-CO" dirty="0" smtClean="0"/>
              <a:t>Paseo Millonario – Transferencias obligadas.</a:t>
            </a:r>
            <a:endParaRPr lang="es-CO" dirty="0"/>
          </a:p>
          <a:p>
            <a:pPr algn="just"/>
            <a:r>
              <a:rPr lang="es-CO" dirty="0" smtClean="0"/>
              <a:t>Mitigación. Persecución de las autoridades, evitar tomar transportes en la calle que no tengan una procedencia comprobada, desarrollo por parte de los bancos de análisis de datos con claves de comprobación para que el usuario pueda ser localizado en conjunto con las autoridades sin que sea percibida por el defraudador.</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2626169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7772400" cy="815752"/>
          </a:xfrm>
        </p:spPr>
        <p:txBody>
          <a:bodyPr/>
          <a:lstStyle/>
          <a:p>
            <a:r>
              <a:rPr lang="es-CO" dirty="0" smtClean="0"/>
              <a:t>AGENDA</a:t>
            </a:r>
            <a:endParaRPr lang="es-CO" dirty="0"/>
          </a:p>
        </p:txBody>
      </p:sp>
      <p:sp>
        <p:nvSpPr>
          <p:cNvPr id="3" name="2 Subtítulo"/>
          <p:cNvSpPr>
            <a:spLocks noGrp="1"/>
          </p:cNvSpPr>
          <p:nvPr>
            <p:ph type="subTitle" idx="1"/>
          </p:nvPr>
        </p:nvSpPr>
        <p:spPr>
          <a:xfrm>
            <a:off x="323528" y="1556792"/>
            <a:ext cx="8280920" cy="4586852"/>
          </a:xfrm>
        </p:spPr>
        <p:txBody>
          <a:bodyPr>
            <a:normAutofit/>
          </a:bodyPr>
          <a:lstStyle/>
          <a:p>
            <a:pPr algn="just">
              <a:buFont typeface="Arial" pitchFamily="34" charset="0"/>
              <a:buChar char="•"/>
            </a:pPr>
            <a:r>
              <a:rPr lang="es-CO" dirty="0" smtClean="0"/>
              <a:t>INTRODUCCIÓN</a:t>
            </a:r>
          </a:p>
          <a:p>
            <a:pPr algn="just">
              <a:buFont typeface="Arial" pitchFamily="34" charset="0"/>
              <a:buChar char="•"/>
            </a:pPr>
            <a:r>
              <a:rPr lang="es-CO" dirty="0" smtClean="0"/>
              <a:t>ALGUNAS CIFRAS.</a:t>
            </a:r>
          </a:p>
          <a:p>
            <a:pPr algn="just">
              <a:buFont typeface="Arial" pitchFamily="34" charset="0"/>
              <a:buChar char="•"/>
            </a:pPr>
            <a:r>
              <a:rPr lang="es-CO" dirty="0" smtClean="0"/>
              <a:t>CONSIDERACIONES</a:t>
            </a:r>
          </a:p>
          <a:p>
            <a:pPr algn="just">
              <a:buFont typeface="Arial" pitchFamily="34" charset="0"/>
              <a:buChar char="•"/>
            </a:pPr>
            <a:r>
              <a:rPr lang="es-CO" dirty="0" smtClean="0"/>
              <a:t>TIPOLOGÍAS DE FRAUDE MÁS EXTENDIDAS.</a:t>
            </a:r>
          </a:p>
          <a:p>
            <a:pPr algn="just">
              <a:buFont typeface="Arial" pitchFamily="34" charset="0"/>
              <a:buChar char="•"/>
            </a:pPr>
            <a:r>
              <a:rPr lang="es-CO" dirty="0" smtClean="0"/>
              <a:t>DESCRIPCIÓN Y RECOMENDACIONES DE MITIGACIÓN</a:t>
            </a:r>
            <a:r>
              <a:rPr lang="es-CO" dirty="0" smtClean="0"/>
              <a:t>.</a:t>
            </a:r>
          </a:p>
          <a:p>
            <a:pPr algn="just">
              <a:buFont typeface="Arial" pitchFamily="34" charset="0"/>
              <a:buChar char="•"/>
            </a:pPr>
            <a:r>
              <a:rPr lang="es-CO" dirty="0" smtClean="0"/>
              <a:t>FRENTES DE TRABAJO DE MITIGACIÓN</a:t>
            </a:r>
          </a:p>
          <a:p>
            <a:pPr algn="just">
              <a:buFont typeface="Arial" pitchFamily="34" charset="0"/>
              <a:buChar char="•"/>
            </a:pPr>
            <a:r>
              <a:rPr lang="es-CO" dirty="0" smtClean="0"/>
              <a:t>CONCLUSIONES</a:t>
            </a:r>
            <a:endParaRPr lang="es-CO" dirty="0" smtClean="0"/>
          </a:p>
        </p:txBody>
      </p:sp>
    </p:spTree>
    <p:extLst>
      <p:ext uri="{BB962C8B-B14F-4D97-AF65-F5344CB8AC3E}">
        <p14:creationId xmlns:p14="http://schemas.microsoft.com/office/powerpoint/2010/main" xmlns="" val="1817146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536504"/>
          </a:xfrm>
        </p:spPr>
        <p:txBody>
          <a:bodyPr>
            <a:normAutofit lnSpcReduction="10000"/>
          </a:bodyPr>
          <a:lstStyle/>
          <a:p>
            <a:pPr marL="514350" indent="-514350">
              <a:buFont typeface="+mj-lt"/>
              <a:buAutoNum type="arabicPeriod" startAt="5"/>
            </a:pPr>
            <a:r>
              <a:rPr lang="es-CO" dirty="0" smtClean="0"/>
              <a:t>Sincronización con terminales infectados.</a:t>
            </a:r>
            <a:endParaRPr lang="es-CO" dirty="0"/>
          </a:p>
          <a:p>
            <a:pPr algn="just"/>
            <a:r>
              <a:rPr lang="es-CO" dirty="0" smtClean="0"/>
              <a:t>En esta modalidad el equipo móvil al sincronizarse con PC´S infectados pueden contagiarse con malware como </a:t>
            </a:r>
            <a:r>
              <a:rPr lang="es-CO" dirty="0" err="1" smtClean="0"/>
              <a:t>botnets</a:t>
            </a:r>
            <a:r>
              <a:rPr lang="es-CO" dirty="0" smtClean="0"/>
              <a:t>, software espía, virus, puertas traseras, troyanos, gusanos, </a:t>
            </a:r>
            <a:r>
              <a:rPr lang="es-CO" dirty="0" err="1" smtClean="0"/>
              <a:t>keyloggers</a:t>
            </a:r>
            <a:r>
              <a:rPr lang="es-CO" dirty="0" smtClean="0"/>
              <a:t>, </a:t>
            </a:r>
            <a:r>
              <a:rPr lang="es-CO" dirty="0" err="1" smtClean="0"/>
              <a:t>etc</a:t>
            </a:r>
            <a:r>
              <a:rPr lang="es-CO" dirty="0" smtClean="0"/>
              <a:t>… al sincronizarse resultan infectados inadvertidamente.</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1520295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536504"/>
          </a:xfrm>
        </p:spPr>
        <p:txBody>
          <a:bodyPr>
            <a:normAutofit lnSpcReduction="10000"/>
          </a:bodyPr>
          <a:lstStyle/>
          <a:p>
            <a:pPr marL="514350" indent="-514350">
              <a:buFont typeface="+mj-lt"/>
              <a:buAutoNum type="arabicPeriod" startAt="5"/>
            </a:pPr>
            <a:r>
              <a:rPr lang="es-CO" dirty="0" smtClean="0"/>
              <a:t>Sincronización con terminales infectados.</a:t>
            </a:r>
            <a:endParaRPr lang="es-CO" dirty="0"/>
          </a:p>
          <a:p>
            <a:pPr algn="just"/>
            <a:r>
              <a:rPr lang="es-CO" dirty="0" smtClean="0"/>
              <a:t>Mitigación. El usuario se debe asegura que el terminal móvil y todos aquellos con los que se sincroniza como </a:t>
            </a:r>
            <a:r>
              <a:rPr lang="es-CO" dirty="0" err="1" smtClean="0"/>
              <a:t>tablets</a:t>
            </a:r>
            <a:r>
              <a:rPr lang="es-CO" dirty="0" smtClean="0"/>
              <a:t>, portátiles, </a:t>
            </a:r>
            <a:r>
              <a:rPr lang="es-CO" dirty="0" err="1" smtClean="0"/>
              <a:t>PC´s</a:t>
            </a:r>
            <a:r>
              <a:rPr lang="es-CO" dirty="0" smtClean="0"/>
              <a:t> etc…, cuentan con los elementos de seguridad suficiente entre si que eviten infecciones y que no se transmita ningún tipo de malware.</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1025842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536504"/>
          </a:xfrm>
        </p:spPr>
        <p:txBody>
          <a:bodyPr>
            <a:normAutofit fontScale="85000" lnSpcReduction="10000"/>
          </a:bodyPr>
          <a:lstStyle/>
          <a:p>
            <a:pPr marL="514350" indent="-514350">
              <a:buFont typeface="+mj-lt"/>
              <a:buAutoNum type="arabicPeriod" startAt="6"/>
            </a:pPr>
            <a:r>
              <a:rPr lang="es-CO" dirty="0" err="1" smtClean="0"/>
              <a:t>Phishing</a:t>
            </a:r>
            <a:r>
              <a:rPr lang="es-CO" dirty="0" smtClean="0"/>
              <a:t> por suplantación de páginas web ó por correos electrónicos.</a:t>
            </a:r>
            <a:endParaRPr lang="es-CO" dirty="0"/>
          </a:p>
          <a:p>
            <a:pPr algn="just"/>
            <a:r>
              <a:rPr lang="es-CO" dirty="0" smtClean="0"/>
              <a:t>Modalidad en la que el usuario incautamente piensa que está navegando y proporcionando datos a su operador Bancario y realmente los está proporcionando a un defraudador quien los captura y con base en estos realiza transacciones no consentidas por parte del usuario. A pesar que los Bancos y diferentes entidades advierten a diario sobre este tipo de modalidad aún hay muchos usuarios que son timados.</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3664861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536504"/>
          </a:xfrm>
        </p:spPr>
        <p:txBody>
          <a:bodyPr>
            <a:normAutofit fontScale="92500" lnSpcReduction="10000"/>
          </a:bodyPr>
          <a:lstStyle/>
          <a:p>
            <a:pPr marL="514350" indent="-514350">
              <a:buFont typeface="+mj-lt"/>
              <a:buAutoNum type="arabicPeriod" startAt="6"/>
            </a:pPr>
            <a:r>
              <a:rPr lang="es-CO" dirty="0" err="1" smtClean="0"/>
              <a:t>Phishing</a:t>
            </a:r>
            <a:r>
              <a:rPr lang="es-CO" dirty="0" smtClean="0"/>
              <a:t> por suplantación de páginas web ó por correos electrónicos.</a:t>
            </a:r>
            <a:endParaRPr lang="es-CO" dirty="0"/>
          </a:p>
          <a:p>
            <a:pPr algn="just"/>
            <a:r>
              <a:rPr lang="es-CO" dirty="0" smtClean="0"/>
              <a:t>Mitigación. Capacitación a los usuarios sobre el uso seguro de los medios de acceso en este caso sobre Banca Móvil, el usuario no debe perder de vista que el hecho de realizar una transacción sobre móvil los riesgos electrónicos tradicionales se pueden seguir presentando sobre este nuevo método de acceso a sus servicios bancarios.</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3278439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1700808"/>
            <a:ext cx="8064896" cy="4824536"/>
          </a:xfrm>
        </p:spPr>
        <p:txBody>
          <a:bodyPr>
            <a:normAutofit fontScale="70000" lnSpcReduction="20000"/>
          </a:bodyPr>
          <a:lstStyle/>
          <a:p>
            <a:pPr marL="514350" indent="-514350">
              <a:buFont typeface="+mj-lt"/>
              <a:buAutoNum type="arabicPeriod" startAt="7"/>
            </a:pPr>
            <a:r>
              <a:rPr lang="es-CO" dirty="0" smtClean="0"/>
              <a:t>Puertos Abiertos y compartidos – </a:t>
            </a:r>
            <a:r>
              <a:rPr lang="es-CO" dirty="0"/>
              <a:t>GSM  WIFI – POR INTERNET - BOTNET.</a:t>
            </a:r>
          </a:p>
          <a:p>
            <a:pPr algn="just"/>
            <a:r>
              <a:rPr lang="es-CO" dirty="0" smtClean="0"/>
              <a:t>Esta modalidad el usuario está abriendo las puertas para que sus datos puedan ser vistos públicamente al permitir el acceso de terceros a través de sus dispositivos, muchas veces los dejan abiertos sin claves o con claves que son fáciles de adivinar por parte de los </a:t>
            </a:r>
            <a:r>
              <a:rPr lang="es-CO" dirty="0"/>
              <a:t>delincuentes, por medio de puertos </a:t>
            </a:r>
            <a:r>
              <a:rPr lang="es-CO" dirty="0" err="1"/>
              <a:t>wifi</a:t>
            </a:r>
            <a:r>
              <a:rPr lang="es-CO" dirty="0"/>
              <a:t> es posible obtener tráfico no cifrado, este se puede convertir en la fuente de infección de dispositivos conectados a la misma </a:t>
            </a:r>
            <a:r>
              <a:rPr lang="es-CO" dirty="0" smtClean="0"/>
              <a:t>red, acá adicionalmente se corre el riesgo de volverse parte de una red de robots que son aprovechadas por los </a:t>
            </a:r>
            <a:r>
              <a:rPr lang="es-CO" dirty="0" err="1" smtClean="0"/>
              <a:t>ciberdelincuentes</a:t>
            </a:r>
            <a:r>
              <a:rPr lang="es-CO" dirty="0" smtClean="0"/>
              <a:t> para realizar ataques a diferente tipo de entidades, en este caso la banca podría ser objeto de este tipo de ataques, adicionalmente al tener un elemento que accede al banco de forma remota pueden adquirir algunos datos de interés para el delincuente que luego les permitirá realizar el ataque con base en información obtenida del acceso móvil.</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941411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536504"/>
          </a:xfrm>
        </p:spPr>
        <p:txBody>
          <a:bodyPr>
            <a:normAutofit fontScale="92500"/>
          </a:bodyPr>
          <a:lstStyle/>
          <a:p>
            <a:pPr marL="514350" indent="-514350">
              <a:buFont typeface="+mj-lt"/>
              <a:buAutoNum type="arabicPeriod" startAt="7"/>
            </a:pPr>
            <a:r>
              <a:rPr lang="es-CO" dirty="0" smtClean="0"/>
              <a:t>Puertos Abiertos y compartidos – </a:t>
            </a:r>
            <a:r>
              <a:rPr lang="es-CO" dirty="0"/>
              <a:t>GSM  WIFI – POR INTERNET - BOTNET.</a:t>
            </a:r>
          </a:p>
          <a:p>
            <a:pPr algn="just"/>
            <a:r>
              <a:rPr lang="es-CO" dirty="0" smtClean="0"/>
              <a:t>Mitigación. Los usuarios no deben dejar abiertos sus puertos, es como dejar abierta la puerta de la casa se corren diversos riesgos e incluso pueden verse involucrados en investigaciones posteriores por accesos a través de sus medios a sitios no permitidos o ser parte de una red de ataque a entidades,.</a:t>
            </a:r>
            <a:endParaRPr lang="es-CO" dirty="0"/>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10478870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00808"/>
            <a:ext cx="7416824" cy="4536504"/>
          </a:xfrm>
        </p:spPr>
        <p:txBody>
          <a:bodyPr>
            <a:normAutofit fontScale="62500" lnSpcReduction="20000"/>
          </a:bodyPr>
          <a:lstStyle/>
          <a:p>
            <a:pPr marL="514350" indent="-514350">
              <a:buFont typeface="+mj-lt"/>
              <a:buAutoNum type="arabicPeriod" startAt="8"/>
            </a:pPr>
            <a:r>
              <a:rPr lang="es-CO" dirty="0" smtClean="0"/>
              <a:t>Malware</a:t>
            </a:r>
            <a:endParaRPr lang="es-CO" dirty="0"/>
          </a:p>
          <a:p>
            <a:pPr algn="just"/>
            <a:r>
              <a:rPr lang="es-CO" dirty="0" smtClean="0"/>
              <a:t>Software malicioso que busca obtener datos de usuario y utilizarlos para fines no consentidos por el mismo. Para el caso de Banca Móvil está el acceso a realizar operaciones bancarias inconsultas. !2013 1300 nuevas muestras de malware diario, se ha disparado en un 614% en último año, se calcula que actualmente el 1% están infectados a nivel mundial, de seguir la tendencia pronto será una grave amenaza.</a:t>
            </a:r>
          </a:p>
          <a:p>
            <a:pPr algn="just"/>
            <a:r>
              <a:rPr lang="es-CO" dirty="0" smtClean="0"/>
              <a:t>Los principales datos que requiere el defraudador son: nombres de usuarios y contraseñas, intercepción de SMS para obtener datos de acceso a plataforma bancaria, Datos de formularios  por ejemplo de compras on-line con cargo a cuentas bancarias o tarjetas de crédito, rescate de datos o información comprometedora receptada por medio de malware, envío de mensajes a números </a:t>
            </a:r>
            <a:r>
              <a:rPr lang="es-CO" dirty="0" err="1" smtClean="0"/>
              <a:t>premium</a:t>
            </a:r>
            <a:r>
              <a:rPr lang="es-CO" dirty="0" smtClean="0"/>
              <a:t>, envío de recargas con cargo a cuenta bancaria, ataque a dispositivo pidiendo recate «</a:t>
            </a:r>
            <a:r>
              <a:rPr lang="es-CO" dirty="0" err="1" smtClean="0"/>
              <a:t>Ransomware</a:t>
            </a:r>
            <a:r>
              <a:rPr lang="es-CO" dirty="0" smtClean="0"/>
              <a:t>»; </a:t>
            </a:r>
            <a:r>
              <a:rPr lang="es-CO" dirty="0" err="1" smtClean="0"/>
              <a:t>botnets</a:t>
            </a:r>
            <a:r>
              <a:rPr lang="es-CO" dirty="0" smtClean="0"/>
              <a:t> infectados por redes sociales, infección por correo electrónico, tiendas alternativas de aplicaciones infectadas, etc…</a:t>
            </a:r>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33531184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7772400" cy="815752"/>
          </a:xfrm>
        </p:spPr>
        <p:txBody>
          <a:bodyPr/>
          <a:lstStyle/>
          <a:p>
            <a:r>
              <a:rPr lang="es-CO" dirty="0" smtClean="0"/>
              <a:t>MALWARE CABALGANTE</a:t>
            </a:r>
            <a:endParaRPr lang="es-CO" dirty="0"/>
          </a:p>
        </p:txBody>
      </p:sp>
      <p:sp>
        <p:nvSpPr>
          <p:cNvPr id="3" name="2 Subtítulo"/>
          <p:cNvSpPr>
            <a:spLocks noGrp="1"/>
          </p:cNvSpPr>
          <p:nvPr>
            <p:ph type="subTitle" idx="1"/>
          </p:nvPr>
        </p:nvSpPr>
        <p:spPr>
          <a:xfrm>
            <a:off x="323528" y="1556792"/>
            <a:ext cx="8280920" cy="4082008"/>
          </a:xfrm>
        </p:spPr>
        <p:txBody>
          <a:bodyPr>
            <a:normAutofit/>
          </a:bodyPr>
          <a:lstStyle/>
          <a:p>
            <a:pPr algn="just"/>
            <a:r>
              <a:rPr lang="es-CO" dirty="0" smtClean="0"/>
              <a:t>Delitos informáticos </a:t>
            </a:r>
            <a:r>
              <a:rPr lang="es-CO" dirty="0" err="1" smtClean="0"/>
              <a:t>Dijin</a:t>
            </a:r>
            <a:r>
              <a:rPr lang="es-CO" dirty="0" smtClean="0"/>
              <a:t> </a:t>
            </a:r>
            <a:r>
              <a:rPr lang="es-CO" dirty="0" err="1" smtClean="0"/>
              <a:t>Policia</a:t>
            </a:r>
            <a:r>
              <a:rPr lang="es-CO" dirty="0" smtClean="0"/>
              <a:t> Nacional de Colombia – Defraudadores especializados. </a:t>
            </a:r>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2564904"/>
            <a:ext cx="6625426" cy="3680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082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1484784"/>
            <a:ext cx="8568952" cy="4968552"/>
          </a:xfrm>
        </p:spPr>
        <p:txBody>
          <a:bodyPr>
            <a:normAutofit fontScale="62500" lnSpcReduction="20000"/>
          </a:bodyPr>
          <a:lstStyle/>
          <a:p>
            <a:pPr marL="514350" indent="-514350">
              <a:buFont typeface="+mj-lt"/>
              <a:buAutoNum type="arabicPeriod" startAt="8"/>
            </a:pPr>
            <a:r>
              <a:rPr lang="es-CO" dirty="0" smtClean="0"/>
              <a:t>Malware</a:t>
            </a:r>
            <a:endParaRPr lang="es-CO" dirty="0"/>
          </a:p>
          <a:p>
            <a:pPr algn="just"/>
            <a:r>
              <a:rPr lang="es-CO" dirty="0" smtClean="0"/>
              <a:t>Mitigación: a) Mantener el dispositivo actualizado con las últimas versiones de S.O. y </a:t>
            </a:r>
            <a:r>
              <a:rPr lang="es-CO" dirty="0" err="1" smtClean="0"/>
              <a:t>sw</a:t>
            </a:r>
            <a:r>
              <a:rPr lang="es-CO" dirty="0" smtClean="0"/>
              <a:t> instalado. B) Usar perfiles de usuario con privilegios mínimos, tratar de evitar usarlo como administrador. C) No instalar </a:t>
            </a:r>
            <a:r>
              <a:rPr lang="es-CO" dirty="0" err="1" smtClean="0"/>
              <a:t>sw</a:t>
            </a:r>
            <a:r>
              <a:rPr lang="es-CO" dirty="0" smtClean="0"/>
              <a:t> de repositorios no oficiales o de dudosa procedencia. D) Acorde con el tipo de dispositivo buscar software anti malware E) Contraseñas para encendido y desbloqueo del equipo, F) no dejar claves por defecto, G) evitar dejar accesos directos a aplicaciones con claves guardadas en el equipo, H) en caso de conectarse a redes </a:t>
            </a:r>
            <a:r>
              <a:rPr lang="es-CO" dirty="0" err="1" smtClean="0"/>
              <a:t>wifi</a:t>
            </a:r>
            <a:r>
              <a:rPr lang="es-CO" dirty="0" smtClean="0"/>
              <a:t> ajenas procurar no enviar datos de Banca </a:t>
            </a:r>
            <a:r>
              <a:rPr lang="es-CO" dirty="0" err="1" smtClean="0"/>
              <a:t>On</a:t>
            </a:r>
            <a:r>
              <a:rPr lang="es-CO" dirty="0" smtClean="0"/>
              <a:t> Line, realizarlo solo sobre redes seguras I) Comprobar origen y confianza de cualquier tipo de contenido, J) No aceptar e-mail, SMS, MMS, mensajes multimedia, etc… de origen desconocido, k) deshabilitar todas las conexiones innecesarias, no aceptar conexiones ni transferencias no solicitadas. L) Cifrar datos sensibles, M) realizar periódicamente copias de seguridad, N) Verificar y activar métodos de seguimiento y seguridad de fábrica que posean los terminales, O) Bloquear envío de mensajes </a:t>
            </a:r>
            <a:r>
              <a:rPr lang="es-CO" dirty="0" err="1" smtClean="0"/>
              <a:t>premium</a:t>
            </a:r>
            <a:r>
              <a:rPr lang="es-CO" dirty="0" smtClean="0"/>
              <a:t> con su operador. P) estar alerta sobre las nuevas modalidades que se están presentando que permita disminuir los riesgo rápidamente. Q) Cuando los bancos provean seguros adquirir los mismos para transferir riesgos.</a:t>
            </a:r>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3670739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1484784"/>
            <a:ext cx="8568952" cy="4968552"/>
          </a:xfrm>
        </p:spPr>
        <p:txBody>
          <a:bodyPr>
            <a:normAutofit fontScale="77500" lnSpcReduction="20000"/>
          </a:bodyPr>
          <a:lstStyle/>
          <a:p>
            <a:pPr marL="514350" indent="-514350">
              <a:buFont typeface="+mj-lt"/>
              <a:buAutoNum type="arabicPeriod" startAt="9"/>
            </a:pPr>
            <a:r>
              <a:rPr lang="es-CO" dirty="0" smtClean="0"/>
              <a:t>Ingeniería Social</a:t>
            </a:r>
            <a:endParaRPr lang="es-CO" dirty="0"/>
          </a:p>
          <a:p>
            <a:pPr algn="just"/>
            <a:r>
              <a:rPr lang="es-CO" dirty="0" smtClean="0"/>
              <a:t>En esta modalidad el defraudador logra la obtención de datos sensibles a través de la ingenuidad del usuario, muchas veces se valen los delincuentes de redes sociales, suplantación de personas presentándose como muy buenos amigos o como personas con grandes necesidades. El defraudador logra obtener la información necesaria para iniciar un ataque, para el caso de Banca Móvil podrían obtener información viendo por encima del hombro el usuario y contraseña provisto para realizar transacciones y luego el defraudador puede usarlo para realizar sus acciones delictivas. En otras modalidades los delincuentes aprovechan estos acercamientos al usuario para proporcionarle sustancias psicoactivas para manejar su voluntad como el caso de la </a:t>
            </a:r>
            <a:r>
              <a:rPr lang="es-CO" dirty="0" err="1" smtClean="0"/>
              <a:t>escopolamina</a:t>
            </a:r>
            <a:r>
              <a:rPr lang="es-CO" dirty="0" smtClean="0"/>
              <a:t>.</a:t>
            </a:r>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66780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7772400" cy="815752"/>
          </a:xfrm>
        </p:spPr>
        <p:txBody>
          <a:bodyPr/>
          <a:lstStyle/>
          <a:p>
            <a:r>
              <a:rPr lang="es-CO" dirty="0" smtClean="0"/>
              <a:t>INTRODUCCIÓN</a:t>
            </a:r>
            <a:endParaRPr lang="es-CO" dirty="0"/>
          </a:p>
        </p:txBody>
      </p:sp>
      <p:sp>
        <p:nvSpPr>
          <p:cNvPr id="3" name="2 Subtítulo"/>
          <p:cNvSpPr>
            <a:spLocks noGrp="1"/>
          </p:cNvSpPr>
          <p:nvPr>
            <p:ph type="subTitle" idx="1"/>
          </p:nvPr>
        </p:nvSpPr>
        <p:spPr>
          <a:xfrm>
            <a:off x="323528" y="1556792"/>
            <a:ext cx="8280920" cy="4082008"/>
          </a:xfrm>
        </p:spPr>
        <p:txBody>
          <a:bodyPr>
            <a:normAutofit fontScale="77500" lnSpcReduction="20000"/>
          </a:bodyPr>
          <a:lstStyle/>
          <a:p>
            <a:pPr algn="just"/>
            <a:r>
              <a:rPr lang="es-CO" dirty="0" smtClean="0"/>
              <a:t>Hablar de seguridad en Banca Móvil, es entrar en uno de los temas que más causa temor a los usuarios, a la hora de hacer uso de aplicaciones, dicho temor no es infundado dada la gran cantidad de posibilidades de fraude que hoy convergen en el terminal de acceso (telecomunicaciones, Informáticos, Bancarios y de aplicaciones en un solo dispositivo).</a:t>
            </a:r>
          </a:p>
          <a:p>
            <a:pPr algn="just"/>
            <a:r>
              <a:rPr lang="es-CO" dirty="0" smtClean="0"/>
              <a:t>Se requiere entender claramente los riesgos que asumimos y buscar su mitigación, el miedo al riesgo no puede paralizar el desarrollo de la Banca Móvil.  Este tema deberá ser tenido en cuenta de manera importante en el despliegue de los nuevos servicios, es tan importante el desarrollo de las aplicaciones como la seguridad de las mismas.</a:t>
            </a:r>
            <a:endParaRPr lang="es-CO" dirty="0"/>
          </a:p>
        </p:txBody>
      </p:sp>
    </p:spTree>
    <p:extLst>
      <p:ext uri="{BB962C8B-B14F-4D97-AF65-F5344CB8AC3E}">
        <p14:creationId xmlns:p14="http://schemas.microsoft.com/office/powerpoint/2010/main" xmlns="" val="1817146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1484784"/>
            <a:ext cx="8568952" cy="4968552"/>
          </a:xfrm>
        </p:spPr>
        <p:txBody>
          <a:bodyPr>
            <a:normAutofit/>
          </a:bodyPr>
          <a:lstStyle/>
          <a:p>
            <a:pPr marL="514350" indent="-514350">
              <a:buFont typeface="+mj-lt"/>
              <a:buAutoNum type="arabicPeriod" startAt="9"/>
            </a:pPr>
            <a:r>
              <a:rPr lang="es-CO" dirty="0" smtClean="0"/>
              <a:t>Ingeniería Social</a:t>
            </a:r>
            <a:endParaRPr lang="es-CO" dirty="0"/>
          </a:p>
          <a:p>
            <a:pPr algn="just"/>
            <a:r>
              <a:rPr lang="es-CO" dirty="0" smtClean="0"/>
              <a:t>Mitigación. El usuario de los servicios de Banca Móvil deben ser consientes de este tipo de peligros y mitigarlos, evitando tener conversaciones y realizar transacciones en lugares públicos y en presencia de terceros, se debe evitar recibir sustancias o tener encuentros muy cercanos con personas desconocidas. </a:t>
            </a:r>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1227575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1484784"/>
            <a:ext cx="8568952" cy="4968552"/>
          </a:xfrm>
        </p:spPr>
        <p:txBody>
          <a:bodyPr>
            <a:normAutofit fontScale="92500" lnSpcReduction="10000"/>
          </a:bodyPr>
          <a:lstStyle/>
          <a:p>
            <a:pPr marL="514350" indent="-514350">
              <a:buFont typeface="+mj-lt"/>
              <a:buAutoNum type="arabicPeriod" startAt="10"/>
            </a:pPr>
            <a:r>
              <a:rPr lang="es-CO" dirty="0" smtClean="0"/>
              <a:t>Acceso autorizado y permitido a terceros que no tienen debido cuidado.</a:t>
            </a:r>
            <a:endParaRPr lang="es-CO" dirty="0"/>
          </a:p>
          <a:p>
            <a:pPr algn="just"/>
            <a:r>
              <a:rPr lang="es-CO" dirty="0" smtClean="0"/>
              <a:t>Muchas veces se manejan cuentas conjuntas con familiares, o cuentas empresariales que requieren que más de una persona tenga acceso a la información de Banca Móvil, en estos casos puede suceder que el tercero no tenga el debido cuidado de acceso a este canal bancario y caiga en cualquier modalidad de las anotadas anteriormente, en este caso al no existir una responsabilidad única se vuelve el tema de seguridad una prioridad.</a:t>
            </a:r>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17526148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1484784"/>
            <a:ext cx="8568952" cy="4968552"/>
          </a:xfrm>
        </p:spPr>
        <p:txBody>
          <a:bodyPr>
            <a:normAutofit/>
          </a:bodyPr>
          <a:lstStyle/>
          <a:p>
            <a:pPr marL="514350" indent="-514350">
              <a:buFont typeface="+mj-lt"/>
              <a:buAutoNum type="arabicPeriod" startAt="10"/>
            </a:pPr>
            <a:r>
              <a:rPr lang="es-CO" dirty="0" smtClean="0"/>
              <a:t>Acceso autorizado y permitido a terceros que no tienen debido cuidado.</a:t>
            </a:r>
            <a:endParaRPr lang="es-CO" dirty="0"/>
          </a:p>
          <a:p>
            <a:pPr algn="just"/>
            <a:r>
              <a:rPr lang="es-CO" dirty="0" smtClean="0"/>
              <a:t>Mitigación: capacitar y concientizar a cada uno de los integrantes de cuentas conjuntas sobre los riesgos y la responsabilidad compartida que se tiene para evitar que sean timados.</a:t>
            </a:r>
          </a:p>
        </p:txBody>
      </p:sp>
      <p:sp>
        <p:nvSpPr>
          <p:cNvPr id="5" name="1 Título"/>
          <p:cNvSpPr txBox="1">
            <a:spLocks/>
          </p:cNvSpPr>
          <p:nvPr/>
        </p:nvSpPr>
        <p:spPr>
          <a:xfrm>
            <a:off x="251520" y="381000"/>
            <a:ext cx="8784976" cy="11037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FRAUDES EN ELEMENTOS DE ACCESO</a:t>
            </a:r>
            <a:br>
              <a:rPr lang="es-CO" dirty="0" smtClean="0"/>
            </a:br>
            <a:r>
              <a:rPr lang="es-CO" dirty="0" smtClean="0"/>
              <a:t>MÓVILES – PORTÁTILES - TABLETS</a:t>
            </a:r>
            <a:endParaRPr lang="es-CO" dirty="0"/>
          </a:p>
        </p:txBody>
      </p:sp>
    </p:spTree>
    <p:extLst>
      <p:ext uri="{BB962C8B-B14F-4D97-AF65-F5344CB8AC3E}">
        <p14:creationId xmlns:p14="http://schemas.microsoft.com/office/powerpoint/2010/main" xmlns="" val="2481226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7772400" cy="815752"/>
          </a:xfrm>
        </p:spPr>
        <p:txBody>
          <a:bodyPr>
            <a:normAutofit/>
          </a:bodyPr>
          <a:lstStyle/>
          <a:p>
            <a:r>
              <a:rPr lang="es-CO" dirty="0" smtClean="0"/>
              <a:t>FRAUDES EN CANAL</a:t>
            </a:r>
            <a:endParaRPr lang="es-CO" dirty="0"/>
          </a:p>
        </p:txBody>
      </p:sp>
      <p:sp>
        <p:nvSpPr>
          <p:cNvPr id="3" name="2 Subtítulo"/>
          <p:cNvSpPr>
            <a:spLocks noGrp="1"/>
          </p:cNvSpPr>
          <p:nvPr>
            <p:ph type="subTitle" idx="1"/>
          </p:nvPr>
        </p:nvSpPr>
        <p:spPr>
          <a:xfrm>
            <a:off x="1475656" y="1700808"/>
            <a:ext cx="6400800" cy="2736304"/>
          </a:xfrm>
        </p:spPr>
        <p:txBody>
          <a:bodyPr>
            <a:normAutofit/>
          </a:bodyPr>
          <a:lstStyle/>
          <a:p>
            <a:pPr marL="514350" indent="-514350" algn="just">
              <a:buAutoNum type="arabicParenR"/>
            </a:pPr>
            <a:r>
              <a:rPr lang="es-CO" dirty="0" smtClean="0"/>
              <a:t>CAPATADORES DE SEÑAL – SNIFFER.</a:t>
            </a:r>
          </a:p>
          <a:p>
            <a:pPr marL="514350" indent="-514350" algn="just">
              <a:buAutoNum type="arabicParenR"/>
            </a:pPr>
            <a:r>
              <a:rPr lang="es-CO" dirty="0" smtClean="0"/>
              <a:t>ENVÍO DE INFORMACIÓN POR ENLACES NO SEGUROS.</a:t>
            </a:r>
          </a:p>
          <a:p>
            <a:pPr marL="514350" indent="-514350" algn="just">
              <a:buAutoNum type="arabicParenR"/>
            </a:pPr>
            <a:r>
              <a:rPr lang="es-CO" dirty="0" smtClean="0"/>
              <a:t>ACCESOS ABIERTOS A INTERNET.</a:t>
            </a:r>
          </a:p>
          <a:p>
            <a:pPr marL="514350" indent="-514350">
              <a:buAutoNum type="arabicParenR"/>
            </a:pPr>
            <a:endParaRPr lang="es-CO" dirty="0"/>
          </a:p>
        </p:txBody>
      </p:sp>
    </p:spTree>
    <p:extLst>
      <p:ext uri="{BB962C8B-B14F-4D97-AF65-F5344CB8AC3E}">
        <p14:creationId xmlns:p14="http://schemas.microsoft.com/office/powerpoint/2010/main" xmlns="" val="2803809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7772400" cy="815752"/>
          </a:xfrm>
        </p:spPr>
        <p:txBody>
          <a:bodyPr>
            <a:normAutofit/>
          </a:bodyPr>
          <a:lstStyle/>
          <a:p>
            <a:r>
              <a:rPr lang="es-CO" dirty="0" smtClean="0"/>
              <a:t>FRAUDES EN BASES DE DATOS</a:t>
            </a:r>
            <a:endParaRPr lang="es-CO" dirty="0"/>
          </a:p>
        </p:txBody>
      </p:sp>
      <p:sp>
        <p:nvSpPr>
          <p:cNvPr id="3" name="2 Subtítulo"/>
          <p:cNvSpPr>
            <a:spLocks noGrp="1"/>
          </p:cNvSpPr>
          <p:nvPr>
            <p:ph type="subTitle" idx="1"/>
          </p:nvPr>
        </p:nvSpPr>
        <p:spPr>
          <a:xfrm>
            <a:off x="1115616" y="1700808"/>
            <a:ext cx="7344816" cy="2880320"/>
          </a:xfrm>
        </p:spPr>
        <p:txBody>
          <a:bodyPr>
            <a:normAutofit/>
          </a:bodyPr>
          <a:lstStyle/>
          <a:p>
            <a:pPr marL="514350" indent="-514350" algn="just">
              <a:buAutoNum type="arabicParenR"/>
            </a:pPr>
            <a:r>
              <a:rPr lang="es-CO" dirty="0" smtClean="0"/>
              <a:t>BASES DE DATOS BANCARIAS.</a:t>
            </a:r>
          </a:p>
          <a:p>
            <a:pPr marL="514350" indent="-514350" algn="just">
              <a:buAutoNum type="arabicParenR"/>
            </a:pPr>
            <a:r>
              <a:rPr lang="es-CO" dirty="0" smtClean="0"/>
              <a:t>ATAQUES A LAS ENTIDADES.</a:t>
            </a:r>
          </a:p>
          <a:p>
            <a:pPr marL="514350" indent="-514350" algn="just">
              <a:buAutoNum type="arabicParenR"/>
            </a:pPr>
            <a:r>
              <a:rPr lang="es-CO" dirty="0" smtClean="0"/>
              <a:t>DENEGACIÓN DE SERVICIOS</a:t>
            </a:r>
          </a:p>
          <a:p>
            <a:pPr marL="514350" indent="-514350" algn="just">
              <a:buAutoNum type="arabicParenR"/>
            </a:pPr>
            <a:r>
              <a:rPr lang="es-CO" dirty="0" smtClean="0"/>
              <a:t>FRAUDE INTERNO PARA TIMAR A CLIENTES.</a:t>
            </a:r>
            <a:endParaRPr lang="es-CO" dirty="0"/>
          </a:p>
        </p:txBody>
      </p:sp>
    </p:spTree>
    <p:extLst>
      <p:ext uri="{BB962C8B-B14F-4D97-AF65-F5344CB8AC3E}">
        <p14:creationId xmlns:p14="http://schemas.microsoft.com/office/powerpoint/2010/main" xmlns="" val="25298118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4290"/>
            <a:ext cx="8243918" cy="815752"/>
          </a:xfrm>
        </p:spPr>
        <p:txBody>
          <a:bodyPr>
            <a:normAutofit fontScale="90000"/>
          </a:bodyPr>
          <a:lstStyle/>
          <a:p>
            <a:r>
              <a:rPr lang="es-CO" dirty="0" smtClean="0"/>
              <a:t>FRENTES DE TRABAJO DE MITIGACIÓN</a:t>
            </a:r>
            <a:endParaRPr lang="es-CO" dirty="0"/>
          </a:p>
        </p:txBody>
      </p:sp>
      <p:sp>
        <p:nvSpPr>
          <p:cNvPr id="3" name="2 Subtítulo"/>
          <p:cNvSpPr>
            <a:spLocks noGrp="1"/>
          </p:cNvSpPr>
          <p:nvPr>
            <p:ph type="subTitle" idx="1"/>
          </p:nvPr>
        </p:nvSpPr>
        <p:spPr>
          <a:xfrm>
            <a:off x="214282" y="1142984"/>
            <a:ext cx="8643998" cy="5429288"/>
          </a:xfrm>
        </p:spPr>
        <p:txBody>
          <a:bodyPr>
            <a:normAutofit fontScale="62500" lnSpcReduction="20000"/>
          </a:bodyPr>
          <a:lstStyle/>
          <a:p>
            <a:pPr marL="514350" indent="-514350" algn="just">
              <a:buAutoNum type="arabicParenR"/>
            </a:pPr>
            <a:r>
              <a:rPr lang="es-CO" dirty="0" smtClean="0"/>
              <a:t>Legal.</a:t>
            </a:r>
          </a:p>
          <a:p>
            <a:pPr marL="514350" indent="-514350" algn="just">
              <a:buAutoNum type="arabicParenR"/>
            </a:pPr>
            <a:r>
              <a:rPr lang="es-CO" dirty="0" smtClean="0"/>
              <a:t>Investigativo especializado.</a:t>
            </a:r>
          </a:p>
          <a:p>
            <a:pPr marL="514350" indent="-514350" algn="just">
              <a:buAutoNum type="arabicParenR"/>
            </a:pPr>
            <a:r>
              <a:rPr lang="es-CO" dirty="0" smtClean="0"/>
              <a:t>Regulatorio de protección al usuario.</a:t>
            </a:r>
          </a:p>
          <a:p>
            <a:pPr marL="514350" indent="-514350" algn="just">
              <a:buAutoNum type="arabicParenR"/>
            </a:pPr>
            <a:r>
              <a:rPr lang="es-CO" dirty="0" smtClean="0"/>
              <a:t>Seguimiento a transacciones en tiempo real, inhibiendo aquellas sospechosas, generando niveles adicionales de aseguramiento.</a:t>
            </a:r>
          </a:p>
          <a:p>
            <a:pPr marL="514350" indent="-514350" algn="just">
              <a:buAutoNum type="arabicParenR"/>
            </a:pPr>
            <a:r>
              <a:rPr lang="es-CO" dirty="0" smtClean="0"/>
              <a:t>Áreas bancos – operadores de control del fraude.</a:t>
            </a:r>
          </a:p>
          <a:p>
            <a:pPr marL="514350" indent="-514350" algn="just">
              <a:buAutoNum type="arabicParenR"/>
            </a:pPr>
            <a:r>
              <a:rPr lang="es-CO" dirty="0" smtClean="0"/>
              <a:t>Capacitación a usuarios para realizar uso seguro e identificación de amenazas.</a:t>
            </a:r>
          </a:p>
          <a:p>
            <a:pPr marL="514350" indent="-514350" algn="just">
              <a:buAutoNum type="arabicParenR"/>
            </a:pPr>
            <a:r>
              <a:rPr lang="es-CO" dirty="0" smtClean="0"/>
              <a:t>Concientización de deber de cuidado del terminal y sus contenidos.</a:t>
            </a:r>
          </a:p>
          <a:p>
            <a:pPr marL="514350" indent="-514350" algn="just">
              <a:buAutoNum type="arabicParenR"/>
            </a:pPr>
            <a:r>
              <a:rPr lang="es-CO" dirty="0" smtClean="0"/>
              <a:t>Creación de canales de comunicación y asesoría en temas de seguridad y fraude al usuario</a:t>
            </a:r>
            <a:r>
              <a:rPr lang="es-CO" dirty="0" smtClean="0"/>
              <a:t>.</a:t>
            </a:r>
          </a:p>
          <a:p>
            <a:pPr marL="514350" indent="-514350" algn="just">
              <a:buAutoNum type="arabicParenR"/>
            </a:pPr>
            <a:r>
              <a:rPr lang="es-CO" dirty="0" smtClean="0"/>
              <a:t>Dependiendo del modelo que se use debe desarrollarse la matriz propia de riesgos identificando amenazas, probabilidad de ocurrencia, impacto, exposición al riesgo, que permita generar un sistema de protección integral de mitigación.</a:t>
            </a:r>
          </a:p>
          <a:p>
            <a:pPr marL="514350" indent="-514350" algn="just">
              <a:buAutoNum type="arabicParenR"/>
            </a:pPr>
            <a:r>
              <a:rPr lang="es-CO" dirty="0" smtClean="0"/>
              <a:t>Desarrollar sistemas de detección por análisis de datos, líneas de denuncia, botones de pánico, </a:t>
            </a:r>
            <a:r>
              <a:rPr lang="es-CO" dirty="0" err="1" smtClean="0"/>
              <a:t>etc</a:t>
            </a:r>
            <a:r>
              <a:rPr lang="es-CO" dirty="0" smtClean="0"/>
              <a:t>… deben ser muy sencillos dada la población objetivo.</a:t>
            </a:r>
          </a:p>
          <a:p>
            <a:pPr marL="514350" indent="-514350" algn="just">
              <a:buAutoNum type="arabicParenR"/>
            </a:pPr>
            <a:r>
              <a:rPr lang="es-CO" dirty="0" smtClean="0"/>
              <a:t>“El control de fraude es labor de todos” </a:t>
            </a:r>
            <a:endParaRPr lang="es-CO" dirty="0" smtClean="0"/>
          </a:p>
          <a:p>
            <a:pPr marL="514350" indent="-514350" algn="just"/>
            <a:endParaRPr lang="es-CO" dirty="0" smtClean="0"/>
          </a:p>
          <a:p>
            <a:pPr marL="514350" indent="-514350" algn="just">
              <a:buAutoNum type="arabicParenR"/>
            </a:pPr>
            <a:endParaRPr lang="es-CO" dirty="0" smtClean="0"/>
          </a:p>
          <a:p>
            <a:pPr marL="514350" indent="-514350" algn="just">
              <a:buAutoNum type="arabicParenR"/>
            </a:pPr>
            <a:endParaRPr lang="es-CO" dirty="0" smtClean="0"/>
          </a:p>
          <a:p>
            <a:pPr marL="514350" indent="-514350" algn="just">
              <a:buAutoNum type="arabicParenR"/>
            </a:pPr>
            <a:endParaRPr lang="es-CO" dirty="0"/>
          </a:p>
        </p:txBody>
      </p:sp>
    </p:spTree>
    <p:extLst>
      <p:ext uri="{BB962C8B-B14F-4D97-AF65-F5344CB8AC3E}">
        <p14:creationId xmlns:p14="http://schemas.microsoft.com/office/powerpoint/2010/main" xmlns="" val="2775307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4290"/>
            <a:ext cx="7772400" cy="815752"/>
          </a:xfrm>
        </p:spPr>
        <p:txBody>
          <a:bodyPr>
            <a:normAutofit/>
          </a:bodyPr>
          <a:lstStyle/>
          <a:p>
            <a:r>
              <a:rPr lang="es-CO" dirty="0" smtClean="0"/>
              <a:t>CONCLUSIONES</a:t>
            </a:r>
            <a:endParaRPr lang="es-CO" dirty="0"/>
          </a:p>
        </p:txBody>
      </p:sp>
      <p:sp>
        <p:nvSpPr>
          <p:cNvPr id="3" name="2 Subtítulo"/>
          <p:cNvSpPr>
            <a:spLocks noGrp="1"/>
          </p:cNvSpPr>
          <p:nvPr>
            <p:ph type="subTitle" idx="1"/>
          </p:nvPr>
        </p:nvSpPr>
        <p:spPr>
          <a:xfrm>
            <a:off x="214282" y="1000108"/>
            <a:ext cx="8643998" cy="5857892"/>
          </a:xfrm>
        </p:spPr>
        <p:txBody>
          <a:bodyPr>
            <a:normAutofit fontScale="55000" lnSpcReduction="20000"/>
          </a:bodyPr>
          <a:lstStyle/>
          <a:p>
            <a:pPr marL="514350" indent="-514350" algn="just">
              <a:buAutoNum type="arabicParenR"/>
            </a:pPr>
            <a:r>
              <a:rPr lang="es-CO" dirty="0" smtClean="0"/>
              <a:t>En la medida en que crece la Banca Móvil, de la misma forma crecen sus amenazas.</a:t>
            </a:r>
          </a:p>
          <a:p>
            <a:pPr marL="514350" indent="-514350" algn="just">
              <a:buAutoNum type="arabicParenR"/>
            </a:pPr>
            <a:r>
              <a:rPr lang="es-CO" dirty="0" smtClean="0"/>
              <a:t>Los usuarios debemos ser consientes de las amenazas existentes y tomar las precauciones debidas que permitan cerrar el camino al delito.</a:t>
            </a:r>
          </a:p>
          <a:p>
            <a:pPr marL="514350" indent="-514350" algn="just">
              <a:buAutoNum type="arabicParenR"/>
            </a:pPr>
            <a:r>
              <a:rPr lang="es-CO" dirty="0" smtClean="0"/>
              <a:t>Se requiere un trabajo conjunto entre Operadores, Bancos, reguladores, entidades de vigilancia y control, legislación y autoridades para realizar esfuerzos conjuntos que permitan atacar desde todos los frentes el delito.</a:t>
            </a:r>
          </a:p>
          <a:p>
            <a:pPr marL="514350" indent="-514350" algn="just">
              <a:buAutoNum type="arabicParenR"/>
            </a:pPr>
            <a:r>
              <a:rPr lang="es-CO" dirty="0" smtClean="0"/>
              <a:t>El usuario es responsable de su terminal y su cuidado debe ser máximo.</a:t>
            </a:r>
          </a:p>
          <a:p>
            <a:pPr marL="514350" indent="-514350" algn="just">
              <a:buAutoNum type="arabicParenR"/>
            </a:pPr>
            <a:r>
              <a:rPr lang="es-CO" dirty="0" smtClean="0"/>
              <a:t>Los Bancos y operadores deben diseñar aplicaciones y canales seguros que den confianza a sus usuarios que no se verán afectados por su uso.</a:t>
            </a:r>
          </a:p>
          <a:p>
            <a:pPr marL="514350" indent="-514350" algn="just">
              <a:buAutoNum type="arabicParenR"/>
            </a:pPr>
            <a:r>
              <a:rPr lang="es-CO" dirty="0" smtClean="0"/>
              <a:t>No se debe nunca bajar la guardia y crear falsas expectativas de que todo está cubierto y que no hay que hacer nada mas en temas de seguridad, esta soberbia la cobran caro los defraudadores.</a:t>
            </a:r>
          </a:p>
          <a:p>
            <a:pPr marL="514350" indent="-514350" algn="just">
              <a:buAutoNum type="arabicParenR"/>
            </a:pPr>
            <a:r>
              <a:rPr lang="es-CO" dirty="0" smtClean="0"/>
              <a:t>En el desarrollo de aplicaciones es tan importante que existan las mismas como la seguridad que tengan nuestros usuarios, pues una vez se pierde la confianza en un servicio es muy difícil recuperarla.</a:t>
            </a:r>
          </a:p>
          <a:p>
            <a:pPr marL="514350" indent="-514350" algn="just">
              <a:buAutoNum type="arabicParenR"/>
            </a:pPr>
            <a:r>
              <a:rPr lang="es-CO" dirty="0" smtClean="0"/>
              <a:t>Entender el perfil del “enemigo” que enfrentamos que es multinacional, con gran conocimiento técnico y que muta fácilmente, en este escenario entes como Interpol, Banco Mundial, UIT entre otros deben hacer esfuerzos importantes de coordinación y lucha conjunta.</a:t>
            </a:r>
          </a:p>
          <a:p>
            <a:pPr marL="514350" indent="-514350" algn="just">
              <a:buAutoNum type="arabicParenR"/>
            </a:pPr>
            <a:r>
              <a:rPr lang="es-CO" dirty="0" smtClean="0"/>
              <a:t>Se requiere personal idóneo con herramientas especializadas. </a:t>
            </a:r>
            <a:endParaRPr lang="es-CO" dirty="0" smtClean="0"/>
          </a:p>
          <a:p>
            <a:pPr marL="514350" indent="-514350" algn="just">
              <a:buAutoNum type="arabicParenR"/>
            </a:pPr>
            <a:r>
              <a:rPr lang="es-CO" dirty="0" smtClean="0"/>
              <a:t>Es aconsejable generar un ambiente generalizado de control de riesgos evitando los extremos, cuando controlar algo es muy costoso y no trae beneficios es mejor convivir buscando los menores impactos.</a:t>
            </a:r>
            <a:endParaRPr lang="es-CO" dirty="0" smtClean="0"/>
          </a:p>
          <a:p>
            <a:pPr marL="514350" indent="-514350" algn="just">
              <a:buAutoNum type="arabicParenR"/>
            </a:pPr>
            <a:endParaRPr lang="es-CO" dirty="0" smtClean="0"/>
          </a:p>
          <a:p>
            <a:pPr marL="514350" indent="-514350" algn="just">
              <a:buAutoNum type="arabicParenR"/>
            </a:pPr>
            <a:endParaRPr lang="es-CO" dirty="0"/>
          </a:p>
        </p:txBody>
      </p:sp>
    </p:spTree>
    <p:extLst>
      <p:ext uri="{BB962C8B-B14F-4D97-AF65-F5344CB8AC3E}">
        <p14:creationId xmlns:p14="http://schemas.microsoft.com/office/powerpoint/2010/main" xmlns="" val="2775307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7772400" cy="815752"/>
          </a:xfrm>
        </p:spPr>
        <p:txBody>
          <a:bodyPr>
            <a:normAutofit/>
          </a:bodyPr>
          <a:lstStyle/>
          <a:p>
            <a:r>
              <a:rPr lang="es-CO" dirty="0" smtClean="0"/>
              <a:t>GRACIAS</a:t>
            </a:r>
            <a:endParaRPr lang="es-CO" dirty="0"/>
          </a:p>
        </p:txBody>
      </p:sp>
      <p:sp>
        <p:nvSpPr>
          <p:cNvPr id="3" name="2 Subtítulo"/>
          <p:cNvSpPr>
            <a:spLocks noGrp="1"/>
          </p:cNvSpPr>
          <p:nvPr>
            <p:ph type="subTitle" idx="1"/>
          </p:nvPr>
        </p:nvSpPr>
        <p:spPr>
          <a:xfrm>
            <a:off x="1115616" y="1700808"/>
            <a:ext cx="7344816" cy="4608512"/>
          </a:xfrm>
        </p:spPr>
        <p:txBody>
          <a:bodyPr>
            <a:normAutofit fontScale="92500" lnSpcReduction="20000"/>
          </a:bodyPr>
          <a:lstStyle/>
          <a:p>
            <a:r>
              <a:rPr lang="es-CO" dirty="0" smtClean="0"/>
              <a:t>Para mayor información.</a:t>
            </a:r>
          </a:p>
          <a:p>
            <a:r>
              <a:rPr lang="es-CO" dirty="0" smtClean="0"/>
              <a:t>Contactar a </a:t>
            </a:r>
            <a:r>
              <a:rPr lang="es-CO" dirty="0" err="1" smtClean="0"/>
              <a:t>Giovani</a:t>
            </a:r>
            <a:r>
              <a:rPr lang="es-CO" dirty="0" smtClean="0"/>
              <a:t> Mancilla Gaona </a:t>
            </a:r>
          </a:p>
          <a:p>
            <a:r>
              <a:rPr lang="es-CO" dirty="0" smtClean="0"/>
              <a:t>Asesor independiente en temas de seguridad y control de fraude.</a:t>
            </a:r>
          </a:p>
          <a:p>
            <a:r>
              <a:rPr lang="es-CO" dirty="0" smtClean="0"/>
              <a:t>Experto UIT – Relator Grupo de Fraude </a:t>
            </a:r>
            <a:r>
              <a:rPr lang="es-CO" smtClean="0"/>
              <a:t>y Seguridad en redes CITEL – OEA.</a:t>
            </a:r>
            <a:endParaRPr lang="es-CO" dirty="0" smtClean="0"/>
          </a:p>
          <a:p>
            <a:r>
              <a:rPr lang="es-CO" dirty="0" smtClean="0">
                <a:hlinkClick r:id="rId2"/>
              </a:rPr>
              <a:t>Giovani.mancilla@gmail.com</a:t>
            </a:r>
            <a:endParaRPr lang="es-CO" dirty="0" smtClean="0"/>
          </a:p>
          <a:p>
            <a:r>
              <a:rPr lang="es-CO" dirty="0" smtClean="0">
                <a:hlinkClick r:id="rId3"/>
              </a:rPr>
              <a:t>gmancilla@udistrital.edu.co</a:t>
            </a:r>
            <a:endParaRPr lang="es-CO" dirty="0" smtClean="0"/>
          </a:p>
          <a:p>
            <a:r>
              <a:rPr lang="es-CO" dirty="0" smtClean="0"/>
              <a:t>+571 3115881111.</a:t>
            </a:r>
            <a:endParaRPr lang="es-CO" dirty="0"/>
          </a:p>
          <a:p>
            <a:r>
              <a:rPr lang="es-CO" dirty="0" smtClean="0"/>
              <a:t>«El Control de Fraude es labor de todos»</a:t>
            </a:r>
          </a:p>
        </p:txBody>
      </p:sp>
    </p:spTree>
    <p:extLst>
      <p:ext uri="{BB962C8B-B14F-4D97-AF65-F5344CB8AC3E}">
        <p14:creationId xmlns:p14="http://schemas.microsoft.com/office/powerpoint/2010/main" xmlns="" val="586979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7772400" cy="815752"/>
          </a:xfrm>
        </p:spPr>
        <p:txBody>
          <a:bodyPr/>
          <a:lstStyle/>
          <a:p>
            <a:r>
              <a:rPr lang="es-CO" dirty="0" smtClean="0"/>
              <a:t>INTRODUCCIÓN</a:t>
            </a:r>
            <a:endParaRPr lang="es-CO" dirty="0"/>
          </a:p>
        </p:txBody>
      </p:sp>
      <p:sp>
        <p:nvSpPr>
          <p:cNvPr id="3" name="2 Subtítulo"/>
          <p:cNvSpPr>
            <a:spLocks noGrp="1"/>
          </p:cNvSpPr>
          <p:nvPr>
            <p:ph type="subTitle" idx="1"/>
          </p:nvPr>
        </p:nvSpPr>
        <p:spPr>
          <a:xfrm>
            <a:off x="323528" y="1556792"/>
            <a:ext cx="8280920" cy="4082008"/>
          </a:xfrm>
        </p:spPr>
        <p:txBody>
          <a:bodyPr>
            <a:normAutofit fontScale="92500" lnSpcReduction="20000"/>
          </a:bodyPr>
          <a:lstStyle/>
          <a:p>
            <a:pPr algn="just"/>
            <a:r>
              <a:rPr lang="es-CO" dirty="0" smtClean="0"/>
              <a:t>El crecimiento interanual de banca móvil es evidente y va de la mano con el crecimiento de los medios de acceso, en la medida que en la región llegan nuevas tecnologías como LTE (4G) se espera que muchas aplicaciones tengan un desarrollo importante, Banca móvil no será la excepción. </a:t>
            </a:r>
          </a:p>
          <a:p>
            <a:pPr algn="just"/>
            <a:r>
              <a:rPr lang="es-CO" dirty="0" smtClean="0"/>
              <a:t>En seguridad se deben evitar falsos triunfalismos y excesos de confianza de que todo ya está cubierto, el cual es uno de los principales aspectos que explotan los defraudadores.</a:t>
            </a:r>
            <a:endParaRPr lang="es-CO" dirty="0"/>
          </a:p>
        </p:txBody>
      </p:sp>
    </p:spTree>
    <p:extLst>
      <p:ext uri="{BB962C8B-B14F-4D97-AF65-F5344CB8AC3E}">
        <p14:creationId xmlns:p14="http://schemas.microsoft.com/office/powerpoint/2010/main" xmlns="" val="1817146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7772400" cy="815752"/>
          </a:xfrm>
        </p:spPr>
        <p:txBody>
          <a:bodyPr/>
          <a:lstStyle/>
          <a:p>
            <a:r>
              <a:rPr lang="es-CO" dirty="0" smtClean="0"/>
              <a:t>CIFRAS</a:t>
            </a:r>
            <a:endParaRPr lang="es-CO" dirty="0"/>
          </a:p>
        </p:txBody>
      </p:sp>
      <p:sp>
        <p:nvSpPr>
          <p:cNvPr id="3" name="2 Subtítulo"/>
          <p:cNvSpPr>
            <a:spLocks noGrp="1"/>
          </p:cNvSpPr>
          <p:nvPr>
            <p:ph type="subTitle" idx="1"/>
          </p:nvPr>
        </p:nvSpPr>
        <p:spPr>
          <a:xfrm>
            <a:off x="323528" y="1196752"/>
            <a:ext cx="8280920" cy="4082008"/>
          </a:xfrm>
        </p:spPr>
        <p:txBody>
          <a:bodyPr>
            <a:normAutofit/>
          </a:bodyPr>
          <a:lstStyle/>
          <a:p>
            <a:pPr algn="just"/>
            <a:r>
              <a:rPr lang="es-CO" dirty="0" smtClean="0"/>
              <a:t>Algunas cifras caso Colombiano. Acceso bancario por canal </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472" y="2276872"/>
            <a:ext cx="7471888"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7788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764704"/>
            <a:ext cx="8280920" cy="925984"/>
          </a:xfrm>
        </p:spPr>
        <p:txBody>
          <a:bodyPr>
            <a:normAutofit fontScale="92500" lnSpcReduction="10000"/>
          </a:bodyPr>
          <a:lstStyle/>
          <a:p>
            <a:pPr algn="just"/>
            <a:r>
              <a:rPr lang="es-CO" dirty="0" smtClean="0"/>
              <a:t>Delitos informáticos </a:t>
            </a:r>
            <a:r>
              <a:rPr lang="es-CO" dirty="0" err="1" smtClean="0"/>
              <a:t>Dijin</a:t>
            </a:r>
            <a:r>
              <a:rPr lang="es-CO" dirty="0" smtClean="0"/>
              <a:t> </a:t>
            </a:r>
            <a:r>
              <a:rPr lang="es-CO" dirty="0" err="1" smtClean="0"/>
              <a:t>Policia</a:t>
            </a:r>
            <a:r>
              <a:rPr lang="es-CO" dirty="0" smtClean="0"/>
              <a:t> Nacional de Colombia</a:t>
            </a:r>
            <a:endParaRPr lang="es-CO" dirty="0"/>
          </a:p>
        </p:txBody>
      </p:sp>
      <p:graphicFrame>
        <p:nvGraphicFramePr>
          <p:cNvPr id="4" name="3 Tabla"/>
          <p:cNvGraphicFramePr>
            <a:graphicFrameLocks noGrp="1"/>
          </p:cNvGraphicFramePr>
          <p:nvPr>
            <p:extLst>
              <p:ext uri="{D42A27DB-BD31-4B8C-83A1-F6EECF244321}">
                <p14:modId xmlns:p14="http://schemas.microsoft.com/office/powerpoint/2010/main" xmlns="" val="1787239500"/>
              </p:ext>
            </p:extLst>
          </p:nvPr>
        </p:nvGraphicFramePr>
        <p:xfrm>
          <a:off x="755576" y="1999388"/>
          <a:ext cx="7776864" cy="4525956"/>
        </p:xfrm>
        <a:graphic>
          <a:graphicData uri="http://schemas.openxmlformats.org/drawingml/2006/table">
            <a:tbl>
              <a:tblPr/>
              <a:tblGrid>
                <a:gridCol w="4180413"/>
                <a:gridCol w="963997"/>
                <a:gridCol w="741536"/>
                <a:gridCol w="840408"/>
                <a:gridCol w="1050510"/>
              </a:tblGrid>
              <a:tr h="164109">
                <a:tc>
                  <a:txBody>
                    <a:bodyPr/>
                    <a:lstStyle/>
                    <a:p>
                      <a:pPr algn="l" fontAlgn="b"/>
                      <a:endParaRPr lang="es-CO" sz="1000" b="0" i="0" u="none" strike="noStrike">
                        <a:solidFill>
                          <a:srgbClr val="000000"/>
                        </a:solidFill>
                        <a:effectLst/>
                        <a:latin typeface="Calibri"/>
                      </a:endParaRPr>
                    </a:p>
                  </a:txBody>
                  <a:tcPr marL="0" marR="0" marT="0" marB="0">
                    <a:lnL>
                      <a:noFill/>
                    </a:lnL>
                    <a:lnR>
                      <a:noFill/>
                    </a:lnR>
                    <a:lnT>
                      <a:noFill/>
                    </a:lnT>
                    <a:lnB>
                      <a:noFill/>
                    </a:lnB>
                  </a:tcPr>
                </a:tc>
                <a:tc>
                  <a:txBody>
                    <a:bodyPr/>
                    <a:lstStyle/>
                    <a:p>
                      <a:pPr algn="ctr" fontAlgn="ctr"/>
                      <a:endParaRPr lang="es-CO" sz="1000" b="0" i="0" u="none" strike="noStrike">
                        <a:solidFill>
                          <a:srgbClr val="000000"/>
                        </a:solidFill>
                        <a:effectLst/>
                        <a:latin typeface="Tahoma"/>
                      </a:endParaRPr>
                    </a:p>
                  </a:txBody>
                  <a:tcPr marL="0" marR="0" marT="0" marB="0" anchor="ctr">
                    <a:lnL>
                      <a:noFill/>
                    </a:lnL>
                    <a:lnR>
                      <a:noFill/>
                    </a:lnR>
                    <a:lnT>
                      <a:noFill/>
                    </a:lnT>
                    <a:lnB>
                      <a:noFill/>
                    </a:lnB>
                  </a:tcPr>
                </a:tc>
                <a:tc>
                  <a:txBody>
                    <a:bodyPr/>
                    <a:lstStyle/>
                    <a:p>
                      <a:pPr algn="ctr" fontAlgn="ctr"/>
                      <a:endParaRPr lang="es-CO" sz="1000" b="0" i="0" u="none" strike="noStrike">
                        <a:solidFill>
                          <a:srgbClr val="000000"/>
                        </a:solidFill>
                        <a:effectLst/>
                        <a:latin typeface="Tahoma"/>
                      </a:endParaRPr>
                    </a:p>
                  </a:txBody>
                  <a:tcPr marL="0" marR="0" marT="0" marB="0" anchor="ctr">
                    <a:lnL>
                      <a:noFill/>
                    </a:lnL>
                    <a:lnR>
                      <a:noFill/>
                    </a:lnR>
                    <a:lnT>
                      <a:noFill/>
                    </a:lnT>
                    <a:lnB>
                      <a:noFill/>
                    </a:lnB>
                  </a:tcPr>
                </a:tc>
                <a:tc>
                  <a:txBody>
                    <a:bodyPr/>
                    <a:lstStyle/>
                    <a:p>
                      <a:pPr algn="ctr" fontAlgn="ctr"/>
                      <a:endParaRPr lang="es-CO" sz="1000" b="1" i="0" u="none" strike="noStrike">
                        <a:solidFill>
                          <a:srgbClr val="000000"/>
                        </a:solidFill>
                        <a:effectLst/>
                        <a:latin typeface="Tahoma"/>
                      </a:endParaRPr>
                    </a:p>
                  </a:txBody>
                  <a:tcPr marL="0" marR="0" marT="0" marB="0" anchor="ctr">
                    <a:lnL>
                      <a:noFill/>
                    </a:lnL>
                    <a:lnR>
                      <a:noFill/>
                    </a:lnR>
                    <a:lnT>
                      <a:noFill/>
                    </a:lnT>
                    <a:lnB>
                      <a:noFill/>
                    </a:lnB>
                  </a:tcPr>
                </a:tc>
                <a:tc>
                  <a:txBody>
                    <a:bodyPr/>
                    <a:lstStyle/>
                    <a:p>
                      <a:pPr algn="ctr" fontAlgn="ctr"/>
                      <a:endParaRPr lang="es-CO" sz="1000" b="1" i="0" u="none" strike="noStrike">
                        <a:solidFill>
                          <a:srgbClr val="000000"/>
                        </a:solidFill>
                        <a:effectLst/>
                        <a:latin typeface="Tahoma"/>
                      </a:endParaRPr>
                    </a:p>
                  </a:txBody>
                  <a:tcPr marL="0" marR="0" marT="0" marB="0" anchor="ctr">
                    <a:lnL>
                      <a:noFill/>
                    </a:lnL>
                    <a:lnR>
                      <a:noFill/>
                    </a:lnR>
                    <a:lnT>
                      <a:noFill/>
                    </a:lnT>
                    <a:lnB>
                      <a:noFill/>
                    </a:lnB>
                  </a:tcPr>
                </a:tc>
              </a:tr>
              <a:tr h="164109">
                <a:tc>
                  <a:txBody>
                    <a:bodyPr/>
                    <a:lstStyle/>
                    <a:p>
                      <a:pPr algn="l" fontAlgn="b"/>
                      <a:endParaRPr lang="es-CO" sz="1000" b="1" i="0" u="none" strike="noStrike">
                        <a:solidFill>
                          <a:srgbClr val="000000"/>
                        </a:solidFill>
                        <a:effectLst/>
                        <a:latin typeface="Tahoma"/>
                      </a:endParaRPr>
                    </a:p>
                  </a:txBody>
                  <a:tcPr marL="0" marR="0" marT="0" marB="0" anchor="b">
                    <a:lnL>
                      <a:noFill/>
                    </a:lnL>
                    <a:lnR>
                      <a:noFill/>
                    </a:lnR>
                    <a:lnT>
                      <a:noFill/>
                    </a:lnT>
                    <a:lnB>
                      <a:noFill/>
                    </a:lnB>
                  </a:tcPr>
                </a:tc>
                <a:tc>
                  <a:txBody>
                    <a:bodyPr/>
                    <a:lstStyle/>
                    <a:p>
                      <a:pPr algn="ctr" fontAlgn="ctr"/>
                      <a:endParaRPr lang="es-CO" sz="1000" b="0" i="0" u="none" strike="noStrike">
                        <a:solidFill>
                          <a:srgbClr val="000000"/>
                        </a:solidFill>
                        <a:effectLst/>
                        <a:latin typeface="Tahoma"/>
                      </a:endParaRPr>
                    </a:p>
                  </a:txBody>
                  <a:tcPr marL="0" marR="0" marT="0" marB="0" anchor="ctr">
                    <a:lnL>
                      <a:noFill/>
                    </a:lnL>
                    <a:lnR>
                      <a:noFill/>
                    </a:lnR>
                    <a:lnT>
                      <a:noFill/>
                    </a:lnT>
                    <a:lnB>
                      <a:noFill/>
                    </a:lnB>
                  </a:tcPr>
                </a:tc>
                <a:tc>
                  <a:txBody>
                    <a:bodyPr/>
                    <a:lstStyle/>
                    <a:p>
                      <a:pPr algn="ctr" fontAlgn="ctr"/>
                      <a:endParaRPr lang="es-CO" sz="1000" b="0" i="0" u="none" strike="noStrike">
                        <a:solidFill>
                          <a:srgbClr val="000000"/>
                        </a:solidFill>
                        <a:effectLst/>
                        <a:latin typeface="Tahoma"/>
                      </a:endParaRPr>
                    </a:p>
                  </a:txBody>
                  <a:tcPr marL="0" marR="0" marT="0" marB="0" anchor="ctr">
                    <a:lnL>
                      <a:noFill/>
                    </a:lnL>
                    <a:lnR>
                      <a:noFill/>
                    </a:lnR>
                    <a:lnT>
                      <a:noFill/>
                    </a:lnT>
                    <a:lnB>
                      <a:noFill/>
                    </a:lnB>
                  </a:tcPr>
                </a:tc>
                <a:tc>
                  <a:txBody>
                    <a:bodyPr/>
                    <a:lstStyle/>
                    <a:p>
                      <a:pPr algn="ctr" fontAlgn="ctr"/>
                      <a:endParaRPr lang="es-CO" sz="1000" b="1" i="0" u="none" strike="noStrike">
                        <a:solidFill>
                          <a:srgbClr val="000000"/>
                        </a:solidFill>
                        <a:effectLst/>
                        <a:latin typeface="Tahoma"/>
                      </a:endParaRPr>
                    </a:p>
                  </a:txBody>
                  <a:tcPr marL="0" marR="0" marT="0" marB="0" anchor="ctr">
                    <a:lnL>
                      <a:noFill/>
                    </a:lnL>
                    <a:lnR>
                      <a:noFill/>
                    </a:lnR>
                    <a:lnT>
                      <a:noFill/>
                    </a:lnT>
                    <a:lnB>
                      <a:noFill/>
                    </a:lnB>
                  </a:tcPr>
                </a:tc>
                <a:tc>
                  <a:txBody>
                    <a:bodyPr/>
                    <a:lstStyle/>
                    <a:p>
                      <a:pPr algn="ctr" fontAlgn="ctr"/>
                      <a:endParaRPr lang="es-CO" sz="1000" b="1" i="0" u="none" strike="noStrike">
                        <a:solidFill>
                          <a:srgbClr val="000000"/>
                        </a:solidFill>
                        <a:effectLst/>
                        <a:latin typeface="Tahoma"/>
                      </a:endParaRPr>
                    </a:p>
                  </a:txBody>
                  <a:tcPr marL="0" marR="0" marT="0" marB="0" anchor="ctr">
                    <a:lnL>
                      <a:noFill/>
                    </a:lnL>
                    <a:lnR>
                      <a:noFill/>
                    </a:lnR>
                    <a:lnT>
                      <a:noFill/>
                    </a:lnT>
                    <a:lnB>
                      <a:noFill/>
                    </a:lnB>
                  </a:tcPr>
                </a:tc>
              </a:tr>
              <a:tr h="164109">
                <a:tc gridSpan="5">
                  <a:txBody>
                    <a:bodyPr/>
                    <a:lstStyle/>
                    <a:p>
                      <a:pPr algn="ctr" fontAlgn="ctr"/>
                      <a:r>
                        <a:rPr lang="es-CO" sz="1000" b="1" i="0" u="none" strike="noStrike">
                          <a:solidFill>
                            <a:srgbClr val="000000"/>
                          </a:solidFill>
                          <a:effectLst/>
                          <a:latin typeface="Tahoma"/>
                        </a:rPr>
                        <a:t>POLICÍA NACIONAL</a:t>
                      </a:r>
                    </a:p>
                  </a:txBody>
                  <a:tcPr marL="0" marR="0" marT="0"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64109">
                <a:tc gridSpan="5">
                  <a:txBody>
                    <a:bodyPr/>
                    <a:lstStyle/>
                    <a:p>
                      <a:pPr algn="ctr" fontAlgn="ctr"/>
                      <a:r>
                        <a:rPr lang="es-CO" sz="1000" b="1" i="0" u="none" strike="noStrike">
                          <a:solidFill>
                            <a:srgbClr val="000000"/>
                          </a:solidFill>
                          <a:effectLst/>
                          <a:latin typeface="Tahoma"/>
                        </a:rPr>
                        <a:t>DIRECCIÓN DE INVESTIGACIÓN CRIMINAL E INTERPOL</a:t>
                      </a:r>
                    </a:p>
                  </a:txBody>
                  <a:tcPr marL="0" marR="0" marT="0"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64109">
                <a:tc>
                  <a:txBody>
                    <a:bodyPr/>
                    <a:lstStyle/>
                    <a:p>
                      <a:pPr algn="l" fontAlgn="b"/>
                      <a:endParaRPr lang="es-CO" sz="1000" b="1" i="0" u="none" strike="noStrike">
                        <a:solidFill>
                          <a:srgbClr val="000000"/>
                        </a:solidFill>
                        <a:effectLst/>
                        <a:latin typeface="Tahoma"/>
                      </a:endParaRPr>
                    </a:p>
                  </a:txBody>
                  <a:tcPr marL="0" marR="0" marT="0" marB="0" anchor="b">
                    <a:lnL>
                      <a:noFill/>
                    </a:lnL>
                    <a:lnR>
                      <a:noFill/>
                    </a:lnR>
                    <a:lnT>
                      <a:noFill/>
                    </a:lnT>
                    <a:lnB>
                      <a:noFill/>
                    </a:lnB>
                  </a:tcPr>
                </a:tc>
                <a:tc>
                  <a:txBody>
                    <a:bodyPr/>
                    <a:lstStyle/>
                    <a:p>
                      <a:pPr algn="ctr" fontAlgn="ctr"/>
                      <a:endParaRPr lang="es-CO" sz="1000" b="0" i="0" u="none" strike="noStrike">
                        <a:solidFill>
                          <a:srgbClr val="000000"/>
                        </a:solidFill>
                        <a:effectLst/>
                        <a:latin typeface="Tahoma"/>
                      </a:endParaRPr>
                    </a:p>
                  </a:txBody>
                  <a:tcPr marL="0" marR="0" marT="0" marB="0" anchor="ctr">
                    <a:lnL>
                      <a:noFill/>
                    </a:lnL>
                    <a:lnR>
                      <a:noFill/>
                    </a:lnR>
                    <a:lnT>
                      <a:noFill/>
                    </a:lnT>
                    <a:lnB>
                      <a:noFill/>
                    </a:lnB>
                  </a:tcPr>
                </a:tc>
                <a:tc>
                  <a:txBody>
                    <a:bodyPr/>
                    <a:lstStyle/>
                    <a:p>
                      <a:pPr algn="ctr" fontAlgn="ctr"/>
                      <a:endParaRPr lang="es-CO" sz="1000" b="0" i="0" u="none" strike="noStrike">
                        <a:solidFill>
                          <a:srgbClr val="000000"/>
                        </a:solidFill>
                        <a:effectLst/>
                        <a:latin typeface="Tahoma"/>
                      </a:endParaRPr>
                    </a:p>
                  </a:txBody>
                  <a:tcPr marL="0" marR="0" marT="0" marB="0" anchor="ctr">
                    <a:lnL>
                      <a:noFill/>
                    </a:lnL>
                    <a:lnR>
                      <a:noFill/>
                    </a:lnR>
                    <a:lnT>
                      <a:noFill/>
                    </a:lnT>
                    <a:lnB>
                      <a:noFill/>
                    </a:lnB>
                  </a:tcPr>
                </a:tc>
                <a:tc>
                  <a:txBody>
                    <a:bodyPr/>
                    <a:lstStyle/>
                    <a:p>
                      <a:pPr algn="ctr" fontAlgn="ctr"/>
                      <a:endParaRPr lang="es-CO" sz="1000" b="1" i="0" u="none" strike="noStrike">
                        <a:solidFill>
                          <a:srgbClr val="000000"/>
                        </a:solidFill>
                        <a:effectLst/>
                        <a:latin typeface="Tahoma"/>
                      </a:endParaRPr>
                    </a:p>
                  </a:txBody>
                  <a:tcPr marL="0" marR="0" marT="0" marB="0" anchor="ctr">
                    <a:lnL>
                      <a:noFill/>
                    </a:lnL>
                    <a:lnR>
                      <a:noFill/>
                    </a:lnR>
                    <a:lnT>
                      <a:noFill/>
                    </a:lnT>
                    <a:lnB>
                      <a:noFill/>
                    </a:lnB>
                  </a:tcPr>
                </a:tc>
                <a:tc>
                  <a:txBody>
                    <a:bodyPr/>
                    <a:lstStyle/>
                    <a:p>
                      <a:pPr algn="ctr" fontAlgn="ctr"/>
                      <a:endParaRPr lang="es-CO" sz="1000" b="1" i="0" u="none" strike="noStrike">
                        <a:solidFill>
                          <a:srgbClr val="000000"/>
                        </a:solidFill>
                        <a:effectLst/>
                        <a:latin typeface="Tahoma"/>
                      </a:endParaRPr>
                    </a:p>
                  </a:txBody>
                  <a:tcPr marL="0" marR="0" marT="0" marB="0" anchor="ctr">
                    <a:lnL>
                      <a:noFill/>
                    </a:lnL>
                    <a:lnR>
                      <a:noFill/>
                    </a:lnR>
                    <a:lnT>
                      <a:noFill/>
                    </a:lnT>
                    <a:lnB>
                      <a:noFill/>
                    </a:lnB>
                  </a:tcPr>
                </a:tc>
              </a:tr>
              <a:tr h="164109">
                <a:tc gridSpan="5">
                  <a:txBody>
                    <a:bodyPr/>
                    <a:lstStyle/>
                    <a:p>
                      <a:pPr algn="ctr" fontAlgn="ctr"/>
                      <a:r>
                        <a:rPr lang="es-CO" sz="1000" b="1" i="0" u="none" strike="noStrike">
                          <a:solidFill>
                            <a:srgbClr val="000000"/>
                          </a:solidFill>
                          <a:effectLst/>
                          <a:latin typeface="Tahoma"/>
                        </a:rPr>
                        <a:t>DENUNCIAS REGISTRADAS EN EL PAÍS POR DELITOS INFORMÁTICOS </a:t>
                      </a:r>
                    </a:p>
                  </a:txBody>
                  <a:tcPr marL="0" marR="0" marT="0"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64109">
                <a:tc gridSpan="5">
                  <a:txBody>
                    <a:bodyPr/>
                    <a:lstStyle/>
                    <a:p>
                      <a:pPr algn="ctr" fontAlgn="ctr"/>
                      <a:r>
                        <a:rPr lang="es-CO" sz="1000" b="1" i="0" u="none" strike="noStrike">
                          <a:solidFill>
                            <a:srgbClr val="000000"/>
                          </a:solidFill>
                          <a:effectLst/>
                          <a:latin typeface="Tahoma"/>
                        </a:rPr>
                        <a:t>PERÍODO COMPARATIVO DEL 01 DE ENERO AL 07 DE AGOSTO AÑOS 2012-2013</a:t>
                      </a:r>
                    </a:p>
                  </a:txBody>
                  <a:tcPr marL="0" marR="0" marT="0"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64109">
                <a:tc>
                  <a:txBody>
                    <a:bodyPr/>
                    <a:lstStyle/>
                    <a:p>
                      <a:pPr algn="l" fontAlgn="b"/>
                      <a:endParaRPr lang="es-CO" sz="1000" b="1" i="0" u="none" strike="noStrike">
                        <a:solidFill>
                          <a:srgbClr val="000000"/>
                        </a:solidFill>
                        <a:effectLst/>
                        <a:latin typeface="Tahom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CO" sz="1000" b="0" i="0" u="none" strike="noStrike">
                        <a:solidFill>
                          <a:srgbClr val="000000"/>
                        </a:solidFill>
                        <a:effectLst/>
                        <a:latin typeface="Tahom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CO" sz="1000" b="0" i="0" u="none" strike="noStrike">
                        <a:solidFill>
                          <a:srgbClr val="000000"/>
                        </a:solidFill>
                        <a:effectLst/>
                        <a:latin typeface="Tahom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CO" sz="1000" b="1" i="0" u="none" strike="noStrike">
                        <a:solidFill>
                          <a:srgbClr val="000000"/>
                        </a:solidFill>
                        <a:effectLst/>
                        <a:latin typeface="Tahom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s-CO" sz="1000" b="1" i="0" u="none" strike="noStrike">
                        <a:solidFill>
                          <a:srgbClr val="000000"/>
                        </a:solidFill>
                        <a:effectLst/>
                        <a:latin typeface="Tahoma"/>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64109">
                <a:tc rowSpan="2">
                  <a:txBody>
                    <a:bodyPr/>
                    <a:lstStyle/>
                    <a:p>
                      <a:pPr algn="ctr" fontAlgn="ctr"/>
                      <a:r>
                        <a:rPr lang="es-CO" sz="1000" b="1" i="0" u="none" strike="noStrike">
                          <a:solidFill>
                            <a:srgbClr val="FFFFFF"/>
                          </a:solidFill>
                          <a:effectLst/>
                          <a:latin typeface="Tahoma"/>
                        </a:rPr>
                        <a:t>DELITOS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2">
                  <a:txBody>
                    <a:bodyPr/>
                    <a:lstStyle/>
                    <a:p>
                      <a:pPr algn="ctr" fontAlgn="ctr"/>
                      <a:r>
                        <a:rPr lang="es-CO" sz="1000" b="1" i="0" u="none" strike="noStrike">
                          <a:solidFill>
                            <a:srgbClr val="FFFFFF"/>
                          </a:solidFill>
                          <a:effectLst/>
                          <a:latin typeface="Tahoma"/>
                        </a:rPr>
                        <a:t>AÑOS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s-CO"/>
                    </a:p>
                  </a:txBody>
                  <a:tcPr/>
                </a:tc>
                <a:tc gridSpan="2">
                  <a:txBody>
                    <a:bodyPr/>
                    <a:lstStyle/>
                    <a:p>
                      <a:pPr algn="ctr" fontAlgn="ctr"/>
                      <a:r>
                        <a:rPr lang="es-CO" sz="1000" b="1" i="0" u="none" strike="noStrike">
                          <a:solidFill>
                            <a:srgbClr val="FFFFFF"/>
                          </a:solidFill>
                          <a:effectLst/>
                          <a:latin typeface="Tahoma"/>
                        </a:rPr>
                        <a:t>VARIACIÓN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s-CO"/>
                    </a:p>
                  </a:txBody>
                  <a:tcPr/>
                </a:tc>
              </a:tr>
              <a:tr h="164109">
                <a:tc vMerge="1">
                  <a:txBody>
                    <a:bodyPr/>
                    <a:lstStyle/>
                    <a:p>
                      <a:endParaRPr lang="es-CO"/>
                    </a:p>
                  </a:txBody>
                  <a:tcPr/>
                </a:tc>
                <a:tc>
                  <a:txBody>
                    <a:bodyPr/>
                    <a:lstStyle/>
                    <a:p>
                      <a:pPr algn="ctr" fontAlgn="ctr"/>
                      <a:r>
                        <a:rPr lang="es-CO" sz="1000" b="1" i="0" u="none" strike="noStrike">
                          <a:solidFill>
                            <a:srgbClr val="FFFFFF"/>
                          </a:solidFill>
                          <a:effectLst/>
                          <a:latin typeface="Tahoma"/>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000" b="1" i="0" u="none" strike="noStrike">
                          <a:solidFill>
                            <a:srgbClr val="FFFFFF"/>
                          </a:solidFill>
                          <a:effectLst/>
                          <a:latin typeface="Tahoma"/>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000" b="1" i="0" u="none" strike="noStrike">
                          <a:solidFill>
                            <a:srgbClr val="FFFFFF"/>
                          </a:solidFill>
                          <a:effectLst/>
                          <a:latin typeface="Tahoma"/>
                        </a:rPr>
                        <a:t>ABSOLUTA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000" b="1" i="0" u="none" strike="noStrike">
                          <a:solidFill>
                            <a:srgbClr val="FFFFFF"/>
                          </a:solidFill>
                          <a:effectLst/>
                          <a:latin typeface="Tahoma"/>
                        </a:rPr>
                        <a:t>PORCENTUAL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19581">
                <a:tc>
                  <a:txBody>
                    <a:bodyPr/>
                    <a:lstStyle/>
                    <a:p>
                      <a:pPr algn="l" fontAlgn="b"/>
                      <a:r>
                        <a:rPr lang="es-CO" sz="1000" b="1" i="0" u="none" strike="noStrike">
                          <a:solidFill>
                            <a:srgbClr val="000000"/>
                          </a:solidFill>
                          <a:effectLst/>
                          <a:latin typeface="Tahoma"/>
                        </a:rPr>
                        <a:t>ARTÍCULO 269A. ACCESO ABUSIVO A UN SISTEMA INFORMÁTICO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81">
                <a:tc>
                  <a:txBody>
                    <a:bodyPr/>
                    <a:lstStyle/>
                    <a:p>
                      <a:pPr algn="l" fontAlgn="b"/>
                      <a:r>
                        <a:rPr lang="es-CO" sz="1000" b="1" i="0" u="none" strike="noStrike">
                          <a:solidFill>
                            <a:srgbClr val="000000"/>
                          </a:solidFill>
                          <a:effectLst/>
                          <a:latin typeface="Tahoma"/>
                        </a:rPr>
                        <a:t>ARTÍCULO 269B. OBSTACULIZACIÓN ILEGÍTIMA DE SISTEMA INFORMÁTICO O RED DE TELECOMUNICACIÓN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81">
                <a:tc>
                  <a:txBody>
                    <a:bodyPr/>
                    <a:lstStyle/>
                    <a:p>
                      <a:pPr algn="l" fontAlgn="b"/>
                      <a:r>
                        <a:rPr lang="es-CO" sz="1000" b="1" i="0" u="none" strike="noStrike">
                          <a:solidFill>
                            <a:srgbClr val="000000"/>
                          </a:solidFill>
                          <a:effectLst/>
                          <a:latin typeface="Tahoma"/>
                        </a:rPr>
                        <a:t>ARTÍCULO 269D. DAÑO INFORMÁTICO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109">
                <a:tc>
                  <a:txBody>
                    <a:bodyPr/>
                    <a:lstStyle/>
                    <a:p>
                      <a:pPr algn="l" fontAlgn="b"/>
                      <a:r>
                        <a:rPr lang="es-CO" sz="1000" b="1" i="0" u="none" strike="noStrike">
                          <a:solidFill>
                            <a:srgbClr val="000000"/>
                          </a:solidFill>
                          <a:effectLst/>
                          <a:latin typeface="Tahoma"/>
                        </a:rPr>
                        <a:t>ARTÍCULO 269F. VIOLACIÓN DE DATOS PERSONALES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81">
                <a:tc>
                  <a:txBody>
                    <a:bodyPr/>
                    <a:lstStyle/>
                    <a:p>
                      <a:pPr algn="l" fontAlgn="b"/>
                      <a:r>
                        <a:rPr lang="es-CO" sz="1000" b="1" i="0" u="none" strike="noStrike">
                          <a:solidFill>
                            <a:srgbClr val="000000"/>
                          </a:solidFill>
                          <a:effectLst/>
                          <a:latin typeface="Tahoma"/>
                        </a:rPr>
                        <a:t>ARTÍCULO 269G. SUPLANTACIÓN DE SITIOS WEB PARA CAPTURAR DATOS PERSONALES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81">
                <a:tc>
                  <a:txBody>
                    <a:bodyPr/>
                    <a:lstStyle/>
                    <a:p>
                      <a:pPr algn="l" fontAlgn="b"/>
                      <a:r>
                        <a:rPr lang="es-CO" sz="1000" b="1" i="0" u="none" strike="noStrike">
                          <a:solidFill>
                            <a:srgbClr val="000000"/>
                          </a:solidFill>
                          <a:effectLst/>
                          <a:latin typeface="Tahoma"/>
                        </a:rPr>
                        <a:t>ARTÍCULO 269I. HURTO POR MEDIOS INFORMÁTICOS Y SEMEJANTES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1440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1514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81">
                <a:tc>
                  <a:txBody>
                    <a:bodyPr/>
                    <a:lstStyle/>
                    <a:p>
                      <a:pPr algn="l" fontAlgn="b"/>
                      <a:r>
                        <a:rPr lang="es-CO" sz="1000" b="1" i="0" u="none" strike="noStrike">
                          <a:solidFill>
                            <a:srgbClr val="000000"/>
                          </a:solidFill>
                          <a:effectLst/>
                          <a:latin typeface="Tahoma"/>
                        </a:rPr>
                        <a:t>ARTÍCULO 269J. TRANSFERENCIA NO CONSENTIDA DE ACTIVOS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1120%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81">
                <a:tc>
                  <a:txBody>
                    <a:bodyPr/>
                    <a:lstStyle/>
                    <a:p>
                      <a:pPr algn="l" fontAlgn="b"/>
                      <a:r>
                        <a:rPr lang="es-CO" sz="1000" b="1" i="0" u="none" strike="noStrike">
                          <a:solidFill>
                            <a:srgbClr val="000000"/>
                          </a:solidFill>
                          <a:effectLst/>
                          <a:latin typeface="Tahoma"/>
                        </a:rPr>
                        <a:t>ARTÍCULO 269C. INTERCEPTACIÓN DE DATOS INFORMÁTICOS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581">
                <a:tc>
                  <a:txBody>
                    <a:bodyPr/>
                    <a:lstStyle/>
                    <a:p>
                      <a:pPr algn="l" fontAlgn="b"/>
                      <a:r>
                        <a:rPr lang="es-CO" sz="1000" b="1" i="0" u="none" strike="noStrike">
                          <a:solidFill>
                            <a:srgbClr val="000000"/>
                          </a:solidFill>
                          <a:effectLst/>
                          <a:latin typeface="Tahoma"/>
                        </a:rPr>
                        <a:t>ARTÍCULO 269E. USO DE SOFTWARE MALICIOSO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Tahom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Tahoma"/>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109">
                <a:tc>
                  <a:txBody>
                    <a:bodyPr/>
                    <a:lstStyle/>
                    <a:p>
                      <a:pPr algn="ctr" fontAlgn="b"/>
                      <a:r>
                        <a:rPr lang="es-CO" sz="1000" b="1" i="0" u="none" strike="noStrike">
                          <a:solidFill>
                            <a:srgbClr val="000000"/>
                          </a:solidFill>
                          <a:effectLst/>
                          <a:latin typeface="Tahoma"/>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000" b="1" i="0" u="none" strike="noStrike">
                          <a:solidFill>
                            <a:srgbClr val="000000"/>
                          </a:solidFill>
                          <a:effectLst/>
                          <a:latin typeface="Tahoma"/>
                        </a:rPr>
                        <a:t>1.899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000" b="1" i="0" u="none" strike="noStrike">
                          <a:solidFill>
                            <a:srgbClr val="000000"/>
                          </a:solidFill>
                          <a:effectLst/>
                          <a:latin typeface="Tahoma"/>
                        </a:rPr>
                        <a:t>1.935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000" b="1" i="0" u="none" strike="noStrike">
                          <a:solidFill>
                            <a:srgbClr val="000000"/>
                          </a:solidFill>
                          <a:effectLst/>
                          <a:latin typeface="Tahoma"/>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000" b="1" i="0" u="none" strike="noStrike" dirty="0">
                          <a:solidFill>
                            <a:srgbClr val="000000"/>
                          </a:solidFill>
                          <a:effectLst/>
                          <a:latin typeface="Tahoma"/>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pic>
        <p:nvPicPr>
          <p:cNvPr id="6" name="2 Image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27563" y="1690688"/>
            <a:ext cx="576262" cy="487362"/>
          </a:xfrm>
          <a:prstGeom prst="rect">
            <a:avLst/>
          </a:prstGeom>
          <a:noFill/>
          <a:ln w="9525">
            <a:noFill/>
            <a:miter lim="800000"/>
            <a:headEnd/>
            <a:tailEnd/>
          </a:ln>
        </p:spPr>
      </p:pic>
    </p:spTree>
    <p:extLst>
      <p:ext uri="{BB962C8B-B14F-4D97-AF65-F5344CB8AC3E}">
        <p14:creationId xmlns:p14="http://schemas.microsoft.com/office/powerpoint/2010/main" xmlns="" val="531110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764704"/>
            <a:ext cx="8280920" cy="925984"/>
          </a:xfrm>
        </p:spPr>
        <p:txBody>
          <a:bodyPr>
            <a:normAutofit fontScale="92500" lnSpcReduction="10000"/>
          </a:bodyPr>
          <a:lstStyle/>
          <a:p>
            <a:pPr algn="just"/>
            <a:r>
              <a:rPr lang="es-CO" dirty="0" smtClean="0"/>
              <a:t>Delitos informáticos </a:t>
            </a:r>
            <a:r>
              <a:rPr lang="es-CO" dirty="0" err="1" smtClean="0"/>
              <a:t>Dijin</a:t>
            </a:r>
            <a:r>
              <a:rPr lang="es-CO" dirty="0" smtClean="0"/>
              <a:t> </a:t>
            </a:r>
            <a:r>
              <a:rPr lang="es-CO" dirty="0" err="1" smtClean="0"/>
              <a:t>Policia</a:t>
            </a:r>
            <a:r>
              <a:rPr lang="es-CO" dirty="0" smtClean="0"/>
              <a:t> Nacional de Colombia</a:t>
            </a:r>
            <a:endParaRPr lang="es-CO" dirty="0"/>
          </a:p>
        </p:txBody>
      </p:sp>
      <p:graphicFrame>
        <p:nvGraphicFramePr>
          <p:cNvPr id="5" name="4 Tabla"/>
          <p:cNvGraphicFramePr>
            <a:graphicFrameLocks noGrp="1"/>
          </p:cNvGraphicFramePr>
          <p:nvPr/>
        </p:nvGraphicFramePr>
        <p:xfrm>
          <a:off x="1085850" y="2124869"/>
          <a:ext cx="6972300" cy="3476625"/>
        </p:xfrm>
        <a:graphic>
          <a:graphicData uri="http://schemas.openxmlformats.org/drawingml/2006/table">
            <a:tbl>
              <a:tblPr/>
              <a:tblGrid>
                <a:gridCol w="3521107"/>
                <a:gridCol w="762695"/>
                <a:gridCol w="762695"/>
                <a:gridCol w="858031"/>
                <a:gridCol w="1067772"/>
              </a:tblGrid>
              <a:tr h="180975">
                <a:tc rowSpan="2">
                  <a:txBody>
                    <a:bodyPr/>
                    <a:lstStyle/>
                    <a:p>
                      <a:pPr algn="ctr" fontAlgn="ctr"/>
                      <a:r>
                        <a:rPr lang="es-CO" sz="1100" b="1" i="0" u="none" strike="noStrike">
                          <a:solidFill>
                            <a:srgbClr val="FFFFFF"/>
                          </a:solidFill>
                          <a:effectLst/>
                          <a:latin typeface="Tahoma"/>
                        </a:rPr>
                        <a:t> DELITO CAPTURA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2">
                  <a:txBody>
                    <a:bodyPr/>
                    <a:lstStyle/>
                    <a:p>
                      <a:pPr algn="ctr" fontAlgn="ctr"/>
                      <a:r>
                        <a:rPr lang="es-CO" sz="1100" b="1" i="0" u="none" strike="noStrike">
                          <a:solidFill>
                            <a:srgbClr val="FFFFFF"/>
                          </a:solidFill>
                          <a:effectLst/>
                          <a:latin typeface="Tahoma"/>
                        </a:rPr>
                        <a:t>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s-CO"/>
                    </a:p>
                  </a:txBody>
                  <a:tcPr/>
                </a:tc>
                <a:tc gridSpan="2">
                  <a:txBody>
                    <a:bodyPr/>
                    <a:lstStyle/>
                    <a:p>
                      <a:pPr algn="ctr" fontAlgn="ctr"/>
                      <a:r>
                        <a:rPr lang="es-CO" sz="1100" b="1" i="0" u="none" strike="noStrike">
                          <a:solidFill>
                            <a:srgbClr val="FFFFFF"/>
                          </a:solidFill>
                          <a:effectLst/>
                          <a:latin typeface="Tahoma"/>
                        </a:rPr>
                        <a:t>VARIACIÓN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s-CO"/>
                    </a:p>
                  </a:txBody>
                  <a:tcPr/>
                </a:tc>
              </a:tr>
              <a:tr h="180975">
                <a:tc vMerge="1">
                  <a:txBody>
                    <a:bodyPr/>
                    <a:lstStyle/>
                    <a:p>
                      <a:endParaRPr lang="es-CO"/>
                    </a:p>
                  </a:txBody>
                  <a:tcPr/>
                </a:tc>
                <a:tc>
                  <a:txBody>
                    <a:bodyPr/>
                    <a:lstStyle/>
                    <a:p>
                      <a:pPr algn="ctr" fontAlgn="ctr"/>
                      <a:r>
                        <a:rPr lang="es-CO" sz="1100" b="1" i="0" u="none" strike="noStrike">
                          <a:solidFill>
                            <a:srgbClr val="FFFFFF"/>
                          </a:solidFill>
                          <a:effectLst/>
                          <a:latin typeface="Tahoma"/>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100" b="1" i="0" u="none" strike="noStrike">
                          <a:solidFill>
                            <a:srgbClr val="FFFFFF"/>
                          </a:solidFill>
                          <a:effectLst/>
                          <a:latin typeface="Tahoma"/>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100" b="1" i="0" u="none" strike="noStrike">
                          <a:solidFill>
                            <a:srgbClr val="FFFFFF"/>
                          </a:solidFill>
                          <a:effectLst/>
                          <a:latin typeface="Tahoma"/>
                        </a:rPr>
                        <a:t>ABSOLUTA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CO" sz="1100" b="1" i="0" u="none" strike="noStrike">
                          <a:solidFill>
                            <a:srgbClr val="FFFFFF"/>
                          </a:solidFill>
                          <a:effectLst/>
                          <a:latin typeface="Tahoma"/>
                        </a:rPr>
                        <a:t>PORCENTUAL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71475">
                <a:tc>
                  <a:txBody>
                    <a:bodyPr/>
                    <a:lstStyle/>
                    <a:p>
                      <a:pPr algn="l" fontAlgn="ctr"/>
                      <a:r>
                        <a:rPr lang="es-CO" sz="1100" b="1" i="0" u="none" strike="noStrike">
                          <a:solidFill>
                            <a:srgbClr val="000000"/>
                          </a:solidFill>
                          <a:effectLst/>
                          <a:latin typeface="Tahoma"/>
                        </a:rPr>
                        <a:t>ARTÍCULO 269A. ACCESO ABUSIVO A UN SISTEMA INFORMÁTICO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875">
                <a:tc>
                  <a:txBody>
                    <a:bodyPr/>
                    <a:lstStyle/>
                    <a:p>
                      <a:pPr algn="l" fontAlgn="ctr"/>
                      <a:r>
                        <a:rPr lang="es-CO" sz="1100" b="1" i="0" u="none" strike="noStrike">
                          <a:solidFill>
                            <a:srgbClr val="000000"/>
                          </a:solidFill>
                          <a:effectLst/>
                          <a:latin typeface="Tahoma"/>
                        </a:rPr>
                        <a:t>ARTÍCULO 269B. OBSTACULIZACIÓN ILEGÍTIMA DE SISTEMA INFORMÁTICO O RED DE TELECOMUNICACIÓN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l" fontAlgn="ctr"/>
                      <a:r>
                        <a:rPr lang="es-CO" sz="1100" b="1" i="0" u="none" strike="noStrike">
                          <a:solidFill>
                            <a:srgbClr val="000000"/>
                          </a:solidFill>
                          <a:effectLst/>
                          <a:latin typeface="Tahoma"/>
                        </a:rPr>
                        <a:t>ARTÍCULO 269C. INTERCEPTACIÓN DE DATOS INFORMÁTICOS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l" fontAlgn="ctr"/>
                      <a:r>
                        <a:rPr lang="es-CO" sz="1100" b="1" i="0" u="none" strike="noStrike">
                          <a:solidFill>
                            <a:srgbClr val="000000"/>
                          </a:solidFill>
                          <a:effectLst/>
                          <a:latin typeface="Tahoma"/>
                        </a:rPr>
                        <a:t>ARTÍCULO 269D. DAÑO INFORMÁTICO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l" fontAlgn="ctr"/>
                      <a:r>
                        <a:rPr lang="es-CO" sz="1100" b="1" i="0" u="none" strike="noStrike">
                          <a:solidFill>
                            <a:srgbClr val="000000"/>
                          </a:solidFill>
                          <a:effectLst/>
                          <a:latin typeface="Tahoma"/>
                        </a:rPr>
                        <a:t>ARTÍCULO 269E. USO DE SOFTWARE MALICIOSO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l" fontAlgn="ctr"/>
                      <a:r>
                        <a:rPr lang="es-CO" sz="1100" b="1" i="0" u="none" strike="noStrike">
                          <a:solidFill>
                            <a:srgbClr val="000000"/>
                          </a:solidFill>
                          <a:effectLst/>
                          <a:latin typeface="Tahoma"/>
                        </a:rPr>
                        <a:t>ARTÍCULO 269F. VIOLACIÓN DE DATOS PERSONALES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l" fontAlgn="ctr"/>
                      <a:r>
                        <a:rPr lang="es-CO" sz="1100" b="1" i="0" u="none" strike="noStrike">
                          <a:solidFill>
                            <a:srgbClr val="000000"/>
                          </a:solidFill>
                          <a:effectLst/>
                          <a:latin typeface="Tahoma"/>
                        </a:rPr>
                        <a:t>ARTÍCULO 269I. HURTO POR MEDIOS INFORMÁTICOS Y SEMEJANTES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l" fontAlgn="ctr"/>
                      <a:r>
                        <a:rPr lang="es-CO" sz="1100" b="1" i="0" u="none" strike="noStrike">
                          <a:solidFill>
                            <a:srgbClr val="000000"/>
                          </a:solidFill>
                          <a:effectLst/>
                          <a:latin typeface="Tahoma"/>
                        </a:rPr>
                        <a:t>ARTÍCULO 269J. TRANSFERENCIA NO CONSENTIDA DE ACTIVOS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Tahoma"/>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Tahoma"/>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b"/>
                      <a:r>
                        <a:rPr lang="es-CO" sz="1100" b="1" i="0" u="none" strike="noStrike">
                          <a:solidFill>
                            <a:srgbClr val="000000"/>
                          </a:solidFill>
                          <a:effectLst/>
                          <a:latin typeface="Tahoma"/>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100" b="1" i="0" u="none" strike="noStrike">
                          <a:solidFill>
                            <a:srgbClr val="000000"/>
                          </a:solidFill>
                          <a:effectLst/>
                          <a:latin typeface="Tahoma"/>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100" b="1" i="0" u="none" strike="noStrike">
                          <a:solidFill>
                            <a:srgbClr val="000000"/>
                          </a:solidFill>
                          <a:effectLst/>
                          <a:latin typeface="Tahoma"/>
                        </a:rPr>
                        <a:t>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100" b="1" i="0" u="none" strike="noStrike">
                          <a:solidFill>
                            <a:srgbClr val="000000"/>
                          </a:solidFill>
                          <a:effectLst/>
                          <a:latin typeface="Tahoma"/>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1100" b="1" i="0" u="none" strike="noStrike" dirty="0">
                          <a:solidFill>
                            <a:srgbClr val="000000"/>
                          </a:solidFill>
                          <a:effectLst/>
                          <a:latin typeface="Tahoma"/>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xmlns="" val="3458597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81000"/>
            <a:ext cx="7772400" cy="815752"/>
          </a:xfrm>
        </p:spPr>
        <p:txBody>
          <a:bodyPr/>
          <a:lstStyle/>
          <a:p>
            <a:r>
              <a:rPr lang="es-CO" dirty="0" smtClean="0"/>
              <a:t>CONSIDERACIONES</a:t>
            </a:r>
            <a:endParaRPr lang="es-CO" dirty="0"/>
          </a:p>
        </p:txBody>
      </p:sp>
      <p:sp>
        <p:nvSpPr>
          <p:cNvPr id="3" name="2 Subtítulo"/>
          <p:cNvSpPr>
            <a:spLocks noGrp="1"/>
          </p:cNvSpPr>
          <p:nvPr>
            <p:ph type="subTitle" idx="1"/>
          </p:nvPr>
        </p:nvSpPr>
        <p:spPr>
          <a:xfrm>
            <a:off x="323528" y="1196752"/>
            <a:ext cx="8280920" cy="4082008"/>
          </a:xfrm>
        </p:spPr>
        <p:txBody>
          <a:bodyPr>
            <a:normAutofit fontScale="70000" lnSpcReduction="20000"/>
          </a:bodyPr>
          <a:lstStyle/>
          <a:p>
            <a:pPr algn="just">
              <a:buFont typeface="Arial" pitchFamily="34" charset="0"/>
              <a:buChar char="•"/>
            </a:pPr>
            <a:r>
              <a:rPr lang="es-CO" dirty="0" smtClean="0"/>
              <a:t>Cada segundo hay un intento de acceso irregular a aplicaciones en el mundo, especialmente Banca Móvil tiene el gran atractivo de la ganancia económica para el defraudador.</a:t>
            </a:r>
          </a:p>
          <a:p>
            <a:pPr algn="just">
              <a:buFont typeface="Arial" pitchFamily="34" charset="0"/>
              <a:buChar char="•"/>
            </a:pPr>
            <a:r>
              <a:rPr lang="es-CO" dirty="0" smtClean="0"/>
              <a:t>Operadores de telecomunicaciones pierden entre un 0,5% y un 10% de ingresos por fraude.  </a:t>
            </a:r>
          </a:p>
          <a:p>
            <a:pPr algn="just">
              <a:buFont typeface="Arial" pitchFamily="34" charset="0"/>
              <a:buChar char="•"/>
            </a:pPr>
            <a:r>
              <a:rPr lang="es-CO" dirty="0" smtClean="0"/>
              <a:t>Los bancos tienen pérdidas </a:t>
            </a:r>
            <a:r>
              <a:rPr lang="es-CO" dirty="0" err="1" smtClean="0"/>
              <a:t>billonarias</a:t>
            </a:r>
            <a:r>
              <a:rPr lang="es-CO" dirty="0" smtClean="0"/>
              <a:t> por fraude.</a:t>
            </a:r>
          </a:p>
          <a:p>
            <a:pPr algn="just">
              <a:buFont typeface="Arial" pitchFamily="34" charset="0"/>
              <a:buChar char="•"/>
            </a:pPr>
            <a:r>
              <a:rPr lang="es-CO" dirty="0" smtClean="0"/>
              <a:t>El fraude interno causa cerca del 70% de las pérdidas.</a:t>
            </a:r>
          </a:p>
          <a:p>
            <a:pPr algn="just">
              <a:buFont typeface="Arial" pitchFamily="34" charset="0"/>
              <a:buChar char="•"/>
            </a:pPr>
            <a:r>
              <a:rPr lang="es-CO" dirty="0" smtClean="0"/>
              <a:t>El defraudador busca la ocasión de descuido por parte de los actores en este caso (usuario, proveedor de comunicaciones, y Banco), en la parte que sea más débil el defraudador intentará atacar.</a:t>
            </a:r>
          </a:p>
          <a:p>
            <a:pPr algn="just">
              <a:buFont typeface="Arial" pitchFamily="34" charset="0"/>
              <a:buChar char="•"/>
            </a:pPr>
            <a:r>
              <a:rPr lang="es-CO" dirty="0" smtClean="0"/>
              <a:t>Enfrentamos a un enemigo oculto que puede estar en cualquier parte del mundo.</a:t>
            </a:r>
          </a:p>
          <a:p>
            <a:pPr algn="just">
              <a:buFont typeface="Arial" pitchFamily="34" charset="0"/>
              <a:buChar char="•"/>
            </a:pPr>
            <a:r>
              <a:rPr lang="es-CO" dirty="0" smtClean="0"/>
              <a:t>Cifrado WPA se ha roto en 60 segundos .</a:t>
            </a:r>
          </a:p>
          <a:p>
            <a:pPr algn="just"/>
            <a:endParaRPr lang="es-CO" dirty="0"/>
          </a:p>
        </p:txBody>
      </p:sp>
    </p:spTree>
    <p:extLst>
      <p:ext uri="{BB962C8B-B14F-4D97-AF65-F5344CB8AC3E}">
        <p14:creationId xmlns:p14="http://schemas.microsoft.com/office/powerpoint/2010/main" xmlns="" val="2607788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571480"/>
            <a:ext cx="8172480" cy="815752"/>
          </a:xfrm>
        </p:spPr>
        <p:txBody>
          <a:bodyPr>
            <a:normAutofit fontScale="90000"/>
          </a:bodyPr>
          <a:lstStyle/>
          <a:p>
            <a:r>
              <a:rPr lang="es-CO" sz="3100" dirty="0" smtClean="0"/>
              <a:t>ATAQUE AL DELITO REQUIERE DE HERRAMIENTAS ESPECIALIZADAS Y PERSONAL IDÓNEO. (cortesía </a:t>
            </a:r>
            <a:r>
              <a:rPr lang="es-CO" sz="3100" dirty="0" err="1" smtClean="0"/>
              <a:t>Ponal</a:t>
            </a:r>
            <a:r>
              <a:rPr lang="es-CO" sz="3100" dirty="0" smtClean="0"/>
              <a:t> Colombia)</a:t>
            </a:r>
            <a:endParaRPr lang="es-CO" sz="3100" dirty="0"/>
          </a:p>
        </p:txBody>
      </p:sp>
      <p:pic>
        <p:nvPicPr>
          <p:cNvPr id="1026" name="Picture 2"/>
          <p:cNvPicPr>
            <a:picLocks noChangeAspect="1" noChangeArrowheads="1"/>
          </p:cNvPicPr>
          <p:nvPr/>
        </p:nvPicPr>
        <p:blipFill>
          <a:blip r:embed="rId2"/>
          <a:srcRect/>
          <a:stretch>
            <a:fillRect/>
          </a:stretch>
        </p:blipFill>
        <p:spPr bwMode="auto">
          <a:xfrm>
            <a:off x="928663" y="1676296"/>
            <a:ext cx="7286676" cy="4872142"/>
          </a:xfrm>
          <a:prstGeom prst="rect">
            <a:avLst/>
          </a:prstGeom>
          <a:noFill/>
          <a:ln w="9525">
            <a:noFill/>
            <a:miter lim="800000"/>
            <a:headEnd/>
            <a:tailEnd/>
          </a:ln>
          <a:effectLst/>
        </p:spPr>
      </p:pic>
    </p:spTree>
    <p:extLst>
      <p:ext uri="{BB962C8B-B14F-4D97-AF65-F5344CB8AC3E}">
        <p14:creationId xmlns:p14="http://schemas.microsoft.com/office/powerpoint/2010/main" xmlns="" val="1903619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CAC4352215574EBDB5AA14930D074B" ma:contentTypeVersion="2" ma:contentTypeDescription="Create a new document." ma:contentTypeScope="" ma:versionID="c8048845f5244f68bc191bac1e883e09">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cd2cac4ab9d2a98e05866dfa68610d5c"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CDF305C-CB7A-48EB-947E-E929CE2F6DA9}"/>
</file>

<file path=customXml/itemProps2.xml><?xml version="1.0" encoding="utf-8"?>
<ds:datastoreItem xmlns:ds="http://schemas.openxmlformats.org/officeDocument/2006/customXml" ds:itemID="{4CFD27DB-1A77-49C8-8514-6DA49B3005F8}"/>
</file>

<file path=customXml/itemProps3.xml><?xml version="1.0" encoding="utf-8"?>
<ds:datastoreItem xmlns:ds="http://schemas.openxmlformats.org/officeDocument/2006/customXml" ds:itemID="{0928F531-B3A6-4FD9-BB1C-C6912556EB16}"/>
</file>

<file path=docProps/app.xml><?xml version="1.0" encoding="utf-8"?>
<Properties xmlns="http://schemas.openxmlformats.org/officeDocument/2006/extended-properties" xmlns:vt="http://schemas.openxmlformats.org/officeDocument/2006/docPropsVTypes">
  <Template/>
  <TotalTime>3930</TotalTime>
  <Words>3214</Words>
  <Application>Microsoft Office PowerPoint</Application>
  <PresentationFormat>Presentación en pantalla (4:3)</PresentationFormat>
  <Paragraphs>267</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INCLUSIÓN FINANCIERA BANCA MÓVIL Y SEGURIDAD – TEGUCIGALPA HONDURAS 12-13 AGOSTO 2013.</vt:lpstr>
      <vt:lpstr>AGENDA</vt:lpstr>
      <vt:lpstr>INTRODUCCIÓN</vt:lpstr>
      <vt:lpstr>INTRODUCCIÓN</vt:lpstr>
      <vt:lpstr>CIFRAS</vt:lpstr>
      <vt:lpstr>Diapositiva 6</vt:lpstr>
      <vt:lpstr>Diapositiva 7</vt:lpstr>
      <vt:lpstr>CONSIDERACIONES</vt:lpstr>
      <vt:lpstr>ATAQUE AL DELITO REQUIERE DE HERRAMIENTAS ESPECIALIZADAS Y PERSONAL IDÓNEO. (cortesía Ponal Colombia)</vt:lpstr>
      <vt:lpstr>PRINCIPALES FRAUDES Y ALGUNAS RECOMENDACIONES DE MITIGACIÓN</vt:lpstr>
      <vt:lpstr>FRAUDES EN ELEMENTOS DE ACCESO MÓVILES –TABLETS</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MALWARE CABALGANTE</vt:lpstr>
      <vt:lpstr>Diapositiva 28</vt:lpstr>
      <vt:lpstr>Diapositiva 29</vt:lpstr>
      <vt:lpstr>Diapositiva 30</vt:lpstr>
      <vt:lpstr>Diapositiva 31</vt:lpstr>
      <vt:lpstr>Diapositiva 32</vt:lpstr>
      <vt:lpstr>FRAUDES EN CANAL</vt:lpstr>
      <vt:lpstr>FRAUDES EN BASES DE DATOS</vt:lpstr>
      <vt:lpstr>FRENTES DE TRABAJO DE MITIGACIÓN</vt:lpstr>
      <vt:lpstr>CONCLUSIONES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Invitado</dc:creator>
  <cp:lastModifiedBy>DIANA</cp:lastModifiedBy>
  <cp:revision>42</cp:revision>
  <dcterms:created xsi:type="dcterms:W3CDTF">2013-08-08T12:40:11Z</dcterms:created>
  <dcterms:modified xsi:type="dcterms:W3CDTF">2013-08-13T12:00:53Z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0x0101009CCAC4352215574EBDB5AA14930D074B</vt:lpwstr>
  </property>
</Properties>
</file>