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57" r:id="rId5"/>
  </p:sldMasterIdLst>
  <p:notesMasterIdLst>
    <p:notesMasterId r:id="rId17"/>
  </p:notesMasterIdLst>
  <p:handoutMasterIdLst>
    <p:handoutMasterId r:id="rId18"/>
  </p:handoutMasterIdLst>
  <p:sldIdLst>
    <p:sldId id="281" r:id="rId6"/>
    <p:sldId id="282" r:id="rId7"/>
    <p:sldId id="277" r:id="rId8"/>
    <p:sldId id="284" r:id="rId9"/>
    <p:sldId id="286" r:id="rId10"/>
    <p:sldId id="285" r:id="rId11"/>
    <p:sldId id="288" r:id="rId12"/>
    <p:sldId id="290" r:id="rId13"/>
    <p:sldId id="289" r:id="rId14"/>
    <p:sldId id="287" r:id="rId15"/>
    <p:sldId id="291" r:id="rId16"/>
  </p:sldIdLst>
  <p:sldSz cx="10734675" cy="6711950"/>
  <p:notesSz cx="6858000" cy="9144000"/>
  <p:defaultTextStyle>
    <a:defPPr>
      <a:defRPr lang="en-US"/>
    </a:defPPr>
    <a:lvl1pPr marL="0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8561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7122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5684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34245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92806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51367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9929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68490" algn="l" defTabSz="55856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702"/>
    <a:srgbClr val="EC45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9642" autoAdjust="0"/>
  </p:normalViewPr>
  <p:slideViewPr>
    <p:cSldViewPr snapToGrid="0" snapToObjects="1">
      <p:cViewPr>
        <p:scale>
          <a:sx n="83" d="100"/>
          <a:sy n="83" d="100"/>
        </p:scale>
        <p:origin x="-96" y="-204"/>
      </p:cViewPr>
      <p:guideLst>
        <p:guide orient="horz" pos="3860"/>
        <p:guide orient="horz" pos="268"/>
        <p:guide pos="6405"/>
        <p:guide pos="3375"/>
        <p:guide pos="3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BDF06-8AEB-1144-AF57-117208F8B9C7}" type="datetime1">
              <a:rPr lang="en-ZA" smtClean="0"/>
              <a:t>2013/08/14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BB53D-F677-DA49-A25E-854A04CC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5970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40AD5-153A-B34A-AE5E-686C884304F4}" type="datetime1">
              <a:rPr lang="en-ZA" smtClean="0"/>
              <a:t>2013/08/14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685800"/>
            <a:ext cx="5483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B1BD6-1E0E-8E4E-ADB2-BAFD72339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45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58561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17122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675684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34245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792806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351367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909929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468490" algn="l" defTabSz="5585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8C4B379-9EC3-A64E-9EEA-E853FCFA29B5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61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5AD522B-BDE1-1C4F-956F-23753EFDFBEB}" type="datetime1">
              <a:rPr lang="en-ZA" smtClean="0"/>
              <a:t>2013/08/14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3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659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hf sldNum="0" hdr="0" ftr="0"/>
  <p:txStyles>
    <p:titleStyle>
      <a:lvl1pPr algn="ctr" defTabSz="558561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921" indent="-418921" algn="l" defTabSz="558561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7662" indent="-349101" algn="l" defTabSz="558561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96403" indent="-279281" algn="l" defTabSz="558561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54964" indent="-279281" algn="l" defTabSz="558561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13526" indent="-279281" algn="l" defTabSz="558561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2087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30648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9209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7771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8561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7122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684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4245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2806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51367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929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68490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14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8" r:id="rId1"/>
  </p:sldLayoutIdLst>
  <p:hf sldNum="0" hdr="0" ftr="0"/>
  <p:txStyles>
    <p:titleStyle>
      <a:lvl1pPr algn="ctr" defTabSz="558561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921" indent="-418921" algn="l" defTabSz="558561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7662" indent="-349101" algn="l" defTabSz="558561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96403" indent="-279281" algn="l" defTabSz="558561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54964" indent="-279281" algn="l" defTabSz="558561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13526" indent="-279281" algn="l" defTabSz="558561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2087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30648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9209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7771" indent="-279281" algn="l" defTabSz="55856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8561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7122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684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4245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2806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51367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929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68490" algn="l" defTabSz="55856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File0007/Bestusr3$/DegreefPLA/Mijn%20Documenten/PDG/ITU/Luxius%20MB%20m'iWatch%20v3.mp4" TargetMode="Externa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atrick.degreef@experbank.com" TargetMode="External"/><Relationship Id="rId5" Type="http://schemas.openxmlformats.org/officeDocument/2006/relationships/hyperlink" Target="file://File0007/Bestusr3$/DegreefPLA/Mijn%20Documenten/PDG/ITU/Luxius%20MB%20m'iWatch%20v3.mp4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File0007/Bestusr3$/DegreefPLA/Mijn%20Documenten/PDG/ITU/Luxius%20MB%20m'iWatch%20v3.mp4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E:/PDG-2012-13/PDG/ITU/Luxius%20MB%20m'iWatch%20v3.mp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  <a:ln w="76200">
            <a:solidFill>
              <a:schemeClr val="tx1"/>
            </a:solidFill>
          </a:ln>
          <a:scene3d>
            <a:camera prst="orthographicFront"/>
            <a:lightRig rig="threePt" dir="t"/>
          </a:scene3d>
          <a:sp3d prstMaterial="dkEdge"/>
        </p:spPr>
      </p:pic>
      <p:sp>
        <p:nvSpPr>
          <p:cNvPr id="15" name="TextBox 14"/>
          <p:cNvSpPr txBox="1"/>
          <p:nvPr/>
        </p:nvSpPr>
        <p:spPr>
          <a:xfrm>
            <a:off x="7455865" y="62105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8700" y="4971409"/>
            <a:ext cx="90220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Presented  by: Patrick Degreef – Mobile Banking Expert UIT Switzerland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493487" y="617721"/>
            <a:ext cx="983367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‘Real-time Connected with my Bank’ </a:t>
            </a: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93487" y="2202770"/>
            <a:ext cx="9833677" cy="190477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14"/>
          <p:cNvSpPr txBox="1"/>
          <p:nvPr/>
        </p:nvSpPr>
        <p:spPr>
          <a:xfrm>
            <a:off x="447302" y="6162207"/>
            <a:ext cx="25282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bg1"/>
                </a:solidFill>
                <a:latin typeface="Arial"/>
                <a:cs typeface="Arial"/>
              </a:rPr>
              <a:t>Tegucigalpa – Honduras – August 12 &amp; 13, 2013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33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645887" y="191112"/>
            <a:ext cx="983367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‘Conclusion’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What does the Future of Mobile Banking looks like?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Real-time Financial Processing 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Functions </a:t>
            </a:r>
          </a:p>
          <a:p>
            <a:pPr marL="457200" indent="-457200">
              <a:buFontTx/>
              <a:buChar char="-"/>
            </a:pP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Convergence between Banks &amp;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  <a:cs typeface="Arial"/>
              </a:rPr>
              <a:t>Telcos</a:t>
            </a: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Innovative User-Devices for Wearable Computing: for example Smart Money Watch/ m’iWatch</a:t>
            </a:r>
          </a:p>
          <a:p>
            <a:pPr marL="457200" indent="-457200">
              <a:buFontTx/>
              <a:buChar char="-"/>
            </a:pPr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/>
                <a:cs typeface="Arial"/>
              </a:rPr>
              <a:t>‘The Future Starts Now!’ 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2512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P10/10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024208" y="1132114"/>
            <a:ext cx="3077029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0" name="Punthaak 9">
            <a:hlinkClick r:id="rId5" action="ppaction://hlinkfile"/>
          </p:cNvPr>
          <p:cNvSpPr/>
          <p:nvPr/>
        </p:nvSpPr>
        <p:spPr>
          <a:xfrm>
            <a:off x="5251230" y="5978279"/>
            <a:ext cx="583513" cy="333828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645887" y="191112"/>
            <a:ext cx="983367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‘Questions?’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12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12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2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12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28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/>
                <a:cs typeface="Arial"/>
              </a:rPr>
              <a:t>‘The Future Starts Now!’ 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024210" y="2024345"/>
            <a:ext cx="3077029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0" name="Punthaak 9">
            <a:hlinkClick r:id="rId5" action="ppaction://hlinkfile"/>
          </p:cNvPr>
          <p:cNvSpPr/>
          <p:nvPr/>
        </p:nvSpPr>
        <p:spPr>
          <a:xfrm>
            <a:off x="5251230" y="5978279"/>
            <a:ext cx="583513" cy="333828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Rectangle 6"/>
          <p:cNvSpPr/>
          <p:nvPr/>
        </p:nvSpPr>
        <p:spPr>
          <a:xfrm>
            <a:off x="1051723" y="3400741"/>
            <a:ext cx="90220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Patrick Degreef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Mobile Banking Expert UIT - Switzerland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  <a:hlinkClick r:id="rId6"/>
              </a:rPr>
              <a:t>patrick.degreef@experbank.com</a:t>
            </a:r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+41-76-4790657</a:t>
            </a:r>
            <a:endParaRPr lang="en-US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35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645887" y="377371"/>
            <a:ext cx="98336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‘Introduction’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Definitions of a Retail Bank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Computer with a Wall around it</a:t>
            </a:r>
          </a:p>
          <a:p>
            <a:pPr marL="457200" indent="-457200">
              <a:buFontTx/>
              <a:buChar char="-"/>
            </a:pP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Financial Service Application on a Smart Phone</a:t>
            </a: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Real-time Financial Processing Apps on a Wearable Computer: for example Smart Money Watch/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  <a:cs typeface="Arial"/>
              </a:rPr>
              <a:t>m’iWatch</a:t>
            </a: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ctr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1953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P2/10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024210" y="1318528"/>
            <a:ext cx="3077029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5" name="Punthaak 4">
            <a:hlinkClick r:id="rId5" action="ppaction://hlinkfile"/>
          </p:cNvPr>
          <p:cNvSpPr/>
          <p:nvPr/>
        </p:nvSpPr>
        <p:spPr>
          <a:xfrm>
            <a:off x="5251230" y="5978279"/>
            <a:ext cx="583513" cy="333828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0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88900"/>
            <a:ext cx="10742184" cy="67138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899" y="1242534"/>
            <a:ext cx="6962775" cy="5118354"/>
          </a:xfrm>
          <a:prstGeom prst="rect">
            <a:avLst/>
          </a:prstGeom>
        </p:spPr>
      </p:pic>
      <p:sp>
        <p:nvSpPr>
          <p:cNvPr id="17" name="Date Placeholder 12"/>
          <p:cNvSpPr txBox="1">
            <a:spLocks/>
          </p:cNvSpPr>
          <p:nvPr/>
        </p:nvSpPr>
        <p:spPr>
          <a:xfrm>
            <a:off x="7826075" y="6182213"/>
            <a:ext cx="2504758" cy="3573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8561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17122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5684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4245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2806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51367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09929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68490" algn="l" defTabSz="55856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5062" y="344920"/>
            <a:ext cx="76321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’íWatch: “The Innovative Mobile Banking Device of the future”</a:t>
            </a:r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528639" y="806585"/>
            <a:ext cx="9717085" cy="0"/>
          </a:xfrm>
          <a:prstGeom prst="line">
            <a:avLst/>
          </a:prstGeom>
          <a:ln w="3175" cmpd="sng">
            <a:solidFill>
              <a:schemeClr val="bg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28077" y="1058359"/>
            <a:ext cx="51683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FFFFFF"/>
                </a:solidFill>
                <a:latin typeface="Arial"/>
                <a:cs typeface="Arial"/>
              </a:rPr>
              <a:t>Functional Description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m’’</a:t>
            </a:r>
            <a:r>
              <a:rPr lang="en-US" sz="16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iWatch</a:t>
            </a:r>
            <a:r>
              <a:rPr lang="en-US" sz="16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16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truly unique and innovative watch which combines modern technology with traditional </a:t>
            </a:r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watch craftsmanship and provides a secure and practical end-user device to support mobile banking &amp; text and voice telecommunication  &amp; multi-media functions.</a:t>
            </a:r>
            <a:endParaRPr lang="nl-NL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i="1" dirty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Technical Characteristics: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Android OS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SIM card based communication</a:t>
            </a:r>
          </a:p>
          <a:p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     and Multimedia &amp; Bluetooth integrated PCB</a:t>
            </a:r>
            <a:endParaRPr lang="en-US" sz="1600" i="1" dirty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3G Internet connection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Lithium Battery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Mini-USB port for charging  &amp; headphones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Payment  and  Mobile Banking  Apps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Security software &amp; hardware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Owner Authentication  &amp; Theft Protection System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Upgradable, extendable, open SOA-platform</a:t>
            </a:r>
          </a:p>
          <a:p>
            <a:pPr marL="285750" indent="-285750">
              <a:buFontTx/>
              <a:buChar char="-"/>
            </a:pP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Configurable Integration with standard Mobile Centric  Banking Systems</a:t>
            </a:r>
          </a:p>
          <a:p>
            <a:endParaRPr lang="en-US" sz="1600" i="1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85750" indent="-285750">
              <a:buFontTx/>
              <a:buChar char="-"/>
            </a:pPr>
            <a:endParaRPr lang="en-US" sz="1600" i="1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25795" y="6464376"/>
            <a:ext cx="281679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</a:t>
            </a:r>
            <a:r>
              <a:rPr lang="en-US" sz="600" dirty="0" err="1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propertyof</a:t>
            </a:r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600" dirty="0" err="1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Luxius</a:t>
            </a:r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Suisse</a:t>
            </a:r>
          </a:p>
        </p:txBody>
      </p:sp>
      <p:pic>
        <p:nvPicPr>
          <p:cNvPr id="46" name="Picture 45" descr="MB m'iwatchintro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3" t="25090" r="15786" b="37925"/>
          <a:stretch/>
        </p:blipFill>
        <p:spPr>
          <a:xfrm>
            <a:off x="8229617" y="103276"/>
            <a:ext cx="2256649" cy="694258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5195330" y="644551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P3/10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13" name="TextBox 14"/>
          <p:cNvSpPr txBox="1"/>
          <p:nvPr/>
        </p:nvSpPr>
        <p:spPr>
          <a:xfrm>
            <a:off x="510613" y="6452900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44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645887" y="191112"/>
            <a:ext cx="983367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‘Mobile Banking Statistics’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The exponential growth of mobile payments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1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12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‘African growth 7x LATEM!’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2512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P4/10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171925" y="1132114"/>
            <a:ext cx="4927046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03168" y="-658584"/>
            <a:ext cx="3556000" cy="9470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4"/>
          <p:cNvSpPr txBox="1"/>
          <p:nvPr/>
        </p:nvSpPr>
        <p:spPr>
          <a:xfrm>
            <a:off x="6830488" y="6375814"/>
            <a:ext cx="74732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Source: Bilan.ch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716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254001" y="191112"/>
            <a:ext cx="1022556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‘Mobile Banking Statistics’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rial"/>
                <a:cs typeface="Arial"/>
              </a:rPr>
              <a:t>The global evolution of mobile payment methods</a:t>
            </a:r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1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n-US" b="1" dirty="0">
                <a:solidFill>
                  <a:srgbClr val="FF0000"/>
                </a:solidFill>
                <a:latin typeface="Arial"/>
                <a:cs typeface="Arial"/>
              </a:rPr>
              <a:t>Limited dematerialisation on the receiving end = </a:t>
            </a:r>
            <a:r>
              <a:rPr lang="en-US" b="1" dirty="0" err="1" smtClean="0">
                <a:solidFill>
                  <a:srgbClr val="FF0000"/>
                </a:solidFill>
                <a:latin typeface="Arial"/>
                <a:cs typeface="Arial"/>
              </a:rPr>
              <a:t>Transferts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  <a:latin typeface="Arial"/>
                <a:cs typeface="Arial"/>
              </a:rPr>
              <a:t>Virements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2512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P5/10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97184" y="1006019"/>
            <a:ext cx="4927046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28597" y="-891001"/>
            <a:ext cx="3797298" cy="9821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4"/>
          <p:cNvSpPr txBox="1"/>
          <p:nvPr/>
        </p:nvSpPr>
        <p:spPr>
          <a:xfrm>
            <a:off x="6860945" y="6375956"/>
            <a:ext cx="74732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Source: Bilan.ch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1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145143" y="191112"/>
            <a:ext cx="10479314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‘Mobile Banking Statistics’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Dematerialisation of payment methods in Switzerland</a:t>
            </a: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16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18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US" sz="12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/>
                <a:cs typeface="Arial"/>
              </a:rPr>
              <a:t>‘Limited dematerialisation on the receiving end = Cash’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2512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P6/10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973067" y="1132114"/>
            <a:ext cx="4927046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4574" y="-581025"/>
            <a:ext cx="3629480" cy="946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4"/>
          <p:cNvSpPr txBox="1"/>
          <p:nvPr/>
        </p:nvSpPr>
        <p:spPr>
          <a:xfrm>
            <a:off x="6860945" y="6383650"/>
            <a:ext cx="74732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Source: Bilan.ch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60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645887" y="377371"/>
            <a:ext cx="983367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‘Convergence Model’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Characteristics 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De-Regulation, Re-Regulation, Right-Regulation (EU)</a:t>
            </a:r>
          </a:p>
          <a:p>
            <a:pPr marL="457200" indent="-457200">
              <a:buFontTx/>
              <a:buChar char="-"/>
            </a:pP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Technology, Functionality, Business Model</a:t>
            </a: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Bank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  <a:cs typeface="Arial"/>
              </a:rPr>
              <a:t>vs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Telco model: New Structures needed</a:t>
            </a:r>
          </a:p>
          <a:p>
            <a:pPr marL="457200" indent="-457200" algn="ctr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7608265" y="629131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1953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P7/10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656815" y="1350995"/>
            <a:ext cx="3951450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4051848" y="5440296"/>
            <a:ext cx="499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/>
                <a:cs typeface="Arial"/>
              </a:rPr>
              <a:t>‘Mobile </a:t>
            </a:r>
            <a:r>
              <a:rPr lang="en-US" sz="2800" b="1" dirty="0" err="1" smtClean="0">
                <a:solidFill>
                  <a:srgbClr val="FF0000"/>
                </a:solidFill>
                <a:latin typeface="Arial"/>
                <a:cs typeface="Arial"/>
              </a:rPr>
              <a:t>TelcoBanking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5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645887" y="377371"/>
            <a:ext cx="98336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‘Roadmap to the Future’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 How to Create Mobile Banking Services</a:t>
            </a:r>
          </a:p>
          <a:p>
            <a:pPr algn="ctr"/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1) 	Define mobile banking services &amp; products</a:t>
            </a:r>
          </a:p>
          <a:p>
            <a:pPr marL="457200" indent="-457200">
              <a:buFontTx/>
              <a:buChar char="-"/>
            </a:pP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2) 	Create mobile </a:t>
            </a: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b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ank organizational &amp; operational 	structures</a:t>
            </a: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3) 	Implement &amp; configure bank-systems &amp; user devices </a:t>
            </a:r>
          </a:p>
          <a:p>
            <a:pPr marL="457200" indent="-457200" algn="ctr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1953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P8/10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416300" y="1326051"/>
            <a:ext cx="4343400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342900" y="5674517"/>
            <a:ext cx="1078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/>
                <a:cs typeface="Arial"/>
              </a:rPr>
              <a:t>‘Adapt &amp; Adopt Proven </a:t>
            </a:r>
            <a:r>
              <a:rPr lang="en-US" sz="24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US" sz="2400" b="1" dirty="0" smtClean="0">
                <a:solidFill>
                  <a:srgbClr val="FF0000"/>
                </a:solidFill>
                <a:latin typeface="Arial"/>
                <a:cs typeface="Arial"/>
              </a:rPr>
              <a:t>olutions with Experts versus Build In-House’</a:t>
            </a:r>
            <a:endParaRPr lang="nl-N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13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09" y="0"/>
            <a:ext cx="10742184" cy="671386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613" y="6345178"/>
            <a:ext cx="24016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Inclusion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Finaniera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Banca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Movil</a:t>
            </a:r>
            <a:r>
              <a:rPr lang="en-US" sz="800" b="1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800" b="1" dirty="0" err="1">
                <a:solidFill>
                  <a:schemeClr val="bg1"/>
                </a:solidFill>
                <a:latin typeface="Arial"/>
                <a:cs typeface="Arial"/>
              </a:rPr>
              <a:t>Seguridad</a:t>
            </a:r>
            <a:endParaRPr lang="en-US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645886" y="238153"/>
            <a:ext cx="9833677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“A Global </a:t>
            </a: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V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ision of the Future of Mobile Banking” </a:t>
            </a:r>
          </a:p>
          <a:p>
            <a:pPr algn="ctr"/>
            <a:endParaRPr lang="en-US" sz="1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‘Bank Systems &amp; End-User Devices’</a:t>
            </a:r>
          </a:p>
          <a:p>
            <a:pPr algn="ctr"/>
            <a:endParaRPr lang="en-US" sz="1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Characteristics </a:t>
            </a:r>
          </a:p>
          <a:p>
            <a:pPr algn="ctr"/>
            <a:endParaRPr lang="en-US" sz="11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Mobile centric banking systems: telecom product added value accounts &amp; real-time mobile enabled </a:t>
            </a:r>
          </a:p>
          <a:p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Innovative &amp; Powerful End-User Communication Devices: extendable, independent, real-time </a:t>
            </a: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functional &amp; technical 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financial processing platform</a:t>
            </a:r>
          </a:p>
          <a:p>
            <a:pPr marL="457200" indent="-457200">
              <a:buFontTx/>
              <a:buChar char="-"/>
            </a:pPr>
            <a:endParaRPr lang="en-US" sz="16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Open Service Oriented Architecture: secure, evolutionary &amp; upgradable, flexible integration points</a:t>
            </a:r>
          </a:p>
          <a:p>
            <a:pPr marL="457200" indent="-457200" algn="ctr">
              <a:buFontTx/>
              <a:buChar char="-"/>
            </a:pPr>
            <a:endParaRPr lang="en-US" sz="28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7608265" y="6362907"/>
            <a:ext cx="287129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reserved © 2013. Confidential intellectual property of Patrick Degreef</a:t>
            </a:r>
            <a:endParaRPr lang="en-US" sz="6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5195330" y="6345178"/>
            <a:ext cx="815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chemeClr val="bg1"/>
                </a:solidFill>
              </a:rPr>
              <a:t>P9/10</a:t>
            </a:r>
            <a:endParaRPr lang="nl-NL" sz="1100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349948" y="1090001"/>
            <a:ext cx="6425552" cy="4308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10613" y="5883513"/>
            <a:ext cx="10500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/>
                <a:cs typeface="Arial"/>
              </a:rPr>
              <a:t>‘Mobile &amp; End-user centric bank systems &amp; communication devices’</a:t>
            </a:r>
            <a:endParaRPr lang="nl-N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13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CAC4352215574EBDB5AA14930D074B" ma:contentTypeVersion="2" ma:contentTypeDescription="Create a new document." ma:contentTypeScope="" ma:versionID="c8048845f5244f68bc191bac1e883e09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cd2cac4ab9d2a98e05866dfa68610d5c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8701A6-0039-4885-B8CA-1CBD760995A4}"/>
</file>

<file path=customXml/itemProps2.xml><?xml version="1.0" encoding="utf-8"?>
<ds:datastoreItem xmlns:ds="http://schemas.openxmlformats.org/officeDocument/2006/customXml" ds:itemID="{7B6F2769-7194-4217-93D3-3AF3A4742282}"/>
</file>

<file path=customXml/itemProps3.xml><?xml version="1.0" encoding="utf-8"?>
<ds:datastoreItem xmlns:ds="http://schemas.openxmlformats.org/officeDocument/2006/customXml" ds:itemID="{87D2A1B0-FF3E-4009-940D-AED0EB70AA20}"/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1812</TotalTime>
  <Words>758</Words>
  <Application>Microsoft Office PowerPoint</Application>
  <PresentationFormat>Custom</PresentationFormat>
  <Paragraphs>214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robertscreative</Company>
  <LinksUpToDate>false</LinksUpToDate>
  <SharedDoc>false</SharedDoc>
  <HyperlinkBase>http://www.robertscreative.co.za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 m'iWatch preso</dc:title>
  <dc:creator>Ryan Roberts</dc:creator>
  <cp:keywords>robertscreative.co.za, experiential design, interactive design, presentation, front-end, bluechip, agency, luxius</cp:keywords>
  <cp:lastModifiedBy>Ana Varela</cp:lastModifiedBy>
  <cp:revision>128</cp:revision>
  <dcterms:created xsi:type="dcterms:W3CDTF">2010-04-12T23:12:02Z</dcterms:created>
  <dcterms:modified xsi:type="dcterms:W3CDTF">2013-08-14T15:29:41Z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0x0101009CCAC4352215574EBDB5AA14930D074B</vt:lpwstr>
  </property>
</Properties>
</file>