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4" r:id="rId3"/>
    <p:sldId id="258" r:id="rId4"/>
    <p:sldId id="269" r:id="rId5"/>
    <p:sldId id="260" r:id="rId6"/>
    <p:sldId id="261" r:id="rId7"/>
    <p:sldId id="262" r:id="rId8"/>
    <p:sldId id="268" r:id="rId9"/>
    <p:sldId id="267" r:id="rId10"/>
    <p:sldId id="27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19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E36DF-EE3C-4154-9102-6826D0A095C0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CEF7D-F6E2-4B3C-842F-AC5F3B91735A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47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C9A1B9-2F93-48C1-A0E8-432D2384E4BF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2B30-D585-49F6-B524-C8EE2A930A83}" type="datetimeFigureOut">
              <a:rPr lang="es-MX" smtClean="0"/>
              <a:pPr/>
              <a:t>14/08/2013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1772-C184-43D7-931E-E047B23EED51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395537" y="2276872"/>
            <a:ext cx="4824536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MX" sz="2800" dirty="0" smtClean="0"/>
              <a:t>Panorama Regional de la Banca Móvil</a:t>
            </a:r>
            <a:endParaRPr lang="es-MX" sz="2800" dirty="0">
              <a:latin typeface="Arial" charset="0"/>
            </a:endParaRPr>
          </a:p>
        </p:txBody>
      </p:sp>
      <p:sp>
        <p:nvSpPr>
          <p:cNvPr id="2053" name="Rectangle 11"/>
          <p:cNvSpPr>
            <a:spLocks noChangeArrowheads="1"/>
          </p:cNvSpPr>
          <p:nvPr/>
        </p:nvSpPr>
        <p:spPr bwMode="auto">
          <a:xfrm>
            <a:off x="246063" y="1773238"/>
            <a:ext cx="5046017" cy="259238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 flipH="1">
            <a:off x="5364088" y="1773238"/>
            <a:ext cx="3529086" cy="2592387"/>
          </a:xfrm>
          <a:prstGeom prst="rect">
            <a:avLst/>
          </a:prstGeom>
          <a:noFill/>
          <a:ln w="31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8" name="0 Imagen" descr="TelecomCIDE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5733256"/>
            <a:ext cx="3131840" cy="6206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451862" y="1844824"/>
            <a:ext cx="3384375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51520" y="4357553"/>
            <a:ext cx="5976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Franklin Gothic Book" pitchFamily="34" charset="0"/>
              </a:rPr>
              <a:t>Inclusión Financiera, Banca Móvil y Seguridad</a:t>
            </a:r>
          </a:p>
          <a:p>
            <a:r>
              <a:rPr lang="es-MX" sz="2000" b="1" dirty="0" smtClean="0">
                <a:latin typeface="Franklin Gothic Book" pitchFamily="34" charset="0"/>
              </a:rPr>
              <a:t>Dra. Judith Mariscal Avilés</a:t>
            </a:r>
          </a:p>
          <a:p>
            <a:r>
              <a:rPr lang="es-MX" sz="2000" b="1" dirty="0" smtClean="0">
                <a:latin typeface="Franklin Gothic Book" pitchFamily="34" charset="0"/>
              </a:rPr>
              <a:t>Experta UIT</a:t>
            </a:r>
            <a:endParaRPr lang="en-US" b="1" dirty="0">
              <a:latin typeface="Franklin Gothic Boo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41167" y="59901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13" descr="dirs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5733256"/>
            <a:ext cx="13319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LOGO TELECOMCIDEcorre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774078"/>
            <a:ext cx="2448272" cy="967290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1659596" y="2373124"/>
            <a:ext cx="5616624" cy="23042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Rectángulo"/>
          <p:cNvSpPr/>
          <p:nvPr/>
        </p:nvSpPr>
        <p:spPr>
          <a:xfrm>
            <a:off x="1259632" y="1591750"/>
            <a:ext cx="633670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MX" sz="2400" dirty="0" smtClean="0">
                <a:solidFill>
                  <a:schemeClr val="bg2">
                    <a:lumMod val="25000"/>
                  </a:schemeClr>
                </a:solidFill>
              </a:rPr>
              <a:t>Inclusión Financiera, Banca Móvil y Seguridad</a:t>
            </a:r>
          </a:p>
          <a:p>
            <a:pPr algn="ctr">
              <a:lnSpc>
                <a:spcPct val="90000"/>
              </a:lnSpc>
            </a:pPr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</a:rPr>
              <a:t>Panorama Regional de la Banca Móvil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296732" y="4696341"/>
            <a:ext cx="2193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Judith Mariscal Avilés</a:t>
            </a:r>
          </a:p>
          <a:p>
            <a:pPr algn="ct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Experta UIT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Picture 13" descr="dirsi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685246" y="5350439"/>
            <a:ext cx="991210" cy="1102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MobileBankingClou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32156" y="2401988"/>
            <a:ext cx="5488374" cy="22511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Experiencia Internacional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Hasta hace poco, Kenia era visto como el paradigma de la Banca Móvil</a:t>
            </a:r>
          </a:p>
          <a:p>
            <a:r>
              <a:rPr lang="es-MX" dirty="0" smtClean="0"/>
              <a:t>Actualmente, las plataformas de banca móvil han tenido éxito en otros países:</a:t>
            </a:r>
          </a:p>
          <a:p>
            <a:r>
              <a:rPr lang="es-MX" dirty="0" smtClean="0"/>
              <a:t>En Tanzania y Uganda las transacciones móviles representan el 30% y 20%, respectivamente, de su PIB</a:t>
            </a:r>
          </a:p>
          <a:p>
            <a:r>
              <a:rPr lang="es-MX" dirty="0" smtClean="0"/>
              <a:t>Otros casos emergentes transaccionan entre 2% y 5% del PIB: Costa de Marfil, Madagascar, Paraguay, Rwanda, Tonga y Zimbabwe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9238" y="188913"/>
            <a:ext cx="8180387" cy="8617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MX" sz="2800" b="1" dirty="0" smtClean="0">
                <a:cs typeface="Arial" charset="0"/>
              </a:rPr>
              <a:t>En 2013, A.L. tiene 22 plataformas activas</a:t>
            </a:r>
            <a:r>
              <a:rPr lang="es-MX" sz="2800" b="1" dirty="0">
                <a:cs typeface="Arial" charset="0"/>
              </a:rPr>
              <a:t> </a:t>
            </a:r>
            <a:r>
              <a:rPr lang="es-MX" sz="2800" b="1" dirty="0" smtClean="0">
                <a:cs typeface="Arial" charset="0"/>
              </a:rPr>
              <a:t> (15% del total) No es comparable aún a los de África y Asia</a:t>
            </a:r>
            <a:endParaRPr lang="es-MX" sz="2800" b="1" dirty="0">
              <a:cs typeface="Arial" charset="0"/>
            </a:endParaRPr>
          </a:p>
        </p:txBody>
      </p:sp>
      <p:pic>
        <p:nvPicPr>
          <p:cNvPr id="4" name="3 Imagen" descr="Gráfica X - ES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7248525" cy="45339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758062" y="1556792"/>
            <a:ext cx="5262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Número de plataformas activas por región geográfica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755576" y="6381328"/>
            <a:ext cx="65527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GSMA (2012). State of the Industry: Results from the 2012 Global Mobile Money Adoption Survey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836712"/>
            <a:ext cx="3384376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Regulación del SF para SFM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Regulación del SF  para la IF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Coordinación de políticas Protección al consumidor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771800" y="4293096"/>
            <a:ext cx="3384376" cy="13681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Infraestructura para soporte de corresponsales no bancarios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Penetración de la red de agentes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Gestión de bancos para captar nuevos usuarios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4048" y="764704"/>
            <a:ext cx="3384376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Competencia en el SF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Competencia en el ST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Innovación en el ST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Liderazgo del gobierno en SFM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Gestión de datos de programas sociales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004048" y="2348880"/>
            <a:ext cx="33843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Entorno de Mercado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48880"/>
            <a:ext cx="33843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Entorno Institucional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771800" y="5733256"/>
            <a:ext cx="33843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Entorno de usuario final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771800" y="3284984"/>
            <a:ext cx="338437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Ecosistema para SFM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3" name="12 Conector recto de flecha"/>
          <p:cNvCxnSpPr>
            <a:stCxn id="11" idx="2"/>
            <a:endCxn id="6" idx="0"/>
          </p:cNvCxnSpPr>
          <p:nvPr/>
        </p:nvCxnSpPr>
        <p:spPr>
          <a:xfrm>
            <a:off x="4463988" y="371703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16 Conector angular"/>
          <p:cNvCxnSpPr>
            <a:stCxn id="9" idx="2"/>
            <a:endCxn id="11" idx="0"/>
          </p:cNvCxnSpPr>
          <p:nvPr/>
        </p:nvCxnSpPr>
        <p:spPr>
          <a:xfrm rot="16200000" flipH="1">
            <a:off x="3059832" y="1880828"/>
            <a:ext cx="504056" cy="2304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17 Conector angular"/>
          <p:cNvCxnSpPr>
            <a:stCxn id="8" idx="2"/>
            <a:endCxn id="11" idx="0"/>
          </p:cNvCxnSpPr>
          <p:nvPr/>
        </p:nvCxnSpPr>
        <p:spPr>
          <a:xfrm rot="5400000">
            <a:off x="5328084" y="1916832"/>
            <a:ext cx="504056" cy="22322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395536" y="6464369"/>
            <a:ext cx="8496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Barrantes y </a:t>
            </a:r>
            <a:r>
              <a:rPr lang="es-MX" sz="1200" dirty="0" err="1" smtClean="0"/>
              <a:t>Grompone</a:t>
            </a:r>
            <a:r>
              <a:rPr lang="es-MX" sz="1200" dirty="0" smtClean="0"/>
              <a:t> (2013). Bancarización de los pobres a través de la telefonía móvil. DIRSI</a:t>
            </a:r>
            <a:endParaRPr lang="es-MX" sz="1200" dirty="0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249238" y="188913"/>
            <a:ext cx="8180387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MX" sz="2400" b="1" dirty="0" smtClean="0">
                <a:cs typeface="Arial" charset="0"/>
              </a:rPr>
              <a:t>DIRSI analiza el marco del entorno regulatorio en países de A.L.</a:t>
            </a:r>
            <a:endParaRPr lang="es-MX" sz="2200" b="1" dirty="0">
              <a:solidFill>
                <a:schemeClr val="tx2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81644"/>
            <a:ext cx="6624736" cy="4102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26064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 smtClean="0">
                <a:cs typeface="Arial" charset="0"/>
              </a:rPr>
              <a:t>El estudio encuentra que no se ha adecuado la regulación en los países analizados </a:t>
            </a:r>
            <a:r>
              <a:rPr lang="es-MX" sz="2800" b="1" dirty="0" smtClean="0">
                <a:solidFill>
                  <a:schemeClr val="tx2"/>
                </a:solidFill>
                <a:cs typeface="Arial" charset="0"/>
              </a:rPr>
              <a:t> </a:t>
            </a:r>
            <a:endParaRPr lang="es-MX" sz="2800" b="1" dirty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59632" y="5642084"/>
            <a:ext cx="6480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Nota: calificaciones emitidas por expertos del sector en cada país. La calificación más alta fue 5 y la más baja 1</a:t>
            </a:r>
            <a:endParaRPr lang="es-MX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331640" y="1412776"/>
            <a:ext cx="6576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Calificaciones sobre el ambiente regulatorio en países seleccionados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259632" y="6104329"/>
            <a:ext cx="8496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 smtClean="0"/>
              <a:t>Barrantes y </a:t>
            </a:r>
            <a:r>
              <a:rPr lang="es-MX" sz="1200" dirty="0" err="1" smtClean="0"/>
              <a:t>Grompone</a:t>
            </a:r>
            <a:r>
              <a:rPr lang="es-MX" sz="1200" dirty="0" smtClean="0"/>
              <a:t> (2013). Bancarización de los pobres a través de la telefonía móvil. DIRSI</a:t>
            </a:r>
            <a:endParaRPr lang="es-MX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9238" y="188913"/>
            <a:ext cx="8180387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MX" sz="2400" b="1" dirty="0" smtClean="0">
                <a:cs typeface="Arial" charset="0"/>
              </a:rPr>
              <a:t>Los mercados más maduros hasta ahora en América Latina son Colombia, Nicaragua, Paraguay y Chile.</a:t>
            </a:r>
          </a:p>
          <a:p>
            <a:endParaRPr lang="es-MX" sz="2400" b="1" dirty="0" smtClean="0">
              <a:cs typeface="Arial" charset="0"/>
            </a:endParaRPr>
          </a:p>
          <a:p>
            <a:r>
              <a:rPr lang="es-MX" sz="2400" b="1" dirty="0" smtClean="0">
                <a:cs typeface="Arial" charset="0"/>
              </a:rPr>
              <a:t>Los países más grandes en mercados móviles (Brasil, México y Argentina) apenas han entrado al sector de BM.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043608" y="2132856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Meses desde el lanzamiento de la primer plataforma lanzada en el país, Agosto 2013</a:t>
            </a:r>
            <a:endParaRPr lang="es-MX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24707"/>
            <a:ext cx="6120680" cy="368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1835696" y="6392361"/>
            <a:ext cx="5455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Elaboración propia con base en datos de GSMA Mobile </a:t>
            </a:r>
            <a:r>
              <a:rPr lang="es-MX" sz="1200" dirty="0" err="1" smtClean="0"/>
              <a:t>for</a:t>
            </a:r>
            <a:r>
              <a:rPr lang="es-MX" sz="1200" dirty="0" smtClean="0"/>
              <a:t> </a:t>
            </a:r>
            <a:r>
              <a:rPr lang="es-MX" sz="1200" dirty="0" err="1" smtClean="0"/>
              <a:t>Development</a:t>
            </a:r>
            <a:r>
              <a:rPr lang="es-MX" sz="1200" dirty="0" smtClean="0"/>
              <a:t> </a:t>
            </a:r>
            <a:r>
              <a:rPr lang="es-MX" sz="1200" dirty="0" err="1" smtClean="0"/>
              <a:t>Intelligence</a:t>
            </a:r>
            <a:endParaRPr lang="es-MX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6146919" cy="3698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9238" y="188913"/>
            <a:ext cx="8180387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MX" sz="2400" b="1" dirty="0">
                <a:cs typeface="Arial" charset="0"/>
              </a:rPr>
              <a:t>Los modelos de negocio son aún incipientes en la región </a:t>
            </a:r>
            <a:endParaRPr lang="es-MX" sz="2400" b="1" dirty="0" smtClean="0">
              <a:cs typeface="Arial" charset="0"/>
            </a:endParaRPr>
          </a:p>
          <a:p>
            <a:r>
              <a:rPr lang="es-MX" sz="2400" b="1" dirty="0" smtClean="0">
                <a:cs typeface="Arial" charset="0"/>
              </a:rPr>
              <a:t> </a:t>
            </a:r>
            <a:endParaRPr lang="es-MX" sz="2400" b="1" dirty="0">
              <a:cs typeface="Arial" charset="0"/>
            </a:endParaRPr>
          </a:p>
          <a:p>
            <a:r>
              <a:rPr lang="es-MX" sz="2200" b="1" dirty="0" smtClean="0">
                <a:cs typeface="Arial" charset="0"/>
              </a:rPr>
              <a:t>Paraguay parece ser el único caso éxitoso: exportó su plataforma a 5 países más. América Móvil está iniciando su extensión a otros países (Transfer)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843808" y="1916832"/>
            <a:ext cx="3798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Número de plataformas por país, 2013</a:t>
            </a:r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1691680" y="5949280"/>
            <a:ext cx="54551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Elaboración propia con base en datos de GSMA Mobile </a:t>
            </a:r>
            <a:r>
              <a:rPr lang="es-MX" sz="1200" dirty="0" err="1" smtClean="0"/>
              <a:t>for</a:t>
            </a:r>
            <a:r>
              <a:rPr lang="es-MX" sz="1200" dirty="0" smtClean="0"/>
              <a:t> </a:t>
            </a:r>
            <a:r>
              <a:rPr lang="es-MX" sz="1200" dirty="0" err="1" smtClean="0"/>
              <a:t>Development</a:t>
            </a:r>
            <a:r>
              <a:rPr lang="es-MX" sz="1200" dirty="0" smtClean="0"/>
              <a:t> </a:t>
            </a:r>
            <a:r>
              <a:rPr lang="es-MX" sz="1200" dirty="0" err="1" smtClean="0"/>
              <a:t>Intelligence</a:t>
            </a:r>
            <a:endParaRPr lang="es-MX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9238" y="188913"/>
            <a:ext cx="8180387" cy="19697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s-MX" sz="2800" b="1" dirty="0" smtClean="0">
                <a:cs typeface="Arial" charset="0"/>
              </a:rPr>
              <a:t>Resultados iniciales en México apuntan a que la banca móvil sí puede ser una herramienta de inclusión financiera</a:t>
            </a:r>
          </a:p>
          <a:p>
            <a:endParaRPr lang="es-MX" sz="2200" b="1" dirty="0">
              <a:solidFill>
                <a:schemeClr val="tx2"/>
              </a:solidFill>
              <a:cs typeface="Arial" charset="0"/>
            </a:endParaRPr>
          </a:p>
          <a:p>
            <a:endParaRPr lang="es-MX" sz="2200" b="1" dirty="0" smtClean="0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195736" y="1412776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Porcentaje de usuarios de banca móvil por quintiles de ingreso y por tipo de servicio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4995" y="2047874"/>
            <a:ext cx="6125357" cy="368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1619672" y="5744289"/>
            <a:ext cx="59766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 smtClean="0"/>
              <a:t>BBVA </a:t>
            </a:r>
            <a:r>
              <a:rPr lang="es-MX" sz="1200" dirty="0" err="1" smtClean="0"/>
              <a:t>Research</a:t>
            </a:r>
            <a:r>
              <a:rPr lang="es-MX" sz="1200" dirty="0" smtClean="0"/>
              <a:t> con datos de la Encuesta Nacional de Inclusión Financiera 2012</a:t>
            </a:r>
            <a:endParaRPr lang="es-MX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93610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Franklin Gothic Book" pitchFamily="34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s-MX" dirty="0" smtClean="0"/>
              <a:t>Conclusiones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América Latina está rezagado con respecto a otras regiones en desarrollo </a:t>
            </a:r>
          </a:p>
          <a:p>
            <a:r>
              <a:rPr lang="es-MX" sz="2800" dirty="0" smtClean="0"/>
              <a:t>El proceso de maduración del modelo de negocio es aún lento </a:t>
            </a:r>
          </a:p>
          <a:p>
            <a:r>
              <a:rPr lang="es-MX" sz="2800" dirty="0" smtClean="0"/>
              <a:t>Los gobiernos pueden jugar un papel fundamental en la aceleración de este proceso:</a:t>
            </a:r>
          </a:p>
          <a:p>
            <a:pPr lvl="1"/>
            <a:r>
              <a:rPr lang="es-MX" dirty="0"/>
              <a:t>A</a:t>
            </a:r>
            <a:r>
              <a:rPr lang="es-MX" dirty="0" smtClean="0"/>
              <a:t>ctualizar el marco regulatorio</a:t>
            </a:r>
          </a:p>
          <a:p>
            <a:pPr lvl="1"/>
            <a:r>
              <a:rPr lang="es-MX" dirty="0" smtClean="0"/>
              <a:t>Participación más activa: coordinar a los actores relevantes con miras a la inclusión financiera</a:t>
            </a:r>
          </a:p>
          <a:p>
            <a:pPr lvl="1"/>
            <a:r>
              <a:rPr lang="es-MX" dirty="0" smtClean="0"/>
              <a:t>Políticas públicas para cubrir las brechas de acceso a servicios financieros y de telecomunicaciones</a:t>
            </a:r>
          </a:p>
          <a:p>
            <a:endParaRPr lang="es-MX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AC4352215574EBDB5AA14930D074B" ma:contentTypeVersion="2" ma:contentTypeDescription="Create a new document." ma:contentTypeScope="" ma:versionID="c8048845f5244f68bc191bac1e883e09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cd2cac4ab9d2a98e05866dfa68610d5c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F4BC9A-23B2-4A8C-9725-7901C5634A05}"/>
</file>

<file path=customXml/itemProps2.xml><?xml version="1.0" encoding="utf-8"?>
<ds:datastoreItem xmlns:ds="http://schemas.openxmlformats.org/officeDocument/2006/customXml" ds:itemID="{A7DC65E0-B776-46D6-BB90-9F63D01F3E79}"/>
</file>

<file path=customXml/itemProps3.xml><?xml version="1.0" encoding="utf-8"?>
<ds:datastoreItem xmlns:ds="http://schemas.openxmlformats.org/officeDocument/2006/customXml" ds:itemID="{F7D89D8E-3BEC-4BD8-95EC-F439DDA4FC0B}"/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569</Words>
  <Application>Microsoft Office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Experiencia Internacional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Conclusiones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César Rentería</dc:creator>
  <cp:lastModifiedBy>Ana Varela</cp:lastModifiedBy>
  <cp:revision>30</cp:revision>
  <dcterms:created xsi:type="dcterms:W3CDTF">2013-08-09T18:12:02Z</dcterms:created>
  <dcterms:modified xsi:type="dcterms:W3CDTF">2013-08-14T23:51:45Z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0x0101009CCAC4352215574EBDB5AA14930D074B</vt:lpwstr>
  </property>
</Properties>
</file>