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7" r:id="rId2"/>
    <p:sldId id="300" r:id="rId3"/>
    <p:sldId id="371" r:id="rId4"/>
    <p:sldId id="370" r:id="rId5"/>
    <p:sldId id="357" r:id="rId6"/>
    <p:sldId id="356" r:id="rId7"/>
    <p:sldId id="358" r:id="rId8"/>
    <p:sldId id="362" r:id="rId9"/>
    <p:sldId id="355" r:id="rId10"/>
    <p:sldId id="375" r:id="rId11"/>
    <p:sldId id="372" r:id="rId12"/>
    <p:sldId id="373" r:id="rId13"/>
    <p:sldId id="374" r:id="rId14"/>
    <p:sldId id="363" r:id="rId15"/>
    <p:sldId id="364" r:id="rId16"/>
    <p:sldId id="366" r:id="rId17"/>
    <p:sldId id="360" r:id="rId18"/>
    <p:sldId id="367" r:id="rId19"/>
    <p:sldId id="361" r:id="rId20"/>
    <p:sldId id="369" r:id="rId21"/>
    <p:sldId id="322" r:id="rId22"/>
  </p:sldIdLst>
  <p:sldSz cx="9144000" cy="5143500" type="screen16x9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orient="horz" pos="3004">
          <p15:clr>
            <a:srgbClr val="A4A3A4"/>
          </p15:clr>
        </p15:guide>
        <p15:guide id="3" orient="horz" pos="422">
          <p15:clr>
            <a:srgbClr val="A4A3A4"/>
          </p15:clr>
        </p15:guide>
        <p15:guide id="4" orient="horz" pos="824">
          <p15:clr>
            <a:srgbClr val="A4A3A4"/>
          </p15:clr>
        </p15:guide>
        <p15:guide id="5" orient="horz" pos="2916">
          <p15:clr>
            <a:srgbClr val="A4A3A4"/>
          </p15:clr>
        </p15:guide>
        <p15:guide id="6" orient="horz" pos="1707">
          <p15:clr>
            <a:srgbClr val="A4A3A4"/>
          </p15:clr>
        </p15:guide>
        <p15:guide id="7" pos="5470">
          <p15:clr>
            <a:srgbClr val="A4A3A4"/>
          </p15:clr>
        </p15:guide>
        <p15:guide id="8" pos="287">
          <p15:clr>
            <a:srgbClr val="A4A3A4"/>
          </p15:clr>
        </p15:guide>
        <p15:guide id="9" pos="2909">
          <p15:clr>
            <a:srgbClr val="A4A3A4"/>
          </p15:clr>
        </p15:guide>
        <p15:guide id="10" pos="2811">
          <p15:clr>
            <a:srgbClr val="A4A3A4"/>
          </p15:clr>
        </p15:guide>
        <p15:guide id="11" pos="2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ndi Brewer-Griffin" initials="SBG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1"/>
    <a:srgbClr val="0071C5"/>
    <a:srgbClr val="F83308"/>
    <a:srgbClr val="FD9208"/>
    <a:srgbClr val="009FDF"/>
    <a:srgbClr val="F3D54E"/>
    <a:srgbClr val="F0C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3501" autoAdjust="0"/>
    <p:restoredTop sz="95565" autoAdjust="0"/>
  </p:normalViewPr>
  <p:slideViewPr>
    <p:cSldViewPr snapToGrid="0">
      <p:cViewPr varScale="1">
        <p:scale>
          <a:sx n="114" d="100"/>
          <a:sy n="114" d="100"/>
        </p:scale>
        <p:origin x="282" y="90"/>
      </p:cViewPr>
      <p:guideLst>
        <p:guide orient="horz" pos="2137"/>
        <p:guide orient="horz" pos="3004"/>
        <p:guide orient="horz" pos="422"/>
        <p:guide orient="horz" pos="824"/>
        <p:guide orient="horz" pos="2916"/>
        <p:guide orient="horz" pos="1707"/>
        <p:guide pos="5470"/>
        <p:guide pos="287"/>
        <p:guide pos="2909"/>
        <p:guide pos="2811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80"/>
    </p:cViewPr>
  </p:sorterViewPr>
  <p:notesViewPr>
    <p:cSldViewPr snapToGrid="0" showGuides="1">
      <p:cViewPr varScale="1">
        <p:scale>
          <a:sx n="53" d="100"/>
          <a:sy n="53" d="100"/>
        </p:scale>
        <p:origin x="2934" y="72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>
                <a:latin typeface="Intel Clear"/>
              </a:rPr>
              <a:pPr/>
              <a:t>28/01/2017</a:t>
            </a:fld>
            <a:endParaRPr lang="en-US" dirty="0">
              <a:latin typeface="Intel Cle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>
                <a:latin typeface="Intel Clear"/>
              </a:rPr>
              <a:pPr/>
              <a:t>‹#›</a:t>
            </a:fld>
            <a:endParaRPr lang="en-US" dirty="0">
              <a:latin typeface="Intel Clear"/>
            </a:endParaRPr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l Clear"/>
              </a:defRPr>
            </a:lvl1pPr>
          </a:lstStyle>
          <a:p>
            <a:fld id="{ED7FC5FE-6F0D-D34A-8EE6-C95B4F5F4DC8}" type="datetimeFigureOut">
              <a:rPr lang="en-US" smtClean="0"/>
              <a:pPr/>
              <a:t>28/01/2017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l Clear"/>
              </a:defRPr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38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29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52706-FEE7-45C8-96CA-887D03E16B0F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77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33A6F-0BC7-4D59-8066-52C12ECDE85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90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C8F2-72B3-4958-BD0C-2EC8FA8017F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83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00C09-7D69-43F3-9261-6818A46E9FE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30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00C09-7D69-43F3-9261-6818A46E9FE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66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00C09-7D69-43F3-9261-6818A46E9FE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26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51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00C09-7D69-43F3-9261-6818A46E9FE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49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16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40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00C09-7D69-43F3-9261-6818A46E9FE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46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4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74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23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87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98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0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B3FA-C830-445B-A142-1E421B2C8A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7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38337" y="2529392"/>
            <a:ext cx="8212886" cy="1002290"/>
          </a:xfrm>
        </p:spPr>
        <p:txBody>
          <a:bodyPr lIns="0" rIns="0" anchor="b" anchorCtr="0">
            <a:noAutofit/>
          </a:bodyPr>
          <a:lstStyle>
            <a:lvl1pPr>
              <a:lnSpc>
                <a:spcPts val="5500"/>
              </a:lnSpc>
              <a:spcBef>
                <a:spcPts val="2400"/>
              </a:spcBef>
              <a:defRPr sz="5000" b="0" spc="100" baseline="0">
                <a:solidFill>
                  <a:schemeClr val="bg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50pt Intel Clear Title</a:t>
            </a:r>
            <a:br>
              <a:rPr lang="en-US" dirty="0" smtClean="0"/>
            </a:br>
            <a:r>
              <a:rPr lang="en-US" dirty="0" smtClean="0"/>
              <a:t>with Radial Gradient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3" y="1"/>
            <a:ext cx="4465637" cy="476884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0" cy="868680"/>
          </a:xfrm>
        </p:spPr>
        <p:txBody>
          <a:bodyPr>
            <a:noAutofit/>
          </a:bodyPr>
          <a:lstStyle>
            <a:lvl1pPr>
              <a:defRPr sz="2800" b="0" i="0" baseline="0"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325244"/>
            <a:ext cx="4006850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455613" y="346125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38337" y="2415092"/>
            <a:ext cx="8212886" cy="1002290"/>
          </a:xfrm>
        </p:spPr>
        <p:txBody>
          <a:bodyPr lIns="0" rIns="0" anchor="b" anchorCtr="0">
            <a:noAutofit/>
          </a:bodyPr>
          <a:lstStyle>
            <a:lvl1pPr>
              <a:lnSpc>
                <a:spcPts val="5500"/>
              </a:lnSpc>
              <a:spcBef>
                <a:spcPts val="2400"/>
              </a:spcBef>
              <a:defRPr sz="4000" b="0" spc="10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pc="0" dirty="0" smtClean="0"/>
              <a:t>40pt Intel Clear</a:t>
            </a:r>
            <a:br>
              <a:rPr lang="en-US" spc="0" dirty="0" smtClean="0"/>
            </a:br>
            <a:r>
              <a:rPr lang="en-US" spc="0" dirty="0" smtClean="0"/>
              <a:t>White Section Break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4026" y="4915796"/>
            <a:ext cx="1910779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6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Intel Clear"/>
              </a:rPr>
              <a:t>Placeholder Footer Copy / BU Logo or Name Goes Here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455613" y="346125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38337" y="2415092"/>
            <a:ext cx="8212886" cy="1002290"/>
          </a:xfrm>
        </p:spPr>
        <p:txBody>
          <a:bodyPr lIns="0" rIns="0" anchor="b" anchorCtr="0">
            <a:noAutofit/>
          </a:bodyPr>
          <a:lstStyle>
            <a:lvl1pPr>
              <a:lnSpc>
                <a:spcPts val="5500"/>
              </a:lnSpc>
              <a:spcBef>
                <a:spcPts val="2400"/>
              </a:spcBef>
              <a:defRPr sz="4000" b="0" spc="100" baseline="0">
                <a:solidFill>
                  <a:schemeClr val="bg1"/>
                </a:solidFill>
                <a:latin typeface="Intel Clear"/>
                <a:cs typeface="Intel Clear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pc="0" dirty="0" smtClean="0"/>
              <a:t>40pt Intel Clear</a:t>
            </a:r>
            <a:br>
              <a:rPr lang="en-US" spc="0" dirty="0" smtClean="0"/>
            </a:br>
            <a:r>
              <a:rPr lang="en-US" spc="0" dirty="0" smtClean="0"/>
              <a:t>Blue Section Break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234882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40pt Intel Clear Light Body.</a:t>
            </a:r>
            <a:br>
              <a:rPr lang="en-US" dirty="0" smtClean="0"/>
            </a:br>
            <a:r>
              <a:rPr lang="en-US" dirty="0" smtClean="0"/>
              <a:t>For content that is not a section, but has a big idea in text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5613" y="1101794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rgbClr val="003C7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 smtClean="0"/>
              <a:t>40pt Intel Clear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5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2574131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4026" y="4915796"/>
            <a:ext cx="1910779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6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Intel Clear"/>
              </a:rPr>
              <a:t>Placeholder Footer Copy / BU Logo or Name Goes Here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348787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rgbClr val="F3D54E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7146" y="2220744"/>
            <a:ext cx="8696854" cy="1021556"/>
          </a:xfrm>
        </p:spPr>
        <p:txBody>
          <a:bodyPr anchor="b" anchorCtr="0">
            <a:noAutofit/>
          </a:bodyPr>
          <a:lstStyle>
            <a:lvl1pPr algn="l">
              <a:lnSpc>
                <a:spcPts val="5500"/>
              </a:lnSpc>
              <a:spcBef>
                <a:spcPts val="2400"/>
              </a:spcBef>
              <a:defRPr sz="4000" b="0" cap="none" spc="0" baseline="0">
                <a:solidFill>
                  <a:schemeClr val="bg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40pt Intel Clear Blue Section 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2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0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ith Photo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768850"/>
          </a:xfrm>
          <a:prstGeom prst="rect">
            <a:avLst/>
          </a:prstGeom>
          <a:solidFill>
            <a:srgbClr val="0071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1C5"/>
              </a:solidFill>
            </a:endParaRPr>
          </a:p>
        </p:txBody>
      </p:sp>
      <p:pic>
        <p:nvPicPr>
          <p:cNvPr id="7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2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4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_experience_wht_rgb_3000.png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32" y="1693326"/>
            <a:ext cx="2085380" cy="211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4026" y="4915796"/>
            <a:ext cx="1910779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6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Intel Clear"/>
              </a:rPr>
              <a:t>Placeholder Footer Copy / BU Logo or Name Goes Here</a:t>
            </a:r>
          </a:p>
        </p:txBody>
      </p:sp>
      <p:pic>
        <p:nvPicPr>
          <p:cNvPr id="10" name="Picture 9" descr="int_experience_hrz_wht_rgb_1500.png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3" y="389228"/>
            <a:ext cx="2121766" cy="88728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38337" y="2529392"/>
            <a:ext cx="8212886" cy="1002290"/>
          </a:xfrm>
        </p:spPr>
        <p:txBody>
          <a:bodyPr lIns="0" rIns="0" anchor="b" anchorCtr="0">
            <a:noAutofit/>
          </a:bodyPr>
          <a:lstStyle>
            <a:lvl1pPr>
              <a:lnSpc>
                <a:spcPts val="5500"/>
              </a:lnSpc>
              <a:spcBef>
                <a:spcPts val="2400"/>
              </a:spcBef>
              <a:defRPr sz="5000" b="0" spc="100" baseline="0">
                <a:solidFill>
                  <a:schemeClr val="bg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50pt Intel Clear Title</a:t>
            </a:r>
            <a:br>
              <a:rPr lang="en-US" dirty="0" smtClean="0"/>
            </a:br>
            <a:r>
              <a:rPr lang="en-US" dirty="0" smtClean="0"/>
              <a:t>with Radial Gradient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6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5" y="204788"/>
            <a:ext cx="8237537" cy="666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5" y="1028700"/>
            <a:ext cx="4041775" cy="325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9" y="1028700"/>
            <a:ext cx="4043363" cy="325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GB"/>
              <a:t>                                                         </a:t>
            </a:r>
            <a:fld id="{669DFE67-5FC3-4166-AC1C-E643349F46AB}" type="slidenum">
              <a:rPr lang="en-GB" sz="750"/>
              <a:pPr>
                <a:defRPr/>
              </a:pPr>
              <a:t>‹#›</a:t>
            </a:fld>
            <a:endParaRPr lang="en-GB" sz="750"/>
          </a:p>
          <a:p>
            <a:pPr>
              <a:defRPr/>
            </a:pPr>
            <a:r>
              <a:rPr lang="en-GB"/>
              <a:t>		</a:t>
            </a:r>
            <a:endParaRPr lang="en-US" b="0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82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53962" y="4968750"/>
            <a:ext cx="7589520" cy="69250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pitchFamily="34" charset="0"/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1pPr>
            <a:lvl2pPr marL="128585" indent="-85723">
              <a:defRPr sz="675"/>
            </a:lvl2pPr>
            <a:lvl3pPr marL="257169" indent="-85723">
              <a:defRPr sz="675"/>
            </a:lvl3pPr>
            <a:lvl4pPr marL="385753" indent="-85723">
              <a:defRPr sz="675"/>
            </a:lvl4pPr>
            <a:lvl5pPr marL="514337" indent="-85723">
              <a:defRPr sz="675"/>
            </a:lvl5pPr>
          </a:lstStyle>
          <a:p>
            <a:pPr lvl="0"/>
            <a:r>
              <a:rPr lang="en-US" dirty="0" smtClean="0"/>
              <a:t>Click to edit footnote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-54255" y="4858559"/>
            <a:ext cx="460655" cy="164592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43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ig Bullet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3337"/>
            <a:ext cx="8229600" cy="741560"/>
          </a:xfrm>
        </p:spPr>
        <p:txBody>
          <a:bodyPr>
            <a:normAutofit/>
          </a:bodyPr>
          <a:lstStyle>
            <a:lvl1pPr>
              <a:defRPr sz="2025" baseline="0"/>
            </a:lvl1pPr>
          </a:lstStyle>
          <a:p>
            <a:r>
              <a:rPr lang="en-US" dirty="0" smtClean="0"/>
              <a:t>36pt Light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74527"/>
            <a:ext cx="8229600" cy="3394472"/>
          </a:xfrm>
        </p:spPr>
        <p:txBody>
          <a:bodyPr/>
          <a:lstStyle>
            <a:lvl2pPr>
              <a:defRPr sz="1238"/>
            </a:lvl2pPr>
            <a:lvl3pPr>
              <a:defRPr sz="1238"/>
            </a:lvl3pPr>
          </a:lstStyle>
          <a:p>
            <a:pPr lvl="0"/>
            <a:r>
              <a:rPr lang="en-US" dirty="0" smtClean="0"/>
              <a:t>22pt Medium Sub Line</a:t>
            </a:r>
          </a:p>
          <a:p>
            <a:pPr lvl="1"/>
            <a:r>
              <a:rPr lang="en-US" dirty="0" smtClean="0"/>
              <a:t>22pt Regular Big Bullet One</a:t>
            </a:r>
          </a:p>
          <a:p>
            <a:pPr lvl="2"/>
            <a:r>
              <a:rPr lang="en-US" dirty="0" smtClean="0"/>
              <a:t>Sub-bullet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966F50F-74B7-8640-8DA3-AAAA0044A327}" type="datetime1">
              <a:rPr lang="en-US" smtClean="0"/>
              <a:pPr/>
              <a:t>28/01/2017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54255" y="4858559"/>
            <a:ext cx="460655" cy="164592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4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9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83381"/>
            <a:ext cx="8229600" cy="66437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104900"/>
            <a:ext cx="8229600" cy="3429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69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CBB2-23CF-43DD-999B-A7E7F6652A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83381"/>
            <a:ext cx="8229600" cy="66437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104900"/>
            <a:ext cx="8229600" cy="3429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3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38337" y="2529392"/>
            <a:ext cx="8212886" cy="1002290"/>
          </a:xfrm>
        </p:spPr>
        <p:txBody>
          <a:bodyPr lIns="0" rIns="0" anchor="b" anchorCtr="0">
            <a:noAutofit/>
          </a:bodyPr>
          <a:lstStyle>
            <a:lvl1pPr>
              <a:lnSpc>
                <a:spcPts val="5500"/>
              </a:lnSpc>
              <a:spcBef>
                <a:spcPts val="2400"/>
              </a:spcBef>
              <a:defRPr sz="5000" b="0" spc="100" baseline="0">
                <a:solidFill>
                  <a:schemeClr val="bg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50pt Intel Clear Title</a:t>
            </a:r>
            <a:br>
              <a:rPr lang="en-US" dirty="0" smtClean="0"/>
            </a:br>
            <a:r>
              <a:rPr lang="en-US" dirty="0" smtClean="0"/>
              <a:t>with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3" y="943430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3" y="2843897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04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4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3" y="1203325"/>
            <a:ext cx="8228013" cy="3425825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2"/>
                </a:solidFill>
                <a:latin typeface="+mn-lt"/>
                <a:cs typeface="Intel Clear Light" panose="020B0404020203020204" pitchFamily="34" charset="0"/>
              </a:defRPr>
            </a:lvl1pPr>
            <a:lvl2pPr marL="417513" indent="-225425">
              <a:buFont typeface="Lucida Grande"/>
              <a:buChar char="−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dirty="0" smtClean="0"/>
              <a:t>“36pt Intel Clear Bold Text”</a:t>
            </a:r>
          </a:p>
          <a:p>
            <a:pPr lvl="1"/>
            <a:r>
              <a:rPr lang="en-US" dirty="0" err="1" smtClean="0"/>
              <a:t>12pt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74131"/>
            <a:ext cx="9144000" cy="219471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4975795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87" y="4759452"/>
            <a:ext cx="9144000" cy="384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5" y="4830589"/>
            <a:ext cx="364336" cy="2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718551" y="4824510"/>
            <a:ext cx="2381" cy="237744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0130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74" r:id="rId3"/>
    <p:sldLayoutId id="2147483650" r:id="rId4"/>
    <p:sldLayoutId id="2147483684" r:id="rId5"/>
    <p:sldLayoutId id="2147483652" r:id="rId6"/>
    <p:sldLayoutId id="2147483660" r:id="rId7"/>
    <p:sldLayoutId id="2147483668" r:id="rId8"/>
    <p:sldLayoutId id="2147483669" r:id="rId9"/>
    <p:sldLayoutId id="2147483670" r:id="rId10"/>
    <p:sldLayoutId id="2147483672" r:id="rId11"/>
    <p:sldLayoutId id="2147483651" r:id="rId12"/>
    <p:sldLayoutId id="2147483677" r:id="rId13"/>
    <p:sldLayoutId id="2147483665" r:id="rId14"/>
    <p:sldLayoutId id="2147483654" r:id="rId15"/>
    <p:sldLayoutId id="2147483655" r:id="rId16"/>
    <p:sldLayoutId id="2147483676" r:id="rId17"/>
    <p:sldLayoutId id="2147483683" r:id="rId18"/>
    <p:sldLayoutId id="2147483681" r:id="rId19"/>
    <p:sldLayoutId id="2147483685" r:id="rId20"/>
    <p:sldLayoutId id="2147483687" r:id="rId21"/>
    <p:sldLayoutId id="2147483688" r:id="rId22"/>
    <p:sldLayoutId id="2147483689" r:id="rId23"/>
    <p:sldLayoutId id="2147483690" r:id="rId24"/>
    <p:sldLayoutId id="2147483691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rgbClr val="003C71"/>
          </a:solidFill>
          <a:latin typeface="Intel Clear"/>
          <a:ea typeface="Intel Clear Light" panose="020B0404020203020204" pitchFamily="34" charset="0"/>
          <a:cs typeface="Intel Clear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youtube.com/watch?v=OVwrO1AxhJ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intel.com/content/www/us/en/technology-in-education/she-will-connect-program-close-gender-gap-video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57" y="2260945"/>
            <a:ext cx="8892330" cy="1002290"/>
          </a:xfrm>
        </p:spPr>
        <p:txBody>
          <a:bodyPr/>
          <a:lstStyle/>
          <a:p>
            <a:r>
              <a:rPr lang="en-GB" dirty="0" smtClean="0"/>
              <a:t>ICT in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ITU Regional </a:t>
            </a:r>
            <a:r>
              <a:rPr lang="en-GB" dirty="0"/>
              <a:t>Development Forum for the Arab </a:t>
            </a:r>
            <a:r>
              <a:rPr lang="en-GB" dirty="0" smtClean="0"/>
              <a:t>States                   </a:t>
            </a:r>
            <a:r>
              <a:rPr lang="en-US" dirty="0"/>
              <a:t>Khartoum – Sudan</a:t>
            </a:r>
            <a:r>
              <a:rPr lang="en-GB" dirty="0" smtClean="0"/>
              <a:t>, 29 January 2017</a:t>
            </a: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Turhan Muluk, Regional Manager &amp; ITU-D Representative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93577"/>
            <a:ext cx="8229600" cy="741560"/>
          </a:xfrm>
        </p:spPr>
        <p:txBody>
          <a:bodyPr/>
          <a:lstStyle/>
          <a:p>
            <a:r>
              <a:rPr lang="en-US" dirty="0" smtClean="0"/>
              <a:t>					     Intel</a:t>
            </a:r>
            <a:r>
              <a:rPr lang="en-US" dirty="0"/>
              <a:t>® Learn Easy Steps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 descr="http://www.intel.com/content/dam/www/program/education/us/en/images/intel-easy-steps/intel-learn-easy-steps-preview-infographic-16x9-rwd.jpg.rendition.intel.web.720.40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67" y="1325461"/>
            <a:ext cx="7512341" cy="331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3461" y="645163"/>
            <a:ext cx="811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3C71"/>
                </a:solidFill>
                <a:latin typeface="intel-clear"/>
              </a:rPr>
              <a:t>Intel’s digital literacy program provides simple, practical, and relevant instruction in basic technology skills that enhance an individual’s opportunities for social engagement and economic self-sufficiency.</a:t>
            </a:r>
            <a:endParaRPr lang="en-US" sz="1400" dirty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53"/>
            <a:ext cx="8229600" cy="517922"/>
          </a:xfrm>
        </p:spPr>
        <p:txBody>
          <a:bodyPr/>
          <a:lstStyle/>
          <a:p>
            <a:pPr algn="ctr"/>
            <a:r>
              <a:rPr lang="en-US" dirty="0" smtClean="0">
                <a:latin typeface="Intel Clear" panose="020B0604020203020204" pitchFamily="34" charset="0"/>
                <a:cs typeface="Arial" panose="020B0604020202020204" pitchFamily="34" charset="0"/>
              </a:rPr>
              <a:t>Intel Global Girls and Women Initiative</a:t>
            </a:r>
            <a:endParaRPr lang="en-US" dirty="0">
              <a:latin typeface="Intel Clear" panose="020B06040202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1"/>
          <a:stretch/>
        </p:blipFill>
        <p:spPr>
          <a:xfrm>
            <a:off x="6337966" y="3406232"/>
            <a:ext cx="2434221" cy="1159460"/>
          </a:xfrm>
          <a:prstGeom prst="roundRect">
            <a:avLst/>
          </a:prstGeom>
          <a:ln w="28575">
            <a:solidFill>
              <a:srgbClr val="00B0F0"/>
            </a:solidFill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524" y="3397596"/>
            <a:ext cx="2422392" cy="1125179"/>
          </a:xfrm>
          <a:prstGeom prst="roundRect">
            <a:avLst/>
          </a:prstGeom>
          <a:ln w="28575">
            <a:solidFill>
              <a:srgbClr val="00B0F0"/>
            </a:solidFill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8817" y="3403948"/>
            <a:ext cx="2422392" cy="1125178"/>
          </a:xfrm>
          <a:prstGeom prst="roundRect">
            <a:avLst/>
          </a:prstGeom>
          <a:ln w="28575">
            <a:solidFill>
              <a:srgbClr val="00B0F0"/>
            </a:solidFill>
          </a:ln>
          <a:effectLst/>
        </p:spPr>
      </p:pic>
      <p:sp>
        <p:nvSpPr>
          <p:cNvPr id="9" name="Rounded Rectangle 8"/>
          <p:cNvSpPr/>
          <p:nvPr/>
        </p:nvSpPr>
        <p:spPr bwMode="auto">
          <a:xfrm>
            <a:off x="151136" y="1384549"/>
            <a:ext cx="2708065" cy="1727663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100910" tIns="50457" rIns="100910" bIns="50457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l-PL" sz="6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300"/>
              </a:spcAft>
            </a:pPr>
            <a:r>
              <a:rPr lang="en-US" sz="2000" b="1" dirty="0">
                <a:solidFill>
                  <a:srgbClr val="FFFFFF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Education Access</a:t>
            </a:r>
          </a:p>
          <a:p>
            <a:pPr marL="55563" indent="-55563" algn="ctr">
              <a:spcAft>
                <a:spcPts val="300"/>
              </a:spcAft>
            </a:pPr>
            <a:endParaRPr lang="en-US" sz="800" dirty="0">
              <a:solidFill>
                <a:srgbClr val="FFFFFF"/>
              </a:solidFill>
              <a:latin typeface="Intel Clear" panose="020B0604020203020204" pitchFamily="34" charset="0"/>
              <a:cs typeface="Arial" panose="020B0604020202020204" pitchFamily="34" charset="0"/>
            </a:endParaRPr>
          </a:p>
          <a:p>
            <a:pPr marL="55563" indent="-55563" algn="ctr">
              <a:spcAft>
                <a:spcPts val="300"/>
              </a:spcAft>
            </a:pPr>
            <a:r>
              <a:rPr lang="en-US" sz="1400" dirty="0" smtClean="0">
                <a:solidFill>
                  <a:srgbClr val="FFFFFF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Drive </a:t>
            </a:r>
            <a:r>
              <a:rPr lang="en-US" sz="1400" dirty="0">
                <a:solidFill>
                  <a:srgbClr val="FFFFFF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awareness and action to expand education opportunities for girls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144878" y="1384550"/>
            <a:ext cx="2820401" cy="1727662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100910" tIns="50457" rIns="100910" bIns="50457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2000" b="1" dirty="0">
                <a:solidFill>
                  <a:srgbClr val="FFFFFF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Technology Access </a:t>
            </a:r>
          </a:p>
          <a:p>
            <a:pPr marL="55563" indent="-55563" algn="ctr">
              <a:spcAft>
                <a:spcPts val="300"/>
              </a:spcAft>
            </a:pPr>
            <a:endParaRPr lang="en-US" sz="1400" dirty="0" smtClean="0">
              <a:solidFill>
                <a:srgbClr val="FFFFFF"/>
              </a:solidFill>
              <a:latin typeface="Intel Clear" panose="020B0604020203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5563" indent="-55563" algn="ctr">
              <a:spcAft>
                <a:spcPts val="300"/>
              </a:spcAft>
            </a:pPr>
            <a:r>
              <a:rPr lang="en-US" sz="1400" dirty="0" smtClean="0">
                <a:solidFill>
                  <a:srgbClr val="FFFFFF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Connect </a:t>
            </a:r>
            <a:r>
              <a:rPr lang="en-US" sz="1400" dirty="0">
                <a:solidFill>
                  <a:srgbClr val="FFFFFF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girls and women to new opportunities through technology access, digital literacy and entrepreneurshi</a:t>
            </a:r>
            <a:r>
              <a:rPr lang="en-US" sz="1200" dirty="0">
                <a:solidFill>
                  <a:srgbClr val="FFFFFF"/>
                </a:solidFill>
                <a:latin typeface="Intel Clear" panose="020B0604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</a:p>
          <a:p>
            <a:pPr algn="ctr">
              <a:defRPr/>
            </a:pPr>
            <a:endParaRPr lang="en-US" sz="11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030280" y="1397086"/>
            <a:ext cx="2901336" cy="1715126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100910" tIns="50457" rIns="100910" bIns="50457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pl-PL" sz="5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300"/>
              </a:spcAft>
            </a:pPr>
            <a:r>
              <a:rPr lang="en-US" sz="2000" b="1" dirty="0">
                <a:solidFill>
                  <a:srgbClr val="FFFFFF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STEM &amp; Tech Careers</a:t>
            </a:r>
          </a:p>
          <a:p>
            <a:pPr marL="55563" indent="-55563" algn="ctr">
              <a:spcAft>
                <a:spcPts val="300"/>
              </a:spcAft>
            </a:pPr>
            <a:endParaRPr lang="en-US" sz="1400" dirty="0" smtClean="0">
              <a:solidFill>
                <a:srgbClr val="FFFFFF"/>
              </a:solidFill>
              <a:latin typeface="Intel Clear" panose="020B0604020203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5563" indent="-55563" algn="ctr">
              <a:spcAft>
                <a:spcPts val="300"/>
              </a:spcAft>
            </a:pPr>
            <a:r>
              <a:rPr lang="en-US" sz="1400" dirty="0" smtClean="0">
                <a:solidFill>
                  <a:srgbClr val="FFFFFF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Inspire </a:t>
            </a:r>
            <a:r>
              <a:rPr lang="en-US" sz="1400" dirty="0">
                <a:solidFill>
                  <a:srgbClr val="FFFFFF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more girls and women to become creators of technology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579475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Empower millions of girls and women through education and technology to advance economic opportunity</a:t>
            </a:r>
            <a:endParaRPr lang="en-US" sz="2000" dirty="0" smtClean="0">
              <a:solidFill>
                <a:srgbClr val="0070C0"/>
              </a:solidFill>
              <a:latin typeface="Intel Clear" panose="020B06040202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3647" y="4657060"/>
            <a:ext cx="7091916" cy="297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/>
              <a:t>Building upon the foundation:  </a:t>
            </a:r>
            <a:r>
              <a:rPr lang="en-US" sz="1200" dirty="0" smtClean="0"/>
              <a:t>Investing in our own talent and supply chain diversity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33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313" y="228600"/>
            <a:ext cx="5372436" cy="66675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Inspire Girls and Women to Become Creators of Technology </a:t>
            </a:r>
            <a:endParaRPr lang="en-US" b="0" dirty="0">
              <a:solidFill>
                <a:srgbClr val="0070C0"/>
              </a:solidFill>
              <a:latin typeface="Intel Clear" panose="020B0604020203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881889"/>
            <a:ext cx="245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fld id="{435EC5FB-0C8E-4818-A81D-78796ABB4840}" type="slidenum">
              <a:rPr lang="en-US" sz="800" kern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pPr>
                <a:defRPr/>
              </a:pPr>
              <a:t>12</a:t>
            </a:fld>
            <a:endParaRPr lang="en-US" sz="800" kern="0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831149" y="4904303"/>
            <a:ext cx="2503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003FDEA-75B3-4F9F-9226-B20026343158}" type="slidenum">
              <a:rPr lang="en-US" sz="800">
                <a:solidFill>
                  <a:srgbClr val="FFFFFF"/>
                </a:solidFill>
                <a:latin typeface="Verdana" pitchFamily="34" charset="0"/>
              </a:rPr>
              <a:pPr eaLnBrk="1" hangingPunct="1"/>
              <a:t>12</a:t>
            </a:fld>
            <a:endParaRPr lang="en-US" sz="800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0" name="Picture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9244" y="-49699"/>
            <a:ext cx="3211018" cy="511558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448854" y="1155348"/>
            <a:ext cx="2507490" cy="3374122"/>
          </a:xfrm>
          <a:prstGeom prst="rect">
            <a:avLst/>
          </a:prstGeom>
          <a:solidFill>
            <a:srgbClr val="0070C0"/>
          </a:solidFill>
        </p:spPr>
        <p:txBody>
          <a:bodyPr lIns="182880" tIns="182880" rIns="182880" bIns="182880">
            <a:normAutofit fontScale="25000" lnSpcReduction="20000"/>
          </a:bodyPr>
          <a:lstStyle/>
          <a:p>
            <a:pPr>
              <a:spcBef>
                <a:spcPts val="60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Examples of Programs and Partnerships: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Girls Who Code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NCWIT AspireIT </a:t>
            </a:r>
            <a:endParaRPr lang="en-US" sz="4400" dirty="0" smtClean="0">
              <a:solidFill>
                <a:schemeClr val="bg1"/>
              </a:solidFill>
              <a:latin typeface="Intel Clear" panose="020B0604020203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Robotics programs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Hermanas: Diseña Tu Futura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Compugirls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TechGYRLS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Intel Computer Clubhouse Network Start Making! program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Intel International Science and Engineering Fair and the Intel Science Talent Search*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EPICS program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Intel Clear" panose="020B0604020203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Higher Ed Scholarships and fellowships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bg1"/>
              </a:solidFill>
              <a:latin typeface="Intel Clear" panose="020B0604020203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3457" y="4847325"/>
            <a:ext cx="40104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rgbClr val="0070C0"/>
                </a:solidFill>
                <a:cs typeface="Neo Sans Intel"/>
              </a:rPr>
              <a:t>*programs of Society for Science &amp; the Public</a:t>
            </a:r>
            <a:endParaRPr lang="en-US" sz="600" dirty="0" smtClean="0">
              <a:solidFill>
                <a:srgbClr val="0070C0"/>
              </a:solidFill>
              <a:latin typeface="Neo Sans Intel"/>
              <a:cs typeface="Neo Sans Inte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3457" y="4592167"/>
            <a:ext cx="4010421" cy="19246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800" dirty="0">
                <a:solidFill>
                  <a:srgbClr val="0070C0"/>
                </a:solidFill>
                <a:cs typeface="Neo Sans Intel"/>
              </a:rPr>
              <a:t>Girls Who Code </a:t>
            </a:r>
            <a:r>
              <a:rPr lang="en-US" sz="800" dirty="0" smtClean="0">
                <a:solidFill>
                  <a:srgbClr val="0070C0"/>
                </a:solidFill>
                <a:cs typeface="Neo Sans Intel"/>
              </a:rPr>
              <a:t>Video:</a:t>
            </a:r>
            <a:r>
              <a:rPr lang="en-US" sz="800" dirty="0" smtClean="0">
                <a:solidFill>
                  <a:schemeClr val="bg1"/>
                </a:solidFill>
                <a:cs typeface="Neo Sans Intel"/>
              </a:rPr>
              <a:t>:</a:t>
            </a:r>
            <a:r>
              <a:rPr lang="en-US" sz="800" dirty="0" smtClean="0">
                <a:solidFill>
                  <a:schemeClr val="bg1"/>
                </a:solidFill>
                <a:cs typeface="Neo Sans Intel"/>
                <a:hlinkClick r:id="rId4"/>
              </a:rPr>
              <a:t>http</a:t>
            </a:r>
            <a:r>
              <a:rPr lang="en-US" sz="800" dirty="0">
                <a:solidFill>
                  <a:schemeClr val="bg1"/>
                </a:solidFill>
                <a:cs typeface="Neo Sans Intel"/>
                <a:hlinkClick r:id="rId4"/>
              </a:rPr>
              <a:t>://www.youtube.com/watch?v=OVwrO1AxhJo</a:t>
            </a:r>
            <a:r>
              <a:rPr lang="en-US" sz="800" dirty="0">
                <a:solidFill>
                  <a:schemeClr val="bg1"/>
                </a:solidFill>
                <a:cs typeface="Neo Sans Intel"/>
              </a:rPr>
              <a:t> </a:t>
            </a:r>
            <a:endParaRPr lang="en-US" sz="800" dirty="0">
              <a:solidFill>
                <a:schemeClr val="bg1"/>
              </a:solidFill>
              <a:latin typeface="Neo Sans Intel"/>
              <a:cs typeface="Neo Sans Inte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1774" y="1402557"/>
            <a:ext cx="2932579" cy="30315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cs typeface="Neo Sans Intel"/>
              </a:rPr>
              <a:t>Use of hands-on “Maker” and coding activities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cs typeface="Neo Sans Intel"/>
              </a:rPr>
              <a:t>Exposure to peer </a:t>
            </a:r>
            <a:r>
              <a:rPr lang="en-US" sz="1600" dirty="0">
                <a:solidFill>
                  <a:schemeClr val="tx2"/>
                </a:solidFill>
                <a:cs typeface="Neo Sans Intel"/>
              </a:rPr>
              <a:t>mentors and role models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cs typeface="Neo Sans Intel"/>
              </a:rPr>
              <a:t>Connecting technology and engineering careers to real world applications and positive social impact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cs typeface="Neo Sans Intel"/>
            </a:endParaRPr>
          </a:p>
        </p:txBody>
      </p:sp>
    </p:spTree>
    <p:extLst>
      <p:ext uri="{BB962C8B-B14F-4D97-AF65-F5344CB8AC3E}">
        <p14:creationId xmlns:p14="http://schemas.microsoft.com/office/powerpoint/2010/main" val="2320876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Intel Clear" panose="020B0604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Intel</a:t>
            </a:r>
            <a:r>
              <a:rPr lang="en-US" baseline="30000" dirty="0" smtClean="0">
                <a:solidFill>
                  <a:srgbClr val="0070C0"/>
                </a:solidFill>
                <a:latin typeface="Intel Clear" panose="020B0604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en-US" dirty="0" smtClean="0">
                <a:solidFill>
                  <a:srgbClr val="0070C0"/>
                </a:solidFill>
                <a:latin typeface="Intel Clear" panose="020B0604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She Will Connect Program</a:t>
            </a:r>
            <a:endParaRPr lang="en-US" dirty="0">
              <a:solidFill>
                <a:srgbClr val="0070C0"/>
              </a:solidFill>
              <a:latin typeface="Intel Clear" panose="020B06040202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540749" y="1915511"/>
            <a:ext cx="5326745" cy="2651045"/>
          </a:xfrm>
          <a:prstGeom prst="rect">
            <a:avLst/>
          </a:prstGeom>
          <a:ln>
            <a:noFill/>
          </a:ln>
        </p:spPr>
        <p:txBody>
          <a:bodyPr lIns="68681" tIns="34340" rIns="68681" bIns="34340">
            <a:normAutofit/>
          </a:bodyPr>
          <a:lstStyle/>
          <a:p>
            <a:pPr marL="214627" indent="-214627">
              <a:buFont typeface="Arial" pitchFamily="34" charset="0"/>
              <a:buChar char="•"/>
            </a:pPr>
            <a:r>
              <a:rPr lang="en-US" sz="1500" dirty="0">
                <a:solidFill>
                  <a:srgbClr val="0070C0"/>
                </a:solidFill>
                <a:latin typeface="Intel Clear" panose="020B0604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Directly responds to findings and call to action in 2013 Intel-supported “Women and the Web” report to empower women in developing countries.</a:t>
            </a:r>
          </a:p>
          <a:p>
            <a:pPr marL="214627" indent="-214627">
              <a:buFont typeface="Arial" pitchFamily="34" charset="0"/>
              <a:buChar char="•"/>
            </a:pPr>
            <a:r>
              <a:rPr lang="en-US" sz="1500" dirty="0">
                <a:solidFill>
                  <a:srgbClr val="0070C0"/>
                </a:solidFill>
                <a:latin typeface="Intel Clear" panose="020B0604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Innovative combination of digital literacy training, online peer networks, and gender-relevant content.</a:t>
            </a:r>
          </a:p>
          <a:p>
            <a:pPr marL="214627" indent="-214627">
              <a:buFont typeface="Arial" pitchFamily="34" charset="0"/>
              <a:buChar char="•"/>
            </a:pPr>
            <a:r>
              <a:rPr lang="en-US" sz="1500" dirty="0">
                <a:solidFill>
                  <a:srgbClr val="0070C0"/>
                </a:solidFill>
                <a:latin typeface="Intel Clear" panose="020B0604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be piloted in sub-Saharan Africa in 2014 and then scaled to other regions. </a:t>
            </a:r>
          </a:p>
          <a:p>
            <a:pPr marL="214627" indent="-214627">
              <a:buFont typeface="Arial" pitchFamily="34" charset="0"/>
              <a:buChar char="•"/>
            </a:pPr>
            <a:r>
              <a:rPr lang="en-US" sz="1500" dirty="0">
                <a:solidFill>
                  <a:srgbClr val="0070C0"/>
                </a:solidFill>
                <a:latin typeface="Intel Clear" panose="020B0604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to be delivered through partnerships with leading local NGOs and other organizations</a:t>
            </a:r>
            <a:r>
              <a:rPr lang="en-US" sz="15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14627" indent="-214627">
              <a:buFont typeface="Arial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45" y="1943100"/>
            <a:ext cx="2705175" cy="2623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49945" y="776377"/>
            <a:ext cx="7997370" cy="8367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06042" tIns="206042" rIns="206042" bIns="206042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sz="1800" b="0" dirty="0" smtClean="0">
              <a:solidFill>
                <a:schemeClr val="bg1"/>
              </a:solidFill>
              <a:latin typeface="Intel Clear" panose="020B06040202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1800" b="0" dirty="0" smtClean="0">
                <a:solidFill>
                  <a:schemeClr val="bg1"/>
                </a:solidFill>
                <a:latin typeface="Intel Clear" panose="020B0604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</a:t>
            </a:r>
            <a:r>
              <a:rPr lang="en-US" sz="1800" b="0" dirty="0">
                <a:solidFill>
                  <a:schemeClr val="bg1"/>
                </a:solidFill>
                <a:latin typeface="Intel Clear" panose="020B0604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Empower millions of girls and women through technology and bridge the Internet </a:t>
            </a:r>
            <a:r>
              <a:rPr lang="en-US" sz="1800" b="0" dirty="0" smtClean="0">
                <a:solidFill>
                  <a:schemeClr val="bg1"/>
                </a:solidFill>
                <a:latin typeface="Intel Clear" panose="020B0604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gap</a:t>
            </a:r>
            <a:endParaRPr lang="en-US" sz="1200" b="0" dirty="0">
              <a:solidFill>
                <a:schemeClr val="bg1"/>
              </a:solidFill>
              <a:latin typeface="Intel Clear" panose="020B06040202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b="0" dirty="0">
              <a:solidFill>
                <a:schemeClr val="bg1"/>
              </a:solidFill>
              <a:latin typeface="Neo Sans Intel"/>
              <a:ea typeface="+mj-ea"/>
              <a:cs typeface="Neo Sans Intel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31149" y="4904303"/>
            <a:ext cx="188258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681" tIns="34340" rIns="68681" bIns="3434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003FDEA-75B3-4F9F-9226-B20026343158}" type="slidenum">
              <a:rPr lang="en-US" sz="600">
                <a:solidFill>
                  <a:srgbClr val="FFFFFF"/>
                </a:solidFill>
                <a:latin typeface="Verdana" pitchFamily="34" charset="0"/>
              </a:rPr>
              <a:pPr eaLnBrk="1" hangingPunct="1"/>
              <a:t>13</a:t>
            </a:fld>
            <a:endParaRPr lang="en-US" sz="6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7963" y="4450635"/>
            <a:ext cx="5168837" cy="284794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700" dirty="0">
                <a:solidFill>
                  <a:srgbClr val="0070C0"/>
                </a:solidFill>
                <a:cs typeface="Neo Sans Intel"/>
              </a:rPr>
              <a:t>Intel® She Will Connect Video:  </a:t>
            </a:r>
            <a:r>
              <a:rPr lang="en-US" sz="700" dirty="0">
                <a:solidFill>
                  <a:schemeClr val="bg1"/>
                </a:solidFill>
                <a:cs typeface="Neo Sans Intel"/>
                <a:hlinkClick r:id="rId4"/>
              </a:rPr>
              <a:t>http://www.intel.com/content/www/us/en/technology-in-education/she-will-connect-program-close-gender-gap-video.html</a:t>
            </a:r>
            <a:r>
              <a:rPr lang="en-US" sz="700" dirty="0">
                <a:solidFill>
                  <a:schemeClr val="bg1"/>
                </a:solidFill>
                <a:cs typeface="Neo Sans Intel"/>
              </a:rPr>
              <a:t> </a:t>
            </a:r>
            <a:endParaRPr lang="en-US" sz="700" dirty="0">
              <a:solidFill>
                <a:schemeClr val="bg1"/>
              </a:solidFill>
              <a:latin typeface="Neo Sans Intel"/>
              <a:cs typeface="Neo Sans Intel"/>
            </a:endParaRPr>
          </a:p>
        </p:txBody>
      </p:sp>
    </p:spTree>
    <p:extLst>
      <p:ext uri="{BB962C8B-B14F-4D97-AF65-F5344CB8AC3E}">
        <p14:creationId xmlns:p14="http://schemas.microsoft.com/office/powerpoint/2010/main" val="220021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Korean Economic Growth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                               </a:t>
            </a:r>
            <a:fld id="{669DFE67-5FC3-4166-AC1C-E643349F46AB}" type="slidenum">
              <a:rPr lang="en-GB" sz="750"/>
              <a:pPr>
                <a:defRPr/>
              </a:pPr>
              <a:t>14</a:t>
            </a:fld>
            <a:endParaRPr lang="en-GB" sz="750"/>
          </a:p>
          <a:p>
            <a:pPr>
              <a:defRPr/>
            </a:pPr>
            <a:r>
              <a:rPr lang="en-GB" smtClean="0"/>
              <a:t>		</a:t>
            </a:r>
            <a:endParaRPr lang="en-US" b="0" smtClean="0"/>
          </a:p>
          <a:p>
            <a:pPr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661" y="871539"/>
            <a:ext cx="5452365" cy="286924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420208" y="3934081"/>
            <a:ext cx="4307158" cy="85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1950" kern="0" dirty="0">
                <a:solidFill>
                  <a:srgbClr val="0860A8"/>
                </a:solidFill>
              </a:rPr>
              <a:t> </a:t>
            </a:r>
            <a:r>
              <a:rPr lang="en-GB" sz="1950" kern="0" dirty="0" smtClean="0">
                <a:solidFill>
                  <a:srgbClr val="0860A8"/>
                </a:solidFill>
              </a:rPr>
              <a:t>          </a:t>
            </a:r>
            <a:r>
              <a:rPr lang="en-GB" sz="1600" kern="0" dirty="0" smtClean="0">
                <a:solidFill>
                  <a:srgbClr val="0860A8"/>
                </a:solidFill>
              </a:rPr>
              <a:t>What </a:t>
            </a:r>
            <a:r>
              <a:rPr lang="en-GB" sz="1600" kern="0" dirty="0">
                <a:solidFill>
                  <a:srgbClr val="0860A8"/>
                </a:solidFill>
              </a:rPr>
              <a:t>Made Korea to Get </a:t>
            </a:r>
            <a:r>
              <a:rPr lang="en-GB" sz="1600" kern="0" dirty="0" smtClean="0">
                <a:solidFill>
                  <a:srgbClr val="0860A8"/>
                </a:solidFill>
              </a:rPr>
              <a:t>there</a:t>
            </a:r>
            <a:r>
              <a:rPr lang="en-GB" sz="1600" kern="0" dirty="0">
                <a:solidFill>
                  <a:srgbClr val="0860A8"/>
                </a:solidFill>
              </a:rPr>
              <a:t>?</a:t>
            </a:r>
            <a:endParaRPr lang="en-US" sz="1600" kern="0" dirty="0">
              <a:solidFill>
                <a:srgbClr val="0860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90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South Korea - Smart Learning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                               </a:t>
            </a:r>
            <a:fld id="{669DFE67-5FC3-4166-AC1C-E643349F46AB}" type="slidenum">
              <a:rPr lang="en-GB" sz="750"/>
              <a:pPr>
                <a:defRPr/>
              </a:pPr>
              <a:t>15</a:t>
            </a:fld>
            <a:endParaRPr lang="en-GB" sz="750"/>
          </a:p>
          <a:p>
            <a:pPr>
              <a:defRPr/>
            </a:pPr>
            <a:r>
              <a:rPr lang="en-GB" smtClean="0"/>
              <a:t>		</a:t>
            </a:r>
            <a:endParaRPr lang="en-US" b="0" smtClean="0"/>
          </a:p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893" y="802889"/>
            <a:ext cx="5820937" cy="323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4604" y="701224"/>
            <a:ext cx="6406376" cy="4123163"/>
          </a:xfrm>
        </p:spPr>
        <p:txBody>
          <a:bodyPr/>
          <a:lstStyle/>
          <a:p>
            <a:endParaRPr lang="en-US" sz="1200" dirty="0"/>
          </a:p>
          <a:p>
            <a:r>
              <a:rPr lang="en-US" sz="1600" b="1" dirty="0"/>
              <a:t>Pillar VI: Enhancing digital literacy, skills and inclusion</a:t>
            </a:r>
            <a:endParaRPr lang="en-GB" sz="1600" b="1" dirty="0"/>
          </a:p>
          <a:p>
            <a:r>
              <a:rPr lang="en-GB" sz="1600" b="1" dirty="0"/>
              <a:t>Action 68: Member States to mainstream e-Learning in national policies</a:t>
            </a:r>
          </a:p>
          <a:p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FF0000"/>
                </a:solidFill>
              </a:rPr>
              <a:t>Member </a:t>
            </a:r>
            <a:r>
              <a:rPr lang="en-GB" sz="1600" dirty="0">
                <a:solidFill>
                  <a:srgbClr val="FF0000"/>
                </a:solidFill>
              </a:rPr>
              <a:t>States should mainstream eLearning in national policies </a:t>
            </a:r>
            <a:r>
              <a:rPr lang="en-GB" sz="1600" dirty="0" smtClean="0">
                <a:solidFill>
                  <a:srgbClr val="FF0000"/>
                </a:solidFill>
              </a:rPr>
              <a:t>	for </a:t>
            </a:r>
            <a:r>
              <a:rPr lang="en-GB" sz="1600" dirty="0">
                <a:solidFill>
                  <a:srgbClr val="FF0000"/>
                </a:solidFill>
              </a:rPr>
              <a:t>the modernisation of education and training, including </a:t>
            </a:r>
            <a:r>
              <a:rPr lang="en-GB" sz="1600" dirty="0" smtClean="0">
                <a:solidFill>
                  <a:srgbClr val="FF0000"/>
                </a:solidFill>
              </a:rPr>
              <a:t>	curricula</a:t>
            </a:r>
            <a:r>
              <a:rPr lang="en-GB" sz="1600" dirty="0">
                <a:solidFill>
                  <a:srgbClr val="FF0000"/>
                </a:solidFill>
              </a:rPr>
              <a:t>, assessment of learning outcomes and the professional </a:t>
            </a:r>
            <a:r>
              <a:rPr lang="en-GB" sz="1600" dirty="0" smtClean="0">
                <a:solidFill>
                  <a:srgbClr val="FF0000"/>
                </a:solidFill>
              </a:rPr>
              <a:t>	development </a:t>
            </a:r>
            <a:r>
              <a:rPr lang="en-GB" sz="1600" dirty="0">
                <a:solidFill>
                  <a:srgbClr val="FF0000"/>
                </a:solidFill>
              </a:rPr>
              <a:t>of teachers and trainers.</a:t>
            </a:r>
          </a:p>
          <a:p>
            <a:r>
              <a:rPr lang="en-GB" sz="1600" b="1" dirty="0"/>
              <a:t>Action 58: Develop a framework to recognise ICT skills</a:t>
            </a:r>
          </a:p>
          <a:p>
            <a:r>
              <a:rPr lang="en-GB" sz="1600" dirty="0"/>
              <a:t>	We need skilled ICT practitioners who can take the economy forward. 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                               </a:t>
            </a:r>
            <a:fld id="{669DFE67-5FC3-4166-AC1C-E643349F46AB}" type="slidenum">
              <a:rPr lang="en-GB" sz="750"/>
              <a:pPr>
                <a:defRPr/>
              </a:pPr>
              <a:t>16</a:t>
            </a:fld>
            <a:endParaRPr lang="en-GB" sz="750"/>
          </a:p>
          <a:p>
            <a:pPr>
              <a:defRPr/>
            </a:pPr>
            <a:r>
              <a:rPr lang="en-GB" smtClean="0"/>
              <a:t>		</a:t>
            </a:r>
            <a:endParaRPr lang="en-US" b="0" smtClean="0"/>
          </a:p>
          <a:p>
            <a:pPr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5767" y="140552"/>
            <a:ext cx="6178153" cy="422585"/>
          </a:xfrm>
        </p:spPr>
        <p:txBody>
          <a:bodyPr/>
          <a:lstStyle/>
          <a:p>
            <a:r>
              <a:rPr lang="en-GB" dirty="0" smtClean="0"/>
              <a:t>      European Union – </a:t>
            </a:r>
            <a:r>
              <a:rPr lang="en-US" dirty="0" smtClean="0"/>
              <a:t>Digital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8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512" y="79338"/>
            <a:ext cx="7256477" cy="835062"/>
          </a:xfrm>
        </p:spPr>
        <p:txBody>
          <a:bodyPr/>
          <a:lstStyle/>
          <a:p>
            <a:r>
              <a:rPr lang="en-GB" sz="1500" dirty="0"/>
              <a:t>   </a:t>
            </a:r>
            <a:r>
              <a:rPr lang="en-GB" sz="1800" b="1" dirty="0"/>
              <a:t>ITU WTDC-2014 </a:t>
            </a:r>
            <a:r>
              <a:rPr lang="en-GB" sz="1800" b="1" dirty="0" smtClean="0"/>
              <a:t>  </a:t>
            </a:r>
            <a:r>
              <a:rPr lang="en-GB" sz="1800" b="1" dirty="0"/>
              <a:t>ARAB STATES REGIONAL INITIATIVE </a:t>
            </a:r>
            <a:br>
              <a:rPr lang="en-GB" sz="1800" b="1" dirty="0"/>
            </a:br>
            <a:r>
              <a:rPr lang="en-GB" sz="1800" b="1" dirty="0"/>
              <a:t/>
            </a:r>
            <a:br>
              <a:rPr lang="en-GB" sz="1800" b="1" dirty="0"/>
            </a:br>
            <a:r>
              <a:rPr lang="en-GB" sz="1800" b="1" dirty="0"/>
              <a:t>                         ARB4: Smart l</a:t>
            </a:r>
            <a:r>
              <a:rPr lang="en-GB" sz="1800" b="1" dirty="0" smtClean="0"/>
              <a:t>earning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6561" y="1187682"/>
            <a:ext cx="8053431" cy="3571178"/>
          </a:xfrm>
        </p:spPr>
        <p:txBody>
          <a:bodyPr/>
          <a:lstStyle/>
          <a:p>
            <a:pPr algn="just"/>
            <a:r>
              <a:rPr lang="en-GB" sz="1275" b="1" dirty="0"/>
              <a:t>Objective:</a:t>
            </a:r>
            <a:r>
              <a:rPr lang="en-GB" sz="1275" dirty="0"/>
              <a:t> To bring about a shift from traditional methods of teaching in schools and universities, using books and paper-based sources, to smart learning with the use of tablet computers, the latest software and modern telecommunication/ICT techniques to provide access to a range of academic information, resources and subject matters. </a:t>
            </a:r>
          </a:p>
          <a:p>
            <a:pPr algn="just"/>
            <a:r>
              <a:rPr lang="en-GB" sz="1275" b="1" dirty="0"/>
              <a:t>Expected results</a:t>
            </a:r>
            <a:endParaRPr lang="en-US" sz="1275" b="1" dirty="0"/>
          </a:p>
          <a:p>
            <a:pPr algn="just"/>
            <a:r>
              <a:rPr lang="en-GB" sz="1275" dirty="0"/>
              <a:t>Assistance to the countries in the following:</a:t>
            </a:r>
            <a:endParaRPr lang="en-US" sz="1275" dirty="0"/>
          </a:p>
          <a:p>
            <a:pPr algn="just"/>
            <a:r>
              <a:rPr lang="en-GB" sz="1275" dirty="0"/>
              <a:t>1)	Eradication of digital illiteracy in the Arab region</a:t>
            </a:r>
            <a:endParaRPr lang="en-US" sz="1275" dirty="0"/>
          </a:p>
          <a:p>
            <a:pPr algn="just"/>
            <a:r>
              <a:rPr lang="en-GB" sz="1275" dirty="0"/>
              <a:t>2)	Finding smart and low-cost computing devices, either with the support of Arab governments or by concluding agreements with manufacturers to provide such devices</a:t>
            </a:r>
            <a:endParaRPr lang="en-US" sz="1275" dirty="0"/>
          </a:p>
          <a:p>
            <a:pPr marL="342900" indent="-342900" algn="just">
              <a:buAutoNum type="arabicParenR" startAt="3"/>
            </a:pPr>
            <a:r>
              <a:rPr lang="en-GB" sz="1275" dirty="0" smtClean="0"/>
              <a:t>Development </a:t>
            </a:r>
            <a:r>
              <a:rPr lang="en-GB" sz="1275" dirty="0"/>
              <a:t>of Arab educational e‑content for schools and universities in the Arab region</a:t>
            </a:r>
            <a:r>
              <a:rPr lang="en-GB" sz="1275" dirty="0" smtClean="0"/>
              <a:t>.</a:t>
            </a:r>
          </a:p>
          <a:p>
            <a:pPr marL="342900" indent="-342900" algn="just">
              <a:buAutoNum type="arabicParenR" startAt="3"/>
            </a:pPr>
            <a:endParaRPr lang="en-GB" sz="1275" dirty="0"/>
          </a:p>
          <a:p>
            <a:pPr algn="just"/>
            <a:r>
              <a:rPr lang="en-GB" sz="1275" b="1" dirty="0" smtClean="0"/>
              <a:t>                                </a:t>
            </a:r>
            <a:r>
              <a:rPr lang="en-GB" sz="1275" b="1" dirty="0" smtClean="0">
                <a:solidFill>
                  <a:srgbClr val="FF0000"/>
                </a:solidFill>
              </a:rPr>
              <a:t>How should we plan for the next four years (WTDC-2017) ? </a:t>
            </a:r>
            <a:endParaRPr lang="en-US" sz="1275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                               </a:t>
            </a:r>
            <a:fld id="{669DFE67-5FC3-4166-AC1C-E643349F46AB}" type="slidenum">
              <a:rPr lang="en-GB" sz="750"/>
              <a:pPr>
                <a:defRPr/>
              </a:pPr>
              <a:t>17</a:t>
            </a:fld>
            <a:endParaRPr lang="en-GB" sz="750"/>
          </a:p>
          <a:p>
            <a:pPr>
              <a:defRPr/>
            </a:pPr>
            <a:r>
              <a:rPr lang="en-GB" smtClean="0"/>
              <a:t>		</a:t>
            </a:r>
            <a:endParaRPr lang="en-US" b="0" smtClean="0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11" y="0"/>
            <a:ext cx="6178153" cy="666750"/>
          </a:xfrm>
        </p:spPr>
        <p:txBody>
          <a:bodyPr/>
          <a:lstStyle/>
          <a:p>
            <a:r>
              <a:rPr lang="en-GB" sz="2200" dirty="0" smtClean="0"/>
              <a:t>              Arab States Statistical Information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>                 (Source ITU, penetration rates)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0394" y="440248"/>
            <a:ext cx="8380600" cy="3685632"/>
          </a:xfrm>
        </p:spPr>
        <p:txBody>
          <a:bodyPr/>
          <a:lstStyle/>
          <a:p>
            <a:r>
              <a:rPr lang="en-GB" sz="1275" dirty="0" smtClean="0"/>
              <a:t>  </a:t>
            </a:r>
            <a:endParaRPr lang="en-GB" sz="1275" dirty="0"/>
          </a:p>
          <a:p>
            <a:r>
              <a:rPr lang="en-GB" sz="1100" dirty="0"/>
              <a:t>Fixed Broadband: </a:t>
            </a:r>
            <a:r>
              <a:rPr lang="en-GB" sz="1100" dirty="0" smtClean="0"/>
              <a:t>4.8 %</a:t>
            </a:r>
            <a:endParaRPr lang="en-GB" sz="1100" dirty="0"/>
          </a:p>
          <a:p>
            <a:r>
              <a:rPr lang="en-GB" sz="1100" dirty="0"/>
              <a:t>Mobile Telephone: </a:t>
            </a:r>
            <a:r>
              <a:rPr lang="en-GB" sz="1100" dirty="0" smtClean="0"/>
              <a:t>109.9%</a:t>
            </a:r>
            <a:endParaRPr lang="en-GB" sz="1100" dirty="0"/>
          </a:p>
          <a:p>
            <a:r>
              <a:rPr lang="en-GB" sz="1100" dirty="0" smtClean="0"/>
              <a:t>Active Mobile </a:t>
            </a:r>
            <a:r>
              <a:rPr lang="en-GB" sz="1100" dirty="0"/>
              <a:t>Broadband: </a:t>
            </a:r>
            <a:r>
              <a:rPr lang="en-GB" sz="1100" dirty="0" smtClean="0"/>
              <a:t>47.6%</a:t>
            </a:r>
            <a:endParaRPr lang="en-GB" sz="1100" dirty="0"/>
          </a:p>
          <a:p>
            <a:r>
              <a:rPr lang="en-GB" sz="1100" dirty="0"/>
              <a:t>Households with a computer: </a:t>
            </a:r>
            <a:r>
              <a:rPr lang="en-GB" sz="1100" dirty="0" smtClean="0"/>
              <a:t>44.6%</a:t>
            </a:r>
            <a:endParaRPr lang="en-GB" sz="1100" dirty="0"/>
          </a:p>
          <a:p>
            <a:r>
              <a:rPr lang="en-GB" sz="1100" dirty="0"/>
              <a:t>Households with internet at home: </a:t>
            </a:r>
            <a:r>
              <a:rPr lang="en-GB" sz="1100" dirty="0" smtClean="0"/>
              <a:t>45.7%</a:t>
            </a:r>
            <a:endParaRPr lang="en-GB" sz="1100" dirty="0"/>
          </a:p>
          <a:p>
            <a:r>
              <a:rPr lang="en-GB" sz="1100" dirty="0"/>
              <a:t>Individuals using the internet: </a:t>
            </a:r>
            <a:r>
              <a:rPr lang="en-GB" sz="1100" dirty="0" smtClean="0"/>
              <a:t>41.6%</a:t>
            </a:r>
            <a:endParaRPr lang="en-GB" sz="1100" dirty="0"/>
          </a:p>
          <a:p>
            <a:endParaRPr lang="en-GB" sz="1100" dirty="0"/>
          </a:p>
          <a:p>
            <a:r>
              <a:rPr lang="en-US" sz="1100" b="1" dirty="0"/>
              <a:t>We also need </a:t>
            </a:r>
            <a:r>
              <a:rPr lang="en-US" sz="1100" b="1" dirty="0" smtClean="0"/>
              <a:t>statistical information </a:t>
            </a:r>
            <a:r>
              <a:rPr lang="en-US" sz="1100" b="1" dirty="0"/>
              <a:t>for ICT in education?</a:t>
            </a:r>
          </a:p>
          <a:p>
            <a:r>
              <a:rPr lang="en-GB" sz="1100" dirty="0"/>
              <a:t>-What percent of schools/classrooms connected with broadband and data rates?</a:t>
            </a:r>
          </a:p>
          <a:p>
            <a:r>
              <a:rPr lang="en-GB" sz="1100" dirty="0"/>
              <a:t>-What percent of schools are using modern ICT technologies (smart classes, smart boards)?</a:t>
            </a:r>
          </a:p>
          <a:p>
            <a:r>
              <a:rPr lang="en-GB" sz="1100" dirty="0"/>
              <a:t>-What percent of students/teachers are using ICT technologies at school, at home?</a:t>
            </a:r>
          </a:p>
          <a:p>
            <a:r>
              <a:rPr lang="en-GB" sz="1100" dirty="0"/>
              <a:t>-What percent of schools are using digitized textbooks and digital content?  </a:t>
            </a:r>
          </a:p>
          <a:p>
            <a:endParaRPr lang="en-GB" sz="1275" dirty="0"/>
          </a:p>
          <a:p>
            <a:endParaRPr lang="en-GB" sz="1275" dirty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                               </a:t>
            </a:r>
            <a:fld id="{669DFE67-5FC3-4166-AC1C-E643349F46AB}" type="slidenum">
              <a:rPr lang="en-GB" sz="750"/>
              <a:pPr>
                <a:defRPr/>
              </a:pPr>
              <a:t>18</a:t>
            </a:fld>
            <a:endParaRPr lang="en-GB" sz="750"/>
          </a:p>
          <a:p>
            <a:pPr>
              <a:defRPr/>
            </a:pPr>
            <a:r>
              <a:rPr lang="en-GB" smtClean="0"/>
              <a:t>		</a:t>
            </a:r>
            <a:endParaRPr lang="en-US" b="0" smtClean="0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180" y="199651"/>
            <a:ext cx="6511555" cy="378069"/>
          </a:xfrm>
        </p:spPr>
        <p:txBody>
          <a:bodyPr/>
          <a:lstStyle/>
          <a:p>
            <a:r>
              <a:rPr lang="en-GB" altLang="en-US" dirty="0" smtClean="0">
                <a:ea typeface="ＭＳ Ｐゴシック" panose="020B0600070205080204" pitchFamily="34" charset="-128"/>
              </a:rPr>
              <a:t>Success Factors </a:t>
            </a:r>
            <a:r>
              <a:rPr lang="en-GB" altLang="en-US" dirty="0">
                <a:ea typeface="ＭＳ Ｐゴシック" panose="020B0600070205080204" pitchFamily="34" charset="-128"/>
              </a:rPr>
              <a:t>for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ICT in Education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82180" y="514520"/>
            <a:ext cx="7919208" cy="3921369"/>
          </a:xfrm>
        </p:spPr>
        <p:txBody>
          <a:bodyPr/>
          <a:lstStyle/>
          <a:p>
            <a:pPr marL="1191" lvl="1" indent="0">
              <a:spcBef>
                <a:spcPts val="450"/>
              </a:spcBef>
              <a:buNone/>
            </a:pPr>
            <a:endParaRPr lang="en-US" sz="1050" dirty="0"/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GB" dirty="0" smtClean="0">
              <a:solidFill>
                <a:srgbClr val="FF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0070C0"/>
                </a:solidFill>
              </a:rPr>
              <a:t>Political Support</a:t>
            </a:r>
            <a:r>
              <a:rPr lang="en-GB" dirty="0">
                <a:solidFill>
                  <a:srgbClr val="0070C0"/>
                </a:solidFill>
              </a:rPr>
              <a:t> </a:t>
            </a:r>
            <a:endParaRPr lang="en-GB" dirty="0" smtClean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70C0"/>
                </a:solidFill>
              </a:rPr>
              <a:t>R</a:t>
            </a:r>
            <a:r>
              <a:rPr lang="en-GB" dirty="0" smtClean="0">
                <a:solidFill>
                  <a:srgbClr val="0070C0"/>
                </a:solidFill>
              </a:rPr>
              <a:t>egional and national plans with </a:t>
            </a:r>
            <a:r>
              <a:rPr lang="en-GB" dirty="0">
                <a:solidFill>
                  <a:srgbClr val="0070C0"/>
                </a:solidFill>
              </a:rPr>
              <a:t>time bounded </a:t>
            </a:r>
            <a:r>
              <a:rPr lang="en-GB" dirty="0" smtClean="0">
                <a:solidFill>
                  <a:srgbClr val="0070C0"/>
                </a:solidFill>
              </a:rPr>
              <a:t>goals.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GB" dirty="0" smtClean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0070C0"/>
                </a:solidFill>
              </a:rPr>
              <a:t>Coordination </a:t>
            </a:r>
            <a:r>
              <a:rPr lang="en-GB" dirty="0">
                <a:solidFill>
                  <a:srgbClr val="0070C0"/>
                </a:solidFill>
              </a:rPr>
              <a:t>between </a:t>
            </a:r>
            <a:r>
              <a:rPr lang="en-GB" dirty="0" smtClean="0">
                <a:solidFill>
                  <a:srgbClr val="0070C0"/>
                </a:solidFill>
              </a:rPr>
              <a:t>Ministries (especially ICT and Education)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70C0"/>
                </a:solidFill>
              </a:rPr>
              <a:t>F</a:t>
            </a:r>
            <a:r>
              <a:rPr lang="en-GB" dirty="0" smtClean="0">
                <a:solidFill>
                  <a:srgbClr val="0070C0"/>
                </a:solidFill>
              </a:rPr>
              <a:t>unding mechanism</a:t>
            </a:r>
            <a:endParaRPr lang="en-GB" dirty="0">
              <a:solidFill>
                <a:srgbClr val="0070C0"/>
              </a:solidFill>
            </a:endParaRPr>
          </a:p>
          <a:p>
            <a:pPr marL="1191" lvl="1" indent="0">
              <a:spcBef>
                <a:spcPts val="450"/>
              </a:spcBef>
              <a:buNone/>
            </a:pPr>
            <a:endParaRPr lang="en-GB" sz="900" dirty="0"/>
          </a:p>
          <a:p>
            <a:pPr lvl="1">
              <a:spcBef>
                <a:spcPts val="450"/>
              </a:spcBef>
            </a:pPr>
            <a:endParaRPr lang="en-GB" sz="900" dirty="0"/>
          </a:p>
          <a:p>
            <a:pPr marL="1191" lvl="1" indent="0">
              <a:spcBef>
                <a:spcPts val="450"/>
              </a:spcBef>
              <a:buNone/>
            </a:pPr>
            <a:endParaRPr lang="en-GB" sz="900" dirty="0"/>
          </a:p>
          <a:p>
            <a:pPr marL="1191" lvl="1" indent="0">
              <a:spcBef>
                <a:spcPts val="450"/>
              </a:spcBef>
              <a:buNone/>
            </a:pPr>
            <a:endParaRPr lang="en-GB" dirty="0" smtClean="0"/>
          </a:p>
          <a:p>
            <a:pPr marL="1191" lvl="1" indent="0">
              <a:spcBef>
                <a:spcPts val="450"/>
              </a:spcBef>
              <a:buNone/>
            </a:pPr>
            <a:endParaRPr lang="en-GB" dirty="0" smtClean="0"/>
          </a:p>
          <a:p>
            <a:pPr marL="1191" lvl="1" indent="0">
              <a:spcBef>
                <a:spcPts val="450"/>
              </a:spcBef>
              <a:buNone/>
            </a:pPr>
            <a:endParaRPr lang="en-GB" dirty="0" smtClean="0"/>
          </a:p>
          <a:p>
            <a:pPr marL="1191" lvl="1" indent="0">
              <a:spcBef>
                <a:spcPts val="450"/>
              </a:spcBef>
              <a:buNone/>
            </a:pPr>
            <a:endParaRPr lang="en-GB" dirty="0" smtClean="0"/>
          </a:p>
          <a:p>
            <a:pPr lvl="1">
              <a:spcBef>
                <a:spcPts val="450"/>
              </a:spcBef>
            </a:pPr>
            <a:endParaRPr lang="en-US" dirty="0" smtClean="0"/>
          </a:p>
          <a:p>
            <a:pPr lvl="1">
              <a:spcBef>
                <a:spcPts val="450"/>
              </a:spcBef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                                                        </a:t>
            </a:r>
            <a:fld id="{669DFE67-5FC3-4166-AC1C-E643349F46AB}" type="slidenum">
              <a:rPr lang="en-GB" sz="750"/>
              <a:pPr>
                <a:defRPr/>
              </a:pPr>
              <a:t>19</a:t>
            </a:fld>
            <a:endParaRPr lang="en-GB" sz="750" dirty="0"/>
          </a:p>
          <a:p>
            <a:pPr>
              <a:defRPr/>
            </a:pPr>
            <a:r>
              <a:rPr lang="en-GB" dirty="0" smtClean="0"/>
              <a:t>		</a:t>
            </a:r>
            <a:endParaRPr lang="en-US" b="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177528"/>
            <a:ext cx="8228012" cy="34258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Importance of ICT in Education (smart learning)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Intel’s Role for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National and Regional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Recommendations </a:t>
            </a:r>
          </a:p>
        </p:txBody>
      </p:sp>
    </p:spTree>
    <p:extLst>
      <p:ext uri="{BB962C8B-B14F-4D97-AF65-F5344CB8AC3E}">
        <p14:creationId xmlns:p14="http://schemas.microsoft.com/office/powerpoint/2010/main" val="9292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51009" y="191700"/>
            <a:ext cx="6172200" cy="741560"/>
          </a:xfrm>
        </p:spPr>
        <p:txBody>
          <a:bodyPr/>
          <a:lstStyle/>
          <a:p>
            <a:r>
              <a:rPr lang="en-GB" dirty="0" smtClean="0"/>
              <a:t>    </a:t>
            </a:r>
            <a:r>
              <a:rPr lang="en-GB" sz="2200" dirty="0" smtClean="0"/>
              <a:t>                       Recommendations </a:t>
            </a: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1149" y="933260"/>
            <a:ext cx="7541702" cy="33944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Develop </a:t>
            </a:r>
            <a:r>
              <a:rPr lang="en-GB" sz="1400" dirty="0" smtClean="0"/>
              <a:t>National/Regional Digital Transformation Plan (including ICT in Education for Digital Skills) with </a:t>
            </a:r>
            <a:r>
              <a:rPr lang="en-GB" sz="1400" dirty="0"/>
              <a:t>time bounded goals and an implementation plan.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Prioritize </a:t>
            </a:r>
            <a:r>
              <a:rPr lang="en-GB" sz="1400" dirty="0" smtClean="0"/>
              <a:t>ICT </a:t>
            </a:r>
            <a:r>
              <a:rPr lang="en-GB" sz="1400" dirty="0"/>
              <a:t>in Education </a:t>
            </a:r>
            <a:r>
              <a:rPr lang="en-GB" sz="1400" dirty="0" smtClean="0"/>
              <a:t>(both </a:t>
            </a:r>
            <a:r>
              <a:rPr lang="en-GB" sz="1400" dirty="0"/>
              <a:t>in National and Regional plans) </a:t>
            </a:r>
          </a:p>
          <a:p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Get political support and provide coordination between </a:t>
            </a:r>
            <a:r>
              <a:rPr lang="en-GB" sz="1400" dirty="0" smtClean="0"/>
              <a:t>relevant </a:t>
            </a:r>
            <a:r>
              <a:rPr lang="en-GB" sz="1400" dirty="0"/>
              <a:t>Ministries.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Establish </a:t>
            </a:r>
            <a:r>
              <a:rPr lang="en-GB" sz="1400" dirty="0" smtClean="0"/>
              <a:t>national/regional committees </a:t>
            </a:r>
            <a:r>
              <a:rPr lang="en-GB" sz="1400" dirty="0"/>
              <a:t>for the </a:t>
            </a:r>
            <a:r>
              <a:rPr lang="en-GB" sz="1400" dirty="0" smtClean="0"/>
              <a:t>implementation. </a:t>
            </a: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Provide financial source through USF and other sources.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                               </a:t>
            </a:r>
            <a:fld id="{B34EE9E8-DE3A-4223-B722-16C11EF15361}" type="slidenum">
              <a:rPr lang="en-GB" sz="750"/>
              <a:pPr>
                <a:defRPr/>
              </a:pPr>
              <a:t>20</a:t>
            </a:fld>
            <a:endParaRPr lang="en-GB" sz="750"/>
          </a:p>
          <a:p>
            <a:pPr>
              <a:defRPr/>
            </a:pPr>
            <a:r>
              <a:rPr lang="en-GB" smtClean="0"/>
              <a:t>		</a:t>
            </a:r>
            <a:endParaRPr lang="en-US" b="0" smtClean="0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24413"/>
            <a:ext cx="2133600" cy="273050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Benefits of Education Transformation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8568" y="1130710"/>
            <a:ext cx="4094711" cy="3575336"/>
          </a:xfrm>
        </p:spPr>
        <p:txBody>
          <a:bodyPr>
            <a:normAutofit/>
          </a:bodyPr>
          <a:lstStyle/>
          <a:p>
            <a:pPr lvl="0"/>
            <a:r>
              <a:rPr lang="en-US" sz="1400" dirty="0"/>
              <a:t>Employment and Economic Development</a:t>
            </a:r>
          </a:p>
          <a:p>
            <a:pPr lvl="1">
              <a:spcBef>
                <a:spcPts val="288"/>
              </a:spcBef>
              <a:spcAft>
                <a:spcPts val="288"/>
              </a:spcAft>
            </a:pPr>
            <a:r>
              <a:rPr lang="en-US" sz="1400" dirty="0"/>
              <a:t>Build 21</a:t>
            </a:r>
            <a:r>
              <a:rPr lang="en-US" sz="1400" baseline="30000" dirty="0"/>
              <a:t>st</a:t>
            </a:r>
            <a:r>
              <a:rPr lang="en-US" sz="1400" dirty="0"/>
              <a:t> century workforce</a:t>
            </a:r>
          </a:p>
          <a:p>
            <a:pPr lvl="1">
              <a:spcBef>
                <a:spcPts val="288"/>
              </a:spcBef>
              <a:spcAft>
                <a:spcPts val="288"/>
              </a:spcAft>
            </a:pPr>
            <a:r>
              <a:rPr lang="en-US" sz="1400" dirty="0"/>
              <a:t>Reduce unemployment</a:t>
            </a:r>
          </a:p>
          <a:p>
            <a:pPr lvl="0"/>
            <a:r>
              <a:rPr lang="en-US" sz="1400" dirty="0"/>
              <a:t>Competitiveness</a:t>
            </a:r>
          </a:p>
          <a:p>
            <a:pPr lvl="1">
              <a:spcBef>
                <a:spcPts val="288"/>
              </a:spcBef>
              <a:spcAft>
                <a:spcPts val="288"/>
              </a:spcAft>
            </a:pPr>
            <a:r>
              <a:rPr lang="en-US" sz="1400" dirty="0"/>
              <a:t>Equip every student for success</a:t>
            </a:r>
          </a:p>
          <a:p>
            <a:pPr lvl="1">
              <a:spcBef>
                <a:spcPts val="288"/>
              </a:spcBef>
              <a:spcAft>
                <a:spcPts val="288"/>
              </a:spcAft>
            </a:pPr>
            <a:r>
              <a:rPr lang="en-US" sz="1400" dirty="0"/>
              <a:t>Increase academic rigor </a:t>
            </a:r>
            <a:br>
              <a:rPr lang="en-US" sz="1400" dirty="0"/>
            </a:br>
            <a:r>
              <a:rPr lang="en-US" sz="1400" dirty="0"/>
              <a:t>and achievement</a:t>
            </a:r>
          </a:p>
          <a:p>
            <a:pPr lvl="0"/>
            <a:r>
              <a:rPr lang="en-US" sz="1400" dirty="0"/>
              <a:t>Citizenship and Social Equity</a:t>
            </a:r>
          </a:p>
          <a:p>
            <a:pPr lvl="1">
              <a:spcBef>
                <a:spcPts val="288"/>
              </a:spcBef>
              <a:spcAft>
                <a:spcPts val="288"/>
              </a:spcAft>
            </a:pPr>
            <a:r>
              <a:rPr lang="en-US" sz="1400" dirty="0"/>
              <a:t>Unlock student potential</a:t>
            </a:r>
          </a:p>
          <a:p>
            <a:pPr lvl="1">
              <a:spcBef>
                <a:spcPts val="288"/>
              </a:spcBef>
              <a:spcAft>
                <a:spcPts val="288"/>
              </a:spcAft>
            </a:pPr>
            <a:r>
              <a:rPr lang="en-US" sz="1400" dirty="0"/>
              <a:t>Prepare students for social leadership </a:t>
            </a:r>
            <a:br>
              <a:rPr lang="en-US" sz="1400" dirty="0"/>
            </a:br>
            <a:r>
              <a:rPr lang="en-US" sz="1400" dirty="0"/>
              <a:t>and citizenship</a:t>
            </a:r>
          </a:p>
          <a:p>
            <a:pPr lvl="1"/>
            <a:endParaRPr lang="en-US" sz="1400" dirty="0"/>
          </a:p>
        </p:txBody>
      </p:sp>
      <p:pic>
        <p:nvPicPr>
          <p:cNvPr id="10" name="Picture 9" descr="120607_0159.tif;low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8" b="24584"/>
          <a:stretch/>
        </p:blipFill>
        <p:spPr>
          <a:xfrm>
            <a:off x="5071564" y="1130710"/>
            <a:ext cx="2542526" cy="227666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83264" y="3491743"/>
            <a:ext cx="2753651" cy="1219727"/>
            <a:chOff x="5039070" y="4465126"/>
            <a:chExt cx="3671534" cy="1626302"/>
          </a:xfrm>
        </p:grpSpPr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5201921" y="4524795"/>
              <a:ext cx="3508683" cy="155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342900">
                <a:lnSpc>
                  <a:spcPts val="1215"/>
                </a:lnSpc>
              </a:pPr>
              <a:r>
                <a:rPr lang="en-US" sz="825" i="1" dirty="0">
                  <a:solidFill>
                    <a:srgbClr val="0071C5"/>
                  </a:solidFill>
                  <a:latin typeface="Verdana"/>
                </a:rPr>
                <a:t>Job losses and earnings losses have been concentrated in low-skilled, low-income households. …Many workers remain trapped </a:t>
              </a:r>
              <a:br>
                <a:rPr lang="en-US" sz="825" i="1" dirty="0">
                  <a:solidFill>
                    <a:srgbClr val="0071C5"/>
                  </a:solidFill>
                  <a:latin typeface="Verdana"/>
                </a:rPr>
              </a:br>
              <a:r>
                <a:rPr lang="en-US" sz="825" i="1" dirty="0">
                  <a:solidFill>
                    <a:srgbClr val="0071C5"/>
                  </a:solidFill>
                  <a:latin typeface="Verdana"/>
                </a:rPr>
                <a:t>in low-paid, insecure jobs with little social protection…Young people continue to face record unemployment levels. </a:t>
              </a:r>
            </a:p>
            <a:p>
              <a:pPr algn="r" defTabSz="342900">
                <a:lnSpc>
                  <a:spcPts val="1215"/>
                </a:lnSpc>
              </a:pPr>
              <a:r>
                <a:rPr lang="en-US" sz="825" i="1" dirty="0">
                  <a:solidFill>
                    <a:srgbClr val="0071C5"/>
                  </a:solidFill>
                  <a:latin typeface="Verdana"/>
                </a:rPr>
                <a:t>— OECD</a:t>
              </a:r>
              <a:endParaRPr lang="en-US" sz="825" b="1" i="1" dirty="0">
                <a:solidFill>
                  <a:srgbClr val="0071C5"/>
                </a:solidFill>
                <a:latin typeface="Verdan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39070" y="4465126"/>
              <a:ext cx="4656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2400" dirty="0">
                  <a:solidFill>
                    <a:srgbClr val="0071C5"/>
                  </a:solidFill>
                </a:rPr>
                <a:t>“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58003" y="5475875"/>
              <a:ext cx="434307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342900"/>
              <a:r>
                <a:rPr lang="en-US" sz="2400" dirty="0">
                  <a:solidFill>
                    <a:srgbClr val="0071C5"/>
                  </a:solidFill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60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      </a:t>
            </a:r>
            <a:r>
              <a:rPr lang="en-US" altLang="en-US" sz="2400" dirty="0">
                <a:ea typeface="ＭＳ Ｐゴシック" panose="020B0600070205080204" pitchFamily="34" charset="-128"/>
              </a:rPr>
              <a:t>WHY INVEST ICT IN EDUCATION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4960" y="800370"/>
            <a:ext cx="8249919" cy="37800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>
                <a:ea typeface="ＭＳ Ｐゴシック" panose="020B0600070205080204" pitchFamily="34" charset="-128"/>
              </a:rPr>
              <a:t>Government are already using billions of US dollars each year for classical education systems. They usually 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ineffective, inefficient and inconsistent</a:t>
            </a:r>
            <a:r>
              <a:rPr lang="en-US" altLang="en-US" sz="1400" dirty="0">
                <a:ea typeface="ＭＳ Ｐゴシック" panose="020B0600070205080204" pitchFamily="34" charset="-128"/>
              </a:rPr>
              <a:t> if not updated and improved by technology</a:t>
            </a:r>
            <a:r>
              <a:rPr lang="en-US" altLang="en-US" sz="1400" dirty="0" smtClean="0">
                <a:ea typeface="ＭＳ Ｐゴシック" panose="020B0600070205080204" pitchFamily="34" charset="-128"/>
              </a:rPr>
              <a:t>.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>
                <a:ea typeface="ＭＳ Ｐゴシック" panose="020B0600070205080204" pitchFamily="34" charset="-128"/>
              </a:rPr>
              <a:t>Due to lack of standardization of resources, 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the classical system cause more differentiations, inequalities in opportunities</a:t>
            </a:r>
            <a:r>
              <a:rPr lang="en-US" altLang="en-US" sz="1400" dirty="0">
                <a:ea typeface="ＭＳ Ｐゴシック" panose="020B0600070205080204" pitchFamily="34" charset="-128"/>
              </a:rPr>
              <a:t>. Rich always learn more and better than Poor; they receive bigger share from the Pie</a:t>
            </a:r>
            <a:r>
              <a:rPr lang="en-US" altLang="en-US" sz="1400" dirty="0" smtClean="0">
                <a:ea typeface="ＭＳ Ｐゴシック" panose="020B0600070205080204" pitchFamily="34" charset="-128"/>
              </a:rPr>
              <a:t>.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ea typeface="ＭＳ Ｐゴシック" panose="020B0600070205080204" pitchFamily="34" charset="-128"/>
              </a:rPr>
              <a:t>Digital </a:t>
            </a:r>
            <a:r>
              <a:rPr lang="en-US" altLang="en-US" sz="1400" dirty="0">
                <a:ea typeface="ＭＳ Ｐゴシック" panose="020B0600070205080204" pitchFamily="34" charset="-128"/>
              </a:rPr>
              <a:t>learning can help to 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close the gap </a:t>
            </a:r>
            <a:r>
              <a:rPr lang="en-US" altLang="en-US" sz="1400" dirty="0">
                <a:ea typeface="ＭＳ Ｐゴシック" panose="020B0600070205080204" pitchFamily="34" charset="-128"/>
              </a:rPr>
              <a:t>in Digital Divide.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>
                <a:ea typeface="ＭＳ Ｐゴシック" panose="020B0600070205080204" pitchFamily="34" charset="-128"/>
              </a:rPr>
              <a:t> ICT based education system is for the future generations, gives them 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new skills and intelligent knowledge</a:t>
            </a:r>
            <a:r>
              <a:rPr lang="en-US" altLang="en-US" sz="1400" dirty="0">
                <a:ea typeface="ＭＳ Ｐゴシック" panose="020B0600070205080204" pitchFamily="34" charset="-128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>
                <a:ea typeface="ＭＳ Ｐゴシック" panose="020B0600070205080204" pitchFamily="34" charset="-128"/>
              </a:rPr>
              <a:t> With e-content, they learn as they play and they play as they learn. Whatever learned stays with them since they enjoy the learning process – 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Good learning experience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>
                <a:ea typeface="ＭＳ Ｐゴシック" panose="020B0600070205080204" pitchFamily="34" charset="-128"/>
              </a:rPr>
              <a:t>Education Transformation is in reality an Education Based ICT Transformation.  Students will teach digital skills to their friends – families; 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whole society benefit</a:t>
            </a:r>
            <a:r>
              <a:rPr lang="en-US" altLang="en-US" sz="1400" dirty="0">
                <a:ea typeface="ＭＳ Ｐゴシック" panose="020B0600070205080204" pitchFamily="34" charset="-128"/>
              </a:rPr>
              <a:t>, not just students.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>
                <a:ea typeface="ＭＳ Ｐゴシック" panose="020B0600070205080204" pitchFamily="34" charset="-128"/>
              </a:rPr>
              <a:t>Digital Literacy is key to increase the 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Broadband Penetration, Internet Usage and e-inclusion</a:t>
            </a:r>
          </a:p>
          <a:p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                                                       </a:t>
            </a:r>
            <a:fld id="{669DFE67-5FC3-4166-AC1C-E643349F46AB}" type="slidenum">
              <a:rPr lang="en-GB" sz="750"/>
              <a:pPr>
                <a:defRPr/>
              </a:pPr>
              <a:t>4</a:t>
            </a:fld>
            <a:endParaRPr lang="en-GB" sz="750"/>
          </a:p>
          <a:p>
            <a:pPr>
              <a:defRPr/>
            </a:pPr>
            <a:r>
              <a:rPr lang="en-GB" smtClean="0"/>
              <a:t>		</a:t>
            </a:r>
            <a:endParaRPr lang="en-US" b="0" smtClean="0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7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 lang="en-US" smtClean="0"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5612" y="1151057"/>
            <a:ext cx="8126325" cy="35303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High-speed and high-quality Broadband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Digitization (both government and private sector)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Digital Skills (ICT in Education)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975" y="139406"/>
            <a:ext cx="8229600" cy="868680"/>
          </a:xfrm>
        </p:spPr>
        <p:txBody>
          <a:bodyPr/>
          <a:lstStyle/>
          <a:p>
            <a:r>
              <a:rPr lang="en-GB" dirty="0" smtClean="0"/>
              <a:t>Digital Transformation (Digital Economy)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1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0" y="102035"/>
            <a:ext cx="7894041" cy="666750"/>
          </a:xfrm>
        </p:spPr>
        <p:txBody>
          <a:bodyPr/>
          <a:lstStyle/>
          <a:p>
            <a:pPr lvl="0"/>
            <a:r>
              <a:rPr lang="en-GB" dirty="0">
                <a:ea typeface="ＭＳ Ｐゴシック" panose="020B0600070205080204" pitchFamily="34" charset="-128"/>
              </a:rPr>
              <a:t> </a:t>
            </a:r>
            <a:r>
              <a:rPr lang="en-GB" dirty="0" smtClean="0">
                <a:ea typeface="ＭＳ Ｐゴシック" panose="020B0600070205080204" pitchFamily="34" charset="-128"/>
              </a:rPr>
              <a:t>           Digital Transformation of Education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9783" y="836831"/>
            <a:ext cx="8103765" cy="3851464"/>
          </a:xfrm>
        </p:spPr>
        <p:txBody>
          <a:bodyPr/>
          <a:lstStyle/>
          <a:p>
            <a:pPr algn="just"/>
            <a:endParaRPr lang="en-US" altLang="en-US" sz="1200" dirty="0" smtClean="0">
              <a:ea typeface="ＭＳ Ｐゴシック" panose="020B0600070205080204" pitchFamily="34" charset="-128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600" dirty="0" smtClean="0"/>
              <a:t>Connect </a:t>
            </a:r>
            <a:r>
              <a:rPr lang="en-GB" sz="1600" dirty="0"/>
              <a:t>all schools, classrooms with broadband</a:t>
            </a:r>
            <a:r>
              <a:rPr lang="en-GB" sz="1600" dirty="0" smtClean="0"/>
              <a:t>.</a:t>
            </a:r>
            <a:endParaRPr lang="en-US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600" dirty="0"/>
              <a:t>Provide interactive smart boards at classrooms. </a:t>
            </a:r>
            <a:endParaRPr lang="en-US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600" dirty="0"/>
              <a:t>Provide subsidized </a:t>
            </a:r>
            <a:r>
              <a:rPr lang="en-GB" sz="1600" dirty="0" smtClean="0"/>
              <a:t>internet devices </a:t>
            </a:r>
            <a:r>
              <a:rPr lang="en-GB" sz="1600" dirty="0"/>
              <a:t>for students and teachers</a:t>
            </a:r>
            <a:r>
              <a:rPr lang="en-GB" sz="1600" dirty="0" smtClean="0"/>
              <a:t>.</a:t>
            </a:r>
            <a:endParaRPr lang="en-US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600" dirty="0"/>
              <a:t>Educate all teachers and students regarding the use of ICT</a:t>
            </a:r>
            <a:r>
              <a:rPr lang="en-GB" sz="1600" dirty="0" smtClean="0"/>
              <a:t>.</a:t>
            </a:r>
            <a:endParaRPr lang="en-US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600" dirty="0"/>
              <a:t>Provide digital content for </a:t>
            </a:r>
            <a:r>
              <a:rPr lang="en-GB" sz="1600" dirty="0" smtClean="0"/>
              <a:t>education</a:t>
            </a:r>
            <a:r>
              <a:rPr lang="en-GB" sz="1600" dirty="0"/>
              <a:t> </a:t>
            </a:r>
            <a:endParaRPr lang="en-US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600" dirty="0"/>
              <a:t>Provide subsidized home broadband connectivity for low income student families</a:t>
            </a:r>
            <a:r>
              <a:rPr lang="en-GB" sz="1600" dirty="0" smtClean="0"/>
              <a:t>.</a:t>
            </a:r>
            <a:endParaRPr lang="en-US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600" dirty="0"/>
              <a:t>Provide public internet access at schools (community access centres).</a:t>
            </a:r>
            <a:endParaRPr lang="en-US" sz="1600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                                                        </a:t>
            </a:r>
            <a:fld id="{669DFE67-5FC3-4166-AC1C-E643349F46AB}" type="slidenum">
              <a:rPr lang="en-GB" sz="750"/>
              <a:pPr>
                <a:defRPr/>
              </a:pPr>
              <a:t>6</a:t>
            </a:fld>
            <a:endParaRPr lang="en-GB" sz="750" dirty="0"/>
          </a:p>
          <a:p>
            <a:pPr>
              <a:defRPr/>
            </a:pPr>
            <a:r>
              <a:rPr lang="en-GB" dirty="0" smtClean="0"/>
              <a:t>		</a:t>
            </a:r>
            <a:endParaRPr lang="en-US" b="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7117" y="38534"/>
            <a:ext cx="6178153" cy="666750"/>
          </a:xfrm>
        </p:spPr>
        <p:txBody>
          <a:bodyPr/>
          <a:lstStyle/>
          <a:p>
            <a:r>
              <a:rPr lang="en-GB" sz="1500" dirty="0"/>
              <a:t>Checklist of Policies to Promote Demand for Broadband</a:t>
            </a:r>
            <a:endParaRPr lang="en-US" sz="1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6835" y="204129"/>
            <a:ext cx="8732941" cy="4174923"/>
          </a:xfrm>
        </p:spPr>
        <p:txBody>
          <a:bodyPr/>
          <a:lstStyle/>
          <a:p>
            <a:endParaRPr lang="en-GB" sz="750" b="1" dirty="0"/>
          </a:p>
          <a:p>
            <a:r>
              <a:rPr lang="en-GB" sz="900" b="1" dirty="0"/>
              <a:t>Infrastructure 		</a:t>
            </a:r>
            <a:r>
              <a:rPr lang="en-GB" sz="900" b="1" dirty="0" smtClean="0"/>
              <a:t>	</a:t>
            </a:r>
            <a:r>
              <a:rPr lang="en-GB" sz="900" b="1" dirty="0" smtClean="0">
                <a:solidFill>
                  <a:schemeClr val="bg2"/>
                </a:solidFill>
              </a:rPr>
              <a:t>• </a:t>
            </a:r>
            <a:r>
              <a:rPr lang="en-GB" sz="900" dirty="0">
                <a:solidFill>
                  <a:srgbClr val="FF0000"/>
                </a:solidFill>
              </a:rPr>
              <a:t>Connect schools to broadband networks </a:t>
            </a:r>
            <a:endParaRPr lang="en-GB" sz="900" dirty="0" smtClean="0">
              <a:solidFill>
                <a:srgbClr val="FF0000"/>
              </a:solidFill>
            </a:endParaRPr>
          </a:p>
          <a:p>
            <a:r>
              <a:rPr lang="en-GB" sz="900" dirty="0" smtClean="0"/>
              <a:t>				• Make government an anchor tenant </a:t>
            </a:r>
          </a:p>
          <a:p>
            <a:r>
              <a:rPr lang="en-GB" sz="900" dirty="0"/>
              <a:t>				• </a:t>
            </a:r>
            <a:r>
              <a:rPr lang="en-GB" sz="900" dirty="0">
                <a:solidFill>
                  <a:srgbClr val="FF0000"/>
                </a:solidFill>
              </a:rPr>
              <a:t>Expand access to underserved communities with universal service fund </a:t>
            </a:r>
            <a:r>
              <a:rPr lang="en-GB" sz="900" dirty="0" smtClean="0">
                <a:solidFill>
                  <a:srgbClr val="FF0000"/>
                </a:solidFill>
              </a:rPr>
              <a:t>support </a:t>
            </a:r>
            <a:endParaRPr lang="en-GB" sz="900" dirty="0">
              <a:solidFill>
                <a:srgbClr val="FF0000"/>
              </a:solidFill>
            </a:endParaRPr>
          </a:p>
          <a:p>
            <a:r>
              <a:rPr lang="en-GB" sz="900" dirty="0"/>
              <a:t>				• Construct community access </a:t>
            </a:r>
            <a:r>
              <a:rPr lang="en-GB" sz="900" dirty="0" err="1"/>
              <a:t>centers</a:t>
            </a:r>
            <a:r>
              <a:rPr lang="en-GB" sz="900" dirty="0"/>
              <a:t> </a:t>
            </a:r>
          </a:p>
          <a:p>
            <a:r>
              <a:rPr lang="en-GB" sz="900" b="1" dirty="0">
                <a:solidFill>
                  <a:srgbClr val="0070C0"/>
                </a:solidFill>
              </a:rPr>
              <a:t>Services, applications, content  </a:t>
            </a:r>
            <a:r>
              <a:rPr lang="en-GB" sz="900" b="1" dirty="0">
                <a:solidFill>
                  <a:schemeClr val="accent4"/>
                </a:solidFill>
              </a:rPr>
              <a:t>	</a:t>
            </a:r>
            <a:r>
              <a:rPr lang="en-GB" sz="900" dirty="0"/>
              <a:t>• Undertake government-led demand aggregation </a:t>
            </a:r>
          </a:p>
          <a:p>
            <a:r>
              <a:rPr lang="en-GB" sz="900" dirty="0"/>
              <a:t>				• Provide e-government applications </a:t>
            </a:r>
          </a:p>
          <a:p>
            <a:r>
              <a:rPr lang="en-GB" sz="900" dirty="0"/>
              <a:t>				• Promote creation of digital content </a:t>
            </a:r>
          </a:p>
          <a:p>
            <a:r>
              <a:rPr lang="en-GB" sz="900" dirty="0"/>
              <a:t>				• Implement reasonable intellectual property protections </a:t>
            </a:r>
          </a:p>
          <a:p>
            <a:r>
              <a:rPr lang="en-GB" sz="900" dirty="0"/>
              <a:t>				• </a:t>
            </a:r>
            <a:r>
              <a:rPr lang="en-GB" sz="900" dirty="0">
                <a:solidFill>
                  <a:srgbClr val="FF0000"/>
                </a:solidFill>
              </a:rPr>
              <a:t>Ensure non-discriminatory access sider expanding universal service to </a:t>
            </a:r>
            <a:r>
              <a:rPr lang="en-GB" sz="900" dirty="0" smtClean="0">
                <a:solidFill>
                  <a:srgbClr val="FF0000"/>
                </a:solidFill>
              </a:rPr>
              <a:t> include </a:t>
            </a:r>
            <a:r>
              <a:rPr lang="en-GB" sz="900" dirty="0">
                <a:solidFill>
                  <a:srgbClr val="FF0000"/>
                </a:solidFill>
              </a:rPr>
              <a:t>broadband</a:t>
            </a:r>
          </a:p>
          <a:p>
            <a:r>
              <a:rPr lang="en-GB" sz="900" b="1" dirty="0"/>
              <a:t>Users</a:t>
            </a:r>
            <a:r>
              <a:rPr lang="en-GB" sz="900" dirty="0"/>
              <a:t> 			</a:t>
            </a:r>
            <a:r>
              <a:rPr lang="en-GB" sz="900" dirty="0" smtClean="0"/>
              <a:t>	</a:t>
            </a:r>
            <a:r>
              <a:rPr lang="en-GB" sz="900" dirty="0" smtClean="0">
                <a:solidFill>
                  <a:schemeClr val="bg2"/>
                </a:solidFill>
              </a:rPr>
              <a:t>• </a:t>
            </a:r>
            <a:r>
              <a:rPr lang="en-GB" sz="900" dirty="0">
                <a:solidFill>
                  <a:srgbClr val="FF0000"/>
                </a:solidFill>
              </a:rPr>
              <a:t>Provide low-cost user devices in education </a:t>
            </a:r>
          </a:p>
          <a:p>
            <a:r>
              <a:rPr lang="en-GB" sz="900" dirty="0">
                <a:solidFill>
                  <a:srgbClr val="FF0000"/>
                </a:solidFill>
              </a:rPr>
              <a:t>				• Develop digital literacy programs for citizens </a:t>
            </a:r>
          </a:p>
          <a:p>
            <a:r>
              <a:rPr lang="en-GB" sz="900" dirty="0"/>
              <a:t>				• Address content and security concerns </a:t>
            </a:r>
          </a:p>
          <a:p>
            <a:r>
              <a:rPr lang="en-GB" sz="900" dirty="0"/>
              <a:t>				• Facilitate affordability of broadband devices </a:t>
            </a:r>
          </a:p>
          <a:p>
            <a:r>
              <a:rPr lang="en-GB" sz="900" dirty="0"/>
              <a:t>				• Monitor service quality </a:t>
            </a:r>
          </a:p>
          <a:p>
            <a:r>
              <a:rPr lang="en-GB" sz="900" dirty="0"/>
              <a:t>				• Support secure e-transactions </a:t>
            </a:r>
          </a:p>
          <a:p>
            <a:r>
              <a:rPr lang="en-GB" sz="900" dirty="0"/>
              <a:t>				• Provide training to small and medium enterprises 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915842" y="4914900"/>
            <a:ext cx="3098006" cy="228600"/>
          </a:xfrm>
          <a:prstGeom prst="rect">
            <a:avLst/>
          </a:prstGeom>
        </p:spPr>
        <p:txBody>
          <a:bodyPr/>
          <a:lstStyle/>
          <a:p>
            <a:r>
              <a:rPr lang="en-GB" altLang="en-US" smtClean="0"/>
              <a:t>                                                         </a:t>
            </a:r>
            <a:fld id="{DE787119-6FCA-438E-96C8-0CDA7B78DAC3}" type="slidenum">
              <a:rPr lang="en-GB" altLang="en-US" sz="750"/>
              <a:pPr/>
              <a:t>7</a:t>
            </a:fld>
            <a:endParaRPr lang="en-GB" altLang="en-US" sz="750"/>
          </a:p>
          <a:p>
            <a:r>
              <a:rPr lang="en-GB" altLang="en-US" smtClean="0"/>
              <a:t>		</a:t>
            </a:r>
            <a:endParaRPr lang="en-US" altLang="en-US" b="0" smtClean="0"/>
          </a:p>
          <a:p>
            <a:endParaRPr lang="en-US" altLang="en-US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375768" y="4810125"/>
            <a:ext cx="617815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1125" kern="0" dirty="0">
                <a:solidFill>
                  <a:schemeClr val="bg1"/>
                </a:solidFill>
              </a:rPr>
              <a:t>  Source: World Bank, Broadband Strategies Handbook; </a:t>
            </a:r>
            <a:r>
              <a:rPr lang="en-GB" sz="750" kern="0" dirty="0">
                <a:solidFill>
                  <a:schemeClr val="bg1"/>
                </a:solidFill>
              </a:rPr>
              <a:t>http://broadbandtoolkit.org/Custom/Core/Documents/Broadband%20Strategies%20Handbook.pdf</a:t>
            </a:r>
            <a:endParaRPr lang="en-US" sz="750" kern="0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264865" y="4755356"/>
            <a:ext cx="1965109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                           </a:t>
            </a:r>
            <a:r>
              <a:rPr lang="en-GB" sz="800" dirty="0">
                <a:solidFill>
                  <a:schemeClr val="bg1"/>
                </a:solidFill>
              </a:rPr>
              <a:t>7</a:t>
            </a:r>
            <a:r>
              <a:rPr lang="en-GB" dirty="0" smtClean="0"/>
              <a:t>                              </a:t>
            </a:r>
            <a:endParaRPr lang="en-GB" sz="750" dirty="0"/>
          </a:p>
          <a:p>
            <a:pPr>
              <a:defRPr/>
            </a:pPr>
            <a:r>
              <a:rPr lang="en-GB" dirty="0" smtClean="0"/>
              <a:t>		</a:t>
            </a:r>
            <a:endParaRPr lang="en-US" b="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48" y="0"/>
            <a:ext cx="8875552" cy="666750"/>
          </a:xfrm>
        </p:spPr>
        <p:txBody>
          <a:bodyPr/>
          <a:lstStyle/>
          <a:p>
            <a:r>
              <a:rPr lang="en-GB" dirty="0" smtClean="0"/>
              <a:t>                          5G for Future Education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1938" y="666750"/>
            <a:ext cx="8708571" cy="3775439"/>
          </a:xfrm>
        </p:spPr>
        <p:txBody>
          <a:bodyPr/>
          <a:lstStyle/>
          <a:p>
            <a:r>
              <a:rPr lang="en-GB" sz="1400" dirty="0"/>
              <a:t>• 5G will enter the classroom and bring new ways of learning to students and what could</a:t>
            </a:r>
            <a:br>
              <a:rPr lang="en-GB" sz="1400" dirty="0"/>
            </a:br>
            <a:r>
              <a:rPr lang="en-GB" sz="1400" dirty="0"/>
              <a:t>be described as a revolutionary wirelessly connected educational environment</a:t>
            </a:r>
            <a:r>
              <a:rPr lang="en-GB" sz="1400" dirty="0" smtClean="0"/>
              <a:t>.</a:t>
            </a:r>
          </a:p>
          <a:p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• Augmented Reality, Virtual Reality and Virtual Presence will mean that students will be</a:t>
            </a:r>
            <a:br>
              <a:rPr lang="en-GB" sz="1400" dirty="0"/>
            </a:br>
            <a:r>
              <a:rPr lang="en-GB" sz="1400" dirty="0"/>
              <a:t>immersed in a more visual and interactive learning experience where students and</a:t>
            </a:r>
            <a:br>
              <a:rPr lang="en-GB" sz="1400" dirty="0"/>
            </a:br>
            <a:r>
              <a:rPr lang="en-GB" sz="1400" dirty="0"/>
              <a:t>teachers may not necessarily be in the same location</a:t>
            </a:r>
            <a:r>
              <a:rPr lang="en-GB" sz="1400" dirty="0" smtClean="0"/>
              <a:t>.</a:t>
            </a:r>
          </a:p>
          <a:p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• Teachers and lecturers will be able to gain an instant view on individual student needs</a:t>
            </a:r>
            <a:br>
              <a:rPr lang="en-GB" sz="1400" dirty="0"/>
            </a:br>
            <a:r>
              <a:rPr lang="en-GB" sz="1400" dirty="0"/>
              <a:t>via feedback on student activity and will be better equipped to deal with their needs</a:t>
            </a:r>
            <a:r>
              <a:rPr lang="en-GB" sz="1400" dirty="0" smtClean="0"/>
              <a:t>.</a:t>
            </a:r>
          </a:p>
          <a:p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• This will create new demands on educational IT networks where both fixed and wireless</a:t>
            </a:r>
            <a:br>
              <a:rPr lang="en-GB" sz="1400" dirty="0"/>
            </a:br>
            <a:r>
              <a:rPr lang="en-GB" sz="1400" dirty="0"/>
              <a:t>networks in both licensed and unlicensed radio bands will need to be fully integrated –</a:t>
            </a:r>
            <a:br>
              <a:rPr lang="en-GB" sz="1400" dirty="0"/>
            </a:br>
            <a:r>
              <a:rPr lang="en-GB" sz="1400" dirty="0"/>
              <a:t>delivering a totally seamless service to educational organisations and students</a:t>
            </a:r>
            <a:r>
              <a:rPr lang="en-GB" sz="1400" dirty="0" smtClean="0"/>
              <a:t>.</a:t>
            </a:r>
          </a:p>
          <a:p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• This future “Smart Classroom” will require 5G and technologies. 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5589" y="4807217"/>
            <a:ext cx="55386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(Ref: GSA 5G Verticals Series http://gsacom.com/paper/5g-verticals-education)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566869" y="4898088"/>
            <a:ext cx="1965109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                           8                             </a:t>
            </a:r>
            <a:endParaRPr lang="en-GB" sz="750" dirty="0"/>
          </a:p>
          <a:p>
            <a:pPr>
              <a:defRPr/>
            </a:pPr>
            <a:r>
              <a:rPr lang="en-GB" dirty="0" smtClean="0"/>
              <a:t>		</a:t>
            </a:r>
            <a:endParaRPr lang="en-US" b="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    Intel</a:t>
            </a:r>
            <a:r>
              <a:rPr lang="en-US" dirty="0"/>
              <a:t>® Education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Other names and brands may be claimed as the property of others.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8472" y="3677936"/>
            <a:ext cx="6327057" cy="512854"/>
          </a:xfrm>
          <a:prstGeom prst="rect">
            <a:avLst/>
          </a:prstGeom>
          <a:solidFill>
            <a:srgbClr val="0071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68580" rIns="137160" bIns="6858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350" dirty="0">
                <a:solidFill>
                  <a:srgbClr val="FFFFFF"/>
                </a:solidFill>
              </a:rPr>
              <a:t>Flexible, holistic education technology solution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8473" y="1533019"/>
            <a:ext cx="1557016" cy="529646"/>
          </a:xfrm>
          <a:prstGeom prst="rect">
            <a:avLst/>
          </a:prstGeom>
          <a:solidFill>
            <a:srgbClr val="0071C5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68576" rIns="68576" bIns="68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25"/>
              </a:spcBef>
            </a:pPr>
            <a:r>
              <a:rPr lang="en-US" sz="1425" kern="0" spc="-23" dirty="0">
                <a:solidFill>
                  <a:schemeClr val="bg1"/>
                </a:solidFill>
                <a:cs typeface="Arial"/>
              </a:rPr>
              <a:t>Hardware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98488" y="1533019"/>
            <a:ext cx="1557016" cy="529646"/>
          </a:xfrm>
          <a:prstGeom prst="rect">
            <a:avLst/>
          </a:prstGeom>
          <a:solidFill>
            <a:srgbClr val="0071C5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68576" rIns="68576" bIns="68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25"/>
              </a:spcBef>
            </a:pPr>
            <a:r>
              <a:rPr lang="en-US" sz="1425" kern="0" spc="-23" dirty="0">
                <a:solidFill>
                  <a:schemeClr val="bg1"/>
                </a:solidFill>
                <a:cs typeface="Arial"/>
              </a:rPr>
              <a:t>Software &amp; Services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8516" y="1533019"/>
            <a:ext cx="1557016" cy="529646"/>
          </a:xfrm>
          <a:prstGeom prst="rect">
            <a:avLst/>
          </a:prstGeom>
          <a:solidFill>
            <a:srgbClr val="0071C5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68576" rIns="68576" bIns="68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25"/>
              </a:spcBef>
            </a:pPr>
            <a:r>
              <a:rPr lang="en-US" sz="1425" kern="0" spc="-23" dirty="0">
                <a:solidFill>
                  <a:schemeClr val="bg1"/>
                </a:solidFill>
                <a:cs typeface="Arial"/>
              </a:rPr>
              <a:t>Implementation Support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88502" y="1533019"/>
            <a:ext cx="1557016" cy="529646"/>
          </a:xfrm>
          <a:prstGeom prst="rect">
            <a:avLst/>
          </a:prstGeom>
          <a:solidFill>
            <a:srgbClr val="0071C5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68576" rIns="68576" bIns="68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25"/>
              </a:spcBef>
            </a:pPr>
            <a:r>
              <a:rPr lang="en-US" sz="1425" kern="0" spc="-23" dirty="0">
                <a:solidFill>
                  <a:schemeClr val="bg1"/>
                </a:solidFill>
                <a:cs typeface="Arial"/>
              </a:rPr>
              <a:t>Content Ecosystem</a:t>
            </a:r>
          </a:p>
        </p:txBody>
      </p:sp>
      <p:sp>
        <p:nvSpPr>
          <p:cNvPr id="19" name="Left-Right Arrow 18"/>
          <p:cNvSpPr/>
          <p:nvPr/>
        </p:nvSpPr>
        <p:spPr>
          <a:xfrm>
            <a:off x="1408471" y="1205233"/>
            <a:ext cx="6327059" cy="250507"/>
          </a:xfrm>
          <a:prstGeom prst="leftRightArrow">
            <a:avLst>
              <a:gd name="adj1" fmla="val 66826"/>
              <a:gd name="adj2" fmla="val 50000"/>
            </a:avLst>
          </a:prstGeom>
          <a:solidFill>
            <a:srgbClr val="0071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54" tIns="68577" rIns="137154" bIns="68577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050" dirty="0">
                <a:solidFill>
                  <a:srgbClr val="FFFFFF"/>
                </a:solidFill>
              </a:rPr>
              <a:t>User Experience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1174" y="2062665"/>
            <a:ext cx="1554314" cy="149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4" r="-174"/>
          <a:stretch/>
        </p:blipFill>
        <p:spPr bwMode="auto">
          <a:xfrm>
            <a:off x="2995783" y="2062665"/>
            <a:ext cx="1559720" cy="149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5799" y="2062665"/>
            <a:ext cx="1559719" cy="149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4" r="-174"/>
          <a:stretch/>
        </p:blipFill>
        <p:spPr bwMode="auto">
          <a:xfrm>
            <a:off x="6175813" y="2062665"/>
            <a:ext cx="1559717" cy="149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 lang="en-US" smtClean="0"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9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_PPT Template_Clear_16x9">
  <a:themeElements>
    <a:clrScheme name="Custom 2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B7D108"/>
      </a:accent1>
      <a:accent2>
        <a:srgbClr val="0071C5"/>
      </a:accent2>
      <a:accent3>
        <a:srgbClr val="009CDA"/>
      </a:accent3>
      <a:accent4>
        <a:srgbClr val="F8D44C"/>
      </a:accent4>
      <a:accent5>
        <a:srgbClr val="FFA400"/>
      </a:accent5>
      <a:accent6>
        <a:srgbClr val="FF4E00"/>
      </a:accent6>
      <a:hlink>
        <a:srgbClr val="C3D600"/>
      </a:hlink>
      <a:folHlink>
        <a:srgbClr val="0071C5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20000"/>
            <a:lumOff val="80000"/>
          </a:schemeClr>
        </a:solidFill>
      </a:spPr>
      <a:bodyPr vert="horz" lIns="0" tIns="0" rIns="0" bIns="0" rtlCol="0">
        <a:noAutofit/>
      </a:bodyPr>
      <a:lstStyle>
        <a:defPPr>
          <a:defRPr sz="1100" dirty="0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E38A6D262C054BA4456545F2F7B2A6" ma:contentTypeVersion="1" ma:contentTypeDescription="Create a new document." ma:contentTypeScope="" ma:versionID="1fec92e0f2ff507dd4ff842daa7c225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0662306-3244-4985-AE59-B8977D0125D5}"/>
</file>

<file path=customXml/itemProps2.xml><?xml version="1.0" encoding="utf-8"?>
<ds:datastoreItem xmlns:ds="http://schemas.openxmlformats.org/officeDocument/2006/customXml" ds:itemID="{C7CFBFA9-D6D5-47FE-A4B7-6CB06EC6682D}"/>
</file>

<file path=customXml/itemProps3.xml><?xml version="1.0" encoding="utf-8"?>
<ds:datastoreItem xmlns:ds="http://schemas.openxmlformats.org/officeDocument/2006/customXml" ds:itemID="{B3C959BA-4CA9-4580-817E-5CF9B7A4655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33211</TotalTime>
  <Words>1129</Words>
  <Application>Microsoft Office PowerPoint</Application>
  <PresentationFormat>On-screen Show (16:9)</PresentationFormat>
  <Paragraphs>243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Intel Clear</vt:lpstr>
      <vt:lpstr>Intel Clear Light</vt:lpstr>
      <vt:lpstr>intel-clear</vt:lpstr>
      <vt:lpstr>Lucida Grande</vt:lpstr>
      <vt:lpstr>MS PGothic</vt:lpstr>
      <vt:lpstr>MS PGothic</vt:lpstr>
      <vt:lpstr>Neo Sans Intel</vt:lpstr>
      <vt:lpstr>Arial</vt:lpstr>
      <vt:lpstr>Arial Narrow</vt:lpstr>
      <vt:lpstr>Verdana</vt:lpstr>
      <vt:lpstr>Wingdings</vt:lpstr>
      <vt:lpstr>Int_PPT Template_Clear_16x9</vt:lpstr>
      <vt:lpstr>ICT in Education</vt:lpstr>
      <vt:lpstr>Agenda</vt:lpstr>
      <vt:lpstr>Benefits of Education Transformation</vt:lpstr>
      <vt:lpstr>      WHY INVEST ICT IN EDUCATION</vt:lpstr>
      <vt:lpstr>Digital Transformation (Digital Economy)</vt:lpstr>
      <vt:lpstr>            Digital Transformation of Education </vt:lpstr>
      <vt:lpstr>Checklist of Policies to Promote Demand for Broadband</vt:lpstr>
      <vt:lpstr>                          5G for Future Education </vt:lpstr>
      <vt:lpstr>     Intel® Education Solutions</vt:lpstr>
      <vt:lpstr>          Intel® Learn Easy Steps </vt:lpstr>
      <vt:lpstr>Intel Global Girls and Women Initiative</vt:lpstr>
      <vt:lpstr>Inspire Girls and Women to Become Creators of Technology </vt:lpstr>
      <vt:lpstr>Intel® She Will Connect Program</vt:lpstr>
      <vt:lpstr>                   Korean Economic Growth</vt:lpstr>
      <vt:lpstr>            South Korea - Smart Learning </vt:lpstr>
      <vt:lpstr>      European Union – Digital Agenda</vt:lpstr>
      <vt:lpstr>   ITU WTDC-2014   ARAB STATES REGIONAL INITIATIVE                            ARB4: Smart learning </vt:lpstr>
      <vt:lpstr>              Arab States Statistical Information                   (Source ITU, penetration rates)</vt:lpstr>
      <vt:lpstr>Success Factors for ICT in Education</vt:lpstr>
      <vt:lpstr>                           Recommendations 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 Presentation Template Overview</dc:title>
  <dc:creator>Jeff</dc:creator>
  <cp:lastModifiedBy>Alamir Ali, Rouda</cp:lastModifiedBy>
  <cp:revision>1109</cp:revision>
  <cp:lastPrinted>2015-12-15T11:36:10Z</cp:lastPrinted>
  <dcterms:created xsi:type="dcterms:W3CDTF">2015-03-23T21:00:27Z</dcterms:created>
  <dcterms:modified xsi:type="dcterms:W3CDTF">2017-01-28T19:06:49Z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0x01010083E38A6D262C054BA4456545F2F7B2A6</vt:lpwstr>
  </property>
</Properties>
</file>