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63" r:id="rId3"/>
    <p:sldId id="264" r:id="rId4"/>
    <p:sldId id="265" r:id="rId5"/>
    <p:sldId id="266" r:id="rId6"/>
    <p:sldId id="267" r:id="rId7"/>
    <p:sldId id="268" r:id="rId8"/>
    <p:sldId id="269" r:id="rId9"/>
    <p:sldId id="279" r:id="rId10"/>
    <p:sldId id="270" r:id="rId11"/>
    <p:sldId id="271" r:id="rId12"/>
    <p:sldId id="272" r:id="rId13"/>
    <p:sldId id="273" r:id="rId14"/>
    <p:sldId id="274" r:id="rId15"/>
    <p:sldId id="275" r:id="rId16"/>
    <p:sldId id="280" r:id="rId17"/>
    <p:sldId id="276" r:id="rId18"/>
    <p:sldId id="278" r:id="rId19"/>
    <p:sldId id="277" r:id="rId20"/>
    <p:sldId id="25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53"/>
  </p:normalViewPr>
  <p:slideViewPr>
    <p:cSldViewPr snapToGrid="0" snapToObjects="1" showGuides="1">
      <p:cViewPr varScale="1">
        <p:scale>
          <a:sx n="125" d="100"/>
          <a:sy n="125" d="100"/>
        </p:scale>
        <p:origin x="96" y="7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88620" y="1776239"/>
            <a:ext cx="8229600" cy="1143000"/>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5400" u="sng" dirty="0" smtClean="0">
                <a:solidFill>
                  <a:schemeClr val="accent1"/>
                </a:solidFill>
              </a:rPr>
              <a:t>The role of Universal Service and infrastructure sharing in the development.</a:t>
            </a:r>
            <a:endParaRPr lang="en-US" sz="5400" dirty="0">
              <a:solidFill>
                <a:schemeClr val="accent1"/>
              </a:solidFill>
            </a:endParaRPr>
          </a:p>
        </p:txBody>
      </p:sp>
      <p:sp>
        <p:nvSpPr>
          <p:cNvPr id="4" name="Title 1"/>
          <p:cNvSpPr txBox="1">
            <a:spLocks/>
          </p:cNvSpPr>
          <p:nvPr/>
        </p:nvSpPr>
        <p:spPr>
          <a:xfrm>
            <a:off x="388620" y="3237221"/>
            <a:ext cx="8229600" cy="743724"/>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i="1" dirty="0" smtClean="0">
                <a:solidFill>
                  <a:srgbClr val="558ED5"/>
                </a:solidFill>
              </a:rPr>
              <a:t>By:</a:t>
            </a:r>
          </a:p>
          <a:p>
            <a:r>
              <a:rPr lang="en-US" sz="3000" i="1" dirty="0" smtClean="0">
                <a:solidFill>
                  <a:srgbClr val="558ED5"/>
                </a:solidFill>
              </a:rPr>
              <a:t>Eng. </a:t>
            </a:r>
            <a:r>
              <a:rPr lang="en-US" sz="3000" i="1" dirty="0" err="1" smtClean="0">
                <a:solidFill>
                  <a:srgbClr val="558ED5"/>
                </a:solidFill>
              </a:rPr>
              <a:t>Iman</a:t>
            </a:r>
            <a:r>
              <a:rPr lang="en-US" sz="3000" i="1" dirty="0" smtClean="0">
                <a:solidFill>
                  <a:srgbClr val="558ED5"/>
                </a:solidFill>
              </a:rPr>
              <a:t> </a:t>
            </a:r>
            <a:r>
              <a:rPr lang="en-US" sz="3000" i="1" dirty="0" err="1" smtClean="0">
                <a:solidFill>
                  <a:srgbClr val="558ED5"/>
                </a:solidFill>
              </a:rPr>
              <a:t>Magzoub</a:t>
            </a:r>
            <a:endParaRPr lang="en-US" sz="3000" i="1" dirty="0">
              <a:solidFill>
                <a:srgbClr val="558ED5"/>
              </a:solidFill>
            </a:endParaRPr>
          </a:p>
        </p:txBody>
      </p:sp>
      <p:grpSp>
        <p:nvGrpSpPr>
          <p:cNvPr id="8" name="Group 7"/>
          <p:cNvGrpSpPr/>
          <p:nvPr/>
        </p:nvGrpSpPr>
        <p:grpSpPr>
          <a:xfrm>
            <a:off x="1" y="6152107"/>
            <a:ext cx="9143999" cy="724255"/>
            <a:chOff x="1" y="6152107"/>
            <a:chExt cx="9143999" cy="724255"/>
          </a:xfrm>
        </p:grpSpPr>
        <p:pic>
          <p:nvPicPr>
            <p:cNvPr id="5" name="Picture 4"/>
            <p:cNvPicPr>
              <a:picLocks noChangeAspect="1"/>
            </p:cNvPicPr>
            <p:nvPr/>
          </p:nvPicPr>
          <p:blipFill>
            <a:blip r:embed="rId3"/>
            <a:stretch>
              <a:fillRect/>
            </a:stretch>
          </p:blipFill>
          <p:spPr>
            <a:xfrm>
              <a:off x="1" y="6152107"/>
              <a:ext cx="1348740" cy="700087"/>
            </a:xfrm>
            <a:prstGeom prst="rect">
              <a:avLst/>
            </a:prstGeom>
          </p:spPr>
        </p:pic>
        <p:sp>
          <p:nvSpPr>
            <p:cNvPr id="6" name="TextBox 5"/>
            <p:cNvSpPr txBox="1"/>
            <p:nvPr/>
          </p:nvSpPr>
          <p:spPr>
            <a:xfrm>
              <a:off x="1348741" y="6205863"/>
              <a:ext cx="6697979" cy="646331"/>
            </a:xfrm>
            <a:prstGeom prst="rect">
              <a:avLst/>
            </a:prstGeom>
            <a:noFill/>
          </p:spPr>
          <p:txBody>
            <a:bodyPr wrap="square" rtlCol="0">
              <a:spAutoFit/>
            </a:bodyPr>
            <a:lstStyle/>
            <a:p>
              <a:pPr algn="ctr"/>
              <a:r>
                <a:rPr lang="en-US" b="1" dirty="0"/>
                <a:t>Regional Development Forum </a:t>
              </a:r>
              <a:r>
                <a:rPr lang="en-US" b="1" dirty="0" smtClean="0"/>
                <a:t>for the </a:t>
              </a:r>
              <a:r>
                <a:rPr lang="en-US" b="1" dirty="0"/>
                <a:t>Arab States</a:t>
              </a:r>
              <a:r>
                <a:rPr lang="en-US" b="1" dirty="0" smtClean="0"/>
                <a:t>,</a:t>
              </a:r>
            </a:p>
            <a:p>
              <a:pPr algn="ctr"/>
              <a:r>
                <a:rPr lang="en-US" b="1" dirty="0" smtClean="0"/>
                <a:t> </a:t>
              </a:r>
              <a:r>
                <a:rPr lang="en-US" b="1" dirty="0"/>
                <a:t>Khartoum, Republic of </a:t>
              </a:r>
              <a:r>
                <a:rPr lang="en-US" b="1" dirty="0" smtClean="0"/>
                <a:t>Sudan 29 January,2017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6185906"/>
              <a:ext cx="876300" cy="690456"/>
            </a:xfrm>
            <a:prstGeom prst="rect">
              <a:avLst/>
            </a:prstGeom>
          </p:spPr>
        </p:pic>
      </p:grpSp>
    </p:spTree>
    <p:extLst>
      <p:ext uri="{BB962C8B-B14F-4D97-AF65-F5344CB8AC3E}">
        <p14:creationId xmlns:p14="http://schemas.microsoft.com/office/powerpoint/2010/main" val="342941138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زين.png"/>
          <p:cNvPicPr/>
          <p:nvPr/>
        </p:nvPicPr>
        <p:blipFill>
          <a:blip r:embed="rId2"/>
          <a:srcRect r="24950" b="2959"/>
          <a:stretch>
            <a:fillRect/>
          </a:stretch>
        </p:blipFill>
        <p:spPr>
          <a:xfrm>
            <a:off x="0" y="0"/>
            <a:ext cx="4648200" cy="6858000"/>
          </a:xfrm>
          <a:prstGeom prst="rect">
            <a:avLst/>
          </a:prstGeom>
        </p:spPr>
      </p:pic>
      <p:graphicFrame>
        <p:nvGraphicFramePr>
          <p:cNvPr id="5" name="Table 4"/>
          <p:cNvGraphicFramePr>
            <a:graphicFrameLocks noGrp="1"/>
          </p:cNvGraphicFramePr>
          <p:nvPr/>
        </p:nvGraphicFramePr>
        <p:xfrm>
          <a:off x="4724400" y="457199"/>
          <a:ext cx="4191000" cy="5376992"/>
        </p:xfrm>
        <a:graphic>
          <a:graphicData uri="http://schemas.openxmlformats.org/drawingml/2006/table">
            <a:tbl>
              <a:tblPr rtl="1"/>
              <a:tblGrid>
                <a:gridCol w="465666"/>
                <a:gridCol w="1862667"/>
                <a:gridCol w="1862667"/>
              </a:tblGrid>
              <a:tr h="297663">
                <a:tc>
                  <a:txBody>
                    <a:bodyPr/>
                    <a:lstStyle/>
                    <a:p>
                      <a:pPr marL="0" marR="0" algn="ctr" rtl="1" fontAlgn="ctr">
                        <a:spcBef>
                          <a:spcPts val="0"/>
                        </a:spcBef>
                        <a:spcAft>
                          <a:spcPts val="0"/>
                        </a:spcAft>
                      </a:pPr>
                      <a:r>
                        <a:rPr lang="en-US" sz="1400" b="1" kern="1200" dirty="0">
                          <a:solidFill>
                            <a:schemeClr val="bg1"/>
                          </a:solidFill>
                          <a:latin typeface="Simplified Arabic"/>
                          <a:ea typeface="Times New Roman"/>
                          <a:cs typeface="Arial"/>
                        </a:rPr>
                        <a:t> </a:t>
                      </a:r>
                      <a:r>
                        <a:rPr lang="ar-SA" sz="1400" b="1" kern="1200" dirty="0">
                          <a:solidFill>
                            <a:schemeClr val="bg1"/>
                          </a:solidFill>
                          <a:latin typeface="Calibri"/>
                          <a:ea typeface="Times New Roman"/>
                          <a:cs typeface="Simplified Arabic"/>
                        </a:rPr>
                        <a:t>#</a:t>
                      </a:r>
                      <a:endParaRPr lang="en-US" sz="1100" dirty="0">
                        <a:solidFill>
                          <a:schemeClr val="bg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marL="0" marR="0" algn="ctr" rtl="1" fontAlgn="ctr">
                        <a:spcBef>
                          <a:spcPts val="0"/>
                        </a:spcBef>
                        <a:spcAft>
                          <a:spcPts val="0"/>
                        </a:spcAft>
                      </a:pPr>
                      <a:r>
                        <a:rPr lang="en-US" sz="1400" b="1" kern="1200" dirty="0" smtClean="0">
                          <a:solidFill>
                            <a:schemeClr val="bg1"/>
                          </a:solidFill>
                          <a:latin typeface="Calibri"/>
                          <a:ea typeface="Times New Roman"/>
                          <a:cs typeface="Simplified Arabic"/>
                        </a:rPr>
                        <a:t>State</a:t>
                      </a:r>
                      <a:endParaRPr lang="en-US" sz="1100" dirty="0">
                        <a:solidFill>
                          <a:schemeClr val="bg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c>
                  <a:txBody>
                    <a:bodyPr/>
                    <a:lstStyle/>
                    <a:p>
                      <a:pPr marL="0" marR="0" algn="ctr" rtl="1" fontAlgn="ctr">
                        <a:spcBef>
                          <a:spcPts val="0"/>
                        </a:spcBef>
                        <a:spcAft>
                          <a:spcPts val="0"/>
                        </a:spcAft>
                      </a:pPr>
                      <a:r>
                        <a:rPr lang="en-US" sz="1400" b="1" kern="1200" dirty="0" smtClean="0">
                          <a:solidFill>
                            <a:schemeClr val="bg1"/>
                          </a:solidFill>
                          <a:latin typeface="Calibri"/>
                          <a:ea typeface="Times New Roman"/>
                          <a:cs typeface="Simplified Arabic"/>
                        </a:rPr>
                        <a:t>region</a:t>
                      </a:r>
                      <a:endParaRPr lang="en-US" sz="1100" dirty="0">
                        <a:solidFill>
                          <a:schemeClr val="bg1"/>
                        </a:solidFill>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75000"/>
                      </a:schemeClr>
                    </a:solidFill>
                  </a:tcPr>
                </a:tc>
              </a:tr>
              <a:tr h="23573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Calibri"/>
                          <a:ea typeface="Times New Roman"/>
                          <a:cs typeface="Simplified Arabic"/>
                        </a:rPr>
                        <a:t>Gadarif</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Altkon East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2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Calibri"/>
                          <a:ea typeface="Times New Roman"/>
                          <a:cs typeface="Simplified Arabic"/>
                        </a:rPr>
                        <a:t>Gadarif</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Abo Jarad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3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Calibri"/>
                          <a:ea typeface="Times New Roman"/>
                          <a:cs typeface="Simplified Arabic"/>
                        </a:rPr>
                        <a:t>Kassala</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Hamshteat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4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dirty="0" smtClean="0">
                          <a:solidFill>
                            <a:srgbClr val="404040"/>
                          </a:solidFill>
                          <a:latin typeface="Calibri"/>
                          <a:ea typeface="Times New Roman"/>
                          <a:cs typeface="Simplified Arabic"/>
                        </a:rPr>
                        <a:t>North Kordofan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Alkhashkhasha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5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dirty="0" smtClean="0">
                          <a:solidFill>
                            <a:srgbClr val="404040"/>
                          </a:solidFill>
                          <a:latin typeface="+mn-lt"/>
                          <a:ea typeface="Times New Roman"/>
                          <a:cs typeface="Simplified Arabic"/>
                        </a:rPr>
                        <a:t>North Kordofan  </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Almahbas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6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mn-lt"/>
                          <a:ea typeface="Times New Roman"/>
                          <a:cs typeface="Simplified Arabic"/>
                        </a:rPr>
                        <a:t>West Kordofan</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Saata Doma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7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dirty="0" smtClean="0">
                          <a:solidFill>
                            <a:srgbClr val="404040"/>
                          </a:solidFill>
                          <a:latin typeface="Calibri"/>
                          <a:ea typeface="Times New Roman"/>
                          <a:cs typeface="Simplified Arabic"/>
                        </a:rPr>
                        <a:t>North Darfour</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Alnire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8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dirty="0" smtClean="0">
                          <a:solidFill>
                            <a:srgbClr val="404040"/>
                          </a:solidFill>
                          <a:latin typeface="Calibri"/>
                          <a:ea typeface="Times New Roman"/>
                          <a:cs typeface="Simplified Arabic"/>
                        </a:rPr>
                        <a:t>North Darfour</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Om Hejelij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58">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9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Calibri"/>
                          <a:ea typeface="Times New Roman"/>
                          <a:cs typeface="Simplified Arabic"/>
                        </a:rPr>
                        <a:t>River Nile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ALGHEAD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10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smtClean="0">
                          <a:solidFill>
                            <a:srgbClr val="404040"/>
                          </a:solidFill>
                          <a:latin typeface="Calibri"/>
                          <a:ea typeface="Times New Roman"/>
                          <a:cs typeface="Simplified Arabic"/>
                        </a:rPr>
                        <a:t>River Nile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ALSHEEN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dirty="0">
                          <a:solidFill>
                            <a:srgbClr val="404040"/>
                          </a:solidFill>
                          <a:latin typeface="Calibri"/>
                          <a:ea typeface="Times New Roman"/>
                          <a:cs typeface="Simplified Arabic"/>
                        </a:rPr>
                        <a:t>11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Calibri"/>
                          <a:ea typeface="Times New Roman"/>
                          <a:cs typeface="Simplified Arabic"/>
                        </a:rPr>
                        <a:t>River Nile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Timead Alnafaab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12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smtClean="0">
                          <a:solidFill>
                            <a:srgbClr val="404040"/>
                          </a:solidFill>
                          <a:latin typeface="Calibri"/>
                          <a:ea typeface="Times New Roman"/>
                          <a:cs typeface="Simplified Arabic"/>
                        </a:rPr>
                        <a:t>River Nile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Altmead Haj Altahir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13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Calibri"/>
                          <a:ea typeface="Times New Roman"/>
                          <a:cs typeface="Simplified Arabic"/>
                        </a:rPr>
                        <a:t>River Nile  </a:t>
                      </a:r>
                      <a:endParaRPr lang="en-US" sz="1400" dirty="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Balook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14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mn-lt"/>
                          <a:ea typeface="Times New Roman"/>
                          <a:cs typeface="Simplified Arabic"/>
                        </a:rPr>
                        <a:t>Blue Nile</a:t>
                      </a:r>
                      <a:r>
                        <a:rPr lang="en-US" sz="1400" b="1" kern="1200" baseline="0" dirty="0" smtClean="0">
                          <a:solidFill>
                            <a:srgbClr val="404040"/>
                          </a:solidFill>
                          <a:latin typeface="+mn-lt"/>
                          <a:ea typeface="Times New Roman"/>
                          <a:cs typeface="Simplified Arabic"/>
                        </a:rPr>
                        <a:t> </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SHNGOR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15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smtClean="0">
                          <a:solidFill>
                            <a:srgbClr val="404040"/>
                          </a:solidFill>
                          <a:latin typeface="+mn-lt"/>
                          <a:ea typeface="Times New Roman"/>
                          <a:cs typeface="Simplified Arabic"/>
                        </a:rPr>
                        <a:t>Blue Nile</a:t>
                      </a:r>
                      <a:r>
                        <a:rPr lang="en-US" sz="1400" b="1" kern="1200" baseline="0" smtClean="0">
                          <a:solidFill>
                            <a:srgbClr val="404040"/>
                          </a:solidFill>
                          <a:latin typeface="+mn-lt"/>
                          <a:ea typeface="Times New Roman"/>
                          <a:cs typeface="Simplified Arabic"/>
                        </a:rPr>
                        <a:t> </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Tahoma"/>
                        </a:rPr>
                        <a:t>ABOGODAF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561">
                <a:tc>
                  <a:txBody>
                    <a:bodyPr/>
                    <a:lstStyle/>
                    <a:p>
                      <a:pPr marL="0" marR="0" algn="ctr" rtl="1" fontAlgn="ctr">
                        <a:spcBef>
                          <a:spcPts val="0"/>
                        </a:spcBef>
                        <a:spcAft>
                          <a:spcPts val="0"/>
                        </a:spcAft>
                      </a:pPr>
                      <a:r>
                        <a:rPr lang="ar-SA" sz="1400" b="1" kern="1200">
                          <a:solidFill>
                            <a:srgbClr val="404040"/>
                          </a:solidFill>
                          <a:latin typeface="Calibri"/>
                          <a:ea typeface="Times New Roman"/>
                          <a:cs typeface="Simplified Arabic"/>
                        </a:rPr>
                        <a:t>16 </a:t>
                      </a:r>
                      <a:endParaRPr lang="en-US" sz="14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fontAlgn="ctr">
                        <a:spcBef>
                          <a:spcPts val="0"/>
                        </a:spcBef>
                        <a:spcAft>
                          <a:spcPts val="0"/>
                        </a:spcAft>
                      </a:pPr>
                      <a:r>
                        <a:rPr lang="en-US" sz="1400" b="1" kern="1200" dirty="0" smtClean="0">
                          <a:solidFill>
                            <a:srgbClr val="404040"/>
                          </a:solidFill>
                          <a:latin typeface="+mn-lt"/>
                          <a:ea typeface="Times New Roman"/>
                          <a:cs typeface="Simplified Arabic"/>
                        </a:rPr>
                        <a:t>Blue Nile</a:t>
                      </a:r>
                      <a:r>
                        <a:rPr lang="en-US" sz="1400" b="1" kern="1200" baseline="0" dirty="0" smtClean="0">
                          <a:solidFill>
                            <a:srgbClr val="404040"/>
                          </a:solidFill>
                          <a:latin typeface="+mn-lt"/>
                          <a:ea typeface="Times New Roman"/>
                          <a:cs typeface="Simplified Arabic"/>
                        </a:rPr>
                        <a:t> </a:t>
                      </a:r>
                      <a:endParaRPr lang="en-US" sz="14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Tahoma"/>
                        </a:rPr>
                        <a:t>AMRY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t>Cont. Phase I</a:t>
            </a:r>
            <a:endParaRPr lang="en-US" u="sng" dirty="0"/>
          </a:p>
        </p:txBody>
      </p:sp>
      <p:sp>
        <p:nvSpPr>
          <p:cNvPr id="3" name="Content Placeholder 2"/>
          <p:cNvSpPr>
            <a:spLocks noGrp="1"/>
          </p:cNvSpPr>
          <p:nvPr>
            <p:ph idx="1"/>
          </p:nvPr>
        </p:nvSpPr>
        <p:spPr/>
        <p:txBody>
          <a:bodyPr>
            <a:normAutofit/>
          </a:bodyPr>
          <a:lstStyle/>
          <a:p>
            <a:pPr algn="just">
              <a:buNone/>
            </a:pPr>
            <a:r>
              <a:rPr lang="en-US" b="1" dirty="0" err="1" smtClean="0">
                <a:solidFill>
                  <a:srgbClr val="00B0F0"/>
                </a:solidFill>
                <a:latin typeface="Times New Roman" pitchFamily="18" charset="0"/>
                <a:cs typeface="Times New Roman" pitchFamily="18" charset="0"/>
              </a:rPr>
              <a:t>Sudatel</a:t>
            </a:r>
            <a:r>
              <a:rPr lang="en-US" dirty="0" smtClean="0"/>
              <a:t> </a:t>
            </a:r>
          </a:p>
          <a:p>
            <a:pPr algn="just">
              <a:buFont typeface="Wingdings" panose="05000000000000000000" pitchFamily="2" charset="2"/>
              <a:buChar char="§"/>
            </a:pPr>
            <a:r>
              <a:rPr lang="en-US" dirty="0" smtClean="0"/>
              <a:t>recently </a:t>
            </a:r>
            <a:r>
              <a:rPr lang="en-US" dirty="0" smtClean="0">
                <a:solidFill>
                  <a:srgbClr val="00B0F0"/>
                </a:solidFill>
              </a:rPr>
              <a:t>11</a:t>
            </a:r>
            <a:r>
              <a:rPr lang="en-US" dirty="0" smtClean="0"/>
              <a:t> regions are going to be connected on March by Sudatel network.</a:t>
            </a:r>
          </a:p>
          <a:p>
            <a:pPr algn="just">
              <a:buNone/>
            </a:pPr>
            <a:r>
              <a:rPr lang="en-US" dirty="0" smtClean="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801" y="304800"/>
          <a:ext cx="8610600" cy="5562600"/>
        </p:xfrm>
        <a:graphic>
          <a:graphicData uri="http://schemas.openxmlformats.org/drawingml/2006/table">
            <a:tbl>
              <a:tblPr/>
              <a:tblGrid>
                <a:gridCol w="1324710"/>
                <a:gridCol w="3243439"/>
                <a:gridCol w="2284074"/>
                <a:gridCol w="1758377"/>
              </a:tblGrid>
              <a:tr h="463550">
                <a:tc>
                  <a:txBody>
                    <a:bodyPr/>
                    <a:lstStyle/>
                    <a:p>
                      <a:pPr algn="ctr" rtl="1" fontAlgn="b"/>
                      <a:r>
                        <a:rPr lang="en-US" sz="1600" b="1" i="0" u="none" strike="noStrike" dirty="0">
                          <a:solidFill>
                            <a:srgbClr val="FFFFFF"/>
                          </a:solidFill>
                          <a:latin typeface="Calibri"/>
                          <a:cs typeface="+mj-cs"/>
                        </a:rPr>
                        <a:t>#</a:t>
                      </a:r>
                      <a:r>
                        <a:rPr lang="en-US" sz="1600" b="1" i="0" u="none" strike="noStrike" dirty="0">
                          <a:solidFill>
                            <a:srgbClr val="000000"/>
                          </a:solidFill>
                          <a:latin typeface="Calibri"/>
                          <a:cs typeface="+mj-cs"/>
                        </a:rPr>
                        <a:t> </a:t>
                      </a:r>
                      <a:endParaRPr lang="en-US" sz="1600" b="1" i="0" u="none" strike="noStrike" dirty="0">
                        <a:solidFill>
                          <a:srgbClr val="FFFFFF"/>
                        </a:solidFill>
                        <a:latin typeface="Calibri"/>
                        <a:cs typeface="+mj-cs"/>
                      </a:endParaRP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fontAlgn="ctr"/>
                      <a:r>
                        <a:rPr lang="en-US" sz="1600" b="1" i="0" u="none" strike="noStrike">
                          <a:solidFill>
                            <a:srgbClr val="FFFFFF"/>
                          </a:solidFill>
                          <a:latin typeface="Times New Roman"/>
                          <a:cs typeface="+mj-cs"/>
                        </a:rPr>
                        <a:t>State</a:t>
                      </a:r>
                    </a:p>
                  </a:txBody>
                  <a:tcPr marL="8260" marR="8260" marT="82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fontAlgn="ctr"/>
                      <a:r>
                        <a:rPr lang="en-US" sz="1600" b="1" i="0" u="none" strike="noStrike" dirty="0">
                          <a:solidFill>
                            <a:srgbClr val="FFFFFF"/>
                          </a:solidFill>
                          <a:latin typeface="Times New Roman"/>
                          <a:cs typeface="+mj-cs"/>
                        </a:rPr>
                        <a:t>Area</a:t>
                      </a:r>
                    </a:p>
                  </a:txBody>
                  <a:tcPr marL="8260" marR="8260" marT="82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1" fontAlgn="b"/>
                      <a:r>
                        <a:rPr lang="en-US" sz="1600" b="1" i="0" u="none" strike="noStrike" dirty="0">
                          <a:solidFill>
                            <a:srgbClr val="FFFFFF"/>
                          </a:solidFill>
                          <a:latin typeface="Times New Roman"/>
                          <a:cs typeface="+mj-cs"/>
                        </a:rPr>
                        <a:t>On-Air Date</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63550">
                <a:tc>
                  <a:txBody>
                    <a:bodyPr/>
                    <a:lstStyle/>
                    <a:p>
                      <a:pPr algn="ctr" rtl="0" fontAlgn="b"/>
                      <a:r>
                        <a:rPr lang="en-US" sz="1600" b="1" i="0" u="none" strike="noStrike">
                          <a:solidFill>
                            <a:srgbClr val="000000"/>
                          </a:solidFill>
                          <a:latin typeface="Calibri"/>
                          <a:cs typeface="+mj-cs"/>
                        </a:rPr>
                        <a:t>1</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dirty="0" smtClean="0">
                          <a:solidFill>
                            <a:srgbClr val="000000"/>
                          </a:solidFill>
                          <a:latin typeface="Times New Roman"/>
                          <a:cs typeface="+mj-cs"/>
                        </a:rPr>
                        <a:t>Central </a:t>
                      </a:r>
                      <a:r>
                        <a:rPr lang="en-US" sz="1600" b="1" i="0" u="none" strike="noStrike" dirty="0">
                          <a:solidFill>
                            <a:srgbClr val="000000"/>
                          </a:solidFill>
                          <a:latin typeface="Times New Roman"/>
                          <a:cs typeface="+mj-cs"/>
                        </a:rPr>
                        <a:t>Darfour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kern="1200" dirty="0" err="1">
                          <a:solidFill>
                            <a:srgbClr val="000000"/>
                          </a:solidFill>
                          <a:latin typeface="Calibri"/>
                          <a:ea typeface="+mn-ea"/>
                          <a:cs typeface="+mj-cs"/>
                        </a:rPr>
                        <a:t>Kardal</a:t>
                      </a:r>
                      <a:endParaRPr lang="en-US" sz="1600" b="1" i="0" u="none" strike="noStrike" kern="1200" dirty="0">
                        <a:solidFill>
                          <a:srgbClr val="000000"/>
                        </a:solidFill>
                        <a:latin typeface="Calibri"/>
                        <a:ea typeface="+mn-ea"/>
                        <a:cs typeface="+mj-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dirty="0">
                          <a:solidFill>
                            <a:srgbClr val="000000"/>
                          </a:solidFill>
                          <a:latin typeface="Calibri"/>
                          <a:cs typeface="+mj-cs"/>
                        </a:rPr>
                        <a:t>31/3/2017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2</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Blue Nile</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kern="1200" dirty="0" err="1">
                          <a:solidFill>
                            <a:srgbClr val="000000"/>
                          </a:solidFill>
                          <a:latin typeface="Calibri"/>
                          <a:ea typeface="+mn-ea"/>
                          <a:cs typeface="+mj-cs"/>
                        </a:rPr>
                        <a:t>Menza</a:t>
                      </a:r>
                      <a:endParaRPr lang="en-US" sz="1600" b="1" i="0" u="none" strike="noStrike" kern="1200" dirty="0">
                        <a:solidFill>
                          <a:srgbClr val="000000"/>
                        </a:solidFill>
                        <a:latin typeface="Calibri"/>
                        <a:ea typeface="+mn-ea"/>
                        <a:cs typeface="+mj-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a:solidFill>
                            <a:srgbClr val="000000"/>
                          </a:solidFill>
                          <a:latin typeface="Calibri"/>
                          <a:cs typeface="+mj-cs"/>
                        </a:rPr>
                        <a:t>15/3/2017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3</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Blue Nile</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err="1">
                          <a:solidFill>
                            <a:srgbClr val="000000"/>
                          </a:solidFill>
                          <a:latin typeface="Calibri"/>
                          <a:cs typeface="+mj-cs"/>
                        </a:rPr>
                        <a:t>Belgwa</a:t>
                      </a:r>
                      <a:endParaRPr lang="en-US" sz="1600" b="1" i="0" u="none" strike="noStrike" dirty="0">
                        <a:solidFill>
                          <a:srgbClr val="000000"/>
                        </a:solidFill>
                        <a:latin typeface="Calibri"/>
                        <a:cs typeface="+mj-cs"/>
                      </a:endParaRP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a:solidFill>
                            <a:srgbClr val="000000"/>
                          </a:solidFill>
                          <a:latin typeface="Calibri"/>
                          <a:cs typeface="+mj-cs"/>
                        </a:rPr>
                        <a:t>15/2/2017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4</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North Kordofan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a:solidFill>
                            <a:srgbClr val="000000"/>
                          </a:solidFill>
                          <a:latin typeface="Calibri"/>
                          <a:cs typeface="+mj-cs"/>
                        </a:rPr>
                        <a:t>Barara</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a:solidFill>
                            <a:srgbClr val="000000"/>
                          </a:solidFill>
                          <a:latin typeface="Calibri"/>
                          <a:cs typeface="+mj-cs"/>
                        </a:rPr>
                        <a:t>28/2/2017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5</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South Kordofan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err="1">
                          <a:solidFill>
                            <a:srgbClr val="000000"/>
                          </a:solidFill>
                          <a:latin typeface="Calibri"/>
                          <a:cs typeface="+mj-cs"/>
                        </a:rPr>
                        <a:t>Eltimor</a:t>
                      </a:r>
                      <a:endParaRPr lang="en-US" sz="1600" b="1" i="0" u="none" strike="noStrike" dirty="0">
                        <a:solidFill>
                          <a:srgbClr val="000000"/>
                        </a:solidFill>
                        <a:latin typeface="Calibri"/>
                        <a:cs typeface="+mj-cs"/>
                      </a:endParaRP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a:solidFill>
                            <a:srgbClr val="000000"/>
                          </a:solidFill>
                          <a:latin typeface="Calibri"/>
                          <a:cs typeface="+mj-cs"/>
                        </a:rPr>
                        <a:t>31/3/2017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6</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South Kordofan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a:solidFill>
                            <a:srgbClr val="000000"/>
                          </a:solidFill>
                          <a:latin typeface="Calibri"/>
                          <a:cs typeface="+mj-cs"/>
                        </a:rPr>
                        <a:t>Giraid</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dirty="0">
                          <a:solidFill>
                            <a:srgbClr val="000000"/>
                          </a:solidFill>
                          <a:latin typeface="Calibri"/>
                          <a:cs typeface="+mj-cs"/>
                        </a:rPr>
                        <a:t>31/3/2017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7</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West Kordofan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a:solidFill>
                            <a:srgbClr val="000000"/>
                          </a:solidFill>
                          <a:latin typeface="Calibri"/>
                          <a:cs typeface="+mj-cs"/>
                        </a:rPr>
                        <a:t>ElOdam</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a:solidFill>
                            <a:srgbClr val="000000"/>
                          </a:solidFill>
                          <a:latin typeface="Calibri"/>
                          <a:cs typeface="+mj-cs"/>
                        </a:rPr>
                        <a:t>22/2/2017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8</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West Kordofan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err="1">
                          <a:solidFill>
                            <a:srgbClr val="000000"/>
                          </a:solidFill>
                          <a:latin typeface="Calibri"/>
                          <a:cs typeface="+mj-cs"/>
                        </a:rPr>
                        <a:t>Elazza</a:t>
                      </a:r>
                      <a:endParaRPr lang="en-US" sz="1600" b="1" i="0" u="none" strike="noStrike" dirty="0">
                        <a:solidFill>
                          <a:srgbClr val="000000"/>
                        </a:solidFill>
                        <a:latin typeface="Calibri"/>
                        <a:cs typeface="+mj-cs"/>
                      </a:endParaRP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a:solidFill>
                            <a:srgbClr val="000000"/>
                          </a:solidFill>
                          <a:latin typeface="Calibri"/>
                          <a:cs typeface="+mj-cs"/>
                        </a:rPr>
                        <a:t>31/3/2017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a:solidFill>
                            <a:srgbClr val="000000"/>
                          </a:solidFill>
                          <a:latin typeface="Calibri"/>
                          <a:cs typeface="+mj-cs"/>
                        </a:rPr>
                        <a:t>9</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West Kordofan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a:solidFill>
                            <a:srgbClr val="000000"/>
                          </a:solidFill>
                          <a:latin typeface="Calibri"/>
                          <a:cs typeface="+mj-cs"/>
                        </a:rPr>
                        <a:t>Abuhmaid</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dirty="0">
                          <a:solidFill>
                            <a:srgbClr val="000000"/>
                          </a:solidFill>
                          <a:latin typeface="Calibri"/>
                          <a:cs typeface="+mj-cs"/>
                        </a:rPr>
                        <a:t>22/2/2017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dirty="0">
                          <a:solidFill>
                            <a:srgbClr val="000000"/>
                          </a:solidFill>
                          <a:latin typeface="Calibri"/>
                          <a:cs typeface="+mj-cs"/>
                        </a:rPr>
                        <a:t>10</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a:solidFill>
                            <a:srgbClr val="000000"/>
                          </a:solidFill>
                          <a:latin typeface="Times New Roman"/>
                          <a:cs typeface="+mj-cs"/>
                        </a:rPr>
                        <a:t>North Darfour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a:solidFill>
                            <a:srgbClr val="000000"/>
                          </a:solidFill>
                          <a:latin typeface="Calibri"/>
                          <a:cs typeface="+mj-cs"/>
                        </a:rPr>
                        <a:t>Omsidra</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dirty="0">
                          <a:solidFill>
                            <a:srgbClr val="000000"/>
                          </a:solidFill>
                          <a:latin typeface="Calibri"/>
                          <a:cs typeface="+mj-cs"/>
                        </a:rPr>
                        <a:t>28/2/2017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63550">
                <a:tc>
                  <a:txBody>
                    <a:bodyPr/>
                    <a:lstStyle/>
                    <a:p>
                      <a:pPr algn="ctr" rtl="0" fontAlgn="b"/>
                      <a:r>
                        <a:rPr lang="en-US" sz="1600" b="1" i="0" u="none" strike="noStrike" dirty="0">
                          <a:solidFill>
                            <a:srgbClr val="000000"/>
                          </a:solidFill>
                          <a:latin typeface="Calibri"/>
                          <a:cs typeface="+mj-cs"/>
                        </a:rPr>
                        <a:t>11</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1" fontAlgn="b"/>
                      <a:r>
                        <a:rPr lang="en-US" sz="1600" b="1" i="0" u="none" strike="noStrike" dirty="0">
                          <a:solidFill>
                            <a:srgbClr val="000000"/>
                          </a:solidFill>
                          <a:latin typeface="Times New Roman"/>
                          <a:cs typeface="+mj-cs"/>
                        </a:rPr>
                        <a:t>North Darfour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600" b="1" i="0" u="none" strike="noStrike" dirty="0">
                          <a:solidFill>
                            <a:srgbClr val="000000"/>
                          </a:solidFill>
                          <a:latin typeface="Calibri"/>
                          <a:cs typeface="+mj-cs"/>
                        </a:rPr>
                        <a:t> </a:t>
                      </a:r>
                      <a:r>
                        <a:rPr lang="en-US" sz="1600" b="1" i="0" u="none" strike="noStrike" dirty="0" err="1">
                          <a:solidFill>
                            <a:srgbClr val="000000"/>
                          </a:solidFill>
                          <a:latin typeface="Calibri"/>
                          <a:cs typeface="+mj-cs"/>
                        </a:rPr>
                        <a:t>Hajar</a:t>
                      </a:r>
                      <a:r>
                        <a:rPr lang="en-US" sz="1600" b="1" i="0" u="none" strike="noStrike" dirty="0">
                          <a:solidFill>
                            <a:srgbClr val="000000"/>
                          </a:solidFill>
                          <a:latin typeface="Calibri"/>
                          <a:cs typeface="+mj-cs"/>
                        </a:rPr>
                        <a:t> Sari</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600" b="1" i="0" u="none" strike="noStrike" dirty="0">
                          <a:solidFill>
                            <a:srgbClr val="000000"/>
                          </a:solidFill>
                          <a:latin typeface="Calibri"/>
                          <a:cs typeface="+mj-cs"/>
                        </a:rPr>
                        <a:t>28/2/2017 </a:t>
                      </a:r>
                    </a:p>
                  </a:txBody>
                  <a:tcPr marL="8260" marR="8260" marT="82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0"/>
            <a:ext cx="8229600" cy="1143000"/>
          </a:xfrm>
        </p:spPr>
        <p:txBody>
          <a:bodyPr>
            <a:noAutofit/>
          </a:bodyPr>
          <a:lstStyle/>
          <a:p>
            <a:pPr algn="r" rtl="1"/>
            <a:r>
              <a:rPr lang="ar-SA" sz="3600" b="1" dirty="0" smtClean="0">
                <a:solidFill>
                  <a:schemeClr val="tx2">
                    <a:lumMod val="60000"/>
                    <a:lumOff val="40000"/>
                  </a:schemeClr>
                </a:solidFill>
                <a:latin typeface="Traditional Arabic" pitchFamily="18" charset="-78"/>
                <a:cs typeface="Traditional Arabic" pitchFamily="18" charset="-78"/>
              </a:rPr>
              <a:t>المناطق المستهدفة لمشروع الخدمة الشاملة (شركة سوداتل)</a:t>
            </a:r>
            <a:r>
              <a:rPr lang="ar-SA" sz="3600" b="1" dirty="0" smtClean="0">
                <a:solidFill>
                  <a:schemeClr val="tx2">
                    <a:lumMod val="60000"/>
                    <a:lumOff val="40000"/>
                  </a:schemeClr>
                </a:solidFill>
                <a:latin typeface="Traditional Arabic" pitchFamily="18" charset="-78"/>
                <a:cs typeface="Traditional Arabic" pitchFamily="18" charset="-78"/>
                <a:sym typeface="Wingdings" pitchFamily="2" charset="2"/>
              </a:rPr>
              <a:t>  : (خريطة )</a:t>
            </a:r>
            <a:endParaRPr lang="en-US" sz="3600" b="1" dirty="0">
              <a:solidFill>
                <a:schemeClr val="tx2">
                  <a:lumMod val="60000"/>
                  <a:lumOff val="40000"/>
                </a:schemeClr>
              </a:solidFill>
              <a:latin typeface="Traditional Arabic" pitchFamily="18" charset="-78"/>
              <a:cs typeface="Traditional Arabic" pitchFamily="18" charset="-78"/>
            </a:endParaRPr>
          </a:p>
        </p:txBody>
      </p:sp>
      <p:pic>
        <p:nvPicPr>
          <p:cNvPr id="3" name="Picture 2" descr="مناطق سوداني المرحلة الاولى.jpg"/>
          <p:cNvPicPr>
            <a:picLocks noChangeAspect="1"/>
          </p:cNvPicPr>
          <p:nvPr/>
        </p:nvPicPr>
        <p:blipFill>
          <a:blip r:embed="rId2" cstate="print"/>
          <a:stretch>
            <a:fillRect/>
          </a:stretch>
        </p:blipFill>
        <p:spPr>
          <a:xfrm>
            <a:off x="0" y="1"/>
            <a:ext cx="9143999" cy="5943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algn="just"/>
            <a:r>
              <a:rPr lang="en-US" dirty="0" smtClean="0"/>
              <a:t>NTC is ready to go on USAF project  phase II which  started by field survey for 505 area.</a:t>
            </a:r>
          </a:p>
          <a:p>
            <a:pPr algn="just"/>
            <a:r>
              <a:rPr lang="en-US" i="1" dirty="0" smtClean="0">
                <a:solidFill>
                  <a:schemeClr val="tx1"/>
                </a:solidFill>
              </a:rPr>
              <a:t>168 areas </a:t>
            </a:r>
            <a:r>
              <a:rPr lang="en-US" dirty="0" smtClean="0"/>
              <a:t>are classified as non-profitable and apportioned to MNO to cover them  by telecom services under  US project umbrella.</a:t>
            </a:r>
          </a:p>
          <a:p>
            <a:pPr>
              <a:buNone/>
            </a:pPr>
            <a:endParaRPr lang="en-US" dirty="0" smtClean="0"/>
          </a:p>
          <a:p>
            <a:pPr>
              <a:buNone/>
            </a:pPr>
            <a:r>
              <a:rPr lang="en-US" dirty="0" smtClean="0"/>
              <a:t> </a:t>
            </a:r>
          </a:p>
          <a:p>
            <a:endParaRPr lang="en-US" dirty="0" smtClean="0"/>
          </a:p>
          <a:p>
            <a:endParaRPr lang="en-US" dirty="0" smtClean="0"/>
          </a:p>
          <a:p>
            <a:endParaRPr lang="en-US" dirty="0"/>
          </a:p>
        </p:txBody>
      </p:sp>
      <p:sp>
        <p:nvSpPr>
          <p:cNvPr id="5" name="Rectangle 4"/>
          <p:cNvSpPr/>
          <p:nvPr/>
        </p:nvSpPr>
        <p:spPr>
          <a:xfrm>
            <a:off x="228600" y="457200"/>
            <a:ext cx="3810000" cy="707886"/>
          </a:xfrm>
          <a:prstGeom prst="rect">
            <a:avLst/>
          </a:prstGeom>
        </p:spPr>
        <p:txBody>
          <a:bodyPr wrap="square">
            <a:spAutoFit/>
          </a:bodyPr>
          <a:lstStyle/>
          <a:p>
            <a:r>
              <a:rPr lang="en-US" sz="4000" b="1" u="sng" dirty="0" smtClean="0">
                <a:solidFill>
                  <a:schemeClr val="bg1">
                    <a:lumMod val="65000"/>
                  </a:schemeClr>
                </a:solidFill>
                <a:latin typeface="Times New Roman" panose="02020603050405020304" pitchFamily="18" charset="0"/>
                <a:cs typeface="Times New Roman" panose="02020603050405020304" pitchFamily="18" charset="0"/>
              </a:rPr>
              <a:t>Phase II</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Current Status :</a:t>
            </a:r>
            <a:endParaRPr lang="en-US" b="1" dirty="0"/>
          </a:p>
        </p:txBody>
      </p:sp>
      <p:sp>
        <p:nvSpPr>
          <p:cNvPr id="3" name="Text Placeholder 2"/>
          <p:cNvSpPr>
            <a:spLocks noGrp="1"/>
          </p:cNvSpPr>
          <p:nvPr>
            <p:ph idx="1"/>
          </p:nvPr>
        </p:nvSpPr>
        <p:spPr/>
        <p:txBody>
          <a:bodyPr/>
          <a:lstStyle/>
          <a:p>
            <a:pPr lvl="0">
              <a:spcBef>
                <a:spcPct val="0"/>
              </a:spcBef>
              <a:buFont typeface="Arial" pitchFamily="34" charset="0"/>
              <a:buChar char="•"/>
            </a:pPr>
            <a:r>
              <a:rPr lang="en-US" dirty="0" smtClean="0"/>
              <a:t>Three operators sign the US Project  framework contract to carry out Phase II by providing 3G technology . </a:t>
            </a:r>
          </a:p>
          <a:p>
            <a:pPr lvl="1">
              <a:spcBef>
                <a:spcPct val="0"/>
              </a:spcBef>
              <a:buFont typeface="Wingdings" pitchFamily="2" charset="2"/>
              <a:buChar char="Ø"/>
            </a:pPr>
            <a:r>
              <a:rPr lang="en-US" b="1" dirty="0" err="1" smtClean="0"/>
              <a:t>Zain</a:t>
            </a:r>
            <a:r>
              <a:rPr lang="en-US" b="1" dirty="0" smtClean="0"/>
              <a:t> </a:t>
            </a:r>
            <a:r>
              <a:rPr lang="en-US" dirty="0" smtClean="0"/>
              <a:t>        to cover 83 areas .</a:t>
            </a:r>
          </a:p>
          <a:p>
            <a:pPr lvl="1">
              <a:spcBef>
                <a:spcPct val="0"/>
              </a:spcBef>
              <a:buFont typeface="Wingdings" pitchFamily="2" charset="2"/>
              <a:buChar char="Ø"/>
            </a:pPr>
            <a:r>
              <a:rPr lang="en-US" b="1" dirty="0" smtClean="0"/>
              <a:t>MTN</a:t>
            </a:r>
            <a:r>
              <a:rPr lang="en-US" dirty="0" smtClean="0"/>
              <a:t>        to cover 10 areas</a:t>
            </a:r>
          </a:p>
          <a:p>
            <a:pPr lvl="1">
              <a:spcBef>
                <a:spcPct val="0"/>
              </a:spcBef>
              <a:buFont typeface="Wingdings" pitchFamily="2" charset="2"/>
              <a:buChar char="Ø"/>
            </a:pPr>
            <a:r>
              <a:rPr lang="en-US" b="1" dirty="0" err="1" smtClean="0"/>
              <a:t>Sudatel</a:t>
            </a:r>
            <a:r>
              <a:rPr lang="en-US" dirty="0" smtClean="0"/>
              <a:t>    to cover 6 areas </a:t>
            </a:r>
          </a:p>
          <a:p>
            <a:pPr>
              <a:buNone/>
            </a:pPr>
            <a:r>
              <a:rPr lang="en-US" dirty="0" smtClean="0">
                <a:solidFill>
                  <a:srgbClr val="7030A0"/>
                </a:solidFill>
              </a:rPr>
              <a:t> </a:t>
            </a:r>
            <a:endParaRPr lang="en-US" dirty="0">
              <a:solidFill>
                <a:srgbClr val="7030A0"/>
              </a:solidFill>
            </a:endParaRPr>
          </a:p>
        </p:txBody>
      </p:sp>
      <p:sp>
        <p:nvSpPr>
          <p:cNvPr id="7" name="Text Placeholder 2"/>
          <p:cNvSpPr txBox="1">
            <a:spLocks/>
          </p:cNvSpPr>
          <p:nvPr/>
        </p:nvSpPr>
        <p:spPr>
          <a:xfrm>
            <a:off x="3505200" y="3124200"/>
            <a:ext cx="1828800"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مناطق المرحلة الثانية.jpg"/>
          <p:cNvPicPr/>
          <p:nvPr/>
        </p:nvPicPr>
        <p:blipFill>
          <a:blip r:embed="rId2"/>
          <a:stretch>
            <a:fillRect/>
          </a:stretch>
        </p:blipFill>
        <p:spPr>
          <a:xfrm>
            <a:off x="0" y="8"/>
            <a:ext cx="9144000" cy="68448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Infrastructure Sharing </a:t>
            </a:r>
            <a:endParaRPr lang="en-US" b="1" dirty="0"/>
          </a:p>
        </p:txBody>
      </p:sp>
      <p:sp>
        <p:nvSpPr>
          <p:cNvPr id="3" name="Content Placeholder 2"/>
          <p:cNvSpPr>
            <a:spLocks noGrp="1"/>
          </p:cNvSpPr>
          <p:nvPr>
            <p:ph idx="1"/>
          </p:nvPr>
        </p:nvSpPr>
        <p:spPr>
          <a:xfrm>
            <a:off x="457201" y="1865570"/>
            <a:ext cx="4713890" cy="4525963"/>
          </a:xfrm>
        </p:spPr>
        <p:txBody>
          <a:bodyPr>
            <a:noAutofit/>
          </a:bodyPr>
          <a:lstStyle/>
          <a:p>
            <a:pPr algn="just"/>
            <a:r>
              <a:rPr lang="en-US" sz="2000" dirty="0" smtClean="0"/>
              <a:t>NTC has done:</a:t>
            </a:r>
          </a:p>
          <a:p>
            <a:pPr marL="514350" indent="-514350" algn="just">
              <a:buAutoNum type="arabicPeriod"/>
            </a:pPr>
            <a:r>
              <a:rPr lang="en-US" sz="2000" dirty="0" smtClean="0"/>
              <a:t>Consultation paper in 2011</a:t>
            </a:r>
          </a:p>
          <a:p>
            <a:pPr marL="514350" indent="-514350" algn="just">
              <a:buAutoNum type="arabicPeriod"/>
            </a:pPr>
            <a:r>
              <a:rPr lang="en-US" sz="2000" dirty="0" smtClean="0"/>
              <a:t>Guideline for infrastructure sharing in 2012, include:</a:t>
            </a:r>
          </a:p>
          <a:p>
            <a:pPr lvl="1" algn="just">
              <a:buFont typeface="Wingdings" pitchFamily="2" charset="2"/>
              <a:buChar char="ü"/>
            </a:pPr>
            <a:r>
              <a:rPr lang="en-US" sz="2000" dirty="0" smtClean="0"/>
              <a:t>Goals of infrastructure Sharing</a:t>
            </a:r>
          </a:p>
          <a:p>
            <a:pPr lvl="1" algn="just">
              <a:buFont typeface="Wingdings" pitchFamily="2" charset="2"/>
              <a:buChar char="ü"/>
            </a:pPr>
            <a:r>
              <a:rPr lang="en-US" sz="2000" dirty="0" smtClean="0"/>
              <a:t>Types of infrastructure Sharing</a:t>
            </a:r>
          </a:p>
          <a:p>
            <a:pPr lvl="1" algn="just">
              <a:buFont typeface="Wingdings" pitchFamily="2" charset="2"/>
              <a:buChar char="ü"/>
            </a:pPr>
            <a:r>
              <a:rPr lang="en-US" sz="2000" dirty="0" smtClean="0"/>
              <a:t>General terms and conditions, and</a:t>
            </a:r>
          </a:p>
          <a:p>
            <a:pPr lvl="1" algn="just">
              <a:buFont typeface="Wingdings" pitchFamily="2" charset="2"/>
              <a:buChar char="ü"/>
            </a:pPr>
            <a:r>
              <a:rPr lang="en-US" sz="2000" dirty="0" smtClean="0"/>
              <a:t>Procedures         </a:t>
            </a:r>
          </a:p>
          <a:p>
            <a:pPr algn="just">
              <a:buNone/>
            </a:pPr>
            <a:endParaRPr lang="en-US" sz="2000" dirty="0" smtClean="0"/>
          </a:p>
          <a:p>
            <a:pPr lvl="1" algn="just">
              <a:buFont typeface="Wingdings" pitchFamily="2" charset="2"/>
              <a:buChar char="ü"/>
            </a:pPr>
            <a:endParaRPr lang="en-US" sz="2000" dirty="0" smtClean="0"/>
          </a:p>
          <a:p>
            <a:pPr algn="just">
              <a:buNone/>
            </a:pPr>
            <a:endParaRPr lang="en-US" sz="2000" dirty="0" smtClean="0"/>
          </a:p>
          <a:p>
            <a:pPr algn="just">
              <a:buNone/>
            </a:pPr>
            <a:r>
              <a:rPr lang="en-US" sz="2000" dirty="0" smtClean="0"/>
              <a:t> </a:t>
            </a:r>
            <a:endParaRPr lang="en-US" sz="2000" dirty="0"/>
          </a:p>
        </p:txBody>
      </p:sp>
      <p:pic>
        <p:nvPicPr>
          <p:cNvPr id="5" name="Picture 4" descr="telecommunication-tower-720 copy.jpg"/>
          <p:cNvPicPr>
            <a:picLocks noChangeAspect="1"/>
          </p:cNvPicPr>
          <p:nvPr/>
        </p:nvPicPr>
        <p:blipFill>
          <a:blip r:embed="rId2"/>
          <a:stretch>
            <a:fillRect/>
          </a:stretch>
        </p:blipFill>
        <p:spPr>
          <a:xfrm>
            <a:off x="5370781" y="1713971"/>
            <a:ext cx="3515710" cy="41192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Infrastructure Sharing: cont</a:t>
            </a:r>
            <a:endParaRPr lang="en-US" dirty="0"/>
          </a:p>
        </p:txBody>
      </p:sp>
      <p:sp>
        <p:nvSpPr>
          <p:cNvPr id="3" name="Content Placeholder 2"/>
          <p:cNvSpPr>
            <a:spLocks noGrp="1"/>
          </p:cNvSpPr>
          <p:nvPr>
            <p:ph idx="1"/>
          </p:nvPr>
        </p:nvSpPr>
        <p:spPr/>
        <p:txBody>
          <a:bodyPr/>
          <a:lstStyle/>
          <a:p>
            <a:pPr algn="just"/>
            <a:r>
              <a:rPr lang="en-US" dirty="0" smtClean="0"/>
              <a:t>NTC establish committee in 2015 consisting of (all the relevant part from NTC and MNO), to:</a:t>
            </a:r>
          </a:p>
          <a:p>
            <a:pPr lvl="1" algn="just">
              <a:buFont typeface="Wingdings" pitchFamily="2" charset="2"/>
              <a:buChar char="ü"/>
            </a:pPr>
            <a:r>
              <a:rPr lang="en-US" dirty="0" smtClean="0"/>
              <a:t>Prepare a roadmap to enable the Infrastructure Sharing </a:t>
            </a:r>
          </a:p>
          <a:p>
            <a:pPr lvl="1" algn="just">
              <a:buFont typeface="Wingdings" pitchFamily="2" charset="2"/>
              <a:buChar char="ü"/>
            </a:pPr>
            <a:r>
              <a:rPr lang="en-US" dirty="0" smtClean="0"/>
              <a:t>Put method to audit and focus in all cases related to the issue</a:t>
            </a:r>
          </a:p>
          <a:p>
            <a:pPr lvl="1" algn="just">
              <a:buFont typeface="Wingdings" pitchFamily="2" charset="2"/>
              <a:buChar char="ü"/>
            </a:pPr>
            <a:r>
              <a:rPr lang="en-US" dirty="0" smtClean="0"/>
              <a:t>And study the legal hubs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Infrastructure Sharing: cont. </a:t>
            </a:r>
            <a:endParaRPr lang="en-US" dirty="0"/>
          </a:p>
        </p:txBody>
      </p:sp>
      <p:sp>
        <p:nvSpPr>
          <p:cNvPr id="8" name="Content Placeholder 7"/>
          <p:cNvSpPr>
            <a:spLocks noGrp="1"/>
          </p:cNvSpPr>
          <p:nvPr>
            <p:ph idx="1"/>
          </p:nvPr>
        </p:nvSpPr>
        <p:spPr>
          <a:xfrm>
            <a:off x="457200" y="1713972"/>
            <a:ext cx="4335517" cy="4085695"/>
          </a:xfrm>
        </p:spPr>
        <p:txBody>
          <a:bodyPr>
            <a:normAutofit fontScale="70000" lnSpcReduction="20000"/>
          </a:bodyPr>
          <a:lstStyle/>
          <a:p>
            <a:pPr algn="just"/>
            <a:endParaRPr lang="en-US" dirty="0" smtClean="0"/>
          </a:p>
          <a:p>
            <a:pPr algn="just"/>
            <a:r>
              <a:rPr lang="en-US" dirty="0" smtClean="0"/>
              <a:t>The committee has proposed to encourage and stimulate MNO’s to implement the infrastructure sharing, NTC shall do:</a:t>
            </a:r>
          </a:p>
          <a:p>
            <a:pPr lvl="1" algn="just">
              <a:buFont typeface="Wingdings" pitchFamily="2" charset="2"/>
              <a:buChar char="ü"/>
            </a:pPr>
            <a:r>
              <a:rPr lang="en-US" dirty="0" smtClean="0"/>
              <a:t>When we find more than three BTS’s in the same area, NTC could replaced by another BTS ready to run all operators.</a:t>
            </a:r>
          </a:p>
          <a:p>
            <a:pPr lvl="1" algn="just">
              <a:buFont typeface="Wingdings" pitchFamily="2" charset="2"/>
              <a:buChar char="ü"/>
            </a:pPr>
            <a:r>
              <a:rPr lang="en-US" dirty="0" smtClean="0"/>
              <a:t> The cost of transfer this BTS’s will be paid by NTC</a:t>
            </a:r>
          </a:p>
          <a:p>
            <a:pPr lvl="1" algn="just">
              <a:buFont typeface="Wingdings" pitchFamily="2" charset="2"/>
              <a:buChar char="ü"/>
            </a:pPr>
            <a:r>
              <a:rPr lang="en-US" dirty="0" smtClean="0"/>
              <a:t>Will be use all BTS’s are removed in rural areas (USF Projects).</a:t>
            </a:r>
          </a:p>
          <a:p>
            <a:endParaRPr lang="en-US" dirty="0"/>
          </a:p>
        </p:txBody>
      </p:sp>
      <p:pic>
        <p:nvPicPr>
          <p:cNvPr id="5121" name="Picture 1"/>
          <p:cNvPicPr>
            <a:picLocks noChangeAspect="1" noChangeArrowheads="1"/>
          </p:cNvPicPr>
          <p:nvPr/>
        </p:nvPicPr>
        <p:blipFill>
          <a:blip r:embed="rId2"/>
          <a:srcRect/>
          <a:stretch>
            <a:fillRect/>
          </a:stretch>
        </p:blipFill>
        <p:spPr bwMode="auto">
          <a:xfrm>
            <a:off x="4872535" y="1676400"/>
            <a:ext cx="4124325" cy="35052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Introduction </a:t>
            </a:r>
          </a:p>
          <a:p>
            <a:pPr>
              <a:buFont typeface="Wingdings" pitchFamily="2" charset="2"/>
              <a:buChar char="Ø"/>
            </a:pPr>
            <a:r>
              <a:rPr lang="en-US" dirty="0" smtClean="0"/>
              <a:t>Universal services definition</a:t>
            </a:r>
          </a:p>
          <a:p>
            <a:pPr>
              <a:buFont typeface="Wingdings" pitchFamily="2" charset="2"/>
              <a:buChar char="Ø"/>
            </a:pPr>
            <a:r>
              <a:rPr lang="en-US" dirty="0" smtClean="0"/>
              <a:t>Classification Criteria</a:t>
            </a:r>
          </a:p>
          <a:p>
            <a:pPr>
              <a:buFont typeface="Wingdings" pitchFamily="2" charset="2"/>
              <a:buChar char="Ø"/>
            </a:pPr>
            <a:r>
              <a:rPr lang="en-US" dirty="0" smtClean="0"/>
              <a:t> Current Status</a:t>
            </a:r>
          </a:p>
          <a:p>
            <a:pPr>
              <a:buFont typeface="Wingdings" pitchFamily="2" charset="2"/>
              <a:buChar char="Ø"/>
            </a:pPr>
            <a:r>
              <a:rPr lang="en-US" dirty="0" smtClean="0"/>
              <a:t>Infrastructure Sharing </a:t>
            </a:r>
          </a:p>
          <a:p>
            <a:pPr>
              <a:buFont typeface="Wingdings" pitchFamily="2" charset="2"/>
              <a:buChar char="Ø"/>
            </a:pPr>
            <a:endParaRPr lang="en-US" dirty="0"/>
          </a:p>
        </p:txBody>
      </p:sp>
      <p:pic>
        <p:nvPicPr>
          <p:cNvPr id="4" name="Picture 2"/>
          <p:cNvPicPr>
            <a:picLocks noChangeAspect="1" noChangeArrowheads="1"/>
          </p:cNvPicPr>
          <p:nvPr/>
        </p:nvPicPr>
        <p:blipFill>
          <a:blip r:embed="rId2"/>
          <a:srcRect/>
          <a:stretch>
            <a:fillRect/>
          </a:stretch>
        </p:blipFill>
        <p:spPr bwMode="auto">
          <a:xfrm>
            <a:off x="6657811" y="570972"/>
            <a:ext cx="1819275" cy="13144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8581" y="6091563"/>
            <a:ext cx="8046719" cy="760631"/>
            <a:chOff x="68581" y="6091563"/>
            <a:chExt cx="8046719" cy="760631"/>
          </a:xfrm>
        </p:grpSpPr>
        <p:pic>
          <p:nvPicPr>
            <p:cNvPr id="3" name="Picture 2"/>
            <p:cNvPicPr>
              <a:picLocks noChangeAspect="1"/>
            </p:cNvPicPr>
            <p:nvPr/>
          </p:nvPicPr>
          <p:blipFill>
            <a:blip r:embed="rId2"/>
            <a:stretch>
              <a:fillRect/>
            </a:stretch>
          </p:blipFill>
          <p:spPr>
            <a:xfrm>
              <a:off x="68581" y="6091563"/>
              <a:ext cx="1348740" cy="760631"/>
            </a:xfrm>
            <a:prstGeom prst="rect">
              <a:avLst/>
            </a:prstGeom>
          </p:spPr>
        </p:pic>
        <p:sp>
          <p:nvSpPr>
            <p:cNvPr id="4" name="TextBox 3"/>
            <p:cNvSpPr txBox="1"/>
            <p:nvPr/>
          </p:nvSpPr>
          <p:spPr>
            <a:xfrm>
              <a:off x="1417321" y="6091563"/>
              <a:ext cx="6697979" cy="646331"/>
            </a:xfrm>
            <a:prstGeom prst="rect">
              <a:avLst/>
            </a:prstGeom>
            <a:noFill/>
          </p:spPr>
          <p:txBody>
            <a:bodyPr wrap="square" rtlCol="0">
              <a:spAutoFit/>
            </a:bodyPr>
            <a:lstStyle/>
            <a:p>
              <a:pPr algn="ctr"/>
              <a:r>
                <a:rPr lang="en-US" b="1" dirty="0"/>
                <a:t>Regional Development Forum </a:t>
              </a:r>
              <a:r>
                <a:rPr lang="en-US" b="1" dirty="0" smtClean="0"/>
                <a:t>for the </a:t>
              </a:r>
              <a:r>
                <a:rPr lang="en-US" b="1" dirty="0"/>
                <a:t>Arab States</a:t>
              </a:r>
              <a:r>
                <a:rPr lang="en-US" b="1" dirty="0" smtClean="0"/>
                <a:t>,</a:t>
              </a:r>
            </a:p>
            <a:p>
              <a:pPr algn="ctr"/>
              <a:r>
                <a:rPr lang="en-US" b="1" dirty="0" smtClean="0"/>
                <a:t> </a:t>
              </a:r>
              <a:r>
                <a:rPr lang="en-US" b="1" dirty="0"/>
                <a:t>Khartoum, Republic of </a:t>
              </a:r>
              <a:r>
                <a:rPr lang="en-US" b="1" dirty="0" smtClean="0"/>
                <a:t>Sudan 29 January,2017 </a:t>
              </a:r>
              <a:endParaRPr lang="en-US" dirty="0"/>
            </a:p>
          </p:txBody>
        </p:sp>
      </p:grpSp>
      <p:sp>
        <p:nvSpPr>
          <p:cNvPr id="21506" name="AutoShape 2" descr="Image result for any questions images"/>
          <p:cNvSpPr>
            <a:spLocks noChangeAspect="1" noChangeArrowheads="1"/>
          </p:cNvSpPr>
          <p:nvPr/>
        </p:nvSpPr>
        <p:spPr bwMode="auto">
          <a:xfrm>
            <a:off x="155575" y="-1714500"/>
            <a:ext cx="2857500" cy="3571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Image result for any questions images"/>
          <p:cNvSpPr>
            <a:spLocks noChangeAspect="1" noChangeArrowheads="1"/>
          </p:cNvSpPr>
          <p:nvPr/>
        </p:nvSpPr>
        <p:spPr bwMode="auto">
          <a:xfrm>
            <a:off x="155575" y="-1714500"/>
            <a:ext cx="2857500" cy="3571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itle 6"/>
          <p:cNvSpPr>
            <a:spLocks noGrp="1"/>
          </p:cNvSpPr>
          <p:nvPr>
            <p:ph type="title"/>
          </p:nvPr>
        </p:nvSpPr>
        <p:spPr/>
        <p:txBody>
          <a:bodyPr/>
          <a:lstStyle/>
          <a:p>
            <a:r>
              <a:rPr lang="en-US" dirty="0" smtClean="0"/>
              <a:t>Any Question</a:t>
            </a:r>
            <a:endParaRPr lang="en-US" dirty="0"/>
          </a:p>
        </p:txBody>
      </p:sp>
      <p:sp>
        <p:nvSpPr>
          <p:cNvPr id="4098" name="AutoShape 2" descr="Image result for any questions images"/>
          <p:cNvSpPr>
            <a:spLocks noChangeAspect="1" noChangeArrowheads="1"/>
          </p:cNvSpPr>
          <p:nvPr/>
        </p:nvSpPr>
        <p:spPr bwMode="auto">
          <a:xfrm>
            <a:off x="155575" y="-1714500"/>
            <a:ext cx="2857500" cy="3571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any questions images"/>
          <p:cNvSpPr>
            <a:spLocks noChangeAspect="1" noChangeArrowheads="1"/>
          </p:cNvSpPr>
          <p:nvPr/>
        </p:nvSpPr>
        <p:spPr bwMode="auto">
          <a:xfrm>
            <a:off x="155575" y="-1714500"/>
            <a:ext cx="2857500" cy="3571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ndirect_questions.jpg"/>
          <p:cNvPicPr>
            <a:picLocks noChangeAspect="1"/>
          </p:cNvPicPr>
          <p:nvPr/>
        </p:nvPicPr>
        <p:blipFill>
          <a:blip r:embed="rId3"/>
          <a:stretch>
            <a:fillRect/>
          </a:stretch>
        </p:blipFill>
        <p:spPr>
          <a:xfrm>
            <a:off x="1229710" y="1857374"/>
            <a:ext cx="6885590" cy="3952875"/>
          </a:xfrm>
          <a:prstGeom prst="rect">
            <a:avLst/>
          </a:prstGeom>
        </p:spPr>
      </p:pic>
    </p:spTree>
    <p:extLst>
      <p:ext uri="{BB962C8B-B14F-4D97-AF65-F5344CB8AC3E}">
        <p14:creationId xmlns:p14="http://schemas.microsoft.com/office/powerpoint/2010/main" val="1538008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gn="just"/>
            <a:r>
              <a:rPr lang="en-US" sz="2800" dirty="0" smtClean="0">
                <a:solidFill>
                  <a:schemeClr val="accent1"/>
                </a:solidFill>
                <a:cs typeface="Arial" pitchFamily="34" charset="0"/>
              </a:rPr>
              <a:t>National Telecommunication corporation (NTC) believes that all citizens  have a right to access to telecommunications and information technology without any discrimination on the basis of region and place of residence.</a:t>
            </a:r>
          </a:p>
          <a:p>
            <a:pPr algn="just"/>
            <a:r>
              <a:rPr lang="en-US" sz="2800" dirty="0" smtClean="0">
                <a:solidFill>
                  <a:schemeClr val="accent1"/>
                </a:solidFill>
                <a:cs typeface="Arial" pitchFamily="34" charset="0"/>
              </a:rPr>
              <a:t>Universal service project is the most effective solution to achieve the NTC aim .</a:t>
            </a:r>
            <a:endParaRPr lang="en-US" sz="2800" dirty="0"/>
          </a:p>
        </p:txBody>
      </p:sp>
      <p:sp>
        <p:nvSpPr>
          <p:cNvPr id="5" name="Title 4"/>
          <p:cNvSpPr>
            <a:spLocks noGrp="1"/>
          </p:cNvSpPr>
          <p:nvPr>
            <p:ph type="title"/>
          </p:nvPr>
        </p:nvSpPr>
        <p:spPr/>
        <p:txBody>
          <a:bodyPr/>
          <a:lstStyle/>
          <a:p>
            <a:pPr algn="l"/>
            <a:r>
              <a:rPr lang="en-US" dirty="0" smtClean="0"/>
              <a:t>Introduction</a:t>
            </a:r>
            <a:endParaRPr lang="en-US" dirty="0"/>
          </a:p>
        </p:txBody>
      </p:sp>
      <p:pic>
        <p:nvPicPr>
          <p:cNvPr id="6" name="Picture 5" descr="index.jpg"/>
          <p:cNvPicPr>
            <a:picLocks noChangeAspect="1"/>
          </p:cNvPicPr>
          <p:nvPr/>
        </p:nvPicPr>
        <p:blipFill>
          <a:blip r:embed="rId2"/>
          <a:stretch>
            <a:fillRect/>
          </a:stretch>
        </p:blipFill>
        <p:spPr>
          <a:xfrm>
            <a:off x="7010400" y="570971"/>
            <a:ext cx="1676400" cy="11430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smtClean="0">
                <a:solidFill>
                  <a:schemeClr val="accent1"/>
                </a:solidFill>
                <a:latin typeface="Arial" pitchFamily="34" charset="0"/>
                <a:cs typeface="Arial" pitchFamily="34" charset="0"/>
              </a:rPr>
              <a:t>Universal Service </a:t>
            </a:r>
            <a:endParaRPr lang="en-US" sz="2400" b="1"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459840" y="1600200"/>
            <a:ext cx="7924800" cy="4190999"/>
          </a:xfrm>
        </p:spPr>
        <p:txBody>
          <a:bodyPr vert="horz" lIns="91440" tIns="45720" rIns="91440" bIns="45720" rtlCol="0">
            <a:normAutofit/>
          </a:bodyPr>
          <a:lstStyle/>
          <a:p>
            <a:pPr algn="just"/>
            <a:r>
              <a:rPr lang="en-US" sz="2800" dirty="0" smtClean="0">
                <a:solidFill>
                  <a:schemeClr val="accent1"/>
                </a:solidFill>
                <a:cs typeface="Arial" pitchFamily="34" charset="0"/>
              </a:rPr>
              <a:t>Is defined as the availability of telecommunication services (voice, internet) for all members of society, especially for rural, remote areas which are economically non profitable areas according to feasibility study that based on different criteria.</a:t>
            </a:r>
          </a:p>
        </p:txBody>
      </p:sp>
      <p:pic>
        <p:nvPicPr>
          <p:cNvPr id="4" name="Picture 2"/>
          <p:cNvPicPr>
            <a:picLocks noChangeAspect="1" noChangeArrowheads="1"/>
          </p:cNvPicPr>
          <p:nvPr/>
        </p:nvPicPr>
        <p:blipFill>
          <a:blip r:embed="rId2"/>
          <a:srcRect/>
          <a:stretch>
            <a:fillRect/>
          </a:stretch>
        </p:blipFill>
        <p:spPr bwMode="auto">
          <a:xfrm>
            <a:off x="6810880" y="227544"/>
            <a:ext cx="1573760" cy="14864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solidFill>
              </a:rPr>
              <a:t>Classification criteria </a:t>
            </a:r>
            <a:r>
              <a:rPr lang="en-US" dirty="0" smtClean="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457200" y="1600201"/>
            <a:ext cx="8229600" cy="4267200"/>
          </a:xfrm>
        </p:spPr>
        <p:txBody>
          <a:bodyPr>
            <a:normAutofit/>
          </a:bodyPr>
          <a:lstStyle/>
          <a:p>
            <a:pPr algn="just">
              <a:buFont typeface="Wingdings" pitchFamily="2" charset="2"/>
              <a:buChar char="ü"/>
            </a:pPr>
            <a:r>
              <a:rPr lang="en-US" dirty="0" smtClean="0">
                <a:solidFill>
                  <a:schemeClr val="accent1"/>
                </a:solidFill>
              </a:rPr>
              <a:t> </a:t>
            </a:r>
            <a:r>
              <a:rPr lang="en-US" dirty="0" smtClean="0"/>
              <a:t>The total population (6000 or less)</a:t>
            </a:r>
          </a:p>
          <a:p>
            <a:pPr algn="just">
              <a:buFont typeface="Wingdings" pitchFamily="2" charset="2"/>
              <a:buChar char="ü"/>
            </a:pPr>
            <a:r>
              <a:rPr lang="en-US" dirty="0" smtClean="0">
                <a:solidFill>
                  <a:schemeClr val="accent1"/>
                </a:solidFill>
              </a:rPr>
              <a:t> </a:t>
            </a:r>
            <a:r>
              <a:rPr lang="en-US" dirty="0" smtClean="0"/>
              <a:t>Distance from the networks infrastructure</a:t>
            </a:r>
          </a:p>
          <a:p>
            <a:pPr algn="just">
              <a:buFont typeface="Wingdings" pitchFamily="2" charset="2"/>
              <a:buChar char="ü"/>
            </a:pPr>
            <a:r>
              <a:rPr lang="en-US" dirty="0" smtClean="0">
                <a:solidFill>
                  <a:schemeClr val="accent1"/>
                </a:solidFill>
              </a:rPr>
              <a:t> </a:t>
            </a:r>
            <a:r>
              <a:rPr lang="en-US" dirty="0" smtClean="0"/>
              <a:t>The security situation and accessibility </a:t>
            </a:r>
          </a:p>
          <a:p>
            <a:pPr algn="just">
              <a:buFont typeface="Wingdings" pitchFamily="2" charset="2"/>
              <a:buChar char="ü"/>
            </a:pPr>
            <a:r>
              <a:rPr lang="en-US" dirty="0" smtClean="0">
                <a:solidFill>
                  <a:schemeClr val="accent1"/>
                </a:solidFill>
              </a:rPr>
              <a:t> </a:t>
            </a:r>
            <a:r>
              <a:rPr lang="en-US" dirty="0" smtClean="0"/>
              <a:t>Public services and utilities (electricity, education, market, police ..... etc).</a:t>
            </a:r>
            <a:br>
              <a:rPr lang="en-US" dirty="0" smtClean="0"/>
            </a:br>
            <a:r>
              <a:rPr lang="en-US" dirty="0" smtClean="0"/>
              <a:t/>
            </a:r>
            <a:br>
              <a:rPr lang="en-US" dirty="0" smtClean="0"/>
            </a:br>
            <a:endParaRPr lang="en-US" dirty="0"/>
          </a:p>
        </p:txBody>
      </p:sp>
      <p:pic>
        <p:nvPicPr>
          <p:cNvPr id="4" name="Picture 3" descr="classification-6.jpg.gif"/>
          <p:cNvPicPr>
            <a:picLocks noChangeAspect="1"/>
          </p:cNvPicPr>
          <p:nvPr/>
        </p:nvPicPr>
        <p:blipFill>
          <a:blip r:embed="rId2">
            <a:duotone>
              <a:schemeClr val="accent1">
                <a:shade val="45000"/>
                <a:satMod val="135000"/>
              </a:schemeClr>
              <a:prstClr val="white"/>
            </a:duotone>
          </a:blip>
          <a:stretch>
            <a:fillRect/>
          </a:stretch>
        </p:blipFill>
        <p:spPr>
          <a:xfrm>
            <a:off x="6726621" y="403672"/>
            <a:ext cx="2291255" cy="16353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60000"/>
                    <a:lumOff val="40000"/>
                  </a:schemeClr>
                </a:solidFill>
              </a:rPr>
              <a:t>Funding:</a:t>
            </a:r>
            <a:endParaRPr lang="en-US" b="1" dirty="0">
              <a:solidFill>
                <a:schemeClr val="tx2">
                  <a:lumMod val="60000"/>
                  <a:lumOff val="40000"/>
                </a:schemeClr>
              </a:solidFill>
            </a:endParaRPr>
          </a:p>
        </p:txBody>
      </p:sp>
      <p:sp>
        <p:nvSpPr>
          <p:cNvPr id="3" name="Content Placeholder 2"/>
          <p:cNvSpPr>
            <a:spLocks noGrp="1"/>
          </p:cNvSpPr>
          <p:nvPr>
            <p:ph idx="1"/>
          </p:nvPr>
        </p:nvSpPr>
        <p:spPr>
          <a:xfrm>
            <a:off x="533400" y="2133600"/>
            <a:ext cx="8229600" cy="2590799"/>
          </a:xfrm>
        </p:spPr>
        <p:txBody>
          <a:bodyPr/>
          <a:lstStyle/>
          <a:p>
            <a:pPr algn="just"/>
            <a:r>
              <a:rPr lang="en-US" dirty="0" smtClean="0"/>
              <a:t>Universal Service Fun provides </a:t>
            </a:r>
            <a:r>
              <a:rPr lang="en-US" dirty="0" smtClean="0">
                <a:solidFill>
                  <a:schemeClr val="tx2">
                    <a:lumMod val="60000"/>
                    <a:lumOff val="40000"/>
                  </a:schemeClr>
                </a:solidFill>
              </a:rPr>
              <a:t>CAPEX</a:t>
            </a:r>
            <a:r>
              <a:rPr lang="en-US" dirty="0" smtClean="0"/>
              <a:t> </a:t>
            </a:r>
          </a:p>
          <a:p>
            <a:pPr algn="just"/>
            <a:r>
              <a:rPr lang="en-US" dirty="0" smtClean="0"/>
              <a:t>MNO provides </a:t>
            </a:r>
            <a:r>
              <a:rPr lang="en-US" dirty="0" smtClean="0">
                <a:solidFill>
                  <a:schemeClr val="tx2">
                    <a:lumMod val="60000"/>
                    <a:lumOff val="40000"/>
                  </a:schemeClr>
                </a:solidFill>
              </a:rPr>
              <a:t>OPEX</a:t>
            </a:r>
            <a:r>
              <a:rPr lang="en-US" dirty="0" smtClean="0"/>
              <a:t>  </a:t>
            </a:r>
            <a:endParaRPr lang="en-US" dirty="0"/>
          </a:p>
        </p:txBody>
      </p:sp>
      <p:pic>
        <p:nvPicPr>
          <p:cNvPr id="4" name="Picture 3" descr="funding-money-handshake-deal-300x200.jpg"/>
          <p:cNvPicPr>
            <a:picLocks noChangeAspect="1"/>
          </p:cNvPicPr>
          <p:nvPr/>
        </p:nvPicPr>
        <p:blipFill>
          <a:blip r:embed="rId2">
            <a:duotone>
              <a:schemeClr val="accent1">
                <a:shade val="45000"/>
                <a:satMod val="135000"/>
              </a:schemeClr>
              <a:prstClr val="white"/>
            </a:duotone>
          </a:blip>
          <a:stretch>
            <a:fillRect/>
          </a:stretch>
        </p:blipFill>
        <p:spPr>
          <a:xfrm>
            <a:off x="5602671" y="3771899"/>
            <a:ext cx="2857500" cy="190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Survey:</a:t>
            </a:r>
            <a:r>
              <a:rPr lang="en-US" dirty="0" smtClean="0"/>
              <a:t> </a:t>
            </a:r>
            <a:endParaRPr lang="en-US" dirty="0"/>
          </a:p>
        </p:txBody>
      </p:sp>
      <p:sp>
        <p:nvSpPr>
          <p:cNvPr id="3" name="Content Placeholder 2"/>
          <p:cNvSpPr>
            <a:spLocks noGrp="1"/>
          </p:cNvSpPr>
          <p:nvPr>
            <p:ph idx="1"/>
          </p:nvPr>
        </p:nvSpPr>
        <p:spPr>
          <a:xfrm>
            <a:off x="457200" y="1695240"/>
            <a:ext cx="5086350" cy="3980346"/>
          </a:xfrm>
        </p:spPr>
        <p:txBody>
          <a:bodyPr vert="horz" lIns="91440" tIns="45720" rIns="91440" bIns="45720" rtlCol="0">
            <a:normAutofit/>
          </a:bodyPr>
          <a:lstStyle/>
          <a:p>
            <a:pPr algn="just"/>
            <a:r>
              <a:rPr lang="en-US" sz="2800" dirty="0" smtClean="0">
                <a:solidFill>
                  <a:schemeClr val="accent1"/>
                </a:solidFill>
                <a:cs typeface="Arial" pitchFamily="34" charset="0"/>
              </a:rPr>
              <a:t>There is an annual field survey that is done under NTC supervision  to collect a real demographic data for non covered areas  which help on  feasibility classification study and then  providing the non-profitable regions by telecom Services. </a:t>
            </a:r>
            <a:endParaRPr lang="en-US" sz="2800" dirty="0">
              <a:solidFill>
                <a:schemeClr val="accent1"/>
              </a:solidFill>
              <a:cs typeface="Arial" pitchFamily="34" charset="0"/>
            </a:endParaRPr>
          </a:p>
        </p:txBody>
      </p:sp>
      <p:pic>
        <p:nvPicPr>
          <p:cNvPr id="4" name="Picture 3" descr="como-fazer-pesquisa-de-opiniao.jpg"/>
          <p:cNvPicPr>
            <a:picLocks noChangeAspect="1"/>
          </p:cNvPicPr>
          <p:nvPr/>
        </p:nvPicPr>
        <p:blipFill>
          <a:blip r:embed="rId2">
            <a:duotone>
              <a:schemeClr val="accent1">
                <a:shade val="45000"/>
                <a:satMod val="135000"/>
              </a:schemeClr>
              <a:prstClr val="white"/>
            </a:duotone>
          </a:blip>
          <a:stretch>
            <a:fillRect/>
          </a:stretch>
        </p:blipFill>
        <p:spPr>
          <a:xfrm>
            <a:off x="5659160" y="1894491"/>
            <a:ext cx="3274629" cy="28351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0182"/>
            <a:ext cx="8229600" cy="4496826"/>
          </a:xfrm>
        </p:spPr>
        <p:txBody>
          <a:bodyPr>
            <a:normAutofit/>
          </a:bodyPr>
          <a:lstStyle/>
          <a:p>
            <a:pPr algn="just">
              <a:buFont typeface="Wingdings" pitchFamily="2" charset="2"/>
              <a:buChar char="q"/>
            </a:pPr>
            <a:r>
              <a:rPr lang="en-US" sz="3600" u="sng" dirty="0" smtClean="0">
                <a:solidFill>
                  <a:schemeClr val="accent1"/>
                </a:solidFill>
                <a:latin typeface="Times New Roman" panose="02020603050405020304" pitchFamily="18" charset="0"/>
                <a:cs typeface="Times New Roman" panose="02020603050405020304" pitchFamily="18" charset="0"/>
              </a:rPr>
              <a:t>Phase I</a:t>
            </a:r>
            <a:r>
              <a:rPr lang="en-US" sz="3600" dirty="0" smtClean="0">
                <a:solidFill>
                  <a:schemeClr val="accent1"/>
                </a:solidFill>
                <a:latin typeface="Times New Roman" panose="02020603050405020304" pitchFamily="18" charset="0"/>
                <a:cs typeface="Times New Roman" panose="02020603050405020304" pitchFamily="18" charset="0"/>
              </a:rPr>
              <a:t>:</a:t>
            </a:r>
          </a:p>
          <a:p>
            <a:pPr lvl="1" algn="just">
              <a:buFont typeface="Wingdings" pitchFamily="2" charset="2"/>
              <a:buChar char="ü"/>
            </a:pPr>
            <a:r>
              <a:rPr lang="en-US" dirty="0" smtClean="0">
                <a:solidFill>
                  <a:schemeClr val="accent1"/>
                </a:solidFill>
                <a:latin typeface="Times New Roman" panose="02020603050405020304" pitchFamily="18" charset="0"/>
                <a:cs typeface="Times New Roman" panose="02020603050405020304" pitchFamily="18" charset="0"/>
              </a:rPr>
              <a:t>2G only (voice, internet)</a:t>
            </a:r>
          </a:p>
          <a:p>
            <a:pPr lvl="1" algn="just">
              <a:buFont typeface="Wingdings" pitchFamily="2" charset="2"/>
              <a:buChar char="ü"/>
            </a:pPr>
            <a:r>
              <a:rPr lang="en-US" dirty="0" smtClean="0">
                <a:solidFill>
                  <a:schemeClr val="accent1"/>
                </a:solidFill>
                <a:latin typeface="Times New Roman" panose="02020603050405020304" pitchFamily="18" charset="0"/>
                <a:cs typeface="Times New Roman" panose="02020603050405020304" pitchFamily="18" charset="0"/>
              </a:rPr>
              <a:t>Infrastructure sharing (tower)</a:t>
            </a:r>
          </a:p>
          <a:p>
            <a:pPr lvl="1" algn="just">
              <a:buFont typeface="Wingdings" pitchFamily="2" charset="2"/>
              <a:buChar char="ü"/>
            </a:pPr>
            <a:r>
              <a:rPr lang="en-US" dirty="0" smtClean="0">
                <a:solidFill>
                  <a:schemeClr val="accent1"/>
                </a:solidFill>
                <a:latin typeface="Times New Roman" panose="02020603050405020304" pitchFamily="18" charset="0"/>
                <a:cs typeface="Times New Roman" panose="02020603050405020304" pitchFamily="18" charset="0"/>
              </a:rPr>
              <a:t>31 targeted areas</a:t>
            </a:r>
          </a:p>
          <a:p>
            <a:pPr algn="just">
              <a:buNone/>
            </a:pPr>
            <a:endParaRPr lang="en-US" dirty="0" smtClean="0"/>
          </a:p>
        </p:txBody>
      </p:sp>
      <p:sp>
        <p:nvSpPr>
          <p:cNvPr id="4" name="TextBox 3"/>
          <p:cNvSpPr txBox="1"/>
          <p:nvPr/>
        </p:nvSpPr>
        <p:spPr>
          <a:xfrm>
            <a:off x="838200" y="533400"/>
            <a:ext cx="5029200" cy="769441"/>
          </a:xfrm>
          <a:prstGeom prst="rect">
            <a:avLst/>
          </a:prstGeom>
          <a:noFill/>
        </p:spPr>
        <p:txBody>
          <a:bodyPr wrap="square" rtlCol="0">
            <a:spAutoFit/>
          </a:bodyPr>
          <a:lstStyle/>
          <a:p>
            <a:r>
              <a:rPr lang="en-US" sz="4400" b="1" dirty="0" smtClean="0">
                <a:solidFill>
                  <a:schemeClr val="accent1"/>
                </a:solidFill>
                <a:latin typeface="Times New Roman" panose="02020603050405020304" pitchFamily="18" charset="0"/>
                <a:cs typeface="Times New Roman" panose="02020603050405020304" pitchFamily="18" charset="0"/>
              </a:rPr>
              <a:t>US Project Status </a:t>
            </a:r>
            <a:endParaRPr lang="en-US" sz="4400"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u="sng" dirty="0" smtClean="0"/>
              <a:t>Cont. Phase I</a:t>
            </a:r>
            <a:endParaRPr lang="en-US" dirty="0"/>
          </a:p>
        </p:txBody>
      </p:sp>
      <p:sp>
        <p:nvSpPr>
          <p:cNvPr id="3" name="Content Placeholder 2"/>
          <p:cNvSpPr>
            <a:spLocks noGrp="1"/>
          </p:cNvSpPr>
          <p:nvPr>
            <p:ph idx="1"/>
          </p:nvPr>
        </p:nvSpPr>
        <p:spPr/>
        <p:txBody>
          <a:bodyPr/>
          <a:lstStyle/>
          <a:p>
            <a:pPr algn="just">
              <a:buNone/>
            </a:pPr>
            <a:r>
              <a:rPr lang="en-US" b="1" dirty="0" err="1" smtClean="0">
                <a:solidFill>
                  <a:srgbClr val="7030A0"/>
                </a:solidFill>
                <a:latin typeface="Times New Roman" panose="02020603050405020304" pitchFamily="18" charset="0"/>
                <a:cs typeface="Times New Roman" panose="02020603050405020304" pitchFamily="18" charset="0"/>
              </a:rPr>
              <a:t>Zain</a:t>
            </a:r>
            <a:endParaRPr lang="en-US" b="1" dirty="0" smtClean="0"/>
          </a:p>
          <a:p>
            <a:pPr algn="just"/>
            <a:r>
              <a:rPr lang="en-US" dirty="0" smtClean="0"/>
              <a:t>In 2015, </a:t>
            </a:r>
            <a:r>
              <a:rPr lang="en-US" dirty="0" smtClean="0">
                <a:solidFill>
                  <a:srgbClr val="7030A0"/>
                </a:solidFill>
              </a:rPr>
              <a:t>16 </a:t>
            </a:r>
            <a:r>
              <a:rPr lang="en-US" dirty="0" smtClean="0"/>
              <a:t>rural  areas are completely  covered by telecom Services by </a:t>
            </a:r>
            <a:r>
              <a:rPr lang="en-US" dirty="0" err="1" smtClean="0"/>
              <a:t>Zain</a:t>
            </a:r>
            <a:r>
              <a:rPr lang="en-US" dirty="0" smtClean="0"/>
              <a:t> network in different states of Sudan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E38A6D262C054BA4456545F2F7B2A6" ma:contentTypeVersion="1" ma:contentTypeDescription="Create a new document." ma:contentTypeScope="" ma:versionID="1fec92e0f2ff507dd4ff842daa7c225e">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D1BFCA-205B-4BD4-B263-E836E4FE7B01}"/>
</file>

<file path=customXml/itemProps2.xml><?xml version="1.0" encoding="utf-8"?>
<ds:datastoreItem xmlns:ds="http://schemas.openxmlformats.org/officeDocument/2006/customXml" ds:itemID="{B513930F-E1F0-402C-984E-3D57C0F1956E}"/>
</file>

<file path=customXml/itemProps3.xml><?xml version="1.0" encoding="utf-8"?>
<ds:datastoreItem xmlns:ds="http://schemas.openxmlformats.org/officeDocument/2006/customXml" ds:itemID="{E8CE0731-F3F1-4BA5-AEBE-1A5B2974214D}"/>
</file>

<file path=docProps/app.xml><?xml version="1.0" encoding="utf-8"?>
<Properties xmlns="http://schemas.openxmlformats.org/officeDocument/2006/extended-properties" xmlns:vt="http://schemas.openxmlformats.org/officeDocument/2006/docPropsVTypes">
  <Template>ITU White Background</Template>
  <TotalTime>417</TotalTime>
  <Words>699</Words>
  <Application>Microsoft Office PowerPoint</Application>
  <PresentationFormat>On-screen Show (4:3)</PresentationFormat>
  <Paragraphs>177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Simplified Arabic</vt:lpstr>
      <vt:lpstr>Tahoma</vt:lpstr>
      <vt:lpstr>Times New Roman</vt:lpstr>
      <vt:lpstr>Traditional Arabic</vt:lpstr>
      <vt:lpstr>Wingdings</vt:lpstr>
      <vt:lpstr>Office Theme</vt:lpstr>
      <vt:lpstr>PowerPoint Presentation</vt:lpstr>
      <vt:lpstr>Outlines:</vt:lpstr>
      <vt:lpstr>Introduction</vt:lpstr>
      <vt:lpstr>Universal Service </vt:lpstr>
      <vt:lpstr>Classification criteria :</vt:lpstr>
      <vt:lpstr>Funding:</vt:lpstr>
      <vt:lpstr>Survey: </vt:lpstr>
      <vt:lpstr>PowerPoint Presentation</vt:lpstr>
      <vt:lpstr>Cont. Phase I</vt:lpstr>
      <vt:lpstr>PowerPoint Presentation</vt:lpstr>
      <vt:lpstr>Cont. Phase I</vt:lpstr>
      <vt:lpstr>PowerPoint Presentation</vt:lpstr>
      <vt:lpstr>المناطق المستهدفة لمشروع الخدمة الشاملة (شركة سوداتل)  : (خريطة )</vt:lpstr>
      <vt:lpstr>PowerPoint Presentation</vt:lpstr>
      <vt:lpstr>Current Status :</vt:lpstr>
      <vt:lpstr>PowerPoint Presentation</vt:lpstr>
      <vt:lpstr>Infrastructure Sharing </vt:lpstr>
      <vt:lpstr>Infrastructure Sharing: cont</vt:lpstr>
      <vt:lpstr>Infrastructure Sharing: cont. </vt:lpstr>
      <vt:lpstr>Any Question</vt:lpstr>
    </vt:vector>
  </TitlesOfParts>
  <Company>UIT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 MAHDI, Mustafa Ahmed Ali</dc:creator>
  <cp:lastModifiedBy>AL MAHDI, Mustafa Ahmed Ali</cp:lastModifiedBy>
  <cp:revision>28</cp:revision>
  <dcterms:created xsi:type="dcterms:W3CDTF">2016-12-01T10:05:14Z</dcterms:created>
  <dcterms:modified xsi:type="dcterms:W3CDTF">2017-01-25T13:57:03Z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0x01010083E38A6D262C054BA4456545F2F7B2A6</vt:lpwstr>
  </property>
</Properties>
</file>