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wdp" ContentType="image/vnd.ms-photo"/>
  <Default Extension="gif" ContentType="image/gif"/>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17.xml" ContentType="application/vnd.openxmlformats-officedocument.presentationml.slide+xml"/>
  <Override PartName="/ppt/slides/slide3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31.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29.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8.xml" ContentType="application/vnd.openxmlformats-officedocument.presentationml.slide+xml"/>
  <Override PartName="/ppt/slides/slide25.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tags/tag1.xml" ContentType="application/vnd.openxmlformats-officedocument.presentationml.tags+xml"/>
  <Override PartName="/ppt/diagrams/drawing1.xml" ContentType="application/vnd.ms-office.drawingml.diagramDrawing+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431" r:id="rId2"/>
    <p:sldId id="432" r:id="rId3"/>
    <p:sldId id="368" r:id="rId4"/>
    <p:sldId id="370" r:id="rId5"/>
    <p:sldId id="419" r:id="rId6"/>
    <p:sldId id="373" r:id="rId7"/>
    <p:sldId id="400" r:id="rId8"/>
    <p:sldId id="444" r:id="rId9"/>
    <p:sldId id="305" r:id="rId10"/>
    <p:sldId id="311" r:id="rId11"/>
    <p:sldId id="323" r:id="rId12"/>
    <p:sldId id="324" r:id="rId13"/>
    <p:sldId id="450" r:id="rId14"/>
    <p:sldId id="445" r:id="rId15"/>
    <p:sldId id="446" r:id="rId16"/>
    <p:sldId id="447" r:id="rId17"/>
    <p:sldId id="449" r:id="rId18"/>
    <p:sldId id="455" r:id="rId19"/>
    <p:sldId id="456" r:id="rId20"/>
    <p:sldId id="457" r:id="rId21"/>
    <p:sldId id="458" r:id="rId22"/>
    <p:sldId id="461" r:id="rId23"/>
    <p:sldId id="459" r:id="rId24"/>
    <p:sldId id="460" r:id="rId25"/>
    <p:sldId id="433" r:id="rId26"/>
    <p:sldId id="435" r:id="rId27"/>
    <p:sldId id="437" r:id="rId28"/>
    <p:sldId id="438" r:id="rId29"/>
    <p:sldId id="439" r:id="rId30"/>
    <p:sldId id="440" r:id="rId31"/>
    <p:sldId id="292" r:id="rId32"/>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C1C1C"/>
    <a:srgbClr val="663300"/>
    <a:srgbClr val="996633"/>
    <a:srgbClr val="6F3123"/>
    <a:srgbClr val="863C2A"/>
    <a:srgbClr val="4D4D4D"/>
    <a:srgbClr val="009AD0"/>
    <a:srgbClr val="3BCCFF"/>
    <a:srgbClr val="B9EDFF"/>
    <a:srgbClr val="B39C5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4" autoAdjust="0"/>
    <p:restoredTop sz="97513" autoAdjust="0"/>
  </p:normalViewPr>
  <p:slideViewPr>
    <p:cSldViewPr>
      <p:cViewPr varScale="1">
        <p:scale>
          <a:sx n="84" d="100"/>
          <a:sy n="84" d="100"/>
        </p:scale>
        <p:origin x="-840"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50307B-9FE9-4E25-889B-D9A962C0A9CC}" type="doc">
      <dgm:prSet loTypeId="urn:microsoft.com/office/officeart/2005/8/layout/gear1" loCatId="cycle" qsTypeId="urn:microsoft.com/office/officeart/2005/8/quickstyle/simple1" qsCatId="simple" csTypeId="urn:microsoft.com/office/officeart/2005/8/colors/accent1_1" csCatId="accent1" phldr="1"/>
      <dgm:spPr/>
    </dgm:pt>
    <dgm:pt modelId="{6FEFE622-D6A9-4CE2-A19B-B381F5778DF2}">
      <dgm:prSet phldrT="[Text]" custT="1"/>
      <dgm:spPr>
        <a:solidFill>
          <a:schemeClr val="tx2"/>
        </a:solidFill>
      </dgm:spPr>
      <dgm:t>
        <a:bodyPr/>
        <a:lstStyle/>
        <a:p>
          <a:r>
            <a:rPr lang="ar-BH" sz="2400" dirty="0" smtClean="0">
              <a:solidFill>
                <a:schemeClr val="bg1"/>
              </a:solidFill>
            </a:rPr>
            <a:t>رسالتنا</a:t>
          </a:r>
          <a:endParaRPr lang="en-US" sz="2400" dirty="0">
            <a:solidFill>
              <a:schemeClr val="bg1"/>
            </a:solidFill>
          </a:endParaRPr>
        </a:p>
      </dgm:t>
    </dgm:pt>
    <dgm:pt modelId="{914A400E-C5CC-4F95-AD0E-E630E5C8855D}" type="parTrans" cxnId="{0B707978-806D-40C9-84E5-FA3D978A3B55}">
      <dgm:prSet/>
      <dgm:spPr/>
      <dgm:t>
        <a:bodyPr/>
        <a:lstStyle/>
        <a:p>
          <a:endParaRPr lang="en-US"/>
        </a:p>
      </dgm:t>
    </dgm:pt>
    <dgm:pt modelId="{17C9A013-2237-47FA-8EEC-1DA6477A1260}" type="sibTrans" cxnId="{0B707978-806D-40C9-84E5-FA3D978A3B55}">
      <dgm:prSet/>
      <dgm:spPr>
        <a:ln>
          <a:solidFill>
            <a:schemeClr val="tx2"/>
          </a:solidFill>
        </a:ln>
      </dgm:spPr>
      <dgm:t>
        <a:bodyPr/>
        <a:lstStyle/>
        <a:p>
          <a:endParaRPr lang="en-US"/>
        </a:p>
      </dgm:t>
    </dgm:pt>
    <dgm:pt modelId="{54C65A22-E92D-48FD-82D6-12EE055F588C}">
      <dgm:prSet phldrT="[Text]" custT="1"/>
      <dgm:spPr>
        <a:solidFill>
          <a:schemeClr val="bg2">
            <a:lumMod val="40000"/>
            <a:lumOff val="60000"/>
          </a:schemeClr>
        </a:solidFill>
        <a:ln>
          <a:solidFill>
            <a:schemeClr val="bg2"/>
          </a:solidFill>
        </a:ln>
      </dgm:spPr>
      <dgm:t>
        <a:bodyPr/>
        <a:lstStyle/>
        <a:p>
          <a:pPr rtl="0"/>
          <a:r>
            <a:rPr lang="ar-BH" sz="1400" dirty="0" smtClean="0"/>
            <a:t>رسالتنا</a:t>
          </a:r>
          <a:endParaRPr lang="en-US" sz="1400" dirty="0"/>
        </a:p>
      </dgm:t>
    </dgm:pt>
    <dgm:pt modelId="{3D81E05B-19CE-4EF7-9CC4-70EC90131810}" type="parTrans" cxnId="{AB5B6C01-30FE-440F-8948-4113243D52C5}">
      <dgm:prSet/>
      <dgm:spPr/>
      <dgm:t>
        <a:bodyPr/>
        <a:lstStyle/>
        <a:p>
          <a:endParaRPr lang="en-US"/>
        </a:p>
      </dgm:t>
    </dgm:pt>
    <dgm:pt modelId="{CD6ADABC-2520-4686-A793-5710BBD04B9B}" type="sibTrans" cxnId="{AB5B6C01-30FE-440F-8948-4113243D52C5}">
      <dgm:prSet/>
      <dgm:spPr>
        <a:solidFill>
          <a:schemeClr val="bg2">
            <a:lumMod val="40000"/>
            <a:lumOff val="60000"/>
          </a:schemeClr>
        </a:solidFill>
        <a:ln>
          <a:solidFill>
            <a:schemeClr val="bg2"/>
          </a:solidFill>
        </a:ln>
      </dgm:spPr>
      <dgm:t>
        <a:bodyPr/>
        <a:lstStyle/>
        <a:p>
          <a:endParaRPr lang="en-US"/>
        </a:p>
      </dgm:t>
    </dgm:pt>
    <dgm:pt modelId="{0426059F-22BA-4051-91B3-461363DF7F12}">
      <dgm:prSet phldrT="[Text]" custT="1"/>
      <dgm:spPr>
        <a:solidFill>
          <a:schemeClr val="bg2">
            <a:lumMod val="40000"/>
            <a:lumOff val="60000"/>
          </a:schemeClr>
        </a:solidFill>
        <a:ln>
          <a:solidFill>
            <a:schemeClr val="bg2"/>
          </a:solidFill>
        </a:ln>
      </dgm:spPr>
      <dgm:t>
        <a:bodyPr/>
        <a:lstStyle/>
        <a:p>
          <a:pPr rtl="0"/>
          <a:r>
            <a:rPr lang="ar-BH" sz="1200" dirty="0" smtClean="0"/>
            <a:t>رسالتنا</a:t>
          </a:r>
          <a:endParaRPr lang="en-US" sz="1200" dirty="0"/>
        </a:p>
      </dgm:t>
    </dgm:pt>
    <dgm:pt modelId="{CB975B33-4B5E-47CC-A31A-F2AD5BF083EC}" type="parTrans" cxnId="{637EC8EB-4444-4A3A-AD6C-72149FB3188E}">
      <dgm:prSet/>
      <dgm:spPr/>
      <dgm:t>
        <a:bodyPr/>
        <a:lstStyle/>
        <a:p>
          <a:endParaRPr lang="en-US"/>
        </a:p>
      </dgm:t>
    </dgm:pt>
    <dgm:pt modelId="{476701A3-7F1B-42EF-9B35-6F66B0FC3FC9}" type="sibTrans" cxnId="{637EC8EB-4444-4A3A-AD6C-72149FB3188E}">
      <dgm:prSet/>
      <dgm:spPr>
        <a:solidFill>
          <a:schemeClr val="bg2">
            <a:lumMod val="40000"/>
            <a:lumOff val="60000"/>
          </a:schemeClr>
        </a:solidFill>
        <a:ln>
          <a:solidFill>
            <a:schemeClr val="bg2"/>
          </a:solidFill>
        </a:ln>
      </dgm:spPr>
      <dgm:t>
        <a:bodyPr/>
        <a:lstStyle/>
        <a:p>
          <a:endParaRPr lang="en-US"/>
        </a:p>
      </dgm:t>
    </dgm:pt>
    <dgm:pt modelId="{150733CC-7A1A-424B-92C0-E2808F05ADAA}" type="pres">
      <dgm:prSet presAssocID="{2F50307B-9FE9-4E25-889B-D9A962C0A9CC}" presName="composite" presStyleCnt="0">
        <dgm:presLayoutVars>
          <dgm:chMax val="3"/>
          <dgm:animLvl val="lvl"/>
          <dgm:resizeHandles val="exact"/>
        </dgm:presLayoutVars>
      </dgm:prSet>
      <dgm:spPr/>
    </dgm:pt>
    <dgm:pt modelId="{8C1D5D63-EC79-428C-97E4-18EBD594F3CA}" type="pres">
      <dgm:prSet presAssocID="{6FEFE622-D6A9-4CE2-A19B-B381F5778DF2}" presName="gear1" presStyleLbl="node1" presStyleIdx="0" presStyleCnt="3">
        <dgm:presLayoutVars>
          <dgm:chMax val="1"/>
          <dgm:bulletEnabled val="1"/>
        </dgm:presLayoutVars>
      </dgm:prSet>
      <dgm:spPr/>
      <dgm:t>
        <a:bodyPr/>
        <a:lstStyle/>
        <a:p>
          <a:endParaRPr lang="en-US"/>
        </a:p>
      </dgm:t>
    </dgm:pt>
    <dgm:pt modelId="{4202C261-3897-4A5A-B171-249E5BA48939}" type="pres">
      <dgm:prSet presAssocID="{6FEFE622-D6A9-4CE2-A19B-B381F5778DF2}" presName="gear1srcNode" presStyleLbl="node1" presStyleIdx="0" presStyleCnt="3"/>
      <dgm:spPr/>
      <dgm:t>
        <a:bodyPr/>
        <a:lstStyle/>
        <a:p>
          <a:endParaRPr lang="en-US"/>
        </a:p>
      </dgm:t>
    </dgm:pt>
    <dgm:pt modelId="{72605B9F-2B3F-4D9E-A2CB-FE560C2BFD45}" type="pres">
      <dgm:prSet presAssocID="{6FEFE622-D6A9-4CE2-A19B-B381F5778DF2}" presName="gear1dstNode" presStyleLbl="node1" presStyleIdx="0" presStyleCnt="3"/>
      <dgm:spPr/>
      <dgm:t>
        <a:bodyPr/>
        <a:lstStyle/>
        <a:p>
          <a:endParaRPr lang="en-US"/>
        </a:p>
      </dgm:t>
    </dgm:pt>
    <dgm:pt modelId="{FF7D8AA8-64F9-49AC-9D27-3B0284DEF62B}" type="pres">
      <dgm:prSet presAssocID="{54C65A22-E92D-48FD-82D6-12EE055F588C}" presName="gear2" presStyleLbl="node1" presStyleIdx="1" presStyleCnt="3">
        <dgm:presLayoutVars>
          <dgm:chMax val="1"/>
          <dgm:bulletEnabled val="1"/>
        </dgm:presLayoutVars>
      </dgm:prSet>
      <dgm:spPr/>
      <dgm:t>
        <a:bodyPr/>
        <a:lstStyle/>
        <a:p>
          <a:endParaRPr lang="en-US"/>
        </a:p>
      </dgm:t>
    </dgm:pt>
    <dgm:pt modelId="{21704FE3-C4E2-4CF5-BEFF-64BD9516DE8E}" type="pres">
      <dgm:prSet presAssocID="{54C65A22-E92D-48FD-82D6-12EE055F588C}" presName="gear2srcNode" presStyleLbl="node1" presStyleIdx="1" presStyleCnt="3"/>
      <dgm:spPr/>
      <dgm:t>
        <a:bodyPr/>
        <a:lstStyle/>
        <a:p>
          <a:endParaRPr lang="en-US"/>
        </a:p>
      </dgm:t>
    </dgm:pt>
    <dgm:pt modelId="{73686FAD-20E6-452E-B87D-67EECBA99257}" type="pres">
      <dgm:prSet presAssocID="{54C65A22-E92D-48FD-82D6-12EE055F588C}" presName="gear2dstNode" presStyleLbl="node1" presStyleIdx="1" presStyleCnt="3"/>
      <dgm:spPr/>
      <dgm:t>
        <a:bodyPr/>
        <a:lstStyle/>
        <a:p>
          <a:endParaRPr lang="en-US"/>
        </a:p>
      </dgm:t>
    </dgm:pt>
    <dgm:pt modelId="{AB42F522-FB3D-478C-8011-A1CF47E8B049}" type="pres">
      <dgm:prSet presAssocID="{0426059F-22BA-4051-91B3-461363DF7F12}" presName="gear3" presStyleLbl="node1" presStyleIdx="2" presStyleCnt="3"/>
      <dgm:spPr/>
      <dgm:t>
        <a:bodyPr/>
        <a:lstStyle/>
        <a:p>
          <a:endParaRPr lang="en-US"/>
        </a:p>
      </dgm:t>
    </dgm:pt>
    <dgm:pt modelId="{3AA5B624-3BA4-40C2-891E-CA83475784C7}" type="pres">
      <dgm:prSet presAssocID="{0426059F-22BA-4051-91B3-461363DF7F12}" presName="gear3tx" presStyleLbl="node1" presStyleIdx="2" presStyleCnt="3">
        <dgm:presLayoutVars>
          <dgm:chMax val="1"/>
          <dgm:bulletEnabled val="1"/>
        </dgm:presLayoutVars>
      </dgm:prSet>
      <dgm:spPr/>
      <dgm:t>
        <a:bodyPr/>
        <a:lstStyle/>
        <a:p>
          <a:endParaRPr lang="en-US"/>
        </a:p>
      </dgm:t>
    </dgm:pt>
    <dgm:pt modelId="{4E4E8979-963C-4408-9457-643532E4003B}" type="pres">
      <dgm:prSet presAssocID="{0426059F-22BA-4051-91B3-461363DF7F12}" presName="gear3srcNode" presStyleLbl="node1" presStyleIdx="2" presStyleCnt="3"/>
      <dgm:spPr/>
      <dgm:t>
        <a:bodyPr/>
        <a:lstStyle/>
        <a:p>
          <a:endParaRPr lang="en-US"/>
        </a:p>
      </dgm:t>
    </dgm:pt>
    <dgm:pt modelId="{EB038AEB-4841-4D62-A7DC-70A637D38E93}" type="pres">
      <dgm:prSet presAssocID="{0426059F-22BA-4051-91B3-461363DF7F12}" presName="gear3dstNode" presStyleLbl="node1" presStyleIdx="2" presStyleCnt="3"/>
      <dgm:spPr/>
      <dgm:t>
        <a:bodyPr/>
        <a:lstStyle/>
        <a:p>
          <a:endParaRPr lang="en-US"/>
        </a:p>
      </dgm:t>
    </dgm:pt>
    <dgm:pt modelId="{7C23113B-EA77-4DAD-AD24-F23FDB1C4036}" type="pres">
      <dgm:prSet presAssocID="{17C9A013-2237-47FA-8EEC-1DA6477A1260}" presName="connector1" presStyleLbl="sibTrans2D1" presStyleIdx="0" presStyleCnt="3"/>
      <dgm:spPr/>
      <dgm:t>
        <a:bodyPr/>
        <a:lstStyle/>
        <a:p>
          <a:endParaRPr lang="en-US"/>
        </a:p>
      </dgm:t>
    </dgm:pt>
    <dgm:pt modelId="{8BA6A564-1073-4A9D-AF0D-FEC0687D9B93}" type="pres">
      <dgm:prSet presAssocID="{CD6ADABC-2520-4686-A793-5710BBD04B9B}" presName="connector2" presStyleLbl="sibTrans2D1" presStyleIdx="1" presStyleCnt="3"/>
      <dgm:spPr/>
      <dgm:t>
        <a:bodyPr/>
        <a:lstStyle/>
        <a:p>
          <a:endParaRPr lang="en-US"/>
        </a:p>
      </dgm:t>
    </dgm:pt>
    <dgm:pt modelId="{C1784487-A50C-4F73-8B5C-1680559F7161}" type="pres">
      <dgm:prSet presAssocID="{476701A3-7F1B-42EF-9B35-6F66B0FC3FC9}" presName="connector3" presStyleLbl="sibTrans2D1" presStyleIdx="2" presStyleCnt="3"/>
      <dgm:spPr/>
      <dgm:t>
        <a:bodyPr/>
        <a:lstStyle/>
        <a:p>
          <a:endParaRPr lang="en-US"/>
        </a:p>
      </dgm:t>
    </dgm:pt>
  </dgm:ptLst>
  <dgm:cxnLst>
    <dgm:cxn modelId="{E31D998A-7E1C-4FD0-BBCC-952BC63C4B9B}" type="presOf" srcId="{2F50307B-9FE9-4E25-889B-D9A962C0A9CC}" destId="{150733CC-7A1A-424B-92C0-E2808F05ADAA}" srcOrd="0" destOrd="0" presId="urn:microsoft.com/office/officeart/2005/8/layout/gear1"/>
    <dgm:cxn modelId="{AB5B6C01-30FE-440F-8948-4113243D52C5}" srcId="{2F50307B-9FE9-4E25-889B-D9A962C0A9CC}" destId="{54C65A22-E92D-48FD-82D6-12EE055F588C}" srcOrd="1" destOrd="0" parTransId="{3D81E05B-19CE-4EF7-9CC4-70EC90131810}" sibTransId="{CD6ADABC-2520-4686-A793-5710BBD04B9B}"/>
    <dgm:cxn modelId="{EC2C5CB3-C8EB-405F-9E1E-FB40697AA370}" type="presOf" srcId="{0426059F-22BA-4051-91B3-461363DF7F12}" destId="{AB42F522-FB3D-478C-8011-A1CF47E8B049}" srcOrd="0" destOrd="0" presId="urn:microsoft.com/office/officeart/2005/8/layout/gear1"/>
    <dgm:cxn modelId="{C2E66E1E-285F-4CC7-8B5B-47A84AFC3442}" type="presOf" srcId="{6FEFE622-D6A9-4CE2-A19B-B381F5778DF2}" destId="{8C1D5D63-EC79-428C-97E4-18EBD594F3CA}" srcOrd="0" destOrd="0" presId="urn:microsoft.com/office/officeart/2005/8/layout/gear1"/>
    <dgm:cxn modelId="{6D153D1A-7D81-415C-A6E1-A996E6B9A112}" type="presOf" srcId="{54C65A22-E92D-48FD-82D6-12EE055F588C}" destId="{73686FAD-20E6-452E-B87D-67EECBA99257}" srcOrd="2" destOrd="0" presId="urn:microsoft.com/office/officeart/2005/8/layout/gear1"/>
    <dgm:cxn modelId="{6C18922D-BFC3-4969-B492-DA5790952CA2}" type="presOf" srcId="{54C65A22-E92D-48FD-82D6-12EE055F588C}" destId="{21704FE3-C4E2-4CF5-BEFF-64BD9516DE8E}" srcOrd="1" destOrd="0" presId="urn:microsoft.com/office/officeart/2005/8/layout/gear1"/>
    <dgm:cxn modelId="{C57A837B-72C3-4152-BD8D-7F2471937F2D}" type="presOf" srcId="{6FEFE622-D6A9-4CE2-A19B-B381F5778DF2}" destId="{4202C261-3897-4A5A-B171-249E5BA48939}" srcOrd="1" destOrd="0" presId="urn:microsoft.com/office/officeart/2005/8/layout/gear1"/>
    <dgm:cxn modelId="{5F3B2205-E3B2-4F2A-9937-BBFBC94877D6}" type="presOf" srcId="{CD6ADABC-2520-4686-A793-5710BBD04B9B}" destId="{8BA6A564-1073-4A9D-AF0D-FEC0687D9B93}" srcOrd="0" destOrd="0" presId="urn:microsoft.com/office/officeart/2005/8/layout/gear1"/>
    <dgm:cxn modelId="{06AEA5B7-9089-40D0-8802-0BDAF5E4E416}" type="presOf" srcId="{0426059F-22BA-4051-91B3-461363DF7F12}" destId="{EB038AEB-4841-4D62-A7DC-70A637D38E93}" srcOrd="3" destOrd="0" presId="urn:microsoft.com/office/officeart/2005/8/layout/gear1"/>
    <dgm:cxn modelId="{637EC8EB-4444-4A3A-AD6C-72149FB3188E}" srcId="{2F50307B-9FE9-4E25-889B-D9A962C0A9CC}" destId="{0426059F-22BA-4051-91B3-461363DF7F12}" srcOrd="2" destOrd="0" parTransId="{CB975B33-4B5E-47CC-A31A-F2AD5BF083EC}" sibTransId="{476701A3-7F1B-42EF-9B35-6F66B0FC3FC9}"/>
    <dgm:cxn modelId="{6CDE7A84-51CE-4A51-9F80-DFEDD444AB05}" type="presOf" srcId="{17C9A013-2237-47FA-8EEC-1DA6477A1260}" destId="{7C23113B-EA77-4DAD-AD24-F23FDB1C4036}" srcOrd="0" destOrd="0" presId="urn:microsoft.com/office/officeart/2005/8/layout/gear1"/>
    <dgm:cxn modelId="{6035E648-DA77-41CE-A12A-20A6844BC6E5}" type="presOf" srcId="{476701A3-7F1B-42EF-9B35-6F66B0FC3FC9}" destId="{C1784487-A50C-4F73-8B5C-1680559F7161}" srcOrd="0" destOrd="0" presId="urn:microsoft.com/office/officeart/2005/8/layout/gear1"/>
    <dgm:cxn modelId="{863478D5-06D4-4616-A024-61973FA2630D}" type="presOf" srcId="{6FEFE622-D6A9-4CE2-A19B-B381F5778DF2}" destId="{72605B9F-2B3F-4D9E-A2CB-FE560C2BFD45}" srcOrd="2" destOrd="0" presId="urn:microsoft.com/office/officeart/2005/8/layout/gear1"/>
    <dgm:cxn modelId="{0B707978-806D-40C9-84E5-FA3D978A3B55}" srcId="{2F50307B-9FE9-4E25-889B-D9A962C0A9CC}" destId="{6FEFE622-D6A9-4CE2-A19B-B381F5778DF2}" srcOrd="0" destOrd="0" parTransId="{914A400E-C5CC-4F95-AD0E-E630E5C8855D}" sibTransId="{17C9A013-2237-47FA-8EEC-1DA6477A1260}"/>
    <dgm:cxn modelId="{0B094456-6098-46B4-91DD-BB4304BAAD43}" type="presOf" srcId="{54C65A22-E92D-48FD-82D6-12EE055F588C}" destId="{FF7D8AA8-64F9-49AC-9D27-3B0284DEF62B}" srcOrd="0" destOrd="0" presId="urn:microsoft.com/office/officeart/2005/8/layout/gear1"/>
    <dgm:cxn modelId="{C7D1253D-7FD0-407A-B6A2-893C379597FC}" type="presOf" srcId="{0426059F-22BA-4051-91B3-461363DF7F12}" destId="{3AA5B624-3BA4-40C2-891E-CA83475784C7}" srcOrd="1" destOrd="0" presId="urn:microsoft.com/office/officeart/2005/8/layout/gear1"/>
    <dgm:cxn modelId="{9BFD9674-689C-44B3-9973-22F2710FE743}" type="presOf" srcId="{0426059F-22BA-4051-91B3-461363DF7F12}" destId="{4E4E8979-963C-4408-9457-643532E4003B}" srcOrd="2" destOrd="0" presId="urn:microsoft.com/office/officeart/2005/8/layout/gear1"/>
    <dgm:cxn modelId="{79D5D352-3791-4363-9086-9D205C9DCF13}" type="presParOf" srcId="{150733CC-7A1A-424B-92C0-E2808F05ADAA}" destId="{8C1D5D63-EC79-428C-97E4-18EBD594F3CA}" srcOrd="0" destOrd="0" presId="urn:microsoft.com/office/officeart/2005/8/layout/gear1"/>
    <dgm:cxn modelId="{D01AF445-BFF9-4158-988A-F0C5C1CA0B83}" type="presParOf" srcId="{150733CC-7A1A-424B-92C0-E2808F05ADAA}" destId="{4202C261-3897-4A5A-B171-249E5BA48939}" srcOrd="1" destOrd="0" presId="urn:microsoft.com/office/officeart/2005/8/layout/gear1"/>
    <dgm:cxn modelId="{385D0D49-A0E1-4B81-8A16-B671C79CE671}" type="presParOf" srcId="{150733CC-7A1A-424B-92C0-E2808F05ADAA}" destId="{72605B9F-2B3F-4D9E-A2CB-FE560C2BFD45}" srcOrd="2" destOrd="0" presId="urn:microsoft.com/office/officeart/2005/8/layout/gear1"/>
    <dgm:cxn modelId="{715CD678-9A74-40E2-B0EF-B0C4B08F0907}" type="presParOf" srcId="{150733CC-7A1A-424B-92C0-E2808F05ADAA}" destId="{FF7D8AA8-64F9-49AC-9D27-3B0284DEF62B}" srcOrd="3" destOrd="0" presId="urn:microsoft.com/office/officeart/2005/8/layout/gear1"/>
    <dgm:cxn modelId="{E05BD789-18BB-40DB-9ACC-BEC90DFF007B}" type="presParOf" srcId="{150733CC-7A1A-424B-92C0-E2808F05ADAA}" destId="{21704FE3-C4E2-4CF5-BEFF-64BD9516DE8E}" srcOrd="4" destOrd="0" presId="urn:microsoft.com/office/officeart/2005/8/layout/gear1"/>
    <dgm:cxn modelId="{5BE57102-8FE3-4C09-B5A0-7E6B262D3680}" type="presParOf" srcId="{150733CC-7A1A-424B-92C0-E2808F05ADAA}" destId="{73686FAD-20E6-452E-B87D-67EECBA99257}" srcOrd="5" destOrd="0" presId="urn:microsoft.com/office/officeart/2005/8/layout/gear1"/>
    <dgm:cxn modelId="{652B49E3-5A62-40A2-BB93-F0EC597E5BC0}" type="presParOf" srcId="{150733CC-7A1A-424B-92C0-E2808F05ADAA}" destId="{AB42F522-FB3D-478C-8011-A1CF47E8B049}" srcOrd="6" destOrd="0" presId="urn:microsoft.com/office/officeart/2005/8/layout/gear1"/>
    <dgm:cxn modelId="{EB3CF980-C6E2-4987-9A5E-3BD3FA0A33A6}" type="presParOf" srcId="{150733CC-7A1A-424B-92C0-E2808F05ADAA}" destId="{3AA5B624-3BA4-40C2-891E-CA83475784C7}" srcOrd="7" destOrd="0" presId="urn:microsoft.com/office/officeart/2005/8/layout/gear1"/>
    <dgm:cxn modelId="{FB5E7FB1-135B-4ED9-9B04-553B5E9635F3}" type="presParOf" srcId="{150733CC-7A1A-424B-92C0-E2808F05ADAA}" destId="{4E4E8979-963C-4408-9457-643532E4003B}" srcOrd="8" destOrd="0" presId="urn:microsoft.com/office/officeart/2005/8/layout/gear1"/>
    <dgm:cxn modelId="{424035DC-E17A-45A2-BC43-08DB100DAC43}" type="presParOf" srcId="{150733CC-7A1A-424B-92C0-E2808F05ADAA}" destId="{EB038AEB-4841-4D62-A7DC-70A637D38E93}" srcOrd="9" destOrd="0" presId="urn:microsoft.com/office/officeart/2005/8/layout/gear1"/>
    <dgm:cxn modelId="{C297079F-CC47-48E9-BE58-A5B407FAC13B}" type="presParOf" srcId="{150733CC-7A1A-424B-92C0-E2808F05ADAA}" destId="{7C23113B-EA77-4DAD-AD24-F23FDB1C4036}" srcOrd="10" destOrd="0" presId="urn:microsoft.com/office/officeart/2005/8/layout/gear1"/>
    <dgm:cxn modelId="{383D5B5E-4601-4BBB-9C28-E7EDAD76680F}" type="presParOf" srcId="{150733CC-7A1A-424B-92C0-E2808F05ADAA}" destId="{8BA6A564-1073-4A9D-AF0D-FEC0687D9B93}" srcOrd="11" destOrd="0" presId="urn:microsoft.com/office/officeart/2005/8/layout/gear1"/>
    <dgm:cxn modelId="{9AD6E550-3AFA-42B8-8B90-042CD9554783}" type="presParOf" srcId="{150733CC-7A1A-424B-92C0-E2808F05ADAA}" destId="{C1784487-A50C-4F73-8B5C-1680559F7161}"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D5D63-EC79-428C-97E4-18EBD594F3CA}">
      <dsp:nvSpPr>
        <dsp:cNvPr id="0" name=""/>
        <dsp:cNvSpPr/>
      </dsp:nvSpPr>
      <dsp:spPr>
        <a:xfrm>
          <a:off x="2488409" y="1577339"/>
          <a:ext cx="1927860" cy="1927860"/>
        </a:xfrm>
        <a:prstGeom prst="gear9">
          <a:avLst/>
        </a:prstGeom>
        <a:solidFill>
          <a:schemeClr val="tx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BH" sz="2400" kern="1200" dirty="0" smtClean="0">
              <a:solidFill>
                <a:schemeClr val="bg1"/>
              </a:solidFill>
            </a:rPr>
            <a:t>رسالتنا</a:t>
          </a:r>
          <a:endParaRPr lang="en-US" sz="2400" kern="1200" dirty="0">
            <a:solidFill>
              <a:schemeClr val="bg1"/>
            </a:solidFill>
          </a:endParaRPr>
        </a:p>
      </dsp:txBody>
      <dsp:txXfrm>
        <a:off x="2875995" y="2028931"/>
        <a:ext cx="1152688" cy="990960"/>
      </dsp:txXfrm>
    </dsp:sp>
    <dsp:sp modelId="{FF7D8AA8-64F9-49AC-9D27-3B0284DEF62B}">
      <dsp:nvSpPr>
        <dsp:cNvPr id="0" name=""/>
        <dsp:cNvSpPr/>
      </dsp:nvSpPr>
      <dsp:spPr>
        <a:xfrm>
          <a:off x="1366745" y="1121663"/>
          <a:ext cx="1402080" cy="1402080"/>
        </a:xfrm>
        <a:prstGeom prst="gear6">
          <a:avLst/>
        </a:prstGeom>
        <a:solidFill>
          <a:schemeClr val="bg2">
            <a:lumMod val="40000"/>
            <a:lumOff val="6000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ar-BH" sz="1400" kern="1200" dirty="0" smtClean="0"/>
            <a:t>رسالتنا</a:t>
          </a:r>
          <a:endParaRPr lang="en-US" sz="1400" kern="1200" dirty="0"/>
        </a:p>
      </dsp:txBody>
      <dsp:txXfrm>
        <a:off x="1719723" y="1476774"/>
        <a:ext cx="696124" cy="691858"/>
      </dsp:txXfrm>
    </dsp:sp>
    <dsp:sp modelId="{AB42F522-FB3D-478C-8011-A1CF47E8B049}">
      <dsp:nvSpPr>
        <dsp:cNvPr id="0" name=""/>
        <dsp:cNvSpPr/>
      </dsp:nvSpPr>
      <dsp:spPr>
        <a:xfrm rot="20700000">
          <a:off x="2152053" y="154371"/>
          <a:ext cx="1373752" cy="1373752"/>
        </a:xfrm>
        <a:prstGeom prst="gear6">
          <a:avLst/>
        </a:prstGeom>
        <a:solidFill>
          <a:schemeClr val="bg2">
            <a:lumMod val="40000"/>
            <a:lumOff val="6000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ar-BH" sz="1200" kern="1200" dirty="0" smtClean="0"/>
            <a:t>رسالتنا</a:t>
          </a:r>
          <a:endParaRPr lang="en-US" sz="1200" kern="1200" dirty="0"/>
        </a:p>
      </dsp:txBody>
      <dsp:txXfrm rot="-20700000">
        <a:off x="2453358" y="455675"/>
        <a:ext cx="771144" cy="771144"/>
      </dsp:txXfrm>
    </dsp:sp>
    <dsp:sp modelId="{7C23113B-EA77-4DAD-AD24-F23FDB1C4036}">
      <dsp:nvSpPr>
        <dsp:cNvPr id="0" name=""/>
        <dsp:cNvSpPr/>
      </dsp:nvSpPr>
      <dsp:spPr>
        <a:xfrm>
          <a:off x="2332752" y="1290624"/>
          <a:ext cx="2467660" cy="2467660"/>
        </a:xfrm>
        <a:prstGeom prst="circularArrow">
          <a:avLst>
            <a:gd name="adj1" fmla="val 4688"/>
            <a:gd name="adj2" fmla="val 299029"/>
            <a:gd name="adj3" fmla="val 2497255"/>
            <a:gd name="adj4" fmla="val 15902631"/>
            <a:gd name="adj5" fmla="val 5469"/>
          </a:avLst>
        </a:prstGeom>
        <a:solidFill>
          <a:schemeClr val="accent1">
            <a:tint val="60000"/>
            <a:hueOff val="0"/>
            <a:satOff val="0"/>
            <a:lumOff val="0"/>
            <a:alphaOff val="0"/>
          </a:schemeClr>
        </a:solidFill>
        <a:ln>
          <a:solidFill>
            <a:schemeClr val="tx2"/>
          </a:solidFill>
        </a:ln>
        <a:effectLst/>
      </dsp:spPr>
      <dsp:style>
        <a:lnRef idx="0">
          <a:scrgbClr r="0" g="0" b="0"/>
        </a:lnRef>
        <a:fillRef idx="1">
          <a:scrgbClr r="0" g="0" b="0"/>
        </a:fillRef>
        <a:effectRef idx="0">
          <a:scrgbClr r="0" g="0" b="0"/>
        </a:effectRef>
        <a:fontRef idx="minor">
          <a:schemeClr val="lt1"/>
        </a:fontRef>
      </dsp:style>
    </dsp:sp>
    <dsp:sp modelId="{8BA6A564-1073-4A9D-AF0D-FEC0687D9B93}">
      <dsp:nvSpPr>
        <dsp:cNvPr id="0" name=""/>
        <dsp:cNvSpPr/>
      </dsp:nvSpPr>
      <dsp:spPr>
        <a:xfrm>
          <a:off x="1118440" y="814394"/>
          <a:ext cx="1792909" cy="1792909"/>
        </a:xfrm>
        <a:prstGeom prst="leftCircularArrow">
          <a:avLst>
            <a:gd name="adj1" fmla="val 6452"/>
            <a:gd name="adj2" fmla="val 429999"/>
            <a:gd name="adj3" fmla="val 10489124"/>
            <a:gd name="adj4" fmla="val 14837806"/>
            <a:gd name="adj5" fmla="val 7527"/>
          </a:avLst>
        </a:prstGeom>
        <a:solidFill>
          <a:schemeClr val="bg2">
            <a:lumMod val="40000"/>
            <a:lumOff val="60000"/>
          </a:schemeClr>
        </a:solidFill>
        <a:ln>
          <a:solidFill>
            <a:schemeClr val="bg2"/>
          </a:solidFill>
        </a:ln>
        <a:effectLst/>
      </dsp:spPr>
      <dsp:style>
        <a:lnRef idx="0">
          <a:scrgbClr r="0" g="0" b="0"/>
        </a:lnRef>
        <a:fillRef idx="1">
          <a:scrgbClr r="0" g="0" b="0"/>
        </a:fillRef>
        <a:effectRef idx="0">
          <a:scrgbClr r="0" g="0" b="0"/>
        </a:effectRef>
        <a:fontRef idx="minor">
          <a:schemeClr val="lt1"/>
        </a:fontRef>
      </dsp:style>
    </dsp:sp>
    <dsp:sp modelId="{C1784487-A50C-4F73-8B5C-1680559F7161}">
      <dsp:nvSpPr>
        <dsp:cNvPr id="0" name=""/>
        <dsp:cNvSpPr/>
      </dsp:nvSpPr>
      <dsp:spPr>
        <a:xfrm>
          <a:off x="1834290" y="-143574"/>
          <a:ext cx="1933117" cy="1933117"/>
        </a:xfrm>
        <a:prstGeom prst="circularArrow">
          <a:avLst>
            <a:gd name="adj1" fmla="val 5984"/>
            <a:gd name="adj2" fmla="val 394124"/>
            <a:gd name="adj3" fmla="val 13313824"/>
            <a:gd name="adj4" fmla="val 10508221"/>
            <a:gd name="adj5" fmla="val 6981"/>
          </a:avLst>
        </a:prstGeom>
        <a:solidFill>
          <a:schemeClr val="bg2">
            <a:lumMod val="40000"/>
            <a:lumOff val="60000"/>
          </a:schemeClr>
        </a:solidFill>
        <a:ln>
          <a:solidFill>
            <a:schemeClr val="bg2"/>
          </a:solid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627BF742-7515-4687-A5ED-8D0729B4747B}" type="datetimeFigureOut">
              <a:rPr lang="en-US" smtClean="0"/>
              <a:pPr/>
              <a:t>10/28/2013</a:t>
            </a:fld>
            <a:endParaRPr lang="en-US"/>
          </a:p>
        </p:txBody>
      </p:sp>
      <p:sp>
        <p:nvSpPr>
          <p:cNvPr id="4" name="Footer Placeholder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8B8DAED2-8A8A-4921-AC6A-EAFA8804AABA}" type="slidenum">
              <a:rPr lang="en-US" smtClean="0"/>
              <a:pPr/>
              <a:t>‹#›</a:t>
            </a:fld>
            <a:endParaRPr lang="en-US"/>
          </a:p>
        </p:txBody>
      </p:sp>
    </p:spTree>
    <p:extLst>
      <p:ext uri="{BB962C8B-B14F-4D97-AF65-F5344CB8AC3E}">
        <p14:creationId xmlns:p14="http://schemas.microsoft.com/office/powerpoint/2010/main" xmlns="" val="3085178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EE6837AD-39E9-4178-9763-3F7D61C2F7ED}" type="datetimeFigureOut">
              <a:rPr lang="en-US" smtClean="0"/>
              <a:pPr/>
              <a:t>10/28/2013</a:t>
            </a:fld>
            <a:endParaRPr lang="en-US"/>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6B0FE7B0-A392-4518-A29F-19043B1F8BA8}" type="slidenum">
              <a:rPr lang="en-US" smtClean="0"/>
              <a:pPr/>
              <a:t>‹#›</a:t>
            </a:fld>
            <a:endParaRPr lang="en-US"/>
          </a:p>
        </p:txBody>
      </p:sp>
    </p:spTree>
    <p:extLst>
      <p:ext uri="{BB962C8B-B14F-4D97-AF65-F5344CB8AC3E}">
        <p14:creationId xmlns:p14="http://schemas.microsoft.com/office/powerpoint/2010/main" xmlns="" val="3428400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BH" dirty="0" smtClean="0"/>
              <a:t>الدول المتقدمة على مملكة البحرين</a:t>
            </a:r>
          </a:p>
          <a:p>
            <a:pPr algn="r" rtl="1"/>
            <a:r>
              <a:rPr lang="ar-BH" dirty="0" smtClean="0"/>
              <a:t>باكستان</a:t>
            </a:r>
            <a:r>
              <a:rPr lang="ar-BH" baseline="0" dirty="0" smtClean="0"/>
              <a:t> – الأردن – جواتيمالا – مصر - كازخستان</a:t>
            </a:r>
            <a:endParaRPr lang="en-US" dirty="0"/>
          </a:p>
        </p:txBody>
      </p:sp>
      <p:sp>
        <p:nvSpPr>
          <p:cNvPr id="4" name="Slide Number Placeholder 3"/>
          <p:cNvSpPr>
            <a:spLocks noGrp="1"/>
          </p:cNvSpPr>
          <p:nvPr>
            <p:ph type="sldNum" sz="quarter" idx="10"/>
          </p:nvPr>
        </p:nvSpPr>
        <p:spPr/>
        <p:txBody>
          <a:bodyPr/>
          <a:lstStyle/>
          <a:p>
            <a:fld id="{6B0FE7B0-A392-4518-A29F-19043B1F8BA8}" type="slidenum">
              <a:rPr lang="en-US" smtClean="0"/>
              <a:pPr/>
              <a:t>3</a:t>
            </a:fld>
            <a:endParaRPr lang="en-US"/>
          </a:p>
        </p:txBody>
      </p:sp>
    </p:spTree>
    <p:extLst>
      <p:ext uri="{BB962C8B-B14F-4D97-AF65-F5344CB8AC3E}">
        <p14:creationId xmlns:p14="http://schemas.microsoft.com/office/powerpoint/2010/main" xmlns="" val="1742298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BH" dirty="0" smtClean="0"/>
              <a:t>وقد تمت الإشادة بما حققته مملكة البحرين على الصعيد الدولي من خلال تلقيها سلسلة من الجوائز في مجال الحكومة </a:t>
            </a:r>
            <a:r>
              <a:rPr lang="ar-BH" dirty="0" err="1" smtClean="0"/>
              <a:t>الإلكترونية</a:t>
            </a:r>
            <a:r>
              <a:rPr lang="ar-BH" baseline="0" dirty="0" err="1" smtClean="0"/>
              <a:t> ...</a:t>
            </a:r>
            <a:endParaRPr lang="ar-BH" dirty="0" smtClean="0"/>
          </a:p>
        </p:txBody>
      </p:sp>
      <p:sp>
        <p:nvSpPr>
          <p:cNvPr id="4" name="Slide Number Placeholder 3"/>
          <p:cNvSpPr>
            <a:spLocks noGrp="1"/>
          </p:cNvSpPr>
          <p:nvPr>
            <p:ph type="sldNum" sz="quarter" idx="10"/>
          </p:nvPr>
        </p:nvSpPr>
        <p:spPr/>
        <p:txBody>
          <a:bodyPr/>
          <a:lstStyle/>
          <a:p>
            <a:fld id="{6B0FE7B0-A392-4518-A29F-19043B1F8BA8}"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FE7B0-A392-4518-A29F-19043B1F8BA8}" type="slidenum">
              <a:rPr lang="en-US" smtClean="0"/>
              <a:pPr/>
              <a:t>9</a:t>
            </a:fld>
            <a:endParaRPr lang="en-US"/>
          </a:p>
        </p:txBody>
      </p:sp>
    </p:spTree>
    <p:extLst>
      <p:ext uri="{BB962C8B-B14F-4D97-AF65-F5344CB8AC3E}">
        <p14:creationId xmlns:p14="http://schemas.microsoft.com/office/powerpoint/2010/main" xmlns="" val="977443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E252D35E-4008-47CA-842C-E30244627502}" type="slidenum">
              <a:rPr lang="en-US" smtClean="0"/>
              <a:pPr>
                <a:defRPr/>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ar-BH" dirty="0" smtClean="0"/>
          </a:p>
        </p:txBody>
      </p:sp>
      <p:sp>
        <p:nvSpPr>
          <p:cNvPr id="4" name="Slide Number Placeholder 3"/>
          <p:cNvSpPr>
            <a:spLocks noGrp="1"/>
          </p:cNvSpPr>
          <p:nvPr>
            <p:ph type="sldNum" sz="quarter" idx="5"/>
          </p:nvPr>
        </p:nvSpPr>
        <p:spPr/>
        <p:txBody>
          <a:bodyPr/>
          <a:lstStyle/>
          <a:p>
            <a:pPr>
              <a:defRPr/>
            </a:pPr>
            <a:fld id="{E252D35E-4008-47CA-842C-E30244627502}"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6"/>
          <p:cNvSpPr/>
          <p:nvPr userDrawn="1"/>
        </p:nvSpPr>
        <p:spPr>
          <a:xfrm>
            <a:off x="-1" y="0"/>
            <a:ext cx="9144001" cy="6093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6"/>
          <p:cNvSpPr/>
          <p:nvPr userDrawn="1"/>
        </p:nvSpPr>
        <p:spPr>
          <a:xfrm>
            <a:off x="-1" y="0"/>
            <a:ext cx="9144001" cy="6093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6"/>
          <p:cNvSpPr/>
          <p:nvPr userDrawn="1"/>
        </p:nvSpPr>
        <p:spPr>
          <a:xfrm>
            <a:off x="-1" y="0"/>
            <a:ext cx="9144001" cy="6093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6"/>
          <p:cNvSpPr/>
          <p:nvPr userDrawn="1"/>
        </p:nvSpPr>
        <p:spPr>
          <a:xfrm>
            <a:off x="-1" y="0"/>
            <a:ext cx="9144001" cy="6093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6"/>
          <p:cNvSpPr/>
          <p:nvPr userDrawn="1"/>
        </p:nvSpPr>
        <p:spPr>
          <a:xfrm>
            <a:off x="-1" y="0"/>
            <a:ext cx="9144001" cy="6093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userDrawn="1"/>
        </p:nvSpPr>
        <p:spPr>
          <a:xfrm>
            <a:off x="-1" y="0"/>
            <a:ext cx="9144001" cy="6093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userDrawn="1"/>
        </p:nvSpPr>
        <p:spPr>
          <a:xfrm>
            <a:off x="-1" y="0"/>
            <a:ext cx="9144001" cy="6093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Rectangle 5"/>
          <p:cNvSpPr/>
          <p:nvPr userDrawn="1"/>
        </p:nvSpPr>
        <p:spPr>
          <a:xfrm>
            <a:off x="-1" y="0"/>
            <a:ext cx="9144001" cy="6093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Rectangle 4"/>
          <p:cNvSpPr/>
          <p:nvPr userDrawn="1"/>
        </p:nvSpPr>
        <p:spPr>
          <a:xfrm>
            <a:off x="-1" y="0"/>
            <a:ext cx="9144001" cy="6093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userDrawn="1"/>
        </p:nvSpPr>
        <p:spPr>
          <a:xfrm>
            <a:off x="-1" y="0"/>
            <a:ext cx="9144001" cy="6093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userDrawn="1"/>
        </p:nvSpPr>
        <p:spPr>
          <a:xfrm>
            <a:off x="-1" y="0"/>
            <a:ext cx="9144001" cy="6093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jpe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2.jpeg"/><Relationship Id="rId7" Type="http://schemas.microsoft.com/office/2007/relationships/hdphoto" Target="../media/hdphoto3.wdp"/><Relationship Id="rId12"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7.png"/><Relationship Id="rId5" Type="http://schemas.openxmlformats.org/officeDocument/2006/relationships/hyperlink" Target="http://www.google.com.bh/url?sa=i&amp;rct=j&amp;q=&amp;esrc=s&amp;frm=1&amp;source=images&amp;cd=&amp;cad=rja&amp;docid=ZXG-yxDUFm_cAM&amp;tbnid=1rwinsynkhurnM:&amp;ved=0CAUQjRw&amp;url=http://tawasolonline.net/tawasolonline/AuthorDetails.aspx?AuthorId=40&amp;ei=tHdmUp6uDMWa1AWC7YGQDA&amp;bvm=bv.55123115,d.d2k&amp;psig=AFQjCNGEGDtE86xSXQwvRk4zOC2-XX_kpw&amp;ust=1382533381403832" TargetMode="External"/><Relationship Id="rId10" Type="http://schemas.openxmlformats.org/officeDocument/2006/relationships/image" Target="../media/image26.jpeg"/><Relationship Id="rId4" Type="http://schemas.openxmlformats.org/officeDocument/2006/relationships/image" Target="../media/image23.jpeg"/><Relationship Id="rId9"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39.jpeg"/><Relationship Id="rId18" Type="http://schemas.openxmlformats.org/officeDocument/2006/relationships/image" Target="../media/image42.png"/><Relationship Id="rId26" Type="http://schemas.openxmlformats.org/officeDocument/2006/relationships/image" Target="../media/image46.jpeg"/><Relationship Id="rId3" Type="http://schemas.openxmlformats.org/officeDocument/2006/relationships/image" Target="../media/image31.png"/><Relationship Id="rId21" Type="http://schemas.openxmlformats.org/officeDocument/2006/relationships/hyperlink" Target="http://www.google.com.bh/url?sa=i&amp;rct=j&amp;q=user+icon&amp;source=images&amp;cd=&amp;cad=rja&amp;docid=bp13i7rriVcrqM&amp;tbnid=6fUh-mH4hKosXM:&amp;ved=0CAUQjRw&amp;url=http://dryicons.com/icon/shine-icon-set/female-business-user/&amp;ei=iT2KUc6GE6yg0wXP54CwCg&amp;bvm=bv.46226182,d.d2k&amp;psig=AFQjCNEAt3ftUWOyNhSRC2DzvT3LW1IQdA&amp;ust=1368100533066097" TargetMode="External"/><Relationship Id="rId7" Type="http://schemas.openxmlformats.org/officeDocument/2006/relationships/image" Target="../media/image34.jpeg"/><Relationship Id="rId12" Type="http://schemas.openxmlformats.org/officeDocument/2006/relationships/image" Target="../media/image38.png"/><Relationship Id="rId17" Type="http://schemas.openxmlformats.org/officeDocument/2006/relationships/hyperlink" Target="http://www.google.com.bh/url?sa=i&amp;rct=j&amp;q=IVR+icon&amp;source=images&amp;cd=&amp;cad=rja&amp;docid=v8wlGnANvORXPM&amp;tbnid=V6wlM7KPQ86C3M:&amp;ved=0CAUQjRw&amp;url=http://www.aheh.com/solutions/multi-method_epro.php&amp;ei=sDiKUe-DBISY0QX80YDgDQ&amp;bvm=bv.46226182,d.d2k&amp;psig=AFQjCNFJxtfkmb7qDPO5RwMOe2ANCPxKIw&amp;ust=1368099335123258" TargetMode="External"/><Relationship Id="rId25" Type="http://schemas.openxmlformats.org/officeDocument/2006/relationships/hyperlink" Target="http://www.google.com.bh/url?sa=i&amp;rct=j&amp;q=dashboard+icon&amp;source=images&amp;cd=&amp;cad=rja&amp;docid=VIGNMIF5zk2XhM&amp;tbnid=cGwmr5uATnGCMM:&amp;ved=0CAUQjRw&amp;url=http://www.flickr.com/photos/oracleopenworld09/4012977094/&amp;ei=V0CKUZPxGMqg0wXy0IHICg&amp;bvm=bv.46226182,d.d2k&amp;psig=AFQjCNENGzCVSUklDOa6UMVKchmtLP5hiA&amp;ust=1368101326821514" TargetMode="External"/><Relationship Id="rId2" Type="http://schemas.openxmlformats.org/officeDocument/2006/relationships/image" Target="../media/image3.png"/><Relationship Id="rId16" Type="http://schemas.openxmlformats.org/officeDocument/2006/relationships/image" Target="../media/image41.jpeg"/><Relationship Id="rId20"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hyperlink" Target="http://www.google.com.bh/url?sa=i&amp;rct=j&amp;q=walking+man+icon&amp;source=images&amp;cd=&amp;cad=rja&amp;docid=dWMVDCQjRXkANM&amp;tbnid=6hTvEuZZCYbr2M:&amp;ved=0CAUQjRw&amp;url=http://www.123rf.com/stock-photo/walking.html&amp;ei=fTOKUefOJ-6z0QXgmoG4BQ&amp;bvm=bv.46226182,d.d2k&amp;psig=AFQjCNHTVRhOnSZ3dAWOwC3AWi0aHi-Iwg&amp;ust=1368097992908807" TargetMode="External"/><Relationship Id="rId11" Type="http://schemas.openxmlformats.org/officeDocument/2006/relationships/hyperlink" Target="http://www.google.com.bh/url?sa=i&amp;rct=j&amp;q=contact+center+icon&amp;source=images&amp;cd=&amp;cad=rja&amp;docid=CuTgeshJtv-VKM&amp;tbnid=b17mdzmw9qlHMM:&amp;ved=0CAUQjRw&amp;url=http://easy-contacts.com/&amp;ei=TC-KUYmfBfPz0gWR2oCoCA&amp;bvm=bv.46226182,d.d2k&amp;psig=AFQjCNFlth04glXhD_dOUmMxVghBYPVAtw&amp;ust=1368096601081857" TargetMode="External"/><Relationship Id="rId24" Type="http://schemas.openxmlformats.org/officeDocument/2006/relationships/image" Target="../media/image45.png"/><Relationship Id="rId5" Type="http://schemas.openxmlformats.org/officeDocument/2006/relationships/image" Target="../media/image33.jpeg"/><Relationship Id="rId15" Type="http://schemas.openxmlformats.org/officeDocument/2006/relationships/image" Target="../media/image40.jpeg"/><Relationship Id="rId23" Type="http://schemas.openxmlformats.org/officeDocument/2006/relationships/hyperlink" Target="http://www.google.com.bh/url?sa=i&amp;rct=j&amp;q=government+icon&amp;source=images&amp;cd=&amp;cad=rja&amp;docid=cmx8ocbOqQ1gDM&amp;tbnid=3rZM8O0Ch075CM:&amp;ved=0CAUQjRw&amp;url=http://www.clker.com/clipart-government-building-icon.html&amp;ei=kDuKUeGGIsX70gXuxYD4Ag&amp;bvm=bv.46226182,d.d2k&amp;psig=AFQjCNHpEM6kZVZBbr4tR8mwy5qcvew1Jg&amp;ust=1368100037120522" TargetMode="External"/><Relationship Id="rId28" Type="http://schemas.openxmlformats.org/officeDocument/2006/relationships/image" Target="../media/image47.png"/><Relationship Id="rId10" Type="http://schemas.openxmlformats.org/officeDocument/2006/relationships/image" Target="../media/image37.png"/><Relationship Id="rId19" Type="http://schemas.openxmlformats.org/officeDocument/2006/relationships/hyperlink" Target="http://www.google.com.bh/url?sa=i&amp;rct=j&amp;q=user+icon&amp;source=images&amp;cd=&amp;cad=rja&amp;docid=Aoj13HxevqQ0rM&amp;tbnid=p7_M_ajcN8v1VM:&amp;ved=0CAUQjRw&amp;url=http://www.iconfinder.com/icondetails/43626/128/&amp;ei=cD2KUcmDBtCb0AXZ_oGwCA&amp;bvm=bv.46226182,d.d2k&amp;psig=AFQjCNEAt3ftUWOyNhSRC2DzvT3LW1IQdA&amp;ust=1368100533066097" TargetMode="External"/><Relationship Id="rId4" Type="http://schemas.openxmlformats.org/officeDocument/2006/relationships/image" Target="../media/image32.png"/><Relationship Id="rId9" Type="http://schemas.openxmlformats.org/officeDocument/2006/relationships/image" Target="../media/image36.jpeg"/><Relationship Id="rId14" Type="http://schemas.openxmlformats.org/officeDocument/2006/relationships/hyperlink" Target="http://www.google.com.bh/url?sa=i&amp;rct=j&amp;q=Email+icon&amp;source=images&amp;cd=&amp;cad=rja&amp;docid=lytvhNZYzq3hWM&amp;tbnid=5XZVnau5y2DRMM:&amp;ved=0CAUQjRw&amp;url=http://onwardstate.com/2013/03/21/how-to-make-a-badass-penn-state-email-address/&amp;ei=_TeKUZnFMqag0QWn3YGgCQ&amp;bvm=bv.46226182,d.d2k&amp;psig=AFQjCNEVQ5lznrADyBwwI_YSYfsAfGkG_w&amp;ust=1368099171602551" TargetMode="External"/><Relationship Id="rId22" Type="http://schemas.openxmlformats.org/officeDocument/2006/relationships/image" Target="../media/image44.png"/><Relationship Id="rId27" Type="http://schemas.openxmlformats.org/officeDocument/2006/relationships/hyperlink" Target="http://www.accessiblevoting.org/Library/AllResources.aspx"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3.jpeg"/><Relationship Id="rId13" Type="http://schemas.openxmlformats.org/officeDocument/2006/relationships/image" Target="../media/image58.jpeg"/><Relationship Id="rId3" Type="http://schemas.openxmlformats.org/officeDocument/2006/relationships/image" Target="../media/image48.jpeg"/><Relationship Id="rId7" Type="http://schemas.openxmlformats.org/officeDocument/2006/relationships/image" Target="../media/image52.jpeg"/><Relationship Id="rId12" Type="http://schemas.openxmlformats.org/officeDocument/2006/relationships/image" Target="../media/image57.jpeg"/><Relationship Id="rId2" Type="http://schemas.openxmlformats.org/officeDocument/2006/relationships/image" Target="../media/image3.png"/><Relationship Id="rId16"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51.jpeg"/><Relationship Id="rId11" Type="http://schemas.openxmlformats.org/officeDocument/2006/relationships/image" Target="../media/image56.jpeg"/><Relationship Id="rId5" Type="http://schemas.openxmlformats.org/officeDocument/2006/relationships/image" Target="../media/image50.jpeg"/><Relationship Id="rId15" Type="http://schemas.openxmlformats.org/officeDocument/2006/relationships/hyperlink" Target="http://www.albiladpress.com/newsimage/12597875221.jpg" TargetMode="External"/><Relationship Id="rId10" Type="http://schemas.openxmlformats.org/officeDocument/2006/relationships/image" Target="../media/image55.jpeg"/><Relationship Id="rId4" Type="http://schemas.openxmlformats.org/officeDocument/2006/relationships/image" Target="../media/image49.jpeg"/><Relationship Id="rId9" Type="http://schemas.openxmlformats.org/officeDocument/2006/relationships/image" Target="../media/image54.jpeg"/><Relationship Id="rId14" Type="http://schemas.openxmlformats.org/officeDocument/2006/relationships/image" Target="../media/image59.jpeg"/></Relationships>
</file>

<file path=ppt/slides/_rels/slide2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gif"/></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8.png"/><Relationship Id="rId5" Type="http://schemas.openxmlformats.org/officeDocument/2006/relationships/image" Target="../media/image67.jpeg"/><Relationship Id="rId4" Type="http://schemas.openxmlformats.org/officeDocument/2006/relationships/image" Target="../media/image66.jpeg"/></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09700" y="4953000"/>
            <a:ext cx="63246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000" dirty="0" smtClean="0">
                <a:solidFill>
                  <a:srgbClr val="C00000"/>
                </a:solidFill>
                <a:latin typeface="GE SS Two Medium" pitchFamily="18" charset="-78"/>
                <a:ea typeface="GE SS Two Medium" pitchFamily="18" charset="-78"/>
                <a:cs typeface="GE SS Two Medium" pitchFamily="18" charset="-78"/>
              </a:rPr>
              <a:t>نزار معروف عمر</a:t>
            </a:r>
            <a:endParaRPr lang="ar-BH" sz="600" dirty="0" smtClean="0">
              <a:solidFill>
                <a:srgbClr val="C00000"/>
              </a:solidFill>
              <a:latin typeface="GE SS Two Medium" pitchFamily="18" charset="-78"/>
              <a:ea typeface="GE SS Two Medium" pitchFamily="18" charset="-78"/>
              <a:cs typeface="GE SS Two Medium" pitchFamily="18" charset="-78"/>
            </a:endParaRPr>
          </a:p>
          <a:p>
            <a:pPr algn="ctr" rtl="1"/>
            <a:r>
              <a:rPr lang="ar-BH" sz="1600" dirty="0" smtClean="0">
                <a:solidFill>
                  <a:srgbClr val="4D4D4D"/>
                </a:solidFill>
                <a:latin typeface="GE SS Two Medium" pitchFamily="18" charset="-78"/>
                <a:ea typeface="GE SS Two Medium" pitchFamily="18" charset="-78"/>
              </a:rPr>
              <a:t>مدير إدارة الاستراتيجيات وإعادة هندسة الإجراءات الإلكترونية</a:t>
            </a:r>
          </a:p>
          <a:p>
            <a:pPr algn="ctr" rtl="1"/>
            <a:endParaRPr lang="ar-BH" sz="800" dirty="0">
              <a:solidFill>
                <a:srgbClr val="707073"/>
              </a:solidFill>
              <a:latin typeface="GE SS Two Medium" pitchFamily="18" charset="-78"/>
              <a:ea typeface="GE SS Two Medium" pitchFamily="18" charset="-78"/>
              <a:cs typeface="GE SS Two Medium" pitchFamily="18" charset="-78"/>
            </a:endParaRPr>
          </a:p>
          <a:p>
            <a:pPr algn="ctr" rtl="1"/>
            <a:r>
              <a:rPr lang="ar-BH" sz="1600" dirty="0" smtClean="0">
                <a:solidFill>
                  <a:srgbClr val="C00000"/>
                </a:solidFill>
                <a:latin typeface="Arial" pitchFamily="34" charset="0"/>
                <a:cs typeface="Arial" pitchFamily="34" charset="0"/>
              </a:rPr>
              <a:t>28</a:t>
            </a:r>
            <a:r>
              <a:rPr lang="ar-BH" sz="1600" dirty="0" smtClean="0">
                <a:solidFill>
                  <a:srgbClr val="C00000"/>
                </a:solidFill>
                <a:latin typeface="GE SS Two Medium" pitchFamily="18" charset="-78"/>
                <a:ea typeface="GE SS Two Medium" pitchFamily="18" charset="-78"/>
                <a:cs typeface="GE SS Two Medium" pitchFamily="18" charset="-78"/>
              </a:rPr>
              <a:t> أكتوبر </a:t>
            </a:r>
            <a:r>
              <a:rPr lang="ar-BH" sz="1600" dirty="0" smtClean="0">
                <a:solidFill>
                  <a:srgbClr val="C00000"/>
                </a:solidFill>
                <a:latin typeface="Arial" pitchFamily="34" charset="0"/>
                <a:ea typeface="GE SS Two Medium" pitchFamily="18" charset="-78"/>
                <a:cs typeface="Arial" pitchFamily="34" charset="0"/>
              </a:rPr>
              <a:t>2013</a:t>
            </a:r>
          </a:p>
        </p:txBody>
      </p:sp>
      <p:sp>
        <p:nvSpPr>
          <p:cNvPr id="6" name="Rectangle 5"/>
          <p:cNvSpPr/>
          <p:nvPr/>
        </p:nvSpPr>
        <p:spPr>
          <a:xfrm>
            <a:off x="1409700" y="4629912"/>
            <a:ext cx="6324600" cy="1828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1400" dirty="0" smtClean="0">
              <a:solidFill>
                <a:srgbClr val="000000"/>
              </a:solidFill>
              <a:latin typeface="GE SS Two Medium" pitchFamily="18" charset="-78"/>
              <a:ea typeface="GE SS Two Medium" pitchFamily="18" charset="-78"/>
              <a:cs typeface="GE SS Two Medium" pitchFamily="18" charset="-78"/>
            </a:endParaRPr>
          </a:p>
        </p:txBody>
      </p:sp>
      <p:sp>
        <p:nvSpPr>
          <p:cNvPr id="7" name="TextBox 6"/>
          <p:cNvSpPr txBox="1"/>
          <p:nvPr/>
        </p:nvSpPr>
        <p:spPr>
          <a:xfrm>
            <a:off x="685800" y="3632537"/>
            <a:ext cx="7772400" cy="1015663"/>
          </a:xfrm>
          <a:prstGeom prst="rect">
            <a:avLst/>
          </a:prstGeom>
          <a:noFill/>
        </p:spPr>
        <p:txBody>
          <a:bodyPr wrap="square" rtlCol="0">
            <a:spAutoFit/>
          </a:bodyPr>
          <a:lstStyle/>
          <a:p>
            <a:pPr algn="ctr" rtl="1"/>
            <a:r>
              <a:rPr lang="ar-BH" sz="3200" dirty="0" smtClean="0">
                <a:solidFill>
                  <a:srgbClr val="C00000"/>
                </a:solidFill>
                <a:cs typeface="+mj-cs"/>
              </a:rPr>
              <a:t>دور الحكومة الإلكترونية في تطوير الخدمات الحكومية</a:t>
            </a:r>
          </a:p>
          <a:p>
            <a:pPr algn="ctr" rtl="1"/>
            <a:r>
              <a:rPr lang="ar-BH" sz="2800" dirty="0" smtClean="0">
                <a:solidFill>
                  <a:srgbClr val="4D4D4D"/>
                </a:solidFill>
                <a:latin typeface="GE SS Two Light" pitchFamily="18" charset="-78"/>
                <a:ea typeface="GE SS Two Light" pitchFamily="18" charset="-78"/>
                <a:cs typeface="GE SS Two Light" pitchFamily="18" charset="-78"/>
              </a:rPr>
              <a:t>تطبيقات لقطاع الصحة</a:t>
            </a:r>
            <a:endParaRPr lang="en-US" sz="2800" dirty="0">
              <a:solidFill>
                <a:srgbClr val="4D4D4D"/>
              </a:solidFill>
              <a:latin typeface="GE SS Two Light" pitchFamily="18" charset="-78"/>
              <a:ea typeface="GE SS Two Light" pitchFamily="18" charset="-78"/>
              <a:cs typeface="GE SS Two Light" pitchFamily="18" charset="-78"/>
            </a:endParaRPr>
          </a:p>
        </p:txBody>
      </p:sp>
      <p:pic>
        <p:nvPicPr>
          <p:cNvPr id="1026" name="Picture 2" descr="\\10.71.8.16\mkt\Yaser-Test\Handover\Logos\eGovernmentLogos(Final)\EGALogo\Alternative\egalogo-vertical-a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72795" y="457200"/>
            <a:ext cx="3655688" cy="24384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9115797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2590800"/>
            <a:ext cx="8415705"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endParaRPr lang="en-US" sz="2400" b="1" dirty="0" smtClean="0">
              <a:cs typeface="+mn-cs"/>
            </a:endParaRPr>
          </a:p>
        </p:txBody>
      </p:sp>
      <p:grpSp>
        <p:nvGrpSpPr>
          <p:cNvPr id="17" name="Group 16"/>
          <p:cNvGrpSpPr/>
          <p:nvPr/>
        </p:nvGrpSpPr>
        <p:grpSpPr>
          <a:xfrm>
            <a:off x="-914400" y="1600200"/>
            <a:ext cx="9982200" cy="3505200"/>
            <a:chOff x="-805544" y="1524000"/>
            <a:chExt cx="9982200" cy="3505200"/>
          </a:xfrm>
        </p:grpSpPr>
        <p:grpSp>
          <p:nvGrpSpPr>
            <p:cNvPr id="18" name="Group 17"/>
            <p:cNvGrpSpPr/>
            <p:nvPr/>
          </p:nvGrpSpPr>
          <p:grpSpPr>
            <a:xfrm>
              <a:off x="-805544" y="1524000"/>
              <a:ext cx="9982200" cy="3505200"/>
              <a:chOff x="-805544" y="1524000"/>
              <a:chExt cx="9982200" cy="3505200"/>
            </a:xfrm>
          </p:grpSpPr>
          <p:graphicFrame>
            <p:nvGraphicFramePr>
              <p:cNvPr id="9" name="Diagram 8"/>
              <p:cNvGraphicFramePr/>
              <p:nvPr>
                <p:extLst>
                  <p:ext uri="{D42A27DB-BD31-4B8C-83A1-F6EECF244321}">
                    <p14:modId xmlns:p14="http://schemas.microsoft.com/office/powerpoint/2010/main" xmlns="" val="838576357"/>
                  </p:ext>
                </p:extLst>
              </p:nvPr>
            </p:nvGraphicFramePr>
            <p:xfrm>
              <a:off x="-805544" y="1524000"/>
              <a:ext cx="5327340"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4038599" y="1987739"/>
                <a:ext cx="5138057" cy="452047"/>
              </a:xfrm>
              <a:prstGeom prst="rect">
                <a:avLst/>
              </a:prstGeom>
              <a:noFill/>
            </p:spPr>
            <p:txBody>
              <a:bodyPr wrap="square" rtlCol="0">
                <a:spAutoFit/>
              </a:bodyPr>
              <a:lstStyle/>
              <a:p>
                <a:pPr marL="182880" algn="ctr" rtl="1">
                  <a:lnSpc>
                    <a:spcPct val="150000"/>
                  </a:lnSpc>
                  <a:spcBef>
                    <a:spcPts val="600"/>
                  </a:spcBef>
                  <a:spcAft>
                    <a:spcPts val="600"/>
                  </a:spcAft>
                </a:pPr>
                <a:endParaRPr lang="ar-BH" sz="1700" dirty="0">
                  <a:solidFill>
                    <a:srgbClr val="000000"/>
                  </a:solidFill>
                </a:endParaRPr>
              </a:p>
            </p:txBody>
          </p:sp>
        </p:grpSp>
        <p:sp>
          <p:nvSpPr>
            <p:cNvPr id="2" name="Oval 1"/>
            <p:cNvSpPr/>
            <p:nvPr/>
          </p:nvSpPr>
          <p:spPr>
            <a:xfrm>
              <a:off x="1722120" y="2057400"/>
              <a:ext cx="609600" cy="609600"/>
            </a:xfrm>
            <a:prstGeom prst="ellipse">
              <a:avLst/>
            </a:prstGeom>
            <a:ln>
              <a:solidFill>
                <a:schemeClr val="bg2"/>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2" name="Oval 11"/>
            <p:cNvSpPr/>
            <p:nvPr/>
          </p:nvSpPr>
          <p:spPr>
            <a:xfrm>
              <a:off x="960120" y="3048000"/>
              <a:ext cx="609600" cy="609600"/>
            </a:xfrm>
            <a:prstGeom prst="ellipse">
              <a:avLst/>
            </a:prstGeom>
            <a:solidFill>
              <a:schemeClr val="bg1"/>
            </a:solidFill>
            <a:ln>
              <a:solidFill>
                <a:schemeClr val="bg2"/>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pic>
        <p:nvPicPr>
          <p:cNvPr id="15" name="Picture 14" descr="Picture1.png"/>
          <p:cNvPicPr>
            <a:picLocks noChangeAspect="1"/>
          </p:cNvPicPr>
          <p:nvPr/>
        </p:nvPicPr>
        <p:blipFill>
          <a:blip r:embed="rId6" cstate="print"/>
          <a:stretch>
            <a:fillRect/>
          </a:stretch>
        </p:blipFill>
        <p:spPr>
          <a:xfrm>
            <a:off x="-130632" y="65316"/>
            <a:ext cx="2201290" cy="507403"/>
          </a:xfrm>
          <a:prstGeom prst="rect">
            <a:avLst/>
          </a:prstGeom>
        </p:spPr>
      </p:pic>
      <p:sp>
        <p:nvSpPr>
          <p:cNvPr id="16" name="Rectangle 15"/>
          <p:cNvSpPr/>
          <p:nvPr/>
        </p:nvSpPr>
        <p:spPr>
          <a:xfrm>
            <a:off x="3733800" y="1524000"/>
            <a:ext cx="5029200" cy="4362733"/>
          </a:xfrm>
          <a:prstGeom prst="rect">
            <a:avLst/>
          </a:prstGeom>
        </p:spPr>
        <p:txBody>
          <a:bodyPr wrap="square">
            <a:spAutoFit/>
          </a:bodyPr>
          <a:lstStyle/>
          <a:p>
            <a:pPr algn="r" rtl="1">
              <a:spcBef>
                <a:spcPts val="500"/>
              </a:spcBef>
            </a:pPr>
            <a:r>
              <a:rPr lang="ar-BH" sz="2400" dirty="0" smtClean="0">
                <a:solidFill>
                  <a:srgbClr val="4D4D4D"/>
                </a:solidFill>
                <a:cs typeface="+mj-cs"/>
              </a:rPr>
              <a:t>" تحقيق رؤية الحكومة الإلكترونية</a:t>
            </a:r>
          </a:p>
          <a:p>
            <a:pPr algn="r" rtl="1">
              <a:spcBef>
                <a:spcPts val="500"/>
              </a:spcBef>
            </a:pPr>
            <a:r>
              <a:rPr lang="ar-BH" sz="2400" dirty="0" smtClean="0">
                <a:solidFill>
                  <a:srgbClr val="4D4D4D"/>
                </a:solidFill>
                <a:cs typeface="+mj-cs"/>
              </a:rPr>
              <a:t>الجديدة لمملكة البحرين من خلال</a:t>
            </a:r>
          </a:p>
          <a:p>
            <a:pPr algn="r" rtl="1">
              <a:spcBef>
                <a:spcPts val="500"/>
              </a:spcBef>
            </a:pPr>
            <a:r>
              <a:rPr lang="ar-BH" sz="2400" dirty="0" smtClean="0">
                <a:solidFill>
                  <a:srgbClr val="4D4D4D"/>
                </a:solidFill>
                <a:cs typeface="+mj-cs"/>
              </a:rPr>
              <a:t>تحديد وإدارة تنفيذ الإستراتيجيات</a:t>
            </a:r>
          </a:p>
          <a:p>
            <a:pPr algn="r" rtl="1">
              <a:spcBef>
                <a:spcPts val="500"/>
              </a:spcBef>
            </a:pPr>
            <a:r>
              <a:rPr lang="ar-BH" sz="2400" dirty="0" smtClean="0">
                <a:solidFill>
                  <a:srgbClr val="4D4D4D"/>
                </a:solidFill>
                <a:cs typeface="+mj-cs"/>
              </a:rPr>
              <a:t>ذات الصلة، وتحديد ورصد الامتثال</a:t>
            </a:r>
          </a:p>
          <a:p>
            <a:pPr algn="r" rtl="1">
              <a:spcBef>
                <a:spcPts val="500"/>
              </a:spcBef>
            </a:pPr>
            <a:r>
              <a:rPr lang="ar-BH" sz="2400" dirty="0" smtClean="0">
                <a:solidFill>
                  <a:srgbClr val="4D4D4D"/>
                </a:solidFill>
                <a:cs typeface="+mj-cs"/>
              </a:rPr>
              <a:t>للسياسات والمعايير، وتسهيل تحول</a:t>
            </a:r>
          </a:p>
          <a:p>
            <a:pPr algn="r" rtl="1">
              <a:spcBef>
                <a:spcPts val="500"/>
              </a:spcBef>
            </a:pPr>
            <a:r>
              <a:rPr lang="ar-BH" sz="2400" dirty="0" smtClean="0">
                <a:solidFill>
                  <a:srgbClr val="4D4D4D"/>
                </a:solidFill>
                <a:cs typeface="+mj-cs"/>
              </a:rPr>
              <a:t>الخدمات واحتضان مفاهيم الجيل</a:t>
            </a:r>
          </a:p>
          <a:p>
            <a:pPr algn="r" rtl="1">
              <a:spcBef>
                <a:spcPts val="500"/>
              </a:spcBef>
            </a:pPr>
            <a:r>
              <a:rPr lang="ar-BH" sz="2400" dirty="0" smtClean="0">
                <a:solidFill>
                  <a:srgbClr val="4D4D4D"/>
                </a:solidFill>
                <a:cs typeface="+mj-cs"/>
              </a:rPr>
              <a:t>القادم، كل ذلك بالتعاون الوثيق مع</a:t>
            </a:r>
          </a:p>
          <a:p>
            <a:pPr algn="r" rtl="1">
              <a:spcBef>
                <a:spcPts val="500"/>
              </a:spcBef>
            </a:pPr>
            <a:r>
              <a:rPr lang="ar-BH" sz="2400" dirty="0" smtClean="0">
                <a:solidFill>
                  <a:srgbClr val="4D4D4D"/>
                </a:solidFill>
                <a:cs typeface="+mj-cs"/>
              </a:rPr>
              <a:t>الجهات الحكومية، وشراكة فعالة</a:t>
            </a:r>
          </a:p>
          <a:p>
            <a:pPr algn="r" rtl="1">
              <a:spcBef>
                <a:spcPts val="500"/>
              </a:spcBef>
            </a:pPr>
            <a:r>
              <a:rPr lang="ar-BH" sz="2400" dirty="0" smtClean="0">
                <a:solidFill>
                  <a:srgbClr val="4D4D4D"/>
                </a:solidFill>
                <a:cs typeface="+mj-cs"/>
              </a:rPr>
              <a:t>مع القطاع الخاص ومؤسسات</a:t>
            </a:r>
          </a:p>
          <a:p>
            <a:pPr algn="r" rtl="1">
              <a:spcBef>
                <a:spcPts val="500"/>
              </a:spcBef>
            </a:pPr>
            <a:r>
              <a:rPr lang="ar-BH" sz="2400" dirty="0" smtClean="0">
                <a:solidFill>
                  <a:srgbClr val="4D4D4D"/>
                </a:solidFill>
                <a:cs typeface="+mj-cs"/>
              </a:rPr>
              <a:t>المجتمع المدني“</a:t>
            </a:r>
            <a:endParaRPr lang="ar-BH" sz="2400" dirty="0" smtClean="0">
              <a:solidFill>
                <a:srgbClr val="4D4D4D"/>
              </a:solidFill>
            </a:endParaRPr>
          </a:p>
        </p:txBody>
      </p:sp>
      <p:sp>
        <p:nvSpPr>
          <p:cNvPr id="13" name="Freeform 12"/>
          <p:cNvSpPr/>
          <p:nvPr/>
        </p:nvSpPr>
        <p:spPr>
          <a:xfrm>
            <a:off x="1926770" y="141514"/>
            <a:ext cx="6760029" cy="459904"/>
          </a:xfrm>
          <a:custGeom>
            <a:avLst/>
            <a:gdLst>
              <a:gd name="connsiteX0" fmla="*/ 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459904">
                <a:moveTo>
                  <a:pt x="457200" y="0"/>
                </a:moveTo>
                <a:lnTo>
                  <a:pt x="6858000" y="0"/>
                </a:lnTo>
                <a:lnTo>
                  <a:pt x="6858000" y="459904"/>
                </a:lnTo>
                <a:lnTo>
                  <a:pt x="0" y="459904"/>
                </a:lnTo>
                <a:cubicBezTo>
                  <a:pt x="308429" y="328374"/>
                  <a:pt x="290286" y="109758"/>
                  <a:pt x="457200" y="0"/>
                </a:cubicBezTo>
                <a:close/>
              </a:path>
            </a:pathLst>
          </a:custGeom>
          <a:solidFill>
            <a:schemeClr val="bg2"/>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r" rtl="1"/>
            <a:r>
              <a:rPr lang="ar-BH" sz="2000" dirty="0" smtClean="0">
                <a:solidFill>
                  <a:schemeClr val="bg1"/>
                </a:solidFill>
                <a:latin typeface="GE SS Two Medium" pitchFamily="18" charset="-78"/>
                <a:ea typeface="GE SS Two Medium" pitchFamily="18" charset="-78"/>
                <a:cs typeface="GE SS Two Medium" pitchFamily="18" charset="-78"/>
              </a:rPr>
              <a:t>رسالة إستراتيجية </a:t>
            </a:r>
            <a:r>
              <a:rPr lang="ar-BH" sz="2000" b="1" dirty="0">
                <a:solidFill>
                  <a:schemeClr val="bg1"/>
                </a:solidFill>
                <a:latin typeface="Arial" pitchFamily="34" charset="0"/>
                <a:ea typeface="GE SS Two Medium" pitchFamily="18" charset="-78"/>
                <a:cs typeface="Arial" pitchFamily="34" charset="0"/>
              </a:rPr>
              <a:t>2016</a:t>
            </a:r>
          </a:p>
        </p:txBody>
      </p:sp>
      <p:sp>
        <p:nvSpPr>
          <p:cNvPr id="14" name="Rectangle 13"/>
          <p:cNvSpPr/>
          <p:nvPr/>
        </p:nvSpPr>
        <p:spPr>
          <a:xfrm>
            <a:off x="8686800" y="140400"/>
            <a:ext cx="457200" cy="46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9" name="Rectangle 18"/>
          <p:cNvSpPr/>
          <p:nvPr/>
        </p:nvSpPr>
        <p:spPr>
          <a:xfrm>
            <a:off x="7298278" y="914400"/>
            <a:ext cx="1388522" cy="553998"/>
          </a:xfrm>
          <a:prstGeom prst="rect">
            <a:avLst/>
          </a:prstGeom>
        </p:spPr>
        <p:txBody>
          <a:bodyPr wrap="none">
            <a:spAutoFit/>
          </a:bodyPr>
          <a:lstStyle/>
          <a:p>
            <a:pPr algn="r" rtl="1"/>
            <a:r>
              <a:rPr lang="ar-BH" sz="3000" dirty="0" smtClean="0">
                <a:solidFill>
                  <a:schemeClr val="tx2"/>
                </a:solidFill>
                <a:latin typeface="GE SS Two Medium" pitchFamily="18" charset="-78"/>
                <a:ea typeface="GE SS Two Medium" pitchFamily="18" charset="-78"/>
                <a:cs typeface="GE SS Two Medium" pitchFamily="18" charset="-78"/>
              </a:rPr>
              <a:t>الرسالة</a:t>
            </a:r>
            <a:endParaRPr lang="ar-BH" sz="3000" b="1" dirty="0">
              <a:solidFill>
                <a:schemeClr val="tx2"/>
              </a:solidFill>
              <a:latin typeface="Arial" pitchFamily="34" charset="0"/>
              <a:ea typeface="GE SS Two Medium" pitchFamily="18" charset="-78"/>
              <a:cs typeface="Arial" pitchFamily="34" charset="0"/>
            </a:endParaRPr>
          </a:p>
        </p:txBody>
      </p:sp>
    </p:spTree>
    <p:extLst>
      <p:ext uri="{BB962C8B-B14F-4D97-AF65-F5344CB8AC3E}">
        <p14:creationId xmlns:p14="http://schemas.microsoft.com/office/powerpoint/2010/main" xmlns="" val="25949831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533398" y="1524000"/>
            <a:ext cx="8167533" cy="3733800"/>
            <a:chOff x="1066800" y="2133600"/>
            <a:chExt cx="7086600" cy="3352800"/>
          </a:xfrm>
        </p:grpSpPr>
        <p:sp>
          <p:nvSpPr>
            <p:cNvPr id="18" name="Snip Diagonal Corner Rectangle 17"/>
            <p:cNvSpPr/>
            <p:nvPr/>
          </p:nvSpPr>
          <p:spPr>
            <a:xfrm>
              <a:off x="4648200" y="2133600"/>
              <a:ext cx="3505200" cy="609600"/>
            </a:xfrm>
            <a:prstGeom prst="snip2DiagRect">
              <a:avLst>
                <a:gd name="adj1" fmla="val 32524"/>
                <a:gd name="adj2" fmla="val 16667"/>
              </a:avLst>
            </a:prstGeom>
            <a:ln w="1905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r>
                <a:rPr lang="ar-BH" sz="1600" dirty="0">
                  <a:solidFill>
                    <a:srgbClr val="4D4D4D"/>
                  </a:solidFill>
                </a:rPr>
                <a:t>زيادة التفاعل والمشاركة المجتمعية </a:t>
              </a:r>
            </a:p>
          </p:txBody>
        </p:sp>
        <p:sp>
          <p:nvSpPr>
            <p:cNvPr id="19" name="Snip Diagonal Corner Rectangle 18"/>
            <p:cNvSpPr/>
            <p:nvPr/>
          </p:nvSpPr>
          <p:spPr>
            <a:xfrm>
              <a:off x="1066800" y="2819400"/>
              <a:ext cx="7086600" cy="609600"/>
            </a:xfrm>
            <a:prstGeom prst="snip2DiagRect">
              <a:avLst>
                <a:gd name="adj1" fmla="val 32524"/>
                <a:gd name="adj2" fmla="val 16667"/>
              </a:avLst>
            </a:prstGeom>
            <a:solidFill>
              <a:schemeClr val="bg1">
                <a:lumMod val="85000"/>
              </a:schemeClr>
            </a:solidFill>
            <a:ln w="1905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r>
                <a:rPr lang="ar-BH" sz="1600" dirty="0">
                  <a:solidFill>
                    <a:srgbClr val="4D4D4D"/>
                  </a:solidFill>
                </a:rPr>
                <a:t>حكومة ذات أداء عالي، وأكثر تعاونا، وتكاملا، وفاعلية</a:t>
              </a:r>
            </a:p>
          </p:txBody>
        </p:sp>
        <p:sp>
          <p:nvSpPr>
            <p:cNvPr id="20" name="Snip Diagonal Corner Rectangle 19"/>
            <p:cNvSpPr/>
            <p:nvPr/>
          </p:nvSpPr>
          <p:spPr>
            <a:xfrm>
              <a:off x="1066800" y="2133600"/>
              <a:ext cx="3505200" cy="609600"/>
            </a:xfrm>
            <a:prstGeom prst="snip2DiagRect">
              <a:avLst>
                <a:gd name="adj1" fmla="val 32524"/>
                <a:gd name="adj2" fmla="val 16667"/>
              </a:avLst>
            </a:prstGeom>
            <a:ln w="1905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r>
                <a:rPr lang="ar-BH" sz="1600" dirty="0" smtClean="0">
                  <a:solidFill>
                    <a:srgbClr val="4D4D4D"/>
                  </a:solidFill>
                </a:rPr>
                <a:t>دعم الإبتكار وريادة الأعمال</a:t>
              </a:r>
              <a:endParaRPr lang="ar-BH" sz="1600" dirty="0">
                <a:solidFill>
                  <a:srgbClr val="4D4D4D"/>
                </a:solidFill>
              </a:endParaRPr>
            </a:p>
          </p:txBody>
        </p:sp>
        <p:sp>
          <p:nvSpPr>
            <p:cNvPr id="21" name="Snip Diagonal Corner Rectangle 20"/>
            <p:cNvSpPr/>
            <p:nvPr/>
          </p:nvSpPr>
          <p:spPr>
            <a:xfrm>
              <a:off x="4648200" y="3505200"/>
              <a:ext cx="3505200" cy="609600"/>
            </a:xfrm>
            <a:prstGeom prst="snip2DiagRect">
              <a:avLst>
                <a:gd name="adj1" fmla="val 32524"/>
                <a:gd name="adj2" fmla="val 16667"/>
              </a:avLst>
            </a:prstGeom>
            <a:ln w="1905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r>
                <a:rPr lang="ar-BH" sz="1600" dirty="0">
                  <a:solidFill>
                    <a:srgbClr val="4D4D4D"/>
                  </a:solidFill>
                </a:rPr>
                <a:t>تقديم خدمات شاملة </a:t>
              </a:r>
              <a:r>
                <a:rPr lang="ar-BH" sz="1600" dirty="0" smtClean="0">
                  <a:solidFill>
                    <a:srgbClr val="4D4D4D"/>
                  </a:solidFill>
                </a:rPr>
                <a:t>وفعالة</a:t>
              </a:r>
            </a:p>
            <a:p>
              <a:pPr algn="ctr" rtl="1"/>
              <a:r>
                <a:rPr lang="ar-BH" sz="1600" dirty="0" smtClean="0">
                  <a:solidFill>
                    <a:srgbClr val="4D4D4D"/>
                  </a:solidFill>
                </a:rPr>
                <a:t> </a:t>
              </a:r>
              <a:r>
                <a:rPr lang="ar-BH" sz="1600" dirty="0">
                  <a:solidFill>
                    <a:srgbClr val="4D4D4D"/>
                  </a:solidFill>
                </a:rPr>
                <a:t>ذات جودة عالية</a:t>
              </a:r>
            </a:p>
          </p:txBody>
        </p:sp>
        <p:sp>
          <p:nvSpPr>
            <p:cNvPr id="22" name="Snip Diagonal Corner Rectangle 21"/>
            <p:cNvSpPr/>
            <p:nvPr/>
          </p:nvSpPr>
          <p:spPr>
            <a:xfrm>
              <a:off x="1066800" y="3505200"/>
              <a:ext cx="3505200" cy="609600"/>
            </a:xfrm>
            <a:prstGeom prst="snip2DiagRect">
              <a:avLst>
                <a:gd name="adj1" fmla="val 32524"/>
                <a:gd name="adj2" fmla="val 16667"/>
              </a:avLst>
            </a:prstGeom>
            <a:ln w="1905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r>
                <a:rPr lang="ar-BH" sz="1600" dirty="0">
                  <a:solidFill>
                    <a:srgbClr val="4D4D4D"/>
                  </a:solidFill>
                </a:rPr>
                <a:t>زيادة مستوى حماية </a:t>
              </a:r>
              <a:r>
                <a:rPr lang="ar-BH" sz="1600" dirty="0" smtClean="0">
                  <a:solidFill>
                    <a:srgbClr val="4D4D4D"/>
                  </a:solidFill>
                </a:rPr>
                <a:t>المعلومات</a:t>
              </a:r>
            </a:p>
            <a:p>
              <a:pPr algn="ctr" rtl="1"/>
              <a:r>
                <a:rPr lang="ar-BH" sz="1600" dirty="0" smtClean="0">
                  <a:solidFill>
                    <a:srgbClr val="4D4D4D"/>
                  </a:solidFill>
                </a:rPr>
                <a:t> </a:t>
              </a:r>
              <a:r>
                <a:rPr lang="ar-BH" sz="1600" dirty="0">
                  <a:solidFill>
                    <a:srgbClr val="4D4D4D"/>
                  </a:solidFill>
                </a:rPr>
                <a:t>وحقوق المستخدمين</a:t>
              </a:r>
            </a:p>
          </p:txBody>
        </p:sp>
        <p:sp>
          <p:nvSpPr>
            <p:cNvPr id="23" name="Snip Diagonal Corner Rectangle 22"/>
            <p:cNvSpPr/>
            <p:nvPr/>
          </p:nvSpPr>
          <p:spPr>
            <a:xfrm>
              <a:off x="1066800" y="4191000"/>
              <a:ext cx="7086600" cy="609600"/>
            </a:xfrm>
            <a:prstGeom prst="snip2DiagRect">
              <a:avLst>
                <a:gd name="adj1" fmla="val 32524"/>
                <a:gd name="adj2" fmla="val 16667"/>
              </a:avLst>
            </a:prstGeom>
            <a:solidFill>
              <a:schemeClr val="bg1">
                <a:lumMod val="85000"/>
              </a:schemeClr>
            </a:solidFill>
            <a:ln w="1905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r>
                <a:rPr lang="ar-BH" sz="1600" dirty="0">
                  <a:solidFill>
                    <a:srgbClr val="4D4D4D"/>
                  </a:solidFill>
                </a:rPr>
                <a:t>زيادة الشراكات مع القطاع الخاص ورفع مستوى </a:t>
              </a:r>
            </a:p>
            <a:p>
              <a:pPr algn="ctr" rtl="1"/>
              <a:r>
                <a:rPr lang="ar-BH" sz="1600" dirty="0">
                  <a:solidFill>
                    <a:srgbClr val="4D4D4D"/>
                  </a:solidFill>
                </a:rPr>
                <a:t>الجاهزية في مجال تكنولوجيا المعلومات والاتصالات</a:t>
              </a:r>
            </a:p>
          </p:txBody>
        </p:sp>
        <p:sp>
          <p:nvSpPr>
            <p:cNvPr id="24" name="Snip Diagonal Corner Rectangle 23"/>
            <p:cNvSpPr/>
            <p:nvPr/>
          </p:nvSpPr>
          <p:spPr>
            <a:xfrm>
              <a:off x="4648200" y="4876800"/>
              <a:ext cx="3505200" cy="609600"/>
            </a:xfrm>
            <a:prstGeom prst="snip2DiagRect">
              <a:avLst>
                <a:gd name="adj1" fmla="val 32524"/>
                <a:gd name="adj2" fmla="val 16667"/>
              </a:avLst>
            </a:prstGeom>
            <a:ln w="1905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r>
                <a:rPr lang="ar-BH" sz="1600" dirty="0">
                  <a:solidFill>
                    <a:srgbClr val="4D4D4D"/>
                  </a:solidFill>
                </a:rPr>
                <a:t>تعزيز القنوات </a:t>
              </a:r>
              <a:r>
                <a:rPr lang="ar-BH" sz="1600" dirty="0" smtClean="0">
                  <a:solidFill>
                    <a:srgbClr val="4D4D4D"/>
                  </a:solidFill>
                </a:rPr>
                <a:t>الإلكترونية ورفع</a:t>
              </a:r>
            </a:p>
            <a:p>
              <a:pPr algn="ctr" rtl="1"/>
              <a:r>
                <a:rPr lang="ar-BH" sz="1600" dirty="0" smtClean="0">
                  <a:solidFill>
                    <a:srgbClr val="4D4D4D"/>
                  </a:solidFill>
                </a:rPr>
                <a:t> </a:t>
              </a:r>
              <a:r>
                <a:rPr lang="ar-BH" sz="1600" dirty="0">
                  <a:solidFill>
                    <a:srgbClr val="4D4D4D"/>
                  </a:solidFill>
                </a:rPr>
                <a:t>نسبة الاستخدام</a:t>
              </a:r>
            </a:p>
          </p:txBody>
        </p:sp>
        <p:sp>
          <p:nvSpPr>
            <p:cNvPr id="25" name="Snip Diagonal Corner Rectangle 24"/>
            <p:cNvSpPr/>
            <p:nvPr/>
          </p:nvSpPr>
          <p:spPr>
            <a:xfrm>
              <a:off x="1066800" y="4876800"/>
              <a:ext cx="3505200" cy="609600"/>
            </a:xfrm>
            <a:prstGeom prst="snip2DiagRect">
              <a:avLst>
                <a:gd name="adj1" fmla="val 32524"/>
                <a:gd name="adj2" fmla="val 16667"/>
              </a:avLst>
            </a:prstGeom>
            <a:ln w="1905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r>
                <a:rPr lang="ar-BH" sz="1600" dirty="0">
                  <a:solidFill>
                    <a:srgbClr val="4D4D4D"/>
                  </a:solidFill>
                </a:rPr>
                <a:t>تحسين المستوى الوطني في </a:t>
              </a:r>
              <a:endParaRPr lang="ar-BH" sz="1600" dirty="0" smtClean="0">
                <a:solidFill>
                  <a:srgbClr val="4D4D4D"/>
                </a:solidFill>
              </a:endParaRPr>
            </a:p>
            <a:p>
              <a:pPr algn="ctr" rtl="1"/>
              <a:r>
                <a:rPr lang="ar-BH" sz="1600" dirty="0" smtClean="0">
                  <a:solidFill>
                    <a:srgbClr val="4D4D4D"/>
                  </a:solidFill>
                </a:rPr>
                <a:t>مهارات </a:t>
              </a:r>
              <a:r>
                <a:rPr lang="ar-BH" sz="1600" dirty="0">
                  <a:solidFill>
                    <a:srgbClr val="4D4D4D"/>
                  </a:solidFill>
                </a:rPr>
                <a:t>استخدام الكمبيوتر</a:t>
              </a:r>
            </a:p>
          </p:txBody>
        </p:sp>
      </p:grpSp>
      <p:pic>
        <p:nvPicPr>
          <p:cNvPr id="56" name="Picture 55" descr="Picture1.png"/>
          <p:cNvPicPr>
            <a:picLocks noChangeAspect="1"/>
          </p:cNvPicPr>
          <p:nvPr/>
        </p:nvPicPr>
        <p:blipFill>
          <a:blip r:embed="rId2" cstate="print"/>
          <a:stretch>
            <a:fillRect/>
          </a:stretch>
        </p:blipFill>
        <p:spPr>
          <a:xfrm>
            <a:off x="-130632" y="65316"/>
            <a:ext cx="2201290" cy="507403"/>
          </a:xfrm>
          <a:prstGeom prst="rect">
            <a:avLst/>
          </a:prstGeom>
        </p:spPr>
      </p:pic>
      <p:sp>
        <p:nvSpPr>
          <p:cNvPr id="57" name="Rectangle 56"/>
          <p:cNvSpPr/>
          <p:nvPr/>
        </p:nvSpPr>
        <p:spPr>
          <a:xfrm>
            <a:off x="8403772" y="1676398"/>
            <a:ext cx="3048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a:t>
            </a:r>
            <a:endParaRPr lang="en-US" b="1" dirty="0"/>
          </a:p>
        </p:txBody>
      </p:sp>
      <p:sp>
        <p:nvSpPr>
          <p:cNvPr id="58" name="Rectangle 57"/>
          <p:cNvSpPr/>
          <p:nvPr/>
        </p:nvSpPr>
        <p:spPr>
          <a:xfrm>
            <a:off x="4278086" y="1676398"/>
            <a:ext cx="3048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2</a:t>
            </a:r>
            <a:endParaRPr lang="en-US" b="1" dirty="0"/>
          </a:p>
        </p:txBody>
      </p:sp>
      <p:sp>
        <p:nvSpPr>
          <p:cNvPr id="59" name="Rectangle 58"/>
          <p:cNvSpPr/>
          <p:nvPr/>
        </p:nvSpPr>
        <p:spPr>
          <a:xfrm>
            <a:off x="8403772" y="3200398"/>
            <a:ext cx="3048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4</a:t>
            </a:r>
            <a:endParaRPr lang="en-US" b="1" dirty="0"/>
          </a:p>
        </p:txBody>
      </p:sp>
      <p:sp>
        <p:nvSpPr>
          <p:cNvPr id="60" name="Rectangle 59"/>
          <p:cNvSpPr/>
          <p:nvPr/>
        </p:nvSpPr>
        <p:spPr>
          <a:xfrm>
            <a:off x="4278086" y="3200398"/>
            <a:ext cx="3048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5</a:t>
            </a:r>
            <a:endParaRPr lang="en-US" b="1" dirty="0"/>
          </a:p>
        </p:txBody>
      </p:sp>
      <p:sp>
        <p:nvSpPr>
          <p:cNvPr id="61" name="Rectangle 60"/>
          <p:cNvSpPr/>
          <p:nvPr/>
        </p:nvSpPr>
        <p:spPr>
          <a:xfrm>
            <a:off x="8403772" y="4735284"/>
            <a:ext cx="3048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7</a:t>
            </a:r>
            <a:endParaRPr lang="en-US" b="1" dirty="0"/>
          </a:p>
        </p:txBody>
      </p:sp>
      <p:sp>
        <p:nvSpPr>
          <p:cNvPr id="62" name="Rectangle 61"/>
          <p:cNvSpPr/>
          <p:nvPr/>
        </p:nvSpPr>
        <p:spPr>
          <a:xfrm>
            <a:off x="4278086" y="4735284"/>
            <a:ext cx="3048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8</a:t>
            </a:r>
            <a:endParaRPr lang="en-US" b="1" dirty="0"/>
          </a:p>
        </p:txBody>
      </p:sp>
      <p:sp>
        <p:nvSpPr>
          <p:cNvPr id="63" name="Rectangle 62"/>
          <p:cNvSpPr/>
          <p:nvPr/>
        </p:nvSpPr>
        <p:spPr>
          <a:xfrm>
            <a:off x="8403772" y="3940626"/>
            <a:ext cx="3048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6</a:t>
            </a:r>
            <a:endParaRPr lang="en-US" b="1" dirty="0"/>
          </a:p>
        </p:txBody>
      </p:sp>
      <p:sp>
        <p:nvSpPr>
          <p:cNvPr id="64" name="Rectangle 63"/>
          <p:cNvSpPr/>
          <p:nvPr/>
        </p:nvSpPr>
        <p:spPr>
          <a:xfrm>
            <a:off x="8403772" y="2416626"/>
            <a:ext cx="3048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3</a:t>
            </a:r>
            <a:endParaRPr lang="en-US" b="1" dirty="0"/>
          </a:p>
        </p:txBody>
      </p:sp>
      <p:sp>
        <p:nvSpPr>
          <p:cNvPr id="26" name="Freeform 25"/>
          <p:cNvSpPr/>
          <p:nvPr/>
        </p:nvSpPr>
        <p:spPr>
          <a:xfrm>
            <a:off x="1926770" y="141514"/>
            <a:ext cx="6760029" cy="459904"/>
          </a:xfrm>
          <a:custGeom>
            <a:avLst/>
            <a:gdLst>
              <a:gd name="connsiteX0" fmla="*/ 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459904">
                <a:moveTo>
                  <a:pt x="457200" y="0"/>
                </a:moveTo>
                <a:lnTo>
                  <a:pt x="6858000" y="0"/>
                </a:lnTo>
                <a:lnTo>
                  <a:pt x="6858000" y="459904"/>
                </a:lnTo>
                <a:lnTo>
                  <a:pt x="0" y="459904"/>
                </a:lnTo>
                <a:cubicBezTo>
                  <a:pt x="308429" y="328374"/>
                  <a:pt x="290286" y="109758"/>
                  <a:pt x="457200" y="0"/>
                </a:cubicBezTo>
                <a:close/>
              </a:path>
            </a:pathLst>
          </a:custGeom>
          <a:solidFill>
            <a:schemeClr val="bg2"/>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r" rtl="1"/>
            <a:r>
              <a:rPr lang="ar-BH" sz="2000" dirty="0" smtClean="0">
                <a:solidFill>
                  <a:schemeClr val="bg1"/>
                </a:solidFill>
                <a:latin typeface="GE SS Two Medium" pitchFamily="18" charset="-78"/>
                <a:ea typeface="GE SS Two Medium" pitchFamily="18" charset="-78"/>
                <a:cs typeface="GE SS Two Medium" pitchFamily="18" charset="-78"/>
              </a:rPr>
              <a:t>أهداف إستراتيجية </a:t>
            </a:r>
            <a:r>
              <a:rPr lang="ar-BH" sz="2000" b="1" dirty="0">
                <a:solidFill>
                  <a:schemeClr val="bg1"/>
                </a:solidFill>
                <a:latin typeface="Arial" pitchFamily="34" charset="0"/>
                <a:ea typeface="GE SS Two Medium" pitchFamily="18" charset="-78"/>
                <a:cs typeface="Arial" pitchFamily="34" charset="0"/>
              </a:rPr>
              <a:t>2016</a:t>
            </a:r>
          </a:p>
        </p:txBody>
      </p:sp>
      <p:sp>
        <p:nvSpPr>
          <p:cNvPr id="27" name="Rectangle 26"/>
          <p:cNvSpPr/>
          <p:nvPr/>
        </p:nvSpPr>
        <p:spPr>
          <a:xfrm>
            <a:off x="8686800" y="140400"/>
            <a:ext cx="457200" cy="46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 name="Rectangle 1"/>
          <p:cNvSpPr/>
          <p:nvPr/>
        </p:nvSpPr>
        <p:spPr>
          <a:xfrm>
            <a:off x="5940986" y="838200"/>
            <a:ext cx="2720617" cy="430887"/>
          </a:xfrm>
          <a:prstGeom prst="rect">
            <a:avLst/>
          </a:prstGeom>
        </p:spPr>
        <p:txBody>
          <a:bodyPr wrap="none">
            <a:spAutoFit/>
          </a:bodyPr>
          <a:lstStyle/>
          <a:p>
            <a:pPr algn="r" rtl="1"/>
            <a:r>
              <a:rPr lang="ar-BH" sz="2200" dirty="0" smtClean="0">
                <a:solidFill>
                  <a:schemeClr val="tx2"/>
                </a:solidFill>
                <a:latin typeface="GE SS Two Medium" pitchFamily="18" charset="-78"/>
                <a:ea typeface="GE SS Two Medium" pitchFamily="18" charset="-78"/>
                <a:cs typeface="GE SS Two Medium" pitchFamily="18" charset="-78"/>
              </a:rPr>
              <a:t>الأهداف الإستراتيجية</a:t>
            </a:r>
            <a:endParaRPr lang="ar-BH" sz="2200" b="1" dirty="0">
              <a:solidFill>
                <a:schemeClr val="tx2"/>
              </a:solidFill>
              <a:latin typeface="Arial" pitchFamily="34" charset="0"/>
              <a:ea typeface="GE SS Two Medium" pitchFamily="18" charset="-78"/>
              <a:cs typeface="Arial" pitchFamily="34" charset="0"/>
            </a:endParaRPr>
          </a:p>
        </p:txBody>
      </p:sp>
    </p:spTree>
    <p:extLst>
      <p:ext uri="{BB962C8B-B14F-4D97-AF65-F5344CB8AC3E}">
        <p14:creationId xmlns:p14="http://schemas.microsoft.com/office/powerpoint/2010/main" xmlns="" val="10782066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page 12.png"/>
          <p:cNvPicPr>
            <a:picLocks noChangeAspect="1"/>
          </p:cNvPicPr>
          <p:nvPr/>
        </p:nvPicPr>
        <p:blipFill>
          <a:blip r:embed="rId3" cstate="print"/>
          <a:srcRect t="14922"/>
          <a:stretch>
            <a:fillRect/>
          </a:stretch>
        </p:blipFill>
        <p:spPr>
          <a:xfrm>
            <a:off x="685800" y="1699736"/>
            <a:ext cx="7636475" cy="2971800"/>
          </a:xfrm>
          <a:prstGeom prst="rect">
            <a:avLst/>
          </a:prstGeom>
        </p:spPr>
      </p:pic>
      <p:sp>
        <p:nvSpPr>
          <p:cNvPr id="44" name="TextBox 108"/>
          <p:cNvSpPr txBox="1">
            <a:spLocks noChangeArrowheads="1"/>
          </p:cNvSpPr>
          <p:nvPr/>
        </p:nvSpPr>
        <p:spPr bwMode="auto">
          <a:xfrm>
            <a:off x="6324600" y="1699736"/>
            <a:ext cx="152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BH" sz="2400" dirty="0" smtClean="0">
                <a:solidFill>
                  <a:srgbClr val="A18B45"/>
                </a:solidFill>
                <a:latin typeface="GE SS Two Medium" pitchFamily="18" charset="-78"/>
                <a:ea typeface="GE SS Two Medium" pitchFamily="18" charset="-78"/>
                <a:cs typeface="GE SS Two Medium" pitchFamily="18" charset="-78"/>
              </a:rPr>
              <a:t>الحكومة</a:t>
            </a:r>
            <a:endParaRPr lang="en-US" sz="2400" dirty="0">
              <a:solidFill>
                <a:srgbClr val="A18B45"/>
              </a:solidFill>
              <a:latin typeface="GE SS Two Medium" pitchFamily="18" charset="-78"/>
              <a:ea typeface="GE SS Two Medium" pitchFamily="18" charset="-78"/>
              <a:cs typeface="GE SS Two Medium" pitchFamily="18" charset="-78"/>
            </a:endParaRPr>
          </a:p>
        </p:txBody>
      </p:sp>
      <p:sp>
        <p:nvSpPr>
          <p:cNvPr id="45" name="TextBox 109"/>
          <p:cNvSpPr txBox="1">
            <a:spLocks noChangeArrowheads="1"/>
          </p:cNvSpPr>
          <p:nvPr/>
        </p:nvSpPr>
        <p:spPr bwMode="auto">
          <a:xfrm>
            <a:off x="6092553" y="2309336"/>
            <a:ext cx="223224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1450" indent="-1714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buFont typeface="Wingdings" pitchFamily="2" charset="2"/>
              <a:buChar char="§"/>
            </a:pPr>
            <a:r>
              <a:rPr lang="ar-BH" sz="1400" dirty="0" smtClean="0">
                <a:solidFill>
                  <a:srgbClr val="A18B45"/>
                </a:solidFill>
                <a:latin typeface="GE SS Two Light" pitchFamily="18" charset="-78"/>
                <a:ea typeface="GE SS Two Light" pitchFamily="18" charset="-78"/>
                <a:cs typeface="+mj-cs"/>
              </a:rPr>
              <a:t>الجهات الحكومية</a:t>
            </a:r>
          </a:p>
          <a:p>
            <a:pPr algn="r" rtl="1" eaLnBrk="1" hangingPunct="1">
              <a:buFont typeface="Wingdings" pitchFamily="2" charset="2"/>
              <a:buChar char="§"/>
            </a:pPr>
            <a:r>
              <a:rPr lang="ar-BH" sz="1400" dirty="0" smtClean="0">
                <a:solidFill>
                  <a:srgbClr val="A18B45"/>
                </a:solidFill>
                <a:latin typeface="GE SS Two Light" pitchFamily="18" charset="-78"/>
                <a:ea typeface="GE SS Two Light" pitchFamily="18" charset="-78"/>
                <a:cs typeface="+mj-cs"/>
              </a:rPr>
              <a:t>موظفو القطاع الحكومي</a:t>
            </a:r>
            <a:endParaRPr lang="en-US" sz="1400" dirty="0">
              <a:solidFill>
                <a:srgbClr val="A18B45"/>
              </a:solidFill>
              <a:latin typeface="GE SS Two Light" pitchFamily="18" charset="-78"/>
              <a:ea typeface="GE SS Two Light" pitchFamily="18" charset="-78"/>
              <a:cs typeface="+mj-cs"/>
            </a:endParaRPr>
          </a:p>
        </p:txBody>
      </p:sp>
      <p:sp>
        <p:nvSpPr>
          <p:cNvPr id="46" name="TextBox 108"/>
          <p:cNvSpPr txBox="1">
            <a:spLocks noChangeArrowheads="1"/>
          </p:cNvSpPr>
          <p:nvPr/>
        </p:nvSpPr>
        <p:spPr bwMode="auto">
          <a:xfrm>
            <a:off x="1447800" y="1775936"/>
            <a:ext cx="128143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BH" sz="2400" dirty="0" smtClean="0">
                <a:solidFill>
                  <a:srgbClr val="80331B"/>
                </a:solidFill>
                <a:latin typeface="GE SS Two Light" pitchFamily="18" charset="-78"/>
                <a:ea typeface="GE SS Two Light" pitchFamily="18" charset="-78"/>
                <a:cs typeface="+mj-cs"/>
              </a:rPr>
              <a:t>الأفراد</a:t>
            </a:r>
            <a:endParaRPr lang="en-US" sz="2400" dirty="0">
              <a:solidFill>
                <a:srgbClr val="80331B"/>
              </a:solidFill>
              <a:latin typeface="GE SS Two Light" pitchFamily="18" charset="-78"/>
              <a:ea typeface="GE SS Two Light" pitchFamily="18" charset="-78"/>
              <a:cs typeface="+mj-cs"/>
            </a:endParaRPr>
          </a:p>
        </p:txBody>
      </p:sp>
      <p:sp>
        <p:nvSpPr>
          <p:cNvPr id="47" name="TextBox 109"/>
          <p:cNvSpPr txBox="1">
            <a:spLocks noChangeArrowheads="1"/>
          </p:cNvSpPr>
          <p:nvPr/>
        </p:nvSpPr>
        <p:spPr bwMode="auto">
          <a:xfrm>
            <a:off x="533400" y="2461736"/>
            <a:ext cx="223224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1450" indent="-1714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buFont typeface="Wingdings" pitchFamily="2" charset="2"/>
              <a:buChar char="§"/>
            </a:pPr>
            <a:r>
              <a:rPr lang="ar-BH" sz="1600" dirty="0" smtClean="0">
                <a:solidFill>
                  <a:srgbClr val="80331B"/>
                </a:solidFill>
                <a:latin typeface="GE SS Two Medium" pitchFamily="18" charset="-78"/>
                <a:ea typeface="GE SS Two Medium" pitchFamily="18" charset="-78"/>
                <a:cs typeface="GE SS Two Medium" pitchFamily="18" charset="-78"/>
              </a:rPr>
              <a:t>المواطنون</a:t>
            </a:r>
            <a:endParaRPr lang="ar-BH" sz="1600" dirty="0">
              <a:solidFill>
                <a:srgbClr val="80331B"/>
              </a:solidFill>
              <a:latin typeface="GE SS Two Medium" pitchFamily="18" charset="-78"/>
              <a:ea typeface="GE SS Two Medium" pitchFamily="18" charset="-78"/>
              <a:cs typeface="GE SS Two Medium" pitchFamily="18" charset="-78"/>
            </a:endParaRPr>
          </a:p>
          <a:p>
            <a:pPr algn="r" rtl="1" eaLnBrk="1" hangingPunct="1">
              <a:buFont typeface="Wingdings" pitchFamily="2" charset="2"/>
              <a:buChar char="§"/>
            </a:pPr>
            <a:r>
              <a:rPr lang="ar-BH" sz="1600" dirty="0" smtClean="0">
                <a:solidFill>
                  <a:srgbClr val="80331B"/>
                </a:solidFill>
                <a:latin typeface="GE SS Two Medium" pitchFamily="18" charset="-78"/>
                <a:ea typeface="GE SS Two Medium" pitchFamily="18" charset="-78"/>
                <a:cs typeface="GE SS Two Medium" pitchFamily="18" charset="-78"/>
              </a:rPr>
              <a:t>المقيمون </a:t>
            </a:r>
            <a:endParaRPr lang="ar-BH" sz="1600" dirty="0">
              <a:solidFill>
                <a:srgbClr val="80331B"/>
              </a:solidFill>
              <a:latin typeface="GE SS Two Medium" pitchFamily="18" charset="-78"/>
              <a:ea typeface="GE SS Two Medium" pitchFamily="18" charset="-78"/>
              <a:cs typeface="GE SS Two Medium" pitchFamily="18" charset="-78"/>
            </a:endParaRPr>
          </a:p>
          <a:p>
            <a:pPr algn="r" rtl="1" eaLnBrk="1" hangingPunct="1">
              <a:buFont typeface="Wingdings" pitchFamily="2" charset="2"/>
              <a:buChar char="§"/>
            </a:pPr>
            <a:r>
              <a:rPr lang="ar-BH" sz="1600" dirty="0">
                <a:solidFill>
                  <a:srgbClr val="80331B"/>
                </a:solidFill>
                <a:latin typeface="GE SS Two Medium" pitchFamily="18" charset="-78"/>
                <a:ea typeface="GE SS Two Medium" pitchFamily="18" charset="-78"/>
                <a:cs typeface="GE SS Two Medium" pitchFamily="18" charset="-78"/>
              </a:rPr>
              <a:t>الزوار</a:t>
            </a:r>
          </a:p>
        </p:txBody>
      </p:sp>
      <p:sp>
        <p:nvSpPr>
          <p:cNvPr id="48" name="TextBox 108"/>
          <p:cNvSpPr txBox="1">
            <a:spLocks noChangeArrowheads="1"/>
          </p:cNvSpPr>
          <p:nvPr/>
        </p:nvSpPr>
        <p:spPr bwMode="auto">
          <a:xfrm>
            <a:off x="6052458" y="4094594"/>
            <a:ext cx="177330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BH" sz="2000" dirty="0" smtClean="0">
                <a:solidFill>
                  <a:schemeClr val="tx2"/>
                </a:solidFill>
                <a:latin typeface="GE SS Two Medium" pitchFamily="18" charset="-78"/>
                <a:ea typeface="GE SS Two Medium" pitchFamily="18" charset="-78"/>
                <a:cs typeface="GE SS Two Medium" pitchFamily="18" charset="-78"/>
              </a:rPr>
              <a:t>قطاع الأعمال</a:t>
            </a:r>
            <a:endParaRPr lang="en-US" sz="2000" dirty="0">
              <a:solidFill>
                <a:schemeClr val="tx2"/>
              </a:solidFill>
              <a:latin typeface="GE SS Two Medium" pitchFamily="18" charset="-78"/>
              <a:ea typeface="GE SS Two Medium" pitchFamily="18" charset="-78"/>
              <a:cs typeface="GE SS Two Medium" pitchFamily="18" charset="-78"/>
            </a:endParaRPr>
          </a:p>
        </p:txBody>
      </p:sp>
      <p:sp>
        <p:nvSpPr>
          <p:cNvPr id="49" name="TextBox 109"/>
          <p:cNvSpPr txBox="1">
            <a:spLocks noChangeArrowheads="1"/>
          </p:cNvSpPr>
          <p:nvPr/>
        </p:nvSpPr>
        <p:spPr bwMode="auto">
          <a:xfrm>
            <a:off x="4724400" y="4724400"/>
            <a:ext cx="360040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1450" indent="-1714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buFont typeface="Wingdings" pitchFamily="2" charset="2"/>
              <a:buChar char="§"/>
            </a:pPr>
            <a:r>
              <a:rPr lang="ar-BH" sz="1400" dirty="0" smtClean="0">
                <a:solidFill>
                  <a:schemeClr val="tx2"/>
                </a:solidFill>
                <a:latin typeface="GE SS Two Medium" pitchFamily="18" charset="-78"/>
                <a:ea typeface="GE SS Two Medium" pitchFamily="18" charset="-78"/>
                <a:cs typeface="GE SS Two Medium" pitchFamily="18" charset="-78"/>
              </a:rPr>
              <a:t>الشركات الصغيرة والمتوسطة والكبيرة </a:t>
            </a:r>
            <a:endParaRPr lang="ar-BH" sz="1400" dirty="0">
              <a:solidFill>
                <a:schemeClr val="tx2"/>
              </a:solidFill>
              <a:latin typeface="GE SS Two Medium" pitchFamily="18" charset="-78"/>
              <a:ea typeface="GE SS Two Medium" pitchFamily="18" charset="-78"/>
              <a:cs typeface="GE SS Two Medium" pitchFamily="18" charset="-78"/>
            </a:endParaRPr>
          </a:p>
          <a:p>
            <a:pPr algn="r" rtl="1" eaLnBrk="1" hangingPunct="1">
              <a:buFont typeface="Wingdings" pitchFamily="2" charset="2"/>
              <a:buChar char="§"/>
            </a:pPr>
            <a:r>
              <a:rPr lang="ar-BH" sz="1400" dirty="0" smtClean="0">
                <a:solidFill>
                  <a:schemeClr val="tx2"/>
                </a:solidFill>
                <a:latin typeface="GE SS Two Medium" pitchFamily="18" charset="-78"/>
                <a:ea typeface="GE SS Two Medium" pitchFamily="18" charset="-78"/>
                <a:cs typeface="GE SS Two Medium" pitchFamily="18" charset="-78"/>
              </a:rPr>
              <a:t>موظفو </a:t>
            </a:r>
            <a:r>
              <a:rPr lang="ar-BH" sz="1400" dirty="0">
                <a:solidFill>
                  <a:schemeClr val="tx2"/>
                </a:solidFill>
                <a:latin typeface="GE SS Two Medium" pitchFamily="18" charset="-78"/>
                <a:ea typeface="GE SS Two Medium" pitchFamily="18" charset="-78"/>
                <a:cs typeface="GE SS Two Medium" pitchFamily="18" charset="-78"/>
              </a:rPr>
              <a:t>القطاع الخاص</a:t>
            </a:r>
          </a:p>
        </p:txBody>
      </p:sp>
      <p:pic>
        <p:nvPicPr>
          <p:cNvPr id="1026" name="Picture 2"/>
          <p:cNvPicPr>
            <a:picLocks noChangeAspect="1" noChangeArrowheads="1"/>
          </p:cNvPicPr>
          <p:nvPr/>
        </p:nvPicPr>
        <p:blipFill>
          <a:blip r:embed="rId4" cstate="screen"/>
          <a:srcRect/>
          <a:stretch>
            <a:fillRect/>
          </a:stretch>
        </p:blipFill>
        <p:spPr bwMode="auto">
          <a:xfrm>
            <a:off x="7826832" y="1514680"/>
            <a:ext cx="612239" cy="609600"/>
          </a:xfrm>
          <a:prstGeom prst="rect">
            <a:avLst/>
          </a:prstGeom>
          <a:noFill/>
          <a:ln w="9525">
            <a:noFill/>
            <a:miter lim="800000"/>
            <a:headEnd/>
            <a:tailEnd/>
          </a:ln>
          <a:effectLst/>
        </p:spPr>
      </p:pic>
      <p:pic>
        <p:nvPicPr>
          <p:cNvPr id="13" name="Picture 12" descr="Picture1.png"/>
          <p:cNvPicPr>
            <a:picLocks noChangeAspect="1"/>
          </p:cNvPicPr>
          <p:nvPr/>
        </p:nvPicPr>
        <p:blipFill>
          <a:blip r:embed="rId5" cstate="print"/>
          <a:stretch>
            <a:fillRect/>
          </a:stretch>
        </p:blipFill>
        <p:spPr>
          <a:xfrm>
            <a:off x="-130632" y="65316"/>
            <a:ext cx="2201290" cy="507403"/>
          </a:xfrm>
          <a:prstGeom prst="rect">
            <a:avLst/>
          </a:prstGeom>
        </p:spPr>
      </p:pic>
      <p:sp>
        <p:nvSpPr>
          <p:cNvPr id="14" name="Freeform 13"/>
          <p:cNvSpPr/>
          <p:nvPr/>
        </p:nvSpPr>
        <p:spPr>
          <a:xfrm>
            <a:off x="1926770" y="141514"/>
            <a:ext cx="6760029" cy="459904"/>
          </a:xfrm>
          <a:custGeom>
            <a:avLst/>
            <a:gdLst>
              <a:gd name="connsiteX0" fmla="*/ 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459904">
                <a:moveTo>
                  <a:pt x="457200" y="0"/>
                </a:moveTo>
                <a:lnTo>
                  <a:pt x="6858000" y="0"/>
                </a:lnTo>
                <a:lnTo>
                  <a:pt x="6858000" y="459904"/>
                </a:lnTo>
                <a:lnTo>
                  <a:pt x="0" y="459904"/>
                </a:lnTo>
                <a:cubicBezTo>
                  <a:pt x="308429" y="328374"/>
                  <a:pt x="290286" y="109758"/>
                  <a:pt x="457200" y="0"/>
                </a:cubicBezTo>
                <a:close/>
              </a:path>
            </a:pathLst>
          </a:custGeom>
          <a:solidFill>
            <a:schemeClr val="bg2"/>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r" rtl="1"/>
            <a:r>
              <a:rPr lang="ar-BH" sz="2000" dirty="0" smtClean="0">
                <a:solidFill>
                  <a:schemeClr val="bg1"/>
                </a:solidFill>
                <a:latin typeface="GE SS Two Medium" pitchFamily="18" charset="-78"/>
                <a:ea typeface="GE SS Two Medium" pitchFamily="18" charset="-78"/>
                <a:cs typeface="GE SS Two Medium" pitchFamily="18" charset="-78"/>
              </a:rPr>
              <a:t>الشركاء والمستفيدين من إستراتيجية </a:t>
            </a:r>
            <a:r>
              <a:rPr lang="ar-BH" sz="2000" b="1" dirty="0">
                <a:solidFill>
                  <a:schemeClr val="bg1"/>
                </a:solidFill>
                <a:latin typeface="Arial" pitchFamily="34" charset="0"/>
                <a:ea typeface="GE SS Two Medium" pitchFamily="18" charset="-78"/>
                <a:cs typeface="Arial" pitchFamily="34" charset="0"/>
              </a:rPr>
              <a:t>2016</a:t>
            </a:r>
          </a:p>
        </p:txBody>
      </p:sp>
      <p:sp>
        <p:nvSpPr>
          <p:cNvPr id="15" name="Rectangle 14"/>
          <p:cNvSpPr/>
          <p:nvPr/>
        </p:nvSpPr>
        <p:spPr>
          <a:xfrm>
            <a:off x="8686800" y="140400"/>
            <a:ext cx="457200" cy="46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 name="Rectangle 1"/>
          <p:cNvSpPr/>
          <p:nvPr/>
        </p:nvSpPr>
        <p:spPr>
          <a:xfrm>
            <a:off x="5778631" y="762000"/>
            <a:ext cx="2908168" cy="430887"/>
          </a:xfrm>
          <a:prstGeom prst="rect">
            <a:avLst/>
          </a:prstGeom>
        </p:spPr>
        <p:txBody>
          <a:bodyPr wrap="none">
            <a:spAutoFit/>
          </a:bodyPr>
          <a:lstStyle/>
          <a:p>
            <a:pPr algn="r" rtl="1"/>
            <a:r>
              <a:rPr lang="ar-BH" sz="2200" dirty="0" smtClean="0">
                <a:solidFill>
                  <a:schemeClr val="tx2"/>
                </a:solidFill>
                <a:latin typeface="GE SS Two Medium" pitchFamily="18" charset="-78"/>
                <a:ea typeface="GE SS Two Medium" pitchFamily="18" charset="-78"/>
                <a:cs typeface="GE SS Two Medium" pitchFamily="18" charset="-78"/>
              </a:rPr>
              <a:t>الشركاء والمستفيدين</a:t>
            </a:r>
            <a:endParaRPr lang="ar-BH" sz="2200" b="1" dirty="0">
              <a:solidFill>
                <a:schemeClr val="tx2"/>
              </a:solidFill>
              <a:latin typeface="Arial" pitchFamily="34" charset="0"/>
              <a:ea typeface="GE SS Two Medium" pitchFamily="18" charset="-78"/>
              <a:cs typeface="Arial" pitchFamily="34" charset="0"/>
            </a:endParaRPr>
          </a:p>
        </p:txBody>
      </p:sp>
    </p:spTree>
    <p:extLst>
      <p:ext uri="{BB962C8B-B14F-4D97-AF65-F5344CB8AC3E}">
        <p14:creationId xmlns:p14="http://schemas.microsoft.com/office/powerpoint/2010/main" xmlns="" val="141262706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Picture1.png"/>
          <p:cNvPicPr>
            <a:picLocks noChangeAspect="1"/>
          </p:cNvPicPr>
          <p:nvPr/>
        </p:nvPicPr>
        <p:blipFill>
          <a:blip r:embed="rId3" cstate="print"/>
          <a:stretch>
            <a:fillRect/>
          </a:stretch>
        </p:blipFill>
        <p:spPr>
          <a:xfrm>
            <a:off x="-130632" y="65316"/>
            <a:ext cx="2201290" cy="507403"/>
          </a:xfrm>
          <a:prstGeom prst="rect">
            <a:avLst/>
          </a:prstGeom>
        </p:spPr>
      </p:pic>
      <p:pic>
        <p:nvPicPr>
          <p:cNvPr id="1026" name="Picture 2"/>
          <p:cNvPicPr>
            <a:picLocks noChangeAspect="1" noChangeArrowheads="1"/>
          </p:cNvPicPr>
          <p:nvPr/>
        </p:nvPicPr>
        <p:blipFill>
          <a:blip r:embed="rId4" cstate="print"/>
          <a:stretch>
            <a:fillRect/>
          </a:stretch>
        </p:blipFill>
        <p:spPr bwMode="auto">
          <a:xfrm>
            <a:off x="5041986" y="654543"/>
            <a:ext cx="1330491" cy="1326657"/>
          </a:xfrm>
          <a:prstGeom prst="rect">
            <a:avLst/>
          </a:prstGeom>
          <a:noFill/>
          <a:ln>
            <a:noFill/>
          </a:ln>
        </p:spPr>
      </p:pic>
      <p:pic>
        <p:nvPicPr>
          <p:cNvPr id="1030" name="Picture 6"/>
          <p:cNvPicPr>
            <a:picLocks noChangeAspect="1" noChangeArrowheads="1"/>
          </p:cNvPicPr>
          <p:nvPr/>
        </p:nvPicPr>
        <p:blipFill>
          <a:blip r:embed="rId5" cstate="screen"/>
          <a:stretch>
            <a:fillRect/>
          </a:stretch>
        </p:blipFill>
        <p:spPr bwMode="auto">
          <a:xfrm>
            <a:off x="867145" y="967919"/>
            <a:ext cx="543431" cy="725494"/>
          </a:xfrm>
          <a:prstGeom prst="rect">
            <a:avLst/>
          </a:prstGeom>
          <a:noFill/>
          <a:ln>
            <a:noFill/>
          </a:ln>
        </p:spPr>
      </p:pic>
      <p:pic>
        <p:nvPicPr>
          <p:cNvPr id="1031" name="Picture 7"/>
          <p:cNvPicPr>
            <a:picLocks noChangeAspect="1" noChangeArrowheads="1"/>
          </p:cNvPicPr>
          <p:nvPr/>
        </p:nvPicPr>
        <p:blipFill>
          <a:blip r:embed="rId6" cstate="screen"/>
          <a:stretch>
            <a:fillRect/>
          </a:stretch>
        </p:blipFill>
        <p:spPr bwMode="auto">
          <a:xfrm>
            <a:off x="2846643" y="934393"/>
            <a:ext cx="1143099" cy="762066"/>
          </a:xfrm>
          <a:prstGeom prst="rect">
            <a:avLst/>
          </a:prstGeom>
          <a:noFill/>
          <a:ln>
            <a:noFill/>
          </a:ln>
        </p:spPr>
      </p:pic>
      <p:sp>
        <p:nvSpPr>
          <p:cNvPr id="20" name="Freeform 19"/>
          <p:cNvSpPr/>
          <p:nvPr/>
        </p:nvSpPr>
        <p:spPr>
          <a:xfrm>
            <a:off x="1926770" y="141514"/>
            <a:ext cx="6760029" cy="459904"/>
          </a:xfrm>
          <a:custGeom>
            <a:avLst/>
            <a:gdLst>
              <a:gd name="connsiteX0" fmla="*/ 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459904">
                <a:moveTo>
                  <a:pt x="457200" y="0"/>
                </a:moveTo>
                <a:lnTo>
                  <a:pt x="6858000" y="0"/>
                </a:lnTo>
                <a:lnTo>
                  <a:pt x="6858000" y="459904"/>
                </a:lnTo>
                <a:lnTo>
                  <a:pt x="0" y="459904"/>
                </a:lnTo>
                <a:cubicBezTo>
                  <a:pt x="308429" y="328374"/>
                  <a:pt x="290286" y="109758"/>
                  <a:pt x="457200" y="0"/>
                </a:cubicBezTo>
                <a:close/>
              </a:path>
            </a:pathLst>
          </a:custGeom>
          <a:solidFill>
            <a:schemeClr val="bg2"/>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r" rtl="1"/>
            <a:r>
              <a:rPr lang="ar-BH" sz="2000" dirty="0">
                <a:solidFill>
                  <a:schemeClr val="bg1"/>
                </a:solidFill>
                <a:latin typeface="GE SS Two Medium" pitchFamily="18" charset="-78"/>
                <a:ea typeface="GE SS Two Medium" pitchFamily="18" charset="-78"/>
                <a:cs typeface="GE SS Two Medium" pitchFamily="18" charset="-78"/>
              </a:rPr>
              <a:t>أهداف ومؤشرات أداء إستراتيجية </a:t>
            </a:r>
            <a:r>
              <a:rPr lang="ar-BH" sz="2000" b="1" dirty="0">
                <a:solidFill>
                  <a:schemeClr val="bg1"/>
                </a:solidFill>
                <a:latin typeface="Arial" pitchFamily="34" charset="0"/>
                <a:ea typeface="GE SS Two Medium" pitchFamily="18" charset="-78"/>
                <a:cs typeface="Arial" pitchFamily="34" charset="0"/>
              </a:rPr>
              <a:t>2016</a:t>
            </a:r>
          </a:p>
        </p:txBody>
      </p:sp>
      <p:sp>
        <p:nvSpPr>
          <p:cNvPr id="21" name="Rectangle 20"/>
          <p:cNvSpPr/>
          <p:nvPr/>
        </p:nvSpPr>
        <p:spPr>
          <a:xfrm>
            <a:off x="8686800" y="140400"/>
            <a:ext cx="457200" cy="46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pic>
        <p:nvPicPr>
          <p:cNvPr id="25" name="Picture 7"/>
          <p:cNvPicPr>
            <a:picLocks noChangeAspect="1" noChangeArrowheads="1"/>
          </p:cNvPicPr>
          <p:nvPr/>
        </p:nvPicPr>
        <p:blipFill>
          <a:blip r:embed="rId7" cstate="screen"/>
          <a:stretch>
            <a:fillRect/>
          </a:stretch>
        </p:blipFill>
        <p:spPr bwMode="auto">
          <a:xfrm>
            <a:off x="7547463" y="858226"/>
            <a:ext cx="914400" cy="914400"/>
          </a:xfrm>
          <a:prstGeom prst="rect">
            <a:avLst/>
          </a:prstGeom>
          <a:noFill/>
          <a:ln>
            <a:noFill/>
          </a:ln>
        </p:spPr>
      </p:pic>
      <p:sp>
        <p:nvSpPr>
          <p:cNvPr id="26" name="Rounded Rectangle 25"/>
          <p:cNvSpPr/>
          <p:nvPr/>
        </p:nvSpPr>
        <p:spPr>
          <a:xfrm>
            <a:off x="45244" y="1658669"/>
            <a:ext cx="2187233" cy="647700"/>
          </a:xfrm>
          <a:prstGeom prst="roundRect">
            <a:avLst/>
          </a:prstGeom>
          <a:solidFill>
            <a:schemeClr val="tx1"/>
          </a:solidFill>
          <a:ln>
            <a:solidFill>
              <a:schemeClr val="accent4">
                <a:lumMod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ar-BH" sz="1400" b="1" dirty="0" smtClean="0">
                <a:solidFill>
                  <a:schemeClr val="bg1"/>
                </a:solidFill>
              </a:rPr>
              <a:t>تعزيز الابتكارات والشراكات </a:t>
            </a:r>
          </a:p>
          <a:p>
            <a:pPr algn="ctr"/>
            <a:r>
              <a:rPr lang="ar-BH" sz="1100" dirty="0" smtClean="0">
                <a:solidFill>
                  <a:schemeClr val="bg1"/>
                </a:solidFill>
              </a:rPr>
              <a:t>(تبني 3 مبادرات سنوياً)</a:t>
            </a:r>
            <a:endParaRPr lang="ar-BH" sz="1100" dirty="0">
              <a:solidFill>
                <a:schemeClr val="bg1"/>
              </a:solidFill>
            </a:endParaRPr>
          </a:p>
        </p:txBody>
      </p:sp>
      <p:sp>
        <p:nvSpPr>
          <p:cNvPr id="28" name="Rounded Rectangle 27"/>
          <p:cNvSpPr/>
          <p:nvPr/>
        </p:nvSpPr>
        <p:spPr>
          <a:xfrm>
            <a:off x="2324576" y="1658669"/>
            <a:ext cx="2187233" cy="647700"/>
          </a:xfrm>
          <a:prstGeom prst="roundRect">
            <a:avLst/>
          </a:prstGeom>
          <a:solidFill>
            <a:schemeClr val="tx1"/>
          </a:solidFill>
          <a:ln>
            <a:solidFill>
              <a:schemeClr val="accent4">
                <a:lumMod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ar-BH" sz="1400" b="1" dirty="0">
                <a:solidFill>
                  <a:schemeClr val="bg1"/>
                </a:solidFill>
              </a:rPr>
              <a:t>زيادة مشاركة </a:t>
            </a:r>
            <a:r>
              <a:rPr lang="ar-BH" sz="1400" b="1" dirty="0" smtClean="0">
                <a:solidFill>
                  <a:schemeClr val="bg1"/>
                </a:solidFill>
              </a:rPr>
              <a:t>المجتمع</a:t>
            </a:r>
          </a:p>
          <a:p>
            <a:pPr algn="ctr" rtl="1"/>
            <a:r>
              <a:rPr lang="ar-BH" sz="1200" dirty="0" smtClean="0">
                <a:solidFill>
                  <a:schemeClr val="bg1"/>
                </a:solidFill>
              </a:rPr>
              <a:t>(</a:t>
            </a:r>
            <a:r>
              <a:rPr lang="ar-BH" sz="1100" dirty="0" smtClean="0">
                <a:solidFill>
                  <a:schemeClr val="bg1"/>
                </a:solidFill>
              </a:rPr>
              <a:t>50% من الجهات تتفواصل مع المتعاملين مباشرةً ونسبة الوعي بالرنامج </a:t>
            </a:r>
            <a:r>
              <a:rPr lang="en-US" sz="1100" dirty="0" smtClean="0">
                <a:solidFill>
                  <a:schemeClr val="bg1"/>
                </a:solidFill>
              </a:rPr>
              <a:t>&lt;</a:t>
            </a:r>
            <a:r>
              <a:rPr lang="ar-BH" sz="1100" dirty="0" smtClean="0">
                <a:solidFill>
                  <a:schemeClr val="bg1"/>
                </a:solidFill>
              </a:rPr>
              <a:t>=90%)</a:t>
            </a:r>
            <a:endParaRPr lang="ar-BH" sz="1400" dirty="0">
              <a:solidFill>
                <a:schemeClr val="bg1"/>
              </a:solidFill>
            </a:endParaRPr>
          </a:p>
        </p:txBody>
      </p:sp>
      <p:sp>
        <p:nvSpPr>
          <p:cNvPr id="30" name="Rounded Rectangle 29"/>
          <p:cNvSpPr/>
          <p:nvPr/>
        </p:nvSpPr>
        <p:spPr>
          <a:xfrm>
            <a:off x="4613615" y="1658669"/>
            <a:ext cx="2187233" cy="647700"/>
          </a:xfrm>
          <a:prstGeom prst="roundRect">
            <a:avLst/>
          </a:prstGeom>
          <a:solidFill>
            <a:schemeClr val="tx1"/>
          </a:solidFill>
          <a:ln>
            <a:solidFill>
              <a:schemeClr val="accent4">
                <a:lumMod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ar-BH" sz="1400" b="1" dirty="0">
                <a:solidFill>
                  <a:schemeClr val="bg1"/>
                </a:solidFill>
              </a:rPr>
              <a:t>تحقيق شراكات مع القطاع الخاص محلياً </a:t>
            </a:r>
            <a:r>
              <a:rPr lang="ar-BH" sz="1400" b="1" dirty="0" smtClean="0">
                <a:solidFill>
                  <a:schemeClr val="bg1"/>
                </a:solidFill>
              </a:rPr>
              <a:t>وعالمياُ</a:t>
            </a:r>
          </a:p>
          <a:p>
            <a:pPr algn="ctr"/>
            <a:r>
              <a:rPr lang="ar-BH" sz="1100" dirty="0" smtClean="0">
                <a:solidFill>
                  <a:schemeClr val="bg1"/>
                </a:solidFill>
              </a:rPr>
              <a:t>(شراكتين محلية وعالمية سنوياً)</a:t>
            </a:r>
            <a:endParaRPr lang="ar-BH" sz="1200" dirty="0">
              <a:solidFill>
                <a:schemeClr val="bg1"/>
              </a:solidFill>
            </a:endParaRPr>
          </a:p>
        </p:txBody>
      </p:sp>
      <p:sp>
        <p:nvSpPr>
          <p:cNvPr id="31" name="Rounded Rectangle 30"/>
          <p:cNvSpPr/>
          <p:nvPr/>
        </p:nvSpPr>
        <p:spPr>
          <a:xfrm>
            <a:off x="6911047" y="1658669"/>
            <a:ext cx="2187233" cy="647700"/>
          </a:xfrm>
          <a:prstGeom prst="roundRect">
            <a:avLst/>
          </a:prstGeom>
          <a:solidFill>
            <a:schemeClr val="tx1"/>
          </a:solidFill>
          <a:ln>
            <a:solidFill>
              <a:schemeClr val="accent4">
                <a:lumMod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ar-BH" sz="1400" b="1" dirty="0">
                <a:solidFill>
                  <a:schemeClr val="bg1"/>
                </a:solidFill>
              </a:rPr>
              <a:t>زيادة الوعي ومستوى </a:t>
            </a:r>
            <a:r>
              <a:rPr lang="ar-BH" sz="1400" b="1" dirty="0" smtClean="0">
                <a:solidFill>
                  <a:schemeClr val="bg1"/>
                </a:solidFill>
              </a:rPr>
              <a:t>رضا المتعاملين </a:t>
            </a:r>
          </a:p>
          <a:p>
            <a:pPr algn="ctr"/>
            <a:r>
              <a:rPr lang="ar-BH" sz="1100" dirty="0" smtClean="0">
                <a:solidFill>
                  <a:schemeClr val="bg1"/>
                </a:solidFill>
              </a:rPr>
              <a:t>(80% فأكثر)</a:t>
            </a:r>
            <a:endParaRPr lang="en-US" sz="1100" dirty="0">
              <a:solidFill>
                <a:schemeClr val="bg1"/>
              </a:solidFill>
            </a:endParaRPr>
          </a:p>
        </p:txBody>
      </p:sp>
      <p:pic>
        <p:nvPicPr>
          <p:cNvPr id="39" name="Picture 3"/>
          <p:cNvPicPr>
            <a:picLocks noChangeAspect="1" noChangeArrowheads="1"/>
          </p:cNvPicPr>
          <p:nvPr/>
        </p:nvPicPr>
        <p:blipFill>
          <a:blip r:embed="rId8" cstate="screen"/>
          <a:srcRect r="6496"/>
          <a:stretch>
            <a:fillRect/>
          </a:stretch>
        </p:blipFill>
        <p:spPr bwMode="auto">
          <a:xfrm>
            <a:off x="5052385" y="2522391"/>
            <a:ext cx="1309693" cy="1089877"/>
          </a:xfrm>
          <a:prstGeom prst="rect">
            <a:avLst/>
          </a:prstGeom>
          <a:noFill/>
          <a:ln>
            <a:noFill/>
          </a:ln>
        </p:spPr>
      </p:pic>
      <p:pic>
        <p:nvPicPr>
          <p:cNvPr id="41" name="Picture 4"/>
          <p:cNvPicPr>
            <a:picLocks noChangeAspect="1" noChangeArrowheads="1"/>
          </p:cNvPicPr>
          <p:nvPr/>
        </p:nvPicPr>
        <p:blipFill>
          <a:blip r:embed="rId9" cstate="screen"/>
          <a:stretch>
            <a:fillRect/>
          </a:stretch>
        </p:blipFill>
        <p:spPr bwMode="auto">
          <a:xfrm>
            <a:off x="7370091" y="2507538"/>
            <a:ext cx="1269145" cy="1119582"/>
          </a:xfrm>
          <a:prstGeom prst="rect">
            <a:avLst/>
          </a:prstGeom>
          <a:noFill/>
          <a:ln>
            <a:noFill/>
          </a:ln>
        </p:spPr>
      </p:pic>
      <p:pic>
        <p:nvPicPr>
          <p:cNvPr id="50" name="Picture 2"/>
          <p:cNvPicPr>
            <a:picLocks noChangeAspect="1" noChangeArrowheads="1"/>
          </p:cNvPicPr>
          <p:nvPr/>
        </p:nvPicPr>
        <p:blipFill>
          <a:blip r:embed="rId10" cstate="screen"/>
          <a:stretch>
            <a:fillRect/>
          </a:stretch>
        </p:blipFill>
        <p:spPr bwMode="auto">
          <a:xfrm>
            <a:off x="2782279" y="2635206"/>
            <a:ext cx="1271827" cy="955687"/>
          </a:xfrm>
          <a:prstGeom prst="rect">
            <a:avLst/>
          </a:prstGeom>
          <a:noFill/>
          <a:ln>
            <a:noFill/>
          </a:ln>
        </p:spPr>
      </p:pic>
      <p:pic>
        <p:nvPicPr>
          <p:cNvPr id="51" name="Picture 3"/>
          <p:cNvPicPr>
            <a:picLocks noChangeAspect="1" noChangeArrowheads="1"/>
          </p:cNvPicPr>
          <p:nvPr/>
        </p:nvPicPr>
        <p:blipFill>
          <a:blip r:embed="rId11" cstate="screen"/>
          <a:stretch>
            <a:fillRect/>
          </a:stretch>
        </p:blipFill>
        <p:spPr bwMode="auto">
          <a:xfrm>
            <a:off x="750442" y="2563539"/>
            <a:ext cx="776837" cy="1007580"/>
          </a:xfrm>
          <a:prstGeom prst="rect">
            <a:avLst/>
          </a:prstGeom>
          <a:noFill/>
          <a:ln>
            <a:noFill/>
          </a:ln>
        </p:spPr>
      </p:pic>
      <p:sp>
        <p:nvSpPr>
          <p:cNvPr id="58" name="Rounded Rectangle 57"/>
          <p:cNvSpPr/>
          <p:nvPr/>
        </p:nvSpPr>
        <p:spPr>
          <a:xfrm>
            <a:off x="4613615" y="3504662"/>
            <a:ext cx="2187233" cy="647700"/>
          </a:xfrm>
          <a:prstGeom prst="roundRect">
            <a:avLst/>
          </a:prstGeom>
          <a:solidFill>
            <a:srgbClr val="B39C51"/>
          </a:solidFill>
          <a:ln>
            <a:solidFill>
              <a:schemeClr val="accent4">
                <a:lumMod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ar-BH" sz="1400" b="1" dirty="0">
                <a:solidFill>
                  <a:schemeClr val="bg1"/>
                </a:solidFill>
              </a:rPr>
              <a:t>بناء قدرات الموظفين في مجال </a:t>
            </a:r>
            <a:endParaRPr lang="en-US" sz="1400" b="1" dirty="0" smtClean="0">
              <a:solidFill>
                <a:schemeClr val="bg1"/>
              </a:solidFill>
            </a:endParaRPr>
          </a:p>
          <a:p>
            <a:pPr algn="ctr"/>
            <a:r>
              <a:rPr lang="ar-BH" sz="1400" b="1" dirty="0" smtClean="0">
                <a:solidFill>
                  <a:schemeClr val="bg1"/>
                </a:solidFill>
              </a:rPr>
              <a:t>الحكومة الإلكترونية</a:t>
            </a:r>
          </a:p>
          <a:p>
            <a:pPr algn="ctr"/>
            <a:r>
              <a:rPr lang="ar-BH" sz="1100" dirty="0" smtClean="0">
                <a:solidFill>
                  <a:schemeClr val="bg1"/>
                </a:solidFill>
              </a:rPr>
              <a:t>(تدريب 150 موظف حكومي سنوياً)</a:t>
            </a:r>
            <a:endParaRPr lang="ar-BH" sz="1100" dirty="0">
              <a:solidFill>
                <a:schemeClr val="bg1"/>
              </a:solidFill>
            </a:endParaRPr>
          </a:p>
        </p:txBody>
      </p:sp>
      <p:sp>
        <p:nvSpPr>
          <p:cNvPr id="60" name="Rounded Rectangle 59"/>
          <p:cNvSpPr/>
          <p:nvPr/>
        </p:nvSpPr>
        <p:spPr>
          <a:xfrm>
            <a:off x="6911047" y="3504662"/>
            <a:ext cx="2187233" cy="647700"/>
          </a:xfrm>
          <a:prstGeom prst="roundRect">
            <a:avLst/>
          </a:prstGeom>
          <a:solidFill>
            <a:srgbClr val="B39C51"/>
          </a:solidFill>
          <a:ln>
            <a:solidFill>
              <a:schemeClr val="accent4">
                <a:lumMod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ar-BH" sz="1400" b="1" dirty="0">
                <a:solidFill>
                  <a:schemeClr val="bg1"/>
                </a:solidFill>
              </a:rPr>
              <a:t>زيادة كفاءة إدارة مشاريع </a:t>
            </a:r>
            <a:endParaRPr lang="ar-BH" sz="1400" b="1" dirty="0" smtClean="0">
              <a:solidFill>
                <a:schemeClr val="bg1"/>
              </a:solidFill>
            </a:endParaRPr>
          </a:p>
          <a:p>
            <a:pPr algn="ctr"/>
            <a:r>
              <a:rPr lang="ar-BH" sz="1400" b="1" dirty="0" smtClean="0">
                <a:solidFill>
                  <a:schemeClr val="bg1"/>
                </a:solidFill>
              </a:rPr>
              <a:t>الحكومة الإلكترونية</a:t>
            </a:r>
          </a:p>
          <a:p>
            <a:pPr algn="ctr" rtl="1"/>
            <a:r>
              <a:rPr lang="ar-BH" sz="1100" dirty="0" smtClean="0">
                <a:solidFill>
                  <a:schemeClr val="bg1"/>
                </a:solidFill>
              </a:rPr>
              <a:t>(تطبيق نظام إدارة المشاريع (</a:t>
            </a:r>
            <a:r>
              <a:rPr lang="en-US" sz="1100" dirty="0" smtClean="0">
                <a:solidFill>
                  <a:schemeClr val="bg1"/>
                </a:solidFill>
              </a:rPr>
              <a:t>PPM</a:t>
            </a:r>
            <a:r>
              <a:rPr lang="ar-BH" sz="1100" dirty="0" smtClean="0">
                <a:solidFill>
                  <a:schemeClr val="bg1"/>
                </a:solidFill>
              </a:rPr>
              <a:t>))</a:t>
            </a:r>
            <a:endParaRPr lang="ar-BH" sz="1100" dirty="0">
              <a:solidFill>
                <a:schemeClr val="bg1"/>
              </a:solidFill>
            </a:endParaRPr>
          </a:p>
        </p:txBody>
      </p:sp>
      <p:pic>
        <p:nvPicPr>
          <p:cNvPr id="73" name="Picture 3"/>
          <p:cNvPicPr>
            <a:picLocks noChangeAspect="1" noChangeArrowheads="1"/>
          </p:cNvPicPr>
          <p:nvPr/>
        </p:nvPicPr>
        <p:blipFill>
          <a:blip r:embed="rId12" cstate="screen"/>
          <a:stretch>
            <a:fillRect/>
          </a:stretch>
        </p:blipFill>
        <p:spPr bwMode="auto">
          <a:xfrm>
            <a:off x="5080385" y="4509282"/>
            <a:ext cx="1253692" cy="940269"/>
          </a:xfrm>
          <a:prstGeom prst="rect">
            <a:avLst/>
          </a:prstGeom>
          <a:noFill/>
          <a:ln>
            <a:noFill/>
          </a:ln>
        </p:spPr>
      </p:pic>
      <p:pic>
        <p:nvPicPr>
          <p:cNvPr id="74" name="Picture 4"/>
          <p:cNvPicPr>
            <a:picLocks noChangeAspect="1" noChangeArrowheads="1"/>
          </p:cNvPicPr>
          <p:nvPr/>
        </p:nvPicPr>
        <p:blipFill>
          <a:blip r:embed="rId13" cstate="screen"/>
          <a:stretch>
            <a:fillRect/>
          </a:stretch>
        </p:blipFill>
        <p:spPr bwMode="auto">
          <a:xfrm>
            <a:off x="7487862" y="4513758"/>
            <a:ext cx="1033602" cy="1033602"/>
          </a:xfrm>
          <a:prstGeom prst="rect">
            <a:avLst/>
          </a:prstGeom>
          <a:noFill/>
          <a:ln>
            <a:noFill/>
          </a:ln>
        </p:spPr>
      </p:pic>
      <p:pic>
        <p:nvPicPr>
          <p:cNvPr id="75" name="Picture 74" descr="portal.jpg"/>
          <p:cNvPicPr>
            <a:picLocks noChangeAspect="1"/>
          </p:cNvPicPr>
          <p:nvPr/>
        </p:nvPicPr>
        <p:blipFill>
          <a:blip r:embed="rId14" cstate="screen"/>
          <a:stretch>
            <a:fillRect/>
          </a:stretch>
        </p:blipFill>
        <p:spPr>
          <a:xfrm>
            <a:off x="699404" y="4628204"/>
            <a:ext cx="878912" cy="821347"/>
          </a:xfrm>
          <a:prstGeom prst="roundRect">
            <a:avLst/>
          </a:prstGeom>
        </p:spPr>
      </p:pic>
      <p:pic>
        <p:nvPicPr>
          <p:cNvPr id="76" name="Picture 75"/>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2803337" y="4618514"/>
            <a:ext cx="1229710" cy="831037"/>
          </a:xfrm>
          <a:prstGeom prst="rect">
            <a:avLst/>
          </a:prstGeom>
        </p:spPr>
      </p:pic>
      <p:sp>
        <p:nvSpPr>
          <p:cNvPr id="77" name="Rounded Rectangle 76"/>
          <p:cNvSpPr/>
          <p:nvPr/>
        </p:nvSpPr>
        <p:spPr>
          <a:xfrm>
            <a:off x="45244" y="5403133"/>
            <a:ext cx="2187233" cy="647700"/>
          </a:xfrm>
          <a:prstGeom prst="roundRect">
            <a:avLst/>
          </a:prstGeom>
          <a:solidFill>
            <a:srgbClr val="990000"/>
          </a:solidFill>
          <a:ln>
            <a:solidFill>
              <a:schemeClr val="accent4">
                <a:lumMod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ar-BH" sz="1400" b="1" dirty="0">
                <a:solidFill>
                  <a:schemeClr val="bg1">
                    <a:lumMod val="95000"/>
                  </a:schemeClr>
                </a:solidFill>
              </a:rPr>
              <a:t>توفير تطبيقات الهواتف الذكية </a:t>
            </a:r>
            <a:r>
              <a:rPr lang="ar-BH" sz="1400" b="1" dirty="0" smtClean="0">
                <a:solidFill>
                  <a:schemeClr val="bg1">
                    <a:lumMod val="95000"/>
                  </a:schemeClr>
                </a:solidFill>
              </a:rPr>
              <a:t>وتحسين </a:t>
            </a:r>
            <a:r>
              <a:rPr lang="ar-BH" sz="1400" b="1" dirty="0">
                <a:solidFill>
                  <a:schemeClr val="bg1">
                    <a:lumMod val="95000"/>
                  </a:schemeClr>
                </a:solidFill>
              </a:rPr>
              <a:t>تجربة </a:t>
            </a:r>
            <a:r>
              <a:rPr lang="ar-BH" sz="1400" b="1" dirty="0" smtClean="0">
                <a:solidFill>
                  <a:schemeClr val="bg1">
                    <a:lumMod val="95000"/>
                  </a:schemeClr>
                </a:solidFill>
              </a:rPr>
              <a:t>المستخدم</a:t>
            </a:r>
            <a:endParaRPr lang="en-US" sz="1400" b="1" dirty="0" smtClean="0">
              <a:solidFill>
                <a:schemeClr val="bg1">
                  <a:lumMod val="95000"/>
                </a:schemeClr>
              </a:solidFill>
            </a:endParaRPr>
          </a:p>
          <a:p>
            <a:pPr algn="ctr"/>
            <a:r>
              <a:rPr lang="ar-BH" sz="1100" dirty="0" smtClean="0">
                <a:solidFill>
                  <a:schemeClr val="bg1">
                    <a:lumMod val="95000"/>
                  </a:schemeClr>
                </a:solidFill>
              </a:rPr>
              <a:t>(تقديم 10 تطبيقات ذكية سنوياً)</a:t>
            </a:r>
            <a:endParaRPr lang="ar-BH" sz="1100" dirty="0">
              <a:solidFill>
                <a:schemeClr val="bg1">
                  <a:lumMod val="95000"/>
                </a:schemeClr>
              </a:solidFill>
            </a:endParaRPr>
          </a:p>
        </p:txBody>
      </p:sp>
      <p:sp>
        <p:nvSpPr>
          <p:cNvPr id="78" name="Rounded Rectangle 77"/>
          <p:cNvSpPr/>
          <p:nvPr/>
        </p:nvSpPr>
        <p:spPr>
          <a:xfrm>
            <a:off x="2324576" y="5403133"/>
            <a:ext cx="2187233" cy="647700"/>
          </a:xfrm>
          <a:prstGeom prst="roundRect">
            <a:avLst/>
          </a:prstGeom>
          <a:solidFill>
            <a:srgbClr val="990000"/>
          </a:solidFill>
          <a:ln>
            <a:solidFill>
              <a:schemeClr val="accent4">
                <a:lumMod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ar-BH" sz="1400" b="1" dirty="0">
                <a:solidFill>
                  <a:schemeClr val="bg1">
                    <a:lumMod val="95000"/>
                  </a:schemeClr>
                </a:solidFill>
              </a:rPr>
              <a:t>تعزيز وتطوير قنوات الحكومة </a:t>
            </a:r>
            <a:endParaRPr lang="ar-BH" sz="1400" b="1" dirty="0" smtClean="0">
              <a:solidFill>
                <a:schemeClr val="bg1">
                  <a:lumMod val="95000"/>
                </a:schemeClr>
              </a:solidFill>
            </a:endParaRPr>
          </a:p>
          <a:p>
            <a:pPr algn="ctr"/>
            <a:r>
              <a:rPr lang="ar-BH" sz="1400" b="1" dirty="0" smtClean="0">
                <a:solidFill>
                  <a:schemeClr val="bg1">
                    <a:lumMod val="95000"/>
                  </a:schemeClr>
                </a:solidFill>
              </a:rPr>
              <a:t>الإلكترونية</a:t>
            </a:r>
          </a:p>
          <a:p>
            <a:pPr algn="ctr"/>
            <a:r>
              <a:rPr lang="ar-BH" sz="1100" dirty="0" smtClean="0">
                <a:solidFill>
                  <a:schemeClr val="bg1">
                    <a:lumMod val="95000"/>
                  </a:schemeClr>
                </a:solidFill>
              </a:rPr>
              <a:t>(تعزيز وتكامل 3 قنوات إلكترونية)</a:t>
            </a:r>
            <a:endParaRPr lang="ar-BH" sz="1100" dirty="0">
              <a:solidFill>
                <a:schemeClr val="bg1">
                  <a:lumMod val="95000"/>
                </a:schemeClr>
              </a:solidFill>
            </a:endParaRPr>
          </a:p>
        </p:txBody>
      </p:sp>
      <p:sp>
        <p:nvSpPr>
          <p:cNvPr id="79" name="Rounded Rectangle 78"/>
          <p:cNvSpPr/>
          <p:nvPr/>
        </p:nvSpPr>
        <p:spPr>
          <a:xfrm>
            <a:off x="4613615" y="5403133"/>
            <a:ext cx="2187233" cy="647700"/>
          </a:xfrm>
          <a:prstGeom prst="roundRect">
            <a:avLst/>
          </a:prstGeom>
          <a:solidFill>
            <a:srgbClr val="990000"/>
          </a:solidFill>
          <a:ln>
            <a:solidFill>
              <a:schemeClr val="accent4">
                <a:lumMod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ar-BH" sz="1400" b="1" dirty="0">
                <a:solidFill>
                  <a:schemeClr val="bg1">
                    <a:lumMod val="95000"/>
                  </a:schemeClr>
                </a:solidFill>
              </a:rPr>
              <a:t>إدارة الخدمات الحكومية </a:t>
            </a:r>
          </a:p>
          <a:p>
            <a:pPr algn="ctr"/>
            <a:r>
              <a:rPr lang="ar-BH" sz="1400" b="1" dirty="0">
                <a:solidFill>
                  <a:schemeClr val="bg1">
                    <a:lumMod val="95000"/>
                  </a:schemeClr>
                </a:solidFill>
              </a:rPr>
              <a:t>بمستوى </a:t>
            </a:r>
            <a:r>
              <a:rPr lang="ar-BH" sz="1400" b="1" dirty="0" smtClean="0">
                <a:solidFill>
                  <a:schemeClr val="bg1">
                    <a:lumMod val="95000"/>
                  </a:schemeClr>
                </a:solidFill>
              </a:rPr>
              <a:t>عالمي</a:t>
            </a:r>
          </a:p>
          <a:p>
            <a:pPr algn="ctr" rtl="1"/>
            <a:r>
              <a:rPr lang="ar-BH" sz="1100" dirty="0" smtClean="0">
                <a:solidFill>
                  <a:schemeClr val="bg1">
                    <a:lumMod val="95000"/>
                  </a:schemeClr>
                </a:solidFill>
              </a:rPr>
              <a:t>(انشاء مركز التميز الخدمي (</a:t>
            </a:r>
            <a:r>
              <a:rPr lang="en-US" sz="1100" dirty="0" smtClean="0">
                <a:solidFill>
                  <a:schemeClr val="bg1">
                    <a:lumMod val="95000"/>
                  </a:schemeClr>
                </a:solidFill>
              </a:rPr>
              <a:t>SOA</a:t>
            </a:r>
            <a:r>
              <a:rPr lang="ar-BH" sz="1100" dirty="0" smtClean="0">
                <a:solidFill>
                  <a:schemeClr val="bg1">
                    <a:lumMod val="95000"/>
                  </a:schemeClr>
                </a:solidFill>
              </a:rPr>
              <a:t>))</a:t>
            </a:r>
            <a:endParaRPr lang="ar-BH" sz="1100" dirty="0">
              <a:solidFill>
                <a:schemeClr val="bg1">
                  <a:lumMod val="95000"/>
                </a:schemeClr>
              </a:solidFill>
            </a:endParaRPr>
          </a:p>
        </p:txBody>
      </p:sp>
      <p:sp>
        <p:nvSpPr>
          <p:cNvPr id="80" name="Rounded Rectangle 79"/>
          <p:cNvSpPr/>
          <p:nvPr/>
        </p:nvSpPr>
        <p:spPr>
          <a:xfrm>
            <a:off x="6911047" y="5403133"/>
            <a:ext cx="2187233" cy="647700"/>
          </a:xfrm>
          <a:prstGeom prst="roundRect">
            <a:avLst/>
          </a:prstGeom>
          <a:solidFill>
            <a:srgbClr val="990000"/>
          </a:solidFill>
          <a:ln>
            <a:solidFill>
              <a:schemeClr val="accent4">
                <a:lumMod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ar-BH" sz="1400" b="1" dirty="0">
                <a:solidFill>
                  <a:schemeClr val="bg1">
                    <a:lumMod val="95000"/>
                  </a:schemeClr>
                </a:solidFill>
              </a:rPr>
              <a:t>خدمات شاملة </a:t>
            </a:r>
            <a:r>
              <a:rPr lang="ar-BH" sz="1400" b="1" dirty="0" smtClean="0">
                <a:solidFill>
                  <a:schemeClr val="bg1">
                    <a:lumMod val="95000"/>
                  </a:schemeClr>
                </a:solidFill>
              </a:rPr>
              <a:t>ومتكاملة</a:t>
            </a:r>
          </a:p>
          <a:p>
            <a:pPr algn="ctr"/>
            <a:r>
              <a:rPr lang="ar-BH" sz="1100" dirty="0" smtClean="0">
                <a:solidFill>
                  <a:schemeClr val="bg1">
                    <a:lumMod val="95000"/>
                  </a:schemeClr>
                </a:solidFill>
              </a:rPr>
              <a:t>(تطوير 40 خدمة حكومية سنوياً)</a:t>
            </a:r>
            <a:endParaRPr lang="ar-BH" sz="1100" dirty="0">
              <a:solidFill>
                <a:schemeClr val="bg1">
                  <a:lumMod val="95000"/>
                </a:schemeClr>
              </a:solidFill>
            </a:endParaRPr>
          </a:p>
        </p:txBody>
      </p:sp>
      <p:sp>
        <p:nvSpPr>
          <p:cNvPr id="35" name="Rounded Rectangle 34"/>
          <p:cNvSpPr/>
          <p:nvPr/>
        </p:nvSpPr>
        <p:spPr>
          <a:xfrm>
            <a:off x="2324576" y="3504662"/>
            <a:ext cx="2187233" cy="647700"/>
          </a:xfrm>
          <a:prstGeom prst="roundRect">
            <a:avLst/>
          </a:prstGeom>
          <a:solidFill>
            <a:srgbClr val="B39C51"/>
          </a:solidFill>
          <a:ln>
            <a:solidFill>
              <a:schemeClr val="accent4">
                <a:lumMod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ar-BH" sz="1400" b="1" dirty="0">
                <a:solidFill>
                  <a:schemeClr val="bg1"/>
                </a:solidFill>
              </a:rPr>
              <a:t>رفع مستوى الجاهزية في القطاع الحكومي</a:t>
            </a:r>
          </a:p>
          <a:p>
            <a:pPr algn="ctr"/>
            <a:r>
              <a:rPr lang="ar-BH" sz="1000" dirty="0">
                <a:solidFill>
                  <a:schemeClr val="bg1">
                    <a:lumMod val="95000"/>
                  </a:schemeClr>
                </a:solidFill>
              </a:rPr>
              <a:t>(تطبيق مشروعين ربط حكومي بحلول 2014</a:t>
            </a:r>
            <a:r>
              <a:rPr lang="ar-BH" sz="1000" dirty="0" smtClean="0">
                <a:solidFill>
                  <a:schemeClr val="bg1">
                    <a:lumMod val="95000"/>
                  </a:schemeClr>
                </a:solidFill>
              </a:rPr>
              <a:t>)</a:t>
            </a:r>
            <a:endParaRPr lang="ar-BH" sz="1000" dirty="0">
              <a:solidFill>
                <a:schemeClr val="bg1">
                  <a:lumMod val="95000"/>
                </a:schemeClr>
              </a:solidFill>
            </a:endParaRPr>
          </a:p>
        </p:txBody>
      </p:sp>
      <p:sp>
        <p:nvSpPr>
          <p:cNvPr id="37" name="Rounded Rectangle 36"/>
          <p:cNvSpPr/>
          <p:nvPr/>
        </p:nvSpPr>
        <p:spPr>
          <a:xfrm>
            <a:off x="45244" y="3504662"/>
            <a:ext cx="2187233" cy="647700"/>
          </a:xfrm>
          <a:prstGeom prst="roundRect">
            <a:avLst/>
          </a:prstGeom>
          <a:solidFill>
            <a:srgbClr val="B39C51"/>
          </a:solidFill>
          <a:ln>
            <a:solidFill>
              <a:schemeClr val="accent4">
                <a:lumMod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ar-BH" sz="1400" b="1" dirty="0">
                <a:solidFill>
                  <a:schemeClr val="bg1">
                    <a:lumMod val="95000"/>
                  </a:schemeClr>
                </a:solidFill>
              </a:rPr>
              <a:t>زيادة أمن المعلومات وحقوق </a:t>
            </a:r>
          </a:p>
          <a:p>
            <a:pPr algn="ctr"/>
            <a:r>
              <a:rPr lang="ar-BH" sz="1400" b="1" dirty="0">
                <a:solidFill>
                  <a:schemeClr val="bg1">
                    <a:lumMod val="95000"/>
                  </a:schemeClr>
                </a:solidFill>
              </a:rPr>
              <a:t>المستخدم</a:t>
            </a:r>
          </a:p>
          <a:p>
            <a:pPr algn="ctr"/>
            <a:r>
              <a:rPr lang="ar-BH" sz="1050" dirty="0">
                <a:solidFill>
                  <a:schemeClr val="bg1"/>
                </a:solidFill>
              </a:rPr>
              <a:t>(تطبيق آلية الدخول الموحد</a:t>
            </a:r>
            <a:r>
              <a:rPr lang="ar-BH" sz="1050" dirty="0" smtClean="0">
                <a:solidFill>
                  <a:schemeClr val="bg1"/>
                </a:solidFill>
              </a:rPr>
              <a:t>)</a:t>
            </a:r>
            <a:endParaRPr lang="ar-BH" sz="1050" dirty="0">
              <a:solidFill>
                <a:schemeClr val="bg1"/>
              </a:solidFill>
            </a:endParaRPr>
          </a:p>
        </p:txBody>
      </p:sp>
    </p:spTree>
    <p:extLst>
      <p:ext uri="{BB962C8B-B14F-4D97-AF65-F5344CB8AC3E}">
        <p14:creationId xmlns:p14="http://schemas.microsoft.com/office/powerpoint/2010/main" xmlns="" val="298431091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685800" y="2362200"/>
            <a:ext cx="9829800" cy="1450504"/>
          </a:xfrm>
          <a:custGeom>
            <a:avLst/>
            <a:gdLst>
              <a:gd name="connsiteX0" fmla="*/ 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459904">
                <a:moveTo>
                  <a:pt x="457200" y="0"/>
                </a:moveTo>
                <a:lnTo>
                  <a:pt x="6858000" y="0"/>
                </a:lnTo>
                <a:lnTo>
                  <a:pt x="6858000" y="459904"/>
                </a:lnTo>
                <a:lnTo>
                  <a:pt x="0" y="459904"/>
                </a:lnTo>
                <a:cubicBezTo>
                  <a:pt x="308429" y="328374"/>
                  <a:pt x="290286" y="109758"/>
                  <a:pt x="457200" y="0"/>
                </a:cubicBezTo>
                <a:close/>
              </a:path>
            </a:pathLst>
          </a:custGeom>
          <a:solidFill>
            <a:schemeClr val="bg2">
              <a:lumMod val="40000"/>
              <a:lumOff val="60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rtl="1"/>
            <a:r>
              <a:rPr lang="ar-BH" sz="3500" dirty="0" smtClean="0">
                <a:solidFill>
                  <a:schemeClr val="bg2">
                    <a:lumMod val="75000"/>
                  </a:schemeClr>
                </a:solidFill>
                <a:effectLst>
                  <a:outerShdw blurRad="38100" dist="38100" dir="2700000" algn="tl">
                    <a:srgbClr val="000000">
                      <a:alpha val="43137"/>
                    </a:srgbClr>
                  </a:outerShdw>
                </a:effectLst>
              </a:rPr>
              <a:t>فرص التطوير في مجال الحكومة الإلكترونية</a:t>
            </a:r>
            <a:endParaRPr lang="en-US" sz="3500" dirty="0">
              <a:solidFill>
                <a:schemeClr val="bg2">
                  <a:lumMod val="75000"/>
                </a:schemeClr>
              </a:solidFill>
              <a:effectLst>
                <a:outerShdw blurRad="38100" dist="38100" dir="2700000" algn="tl">
                  <a:srgbClr val="000000">
                    <a:alpha val="43137"/>
                  </a:srgbClr>
                </a:outerShdw>
              </a:effectLst>
            </a:endParaRPr>
          </a:p>
        </p:txBody>
      </p:sp>
      <p:sp>
        <p:nvSpPr>
          <p:cNvPr id="6" name="Rectangle 5"/>
          <p:cNvSpPr/>
          <p:nvPr/>
        </p:nvSpPr>
        <p:spPr>
          <a:xfrm>
            <a:off x="7620000" y="2362200"/>
            <a:ext cx="1524000" cy="14505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Tree>
    <p:extLst>
      <p:ext uri="{BB962C8B-B14F-4D97-AF65-F5344CB8AC3E}">
        <p14:creationId xmlns:p14="http://schemas.microsoft.com/office/powerpoint/2010/main" xmlns="" val="41285227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png"/>
          <p:cNvPicPr>
            <a:picLocks noChangeAspect="1"/>
          </p:cNvPicPr>
          <p:nvPr/>
        </p:nvPicPr>
        <p:blipFill>
          <a:blip r:embed="rId2" cstate="print"/>
          <a:stretch>
            <a:fillRect/>
          </a:stretch>
        </p:blipFill>
        <p:spPr>
          <a:xfrm>
            <a:off x="-130632" y="65316"/>
            <a:ext cx="2201290" cy="507403"/>
          </a:xfrm>
          <a:prstGeom prst="rect">
            <a:avLst/>
          </a:prstGeom>
        </p:spPr>
      </p:pic>
      <p:sp>
        <p:nvSpPr>
          <p:cNvPr id="5" name="Freeform 4"/>
          <p:cNvSpPr/>
          <p:nvPr/>
        </p:nvSpPr>
        <p:spPr>
          <a:xfrm>
            <a:off x="1926770" y="141514"/>
            <a:ext cx="6760029" cy="459904"/>
          </a:xfrm>
          <a:custGeom>
            <a:avLst/>
            <a:gdLst>
              <a:gd name="connsiteX0" fmla="*/ 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459904">
                <a:moveTo>
                  <a:pt x="457200" y="0"/>
                </a:moveTo>
                <a:lnTo>
                  <a:pt x="6858000" y="0"/>
                </a:lnTo>
                <a:lnTo>
                  <a:pt x="6858000" y="459904"/>
                </a:lnTo>
                <a:lnTo>
                  <a:pt x="0" y="459904"/>
                </a:lnTo>
                <a:cubicBezTo>
                  <a:pt x="308429" y="328374"/>
                  <a:pt x="290286" y="109758"/>
                  <a:pt x="457200" y="0"/>
                </a:cubicBezTo>
                <a:close/>
              </a:path>
            </a:pathLst>
          </a:custGeom>
          <a:solidFill>
            <a:schemeClr val="bg2"/>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r" rtl="1"/>
            <a:r>
              <a:rPr lang="ar-BH" sz="2000" dirty="0" smtClean="0">
                <a:solidFill>
                  <a:schemeClr val="bg1"/>
                </a:solidFill>
                <a:latin typeface="GE SS Two Medium" pitchFamily="18" charset="-78"/>
                <a:ea typeface="GE SS Two Medium" pitchFamily="18" charset="-78"/>
                <a:cs typeface="GE SS Two Medium" pitchFamily="18" charset="-78"/>
              </a:rPr>
              <a:t>فرص التطوير في مجال الحكومة الإلكترونية</a:t>
            </a:r>
            <a:endParaRPr lang="ar-BH" sz="2000" dirty="0">
              <a:solidFill>
                <a:schemeClr val="bg1"/>
              </a:solidFill>
              <a:latin typeface="GE SS Two Medium" pitchFamily="18" charset="-78"/>
              <a:ea typeface="GE SS Two Medium" pitchFamily="18" charset="-78"/>
              <a:cs typeface="GE SS Two Medium" pitchFamily="18" charset="-78"/>
            </a:endParaRPr>
          </a:p>
        </p:txBody>
      </p:sp>
      <p:sp>
        <p:nvSpPr>
          <p:cNvPr id="6" name="Rectangle 5"/>
          <p:cNvSpPr/>
          <p:nvPr/>
        </p:nvSpPr>
        <p:spPr>
          <a:xfrm>
            <a:off x="8686800" y="140400"/>
            <a:ext cx="457200" cy="46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18" name="Group 17"/>
          <p:cNvGrpSpPr/>
          <p:nvPr/>
        </p:nvGrpSpPr>
        <p:grpSpPr>
          <a:xfrm>
            <a:off x="3657600" y="2842050"/>
            <a:ext cx="2362200" cy="1272750"/>
            <a:chOff x="68497" y="2836168"/>
            <a:chExt cx="1848178" cy="1272750"/>
          </a:xfrm>
        </p:grpSpPr>
        <p:sp>
          <p:nvSpPr>
            <p:cNvPr id="19" name="Rectangle 18" descr="C:\Users\egscfhb\AppData\Local\Microsoft\Windows\Temporary Internet Files\Content.IE5\GNTHR8PF\MP900385346[1].jpg"/>
            <p:cNvSpPr/>
            <p:nvPr/>
          </p:nvSpPr>
          <p:spPr>
            <a:xfrm>
              <a:off x="68497" y="3039989"/>
              <a:ext cx="1261580" cy="1068929"/>
            </a:xfrm>
            <a:prstGeom prst="rect">
              <a:avLst/>
            </a:prstGeom>
            <a:blipFill>
              <a:blip r:embed="rId3" cstate="print">
                <a:extLst>
                  <a:ext uri="{28A0092B-C50C-407E-A947-70E740481C1C}">
                    <a14:useLocalDpi xmlns:a14="http://schemas.microsoft.com/office/drawing/2010/main" xmlns="" val="0"/>
                  </a:ext>
                </a:extLst>
              </a:blip>
              <a:srcRect/>
              <a:stretch>
                <a:fillRect l="-11000" r="-11000"/>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20" name="Freeform 19"/>
            <p:cNvSpPr/>
            <p:nvPr/>
          </p:nvSpPr>
          <p:spPr>
            <a:xfrm>
              <a:off x="1318453" y="3189573"/>
              <a:ext cx="598222" cy="622631"/>
            </a:xfrm>
            <a:custGeom>
              <a:avLst/>
              <a:gdLst>
                <a:gd name="connsiteX0" fmla="*/ 0 w 598222"/>
                <a:gd name="connsiteY0" fmla="*/ 59822 h 622631"/>
                <a:gd name="connsiteX1" fmla="*/ 59822 w 598222"/>
                <a:gd name="connsiteY1" fmla="*/ 0 h 622631"/>
                <a:gd name="connsiteX2" fmla="*/ 538400 w 598222"/>
                <a:gd name="connsiteY2" fmla="*/ 0 h 622631"/>
                <a:gd name="connsiteX3" fmla="*/ 598222 w 598222"/>
                <a:gd name="connsiteY3" fmla="*/ 59822 h 622631"/>
                <a:gd name="connsiteX4" fmla="*/ 598222 w 598222"/>
                <a:gd name="connsiteY4" fmla="*/ 562809 h 622631"/>
                <a:gd name="connsiteX5" fmla="*/ 538400 w 598222"/>
                <a:gd name="connsiteY5" fmla="*/ 622631 h 622631"/>
                <a:gd name="connsiteX6" fmla="*/ 59822 w 598222"/>
                <a:gd name="connsiteY6" fmla="*/ 622631 h 622631"/>
                <a:gd name="connsiteX7" fmla="*/ 0 w 598222"/>
                <a:gd name="connsiteY7" fmla="*/ 562809 h 622631"/>
                <a:gd name="connsiteX8" fmla="*/ 0 w 598222"/>
                <a:gd name="connsiteY8" fmla="*/ 59822 h 62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8222" h="622631">
                  <a:moveTo>
                    <a:pt x="0" y="59822"/>
                  </a:moveTo>
                  <a:cubicBezTo>
                    <a:pt x="0" y="26783"/>
                    <a:pt x="26783" y="0"/>
                    <a:pt x="59822" y="0"/>
                  </a:cubicBezTo>
                  <a:lnTo>
                    <a:pt x="538400" y="0"/>
                  </a:lnTo>
                  <a:cubicBezTo>
                    <a:pt x="571439" y="0"/>
                    <a:pt x="598222" y="26783"/>
                    <a:pt x="598222" y="59822"/>
                  </a:cubicBezTo>
                  <a:lnTo>
                    <a:pt x="598222" y="562809"/>
                  </a:lnTo>
                  <a:cubicBezTo>
                    <a:pt x="598222" y="595848"/>
                    <a:pt x="571439" y="622631"/>
                    <a:pt x="538400" y="622631"/>
                  </a:cubicBezTo>
                  <a:lnTo>
                    <a:pt x="59822" y="622631"/>
                  </a:lnTo>
                  <a:cubicBezTo>
                    <a:pt x="26783" y="622631"/>
                    <a:pt x="0" y="595848"/>
                    <a:pt x="0" y="562809"/>
                  </a:cubicBezTo>
                  <a:lnTo>
                    <a:pt x="0" y="59822"/>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59431" tIns="59431" rIns="59431" bIns="59431" numCol="1" spcCol="1270" anchor="ctr" anchorCtr="0">
              <a:noAutofit/>
            </a:bodyPr>
            <a:lstStyle/>
            <a:p>
              <a:pPr lvl="0" algn="ctr" defTabSz="488950">
                <a:lnSpc>
                  <a:spcPct val="90000"/>
                </a:lnSpc>
                <a:spcBef>
                  <a:spcPct val="0"/>
                </a:spcBef>
                <a:spcAft>
                  <a:spcPct val="35000"/>
                </a:spcAft>
              </a:pPr>
              <a:r>
                <a:rPr lang="ar-BH" sz="1100" b="1" kern="1200" dirty="0" smtClean="0"/>
                <a:t>التعاملات الإلكترونية</a:t>
              </a:r>
              <a:endParaRPr lang="en-US" sz="1100" b="1" kern="1200" dirty="0"/>
            </a:p>
          </p:txBody>
        </p:sp>
        <p:sp>
          <p:nvSpPr>
            <p:cNvPr id="21" name="Freeform 20"/>
            <p:cNvSpPr/>
            <p:nvPr/>
          </p:nvSpPr>
          <p:spPr>
            <a:xfrm>
              <a:off x="68497" y="2836168"/>
              <a:ext cx="1261580" cy="184065"/>
            </a:xfrm>
            <a:custGeom>
              <a:avLst/>
              <a:gdLst>
                <a:gd name="connsiteX0" fmla="*/ 0 w 1261580"/>
                <a:gd name="connsiteY0" fmla="*/ 0 h 184065"/>
                <a:gd name="connsiteX1" fmla="*/ 1261580 w 1261580"/>
                <a:gd name="connsiteY1" fmla="*/ 0 h 184065"/>
                <a:gd name="connsiteX2" fmla="*/ 1261580 w 1261580"/>
                <a:gd name="connsiteY2" fmla="*/ 184065 h 184065"/>
                <a:gd name="connsiteX3" fmla="*/ 0 w 1261580"/>
                <a:gd name="connsiteY3" fmla="*/ 184065 h 184065"/>
                <a:gd name="connsiteX4" fmla="*/ 0 w 1261580"/>
                <a:gd name="connsiteY4" fmla="*/ 0 h 184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580" h="184065">
                  <a:moveTo>
                    <a:pt x="0" y="0"/>
                  </a:moveTo>
                  <a:lnTo>
                    <a:pt x="1261580" y="0"/>
                  </a:lnTo>
                  <a:lnTo>
                    <a:pt x="1261580" y="184065"/>
                  </a:lnTo>
                  <a:lnTo>
                    <a:pt x="0" y="184065"/>
                  </a:lnTo>
                  <a:lnTo>
                    <a:pt x="0" y="0"/>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ar-BH" sz="1100" b="1" kern="1200" dirty="0" smtClean="0"/>
                <a:t>التشريع</a:t>
              </a:r>
              <a:endParaRPr lang="en-US" sz="1100" b="1" kern="1200" dirty="0"/>
            </a:p>
          </p:txBody>
        </p:sp>
      </p:grpSp>
      <p:grpSp>
        <p:nvGrpSpPr>
          <p:cNvPr id="70" name="Group 69"/>
          <p:cNvGrpSpPr/>
          <p:nvPr/>
        </p:nvGrpSpPr>
        <p:grpSpPr>
          <a:xfrm>
            <a:off x="3657599" y="4747050"/>
            <a:ext cx="2285999" cy="1272750"/>
            <a:chOff x="3829006" y="4313171"/>
            <a:chExt cx="1848343" cy="1272750"/>
          </a:xfrm>
        </p:grpSpPr>
        <p:sp>
          <p:nvSpPr>
            <p:cNvPr id="71" name="Rectangle 70" descr="C:\Users\egscfhb\AppData\Local\Microsoft\Windows\Temporary Internet Files\Content.IE5\SEM21BVU\MP900422392[1].jpg"/>
            <p:cNvSpPr/>
            <p:nvPr/>
          </p:nvSpPr>
          <p:spPr>
            <a:xfrm>
              <a:off x="3829006" y="4516992"/>
              <a:ext cx="1261580" cy="1068929"/>
            </a:xfrm>
            <a:prstGeom prst="rect">
              <a:avLst/>
            </a:prstGeom>
            <a:blipFill>
              <a:blip r:embed="rId4" cstate="print">
                <a:extLst>
                  <a:ext uri="{28A0092B-C50C-407E-A947-70E740481C1C}">
                    <a14:useLocalDpi xmlns:a14="http://schemas.microsoft.com/office/drawing/2010/main" xmlns="" val="0"/>
                  </a:ext>
                </a:extLst>
              </a:blip>
              <a:srcRect/>
              <a:stretch>
                <a:fillRect l="-10000" r="-10000"/>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72" name="Freeform 71"/>
            <p:cNvSpPr/>
            <p:nvPr/>
          </p:nvSpPr>
          <p:spPr>
            <a:xfrm>
              <a:off x="5079127" y="4666576"/>
              <a:ext cx="598222" cy="622631"/>
            </a:xfrm>
            <a:custGeom>
              <a:avLst/>
              <a:gdLst>
                <a:gd name="connsiteX0" fmla="*/ 0 w 598222"/>
                <a:gd name="connsiteY0" fmla="*/ 59822 h 622631"/>
                <a:gd name="connsiteX1" fmla="*/ 59822 w 598222"/>
                <a:gd name="connsiteY1" fmla="*/ 0 h 622631"/>
                <a:gd name="connsiteX2" fmla="*/ 538400 w 598222"/>
                <a:gd name="connsiteY2" fmla="*/ 0 h 622631"/>
                <a:gd name="connsiteX3" fmla="*/ 598222 w 598222"/>
                <a:gd name="connsiteY3" fmla="*/ 59822 h 622631"/>
                <a:gd name="connsiteX4" fmla="*/ 598222 w 598222"/>
                <a:gd name="connsiteY4" fmla="*/ 562809 h 622631"/>
                <a:gd name="connsiteX5" fmla="*/ 538400 w 598222"/>
                <a:gd name="connsiteY5" fmla="*/ 622631 h 622631"/>
                <a:gd name="connsiteX6" fmla="*/ 59822 w 598222"/>
                <a:gd name="connsiteY6" fmla="*/ 622631 h 622631"/>
                <a:gd name="connsiteX7" fmla="*/ 0 w 598222"/>
                <a:gd name="connsiteY7" fmla="*/ 562809 h 622631"/>
                <a:gd name="connsiteX8" fmla="*/ 0 w 598222"/>
                <a:gd name="connsiteY8" fmla="*/ 59822 h 62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8222" h="622631">
                  <a:moveTo>
                    <a:pt x="0" y="59822"/>
                  </a:moveTo>
                  <a:cubicBezTo>
                    <a:pt x="0" y="26783"/>
                    <a:pt x="26783" y="0"/>
                    <a:pt x="59822" y="0"/>
                  </a:cubicBezTo>
                  <a:lnTo>
                    <a:pt x="538400" y="0"/>
                  </a:lnTo>
                  <a:cubicBezTo>
                    <a:pt x="571439" y="0"/>
                    <a:pt x="598222" y="26783"/>
                    <a:pt x="598222" y="59822"/>
                  </a:cubicBezTo>
                  <a:lnTo>
                    <a:pt x="598222" y="562809"/>
                  </a:lnTo>
                  <a:cubicBezTo>
                    <a:pt x="598222" y="595848"/>
                    <a:pt x="571439" y="622631"/>
                    <a:pt x="538400" y="622631"/>
                  </a:cubicBezTo>
                  <a:lnTo>
                    <a:pt x="59822" y="622631"/>
                  </a:lnTo>
                  <a:cubicBezTo>
                    <a:pt x="26783" y="622631"/>
                    <a:pt x="0" y="595848"/>
                    <a:pt x="0" y="562809"/>
                  </a:cubicBezTo>
                  <a:lnTo>
                    <a:pt x="0" y="59822"/>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48001" tIns="48001" rIns="48001" bIns="48001" numCol="1" spcCol="1270" anchor="ctr" anchorCtr="0">
              <a:noAutofit/>
            </a:bodyPr>
            <a:lstStyle/>
            <a:p>
              <a:pPr lvl="0" algn="ctr" defTabSz="355600">
                <a:lnSpc>
                  <a:spcPct val="90000"/>
                </a:lnSpc>
                <a:spcBef>
                  <a:spcPct val="0"/>
                </a:spcBef>
                <a:spcAft>
                  <a:spcPct val="35000"/>
                </a:spcAft>
              </a:pPr>
              <a:r>
                <a:rPr lang="ar-BH" sz="1100" b="1" kern="1200" dirty="0" smtClean="0"/>
                <a:t>المؤسسات الخيرية وذوي الاحتياجات الخاصة</a:t>
              </a:r>
              <a:endParaRPr lang="en-US" sz="1100" b="1" kern="1200" dirty="0"/>
            </a:p>
          </p:txBody>
        </p:sp>
        <p:sp>
          <p:nvSpPr>
            <p:cNvPr id="73" name="Freeform 72"/>
            <p:cNvSpPr/>
            <p:nvPr/>
          </p:nvSpPr>
          <p:spPr>
            <a:xfrm>
              <a:off x="3829006" y="4313171"/>
              <a:ext cx="1261580" cy="184065"/>
            </a:xfrm>
            <a:custGeom>
              <a:avLst/>
              <a:gdLst>
                <a:gd name="connsiteX0" fmla="*/ 0 w 1261580"/>
                <a:gd name="connsiteY0" fmla="*/ 0 h 184065"/>
                <a:gd name="connsiteX1" fmla="*/ 1261580 w 1261580"/>
                <a:gd name="connsiteY1" fmla="*/ 0 h 184065"/>
                <a:gd name="connsiteX2" fmla="*/ 1261580 w 1261580"/>
                <a:gd name="connsiteY2" fmla="*/ 184065 h 184065"/>
                <a:gd name="connsiteX3" fmla="*/ 0 w 1261580"/>
                <a:gd name="connsiteY3" fmla="*/ 184065 h 184065"/>
                <a:gd name="connsiteX4" fmla="*/ 0 w 1261580"/>
                <a:gd name="connsiteY4" fmla="*/ 0 h 184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580" h="184065">
                  <a:moveTo>
                    <a:pt x="0" y="0"/>
                  </a:moveTo>
                  <a:lnTo>
                    <a:pt x="1261580" y="0"/>
                  </a:lnTo>
                  <a:lnTo>
                    <a:pt x="1261580" y="184065"/>
                  </a:lnTo>
                  <a:lnTo>
                    <a:pt x="0" y="184065"/>
                  </a:lnTo>
                  <a:lnTo>
                    <a:pt x="0" y="0"/>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ar-BH" sz="1100" b="1" kern="1200" dirty="0" smtClean="0"/>
                <a:t>التنمية الإجتماعية</a:t>
              </a:r>
              <a:endParaRPr lang="en-US" sz="1100" b="1" kern="1200" dirty="0"/>
            </a:p>
          </p:txBody>
        </p:sp>
      </p:grpSp>
      <p:grpSp>
        <p:nvGrpSpPr>
          <p:cNvPr id="66" name="Group 65"/>
          <p:cNvGrpSpPr/>
          <p:nvPr/>
        </p:nvGrpSpPr>
        <p:grpSpPr>
          <a:xfrm>
            <a:off x="990600" y="4153224"/>
            <a:ext cx="2195512" cy="1297074"/>
            <a:chOff x="1778914" y="4166635"/>
            <a:chExt cx="1881867" cy="1297074"/>
          </a:xfrm>
        </p:grpSpPr>
        <p:sp>
          <p:nvSpPr>
            <p:cNvPr id="67" name="Rectangle 66" descr="http://tawasolonline.net/CMS/NewsImages/ikhlalmoamalattijariya0ee32429-b.jpg">
              <a:hlinkClick r:id="rId5"/>
            </p:cNvPr>
            <p:cNvSpPr/>
            <p:nvPr/>
          </p:nvSpPr>
          <p:spPr>
            <a:xfrm>
              <a:off x="1778914" y="4374352"/>
              <a:ext cx="1285690" cy="1089357"/>
            </a:xfrm>
            <a:prstGeom prst="rect">
              <a:avLst/>
            </a:prstGeom>
            <a:blipFill>
              <a:blip r:embed="rId6" cstate="print">
                <a:extLst>
                  <a:ext uri="{BEBA8EAE-BF5A-486C-A8C5-ECC9F3942E4B}">
                    <a14:imgProps xmlns:a14="http://schemas.microsoft.com/office/drawing/2010/main" xmlns="">
                      <a14:imgLayer r:embed="rId7">
                        <a14:imgEffect>
                          <a14:colorTemperature colorTemp="4700"/>
                        </a14:imgEffect>
                      </a14:imgLayer>
                    </a14:imgProps>
                  </a:ext>
                  <a:ext uri="{28A0092B-C50C-407E-A947-70E740481C1C}">
                    <a14:useLocalDpi xmlns:a14="http://schemas.microsoft.com/office/drawing/2010/main" xmlns="" val="0"/>
                  </a:ext>
                </a:extLst>
              </a:blip>
              <a:srcRect/>
              <a:stretch>
                <a:fillRect l="-7000" r="-7000"/>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68" name="Freeform 67"/>
            <p:cNvSpPr/>
            <p:nvPr/>
          </p:nvSpPr>
          <p:spPr>
            <a:xfrm>
              <a:off x="3051126" y="4526794"/>
              <a:ext cx="609655" cy="634531"/>
            </a:xfrm>
            <a:custGeom>
              <a:avLst/>
              <a:gdLst>
                <a:gd name="connsiteX0" fmla="*/ 0 w 609655"/>
                <a:gd name="connsiteY0" fmla="*/ 60966 h 634531"/>
                <a:gd name="connsiteX1" fmla="*/ 60966 w 609655"/>
                <a:gd name="connsiteY1" fmla="*/ 0 h 634531"/>
                <a:gd name="connsiteX2" fmla="*/ 548690 w 609655"/>
                <a:gd name="connsiteY2" fmla="*/ 0 h 634531"/>
                <a:gd name="connsiteX3" fmla="*/ 609656 w 609655"/>
                <a:gd name="connsiteY3" fmla="*/ 60966 h 634531"/>
                <a:gd name="connsiteX4" fmla="*/ 609655 w 609655"/>
                <a:gd name="connsiteY4" fmla="*/ 573566 h 634531"/>
                <a:gd name="connsiteX5" fmla="*/ 548689 w 609655"/>
                <a:gd name="connsiteY5" fmla="*/ 634532 h 634531"/>
                <a:gd name="connsiteX6" fmla="*/ 60966 w 609655"/>
                <a:gd name="connsiteY6" fmla="*/ 634531 h 634531"/>
                <a:gd name="connsiteX7" fmla="*/ 0 w 609655"/>
                <a:gd name="connsiteY7" fmla="*/ 573565 h 634531"/>
                <a:gd name="connsiteX8" fmla="*/ 0 w 609655"/>
                <a:gd name="connsiteY8" fmla="*/ 60966 h 63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55" h="634531">
                  <a:moveTo>
                    <a:pt x="0" y="60966"/>
                  </a:moveTo>
                  <a:cubicBezTo>
                    <a:pt x="0" y="27295"/>
                    <a:pt x="27295" y="0"/>
                    <a:pt x="60966" y="0"/>
                  </a:cubicBezTo>
                  <a:lnTo>
                    <a:pt x="548690" y="0"/>
                  </a:lnTo>
                  <a:cubicBezTo>
                    <a:pt x="582361" y="0"/>
                    <a:pt x="609656" y="27295"/>
                    <a:pt x="609656" y="60966"/>
                  </a:cubicBezTo>
                  <a:cubicBezTo>
                    <a:pt x="609656" y="231833"/>
                    <a:pt x="609655" y="402699"/>
                    <a:pt x="609655" y="573566"/>
                  </a:cubicBezTo>
                  <a:cubicBezTo>
                    <a:pt x="609655" y="607237"/>
                    <a:pt x="582360" y="634532"/>
                    <a:pt x="548689" y="634532"/>
                  </a:cubicBezTo>
                  <a:lnTo>
                    <a:pt x="60966" y="634531"/>
                  </a:lnTo>
                  <a:cubicBezTo>
                    <a:pt x="27295" y="634531"/>
                    <a:pt x="0" y="607236"/>
                    <a:pt x="0" y="573565"/>
                  </a:cubicBezTo>
                  <a:lnTo>
                    <a:pt x="0" y="60966"/>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52146" tIns="52146" rIns="52146" bIns="52146" numCol="1" spcCol="1270" anchor="ctr" anchorCtr="0">
              <a:noAutofit/>
            </a:bodyPr>
            <a:lstStyle/>
            <a:p>
              <a:pPr lvl="0" algn="ctr" defTabSz="400050">
                <a:lnSpc>
                  <a:spcPct val="90000"/>
                </a:lnSpc>
                <a:spcBef>
                  <a:spcPct val="0"/>
                </a:spcBef>
                <a:spcAft>
                  <a:spcPct val="35000"/>
                </a:spcAft>
              </a:pPr>
              <a:r>
                <a:rPr lang="ar-BH" sz="1100" b="1" kern="1200" dirty="0" smtClean="0"/>
                <a:t>إدارة التراخيص وتسهيل الإجراءات</a:t>
              </a:r>
              <a:endParaRPr lang="en-US" sz="1100" b="1" kern="1200" dirty="0"/>
            </a:p>
          </p:txBody>
        </p:sp>
        <p:sp>
          <p:nvSpPr>
            <p:cNvPr id="69" name="Freeform 68"/>
            <p:cNvSpPr/>
            <p:nvPr/>
          </p:nvSpPr>
          <p:spPr>
            <a:xfrm>
              <a:off x="1778914" y="4166635"/>
              <a:ext cx="1285690" cy="187583"/>
            </a:xfrm>
            <a:custGeom>
              <a:avLst/>
              <a:gdLst>
                <a:gd name="connsiteX0" fmla="*/ 0 w 1285690"/>
                <a:gd name="connsiteY0" fmla="*/ 0 h 187583"/>
                <a:gd name="connsiteX1" fmla="*/ 1285690 w 1285690"/>
                <a:gd name="connsiteY1" fmla="*/ 0 h 187583"/>
                <a:gd name="connsiteX2" fmla="*/ 1285690 w 1285690"/>
                <a:gd name="connsiteY2" fmla="*/ 187583 h 187583"/>
                <a:gd name="connsiteX3" fmla="*/ 0 w 1285690"/>
                <a:gd name="connsiteY3" fmla="*/ 187583 h 187583"/>
                <a:gd name="connsiteX4" fmla="*/ 0 w 1285690"/>
                <a:gd name="connsiteY4" fmla="*/ 0 h 18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690" h="187583">
                  <a:moveTo>
                    <a:pt x="0" y="0"/>
                  </a:moveTo>
                  <a:lnTo>
                    <a:pt x="1285690" y="0"/>
                  </a:lnTo>
                  <a:lnTo>
                    <a:pt x="1285690" y="187583"/>
                  </a:lnTo>
                  <a:lnTo>
                    <a:pt x="0" y="187583"/>
                  </a:lnTo>
                  <a:lnTo>
                    <a:pt x="0" y="0"/>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ar-BH" sz="1100" b="1" kern="1200" dirty="0" smtClean="0"/>
                <a:t>الاقتصاد</a:t>
              </a:r>
              <a:endParaRPr lang="en-US" sz="1100" b="1" kern="1200" dirty="0"/>
            </a:p>
          </p:txBody>
        </p:sp>
      </p:grpSp>
      <p:grpSp>
        <p:nvGrpSpPr>
          <p:cNvPr id="22" name="Group 21"/>
          <p:cNvGrpSpPr/>
          <p:nvPr/>
        </p:nvGrpSpPr>
        <p:grpSpPr>
          <a:xfrm>
            <a:off x="990600" y="1929960"/>
            <a:ext cx="2271712" cy="1346640"/>
            <a:chOff x="1745970" y="1759100"/>
            <a:chExt cx="1958373" cy="1346640"/>
          </a:xfrm>
        </p:grpSpPr>
        <p:sp>
          <p:nvSpPr>
            <p:cNvPr id="23" name="Rectangle 22" descr="C:\Users\egscfhb\Desktop\government work.jpg"/>
            <p:cNvSpPr/>
            <p:nvPr/>
          </p:nvSpPr>
          <p:spPr>
            <a:xfrm>
              <a:off x="1745970" y="1974754"/>
              <a:ext cx="1334821" cy="1130986"/>
            </a:xfrm>
            <a:prstGeom prst="rect">
              <a:avLst/>
            </a:prstGeom>
            <a:blipFill>
              <a:blip r:embed="rId8">
                <a:extLst>
                  <a:ext uri="{BEBA8EAE-BF5A-486C-A8C5-ECC9F3942E4B}">
                    <a14:imgProps xmlns:a14="http://schemas.microsoft.com/office/drawing/2010/main" xmlns="">
                      <a14:imgLayer r:embed="rId9">
                        <a14:imgEffect>
                          <a14:colorTemperature colorTemp="4700"/>
                        </a14:imgEffect>
                      </a14:imgLayer>
                    </a14:imgProps>
                  </a:ext>
                  <a:ext uri="{28A0092B-C50C-407E-A947-70E740481C1C}">
                    <a14:useLocalDpi xmlns:a14="http://schemas.microsoft.com/office/drawing/2010/main" xmlns="" val="0"/>
                  </a:ext>
                </a:extLst>
              </a:blip>
              <a:srcRect/>
              <a:stretch>
                <a:fillRect l="-5000" r="-5000"/>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24" name="Freeform 23"/>
            <p:cNvSpPr/>
            <p:nvPr/>
          </p:nvSpPr>
          <p:spPr>
            <a:xfrm>
              <a:off x="3071391" y="2133022"/>
              <a:ext cx="632952" cy="658779"/>
            </a:xfrm>
            <a:custGeom>
              <a:avLst/>
              <a:gdLst>
                <a:gd name="connsiteX0" fmla="*/ 0 w 632952"/>
                <a:gd name="connsiteY0" fmla="*/ 63295 h 658779"/>
                <a:gd name="connsiteX1" fmla="*/ 63295 w 632952"/>
                <a:gd name="connsiteY1" fmla="*/ 0 h 658779"/>
                <a:gd name="connsiteX2" fmla="*/ 569657 w 632952"/>
                <a:gd name="connsiteY2" fmla="*/ 0 h 658779"/>
                <a:gd name="connsiteX3" fmla="*/ 632952 w 632952"/>
                <a:gd name="connsiteY3" fmla="*/ 63295 h 658779"/>
                <a:gd name="connsiteX4" fmla="*/ 632952 w 632952"/>
                <a:gd name="connsiteY4" fmla="*/ 595484 h 658779"/>
                <a:gd name="connsiteX5" fmla="*/ 569657 w 632952"/>
                <a:gd name="connsiteY5" fmla="*/ 658779 h 658779"/>
                <a:gd name="connsiteX6" fmla="*/ 63295 w 632952"/>
                <a:gd name="connsiteY6" fmla="*/ 658779 h 658779"/>
                <a:gd name="connsiteX7" fmla="*/ 0 w 632952"/>
                <a:gd name="connsiteY7" fmla="*/ 595484 h 658779"/>
                <a:gd name="connsiteX8" fmla="*/ 0 w 632952"/>
                <a:gd name="connsiteY8" fmla="*/ 63295 h 65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2952" h="658779">
                  <a:moveTo>
                    <a:pt x="0" y="63295"/>
                  </a:moveTo>
                  <a:cubicBezTo>
                    <a:pt x="0" y="28338"/>
                    <a:pt x="28338" y="0"/>
                    <a:pt x="63295" y="0"/>
                  </a:cubicBezTo>
                  <a:lnTo>
                    <a:pt x="569657" y="0"/>
                  </a:lnTo>
                  <a:cubicBezTo>
                    <a:pt x="604614" y="0"/>
                    <a:pt x="632952" y="28338"/>
                    <a:pt x="632952" y="63295"/>
                  </a:cubicBezTo>
                  <a:lnTo>
                    <a:pt x="632952" y="595484"/>
                  </a:lnTo>
                  <a:cubicBezTo>
                    <a:pt x="632952" y="630441"/>
                    <a:pt x="604614" y="658779"/>
                    <a:pt x="569657" y="658779"/>
                  </a:cubicBezTo>
                  <a:lnTo>
                    <a:pt x="63295" y="658779"/>
                  </a:lnTo>
                  <a:cubicBezTo>
                    <a:pt x="28338" y="658779"/>
                    <a:pt x="0" y="630441"/>
                    <a:pt x="0" y="595484"/>
                  </a:cubicBezTo>
                  <a:lnTo>
                    <a:pt x="0" y="63295"/>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68069" tIns="68069" rIns="68069" bIns="68069" numCol="1" spcCol="1270" anchor="ctr" anchorCtr="0">
              <a:noAutofit/>
            </a:bodyPr>
            <a:lstStyle/>
            <a:p>
              <a:pPr lvl="0" algn="ctr" defTabSz="577850">
                <a:lnSpc>
                  <a:spcPct val="90000"/>
                </a:lnSpc>
                <a:spcBef>
                  <a:spcPct val="0"/>
                </a:spcBef>
                <a:spcAft>
                  <a:spcPct val="35000"/>
                </a:spcAft>
              </a:pPr>
              <a:r>
                <a:rPr lang="ar-BH" sz="1100" b="1" kern="1200" dirty="0" smtClean="0"/>
                <a:t>الربط الحكومي</a:t>
              </a:r>
              <a:endParaRPr lang="en-US" sz="1100" b="1" kern="1200" dirty="0"/>
            </a:p>
          </p:txBody>
        </p:sp>
        <p:sp>
          <p:nvSpPr>
            <p:cNvPr id="25" name="Freeform 24"/>
            <p:cNvSpPr/>
            <p:nvPr/>
          </p:nvSpPr>
          <p:spPr>
            <a:xfrm>
              <a:off x="1745970" y="1759100"/>
              <a:ext cx="1334821" cy="194751"/>
            </a:xfrm>
            <a:custGeom>
              <a:avLst/>
              <a:gdLst>
                <a:gd name="connsiteX0" fmla="*/ 0 w 1334821"/>
                <a:gd name="connsiteY0" fmla="*/ 0 h 194751"/>
                <a:gd name="connsiteX1" fmla="*/ 1334821 w 1334821"/>
                <a:gd name="connsiteY1" fmla="*/ 0 h 194751"/>
                <a:gd name="connsiteX2" fmla="*/ 1334821 w 1334821"/>
                <a:gd name="connsiteY2" fmla="*/ 194751 h 194751"/>
                <a:gd name="connsiteX3" fmla="*/ 0 w 1334821"/>
                <a:gd name="connsiteY3" fmla="*/ 194751 h 194751"/>
                <a:gd name="connsiteX4" fmla="*/ 0 w 1334821"/>
                <a:gd name="connsiteY4" fmla="*/ 0 h 194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4821" h="194751">
                  <a:moveTo>
                    <a:pt x="0" y="0"/>
                  </a:moveTo>
                  <a:lnTo>
                    <a:pt x="1334821" y="0"/>
                  </a:lnTo>
                  <a:lnTo>
                    <a:pt x="1334821" y="194751"/>
                  </a:lnTo>
                  <a:lnTo>
                    <a:pt x="0" y="194751"/>
                  </a:lnTo>
                  <a:lnTo>
                    <a:pt x="0" y="0"/>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ar-BH" sz="1100" b="1" kern="1200" dirty="0" smtClean="0"/>
                <a:t>العمل الحكومي</a:t>
              </a:r>
              <a:endParaRPr lang="en-US" sz="1100" b="1" kern="1200" dirty="0"/>
            </a:p>
          </p:txBody>
        </p:sp>
      </p:grpSp>
      <p:grpSp>
        <p:nvGrpSpPr>
          <p:cNvPr id="30" name="Group 29"/>
          <p:cNvGrpSpPr/>
          <p:nvPr/>
        </p:nvGrpSpPr>
        <p:grpSpPr>
          <a:xfrm>
            <a:off x="6324599" y="1959646"/>
            <a:ext cx="2147888" cy="1287268"/>
            <a:chOff x="6459648" y="1606748"/>
            <a:chExt cx="1864783" cy="1287268"/>
          </a:xfrm>
        </p:grpSpPr>
        <p:sp>
          <p:nvSpPr>
            <p:cNvPr id="31" name="Rectangle 30" descr="C:\Users\egscfhb\Desktop\eco-friendly_img2.jpg"/>
            <p:cNvSpPr/>
            <p:nvPr/>
          </p:nvSpPr>
          <p:spPr>
            <a:xfrm>
              <a:off x="6459648" y="1812895"/>
              <a:ext cx="1275969" cy="1081121"/>
            </a:xfrm>
            <a:prstGeom prst="rect">
              <a:avLst/>
            </a:prstGeom>
            <a:blipFill>
              <a:blip r:embed="rId10" cstate="print">
                <a:extLst>
                  <a:ext uri="{28A0092B-C50C-407E-A947-70E740481C1C}">
                    <a14:useLocalDpi xmlns:a14="http://schemas.microsoft.com/office/drawing/2010/main" xmlns="" val="0"/>
                  </a:ext>
                </a:extLst>
              </a:blip>
              <a:srcRect/>
              <a:stretch>
                <a:fillRect l="-10000" r="-10000"/>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64" name="Freeform 63"/>
            <p:cNvSpPr/>
            <p:nvPr/>
          </p:nvSpPr>
          <p:spPr>
            <a:xfrm>
              <a:off x="7719386" y="1964185"/>
              <a:ext cx="605045" cy="629733"/>
            </a:xfrm>
            <a:custGeom>
              <a:avLst/>
              <a:gdLst>
                <a:gd name="connsiteX0" fmla="*/ 0 w 605045"/>
                <a:gd name="connsiteY0" fmla="*/ 60505 h 629733"/>
                <a:gd name="connsiteX1" fmla="*/ 60505 w 605045"/>
                <a:gd name="connsiteY1" fmla="*/ 0 h 629733"/>
                <a:gd name="connsiteX2" fmla="*/ 544541 w 605045"/>
                <a:gd name="connsiteY2" fmla="*/ 0 h 629733"/>
                <a:gd name="connsiteX3" fmla="*/ 605046 w 605045"/>
                <a:gd name="connsiteY3" fmla="*/ 60505 h 629733"/>
                <a:gd name="connsiteX4" fmla="*/ 605045 w 605045"/>
                <a:gd name="connsiteY4" fmla="*/ 569229 h 629733"/>
                <a:gd name="connsiteX5" fmla="*/ 544540 w 605045"/>
                <a:gd name="connsiteY5" fmla="*/ 629734 h 629733"/>
                <a:gd name="connsiteX6" fmla="*/ 60505 w 605045"/>
                <a:gd name="connsiteY6" fmla="*/ 629733 h 629733"/>
                <a:gd name="connsiteX7" fmla="*/ 0 w 605045"/>
                <a:gd name="connsiteY7" fmla="*/ 569228 h 629733"/>
                <a:gd name="connsiteX8" fmla="*/ 0 w 605045"/>
                <a:gd name="connsiteY8" fmla="*/ 60505 h 62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045" h="629733">
                  <a:moveTo>
                    <a:pt x="0" y="60505"/>
                  </a:moveTo>
                  <a:cubicBezTo>
                    <a:pt x="0" y="27089"/>
                    <a:pt x="27089" y="0"/>
                    <a:pt x="60505" y="0"/>
                  </a:cubicBezTo>
                  <a:lnTo>
                    <a:pt x="544541" y="0"/>
                  </a:lnTo>
                  <a:cubicBezTo>
                    <a:pt x="577957" y="0"/>
                    <a:pt x="605046" y="27089"/>
                    <a:pt x="605046" y="60505"/>
                  </a:cubicBezTo>
                  <a:cubicBezTo>
                    <a:pt x="605046" y="230080"/>
                    <a:pt x="605045" y="399654"/>
                    <a:pt x="605045" y="569229"/>
                  </a:cubicBezTo>
                  <a:cubicBezTo>
                    <a:pt x="605045" y="602645"/>
                    <a:pt x="577956" y="629734"/>
                    <a:pt x="544540" y="629734"/>
                  </a:cubicBezTo>
                  <a:lnTo>
                    <a:pt x="60505" y="629733"/>
                  </a:lnTo>
                  <a:cubicBezTo>
                    <a:pt x="27089" y="629733"/>
                    <a:pt x="0" y="602644"/>
                    <a:pt x="0" y="569228"/>
                  </a:cubicBezTo>
                  <a:lnTo>
                    <a:pt x="0" y="60505"/>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59631" tIns="59631" rIns="59631" bIns="59631" numCol="1" spcCol="1270" anchor="ctr" anchorCtr="0">
              <a:noAutofit/>
            </a:bodyPr>
            <a:lstStyle/>
            <a:p>
              <a:pPr lvl="0" algn="ctr" defTabSz="488950">
                <a:lnSpc>
                  <a:spcPct val="90000"/>
                </a:lnSpc>
                <a:spcBef>
                  <a:spcPct val="0"/>
                </a:spcBef>
                <a:spcAft>
                  <a:spcPct val="35000"/>
                </a:spcAft>
              </a:pPr>
              <a:r>
                <a:rPr lang="ar-BH" sz="1100" b="1" kern="1200" dirty="0" smtClean="0"/>
                <a:t>التكنولوجيا الخضراء</a:t>
              </a:r>
              <a:endParaRPr lang="en-US" sz="1100" b="1" kern="1200" dirty="0"/>
            </a:p>
          </p:txBody>
        </p:sp>
        <p:sp>
          <p:nvSpPr>
            <p:cNvPr id="65" name="Freeform 64"/>
            <p:cNvSpPr/>
            <p:nvPr/>
          </p:nvSpPr>
          <p:spPr>
            <a:xfrm>
              <a:off x="6459648" y="1606748"/>
              <a:ext cx="1275969" cy="186164"/>
            </a:xfrm>
            <a:custGeom>
              <a:avLst/>
              <a:gdLst>
                <a:gd name="connsiteX0" fmla="*/ 0 w 1275969"/>
                <a:gd name="connsiteY0" fmla="*/ 0 h 186164"/>
                <a:gd name="connsiteX1" fmla="*/ 1275969 w 1275969"/>
                <a:gd name="connsiteY1" fmla="*/ 0 h 186164"/>
                <a:gd name="connsiteX2" fmla="*/ 1275969 w 1275969"/>
                <a:gd name="connsiteY2" fmla="*/ 186164 h 186164"/>
                <a:gd name="connsiteX3" fmla="*/ 0 w 1275969"/>
                <a:gd name="connsiteY3" fmla="*/ 186164 h 186164"/>
                <a:gd name="connsiteX4" fmla="*/ 0 w 1275969"/>
                <a:gd name="connsiteY4" fmla="*/ 0 h 186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969" h="186164">
                  <a:moveTo>
                    <a:pt x="0" y="0"/>
                  </a:moveTo>
                  <a:lnTo>
                    <a:pt x="1275969" y="0"/>
                  </a:lnTo>
                  <a:lnTo>
                    <a:pt x="1275969" y="186164"/>
                  </a:lnTo>
                  <a:lnTo>
                    <a:pt x="0" y="186164"/>
                  </a:lnTo>
                  <a:lnTo>
                    <a:pt x="0" y="0"/>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ar-BH" sz="1100" b="1" kern="1200" dirty="0" smtClean="0"/>
                <a:t>البيئة</a:t>
              </a:r>
              <a:endParaRPr lang="en-US" sz="1100" b="1" kern="1200" dirty="0"/>
            </a:p>
          </p:txBody>
        </p:sp>
      </p:grpSp>
      <p:grpSp>
        <p:nvGrpSpPr>
          <p:cNvPr id="79" name="Group 78"/>
          <p:cNvGrpSpPr/>
          <p:nvPr/>
        </p:nvGrpSpPr>
        <p:grpSpPr>
          <a:xfrm>
            <a:off x="6324599" y="4137450"/>
            <a:ext cx="2224088" cy="1328622"/>
            <a:chOff x="5896381" y="4150861"/>
            <a:chExt cx="1941048" cy="1328622"/>
          </a:xfrm>
        </p:grpSpPr>
        <p:sp>
          <p:nvSpPr>
            <p:cNvPr id="80" name="Rectangle 79" descr="C:\Users\egscfhb\Desktop\New-Business.png"/>
            <p:cNvSpPr/>
            <p:nvPr/>
          </p:nvSpPr>
          <p:spPr>
            <a:xfrm>
              <a:off x="5896381" y="4363630"/>
              <a:ext cx="1316961" cy="1115853"/>
            </a:xfrm>
            <a:prstGeom prst="rect">
              <a:avLst/>
            </a:prstGeom>
            <a:blipFill>
              <a:blip r:embed="rId11" cstate="print">
                <a:extLst>
                  <a:ext uri="{28A0092B-C50C-407E-A947-70E740481C1C}">
                    <a14:useLocalDpi xmlns:a14="http://schemas.microsoft.com/office/drawing/2010/main" xmlns="" val="0"/>
                  </a:ext>
                </a:extLst>
              </a:blip>
              <a:srcRect/>
              <a:stretch>
                <a:fillRect l="-8000" r="-8000"/>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81" name="Freeform 80"/>
            <p:cNvSpPr/>
            <p:nvPr/>
          </p:nvSpPr>
          <p:spPr>
            <a:xfrm>
              <a:off x="7212946" y="4519780"/>
              <a:ext cx="624483" cy="649964"/>
            </a:xfrm>
            <a:custGeom>
              <a:avLst/>
              <a:gdLst>
                <a:gd name="connsiteX0" fmla="*/ 0 w 624483"/>
                <a:gd name="connsiteY0" fmla="*/ 62448 h 649964"/>
                <a:gd name="connsiteX1" fmla="*/ 62448 w 624483"/>
                <a:gd name="connsiteY1" fmla="*/ 0 h 649964"/>
                <a:gd name="connsiteX2" fmla="*/ 562035 w 624483"/>
                <a:gd name="connsiteY2" fmla="*/ 0 h 649964"/>
                <a:gd name="connsiteX3" fmla="*/ 624483 w 624483"/>
                <a:gd name="connsiteY3" fmla="*/ 62448 h 649964"/>
                <a:gd name="connsiteX4" fmla="*/ 624483 w 624483"/>
                <a:gd name="connsiteY4" fmla="*/ 587516 h 649964"/>
                <a:gd name="connsiteX5" fmla="*/ 562035 w 624483"/>
                <a:gd name="connsiteY5" fmla="*/ 649964 h 649964"/>
                <a:gd name="connsiteX6" fmla="*/ 62448 w 624483"/>
                <a:gd name="connsiteY6" fmla="*/ 649964 h 649964"/>
                <a:gd name="connsiteX7" fmla="*/ 0 w 624483"/>
                <a:gd name="connsiteY7" fmla="*/ 587516 h 649964"/>
                <a:gd name="connsiteX8" fmla="*/ 0 w 624483"/>
                <a:gd name="connsiteY8" fmla="*/ 62448 h 649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483" h="649964">
                  <a:moveTo>
                    <a:pt x="0" y="62448"/>
                  </a:moveTo>
                  <a:cubicBezTo>
                    <a:pt x="0" y="27959"/>
                    <a:pt x="27959" y="0"/>
                    <a:pt x="62448" y="0"/>
                  </a:cubicBezTo>
                  <a:lnTo>
                    <a:pt x="562035" y="0"/>
                  </a:lnTo>
                  <a:cubicBezTo>
                    <a:pt x="596524" y="0"/>
                    <a:pt x="624483" y="27959"/>
                    <a:pt x="624483" y="62448"/>
                  </a:cubicBezTo>
                  <a:lnTo>
                    <a:pt x="624483" y="587516"/>
                  </a:lnTo>
                  <a:cubicBezTo>
                    <a:pt x="624483" y="622005"/>
                    <a:pt x="596524" y="649964"/>
                    <a:pt x="562035" y="649964"/>
                  </a:cubicBezTo>
                  <a:lnTo>
                    <a:pt x="62448" y="649964"/>
                  </a:lnTo>
                  <a:cubicBezTo>
                    <a:pt x="27959" y="649964"/>
                    <a:pt x="0" y="622005"/>
                    <a:pt x="0" y="587516"/>
                  </a:cubicBezTo>
                  <a:lnTo>
                    <a:pt x="0" y="62448"/>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83060" tIns="83060" rIns="83060" bIns="83060" numCol="1" spcCol="1270" anchor="ctr" anchorCtr="0">
              <a:noAutofit/>
            </a:bodyPr>
            <a:lstStyle/>
            <a:p>
              <a:pPr lvl="0" algn="ctr" defTabSz="755650">
                <a:lnSpc>
                  <a:spcPct val="90000"/>
                </a:lnSpc>
                <a:spcBef>
                  <a:spcPct val="0"/>
                </a:spcBef>
                <a:spcAft>
                  <a:spcPct val="35000"/>
                </a:spcAft>
              </a:pPr>
              <a:r>
                <a:rPr lang="ar-BH" sz="1100" b="1" kern="1200" dirty="0" smtClean="0"/>
                <a:t>سوق العمل</a:t>
              </a:r>
              <a:endParaRPr lang="en-US" sz="1100" b="1" kern="1200" dirty="0"/>
            </a:p>
          </p:txBody>
        </p:sp>
        <p:sp>
          <p:nvSpPr>
            <p:cNvPr id="82" name="Freeform 81"/>
            <p:cNvSpPr/>
            <p:nvPr/>
          </p:nvSpPr>
          <p:spPr>
            <a:xfrm>
              <a:off x="5896381" y="4150861"/>
              <a:ext cx="1316961" cy="192145"/>
            </a:xfrm>
            <a:custGeom>
              <a:avLst/>
              <a:gdLst>
                <a:gd name="connsiteX0" fmla="*/ 0 w 1316961"/>
                <a:gd name="connsiteY0" fmla="*/ 0 h 192145"/>
                <a:gd name="connsiteX1" fmla="*/ 1316961 w 1316961"/>
                <a:gd name="connsiteY1" fmla="*/ 0 h 192145"/>
                <a:gd name="connsiteX2" fmla="*/ 1316961 w 1316961"/>
                <a:gd name="connsiteY2" fmla="*/ 192145 h 192145"/>
                <a:gd name="connsiteX3" fmla="*/ 0 w 1316961"/>
                <a:gd name="connsiteY3" fmla="*/ 192145 h 192145"/>
                <a:gd name="connsiteX4" fmla="*/ 0 w 1316961"/>
                <a:gd name="connsiteY4" fmla="*/ 0 h 192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961" h="192145">
                  <a:moveTo>
                    <a:pt x="0" y="0"/>
                  </a:moveTo>
                  <a:lnTo>
                    <a:pt x="1316961" y="0"/>
                  </a:lnTo>
                  <a:lnTo>
                    <a:pt x="1316961" y="192145"/>
                  </a:lnTo>
                  <a:lnTo>
                    <a:pt x="0" y="192145"/>
                  </a:lnTo>
                  <a:lnTo>
                    <a:pt x="0" y="0"/>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ar-BH" sz="1100" b="1" kern="1200" dirty="0" smtClean="0"/>
                <a:t>العمل</a:t>
              </a:r>
              <a:endParaRPr lang="en-US" sz="1100" b="1" kern="1200" dirty="0"/>
            </a:p>
          </p:txBody>
        </p:sp>
      </p:grpSp>
      <p:grpSp>
        <p:nvGrpSpPr>
          <p:cNvPr id="26" name="Group 25"/>
          <p:cNvGrpSpPr/>
          <p:nvPr/>
        </p:nvGrpSpPr>
        <p:grpSpPr>
          <a:xfrm>
            <a:off x="3657599" y="914400"/>
            <a:ext cx="2362199" cy="1328623"/>
            <a:chOff x="4150409" y="1404756"/>
            <a:chExt cx="1963401" cy="1328623"/>
          </a:xfrm>
        </p:grpSpPr>
        <p:sp>
          <p:nvSpPr>
            <p:cNvPr id="27" name="Rectangle 26" descr="C:\Users\egscfhb\Desktop\TRA Pic\importance_of_education_1.jpg"/>
            <p:cNvSpPr/>
            <p:nvPr/>
          </p:nvSpPr>
          <p:spPr>
            <a:xfrm>
              <a:off x="4150409" y="1617525"/>
              <a:ext cx="1316962" cy="1115854"/>
            </a:xfrm>
            <a:prstGeom prst="rect">
              <a:avLst/>
            </a:prstGeom>
            <a:blipFill>
              <a:blip r:embed="rId12" cstate="print">
                <a:extLst>
                  <a:ext uri="{28A0092B-C50C-407E-A947-70E740481C1C}">
                    <a14:useLocalDpi xmlns:a14="http://schemas.microsoft.com/office/drawing/2010/main" xmlns="" val="0"/>
                  </a:ext>
                </a:extLst>
              </a:blip>
              <a:srcRect/>
              <a:stretch>
                <a:fillRect l="-8000" r="-8000"/>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28" name="Freeform 27"/>
            <p:cNvSpPr/>
            <p:nvPr/>
          </p:nvSpPr>
          <p:spPr>
            <a:xfrm>
              <a:off x="5489326" y="1773675"/>
              <a:ext cx="624484" cy="649964"/>
            </a:xfrm>
            <a:custGeom>
              <a:avLst/>
              <a:gdLst>
                <a:gd name="connsiteX0" fmla="*/ 0 w 624484"/>
                <a:gd name="connsiteY0" fmla="*/ 62448 h 649964"/>
                <a:gd name="connsiteX1" fmla="*/ 62448 w 624484"/>
                <a:gd name="connsiteY1" fmla="*/ 0 h 649964"/>
                <a:gd name="connsiteX2" fmla="*/ 562036 w 624484"/>
                <a:gd name="connsiteY2" fmla="*/ 0 h 649964"/>
                <a:gd name="connsiteX3" fmla="*/ 624484 w 624484"/>
                <a:gd name="connsiteY3" fmla="*/ 62448 h 649964"/>
                <a:gd name="connsiteX4" fmla="*/ 624484 w 624484"/>
                <a:gd name="connsiteY4" fmla="*/ 587516 h 649964"/>
                <a:gd name="connsiteX5" fmla="*/ 562036 w 624484"/>
                <a:gd name="connsiteY5" fmla="*/ 649964 h 649964"/>
                <a:gd name="connsiteX6" fmla="*/ 62448 w 624484"/>
                <a:gd name="connsiteY6" fmla="*/ 649964 h 649964"/>
                <a:gd name="connsiteX7" fmla="*/ 0 w 624484"/>
                <a:gd name="connsiteY7" fmla="*/ 587516 h 649964"/>
                <a:gd name="connsiteX8" fmla="*/ 0 w 624484"/>
                <a:gd name="connsiteY8" fmla="*/ 62448 h 649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484" h="649964">
                  <a:moveTo>
                    <a:pt x="0" y="62448"/>
                  </a:moveTo>
                  <a:cubicBezTo>
                    <a:pt x="0" y="27959"/>
                    <a:pt x="27959" y="0"/>
                    <a:pt x="62448" y="0"/>
                  </a:cubicBezTo>
                  <a:lnTo>
                    <a:pt x="562036" y="0"/>
                  </a:lnTo>
                  <a:cubicBezTo>
                    <a:pt x="596525" y="0"/>
                    <a:pt x="624484" y="27959"/>
                    <a:pt x="624484" y="62448"/>
                  </a:cubicBezTo>
                  <a:lnTo>
                    <a:pt x="624484" y="587516"/>
                  </a:lnTo>
                  <a:cubicBezTo>
                    <a:pt x="624484" y="622005"/>
                    <a:pt x="596525" y="649964"/>
                    <a:pt x="562036" y="649964"/>
                  </a:cubicBezTo>
                  <a:lnTo>
                    <a:pt x="62448" y="649964"/>
                  </a:lnTo>
                  <a:cubicBezTo>
                    <a:pt x="27959" y="649964"/>
                    <a:pt x="0" y="622005"/>
                    <a:pt x="0" y="587516"/>
                  </a:cubicBezTo>
                  <a:lnTo>
                    <a:pt x="0" y="62448"/>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60201" tIns="60201" rIns="60201" bIns="60201" numCol="1" spcCol="1270" anchor="ctr" anchorCtr="0">
              <a:noAutofit/>
            </a:bodyPr>
            <a:lstStyle/>
            <a:p>
              <a:pPr lvl="0" algn="ctr" defTabSz="488950">
                <a:lnSpc>
                  <a:spcPct val="90000"/>
                </a:lnSpc>
                <a:spcBef>
                  <a:spcPct val="0"/>
                </a:spcBef>
                <a:spcAft>
                  <a:spcPct val="35000"/>
                </a:spcAft>
              </a:pPr>
              <a:r>
                <a:rPr lang="ar-BH" sz="1100" b="1" kern="1200" dirty="0" smtClean="0"/>
                <a:t>التعليم والتقييم الإلكتروني</a:t>
              </a:r>
              <a:endParaRPr lang="en-US" sz="1100" b="1" kern="1200" dirty="0"/>
            </a:p>
          </p:txBody>
        </p:sp>
        <p:sp>
          <p:nvSpPr>
            <p:cNvPr id="29" name="Freeform 28"/>
            <p:cNvSpPr/>
            <p:nvPr/>
          </p:nvSpPr>
          <p:spPr>
            <a:xfrm>
              <a:off x="4150409" y="1404756"/>
              <a:ext cx="1316962" cy="192145"/>
            </a:xfrm>
            <a:custGeom>
              <a:avLst/>
              <a:gdLst>
                <a:gd name="connsiteX0" fmla="*/ 0 w 1316962"/>
                <a:gd name="connsiteY0" fmla="*/ 0 h 192145"/>
                <a:gd name="connsiteX1" fmla="*/ 1316962 w 1316962"/>
                <a:gd name="connsiteY1" fmla="*/ 0 h 192145"/>
                <a:gd name="connsiteX2" fmla="*/ 1316962 w 1316962"/>
                <a:gd name="connsiteY2" fmla="*/ 192145 h 192145"/>
                <a:gd name="connsiteX3" fmla="*/ 0 w 1316962"/>
                <a:gd name="connsiteY3" fmla="*/ 192145 h 192145"/>
                <a:gd name="connsiteX4" fmla="*/ 0 w 1316962"/>
                <a:gd name="connsiteY4" fmla="*/ 0 h 192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962" h="192145">
                  <a:moveTo>
                    <a:pt x="0" y="0"/>
                  </a:moveTo>
                  <a:lnTo>
                    <a:pt x="1316962" y="0"/>
                  </a:lnTo>
                  <a:lnTo>
                    <a:pt x="1316962" y="192145"/>
                  </a:lnTo>
                  <a:lnTo>
                    <a:pt x="0" y="192145"/>
                  </a:lnTo>
                  <a:lnTo>
                    <a:pt x="0" y="0"/>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ar-BH" sz="1100" b="1" kern="1200" dirty="0" smtClean="0"/>
                <a:t>التعليم</a:t>
              </a:r>
              <a:endParaRPr lang="en-US" sz="1100" b="1" kern="1200" dirty="0"/>
            </a:p>
          </p:txBody>
        </p:sp>
      </p:grpSp>
      <p:sp>
        <p:nvSpPr>
          <p:cNvPr id="62" name="Rectangle 61"/>
          <p:cNvSpPr/>
          <p:nvPr/>
        </p:nvSpPr>
        <p:spPr>
          <a:xfrm>
            <a:off x="7126757" y="762000"/>
            <a:ext cx="1560042" cy="430887"/>
          </a:xfrm>
          <a:prstGeom prst="rect">
            <a:avLst/>
          </a:prstGeom>
        </p:spPr>
        <p:txBody>
          <a:bodyPr wrap="none">
            <a:spAutoFit/>
          </a:bodyPr>
          <a:lstStyle/>
          <a:p>
            <a:pPr algn="r" rtl="1"/>
            <a:r>
              <a:rPr lang="ar-BH" sz="2200" dirty="0" smtClean="0">
                <a:solidFill>
                  <a:schemeClr val="tx2"/>
                </a:solidFill>
                <a:latin typeface="Arial" pitchFamily="34" charset="0"/>
                <a:ea typeface="GE SS Two Medium" pitchFamily="18" charset="-78"/>
                <a:cs typeface="GE SS Two Medium" pitchFamily="18" charset="-78"/>
              </a:rPr>
              <a:t>أبرز القطاعات </a:t>
            </a:r>
            <a:endParaRPr lang="ar-BH" sz="2200" b="1" dirty="0">
              <a:solidFill>
                <a:schemeClr val="tx2"/>
              </a:solidFill>
              <a:latin typeface="Arial" pitchFamily="34" charset="0"/>
              <a:ea typeface="GE SS Two Medium" pitchFamily="18" charset="-78"/>
              <a:cs typeface="Arial" pitchFamily="34" charset="0"/>
            </a:endParaRPr>
          </a:p>
        </p:txBody>
      </p:sp>
      <p:sp>
        <p:nvSpPr>
          <p:cNvPr id="83" name="Pentagon 82"/>
          <p:cNvSpPr/>
          <p:nvPr/>
        </p:nvSpPr>
        <p:spPr>
          <a:xfrm flipH="1">
            <a:off x="0" y="5562600"/>
            <a:ext cx="914400" cy="457200"/>
          </a:xfrm>
          <a:prstGeom prst="homePlat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BH" sz="1200" b="1" dirty="0" smtClean="0">
                <a:solidFill>
                  <a:schemeClr val="bg1"/>
                </a:solidFill>
                <a:effectLst>
                  <a:outerShdw blurRad="38100" dist="38100" dir="2700000" algn="tl">
                    <a:srgbClr val="000000">
                      <a:alpha val="43137"/>
                    </a:srgbClr>
                  </a:outerShdw>
                </a:effectLst>
              </a:rPr>
              <a:t>يتبع- قطاع الصحة</a:t>
            </a:r>
            <a:endParaRPr lang="en-US" sz="1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81652816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816" y="5272088"/>
            <a:ext cx="7038784" cy="762000"/>
          </a:xfrm>
          <a:prstGeom prst="rect">
            <a:avLst/>
          </a:prstGeom>
          <a:ln>
            <a:solidFill>
              <a:schemeClr val="bg2">
                <a:lumMod val="40000"/>
                <a:lumOff val="60000"/>
              </a:schemeClr>
            </a:solid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1" name="Rectangle 40"/>
          <p:cNvSpPr/>
          <p:nvPr/>
        </p:nvSpPr>
        <p:spPr>
          <a:xfrm>
            <a:off x="28576" y="1371600"/>
            <a:ext cx="2590800" cy="3657600"/>
          </a:xfrm>
          <a:prstGeom prst="rect">
            <a:avLst/>
          </a:prstGeom>
          <a:ln>
            <a:noFill/>
          </a:ln>
          <a:effectLst/>
        </p:spPr>
        <p:style>
          <a:lnRef idx="1">
            <a:schemeClr val="dk1"/>
          </a:lnRef>
          <a:fillRef idx="2">
            <a:schemeClr val="dk1"/>
          </a:fillRef>
          <a:effectRef idx="1">
            <a:schemeClr val="dk1"/>
          </a:effectRef>
          <a:fontRef idx="minor">
            <a:schemeClr val="dk1"/>
          </a:fontRef>
        </p:style>
        <p:txBody>
          <a:bodyPr rtlCol="0" anchor="t"/>
          <a:lstStyle/>
          <a:p>
            <a:pPr algn="r"/>
            <a:r>
              <a:rPr lang="ar-BH" b="1" dirty="0" smtClean="0"/>
              <a:t>الخدمات الصحية</a:t>
            </a:r>
            <a:endParaRPr lang="en-US" b="1" dirty="0"/>
          </a:p>
        </p:txBody>
      </p:sp>
      <p:sp>
        <p:nvSpPr>
          <p:cNvPr id="2" name="Rectangle 1"/>
          <p:cNvSpPr/>
          <p:nvPr/>
        </p:nvSpPr>
        <p:spPr>
          <a:xfrm>
            <a:off x="2986088" y="1371600"/>
            <a:ext cx="3810000" cy="3657600"/>
          </a:xfrm>
          <a:prstGeom prst="rect">
            <a:avLst/>
          </a:prstGeom>
          <a:ln>
            <a:noFill/>
          </a:ln>
          <a:effectLst/>
        </p:spPr>
        <p:style>
          <a:lnRef idx="1">
            <a:schemeClr val="accent5"/>
          </a:lnRef>
          <a:fillRef idx="2">
            <a:schemeClr val="accent5"/>
          </a:fillRef>
          <a:effectRef idx="1">
            <a:schemeClr val="accent5"/>
          </a:effectRef>
          <a:fontRef idx="minor">
            <a:schemeClr val="dk1"/>
          </a:fontRef>
        </p:style>
        <p:txBody>
          <a:bodyPr rtlCol="0" anchor="t"/>
          <a:lstStyle/>
          <a:p>
            <a:pPr algn="r"/>
            <a:r>
              <a:rPr lang="ar-BH" b="1" dirty="0" smtClean="0"/>
              <a:t>الأفراد</a:t>
            </a:r>
            <a:endParaRPr lang="en-US" b="1" dirty="0"/>
          </a:p>
        </p:txBody>
      </p:sp>
      <p:pic>
        <p:nvPicPr>
          <p:cNvPr id="4" name="Picture 3" descr="Picture1.png"/>
          <p:cNvPicPr>
            <a:picLocks noChangeAspect="1"/>
          </p:cNvPicPr>
          <p:nvPr/>
        </p:nvPicPr>
        <p:blipFill>
          <a:blip r:embed="rId2" cstate="print"/>
          <a:stretch>
            <a:fillRect/>
          </a:stretch>
        </p:blipFill>
        <p:spPr>
          <a:xfrm>
            <a:off x="-130632" y="65316"/>
            <a:ext cx="2201290" cy="507403"/>
          </a:xfrm>
          <a:prstGeom prst="rect">
            <a:avLst/>
          </a:prstGeom>
        </p:spPr>
      </p:pic>
      <p:sp>
        <p:nvSpPr>
          <p:cNvPr id="5" name="Freeform 4"/>
          <p:cNvSpPr/>
          <p:nvPr/>
        </p:nvSpPr>
        <p:spPr>
          <a:xfrm>
            <a:off x="1926770" y="141514"/>
            <a:ext cx="6760029" cy="459904"/>
          </a:xfrm>
          <a:custGeom>
            <a:avLst/>
            <a:gdLst>
              <a:gd name="connsiteX0" fmla="*/ 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459904">
                <a:moveTo>
                  <a:pt x="457200" y="0"/>
                </a:moveTo>
                <a:lnTo>
                  <a:pt x="6858000" y="0"/>
                </a:lnTo>
                <a:lnTo>
                  <a:pt x="6858000" y="459904"/>
                </a:lnTo>
                <a:lnTo>
                  <a:pt x="0" y="459904"/>
                </a:lnTo>
                <a:cubicBezTo>
                  <a:pt x="308429" y="328374"/>
                  <a:pt x="290286" y="109758"/>
                  <a:pt x="457200" y="0"/>
                </a:cubicBezTo>
                <a:close/>
              </a:path>
            </a:pathLst>
          </a:custGeom>
          <a:solidFill>
            <a:schemeClr val="bg2"/>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r" rtl="1"/>
            <a:r>
              <a:rPr lang="ar-BH" sz="2000" dirty="0" smtClean="0">
                <a:solidFill>
                  <a:schemeClr val="bg1"/>
                </a:solidFill>
                <a:latin typeface="GE SS Two Medium" pitchFamily="18" charset="-78"/>
                <a:ea typeface="GE SS Two Medium" pitchFamily="18" charset="-78"/>
                <a:cs typeface="GE SS Two Medium" pitchFamily="18" charset="-78"/>
              </a:rPr>
              <a:t>فرص التطوير في مجال الحكومة الإلكترونية</a:t>
            </a:r>
            <a:endParaRPr lang="ar-BH" sz="2000" dirty="0">
              <a:solidFill>
                <a:schemeClr val="bg1"/>
              </a:solidFill>
              <a:latin typeface="GE SS Two Medium" pitchFamily="18" charset="-78"/>
              <a:ea typeface="GE SS Two Medium" pitchFamily="18" charset="-78"/>
              <a:cs typeface="GE SS Two Medium" pitchFamily="18" charset="-78"/>
            </a:endParaRPr>
          </a:p>
        </p:txBody>
      </p:sp>
      <p:sp>
        <p:nvSpPr>
          <p:cNvPr id="6" name="Rectangle 5"/>
          <p:cNvSpPr/>
          <p:nvPr/>
        </p:nvSpPr>
        <p:spPr>
          <a:xfrm>
            <a:off x="8686800" y="140400"/>
            <a:ext cx="457200" cy="46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2" name="Rectangle 21"/>
          <p:cNvSpPr/>
          <p:nvPr/>
        </p:nvSpPr>
        <p:spPr>
          <a:xfrm>
            <a:off x="7365603" y="762000"/>
            <a:ext cx="1321196" cy="430887"/>
          </a:xfrm>
          <a:prstGeom prst="rect">
            <a:avLst/>
          </a:prstGeom>
        </p:spPr>
        <p:txBody>
          <a:bodyPr wrap="none">
            <a:spAutoFit/>
          </a:bodyPr>
          <a:lstStyle/>
          <a:p>
            <a:pPr algn="r" rtl="1"/>
            <a:r>
              <a:rPr lang="ar-BH" sz="2200" dirty="0" smtClean="0">
                <a:solidFill>
                  <a:schemeClr val="tx2"/>
                </a:solidFill>
                <a:latin typeface="GE SS Two Medium" pitchFamily="18" charset="-78"/>
                <a:ea typeface="GE SS Two Medium" pitchFamily="18" charset="-78"/>
                <a:cs typeface="GE SS Two Medium" pitchFamily="18" charset="-78"/>
              </a:rPr>
              <a:t>قطاع الصحة</a:t>
            </a:r>
            <a:endParaRPr lang="ar-BH" sz="2200" b="1" dirty="0">
              <a:solidFill>
                <a:schemeClr val="tx2"/>
              </a:solidFill>
              <a:latin typeface="Arial" pitchFamily="34" charset="0"/>
              <a:ea typeface="GE SS Two Medium" pitchFamily="18" charset="-78"/>
              <a:cs typeface="Arial" pitchFamily="34" charset="0"/>
            </a:endParaRPr>
          </a:p>
        </p:txBody>
      </p:sp>
      <p:grpSp>
        <p:nvGrpSpPr>
          <p:cNvPr id="89" name="Group 88"/>
          <p:cNvGrpSpPr/>
          <p:nvPr/>
        </p:nvGrpSpPr>
        <p:grpSpPr>
          <a:xfrm>
            <a:off x="7245439" y="2460763"/>
            <a:ext cx="1841409" cy="1529250"/>
            <a:chOff x="7287351" y="2853668"/>
            <a:chExt cx="1732097" cy="1303062"/>
          </a:xfrm>
        </p:grpSpPr>
        <p:sp>
          <p:nvSpPr>
            <p:cNvPr id="91" name="Rectangle 90" descr="C:\Users\egscfhb\AppData\Local\Microsoft\Windows\Temporary Internet Files\Content.IE5\SEM21BVU\MP900442437[1].jpg"/>
            <p:cNvSpPr/>
            <p:nvPr/>
          </p:nvSpPr>
          <p:spPr>
            <a:xfrm>
              <a:off x="7287351" y="3062344"/>
              <a:ext cx="1291625" cy="1094386"/>
            </a:xfrm>
            <a:prstGeom prst="rect">
              <a:avLst/>
            </a:prstGeom>
            <a:blipFill>
              <a:blip r:embed="rId3" cstate="print">
                <a:extLst>
                  <a:ext uri="{28A0092B-C50C-407E-A947-70E740481C1C}">
                    <a14:useLocalDpi xmlns:a14="http://schemas.microsoft.com/office/drawing/2010/main" xmlns="" val="0"/>
                  </a:ext>
                </a:extLst>
              </a:blip>
              <a:srcRect/>
              <a:stretch>
                <a:fillRect l="-9000" r="-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2" name="Freeform 91"/>
            <p:cNvSpPr/>
            <p:nvPr/>
          </p:nvSpPr>
          <p:spPr>
            <a:xfrm>
              <a:off x="8406979" y="3215491"/>
              <a:ext cx="612469" cy="637460"/>
            </a:xfrm>
            <a:custGeom>
              <a:avLst/>
              <a:gdLst>
                <a:gd name="connsiteX0" fmla="*/ 0 w 612469"/>
                <a:gd name="connsiteY0" fmla="*/ 61247 h 637460"/>
                <a:gd name="connsiteX1" fmla="*/ 61247 w 612469"/>
                <a:gd name="connsiteY1" fmla="*/ 0 h 637460"/>
                <a:gd name="connsiteX2" fmla="*/ 551222 w 612469"/>
                <a:gd name="connsiteY2" fmla="*/ 0 h 637460"/>
                <a:gd name="connsiteX3" fmla="*/ 612469 w 612469"/>
                <a:gd name="connsiteY3" fmla="*/ 61247 h 637460"/>
                <a:gd name="connsiteX4" fmla="*/ 612469 w 612469"/>
                <a:gd name="connsiteY4" fmla="*/ 576213 h 637460"/>
                <a:gd name="connsiteX5" fmla="*/ 551222 w 612469"/>
                <a:gd name="connsiteY5" fmla="*/ 637460 h 637460"/>
                <a:gd name="connsiteX6" fmla="*/ 61247 w 612469"/>
                <a:gd name="connsiteY6" fmla="*/ 637460 h 637460"/>
                <a:gd name="connsiteX7" fmla="*/ 0 w 612469"/>
                <a:gd name="connsiteY7" fmla="*/ 576213 h 637460"/>
                <a:gd name="connsiteX8" fmla="*/ 0 w 612469"/>
                <a:gd name="connsiteY8" fmla="*/ 61247 h 63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469" h="637460">
                  <a:moveTo>
                    <a:pt x="0" y="61247"/>
                  </a:moveTo>
                  <a:cubicBezTo>
                    <a:pt x="0" y="27421"/>
                    <a:pt x="27421" y="0"/>
                    <a:pt x="61247" y="0"/>
                  </a:cubicBezTo>
                  <a:lnTo>
                    <a:pt x="551222" y="0"/>
                  </a:lnTo>
                  <a:cubicBezTo>
                    <a:pt x="585048" y="0"/>
                    <a:pt x="612469" y="27421"/>
                    <a:pt x="612469" y="61247"/>
                  </a:cubicBezTo>
                  <a:lnTo>
                    <a:pt x="612469" y="576213"/>
                  </a:lnTo>
                  <a:cubicBezTo>
                    <a:pt x="612469" y="610039"/>
                    <a:pt x="585048" y="637460"/>
                    <a:pt x="551222" y="637460"/>
                  </a:cubicBezTo>
                  <a:lnTo>
                    <a:pt x="61247" y="637460"/>
                  </a:lnTo>
                  <a:cubicBezTo>
                    <a:pt x="27421" y="637460"/>
                    <a:pt x="0" y="610039"/>
                    <a:pt x="0" y="576213"/>
                  </a:cubicBezTo>
                  <a:lnTo>
                    <a:pt x="0" y="61247"/>
                  </a:ln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75089" tIns="75089" rIns="75089" bIns="75089" numCol="1" spcCol="1270" anchor="ctr" anchorCtr="0">
              <a:noAutofit/>
            </a:bodyPr>
            <a:lstStyle/>
            <a:p>
              <a:pPr lvl="0" algn="r" defTabSz="666750">
                <a:lnSpc>
                  <a:spcPct val="90000"/>
                </a:lnSpc>
                <a:spcBef>
                  <a:spcPct val="0"/>
                </a:spcBef>
                <a:spcAft>
                  <a:spcPct val="35000"/>
                </a:spcAft>
              </a:pPr>
              <a:r>
                <a:rPr lang="ar-BH" sz="1500" b="1" kern="1200" dirty="0" smtClean="0"/>
                <a:t>الملف الصحي</a:t>
              </a:r>
              <a:endParaRPr lang="en-US" sz="1500" b="1" kern="1200" dirty="0"/>
            </a:p>
          </p:txBody>
        </p:sp>
        <p:sp>
          <p:nvSpPr>
            <p:cNvPr id="94" name="Freeform 93"/>
            <p:cNvSpPr/>
            <p:nvPr/>
          </p:nvSpPr>
          <p:spPr>
            <a:xfrm>
              <a:off x="7287351" y="2853668"/>
              <a:ext cx="1291625" cy="188449"/>
            </a:xfrm>
            <a:custGeom>
              <a:avLst/>
              <a:gdLst>
                <a:gd name="connsiteX0" fmla="*/ 0 w 1291625"/>
                <a:gd name="connsiteY0" fmla="*/ 0 h 188449"/>
                <a:gd name="connsiteX1" fmla="*/ 1291625 w 1291625"/>
                <a:gd name="connsiteY1" fmla="*/ 0 h 188449"/>
                <a:gd name="connsiteX2" fmla="*/ 1291625 w 1291625"/>
                <a:gd name="connsiteY2" fmla="*/ 188449 h 188449"/>
                <a:gd name="connsiteX3" fmla="*/ 0 w 1291625"/>
                <a:gd name="connsiteY3" fmla="*/ 188449 h 188449"/>
                <a:gd name="connsiteX4" fmla="*/ 0 w 1291625"/>
                <a:gd name="connsiteY4" fmla="*/ 0 h 188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625" h="188449">
                  <a:moveTo>
                    <a:pt x="0" y="0"/>
                  </a:moveTo>
                  <a:lnTo>
                    <a:pt x="1291625" y="0"/>
                  </a:lnTo>
                  <a:lnTo>
                    <a:pt x="1291625" y="188449"/>
                  </a:lnTo>
                  <a:lnTo>
                    <a:pt x="0" y="188449"/>
                  </a:lnTo>
                  <a:lnTo>
                    <a:pt x="0" y="0"/>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ar-BH" sz="1100" b="1" kern="1200" dirty="0" smtClean="0"/>
                <a:t>الصحة</a:t>
              </a:r>
              <a:endParaRPr lang="en-US" sz="900" b="1" kern="1200" dirty="0"/>
            </a:p>
          </p:txBody>
        </p:sp>
      </p:grpSp>
      <p:sp>
        <p:nvSpPr>
          <p:cNvPr id="8" name="Flowchart: Extract 7"/>
          <p:cNvSpPr/>
          <p:nvPr/>
        </p:nvSpPr>
        <p:spPr>
          <a:xfrm rot="16200000" flipH="1">
            <a:off x="6103907" y="3092038"/>
            <a:ext cx="1727262" cy="266701"/>
          </a:xfrm>
          <a:prstGeom prst="flowChartExtra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7" name="Flowchart: Extract 26"/>
          <p:cNvSpPr/>
          <p:nvPr/>
        </p:nvSpPr>
        <p:spPr>
          <a:xfrm rot="5400000" flipH="1">
            <a:off x="1945292" y="3092037"/>
            <a:ext cx="1727261" cy="266703"/>
          </a:xfrm>
          <a:prstGeom prst="flowChartExtra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nvGrpSpPr>
          <p:cNvPr id="65" name="Group 64"/>
          <p:cNvGrpSpPr/>
          <p:nvPr/>
        </p:nvGrpSpPr>
        <p:grpSpPr>
          <a:xfrm>
            <a:off x="53341" y="2032710"/>
            <a:ext cx="2461259" cy="2385357"/>
            <a:chOff x="-1251917" y="1881842"/>
            <a:chExt cx="3265831" cy="3216237"/>
          </a:xfrm>
        </p:grpSpPr>
        <p:sp>
          <p:nvSpPr>
            <p:cNvPr id="66" name="Freeform 65"/>
            <p:cNvSpPr/>
            <p:nvPr/>
          </p:nvSpPr>
          <p:spPr>
            <a:xfrm rot="21600000">
              <a:off x="-1251917" y="2972206"/>
              <a:ext cx="1596665" cy="1066392"/>
            </a:xfrm>
            <a:custGeom>
              <a:avLst/>
              <a:gdLst>
                <a:gd name="connsiteX0" fmla="*/ 177768 w 1066392"/>
                <a:gd name="connsiteY0" fmla="*/ 0 h 1596664"/>
                <a:gd name="connsiteX1" fmla="*/ 888624 w 1066392"/>
                <a:gd name="connsiteY1" fmla="*/ 0 h 1596664"/>
                <a:gd name="connsiteX2" fmla="*/ 1066392 w 1066392"/>
                <a:gd name="connsiteY2" fmla="*/ 177768 h 1596664"/>
                <a:gd name="connsiteX3" fmla="*/ 1066392 w 1066392"/>
                <a:gd name="connsiteY3" fmla="*/ 1596664 h 1596664"/>
                <a:gd name="connsiteX4" fmla="*/ 1066392 w 1066392"/>
                <a:gd name="connsiteY4" fmla="*/ 1596664 h 1596664"/>
                <a:gd name="connsiteX5" fmla="*/ 0 w 1066392"/>
                <a:gd name="connsiteY5" fmla="*/ 1596664 h 1596664"/>
                <a:gd name="connsiteX6" fmla="*/ 0 w 1066392"/>
                <a:gd name="connsiteY6" fmla="*/ 1596664 h 1596664"/>
                <a:gd name="connsiteX7" fmla="*/ 0 w 1066392"/>
                <a:gd name="connsiteY7" fmla="*/ 177768 h 1596664"/>
                <a:gd name="connsiteX8" fmla="*/ 177768 w 1066392"/>
                <a:gd name="connsiteY8" fmla="*/ 0 h 159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392" h="1596664">
                  <a:moveTo>
                    <a:pt x="0" y="1330499"/>
                  </a:moveTo>
                  <a:lnTo>
                    <a:pt x="0" y="266165"/>
                  </a:lnTo>
                  <a:cubicBezTo>
                    <a:pt x="0" y="119165"/>
                    <a:pt x="53157" y="0"/>
                    <a:pt x="118729" y="0"/>
                  </a:cubicBezTo>
                  <a:lnTo>
                    <a:pt x="1066392" y="0"/>
                  </a:lnTo>
                  <a:lnTo>
                    <a:pt x="1066392" y="0"/>
                  </a:lnTo>
                  <a:lnTo>
                    <a:pt x="1066392" y="1596664"/>
                  </a:lnTo>
                  <a:lnTo>
                    <a:pt x="1066392" y="1596664"/>
                  </a:lnTo>
                  <a:lnTo>
                    <a:pt x="118729" y="1596664"/>
                  </a:lnTo>
                  <a:cubicBezTo>
                    <a:pt x="53157" y="1596664"/>
                    <a:pt x="0" y="1477499"/>
                    <a:pt x="0" y="1330499"/>
                  </a:cubicBez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143507" tIns="204466" rIns="137160" bIns="204466" numCol="1" spcCol="1270" anchor="ctr" anchorCtr="0">
              <a:noAutofit/>
            </a:bodyPr>
            <a:lstStyle/>
            <a:p>
              <a:pPr lvl="0" algn="ctr" defTabSz="1066800">
                <a:lnSpc>
                  <a:spcPct val="90000"/>
                </a:lnSpc>
                <a:spcBef>
                  <a:spcPct val="0"/>
                </a:spcBef>
                <a:spcAft>
                  <a:spcPct val="35000"/>
                </a:spcAft>
              </a:pPr>
              <a:r>
                <a:rPr lang="ar-BH" sz="2400" b="1" kern="1200" dirty="0" smtClean="0">
                  <a:solidFill>
                    <a:schemeClr val="bg1"/>
                  </a:solidFill>
                </a:rPr>
                <a:t>الطب الخاص</a:t>
              </a:r>
              <a:endParaRPr lang="en-US" sz="2400" b="1" kern="1200" dirty="0">
                <a:solidFill>
                  <a:schemeClr val="bg1"/>
                </a:solidFill>
              </a:endParaRPr>
            </a:p>
          </p:txBody>
        </p:sp>
        <p:sp>
          <p:nvSpPr>
            <p:cNvPr id="67" name="Freeform 66"/>
            <p:cNvSpPr/>
            <p:nvPr/>
          </p:nvSpPr>
          <p:spPr>
            <a:xfrm>
              <a:off x="417250" y="2972206"/>
              <a:ext cx="1596664" cy="1066392"/>
            </a:xfrm>
            <a:custGeom>
              <a:avLst/>
              <a:gdLst>
                <a:gd name="connsiteX0" fmla="*/ 177768 w 1066392"/>
                <a:gd name="connsiteY0" fmla="*/ 0 h 1596664"/>
                <a:gd name="connsiteX1" fmla="*/ 888624 w 1066392"/>
                <a:gd name="connsiteY1" fmla="*/ 0 h 1596664"/>
                <a:gd name="connsiteX2" fmla="*/ 1066392 w 1066392"/>
                <a:gd name="connsiteY2" fmla="*/ 177768 h 1596664"/>
                <a:gd name="connsiteX3" fmla="*/ 1066392 w 1066392"/>
                <a:gd name="connsiteY3" fmla="*/ 1596664 h 1596664"/>
                <a:gd name="connsiteX4" fmla="*/ 1066392 w 1066392"/>
                <a:gd name="connsiteY4" fmla="*/ 1596664 h 1596664"/>
                <a:gd name="connsiteX5" fmla="*/ 0 w 1066392"/>
                <a:gd name="connsiteY5" fmla="*/ 1596664 h 1596664"/>
                <a:gd name="connsiteX6" fmla="*/ 0 w 1066392"/>
                <a:gd name="connsiteY6" fmla="*/ 1596664 h 1596664"/>
                <a:gd name="connsiteX7" fmla="*/ 0 w 1066392"/>
                <a:gd name="connsiteY7" fmla="*/ 177768 h 1596664"/>
                <a:gd name="connsiteX8" fmla="*/ 177768 w 1066392"/>
                <a:gd name="connsiteY8" fmla="*/ 0 h 159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392" h="1596664">
                  <a:moveTo>
                    <a:pt x="1066392" y="266165"/>
                  </a:moveTo>
                  <a:lnTo>
                    <a:pt x="1066392" y="1330499"/>
                  </a:lnTo>
                  <a:cubicBezTo>
                    <a:pt x="1066392" y="1477499"/>
                    <a:pt x="1013235" y="1596664"/>
                    <a:pt x="947663" y="1596664"/>
                  </a:cubicBezTo>
                  <a:lnTo>
                    <a:pt x="0" y="1596664"/>
                  </a:lnTo>
                  <a:lnTo>
                    <a:pt x="0" y="1596664"/>
                  </a:lnTo>
                  <a:lnTo>
                    <a:pt x="0" y="0"/>
                  </a:lnTo>
                  <a:lnTo>
                    <a:pt x="0" y="0"/>
                  </a:lnTo>
                  <a:lnTo>
                    <a:pt x="947663" y="0"/>
                  </a:lnTo>
                  <a:cubicBezTo>
                    <a:pt x="1013235" y="0"/>
                    <a:pt x="1066392" y="119165"/>
                    <a:pt x="1066392" y="266165"/>
                  </a:cubicBez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137160" tIns="204466" rIns="143506" bIns="204466" numCol="1" spcCol="1270" anchor="ctr" anchorCtr="0">
              <a:noAutofit/>
            </a:bodyPr>
            <a:lstStyle/>
            <a:p>
              <a:pPr lvl="0" algn="ctr" defTabSz="1066800">
                <a:lnSpc>
                  <a:spcPct val="90000"/>
                </a:lnSpc>
                <a:spcBef>
                  <a:spcPct val="0"/>
                </a:spcBef>
                <a:spcAft>
                  <a:spcPct val="35000"/>
                </a:spcAft>
              </a:pPr>
              <a:r>
                <a:rPr lang="ar-BH" sz="2400" b="1" kern="1200" dirty="0" smtClean="0">
                  <a:solidFill>
                    <a:schemeClr val="bg1"/>
                  </a:solidFill>
                </a:rPr>
                <a:t>الطب العام</a:t>
              </a:r>
              <a:endParaRPr lang="en-US" sz="2400" b="1" kern="1200" dirty="0">
                <a:solidFill>
                  <a:schemeClr val="bg1"/>
                </a:solidFill>
              </a:endParaRPr>
            </a:p>
          </p:txBody>
        </p:sp>
        <p:sp>
          <p:nvSpPr>
            <p:cNvPr id="68" name="Circular Arrow 67"/>
            <p:cNvSpPr/>
            <p:nvPr/>
          </p:nvSpPr>
          <p:spPr>
            <a:xfrm>
              <a:off x="-453747" y="1881842"/>
              <a:ext cx="1669165" cy="1669084"/>
            </a:xfrm>
            <a:prstGeom prst="circularArrow">
              <a:avLst>
                <a:gd name="adj1" fmla="val 12500"/>
                <a:gd name="adj2" fmla="val 1142322"/>
                <a:gd name="adj3" fmla="val 20457678"/>
                <a:gd name="adj4" fmla="val 10800000"/>
                <a:gd name="adj5" fmla="val 12500"/>
              </a:avLst>
            </a:prstGeom>
            <a:solidFill>
              <a:schemeClr val="accent2"/>
            </a:solidFill>
            <a:ln>
              <a:noFill/>
            </a:ln>
          </p:spPr>
          <p:style>
            <a:lnRef idx="1">
              <a:schemeClr val="accent2"/>
            </a:lnRef>
            <a:fillRef idx="2">
              <a:schemeClr val="accent2"/>
            </a:fillRef>
            <a:effectRef idx="1">
              <a:schemeClr val="accent2"/>
            </a:effectRef>
            <a:fontRef idx="minor">
              <a:schemeClr val="dk1"/>
            </a:fontRef>
          </p:style>
        </p:sp>
        <p:sp>
          <p:nvSpPr>
            <p:cNvPr id="69" name="Circular Arrow 68"/>
            <p:cNvSpPr/>
            <p:nvPr/>
          </p:nvSpPr>
          <p:spPr>
            <a:xfrm rot="10800000">
              <a:off x="-453747" y="3428995"/>
              <a:ext cx="1669165" cy="1669084"/>
            </a:xfrm>
            <a:prstGeom prst="circularArrow">
              <a:avLst>
                <a:gd name="adj1" fmla="val 12500"/>
                <a:gd name="adj2" fmla="val 1142322"/>
                <a:gd name="adj3" fmla="val 20457678"/>
                <a:gd name="adj4" fmla="val 10800000"/>
                <a:gd name="adj5" fmla="val 12500"/>
              </a:avLst>
            </a:prstGeom>
            <a:solidFill>
              <a:schemeClr val="accent2"/>
            </a:solidFill>
            <a:ln>
              <a:noFill/>
            </a:ln>
          </p:spPr>
          <p:style>
            <a:lnRef idx="1">
              <a:schemeClr val="accent2"/>
            </a:lnRef>
            <a:fillRef idx="2">
              <a:schemeClr val="accent2"/>
            </a:fillRef>
            <a:effectRef idx="1">
              <a:schemeClr val="accent2"/>
            </a:effectRef>
            <a:fontRef idx="minor">
              <a:schemeClr val="dk1"/>
            </a:fontRef>
          </p:style>
        </p:sp>
      </p:grpSp>
      <p:sp>
        <p:nvSpPr>
          <p:cNvPr id="99" name="Rounded Rectangle 98"/>
          <p:cNvSpPr/>
          <p:nvPr/>
        </p:nvSpPr>
        <p:spPr>
          <a:xfrm>
            <a:off x="2881312" y="5368356"/>
            <a:ext cx="1358900" cy="2540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BH" sz="1300" b="1" dirty="0" smtClean="0">
                <a:solidFill>
                  <a:schemeClr val="tx1"/>
                </a:solidFill>
              </a:rPr>
              <a:t>الدليل الصحي</a:t>
            </a:r>
            <a:endParaRPr lang="en-US" sz="1300" b="1" dirty="0">
              <a:solidFill>
                <a:schemeClr val="tx1"/>
              </a:solidFill>
            </a:endParaRPr>
          </a:p>
        </p:txBody>
      </p:sp>
      <p:sp>
        <p:nvSpPr>
          <p:cNvPr id="100" name="Rounded Rectangle 99"/>
          <p:cNvSpPr/>
          <p:nvPr/>
        </p:nvSpPr>
        <p:spPr>
          <a:xfrm>
            <a:off x="5561012" y="5368356"/>
            <a:ext cx="1358900" cy="2540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BH" sz="1300" b="1" dirty="0" smtClean="0">
                <a:solidFill>
                  <a:schemeClr val="tx1"/>
                </a:solidFill>
              </a:rPr>
              <a:t>التنبيه و التذكير</a:t>
            </a:r>
            <a:endParaRPr lang="en-US" sz="1300" b="1" dirty="0">
              <a:solidFill>
                <a:schemeClr val="tx1"/>
              </a:solidFill>
            </a:endParaRPr>
          </a:p>
        </p:txBody>
      </p:sp>
      <p:sp>
        <p:nvSpPr>
          <p:cNvPr id="101" name="Rounded Rectangle 100"/>
          <p:cNvSpPr/>
          <p:nvPr/>
        </p:nvSpPr>
        <p:spPr>
          <a:xfrm>
            <a:off x="109536" y="5367340"/>
            <a:ext cx="1143000" cy="25603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BH" sz="1300" b="1" dirty="0" smtClean="0">
                <a:solidFill>
                  <a:schemeClr val="tx1"/>
                </a:solidFill>
              </a:rPr>
              <a:t>التفتيش الدوري</a:t>
            </a:r>
            <a:endParaRPr lang="en-US" sz="1300" b="1" dirty="0">
              <a:solidFill>
                <a:schemeClr val="tx1"/>
              </a:solidFill>
            </a:endParaRPr>
          </a:p>
        </p:txBody>
      </p:sp>
      <p:sp>
        <p:nvSpPr>
          <p:cNvPr id="102" name="Rounded Rectangle 101"/>
          <p:cNvSpPr/>
          <p:nvPr/>
        </p:nvSpPr>
        <p:spPr>
          <a:xfrm>
            <a:off x="1314448" y="5367340"/>
            <a:ext cx="1143000" cy="25603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BH" sz="1300" b="1" dirty="0" smtClean="0">
                <a:solidFill>
                  <a:schemeClr val="tx1"/>
                </a:solidFill>
              </a:rPr>
              <a:t>إدارة التراخيص</a:t>
            </a:r>
            <a:endParaRPr lang="en-US" sz="1300" b="1" dirty="0">
              <a:solidFill>
                <a:schemeClr val="tx1"/>
              </a:solidFill>
            </a:endParaRPr>
          </a:p>
        </p:txBody>
      </p:sp>
      <p:sp>
        <p:nvSpPr>
          <p:cNvPr id="103" name="Pentagon 102"/>
          <p:cNvSpPr/>
          <p:nvPr/>
        </p:nvSpPr>
        <p:spPr>
          <a:xfrm flipH="1">
            <a:off x="7315199" y="5386388"/>
            <a:ext cx="1600200" cy="609600"/>
          </a:xfrm>
          <a:prstGeom prst="homePlat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ar-BH" b="1" dirty="0" smtClean="0">
                <a:effectLst>
                  <a:outerShdw blurRad="38100" dist="38100" dir="2700000" algn="tl">
                    <a:srgbClr val="000000">
                      <a:alpha val="43137"/>
                    </a:srgbClr>
                  </a:outerShdw>
                </a:effectLst>
              </a:rPr>
              <a:t>جوانب التطوير الحالية</a:t>
            </a:r>
            <a:endParaRPr lang="en-US" b="1" dirty="0">
              <a:effectLst>
                <a:outerShdw blurRad="38100" dist="38100" dir="2700000" algn="tl">
                  <a:srgbClr val="000000">
                    <a:alpha val="43137"/>
                  </a:srgbClr>
                </a:outerShdw>
              </a:effectLst>
            </a:endParaRPr>
          </a:p>
        </p:txBody>
      </p:sp>
      <p:sp>
        <p:nvSpPr>
          <p:cNvPr id="104" name="Rounded Rectangle 103"/>
          <p:cNvSpPr/>
          <p:nvPr/>
        </p:nvSpPr>
        <p:spPr>
          <a:xfrm>
            <a:off x="4221162" y="5368356"/>
            <a:ext cx="1358900" cy="2540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BH" sz="1300" b="1" dirty="0" smtClean="0">
                <a:solidFill>
                  <a:schemeClr val="tx1"/>
                </a:solidFill>
              </a:rPr>
              <a:t>المواعيد</a:t>
            </a:r>
            <a:endParaRPr lang="en-US" sz="1300" b="1" dirty="0">
              <a:solidFill>
                <a:schemeClr val="tx1"/>
              </a:solidFill>
            </a:endParaRPr>
          </a:p>
        </p:txBody>
      </p:sp>
      <p:grpSp>
        <p:nvGrpSpPr>
          <p:cNvPr id="105" name="Group 104"/>
          <p:cNvGrpSpPr/>
          <p:nvPr/>
        </p:nvGrpSpPr>
        <p:grpSpPr>
          <a:xfrm>
            <a:off x="3206127" y="1578737"/>
            <a:ext cx="3366121" cy="3293303"/>
            <a:chOff x="3047397" y="1399243"/>
            <a:chExt cx="3658804" cy="4059512"/>
          </a:xfrm>
        </p:grpSpPr>
        <p:sp>
          <p:nvSpPr>
            <p:cNvPr id="106" name="Freeform 105"/>
            <p:cNvSpPr/>
            <p:nvPr/>
          </p:nvSpPr>
          <p:spPr>
            <a:xfrm>
              <a:off x="4342507" y="2894707"/>
              <a:ext cx="1068585" cy="1068585"/>
            </a:xfrm>
            <a:custGeom>
              <a:avLst/>
              <a:gdLst>
                <a:gd name="connsiteX0" fmla="*/ 0 w 1068585"/>
                <a:gd name="connsiteY0" fmla="*/ 534293 h 1068585"/>
                <a:gd name="connsiteX1" fmla="*/ 534293 w 1068585"/>
                <a:gd name="connsiteY1" fmla="*/ 0 h 1068585"/>
                <a:gd name="connsiteX2" fmla="*/ 1068586 w 1068585"/>
                <a:gd name="connsiteY2" fmla="*/ 534293 h 1068585"/>
                <a:gd name="connsiteX3" fmla="*/ 534293 w 1068585"/>
                <a:gd name="connsiteY3" fmla="*/ 1068586 h 1068585"/>
                <a:gd name="connsiteX4" fmla="*/ 0 w 1068585"/>
                <a:gd name="connsiteY4" fmla="*/ 534293 h 1068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585" h="1068585">
                  <a:moveTo>
                    <a:pt x="0" y="534293"/>
                  </a:moveTo>
                  <a:cubicBezTo>
                    <a:pt x="0" y="239211"/>
                    <a:pt x="239211" y="0"/>
                    <a:pt x="534293" y="0"/>
                  </a:cubicBezTo>
                  <a:cubicBezTo>
                    <a:pt x="829375" y="0"/>
                    <a:pt x="1068586" y="239211"/>
                    <a:pt x="1068586" y="534293"/>
                  </a:cubicBezTo>
                  <a:cubicBezTo>
                    <a:pt x="1068586" y="829375"/>
                    <a:pt x="829375" y="1068586"/>
                    <a:pt x="534293" y="1068586"/>
                  </a:cubicBezTo>
                  <a:cubicBezTo>
                    <a:pt x="239211" y="1068586"/>
                    <a:pt x="0" y="829375"/>
                    <a:pt x="0" y="534293"/>
                  </a:cubicBez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5701" tIns="185701" rIns="185701" bIns="185701" numCol="1" spcCol="1270" anchor="ctr" anchorCtr="0">
              <a:noAutofit/>
            </a:bodyPr>
            <a:lstStyle/>
            <a:p>
              <a:pPr lvl="0" algn="ctr" defTabSz="1022350">
                <a:lnSpc>
                  <a:spcPct val="90000"/>
                </a:lnSpc>
                <a:spcBef>
                  <a:spcPct val="0"/>
                </a:spcBef>
                <a:spcAft>
                  <a:spcPct val="35000"/>
                </a:spcAft>
              </a:pPr>
              <a:r>
                <a:rPr lang="ar-BH" sz="1600" b="1" kern="1200" dirty="0" smtClean="0"/>
                <a:t>الملف الصحي</a:t>
              </a:r>
              <a:endParaRPr lang="en-US" sz="1600" b="1" kern="1200" dirty="0"/>
            </a:p>
          </p:txBody>
        </p:sp>
        <p:sp>
          <p:nvSpPr>
            <p:cNvPr id="107" name="Freeform 106"/>
            <p:cNvSpPr/>
            <p:nvPr/>
          </p:nvSpPr>
          <p:spPr>
            <a:xfrm rot="16200000">
              <a:off x="4763677" y="2506011"/>
              <a:ext cx="226245" cy="363319"/>
            </a:xfrm>
            <a:custGeom>
              <a:avLst/>
              <a:gdLst>
                <a:gd name="connsiteX0" fmla="*/ 0 w 226245"/>
                <a:gd name="connsiteY0" fmla="*/ 72664 h 363319"/>
                <a:gd name="connsiteX1" fmla="*/ 113123 w 226245"/>
                <a:gd name="connsiteY1" fmla="*/ 72664 h 363319"/>
                <a:gd name="connsiteX2" fmla="*/ 113123 w 226245"/>
                <a:gd name="connsiteY2" fmla="*/ 0 h 363319"/>
                <a:gd name="connsiteX3" fmla="*/ 226245 w 226245"/>
                <a:gd name="connsiteY3" fmla="*/ 181660 h 363319"/>
                <a:gd name="connsiteX4" fmla="*/ 113123 w 226245"/>
                <a:gd name="connsiteY4" fmla="*/ 363319 h 363319"/>
                <a:gd name="connsiteX5" fmla="*/ 113123 w 226245"/>
                <a:gd name="connsiteY5" fmla="*/ 290655 h 363319"/>
                <a:gd name="connsiteX6" fmla="*/ 0 w 226245"/>
                <a:gd name="connsiteY6" fmla="*/ 290655 h 363319"/>
                <a:gd name="connsiteX7" fmla="*/ 0 w 226245"/>
                <a:gd name="connsiteY7" fmla="*/ 72664 h 36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245" h="363319">
                  <a:moveTo>
                    <a:pt x="0" y="72664"/>
                  </a:moveTo>
                  <a:lnTo>
                    <a:pt x="113123" y="72664"/>
                  </a:lnTo>
                  <a:lnTo>
                    <a:pt x="113123" y="0"/>
                  </a:lnTo>
                  <a:lnTo>
                    <a:pt x="226245" y="181660"/>
                  </a:lnTo>
                  <a:lnTo>
                    <a:pt x="113123" y="363319"/>
                  </a:lnTo>
                  <a:lnTo>
                    <a:pt x="113123" y="290655"/>
                  </a:lnTo>
                  <a:lnTo>
                    <a:pt x="0" y="290655"/>
                  </a:lnTo>
                  <a:lnTo>
                    <a:pt x="0" y="72664"/>
                  </a:lnTo>
                  <a:close/>
                </a:path>
              </a:pathLst>
            </a:custGeom>
            <a:solidFill>
              <a:schemeClr val="tx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spcFirstLastPara="0" vert="horz" wrap="square" lIns="-2" tIns="72664" rIns="67874" bIns="72663" numCol="1" spcCol="1270" anchor="ctr" anchorCtr="0">
              <a:noAutofit/>
            </a:bodyPr>
            <a:lstStyle/>
            <a:p>
              <a:pPr lvl="0" algn="ctr" defTabSz="666750">
                <a:lnSpc>
                  <a:spcPct val="90000"/>
                </a:lnSpc>
                <a:spcBef>
                  <a:spcPct val="0"/>
                </a:spcBef>
                <a:spcAft>
                  <a:spcPct val="35000"/>
                </a:spcAft>
              </a:pPr>
              <a:endParaRPr lang="en-US" sz="1600" kern="1200"/>
            </a:p>
          </p:txBody>
        </p:sp>
        <p:sp>
          <p:nvSpPr>
            <p:cNvPr id="108" name="Freeform 107"/>
            <p:cNvSpPr/>
            <p:nvPr/>
          </p:nvSpPr>
          <p:spPr>
            <a:xfrm>
              <a:off x="4342507" y="1399243"/>
              <a:ext cx="1068585" cy="1068585"/>
            </a:xfrm>
            <a:custGeom>
              <a:avLst/>
              <a:gdLst>
                <a:gd name="connsiteX0" fmla="*/ 0 w 1068585"/>
                <a:gd name="connsiteY0" fmla="*/ 534293 h 1068585"/>
                <a:gd name="connsiteX1" fmla="*/ 534293 w 1068585"/>
                <a:gd name="connsiteY1" fmla="*/ 0 h 1068585"/>
                <a:gd name="connsiteX2" fmla="*/ 1068586 w 1068585"/>
                <a:gd name="connsiteY2" fmla="*/ 534293 h 1068585"/>
                <a:gd name="connsiteX3" fmla="*/ 534293 w 1068585"/>
                <a:gd name="connsiteY3" fmla="*/ 1068586 h 1068585"/>
                <a:gd name="connsiteX4" fmla="*/ 0 w 1068585"/>
                <a:gd name="connsiteY4" fmla="*/ 534293 h 1068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585" h="1068585">
                  <a:moveTo>
                    <a:pt x="0" y="534293"/>
                  </a:moveTo>
                  <a:cubicBezTo>
                    <a:pt x="0" y="239211"/>
                    <a:pt x="239211" y="0"/>
                    <a:pt x="534293" y="0"/>
                  </a:cubicBezTo>
                  <a:cubicBezTo>
                    <a:pt x="829375" y="0"/>
                    <a:pt x="1068586" y="239211"/>
                    <a:pt x="1068586" y="534293"/>
                  </a:cubicBezTo>
                  <a:cubicBezTo>
                    <a:pt x="1068586" y="829375"/>
                    <a:pt x="829375" y="1068586"/>
                    <a:pt x="534293" y="1068586"/>
                  </a:cubicBezTo>
                  <a:cubicBezTo>
                    <a:pt x="239211" y="1068586"/>
                    <a:pt x="0" y="829375"/>
                    <a:pt x="0" y="534293"/>
                  </a:cubicBez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0621" tIns="180621" rIns="180621" bIns="180621" numCol="1" spcCol="1270" anchor="ctr" anchorCtr="0">
              <a:noAutofit/>
            </a:bodyPr>
            <a:lstStyle/>
            <a:p>
              <a:pPr lvl="0" algn="ctr" defTabSz="844550">
                <a:lnSpc>
                  <a:spcPct val="90000"/>
                </a:lnSpc>
                <a:spcBef>
                  <a:spcPct val="0"/>
                </a:spcBef>
                <a:spcAft>
                  <a:spcPct val="35000"/>
                </a:spcAft>
              </a:pPr>
              <a:r>
                <a:rPr lang="ar-BH" sz="1600" b="1" kern="1200" dirty="0" smtClean="0"/>
                <a:t>المريض</a:t>
              </a:r>
              <a:endParaRPr lang="en-US" sz="1600" b="1" kern="1200" dirty="0"/>
            </a:p>
          </p:txBody>
        </p:sp>
        <p:sp>
          <p:nvSpPr>
            <p:cNvPr id="109" name="Freeform 108"/>
            <p:cNvSpPr/>
            <p:nvPr/>
          </p:nvSpPr>
          <p:spPr>
            <a:xfrm rot="19800000">
              <a:off x="5405686" y="2876675"/>
              <a:ext cx="226245" cy="363319"/>
            </a:xfrm>
            <a:custGeom>
              <a:avLst/>
              <a:gdLst>
                <a:gd name="connsiteX0" fmla="*/ 0 w 226245"/>
                <a:gd name="connsiteY0" fmla="*/ 72664 h 363319"/>
                <a:gd name="connsiteX1" fmla="*/ 113123 w 226245"/>
                <a:gd name="connsiteY1" fmla="*/ 72664 h 363319"/>
                <a:gd name="connsiteX2" fmla="*/ 113123 w 226245"/>
                <a:gd name="connsiteY2" fmla="*/ 0 h 363319"/>
                <a:gd name="connsiteX3" fmla="*/ 226245 w 226245"/>
                <a:gd name="connsiteY3" fmla="*/ 181660 h 363319"/>
                <a:gd name="connsiteX4" fmla="*/ 113123 w 226245"/>
                <a:gd name="connsiteY4" fmla="*/ 363319 h 363319"/>
                <a:gd name="connsiteX5" fmla="*/ 113123 w 226245"/>
                <a:gd name="connsiteY5" fmla="*/ 290655 h 363319"/>
                <a:gd name="connsiteX6" fmla="*/ 0 w 226245"/>
                <a:gd name="connsiteY6" fmla="*/ 290655 h 363319"/>
                <a:gd name="connsiteX7" fmla="*/ 0 w 226245"/>
                <a:gd name="connsiteY7" fmla="*/ 72664 h 36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245" h="363319">
                  <a:moveTo>
                    <a:pt x="0" y="72664"/>
                  </a:moveTo>
                  <a:lnTo>
                    <a:pt x="113123" y="72664"/>
                  </a:lnTo>
                  <a:lnTo>
                    <a:pt x="113123" y="0"/>
                  </a:lnTo>
                  <a:lnTo>
                    <a:pt x="226245" y="181660"/>
                  </a:lnTo>
                  <a:lnTo>
                    <a:pt x="113123" y="363319"/>
                  </a:lnTo>
                  <a:lnTo>
                    <a:pt x="113123" y="290655"/>
                  </a:lnTo>
                  <a:lnTo>
                    <a:pt x="0" y="290655"/>
                  </a:lnTo>
                  <a:lnTo>
                    <a:pt x="0" y="72664"/>
                  </a:lnTo>
                  <a:close/>
                </a:path>
              </a:pathLst>
            </a:custGeom>
            <a:solidFill>
              <a:schemeClr val="tx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spcFirstLastPara="0" vert="horz" wrap="square" lIns="0" tIns="72664" rIns="67872" bIns="72663" numCol="1" spcCol="1270" anchor="ctr" anchorCtr="0">
              <a:noAutofit/>
            </a:bodyPr>
            <a:lstStyle/>
            <a:p>
              <a:pPr lvl="0" algn="ctr" defTabSz="666750">
                <a:lnSpc>
                  <a:spcPct val="90000"/>
                </a:lnSpc>
                <a:spcBef>
                  <a:spcPct val="0"/>
                </a:spcBef>
                <a:spcAft>
                  <a:spcPct val="35000"/>
                </a:spcAft>
              </a:pPr>
              <a:endParaRPr lang="en-US" sz="1600" b="1" kern="1200"/>
            </a:p>
          </p:txBody>
        </p:sp>
        <p:sp>
          <p:nvSpPr>
            <p:cNvPr id="110" name="Freeform 109"/>
            <p:cNvSpPr/>
            <p:nvPr/>
          </p:nvSpPr>
          <p:spPr>
            <a:xfrm>
              <a:off x="5637616" y="2146975"/>
              <a:ext cx="1068585" cy="1068585"/>
            </a:xfrm>
            <a:custGeom>
              <a:avLst/>
              <a:gdLst>
                <a:gd name="connsiteX0" fmla="*/ 0 w 1068585"/>
                <a:gd name="connsiteY0" fmla="*/ 534293 h 1068585"/>
                <a:gd name="connsiteX1" fmla="*/ 534293 w 1068585"/>
                <a:gd name="connsiteY1" fmla="*/ 0 h 1068585"/>
                <a:gd name="connsiteX2" fmla="*/ 1068586 w 1068585"/>
                <a:gd name="connsiteY2" fmla="*/ 534293 h 1068585"/>
                <a:gd name="connsiteX3" fmla="*/ 534293 w 1068585"/>
                <a:gd name="connsiteY3" fmla="*/ 1068586 h 1068585"/>
                <a:gd name="connsiteX4" fmla="*/ 0 w 1068585"/>
                <a:gd name="connsiteY4" fmla="*/ 534293 h 1068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585" h="1068585">
                  <a:moveTo>
                    <a:pt x="0" y="534293"/>
                  </a:moveTo>
                  <a:cubicBezTo>
                    <a:pt x="0" y="239211"/>
                    <a:pt x="239211" y="0"/>
                    <a:pt x="534293" y="0"/>
                  </a:cubicBezTo>
                  <a:cubicBezTo>
                    <a:pt x="829375" y="0"/>
                    <a:pt x="1068586" y="239211"/>
                    <a:pt x="1068586" y="534293"/>
                  </a:cubicBezTo>
                  <a:cubicBezTo>
                    <a:pt x="1068586" y="829375"/>
                    <a:pt x="829375" y="1068586"/>
                    <a:pt x="534293" y="1068586"/>
                  </a:cubicBezTo>
                  <a:cubicBezTo>
                    <a:pt x="239211" y="1068586"/>
                    <a:pt x="0" y="829375"/>
                    <a:pt x="0" y="534293"/>
                  </a:cubicBez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0621" tIns="180621" rIns="180621" bIns="180621" numCol="1" spcCol="1270" anchor="ctr" anchorCtr="0">
              <a:noAutofit/>
            </a:bodyPr>
            <a:lstStyle/>
            <a:p>
              <a:pPr lvl="0" algn="ctr" defTabSz="844550">
                <a:lnSpc>
                  <a:spcPct val="90000"/>
                </a:lnSpc>
                <a:spcBef>
                  <a:spcPct val="0"/>
                </a:spcBef>
                <a:spcAft>
                  <a:spcPct val="35000"/>
                </a:spcAft>
              </a:pPr>
              <a:r>
                <a:rPr lang="ar-BH" sz="1600" b="1" kern="1200" dirty="0" smtClean="0"/>
                <a:t>الدكتور</a:t>
              </a:r>
              <a:endParaRPr lang="en-US" sz="1600" b="1" kern="1200" dirty="0"/>
            </a:p>
          </p:txBody>
        </p:sp>
        <p:sp>
          <p:nvSpPr>
            <p:cNvPr id="111" name="Freeform 110"/>
            <p:cNvSpPr/>
            <p:nvPr/>
          </p:nvSpPr>
          <p:spPr>
            <a:xfrm rot="1800000">
              <a:off x="5405686" y="3618004"/>
              <a:ext cx="226245" cy="363319"/>
            </a:xfrm>
            <a:custGeom>
              <a:avLst/>
              <a:gdLst>
                <a:gd name="connsiteX0" fmla="*/ 0 w 226245"/>
                <a:gd name="connsiteY0" fmla="*/ 72664 h 363319"/>
                <a:gd name="connsiteX1" fmla="*/ 113123 w 226245"/>
                <a:gd name="connsiteY1" fmla="*/ 72664 h 363319"/>
                <a:gd name="connsiteX2" fmla="*/ 113123 w 226245"/>
                <a:gd name="connsiteY2" fmla="*/ 0 h 363319"/>
                <a:gd name="connsiteX3" fmla="*/ 226245 w 226245"/>
                <a:gd name="connsiteY3" fmla="*/ 181660 h 363319"/>
                <a:gd name="connsiteX4" fmla="*/ 113123 w 226245"/>
                <a:gd name="connsiteY4" fmla="*/ 363319 h 363319"/>
                <a:gd name="connsiteX5" fmla="*/ 113123 w 226245"/>
                <a:gd name="connsiteY5" fmla="*/ 290655 h 363319"/>
                <a:gd name="connsiteX6" fmla="*/ 0 w 226245"/>
                <a:gd name="connsiteY6" fmla="*/ 290655 h 363319"/>
                <a:gd name="connsiteX7" fmla="*/ 0 w 226245"/>
                <a:gd name="connsiteY7" fmla="*/ 72664 h 36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245" h="363319">
                  <a:moveTo>
                    <a:pt x="0" y="72664"/>
                  </a:moveTo>
                  <a:lnTo>
                    <a:pt x="113123" y="72664"/>
                  </a:lnTo>
                  <a:lnTo>
                    <a:pt x="113123" y="0"/>
                  </a:lnTo>
                  <a:lnTo>
                    <a:pt x="226245" y="181660"/>
                  </a:lnTo>
                  <a:lnTo>
                    <a:pt x="113123" y="363319"/>
                  </a:lnTo>
                  <a:lnTo>
                    <a:pt x="113123" y="290655"/>
                  </a:lnTo>
                  <a:lnTo>
                    <a:pt x="0" y="290655"/>
                  </a:lnTo>
                  <a:lnTo>
                    <a:pt x="0" y="72664"/>
                  </a:lnTo>
                  <a:close/>
                </a:path>
              </a:pathLst>
            </a:custGeom>
            <a:solidFill>
              <a:schemeClr val="tx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spcFirstLastPara="0" vert="horz" wrap="square" lIns="0" tIns="72663" rIns="67872" bIns="72664" numCol="1" spcCol="1270" anchor="ctr" anchorCtr="0">
              <a:noAutofit/>
            </a:bodyPr>
            <a:lstStyle/>
            <a:p>
              <a:pPr lvl="0" algn="ctr" defTabSz="666750">
                <a:lnSpc>
                  <a:spcPct val="90000"/>
                </a:lnSpc>
                <a:spcBef>
                  <a:spcPct val="0"/>
                </a:spcBef>
                <a:spcAft>
                  <a:spcPct val="35000"/>
                </a:spcAft>
              </a:pPr>
              <a:endParaRPr lang="en-US" sz="1600" kern="1200"/>
            </a:p>
          </p:txBody>
        </p:sp>
        <p:sp>
          <p:nvSpPr>
            <p:cNvPr id="112" name="Freeform 111"/>
            <p:cNvSpPr/>
            <p:nvPr/>
          </p:nvSpPr>
          <p:spPr>
            <a:xfrm>
              <a:off x="5637616" y="3642439"/>
              <a:ext cx="1068585" cy="1068585"/>
            </a:xfrm>
            <a:custGeom>
              <a:avLst/>
              <a:gdLst>
                <a:gd name="connsiteX0" fmla="*/ 0 w 1068585"/>
                <a:gd name="connsiteY0" fmla="*/ 534293 h 1068585"/>
                <a:gd name="connsiteX1" fmla="*/ 534293 w 1068585"/>
                <a:gd name="connsiteY1" fmla="*/ 0 h 1068585"/>
                <a:gd name="connsiteX2" fmla="*/ 1068586 w 1068585"/>
                <a:gd name="connsiteY2" fmla="*/ 534293 h 1068585"/>
                <a:gd name="connsiteX3" fmla="*/ 534293 w 1068585"/>
                <a:gd name="connsiteY3" fmla="*/ 1068586 h 1068585"/>
                <a:gd name="connsiteX4" fmla="*/ 0 w 1068585"/>
                <a:gd name="connsiteY4" fmla="*/ 534293 h 1068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585" h="1068585">
                  <a:moveTo>
                    <a:pt x="0" y="534293"/>
                  </a:moveTo>
                  <a:cubicBezTo>
                    <a:pt x="0" y="239211"/>
                    <a:pt x="239211" y="0"/>
                    <a:pt x="534293" y="0"/>
                  </a:cubicBezTo>
                  <a:cubicBezTo>
                    <a:pt x="829375" y="0"/>
                    <a:pt x="1068586" y="239211"/>
                    <a:pt x="1068586" y="534293"/>
                  </a:cubicBezTo>
                  <a:cubicBezTo>
                    <a:pt x="1068586" y="829375"/>
                    <a:pt x="829375" y="1068586"/>
                    <a:pt x="534293" y="1068586"/>
                  </a:cubicBezTo>
                  <a:cubicBezTo>
                    <a:pt x="239211" y="1068586"/>
                    <a:pt x="0" y="829375"/>
                    <a:pt x="0" y="534293"/>
                  </a:cubicBez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0621" tIns="180621" rIns="180621" bIns="180621" numCol="1" spcCol="1270" anchor="ctr" anchorCtr="0">
              <a:noAutofit/>
            </a:bodyPr>
            <a:lstStyle/>
            <a:p>
              <a:pPr lvl="0" algn="ctr" defTabSz="844550">
                <a:lnSpc>
                  <a:spcPct val="90000"/>
                </a:lnSpc>
                <a:spcBef>
                  <a:spcPct val="0"/>
                </a:spcBef>
                <a:spcAft>
                  <a:spcPct val="35000"/>
                </a:spcAft>
              </a:pPr>
              <a:r>
                <a:rPr lang="ar-BH" sz="1600" b="1" kern="1200" dirty="0" smtClean="0"/>
                <a:t>الممرض</a:t>
              </a:r>
              <a:endParaRPr lang="en-US" sz="1600" b="1" kern="1200" dirty="0"/>
            </a:p>
          </p:txBody>
        </p:sp>
        <p:sp>
          <p:nvSpPr>
            <p:cNvPr id="113" name="Freeform 112"/>
            <p:cNvSpPr/>
            <p:nvPr/>
          </p:nvSpPr>
          <p:spPr>
            <a:xfrm rot="5400000">
              <a:off x="4763677" y="3988669"/>
              <a:ext cx="226245" cy="363319"/>
            </a:xfrm>
            <a:custGeom>
              <a:avLst/>
              <a:gdLst>
                <a:gd name="connsiteX0" fmla="*/ 0 w 226245"/>
                <a:gd name="connsiteY0" fmla="*/ 72664 h 363319"/>
                <a:gd name="connsiteX1" fmla="*/ 113123 w 226245"/>
                <a:gd name="connsiteY1" fmla="*/ 72664 h 363319"/>
                <a:gd name="connsiteX2" fmla="*/ 113123 w 226245"/>
                <a:gd name="connsiteY2" fmla="*/ 0 h 363319"/>
                <a:gd name="connsiteX3" fmla="*/ 226245 w 226245"/>
                <a:gd name="connsiteY3" fmla="*/ 181660 h 363319"/>
                <a:gd name="connsiteX4" fmla="*/ 113123 w 226245"/>
                <a:gd name="connsiteY4" fmla="*/ 363319 h 363319"/>
                <a:gd name="connsiteX5" fmla="*/ 113123 w 226245"/>
                <a:gd name="connsiteY5" fmla="*/ 290655 h 363319"/>
                <a:gd name="connsiteX6" fmla="*/ 0 w 226245"/>
                <a:gd name="connsiteY6" fmla="*/ 290655 h 363319"/>
                <a:gd name="connsiteX7" fmla="*/ 0 w 226245"/>
                <a:gd name="connsiteY7" fmla="*/ 72664 h 36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245" h="363319">
                  <a:moveTo>
                    <a:pt x="0" y="72664"/>
                  </a:moveTo>
                  <a:lnTo>
                    <a:pt x="113123" y="72664"/>
                  </a:lnTo>
                  <a:lnTo>
                    <a:pt x="113123" y="0"/>
                  </a:lnTo>
                  <a:lnTo>
                    <a:pt x="226245" y="181660"/>
                  </a:lnTo>
                  <a:lnTo>
                    <a:pt x="113123" y="363319"/>
                  </a:lnTo>
                  <a:lnTo>
                    <a:pt x="113123" y="290655"/>
                  </a:lnTo>
                  <a:lnTo>
                    <a:pt x="0" y="290655"/>
                  </a:lnTo>
                  <a:lnTo>
                    <a:pt x="0" y="72664"/>
                  </a:lnTo>
                  <a:close/>
                </a:path>
              </a:pathLst>
            </a:custGeom>
            <a:solidFill>
              <a:schemeClr val="tx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spcFirstLastPara="0" vert="horz" wrap="square" lIns="0" tIns="72662" rIns="67872" bIns="72665" numCol="1" spcCol="1270" anchor="ctr" anchorCtr="0">
              <a:noAutofit/>
            </a:bodyPr>
            <a:lstStyle/>
            <a:p>
              <a:pPr lvl="0" algn="ctr" defTabSz="666750">
                <a:lnSpc>
                  <a:spcPct val="90000"/>
                </a:lnSpc>
                <a:spcBef>
                  <a:spcPct val="0"/>
                </a:spcBef>
                <a:spcAft>
                  <a:spcPct val="35000"/>
                </a:spcAft>
              </a:pPr>
              <a:endParaRPr lang="en-US" sz="1600" b="1" kern="1200"/>
            </a:p>
          </p:txBody>
        </p:sp>
        <p:sp>
          <p:nvSpPr>
            <p:cNvPr id="114" name="Freeform 113"/>
            <p:cNvSpPr/>
            <p:nvPr/>
          </p:nvSpPr>
          <p:spPr>
            <a:xfrm>
              <a:off x="4342507" y="4390170"/>
              <a:ext cx="1068585" cy="1068585"/>
            </a:xfrm>
            <a:custGeom>
              <a:avLst/>
              <a:gdLst>
                <a:gd name="connsiteX0" fmla="*/ 0 w 1068585"/>
                <a:gd name="connsiteY0" fmla="*/ 534293 h 1068585"/>
                <a:gd name="connsiteX1" fmla="*/ 534293 w 1068585"/>
                <a:gd name="connsiteY1" fmla="*/ 0 h 1068585"/>
                <a:gd name="connsiteX2" fmla="*/ 1068586 w 1068585"/>
                <a:gd name="connsiteY2" fmla="*/ 534293 h 1068585"/>
                <a:gd name="connsiteX3" fmla="*/ 534293 w 1068585"/>
                <a:gd name="connsiteY3" fmla="*/ 1068586 h 1068585"/>
                <a:gd name="connsiteX4" fmla="*/ 0 w 1068585"/>
                <a:gd name="connsiteY4" fmla="*/ 534293 h 1068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585" h="1068585">
                  <a:moveTo>
                    <a:pt x="0" y="534293"/>
                  </a:moveTo>
                  <a:cubicBezTo>
                    <a:pt x="0" y="239211"/>
                    <a:pt x="239211" y="0"/>
                    <a:pt x="534293" y="0"/>
                  </a:cubicBezTo>
                  <a:cubicBezTo>
                    <a:pt x="829375" y="0"/>
                    <a:pt x="1068586" y="239211"/>
                    <a:pt x="1068586" y="534293"/>
                  </a:cubicBezTo>
                  <a:cubicBezTo>
                    <a:pt x="1068586" y="829375"/>
                    <a:pt x="829375" y="1068586"/>
                    <a:pt x="534293" y="1068586"/>
                  </a:cubicBezTo>
                  <a:cubicBezTo>
                    <a:pt x="239211" y="1068586"/>
                    <a:pt x="0" y="829375"/>
                    <a:pt x="0" y="534293"/>
                  </a:cubicBez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0621" tIns="180621" rIns="180621" bIns="180621" numCol="1" spcCol="1270" anchor="ctr" anchorCtr="0">
              <a:noAutofit/>
            </a:bodyPr>
            <a:lstStyle/>
            <a:p>
              <a:pPr lvl="0" algn="ctr" defTabSz="844550">
                <a:lnSpc>
                  <a:spcPct val="90000"/>
                </a:lnSpc>
                <a:spcBef>
                  <a:spcPct val="0"/>
                </a:spcBef>
                <a:spcAft>
                  <a:spcPct val="35000"/>
                </a:spcAft>
              </a:pPr>
              <a:r>
                <a:rPr lang="ar-BH" sz="1600" b="1" kern="1200" dirty="0" smtClean="0"/>
                <a:t>الصيدلي</a:t>
              </a:r>
              <a:endParaRPr lang="en-US" sz="1600" b="1" kern="1200" dirty="0"/>
            </a:p>
          </p:txBody>
        </p:sp>
        <p:sp>
          <p:nvSpPr>
            <p:cNvPr id="115" name="Freeform 114"/>
            <p:cNvSpPr/>
            <p:nvPr/>
          </p:nvSpPr>
          <p:spPr>
            <a:xfrm rot="19800000">
              <a:off x="4121667" y="3618003"/>
              <a:ext cx="226246" cy="363320"/>
            </a:xfrm>
            <a:custGeom>
              <a:avLst/>
              <a:gdLst>
                <a:gd name="connsiteX0" fmla="*/ 0 w 226245"/>
                <a:gd name="connsiteY0" fmla="*/ 72664 h 363319"/>
                <a:gd name="connsiteX1" fmla="*/ 113123 w 226245"/>
                <a:gd name="connsiteY1" fmla="*/ 72664 h 363319"/>
                <a:gd name="connsiteX2" fmla="*/ 113123 w 226245"/>
                <a:gd name="connsiteY2" fmla="*/ 0 h 363319"/>
                <a:gd name="connsiteX3" fmla="*/ 226245 w 226245"/>
                <a:gd name="connsiteY3" fmla="*/ 181660 h 363319"/>
                <a:gd name="connsiteX4" fmla="*/ 113123 w 226245"/>
                <a:gd name="connsiteY4" fmla="*/ 363319 h 363319"/>
                <a:gd name="connsiteX5" fmla="*/ 113123 w 226245"/>
                <a:gd name="connsiteY5" fmla="*/ 290655 h 363319"/>
                <a:gd name="connsiteX6" fmla="*/ 0 w 226245"/>
                <a:gd name="connsiteY6" fmla="*/ 290655 h 363319"/>
                <a:gd name="connsiteX7" fmla="*/ 0 w 226245"/>
                <a:gd name="connsiteY7" fmla="*/ 72664 h 36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245" h="363319">
                  <a:moveTo>
                    <a:pt x="226244" y="290655"/>
                  </a:moveTo>
                  <a:lnTo>
                    <a:pt x="113122" y="290655"/>
                  </a:lnTo>
                  <a:lnTo>
                    <a:pt x="113122" y="363319"/>
                  </a:lnTo>
                  <a:lnTo>
                    <a:pt x="1" y="181659"/>
                  </a:lnTo>
                  <a:lnTo>
                    <a:pt x="113122" y="0"/>
                  </a:lnTo>
                  <a:lnTo>
                    <a:pt x="113122" y="72664"/>
                  </a:lnTo>
                  <a:lnTo>
                    <a:pt x="226244" y="72664"/>
                  </a:lnTo>
                  <a:lnTo>
                    <a:pt x="226244" y="290655"/>
                  </a:lnTo>
                  <a:close/>
                </a:path>
              </a:pathLst>
            </a:custGeom>
            <a:solidFill>
              <a:schemeClr val="tx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spcFirstLastPara="0" vert="horz" wrap="square" lIns="67872" tIns="72664" rIns="1" bIns="72664" numCol="1" spcCol="1270" anchor="ctr" anchorCtr="0">
              <a:noAutofit/>
            </a:bodyPr>
            <a:lstStyle/>
            <a:p>
              <a:pPr lvl="0" algn="ctr" defTabSz="666750">
                <a:lnSpc>
                  <a:spcPct val="90000"/>
                </a:lnSpc>
                <a:spcBef>
                  <a:spcPct val="0"/>
                </a:spcBef>
                <a:spcAft>
                  <a:spcPct val="35000"/>
                </a:spcAft>
              </a:pPr>
              <a:endParaRPr lang="en-US" sz="1600" kern="1200"/>
            </a:p>
          </p:txBody>
        </p:sp>
        <p:sp>
          <p:nvSpPr>
            <p:cNvPr id="116" name="Freeform 115"/>
            <p:cNvSpPr/>
            <p:nvPr/>
          </p:nvSpPr>
          <p:spPr>
            <a:xfrm>
              <a:off x="3047397" y="3642439"/>
              <a:ext cx="1068585" cy="1068585"/>
            </a:xfrm>
            <a:custGeom>
              <a:avLst/>
              <a:gdLst>
                <a:gd name="connsiteX0" fmla="*/ 0 w 1068585"/>
                <a:gd name="connsiteY0" fmla="*/ 534293 h 1068585"/>
                <a:gd name="connsiteX1" fmla="*/ 534293 w 1068585"/>
                <a:gd name="connsiteY1" fmla="*/ 0 h 1068585"/>
                <a:gd name="connsiteX2" fmla="*/ 1068586 w 1068585"/>
                <a:gd name="connsiteY2" fmla="*/ 534293 h 1068585"/>
                <a:gd name="connsiteX3" fmla="*/ 534293 w 1068585"/>
                <a:gd name="connsiteY3" fmla="*/ 1068586 h 1068585"/>
                <a:gd name="connsiteX4" fmla="*/ 0 w 1068585"/>
                <a:gd name="connsiteY4" fmla="*/ 534293 h 1068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585" h="1068585">
                  <a:moveTo>
                    <a:pt x="0" y="534293"/>
                  </a:moveTo>
                  <a:cubicBezTo>
                    <a:pt x="0" y="239211"/>
                    <a:pt x="239211" y="0"/>
                    <a:pt x="534293" y="0"/>
                  </a:cubicBezTo>
                  <a:cubicBezTo>
                    <a:pt x="829375" y="0"/>
                    <a:pt x="1068586" y="239211"/>
                    <a:pt x="1068586" y="534293"/>
                  </a:cubicBezTo>
                  <a:cubicBezTo>
                    <a:pt x="1068586" y="829375"/>
                    <a:pt x="829375" y="1068586"/>
                    <a:pt x="534293" y="1068586"/>
                  </a:cubicBezTo>
                  <a:cubicBezTo>
                    <a:pt x="239211" y="1068586"/>
                    <a:pt x="0" y="829375"/>
                    <a:pt x="0" y="534293"/>
                  </a:cubicBez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0621" tIns="180621" rIns="180621" bIns="180621" numCol="1" spcCol="1270" anchor="ctr" anchorCtr="0">
              <a:noAutofit/>
            </a:bodyPr>
            <a:lstStyle/>
            <a:p>
              <a:pPr lvl="0" algn="ctr" defTabSz="844550">
                <a:lnSpc>
                  <a:spcPct val="90000"/>
                </a:lnSpc>
                <a:spcBef>
                  <a:spcPct val="0"/>
                </a:spcBef>
                <a:spcAft>
                  <a:spcPct val="35000"/>
                </a:spcAft>
              </a:pPr>
              <a:r>
                <a:rPr lang="ar-BH" sz="1600" b="1" kern="1200" dirty="0" smtClean="0"/>
                <a:t>المسعف</a:t>
              </a:r>
              <a:endParaRPr lang="en-US" sz="1600" b="1" kern="1200" dirty="0"/>
            </a:p>
          </p:txBody>
        </p:sp>
        <p:sp>
          <p:nvSpPr>
            <p:cNvPr id="117" name="Freeform 116"/>
            <p:cNvSpPr/>
            <p:nvPr/>
          </p:nvSpPr>
          <p:spPr>
            <a:xfrm rot="23400000">
              <a:off x="4121667" y="2876674"/>
              <a:ext cx="226245" cy="363320"/>
            </a:xfrm>
            <a:custGeom>
              <a:avLst/>
              <a:gdLst>
                <a:gd name="connsiteX0" fmla="*/ 0 w 226245"/>
                <a:gd name="connsiteY0" fmla="*/ 72664 h 363319"/>
                <a:gd name="connsiteX1" fmla="*/ 113123 w 226245"/>
                <a:gd name="connsiteY1" fmla="*/ 72664 h 363319"/>
                <a:gd name="connsiteX2" fmla="*/ 113123 w 226245"/>
                <a:gd name="connsiteY2" fmla="*/ 0 h 363319"/>
                <a:gd name="connsiteX3" fmla="*/ 226245 w 226245"/>
                <a:gd name="connsiteY3" fmla="*/ 181660 h 363319"/>
                <a:gd name="connsiteX4" fmla="*/ 113123 w 226245"/>
                <a:gd name="connsiteY4" fmla="*/ 363319 h 363319"/>
                <a:gd name="connsiteX5" fmla="*/ 113123 w 226245"/>
                <a:gd name="connsiteY5" fmla="*/ 290655 h 363319"/>
                <a:gd name="connsiteX6" fmla="*/ 0 w 226245"/>
                <a:gd name="connsiteY6" fmla="*/ 290655 h 363319"/>
                <a:gd name="connsiteX7" fmla="*/ 0 w 226245"/>
                <a:gd name="connsiteY7" fmla="*/ 72664 h 36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245" h="363319">
                  <a:moveTo>
                    <a:pt x="226244" y="290655"/>
                  </a:moveTo>
                  <a:lnTo>
                    <a:pt x="113122" y="290655"/>
                  </a:lnTo>
                  <a:lnTo>
                    <a:pt x="113122" y="363319"/>
                  </a:lnTo>
                  <a:lnTo>
                    <a:pt x="1" y="181659"/>
                  </a:lnTo>
                  <a:lnTo>
                    <a:pt x="113122" y="0"/>
                  </a:lnTo>
                  <a:lnTo>
                    <a:pt x="113122" y="72664"/>
                  </a:lnTo>
                  <a:lnTo>
                    <a:pt x="226244" y="72664"/>
                  </a:lnTo>
                  <a:lnTo>
                    <a:pt x="226244" y="290655"/>
                  </a:lnTo>
                  <a:close/>
                </a:path>
              </a:pathLst>
            </a:custGeom>
            <a:solidFill>
              <a:schemeClr val="tx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spcFirstLastPara="0" vert="horz" wrap="square" lIns="67872" tIns="72664" rIns="0" bIns="72664" numCol="1" spcCol="1270" anchor="ctr" anchorCtr="0">
              <a:noAutofit/>
            </a:bodyPr>
            <a:lstStyle/>
            <a:p>
              <a:pPr lvl="0" algn="ctr" defTabSz="666750">
                <a:lnSpc>
                  <a:spcPct val="90000"/>
                </a:lnSpc>
                <a:spcBef>
                  <a:spcPct val="0"/>
                </a:spcBef>
                <a:spcAft>
                  <a:spcPct val="35000"/>
                </a:spcAft>
              </a:pPr>
              <a:endParaRPr lang="en-US" sz="1600" b="1" kern="1200"/>
            </a:p>
          </p:txBody>
        </p:sp>
        <p:sp>
          <p:nvSpPr>
            <p:cNvPr id="118" name="Freeform 117"/>
            <p:cNvSpPr/>
            <p:nvPr/>
          </p:nvSpPr>
          <p:spPr>
            <a:xfrm>
              <a:off x="3047397" y="2146975"/>
              <a:ext cx="1068585" cy="1068585"/>
            </a:xfrm>
            <a:custGeom>
              <a:avLst/>
              <a:gdLst>
                <a:gd name="connsiteX0" fmla="*/ 0 w 1068585"/>
                <a:gd name="connsiteY0" fmla="*/ 534293 h 1068585"/>
                <a:gd name="connsiteX1" fmla="*/ 534293 w 1068585"/>
                <a:gd name="connsiteY1" fmla="*/ 0 h 1068585"/>
                <a:gd name="connsiteX2" fmla="*/ 1068586 w 1068585"/>
                <a:gd name="connsiteY2" fmla="*/ 534293 h 1068585"/>
                <a:gd name="connsiteX3" fmla="*/ 534293 w 1068585"/>
                <a:gd name="connsiteY3" fmla="*/ 1068586 h 1068585"/>
                <a:gd name="connsiteX4" fmla="*/ 0 w 1068585"/>
                <a:gd name="connsiteY4" fmla="*/ 534293 h 1068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585" h="1068585">
                  <a:moveTo>
                    <a:pt x="0" y="534293"/>
                  </a:moveTo>
                  <a:cubicBezTo>
                    <a:pt x="0" y="239211"/>
                    <a:pt x="239211" y="0"/>
                    <a:pt x="534293" y="0"/>
                  </a:cubicBezTo>
                  <a:cubicBezTo>
                    <a:pt x="829375" y="0"/>
                    <a:pt x="1068586" y="239211"/>
                    <a:pt x="1068586" y="534293"/>
                  </a:cubicBezTo>
                  <a:cubicBezTo>
                    <a:pt x="1068586" y="829375"/>
                    <a:pt x="829375" y="1068586"/>
                    <a:pt x="534293" y="1068586"/>
                  </a:cubicBezTo>
                  <a:cubicBezTo>
                    <a:pt x="239211" y="1068586"/>
                    <a:pt x="0" y="829375"/>
                    <a:pt x="0" y="534293"/>
                  </a:cubicBez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0621" tIns="180621" rIns="180621" bIns="180621" numCol="1" spcCol="1270" anchor="ctr" anchorCtr="0">
              <a:noAutofit/>
            </a:bodyPr>
            <a:lstStyle/>
            <a:p>
              <a:pPr lvl="0" algn="ctr" defTabSz="844550">
                <a:lnSpc>
                  <a:spcPct val="90000"/>
                </a:lnSpc>
                <a:spcBef>
                  <a:spcPct val="0"/>
                </a:spcBef>
                <a:spcAft>
                  <a:spcPct val="35000"/>
                </a:spcAft>
              </a:pPr>
              <a:r>
                <a:rPr lang="ar-BH" sz="1600" b="1" kern="1200" dirty="0" smtClean="0"/>
                <a:t>العائلة</a:t>
              </a:r>
              <a:endParaRPr lang="en-US" sz="1600" b="1" kern="1200" dirty="0"/>
            </a:p>
          </p:txBody>
        </p:sp>
      </p:grpSp>
      <p:sp>
        <p:nvSpPr>
          <p:cNvPr id="119" name="Rounded Rectangle 118"/>
          <p:cNvSpPr/>
          <p:nvPr/>
        </p:nvSpPr>
        <p:spPr>
          <a:xfrm>
            <a:off x="5561012" y="5720780"/>
            <a:ext cx="1358900" cy="2540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BH" sz="1300" b="1" dirty="0" smtClean="0">
                <a:solidFill>
                  <a:schemeClr val="tx1"/>
                </a:solidFill>
              </a:rPr>
              <a:t>الشهادات الطبية</a:t>
            </a:r>
            <a:endParaRPr lang="en-US" sz="1300" b="1" dirty="0">
              <a:solidFill>
                <a:schemeClr val="tx1"/>
              </a:solidFill>
            </a:endParaRPr>
          </a:p>
        </p:txBody>
      </p:sp>
      <p:sp>
        <p:nvSpPr>
          <p:cNvPr id="120" name="Rounded Rectangle 119"/>
          <p:cNvSpPr/>
          <p:nvPr/>
        </p:nvSpPr>
        <p:spPr>
          <a:xfrm>
            <a:off x="712470" y="5719764"/>
            <a:ext cx="1143000" cy="25603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BH" sz="1300" b="1" dirty="0">
                <a:solidFill>
                  <a:schemeClr val="tx1"/>
                </a:solidFill>
              </a:rPr>
              <a:t>الدفع الإلكتروني</a:t>
            </a:r>
            <a:endParaRPr lang="en-US" sz="1300" b="1" dirty="0">
              <a:solidFill>
                <a:schemeClr val="tx1"/>
              </a:solidFill>
            </a:endParaRPr>
          </a:p>
        </p:txBody>
      </p:sp>
      <p:sp>
        <p:nvSpPr>
          <p:cNvPr id="39" name="Rounded Rectangle 38"/>
          <p:cNvSpPr/>
          <p:nvPr/>
        </p:nvSpPr>
        <p:spPr>
          <a:xfrm>
            <a:off x="4221162" y="5720780"/>
            <a:ext cx="1358900" cy="2540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BH" sz="1300" b="1" dirty="0" smtClean="0">
                <a:solidFill>
                  <a:schemeClr val="tx1"/>
                </a:solidFill>
              </a:rPr>
              <a:t>الدفع الإلكتروني</a:t>
            </a:r>
            <a:endParaRPr lang="en-US" sz="1300" b="1" dirty="0">
              <a:solidFill>
                <a:schemeClr val="tx1"/>
              </a:solidFill>
            </a:endParaRPr>
          </a:p>
        </p:txBody>
      </p:sp>
      <p:sp>
        <p:nvSpPr>
          <p:cNvPr id="43" name="Rounded Rectangle 42"/>
          <p:cNvSpPr/>
          <p:nvPr/>
        </p:nvSpPr>
        <p:spPr>
          <a:xfrm>
            <a:off x="2881312" y="5720780"/>
            <a:ext cx="1358900" cy="2540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noAutofit/>
          </a:bodyPr>
          <a:lstStyle/>
          <a:p>
            <a:pPr algn="ctr"/>
            <a:r>
              <a:rPr lang="ar-BH" sz="1300" b="1" dirty="0" smtClean="0">
                <a:solidFill>
                  <a:schemeClr val="tx1"/>
                </a:solidFill>
              </a:rPr>
              <a:t>الشكاوى والاقتراحات</a:t>
            </a:r>
            <a:endParaRPr lang="en-US" sz="1300" b="1" dirty="0">
              <a:solidFill>
                <a:schemeClr val="tx1"/>
              </a:solidFill>
            </a:endParaRPr>
          </a:p>
        </p:txBody>
      </p:sp>
    </p:spTree>
    <p:extLst>
      <p:ext uri="{BB962C8B-B14F-4D97-AF65-F5344CB8AC3E}">
        <p14:creationId xmlns:p14="http://schemas.microsoft.com/office/powerpoint/2010/main" xmlns="" val="14626683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png"/>
          <p:cNvPicPr>
            <a:picLocks noChangeAspect="1"/>
          </p:cNvPicPr>
          <p:nvPr/>
        </p:nvPicPr>
        <p:blipFill>
          <a:blip r:embed="rId2" cstate="print"/>
          <a:stretch>
            <a:fillRect/>
          </a:stretch>
        </p:blipFill>
        <p:spPr>
          <a:xfrm>
            <a:off x="-130632" y="65316"/>
            <a:ext cx="2201290" cy="507403"/>
          </a:xfrm>
          <a:prstGeom prst="rect">
            <a:avLst/>
          </a:prstGeom>
        </p:spPr>
      </p:pic>
      <p:sp>
        <p:nvSpPr>
          <p:cNvPr id="5" name="Freeform 4"/>
          <p:cNvSpPr/>
          <p:nvPr/>
        </p:nvSpPr>
        <p:spPr>
          <a:xfrm>
            <a:off x="1926770" y="141514"/>
            <a:ext cx="6760029" cy="459904"/>
          </a:xfrm>
          <a:custGeom>
            <a:avLst/>
            <a:gdLst>
              <a:gd name="connsiteX0" fmla="*/ 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459904">
                <a:moveTo>
                  <a:pt x="457200" y="0"/>
                </a:moveTo>
                <a:lnTo>
                  <a:pt x="6858000" y="0"/>
                </a:lnTo>
                <a:lnTo>
                  <a:pt x="6858000" y="459904"/>
                </a:lnTo>
                <a:lnTo>
                  <a:pt x="0" y="459904"/>
                </a:lnTo>
                <a:cubicBezTo>
                  <a:pt x="308429" y="328374"/>
                  <a:pt x="290286" y="109758"/>
                  <a:pt x="457200" y="0"/>
                </a:cubicBezTo>
                <a:close/>
              </a:path>
            </a:pathLst>
          </a:custGeom>
          <a:solidFill>
            <a:schemeClr val="bg2"/>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r" rtl="1"/>
            <a:r>
              <a:rPr lang="ar-BH" sz="2000" dirty="0" smtClean="0">
                <a:solidFill>
                  <a:schemeClr val="bg1"/>
                </a:solidFill>
                <a:latin typeface="GE SS Two Medium" pitchFamily="18" charset="-78"/>
                <a:ea typeface="GE SS Two Medium" pitchFamily="18" charset="-78"/>
                <a:cs typeface="GE SS Two Medium" pitchFamily="18" charset="-78"/>
              </a:rPr>
              <a:t>فرص التطوير في مجال الحكومة الإلكترونية</a:t>
            </a:r>
            <a:endParaRPr lang="ar-BH" sz="2000" dirty="0">
              <a:solidFill>
                <a:schemeClr val="bg1"/>
              </a:solidFill>
              <a:latin typeface="GE SS Two Medium" pitchFamily="18" charset="-78"/>
              <a:ea typeface="GE SS Two Medium" pitchFamily="18" charset="-78"/>
              <a:cs typeface="GE SS Two Medium" pitchFamily="18" charset="-78"/>
            </a:endParaRPr>
          </a:p>
        </p:txBody>
      </p:sp>
      <p:sp>
        <p:nvSpPr>
          <p:cNvPr id="6" name="Rectangle 5"/>
          <p:cNvSpPr/>
          <p:nvPr/>
        </p:nvSpPr>
        <p:spPr>
          <a:xfrm>
            <a:off x="8686800" y="140400"/>
            <a:ext cx="457200" cy="46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7" name="Rectangle 6"/>
          <p:cNvSpPr/>
          <p:nvPr/>
        </p:nvSpPr>
        <p:spPr>
          <a:xfrm>
            <a:off x="1347105" y="1066800"/>
            <a:ext cx="6439583" cy="430887"/>
          </a:xfrm>
          <a:prstGeom prst="rect">
            <a:avLst/>
          </a:prstGeom>
        </p:spPr>
        <p:txBody>
          <a:bodyPr wrap="none">
            <a:spAutoFit/>
          </a:bodyPr>
          <a:lstStyle/>
          <a:p>
            <a:pPr algn="r" rtl="1"/>
            <a:r>
              <a:rPr lang="ar-BH" sz="2200" dirty="0" smtClean="0">
                <a:solidFill>
                  <a:schemeClr val="tx2"/>
                </a:solidFill>
                <a:latin typeface="Arial" pitchFamily="34" charset="0"/>
                <a:ea typeface="GE SS Two Medium" pitchFamily="18" charset="-78"/>
                <a:cs typeface="GE SS Two Medium" pitchFamily="18" charset="-78"/>
              </a:rPr>
              <a:t>الخدمات المتوفرة حالياً عبر بوابة الحكومة الإلكترونية ( قطاع الصحة )</a:t>
            </a:r>
            <a:endParaRPr lang="ar-BH" sz="2200" b="1" dirty="0">
              <a:solidFill>
                <a:schemeClr val="tx2"/>
              </a:solidFill>
              <a:latin typeface="Arial" pitchFamily="34" charset="0"/>
              <a:ea typeface="GE SS Two Medium" pitchFamily="18" charset="-78"/>
              <a:cs typeface="Arial" pitchFamily="34" charset="0"/>
            </a:endParaRPr>
          </a:p>
        </p:txBody>
      </p:sp>
      <p:sp>
        <p:nvSpPr>
          <p:cNvPr id="27" name="Rounded Rectangle 26"/>
          <p:cNvSpPr/>
          <p:nvPr/>
        </p:nvSpPr>
        <p:spPr>
          <a:xfrm>
            <a:off x="6038844" y="1752600"/>
            <a:ext cx="2624139" cy="561976"/>
          </a:xfrm>
          <a:prstGeom prst="roundRect">
            <a:avLst/>
          </a:prstGeom>
          <a:solidFill>
            <a:schemeClr val="tx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rtl="1">
              <a:lnSpc>
                <a:spcPct val="115000"/>
              </a:lnSpc>
              <a:spcAft>
                <a:spcPts val="0"/>
              </a:spcAft>
            </a:pPr>
            <a:r>
              <a:rPr lang="ar-SA" sz="1600" b="1" dirty="0">
                <a:solidFill>
                  <a:schemeClr val="bg1"/>
                </a:solidFill>
              </a:rPr>
              <a:t>المقترحات والشكاوى الصحية</a:t>
            </a:r>
            <a:endParaRPr lang="en-US" sz="1600" b="1" dirty="0">
              <a:solidFill>
                <a:schemeClr val="bg1"/>
              </a:solidFill>
              <a:ea typeface="Calibri"/>
              <a:cs typeface="Arial"/>
            </a:endParaRPr>
          </a:p>
        </p:txBody>
      </p:sp>
      <p:sp>
        <p:nvSpPr>
          <p:cNvPr id="28" name="Rounded Rectangle 27"/>
          <p:cNvSpPr/>
          <p:nvPr/>
        </p:nvSpPr>
        <p:spPr>
          <a:xfrm>
            <a:off x="3270922" y="1752600"/>
            <a:ext cx="2624139" cy="561976"/>
          </a:xfrm>
          <a:prstGeom prst="roundRect">
            <a:avLst/>
          </a:prstGeom>
          <a:solidFill>
            <a:schemeClr val="tx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rtl="1">
              <a:lnSpc>
                <a:spcPct val="115000"/>
              </a:lnSpc>
            </a:pPr>
            <a:r>
              <a:rPr lang="ar-SA" sz="1600" b="1" dirty="0">
                <a:solidFill>
                  <a:schemeClr val="bg1"/>
                </a:solidFill>
              </a:rPr>
              <a:t>حجز مواعيد الطب الخاص</a:t>
            </a:r>
            <a:endParaRPr lang="en-US" sz="1600" b="1" dirty="0">
              <a:solidFill>
                <a:schemeClr val="bg1"/>
              </a:solidFill>
            </a:endParaRPr>
          </a:p>
        </p:txBody>
      </p:sp>
      <p:sp>
        <p:nvSpPr>
          <p:cNvPr id="29" name="Rounded Rectangle 28"/>
          <p:cNvSpPr/>
          <p:nvPr/>
        </p:nvSpPr>
        <p:spPr>
          <a:xfrm>
            <a:off x="509583" y="1752600"/>
            <a:ext cx="2624139" cy="561976"/>
          </a:xfrm>
          <a:prstGeom prst="roundRect">
            <a:avLst/>
          </a:prstGeom>
          <a:solidFill>
            <a:schemeClr val="tx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rtl="1">
              <a:lnSpc>
                <a:spcPct val="115000"/>
              </a:lnSpc>
              <a:spcAft>
                <a:spcPts val="0"/>
              </a:spcAft>
            </a:pPr>
            <a:r>
              <a:rPr lang="ar-SA" sz="1600" b="1" dirty="0">
                <a:solidFill>
                  <a:schemeClr val="bg1"/>
                </a:solidFill>
              </a:rPr>
              <a:t>حساب كتلة الجسم </a:t>
            </a:r>
            <a:endParaRPr lang="en-US" sz="1600" b="1" dirty="0">
              <a:solidFill>
                <a:schemeClr val="bg1"/>
              </a:solidFill>
              <a:ea typeface="Calibri"/>
              <a:cs typeface="Arial"/>
            </a:endParaRPr>
          </a:p>
        </p:txBody>
      </p:sp>
      <p:sp>
        <p:nvSpPr>
          <p:cNvPr id="30" name="Rounded Rectangle 29"/>
          <p:cNvSpPr/>
          <p:nvPr/>
        </p:nvSpPr>
        <p:spPr>
          <a:xfrm>
            <a:off x="6038844" y="2478941"/>
            <a:ext cx="2624139" cy="561976"/>
          </a:xfrm>
          <a:prstGeom prst="roundRect">
            <a:avLst/>
          </a:prstGeom>
          <a:solidFill>
            <a:schemeClr val="tx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rtl="1">
              <a:lnSpc>
                <a:spcPct val="115000"/>
              </a:lnSpc>
              <a:spcAft>
                <a:spcPts val="0"/>
              </a:spcAft>
            </a:pPr>
            <a:r>
              <a:rPr lang="ar-SA" sz="1600" b="1" dirty="0">
                <a:solidFill>
                  <a:schemeClr val="bg1"/>
                </a:solidFill>
              </a:rPr>
              <a:t>الاستفسار عن نتيجة الاشعة </a:t>
            </a:r>
            <a:endParaRPr lang="en-US" sz="1600" b="1" dirty="0">
              <a:solidFill>
                <a:schemeClr val="bg1"/>
              </a:solidFill>
              <a:ea typeface="Calibri"/>
              <a:cs typeface="Arial"/>
            </a:endParaRPr>
          </a:p>
        </p:txBody>
      </p:sp>
      <p:sp>
        <p:nvSpPr>
          <p:cNvPr id="31" name="Rounded Rectangle 30"/>
          <p:cNvSpPr/>
          <p:nvPr/>
        </p:nvSpPr>
        <p:spPr>
          <a:xfrm>
            <a:off x="3270922" y="2478941"/>
            <a:ext cx="2624139" cy="561976"/>
          </a:xfrm>
          <a:prstGeom prst="roundRect">
            <a:avLst/>
          </a:prstGeom>
          <a:solidFill>
            <a:schemeClr val="tx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rtl="1">
              <a:lnSpc>
                <a:spcPct val="115000"/>
              </a:lnSpc>
              <a:spcAft>
                <a:spcPts val="0"/>
              </a:spcAft>
            </a:pPr>
            <a:r>
              <a:rPr lang="ar-SA" sz="1600" b="1" dirty="0">
                <a:solidFill>
                  <a:schemeClr val="bg1"/>
                </a:solidFill>
              </a:rPr>
              <a:t>الاستفسار عن موعد</a:t>
            </a:r>
            <a:endParaRPr lang="en-US" sz="1600" b="1" dirty="0">
              <a:solidFill>
                <a:schemeClr val="bg1"/>
              </a:solidFill>
              <a:ea typeface="Calibri"/>
              <a:cs typeface="Arial"/>
            </a:endParaRPr>
          </a:p>
        </p:txBody>
      </p:sp>
      <p:sp>
        <p:nvSpPr>
          <p:cNvPr id="32" name="Rounded Rectangle 31"/>
          <p:cNvSpPr/>
          <p:nvPr/>
        </p:nvSpPr>
        <p:spPr>
          <a:xfrm>
            <a:off x="509583" y="2478941"/>
            <a:ext cx="2624139" cy="561976"/>
          </a:xfrm>
          <a:prstGeom prst="roundRect">
            <a:avLst/>
          </a:prstGeom>
          <a:solidFill>
            <a:schemeClr val="tx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rtl="1">
              <a:lnSpc>
                <a:spcPct val="115000"/>
              </a:lnSpc>
              <a:spcAft>
                <a:spcPts val="0"/>
              </a:spcAft>
            </a:pPr>
            <a:r>
              <a:rPr lang="ar-SA" sz="1600" b="1" dirty="0">
                <a:solidFill>
                  <a:schemeClr val="bg1"/>
                </a:solidFill>
              </a:rPr>
              <a:t>الاستفسار عن تفاصيل طبيب</a:t>
            </a:r>
            <a:endParaRPr lang="en-US" sz="1600" b="1" dirty="0">
              <a:solidFill>
                <a:schemeClr val="bg1"/>
              </a:solidFill>
              <a:ea typeface="Calibri"/>
              <a:cs typeface="Arial"/>
            </a:endParaRPr>
          </a:p>
        </p:txBody>
      </p:sp>
      <p:sp>
        <p:nvSpPr>
          <p:cNvPr id="33" name="Rounded Rectangle 32"/>
          <p:cNvSpPr/>
          <p:nvPr/>
        </p:nvSpPr>
        <p:spPr>
          <a:xfrm>
            <a:off x="6038844" y="3205282"/>
            <a:ext cx="2624139" cy="561976"/>
          </a:xfrm>
          <a:prstGeom prst="roundRect">
            <a:avLst/>
          </a:prstGeom>
          <a:solidFill>
            <a:schemeClr val="tx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rtl="1">
              <a:lnSpc>
                <a:spcPct val="115000"/>
              </a:lnSpc>
              <a:spcAft>
                <a:spcPts val="0"/>
              </a:spcAft>
            </a:pPr>
            <a:r>
              <a:rPr lang="ar-SA" sz="1600" b="1" dirty="0">
                <a:solidFill>
                  <a:schemeClr val="bg1"/>
                </a:solidFill>
              </a:rPr>
              <a:t>سجل فحص الدم </a:t>
            </a:r>
            <a:endParaRPr lang="en-US" sz="1600" b="1" dirty="0">
              <a:solidFill>
                <a:schemeClr val="bg1"/>
              </a:solidFill>
              <a:ea typeface="Calibri"/>
              <a:cs typeface="Arial"/>
            </a:endParaRPr>
          </a:p>
        </p:txBody>
      </p:sp>
      <p:sp>
        <p:nvSpPr>
          <p:cNvPr id="34" name="Rounded Rectangle 33"/>
          <p:cNvSpPr/>
          <p:nvPr/>
        </p:nvSpPr>
        <p:spPr>
          <a:xfrm>
            <a:off x="3270922" y="3205282"/>
            <a:ext cx="2624139" cy="561976"/>
          </a:xfrm>
          <a:prstGeom prst="roundRect">
            <a:avLst/>
          </a:prstGeom>
          <a:solidFill>
            <a:schemeClr val="tx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rtl="1">
              <a:lnSpc>
                <a:spcPct val="115000"/>
              </a:lnSpc>
              <a:spcAft>
                <a:spcPts val="0"/>
              </a:spcAft>
            </a:pPr>
            <a:r>
              <a:rPr lang="ar-SA" sz="1600" b="1" dirty="0">
                <a:solidFill>
                  <a:schemeClr val="bg1"/>
                </a:solidFill>
              </a:rPr>
              <a:t>تطعيمات الأطفال</a:t>
            </a:r>
            <a:endParaRPr lang="en-US" sz="1600" b="1" dirty="0">
              <a:solidFill>
                <a:schemeClr val="bg1"/>
              </a:solidFill>
              <a:ea typeface="Calibri"/>
              <a:cs typeface="Arial"/>
            </a:endParaRPr>
          </a:p>
        </p:txBody>
      </p:sp>
      <p:sp>
        <p:nvSpPr>
          <p:cNvPr id="35" name="Rounded Rectangle 34"/>
          <p:cNvSpPr/>
          <p:nvPr/>
        </p:nvSpPr>
        <p:spPr>
          <a:xfrm>
            <a:off x="509583" y="3205282"/>
            <a:ext cx="2624139" cy="561976"/>
          </a:xfrm>
          <a:prstGeom prst="roundRect">
            <a:avLst/>
          </a:prstGeom>
          <a:solidFill>
            <a:schemeClr val="tx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rtl="1">
              <a:lnSpc>
                <a:spcPct val="115000"/>
              </a:lnSpc>
              <a:spcAft>
                <a:spcPts val="0"/>
              </a:spcAft>
            </a:pPr>
            <a:r>
              <a:rPr lang="ar-SA" sz="1600" b="1" dirty="0">
                <a:solidFill>
                  <a:schemeClr val="bg1"/>
                </a:solidFill>
              </a:rPr>
              <a:t>احتساب موعد الولادة </a:t>
            </a:r>
            <a:endParaRPr lang="en-US" sz="1600" b="1" dirty="0">
              <a:solidFill>
                <a:schemeClr val="bg1"/>
              </a:solidFill>
              <a:ea typeface="Calibri"/>
              <a:cs typeface="Arial"/>
            </a:endParaRPr>
          </a:p>
        </p:txBody>
      </p:sp>
      <p:sp>
        <p:nvSpPr>
          <p:cNvPr id="36" name="Rounded Rectangle 35"/>
          <p:cNvSpPr/>
          <p:nvPr/>
        </p:nvSpPr>
        <p:spPr>
          <a:xfrm>
            <a:off x="6038844" y="3931623"/>
            <a:ext cx="2624139" cy="561976"/>
          </a:xfrm>
          <a:prstGeom prst="roundRect">
            <a:avLst/>
          </a:prstGeom>
          <a:solidFill>
            <a:schemeClr val="tx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rtl="1">
              <a:lnSpc>
                <a:spcPct val="115000"/>
              </a:lnSpc>
              <a:spcAft>
                <a:spcPts val="0"/>
              </a:spcAft>
            </a:pPr>
            <a:r>
              <a:rPr lang="ar-SA" sz="1600" b="1" dirty="0">
                <a:solidFill>
                  <a:schemeClr val="bg1"/>
                </a:solidFill>
              </a:rPr>
              <a:t>تطعيمات موظفي القطاع الصحي</a:t>
            </a:r>
            <a:endParaRPr lang="en-US" sz="1600" b="1" dirty="0">
              <a:solidFill>
                <a:schemeClr val="bg1"/>
              </a:solidFill>
              <a:ea typeface="Calibri"/>
              <a:cs typeface="Arial"/>
            </a:endParaRPr>
          </a:p>
        </p:txBody>
      </p:sp>
      <p:sp>
        <p:nvSpPr>
          <p:cNvPr id="37" name="Rounded Rectangle 36"/>
          <p:cNvSpPr/>
          <p:nvPr/>
        </p:nvSpPr>
        <p:spPr>
          <a:xfrm>
            <a:off x="3270922" y="3931623"/>
            <a:ext cx="2624139" cy="561976"/>
          </a:xfrm>
          <a:prstGeom prst="roundRect">
            <a:avLst/>
          </a:prstGeom>
          <a:solidFill>
            <a:schemeClr val="tx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rtl="1">
              <a:lnSpc>
                <a:spcPct val="115000"/>
              </a:lnSpc>
              <a:spcAft>
                <a:spcPts val="0"/>
              </a:spcAft>
            </a:pPr>
            <a:r>
              <a:rPr lang="ar-SA" sz="1600" b="1" dirty="0">
                <a:solidFill>
                  <a:schemeClr val="bg1"/>
                </a:solidFill>
              </a:rPr>
              <a:t>أسعار الأدوية </a:t>
            </a:r>
            <a:endParaRPr lang="en-US" sz="1600" b="1" dirty="0">
              <a:solidFill>
                <a:schemeClr val="bg1"/>
              </a:solidFill>
              <a:ea typeface="Calibri"/>
              <a:cs typeface="Arial"/>
            </a:endParaRPr>
          </a:p>
        </p:txBody>
      </p:sp>
      <p:sp>
        <p:nvSpPr>
          <p:cNvPr id="38" name="Rounded Rectangle 37"/>
          <p:cNvSpPr/>
          <p:nvPr/>
        </p:nvSpPr>
        <p:spPr>
          <a:xfrm>
            <a:off x="509583" y="3931623"/>
            <a:ext cx="2624139" cy="561976"/>
          </a:xfrm>
          <a:prstGeom prst="roundRect">
            <a:avLst/>
          </a:prstGeom>
          <a:solidFill>
            <a:schemeClr val="tx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rtl="1">
              <a:lnSpc>
                <a:spcPct val="115000"/>
              </a:lnSpc>
              <a:spcAft>
                <a:spcPts val="0"/>
              </a:spcAft>
            </a:pPr>
            <a:r>
              <a:rPr lang="ar-BH" sz="1600" b="1" dirty="0" smtClean="0">
                <a:solidFill>
                  <a:schemeClr val="bg1"/>
                </a:solidFill>
              </a:rPr>
              <a:t>تسجيل المواليد و</a:t>
            </a:r>
            <a:r>
              <a:rPr lang="ar-SA" sz="1600" b="1" dirty="0" smtClean="0">
                <a:solidFill>
                  <a:schemeClr val="bg1"/>
                </a:solidFill>
              </a:rPr>
              <a:t> إصدار </a:t>
            </a:r>
            <a:r>
              <a:rPr lang="ar-SA" sz="1600" b="1" dirty="0">
                <a:solidFill>
                  <a:schemeClr val="bg1"/>
                </a:solidFill>
              </a:rPr>
              <a:t>شهادة الميلاد </a:t>
            </a:r>
            <a:endParaRPr lang="en-US" sz="1600" b="1" dirty="0">
              <a:solidFill>
                <a:schemeClr val="bg1"/>
              </a:solidFill>
              <a:ea typeface="Calibri"/>
              <a:cs typeface="Arial"/>
            </a:endParaRPr>
          </a:p>
        </p:txBody>
      </p:sp>
      <p:sp>
        <p:nvSpPr>
          <p:cNvPr id="39" name="Rounded Rectangle 38"/>
          <p:cNvSpPr/>
          <p:nvPr/>
        </p:nvSpPr>
        <p:spPr>
          <a:xfrm>
            <a:off x="509583" y="5381624"/>
            <a:ext cx="5395867" cy="561976"/>
          </a:xfrm>
          <a:prstGeom prst="roundRect">
            <a:avLst/>
          </a:prstGeom>
          <a:solidFill>
            <a:schemeClr val="tx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rtl="1">
              <a:lnSpc>
                <a:spcPct val="115000"/>
              </a:lnSpc>
              <a:spcAft>
                <a:spcPts val="0"/>
              </a:spcAft>
            </a:pPr>
            <a:r>
              <a:rPr lang="ar-SA" sz="1600" b="1" dirty="0">
                <a:solidFill>
                  <a:schemeClr val="bg1"/>
                </a:solidFill>
              </a:rPr>
              <a:t>أرقام الاتصال للمستشفيات، المراكز، الصيدليات والأطباء في الحكومة والقطاع الخاص</a:t>
            </a:r>
            <a:endParaRPr lang="en-US" sz="1600" b="1" dirty="0">
              <a:solidFill>
                <a:schemeClr val="bg1"/>
              </a:solidFill>
              <a:ea typeface="Calibri"/>
              <a:cs typeface="Arial"/>
            </a:endParaRPr>
          </a:p>
        </p:txBody>
      </p:sp>
      <p:sp>
        <p:nvSpPr>
          <p:cNvPr id="40" name="Rounded Rectangle 39"/>
          <p:cNvSpPr/>
          <p:nvPr/>
        </p:nvSpPr>
        <p:spPr>
          <a:xfrm>
            <a:off x="3270922" y="4657963"/>
            <a:ext cx="2624139" cy="561976"/>
          </a:xfrm>
          <a:prstGeom prst="roundRect">
            <a:avLst/>
          </a:prstGeom>
          <a:solidFill>
            <a:schemeClr val="tx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rtl="1">
              <a:lnSpc>
                <a:spcPct val="115000"/>
              </a:lnSpc>
              <a:spcAft>
                <a:spcPts val="0"/>
              </a:spcAft>
            </a:pPr>
            <a:r>
              <a:rPr lang="ar-SA" sz="1600" b="1" dirty="0">
                <a:solidFill>
                  <a:schemeClr val="bg1"/>
                </a:solidFill>
              </a:rPr>
              <a:t>تطعيمات طلاب المدارس</a:t>
            </a:r>
            <a:endParaRPr lang="en-US" sz="1600" b="1" dirty="0">
              <a:solidFill>
                <a:schemeClr val="bg1"/>
              </a:solidFill>
              <a:ea typeface="Calibri"/>
              <a:cs typeface="Arial"/>
            </a:endParaRPr>
          </a:p>
        </p:txBody>
      </p:sp>
      <p:sp>
        <p:nvSpPr>
          <p:cNvPr id="41" name="Rounded Rectangle 40"/>
          <p:cNvSpPr/>
          <p:nvPr/>
        </p:nvSpPr>
        <p:spPr>
          <a:xfrm>
            <a:off x="509583" y="4657963"/>
            <a:ext cx="2624139" cy="561976"/>
          </a:xfrm>
          <a:prstGeom prst="roundRect">
            <a:avLst/>
          </a:prstGeom>
          <a:solidFill>
            <a:schemeClr val="tx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rtl="1">
              <a:lnSpc>
                <a:spcPct val="115000"/>
              </a:lnSpc>
              <a:spcAft>
                <a:spcPts val="0"/>
              </a:spcAft>
            </a:pPr>
            <a:r>
              <a:rPr lang="ar-SA" sz="1600" b="1" dirty="0">
                <a:solidFill>
                  <a:schemeClr val="bg1"/>
                </a:solidFill>
              </a:rPr>
              <a:t>قائمة بأرقام الاتصال للمستشفيات والصيدليات</a:t>
            </a:r>
            <a:endParaRPr lang="en-US" sz="1600" b="1" dirty="0">
              <a:solidFill>
                <a:schemeClr val="bg1"/>
              </a:solidFill>
              <a:ea typeface="Calibri"/>
              <a:cs typeface="Arial"/>
            </a:endParaRPr>
          </a:p>
        </p:txBody>
      </p:sp>
      <p:sp>
        <p:nvSpPr>
          <p:cNvPr id="42" name="Rounded Rectangle 41"/>
          <p:cNvSpPr/>
          <p:nvPr/>
        </p:nvSpPr>
        <p:spPr>
          <a:xfrm>
            <a:off x="6038844" y="4657963"/>
            <a:ext cx="2624139" cy="561976"/>
          </a:xfrm>
          <a:prstGeom prst="roundRect">
            <a:avLst/>
          </a:prstGeom>
          <a:solidFill>
            <a:schemeClr val="tx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rtl="1">
              <a:lnSpc>
                <a:spcPct val="115000"/>
              </a:lnSpc>
              <a:spcAft>
                <a:spcPts val="0"/>
              </a:spcAft>
            </a:pPr>
            <a:r>
              <a:rPr lang="ar-SA" sz="1600" b="1" dirty="0">
                <a:solidFill>
                  <a:schemeClr val="bg1"/>
                </a:solidFill>
              </a:rPr>
              <a:t>تسجيل الطاقم الطبي لحملات الحج</a:t>
            </a:r>
            <a:endParaRPr lang="en-US" sz="1600" b="1" dirty="0">
              <a:solidFill>
                <a:schemeClr val="bg1"/>
              </a:solidFill>
              <a:ea typeface="Calibri"/>
              <a:cs typeface="Arial"/>
            </a:endParaRPr>
          </a:p>
        </p:txBody>
      </p:sp>
      <p:sp>
        <p:nvSpPr>
          <p:cNvPr id="43" name="Rounded Rectangle 42"/>
          <p:cNvSpPr/>
          <p:nvPr/>
        </p:nvSpPr>
        <p:spPr>
          <a:xfrm>
            <a:off x="6038844" y="5381624"/>
            <a:ext cx="2624139" cy="561976"/>
          </a:xfrm>
          <a:prstGeom prst="roundRect">
            <a:avLst/>
          </a:prstGeom>
          <a:solidFill>
            <a:schemeClr val="tx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rtl="1">
              <a:lnSpc>
                <a:spcPct val="115000"/>
              </a:lnSpc>
              <a:spcAft>
                <a:spcPts val="0"/>
              </a:spcAft>
            </a:pPr>
            <a:r>
              <a:rPr lang="ar-SA" sz="1600" b="1" dirty="0">
                <a:solidFill>
                  <a:schemeClr val="bg1"/>
                </a:solidFill>
              </a:rPr>
              <a:t>حجز مواعيد الفحص الطبي لما قبل العمل للعمال الأجانب</a:t>
            </a:r>
            <a:endParaRPr lang="en-US" sz="1600" b="1" dirty="0">
              <a:solidFill>
                <a:schemeClr val="bg1"/>
              </a:solidFill>
              <a:ea typeface="Calibri"/>
              <a:cs typeface="Arial"/>
            </a:endParaRPr>
          </a:p>
        </p:txBody>
      </p:sp>
    </p:spTree>
    <p:extLst>
      <p:ext uri="{BB962C8B-B14F-4D97-AF65-F5344CB8AC3E}">
        <p14:creationId xmlns:p14="http://schemas.microsoft.com/office/powerpoint/2010/main" xmlns="" val="148554845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990600" y="2362200"/>
            <a:ext cx="9829800" cy="1450504"/>
          </a:xfrm>
          <a:custGeom>
            <a:avLst/>
            <a:gdLst>
              <a:gd name="connsiteX0" fmla="*/ 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459904">
                <a:moveTo>
                  <a:pt x="457200" y="0"/>
                </a:moveTo>
                <a:lnTo>
                  <a:pt x="6858000" y="0"/>
                </a:lnTo>
                <a:lnTo>
                  <a:pt x="6858000" y="459904"/>
                </a:lnTo>
                <a:lnTo>
                  <a:pt x="0" y="459904"/>
                </a:lnTo>
                <a:cubicBezTo>
                  <a:pt x="308429" y="328374"/>
                  <a:pt x="290286" y="109758"/>
                  <a:pt x="457200" y="0"/>
                </a:cubicBezTo>
                <a:close/>
              </a:path>
            </a:pathLst>
          </a:custGeom>
          <a:solidFill>
            <a:schemeClr val="bg2">
              <a:lumMod val="40000"/>
              <a:lumOff val="60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rtl="1"/>
            <a:r>
              <a:rPr lang="ar-BH" sz="3500" dirty="0" smtClean="0">
                <a:solidFill>
                  <a:schemeClr val="bg2">
                    <a:lumMod val="75000"/>
                  </a:schemeClr>
                </a:solidFill>
                <a:effectLst>
                  <a:outerShdw blurRad="38100" dist="38100" dir="2700000" algn="tl">
                    <a:srgbClr val="000000">
                      <a:alpha val="43137"/>
                    </a:srgbClr>
                  </a:outerShdw>
                </a:effectLst>
              </a:rPr>
              <a:t>أبرز الخدمات الإلكترونية المطورة في قطاع الصحة</a:t>
            </a:r>
            <a:endParaRPr lang="en-US" sz="3500" dirty="0">
              <a:solidFill>
                <a:schemeClr val="bg2">
                  <a:lumMod val="75000"/>
                </a:schemeClr>
              </a:solidFill>
              <a:effectLst>
                <a:outerShdw blurRad="38100" dist="38100" dir="2700000" algn="tl">
                  <a:srgbClr val="000000">
                    <a:alpha val="43137"/>
                  </a:srgbClr>
                </a:outerShdw>
              </a:effectLst>
            </a:endParaRPr>
          </a:p>
        </p:txBody>
      </p:sp>
      <p:sp>
        <p:nvSpPr>
          <p:cNvPr id="6" name="Rectangle 5"/>
          <p:cNvSpPr/>
          <p:nvPr/>
        </p:nvSpPr>
        <p:spPr>
          <a:xfrm>
            <a:off x="7620000" y="2362200"/>
            <a:ext cx="1524000" cy="14505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Tree>
    <p:extLst>
      <p:ext uri="{BB962C8B-B14F-4D97-AF65-F5344CB8AC3E}">
        <p14:creationId xmlns:p14="http://schemas.microsoft.com/office/powerpoint/2010/main" xmlns="" val="155418377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png"/>
          <p:cNvPicPr>
            <a:picLocks noChangeAspect="1"/>
          </p:cNvPicPr>
          <p:nvPr/>
        </p:nvPicPr>
        <p:blipFill>
          <a:blip r:embed="rId2" cstate="print"/>
          <a:stretch>
            <a:fillRect/>
          </a:stretch>
        </p:blipFill>
        <p:spPr>
          <a:xfrm>
            <a:off x="-130632" y="65316"/>
            <a:ext cx="2201290" cy="507403"/>
          </a:xfrm>
          <a:prstGeom prst="rect">
            <a:avLst/>
          </a:prstGeom>
        </p:spPr>
      </p:pic>
      <p:sp>
        <p:nvSpPr>
          <p:cNvPr id="5" name="Freeform 4"/>
          <p:cNvSpPr/>
          <p:nvPr/>
        </p:nvSpPr>
        <p:spPr>
          <a:xfrm>
            <a:off x="1926770" y="141514"/>
            <a:ext cx="6760029" cy="459904"/>
          </a:xfrm>
          <a:custGeom>
            <a:avLst/>
            <a:gdLst>
              <a:gd name="connsiteX0" fmla="*/ 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459904">
                <a:moveTo>
                  <a:pt x="457200" y="0"/>
                </a:moveTo>
                <a:lnTo>
                  <a:pt x="6858000" y="0"/>
                </a:lnTo>
                <a:lnTo>
                  <a:pt x="6858000" y="459904"/>
                </a:lnTo>
                <a:lnTo>
                  <a:pt x="0" y="459904"/>
                </a:lnTo>
                <a:cubicBezTo>
                  <a:pt x="308429" y="328374"/>
                  <a:pt x="290286" y="109758"/>
                  <a:pt x="457200" y="0"/>
                </a:cubicBezTo>
                <a:close/>
              </a:path>
            </a:pathLst>
          </a:custGeom>
          <a:solidFill>
            <a:schemeClr val="bg2"/>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r" rtl="1"/>
            <a:r>
              <a:rPr lang="ar-BH" sz="2000" dirty="0" smtClean="0">
                <a:solidFill>
                  <a:schemeClr val="bg1"/>
                </a:solidFill>
                <a:latin typeface="GE SS Two Medium" pitchFamily="18" charset="-78"/>
                <a:ea typeface="GE SS Two Medium" pitchFamily="18" charset="-78"/>
                <a:cs typeface="GE SS Two Medium" pitchFamily="18" charset="-78"/>
              </a:rPr>
              <a:t>خدمة تسجيل المواليد وإصدار شهادات الميلاد</a:t>
            </a:r>
            <a:endParaRPr lang="ar-BH" sz="2000" dirty="0">
              <a:solidFill>
                <a:schemeClr val="bg1"/>
              </a:solidFill>
              <a:latin typeface="GE SS Two Medium" pitchFamily="18" charset="-78"/>
              <a:ea typeface="GE SS Two Medium" pitchFamily="18" charset="-78"/>
              <a:cs typeface="GE SS Two Medium" pitchFamily="18" charset="-78"/>
            </a:endParaRPr>
          </a:p>
        </p:txBody>
      </p:sp>
      <p:sp>
        <p:nvSpPr>
          <p:cNvPr id="6" name="Rectangle 5"/>
          <p:cNvSpPr/>
          <p:nvPr/>
        </p:nvSpPr>
        <p:spPr>
          <a:xfrm>
            <a:off x="8686800" y="140400"/>
            <a:ext cx="457200" cy="46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7" name="Rectangle 6"/>
          <p:cNvSpPr/>
          <p:nvPr/>
        </p:nvSpPr>
        <p:spPr>
          <a:xfrm>
            <a:off x="6219490" y="569976"/>
            <a:ext cx="2446504" cy="430887"/>
          </a:xfrm>
          <a:prstGeom prst="rect">
            <a:avLst/>
          </a:prstGeom>
        </p:spPr>
        <p:txBody>
          <a:bodyPr wrap="none">
            <a:spAutoFit/>
          </a:bodyPr>
          <a:lstStyle/>
          <a:p>
            <a:pPr algn="r" rtl="1"/>
            <a:r>
              <a:rPr lang="ar-BH" sz="2200" dirty="0" smtClean="0">
                <a:solidFill>
                  <a:schemeClr val="tx2"/>
                </a:solidFill>
                <a:latin typeface="Arial" pitchFamily="34" charset="0"/>
                <a:ea typeface="GE SS Two Medium" pitchFamily="18" charset="-78"/>
                <a:cs typeface="GE SS Two Medium" pitchFamily="18" charset="-78"/>
              </a:rPr>
              <a:t>الوضع قبل تطوير الخدمة</a:t>
            </a:r>
            <a:endParaRPr lang="ar-BH" sz="2200" dirty="0">
              <a:solidFill>
                <a:schemeClr val="tx2"/>
              </a:solidFill>
              <a:latin typeface="Arial" pitchFamily="34" charset="0"/>
              <a:ea typeface="GE SS Two Medium" pitchFamily="18" charset="-78"/>
              <a:cs typeface="Arial" pitchFamily="34" charset="0"/>
            </a:endParaRPr>
          </a:p>
        </p:txBody>
      </p:sp>
      <p:grpSp>
        <p:nvGrpSpPr>
          <p:cNvPr id="9" name="Group 8"/>
          <p:cNvGrpSpPr/>
          <p:nvPr/>
        </p:nvGrpSpPr>
        <p:grpSpPr>
          <a:xfrm>
            <a:off x="618414" y="1077920"/>
            <a:ext cx="1729615" cy="2298469"/>
            <a:chOff x="618414" y="1077920"/>
            <a:chExt cx="1729615" cy="2298469"/>
          </a:xfrm>
        </p:grpSpPr>
        <p:sp>
          <p:nvSpPr>
            <p:cNvPr id="23" name="Freeform 22"/>
            <p:cNvSpPr/>
            <p:nvPr/>
          </p:nvSpPr>
          <p:spPr>
            <a:xfrm>
              <a:off x="618414" y="1730469"/>
              <a:ext cx="1727745" cy="1645920"/>
            </a:xfrm>
            <a:custGeom>
              <a:avLst/>
              <a:gdLst>
                <a:gd name="connsiteX0" fmla="*/ 0 w 1727745"/>
                <a:gd name="connsiteY0" fmla="*/ 0 h 1984846"/>
                <a:gd name="connsiteX1" fmla="*/ 1727745 w 1727745"/>
                <a:gd name="connsiteY1" fmla="*/ 0 h 1984846"/>
                <a:gd name="connsiteX2" fmla="*/ 1727745 w 1727745"/>
                <a:gd name="connsiteY2" fmla="*/ 1984846 h 1984846"/>
                <a:gd name="connsiteX3" fmla="*/ 0 w 1727745"/>
                <a:gd name="connsiteY3" fmla="*/ 1984846 h 1984846"/>
                <a:gd name="connsiteX4" fmla="*/ 0 w 1727745"/>
                <a:gd name="connsiteY4" fmla="*/ 0 h 1984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745" h="1984846">
                  <a:moveTo>
                    <a:pt x="0" y="0"/>
                  </a:moveTo>
                  <a:lnTo>
                    <a:pt x="1727745" y="0"/>
                  </a:lnTo>
                  <a:lnTo>
                    <a:pt x="1727745" y="1984846"/>
                  </a:lnTo>
                  <a:lnTo>
                    <a:pt x="0" y="1984846"/>
                  </a:lnTo>
                  <a:lnTo>
                    <a:pt x="0" y="0"/>
                  </a:lnTo>
                  <a:close/>
                </a:path>
              </a:pathLst>
            </a:custGeom>
            <a:ln w="12700"/>
          </p:spPr>
          <p:style>
            <a:lnRef idx="2">
              <a:schemeClr val="accent5"/>
            </a:lnRef>
            <a:fillRef idx="1">
              <a:schemeClr val="lt1"/>
            </a:fillRef>
            <a:effectRef idx="0">
              <a:schemeClr val="accent5"/>
            </a:effectRef>
            <a:fontRef idx="minor">
              <a:schemeClr val="dk1"/>
            </a:fontRef>
          </p:style>
          <p:txBody>
            <a:bodyPr spcFirstLastPara="0" vert="horz" wrap="square" lIns="85344" tIns="85344" rIns="113792" bIns="128016" numCol="1" spcCol="1270" anchor="ctr" anchorCtr="0">
              <a:noAutofit/>
            </a:bodyPr>
            <a:lstStyle/>
            <a:p>
              <a:pPr marL="0" lvl="1" algn="ctr" defTabSz="711200" rtl="1">
                <a:lnSpc>
                  <a:spcPct val="90000"/>
                </a:lnSpc>
                <a:spcBef>
                  <a:spcPct val="0"/>
                </a:spcBef>
                <a:spcAft>
                  <a:spcPct val="15000"/>
                </a:spcAft>
              </a:pPr>
              <a:r>
                <a:rPr lang="ar-BH" sz="1600" dirty="0" smtClean="0"/>
                <a:t>تقوم السجلات بإرسال الإخطار باليد إلى مكتب المواليد </a:t>
              </a:r>
              <a:endParaRPr lang="ar-BH" sz="1600" dirty="0">
                <a:solidFill>
                  <a:schemeClr val="dk1"/>
                </a:solidFill>
              </a:endParaRPr>
            </a:p>
          </p:txBody>
        </p:sp>
        <p:sp>
          <p:nvSpPr>
            <p:cNvPr id="24" name="Freeform 23"/>
            <p:cNvSpPr/>
            <p:nvPr/>
          </p:nvSpPr>
          <p:spPr>
            <a:xfrm>
              <a:off x="620284" y="1077920"/>
              <a:ext cx="1727745" cy="665019"/>
            </a:xfrm>
            <a:custGeom>
              <a:avLst/>
              <a:gdLst>
                <a:gd name="connsiteX0" fmla="*/ 0 w 1727745"/>
                <a:gd name="connsiteY0" fmla="*/ 0 h 1011843"/>
                <a:gd name="connsiteX1" fmla="*/ 1727745 w 1727745"/>
                <a:gd name="connsiteY1" fmla="*/ 0 h 1011843"/>
                <a:gd name="connsiteX2" fmla="*/ 1727745 w 1727745"/>
                <a:gd name="connsiteY2" fmla="*/ 1011843 h 1011843"/>
                <a:gd name="connsiteX3" fmla="*/ 0 w 1727745"/>
                <a:gd name="connsiteY3" fmla="*/ 1011843 h 1011843"/>
                <a:gd name="connsiteX4" fmla="*/ 0 w 1727745"/>
                <a:gd name="connsiteY4" fmla="*/ 0 h 1011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745" h="1011843">
                  <a:moveTo>
                    <a:pt x="0" y="0"/>
                  </a:moveTo>
                  <a:lnTo>
                    <a:pt x="1727745" y="0"/>
                  </a:lnTo>
                  <a:lnTo>
                    <a:pt x="1727745" y="1011843"/>
                  </a:lnTo>
                  <a:lnTo>
                    <a:pt x="0" y="1011843"/>
                  </a:lnTo>
                  <a:lnTo>
                    <a:pt x="0" y="0"/>
                  </a:lnTo>
                  <a:close/>
                </a:path>
              </a:pathLst>
            </a:custGeom>
            <a:ln/>
          </p:spPr>
          <p:style>
            <a:lnRef idx="1">
              <a:schemeClr val="accent1"/>
            </a:lnRef>
            <a:fillRef idx="3">
              <a:schemeClr val="accent1"/>
            </a:fillRef>
            <a:effectRef idx="2">
              <a:schemeClr val="accent1"/>
            </a:effectRef>
            <a:fontRef idx="minor">
              <a:schemeClr val="lt1"/>
            </a:fontRef>
          </p:style>
          <p:txBody>
            <a:bodyPr spcFirstLastPara="0" vert="horz" wrap="square" lIns="142240" tIns="81280" rIns="142240" bIns="81280" numCol="1" spcCol="1270" anchor="ctr" anchorCtr="0">
              <a:noAutofit/>
            </a:bodyPr>
            <a:lstStyle/>
            <a:p>
              <a:pPr algn="ctr" defTabSz="889000">
                <a:lnSpc>
                  <a:spcPct val="90000"/>
                </a:lnSpc>
                <a:spcBef>
                  <a:spcPct val="0"/>
                </a:spcBef>
                <a:spcAft>
                  <a:spcPct val="35000"/>
                </a:spcAft>
              </a:pPr>
              <a:r>
                <a:rPr lang="ar-BH" sz="2000" dirty="0"/>
                <a:t>إجراء رقم 4</a:t>
              </a:r>
              <a:endParaRPr lang="en-US" sz="2000" dirty="0"/>
            </a:p>
          </p:txBody>
        </p:sp>
      </p:grpSp>
      <p:grpSp>
        <p:nvGrpSpPr>
          <p:cNvPr id="8" name="Group 7"/>
          <p:cNvGrpSpPr/>
          <p:nvPr/>
        </p:nvGrpSpPr>
        <p:grpSpPr>
          <a:xfrm>
            <a:off x="2696355" y="1080690"/>
            <a:ext cx="1727745" cy="2295699"/>
            <a:chOff x="2696355" y="1080690"/>
            <a:chExt cx="1727745" cy="2295699"/>
          </a:xfrm>
        </p:grpSpPr>
        <p:sp>
          <p:nvSpPr>
            <p:cNvPr id="25" name="Freeform 24"/>
            <p:cNvSpPr/>
            <p:nvPr/>
          </p:nvSpPr>
          <p:spPr>
            <a:xfrm>
              <a:off x="2696355" y="1730469"/>
              <a:ext cx="1727745" cy="1645920"/>
            </a:xfrm>
            <a:custGeom>
              <a:avLst/>
              <a:gdLst>
                <a:gd name="connsiteX0" fmla="*/ 0 w 1727745"/>
                <a:gd name="connsiteY0" fmla="*/ 0 h 1590592"/>
                <a:gd name="connsiteX1" fmla="*/ 1727745 w 1727745"/>
                <a:gd name="connsiteY1" fmla="*/ 0 h 1590592"/>
                <a:gd name="connsiteX2" fmla="*/ 1727745 w 1727745"/>
                <a:gd name="connsiteY2" fmla="*/ 1590592 h 1590592"/>
                <a:gd name="connsiteX3" fmla="*/ 0 w 1727745"/>
                <a:gd name="connsiteY3" fmla="*/ 1590592 h 1590592"/>
                <a:gd name="connsiteX4" fmla="*/ 0 w 1727745"/>
                <a:gd name="connsiteY4" fmla="*/ 0 h 1590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745" h="1590592">
                  <a:moveTo>
                    <a:pt x="0" y="0"/>
                  </a:moveTo>
                  <a:lnTo>
                    <a:pt x="1727745" y="0"/>
                  </a:lnTo>
                  <a:lnTo>
                    <a:pt x="1727745" y="1590592"/>
                  </a:lnTo>
                  <a:lnTo>
                    <a:pt x="0" y="1590592"/>
                  </a:lnTo>
                  <a:lnTo>
                    <a:pt x="0" y="0"/>
                  </a:lnTo>
                  <a:close/>
                </a:path>
              </a:pathLst>
            </a:custGeom>
            <a:ln w="12700"/>
          </p:spPr>
          <p:style>
            <a:lnRef idx="2">
              <a:schemeClr val="accent5"/>
            </a:lnRef>
            <a:fillRef idx="1">
              <a:schemeClr val="lt1"/>
            </a:fillRef>
            <a:effectRef idx="0">
              <a:schemeClr val="accent5"/>
            </a:effectRef>
            <a:fontRef idx="minor">
              <a:schemeClr val="dk1"/>
            </a:fontRef>
          </p:style>
          <p:txBody>
            <a:bodyPr spcFirstLastPara="0" vert="horz" wrap="square" lIns="85344" tIns="85344" rIns="113792" bIns="128016" numCol="1" spcCol="1270" anchor="ctr" anchorCtr="0">
              <a:noAutofit/>
            </a:bodyPr>
            <a:lstStyle/>
            <a:p>
              <a:pPr marL="0" lvl="1" algn="ctr" defTabSz="711200" rtl="1">
                <a:lnSpc>
                  <a:spcPct val="90000"/>
                </a:lnSpc>
                <a:spcBef>
                  <a:spcPct val="0"/>
                </a:spcBef>
                <a:spcAft>
                  <a:spcPct val="15000"/>
                </a:spcAft>
              </a:pPr>
              <a:r>
                <a:rPr lang="ar-BH" sz="1600" dirty="0" smtClean="0">
                  <a:solidFill>
                    <a:schemeClr val="dk1"/>
                  </a:solidFill>
                </a:rPr>
                <a:t>إصدار الرقم الشخصي وإخطار السجلات عن طريق الفاكس</a:t>
              </a:r>
              <a:endParaRPr lang="ar-BH" sz="1600" dirty="0">
                <a:solidFill>
                  <a:schemeClr val="dk1"/>
                </a:solidFill>
              </a:endParaRPr>
            </a:p>
          </p:txBody>
        </p:sp>
        <p:sp>
          <p:nvSpPr>
            <p:cNvPr id="26" name="Freeform 25"/>
            <p:cNvSpPr/>
            <p:nvPr/>
          </p:nvSpPr>
          <p:spPr>
            <a:xfrm>
              <a:off x="2696355" y="1080690"/>
              <a:ext cx="1727745" cy="665019"/>
            </a:xfrm>
            <a:custGeom>
              <a:avLst/>
              <a:gdLst>
                <a:gd name="connsiteX0" fmla="*/ 0 w 1727745"/>
                <a:gd name="connsiteY0" fmla="*/ 0 h 1011843"/>
                <a:gd name="connsiteX1" fmla="*/ 1727745 w 1727745"/>
                <a:gd name="connsiteY1" fmla="*/ 0 h 1011843"/>
                <a:gd name="connsiteX2" fmla="*/ 1727745 w 1727745"/>
                <a:gd name="connsiteY2" fmla="*/ 1011843 h 1011843"/>
                <a:gd name="connsiteX3" fmla="*/ 0 w 1727745"/>
                <a:gd name="connsiteY3" fmla="*/ 1011843 h 1011843"/>
                <a:gd name="connsiteX4" fmla="*/ 0 w 1727745"/>
                <a:gd name="connsiteY4" fmla="*/ 0 h 1011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745" h="1011843">
                  <a:moveTo>
                    <a:pt x="0" y="0"/>
                  </a:moveTo>
                  <a:lnTo>
                    <a:pt x="1727745" y="0"/>
                  </a:lnTo>
                  <a:lnTo>
                    <a:pt x="1727745" y="1011843"/>
                  </a:lnTo>
                  <a:lnTo>
                    <a:pt x="0" y="1011843"/>
                  </a:lnTo>
                  <a:lnTo>
                    <a:pt x="0" y="0"/>
                  </a:lnTo>
                  <a:close/>
                </a:path>
              </a:pathLst>
            </a:custGeom>
            <a:ln/>
          </p:spPr>
          <p:style>
            <a:lnRef idx="1">
              <a:schemeClr val="accent1"/>
            </a:lnRef>
            <a:fillRef idx="3">
              <a:schemeClr val="accent1"/>
            </a:fillRef>
            <a:effectRef idx="2">
              <a:schemeClr val="accent1"/>
            </a:effectRef>
            <a:fontRef idx="minor">
              <a:schemeClr val="lt1"/>
            </a:fontRef>
          </p:style>
          <p:txBody>
            <a:bodyPr spcFirstLastPara="0" vert="horz" wrap="square" lIns="142240" tIns="81280" rIns="142240" bIns="81280" numCol="1" spcCol="1270" anchor="ctr" anchorCtr="0">
              <a:noAutofit/>
            </a:bodyPr>
            <a:lstStyle/>
            <a:p>
              <a:pPr algn="ctr" defTabSz="889000">
                <a:lnSpc>
                  <a:spcPct val="90000"/>
                </a:lnSpc>
                <a:spcBef>
                  <a:spcPct val="0"/>
                </a:spcBef>
                <a:spcAft>
                  <a:spcPct val="35000"/>
                </a:spcAft>
              </a:pPr>
              <a:r>
                <a:rPr lang="ar-BH" sz="2000" dirty="0"/>
                <a:t>إجراء رقم 3</a:t>
              </a:r>
              <a:endParaRPr lang="en-US" sz="2000" dirty="0"/>
            </a:p>
          </p:txBody>
        </p:sp>
      </p:grpSp>
      <p:grpSp>
        <p:nvGrpSpPr>
          <p:cNvPr id="3" name="Group 2"/>
          <p:cNvGrpSpPr/>
          <p:nvPr/>
        </p:nvGrpSpPr>
        <p:grpSpPr>
          <a:xfrm>
            <a:off x="4735003" y="1080690"/>
            <a:ext cx="1727826" cy="2295699"/>
            <a:chOff x="4735003" y="1080690"/>
            <a:chExt cx="1727826" cy="2295699"/>
          </a:xfrm>
        </p:grpSpPr>
        <p:sp>
          <p:nvSpPr>
            <p:cNvPr id="44" name="Freeform 43"/>
            <p:cNvSpPr/>
            <p:nvPr/>
          </p:nvSpPr>
          <p:spPr>
            <a:xfrm>
              <a:off x="4735084" y="1730469"/>
              <a:ext cx="1727745" cy="1645920"/>
            </a:xfrm>
            <a:custGeom>
              <a:avLst/>
              <a:gdLst>
                <a:gd name="connsiteX0" fmla="*/ 0 w 1727745"/>
                <a:gd name="connsiteY0" fmla="*/ 0 h 1590592"/>
                <a:gd name="connsiteX1" fmla="*/ 1727745 w 1727745"/>
                <a:gd name="connsiteY1" fmla="*/ 0 h 1590592"/>
                <a:gd name="connsiteX2" fmla="*/ 1727745 w 1727745"/>
                <a:gd name="connsiteY2" fmla="*/ 1590592 h 1590592"/>
                <a:gd name="connsiteX3" fmla="*/ 0 w 1727745"/>
                <a:gd name="connsiteY3" fmla="*/ 1590592 h 1590592"/>
                <a:gd name="connsiteX4" fmla="*/ 0 w 1727745"/>
                <a:gd name="connsiteY4" fmla="*/ 0 h 1590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745" h="1590592">
                  <a:moveTo>
                    <a:pt x="0" y="0"/>
                  </a:moveTo>
                  <a:lnTo>
                    <a:pt x="1727745" y="0"/>
                  </a:lnTo>
                  <a:lnTo>
                    <a:pt x="1727745" y="1590592"/>
                  </a:lnTo>
                  <a:lnTo>
                    <a:pt x="0" y="1590592"/>
                  </a:lnTo>
                  <a:lnTo>
                    <a:pt x="0" y="0"/>
                  </a:lnTo>
                  <a:close/>
                </a:path>
              </a:pathLst>
            </a:custGeom>
            <a:ln w="12700"/>
          </p:spPr>
          <p:style>
            <a:lnRef idx="2">
              <a:schemeClr val="accent5"/>
            </a:lnRef>
            <a:fillRef idx="1">
              <a:schemeClr val="lt1"/>
            </a:fillRef>
            <a:effectRef idx="0">
              <a:schemeClr val="accent5"/>
            </a:effectRef>
            <a:fontRef idx="minor">
              <a:schemeClr val="dk1"/>
            </a:fontRef>
          </p:style>
          <p:txBody>
            <a:bodyPr spcFirstLastPara="0" vert="horz" wrap="square" lIns="85344" tIns="85344" rIns="113792" bIns="128016" numCol="1" spcCol="1270" anchor="ctr" anchorCtr="0">
              <a:noAutofit/>
            </a:bodyPr>
            <a:lstStyle/>
            <a:p>
              <a:pPr marL="0" lvl="1" algn="ctr" defTabSz="711200" rtl="1">
                <a:lnSpc>
                  <a:spcPct val="90000"/>
                </a:lnSpc>
                <a:spcBef>
                  <a:spcPct val="0"/>
                </a:spcBef>
                <a:spcAft>
                  <a:spcPct val="15000"/>
                </a:spcAft>
              </a:pPr>
              <a:r>
                <a:rPr lang="ar-BH" sz="1600" dirty="0" smtClean="0">
                  <a:solidFill>
                    <a:schemeClr val="dk1"/>
                  </a:solidFill>
                </a:rPr>
                <a:t>إرسال الإخطار بالفاكس إلى الجهاز المركزي للمعلومات لإصدار الرقم الشخصي</a:t>
              </a:r>
              <a:endParaRPr lang="ar-BH" sz="1600" dirty="0">
                <a:solidFill>
                  <a:schemeClr val="dk1"/>
                </a:solidFill>
              </a:endParaRPr>
            </a:p>
          </p:txBody>
        </p:sp>
        <p:sp>
          <p:nvSpPr>
            <p:cNvPr id="45" name="Freeform 44"/>
            <p:cNvSpPr/>
            <p:nvPr/>
          </p:nvSpPr>
          <p:spPr>
            <a:xfrm>
              <a:off x="4735003" y="1080690"/>
              <a:ext cx="1727745" cy="665019"/>
            </a:xfrm>
            <a:custGeom>
              <a:avLst/>
              <a:gdLst>
                <a:gd name="connsiteX0" fmla="*/ 0 w 1727745"/>
                <a:gd name="connsiteY0" fmla="*/ 0 h 1011843"/>
                <a:gd name="connsiteX1" fmla="*/ 1727745 w 1727745"/>
                <a:gd name="connsiteY1" fmla="*/ 0 h 1011843"/>
                <a:gd name="connsiteX2" fmla="*/ 1727745 w 1727745"/>
                <a:gd name="connsiteY2" fmla="*/ 1011843 h 1011843"/>
                <a:gd name="connsiteX3" fmla="*/ 0 w 1727745"/>
                <a:gd name="connsiteY3" fmla="*/ 1011843 h 1011843"/>
                <a:gd name="connsiteX4" fmla="*/ 0 w 1727745"/>
                <a:gd name="connsiteY4" fmla="*/ 0 h 1011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745" h="1011843">
                  <a:moveTo>
                    <a:pt x="0" y="0"/>
                  </a:moveTo>
                  <a:lnTo>
                    <a:pt x="1727745" y="0"/>
                  </a:lnTo>
                  <a:lnTo>
                    <a:pt x="1727745" y="1011843"/>
                  </a:lnTo>
                  <a:lnTo>
                    <a:pt x="0" y="1011843"/>
                  </a:lnTo>
                  <a:lnTo>
                    <a:pt x="0" y="0"/>
                  </a:lnTo>
                  <a:close/>
                </a:path>
              </a:pathLst>
            </a:custGeom>
            <a:ln/>
          </p:spPr>
          <p:style>
            <a:lnRef idx="1">
              <a:schemeClr val="accent1"/>
            </a:lnRef>
            <a:fillRef idx="3">
              <a:schemeClr val="accent1"/>
            </a:fillRef>
            <a:effectRef idx="2">
              <a:schemeClr val="accent1"/>
            </a:effectRef>
            <a:fontRef idx="minor">
              <a:schemeClr val="lt1"/>
            </a:fontRef>
          </p:style>
          <p:txBody>
            <a:bodyPr spcFirstLastPara="0" vert="horz" wrap="square" lIns="142240" tIns="81280" rIns="142240" bIns="81280" numCol="1" spcCol="1270" anchor="ctr" anchorCtr="0">
              <a:noAutofit/>
            </a:bodyPr>
            <a:lstStyle/>
            <a:p>
              <a:pPr algn="ctr" defTabSz="889000">
                <a:lnSpc>
                  <a:spcPct val="90000"/>
                </a:lnSpc>
                <a:spcBef>
                  <a:spcPct val="0"/>
                </a:spcBef>
                <a:spcAft>
                  <a:spcPct val="35000"/>
                </a:spcAft>
              </a:pPr>
              <a:r>
                <a:rPr lang="ar-BH" sz="2000" dirty="0"/>
                <a:t>إجراء رقم 2</a:t>
              </a:r>
              <a:endParaRPr lang="en-US" sz="2000" dirty="0"/>
            </a:p>
          </p:txBody>
        </p:sp>
      </p:grpSp>
      <p:grpSp>
        <p:nvGrpSpPr>
          <p:cNvPr id="2" name="Group 1"/>
          <p:cNvGrpSpPr/>
          <p:nvPr/>
        </p:nvGrpSpPr>
        <p:grpSpPr>
          <a:xfrm>
            <a:off x="6785488" y="1077920"/>
            <a:ext cx="1734741" cy="2298469"/>
            <a:chOff x="6785488" y="1077920"/>
            <a:chExt cx="1734741" cy="2298469"/>
          </a:xfrm>
        </p:grpSpPr>
        <p:sp>
          <p:nvSpPr>
            <p:cNvPr id="46" name="Freeform 45"/>
            <p:cNvSpPr/>
            <p:nvPr/>
          </p:nvSpPr>
          <p:spPr>
            <a:xfrm>
              <a:off x="6792484" y="1730469"/>
              <a:ext cx="1727745" cy="1645920"/>
            </a:xfrm>
            <a:custGeom>
              <a:avLst/>
              <a:gdLst>
                <a:gd name="connsiteX0" fmla="*/ 0 w 1727745"/>
                <a:gd name="connsiteY0" fmla="*/ 0 h 1590592"/>
                <a:gd name="connsiteX1" fmla="*/ 1727745 w 1727745"/>
                <a:gd name="connsiteY1" fmla="*/ 0 h 1590592"/>
                <a:gd name="connsiteX2" fmla="*/ 1727745 w 1727745"/>
                <a:gd name="connsiteY2" fmla="*/ 1590592 h 1590592"/>
                <a:gd name="connsiteX3" fmla="*/ 0 w 1727745"/>
                <a:gd name="connsiteY3" fmla="*/ 1590592 h 1590592"/>
                <a:gd name="connsiteX4" fmla="*/ 0 w 1727745"/>
                <a:gd name="connsiteY4" fmla="*/ 0 h 1590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745" h="1590592">
                  <a:moveTo>
                    <a:pt x="0" y="0"/>
                  </a:moveTo>
                  <a:lnTo>
                    <a:pt x="1727745" y="0"/>
                  </a:lnTo>
                  <a:lnTo>
                    <a:pt x="1727745" y="1590592"/>
                  </a:lnTo>
                  <a:lnTo>
                    <a:pt x="0" y="1590592"/>
                  </a:lnTo>
                  <a:lnTo>
                    <a:pt x="0" y="0"/>
                  </a:lnTo>
                  <a:close/>
                </a:path>
              </a:pathLst>
            </a:custGeom>
            <a:ln w="12700"/>
          </p:spPr>
          <p:style>
            <a:lnRef idx="2">
              <a:schemeClr val="accent5"/>
            </a:lnRef>
            <a:fillRef idx="1">
              <a:schemeClr val="lt1"/>
            </a:fillRef>
            <a:effectRef idx="0">
              <a:schemeClr val="accent5"/>
            </a:effectRef>
            <a:fontRef idx="minor">
              <a:schemeClr val="dk1"/>
            </a:fontRef>
          </p:style>
          <p:txBody>
            <a:bodyPr spcFirstLastPara="0" vert="horz" wrap="square" lIns="85344" tIns="85344" rIns="113792" bIns="128016" numCol="1" spcCol="1270" anchor="ctr" anchorCtr="0">
              <a:noAutofit/>
            </a:bodyPr>
            <a:lstStyle/>
            <a:p>
              <a:pPr marL="0" lvl="1" algn="ctr" defTabSz="711200" rtl="1">
                <a:lnSpc>
                  <a:spcPct val="90000"/>
                </a:lnSpc>
                <a:spcBef>
                  <a:spcPct val="0"/>
                </a:spcBef>
                <a:spcAft>
                  <a:spcPct val="15000"/>
                </a:spcAft>
              </a:pPr>
              <a:r>
                <a:rPr lang="ar-BH" sz="1600" dirty="0" smtClean="0"/>
                <a:t>ملء إخطار الولادة وإرساله إلى إدارة السجلات بالمستشفى</a:t>
              </a:r>
              <a:endParaRPr lang="ar-BH" sz="1600" dirty="0"/>
            </a:p>
          </p:txBody>
        </p:sp>
        <p:sp>
          <p:nvSpPr>
            <p:cNvPr id="47" name="Freeform 46"/>
            <p:cNvSpPr/>
            <p:nvPr/>
          </p:nvSpPr>
          <p:spPr>
            <a:xfrm>
              <a:off x="6785488" y="1077920"/>
              <a:ext cx="1727745" cy="665019"/>
            </a:xfrm>
            <a:custGeom>
              <a:avLst/>
              <a:gdLst>
                <a:gd name="connsiteX0" fmla="*/ 0 w 1727745"/>
                <a:gd name="connsiteY0" fmla="*/ 0 h 1011843"/>
                <a:gd name="connsiteX1" fmla="*/ 1727745 w 1727745"/>
                <a:gd name="connsiteY1" fmla="*/ 0 h 1011843"/>
                <a:gd name="connsiteX2" fmla="*/ 1727745 w 1727745"/>
                <a:gd name="connsiteY2" fmla="*/ 1011843 h 1011843"/>
                <a:gd name="connsiteX3" fmla="*/ 0 w 1727745"/>
                <a:gd name="connsiteY3" fmla="*/ 1011843 h 1011843"/>
                <a:gd name="connsiteX4" fmla="*/ 0 w 1727745"/>
                <a:gd name="connsiteY4" fmla="*/ 0 h 1011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745" h="1011843">
                  <a:moveTo>
                    <a:pt x="0" y="0"/>
                  </a:moveTo>
                  <a:lnTo>
                    <a:pt x="1727745" y="0"/>
                  </a:lnTo>
                  <a:lnTo>
                    <a:pt x="1727745" y="1011843"/>
                  </a:lnTo>
                  <a:lnTo>
                    <a:pt x="0" y="1011843"/>
                  </a:lnTo>
                  <a:lnTo>
                    <a:pt x="0" y="0"/>
                  </a:lnTo>
                  <a:close/>
                </a:path>
              </a:pathLst>
            </a:custGeom>
            <a:ln/>
          </p:spPr>
          <p:style>
            <a:lnRef idx="1">
              <a:schemeClr val="accent1"/>
            </a:lnRef>
            <a:fillRef idx="3">
              <a:schemeClr val="accent1"/>
            </a:fillRef>
            <a:effectRef idx="2">
              <a:schemeClr val="accent1"/>
            </a:effectRef>
            <a:fontRef idx="minor">
              <a:schemeClr val="lt1"/>
            </a:fontRef>
          </p:style>
          <p:txBody>
            <a:bodyPr spcFirstLastPara="0" vert="horz" wrap="square" lIns="142240" tIns="81280" rIns="142240" bIns="81280" numCol="1" spcCol="1270" anchor="ctr" anchorCtr="0">
              <a:noAutofit/>
            </a:bodyPr>
            <a:lstStyle/>
            <a:p>
              <a:pPr algn="ctr" defTabSz="889000">
                <a:lnSpc>
                  <a:spcPct val="90000"/>
                </a:lnSpc>
                <a:spcBef>
                  <a:spcPct val="0"/>
                </a:spcBef>
                <a:spcAft>
                  <a:spcPct val="35000"/>
                </a:spcAft>
              </a:pPr>
              <a:r>
                <a:rPr lang="ar-BH" sz="2000" dirty="0"/>
                <a:t>إجراء</a:t>
              </a:r>
              <a:r>
                <a:rPr lang="ar-BH" sz="2000" dirty="0">
                  <a:solidFill>
                    <a:schemeClr val="dk1"/>
                  </a:solidFill>
                </a:rPr>
                <a:t> </a:t>
              </a:r>
              <a:r>
                <a:rPr lang="ar-BH" sz="2000" dirty="0"/>
                <a:t>رقم</a:t>
              </a:r>
              <a:r>
                <a:rPr lang="ar-BH" sz="2000" dirty="0">
                  <a:solidFill>
                    <a:schemeClr val="dk1"/>
                  </a:solidFill>
                </a:rPr>
                <a:t> </a:t>
              </a:r>
              <a:r>
                <a:rPr lang="ar-BH" sz="2000" dirty="0"/>
                <a:t>1</a:t>
              </a:r>
              <a:endParaRPr lang="en-US" sz="2000" dirty="0"/>
            </a:p>
          </p:txBody>
        </p:sp>
      </p:grpSp>
      <p:grpSp>
        <p:nvGrpSpPr>
          <p:cNvPr id="12" name="Group 11"/>
          <p:cNvGrpSpPr/>
          <p:nvPr/>
        </p:nvGrpSpPr>
        <p:grpSpPr>
          <a:xfrm>
            <a:off x="4696089" y="3787453"/>
            <a:ext cx="1727746" cy="2308547"/>
            <a:chOff x="4696089" y="3787453"/>
            <a:chExt cx="1727746" cy="2308547"/>
          </a:xfrm>
        </p:grpSpPr>
        <p:sp>
          <p:nvSpPr>
            <p:cNvPr id="48" name="Freeform 47"/>
            <p:cNvSpPr/>
            <p:nvPr/>
          </p:nvSpPr>
          <p:spPr>
            <a:xfrm>
              <a:off x="4696090" y="4450080"/>
              <a:ext cx="1727745" cy="1645920"/>
            </a:xfrm>
            <a:custGeom>
              <a:avLst/>
              <a:gdLst>
                <a:gd name="connsiteX0" fmla="*/ 0 w 1727745"/>
                <a:gd name="connsiteY0" fmla="*/ 0 h 2810879"/>
                <a:gd name="connsiteX1" fmla="*/ 1727745 w 1727745"/>
                <a:gd name="connsiteY1" fmla="*/ 0 h 2810879"/>
                <a:gd name="connsiteX2" fmla="*/ 1727745 w 1727745"/>
                <a:gd name="connsiteY2" fmla="*/ 2810879 h 2810879"/>
                <a:gd name="connsiteX3" fmla="*/ 0 w 1727745"/>
                <a:gd name="connsiteY3" fmla="*/ 2810879 h 2810879"/>
                <a:gd name="connsiteX4" fmla="*/ 0 w 1727745"/>
                <a:gd name="connsiteY4" fmla="*/ 0 h 2810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745" h="2810879">
                  <a:moveTo>
                    <a:pt x="0" y="0"/>
                  </a:moveTo>
                  <a:lnTo>
                    <a:pt x="1727745" y="0"/>
                  </a:lnTo>
                  <a:lnTo>
                    <a:pt x="1727745" y="2810879"/>
                  </a:lnTo>
                  <a:lnTo>
                    <a:pt x="0" y="2810879"/>
                  </a:lnTo>
                  <a:lnTo>
                    <a:pt x="0" y="0"/>
                  </a:lnTo>
                  <a:close/>
                </a:path>
              </a:pathLst>
            </a:custGeom>
            <a:ln w="12700"/>
          </p:spPr>
          <p:style>
            <a:lnRef idx="2">
              <a:schemeClr val="accent5"/>
            </a:lnRef>
            <a:fillRef idx="1">
              <a:schemeClr val="lt1"/>
            </a:fillRef>
            <a:effectRef idx="0">
              <a:schemeClr val="accent5"/>
            </a:effectRef>
            <a:fontRef idx="minor">
              <a:schemeClr val="dk1"/>
            </a:fontRef>
          </p:style>
          <p:txBody>
            <a:bodyPr spcFirstLastPara="0" vert="horz" wrap="square" lIns="85344" tIns="85344" rIns="113792" bIns="128016" numCol="1" spcCol="1270" anchor="ctr" anchorCtr="0">
              <a:noAutofit/>
            </a:bodyPr>
            <a:lstStyle/>
            <a:p>
              <a:pPr marL="0" lvl="1" algn="ctr" defTabSz="711200" rtl="1">
                <a:lnSpc>
                  <a:spcPct val="90000"/>
                </a:lnSpc>
                <a:spcBef>
                  <a:spcPct val="0"/>
                </a:spcBef>
                <a:spcAft>
                  <a:spcPct val="15000"/>
                </a:spcAft>
              </a:pPr>
              <a:r>
                <a:rPr lang="ar-BH" sz="1600" dirty="0" smtClean="0">
                  <a:solidFill>
                    <a:schemeClr val="dk1"/>
                  </a:solidFill>
                </a:rPr>
                <a:t>يقوم المركز الصحي بإرسال الطلب إلى مكتب المواليد</a:t>
              </a:r>
              <a:endParaRPr lang="ar-BH" sz="1600" dirty="0">
                <a:solidFill>
                  <a:schemeClr val="dk1"/>
                </a:solidFill>
              </a:endParaRPr>
            </a:p>
          </p:txBody>
        </p:sp>
        <p:sp>
          <p:nvSpPr>
            <p:cNvPr id="49" name="Freeform 48"/>
            <p:cNvSpPr/>
            <p:nvPr/>
          </p:nvSpPr>
          <p:spPr>
            <a:xfrm>
              <a:off x="4696089" y="3787453"/>
              <a:ext cx="1727745" cy="665019"/>
            </a:xfrm>
            <a:custGeom>
              <a:avLst/>
              <a:gdLst>
                <a:gd name="connsiteX0" fmla="*/ 0 w 1727745"/>
                <a:gd name="connsiteY0" fmla="*/ 0 h 1011843"/>
                <a:gd name="connsiteX1" fmla="*/ 1727745 w 1727745"/>
                <a:gd name="connsiteY1" fmla="*/ 0 h 1011843"/>
                <a:gd name="connsiteX2" fmla="*/ 1727745 w 1727745"/>
                <a:gd name="connsiteY2" fmla="*/ 1011843 h 1011843"/>
                <a:gd name="connsiteX3" fmla="*/ 0 w 1727745"/>
                <a:gd name="connsiteY3" fmla="*/ 1011843 h 1011843"/>
                <a:gd name="connsiteX4" fmla="*/ 0 w 1727745"/>
                <a:gd name="connsiteY4" fmla="*/ 0 h 1011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745" h="1011843">
                  <a:moveTo>
                    <a:pt x="0" y="0"/>
                  </a:moveTo>
                  <a:lnTo>
                    <a:pt x="1727745" y="0"/>
                  </a:lnTo>
                  <a:lnTo>
                    <a:pt x="1727745" y="1011843"/>
                  </a:lnTo>
                  <a:lnTo>
                    <a:pt x="0" y="1011843"/>
                  </a:lnTo>
                  <a:lnTo>
                    <a:pt x="0" y="0"/>
                  </a:lnTo>
                  <a:close/>
                </a:path>
              </a:pathLst>
            </a:custGeom>
            <a:ln/>
          </p:spPr>
          <p:style>
            <a:lnRef idx="1">
              <a:schemeClr val="accent1"/>
            </a:lnRef>
            <a:fillRef idx="3">
              <a:schemeClr val="accent1"/>
            </a:fillRef>
            <a:effectRef idx="2">
              <a:schemeClr val="accent1"/>
            </a:effectRef>
            <a:fontRef idx="minor">
              <a:schemeClr val="lt1"/>
            </a:fontRef>
          </p:style>
          <p:txBody>
            <a:bodyPr spcFirstLastPara="0" vert="horz" wrap="square" lIns="142240" tIns="81280" rIns="142240" bIns="81280" numCol="1" spcCol="1270" anchor="ctr" anchorCtr="0">
              <a:noAutofit/>
            </a:bodyPr>
            <a:lstStyle/>
            <a:p>
              <a:pPr algn="ctr" defTabSz="889000">
                <a:lnSpc>
                  <a:spcPct val="90000"/>
                </a:lnSpc>
                <a:spcBef>
                  <a:spcPct val="0"/>
                </a:spcBef>
                <a:spcAft>
                  <a:spcPct val="35000"/>
                </a:spcAft>
              </a:pPr>
              <a:r>
                <a:rPr lang="ar-BH" sz="2000" dirty="0"/>
                <a:t>إجراء رقم 7</a:t>
              </a:r>
              <a:endParaRPr lang="en-US" sz="2000" dirty="0"/>
            </a:p>
          </p:txBody>
        </p:sp>
      </p:grpSp>
      <p:grpSp>
        <p:nvGrpSpPr>
          <p:cNvPr id="11" name="Group 10"/>
          <p:cNvGrpSpPr/>
          <p:nvPr/>
        </p:nvGrpSpPr>
        <p:grpSpPr>
          <a:xfrm>
            <a:off x="2646317" y="3791706"/>
            <a:ext cx="1727745" cy="2304294"/>
            <a:chOff x="2646317" y="3791706"/>
            <a:chExt cx="1727745" cy="2304294"/>
          </a:xfrm>
        </p:grpSpPr>
        <p:sp>
          <p:nvSpPr>
            <p:cNvPr id="50" name="Freeform 49"/>
            <p:cNvSpPr/>
            <p:nvPr/>
          </p:nvSpPr>
          <p:spPr>
            <a:xfrm>
              <a:off x="2646317" y="4450080"/>
              <a:ext cx="1727745" cy="1645920"/>
            </a:xfrm>
            <a:custGeom>
              <a:avLst/>
              <a:gdLst>
                <a:gd name="connsiteX0" fmla="*/ 0 w 1727745"/>
                <a:gd name="connsiteY0" fmla="*/ 0 h 1987039"/>
                <a:gd name="connsiteX1" fmla="*/ 1727745 w 1727745"/>
                <a:gd name="connsiteY1" fmla="*/ 0 h 1987039"/>
                <a:gd name="connsiteX2" fmla="*/ 1727745 w 1727745"/>
                <a:gd name="connsiteY2" fmla="*/ 1987039 h 1987039"/>
                <a:gd name="connsiteX3" fmla="*/ 0 w 1727745"/>
                <a:gd name="connsiteY3" fmla="*/ 1987039 h 1987039"/>
                <a:gd name="connsiteX4" fmla="*/ 0 w 1727745"/>
                <a:gd name="connsiteY4" fmla="*/ 0 h 1987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745" h="1987039">
                  <a:moveTo>
                    <a:pt x="0" y="0"/>
                  </a:moveTo>
                  <a:lnTo>
                    <a:pt x="1727745" y="0"/>
                  </a:lnTo>
                  <a:lnTo>
                    <a:pt x="1727745" y="1987039"/>
                  </a:lnTo>
                  <a:lnTo>
                    <a:pt x="0" y="1987039"/>
                  </a:lnTo>
                  <a:lnTo>
                    <a:pt x="0" y="0"/>
                  </a:lnTo>
                  <a:close/>
                </a:path>
              </a:pathLst>
            </a:custGeom>
            <a:ln w="12700"/>
          </p:spPr>
          <p:style>
            <a:lnRef idx="2">
              <a:schemeClr val="accent5"/>
            </a:lnRef>
            <a:fillRef idx="1">
              <a:schemeClr val="lt1"/>
            </a:fillRef>
            <a:effectRef idx="0">
              <a:schemeClr val="accent5"/>
            </a:effectRef>
            <a:fontRef idx="minor">
              <a:schemeClr val="dk1"/>
            </a:fontRef>
          </p:style>
          <p:txBody>
            <a:bodyPr spcFirstLastPara="0" vert="horz" wrap="square" lIns="85344" tIns="85344" rIns="113792" bIns="128016" numCol="1" spcCol="1270" anchor="ctr" anchorCtr="0">
              <a:noAutofit/>
            </a:bodyPr>
            <a:lstStyle/>
            <a:p>
              <a:pPr marL="0" lvl="1" algn="ctr" defTabSz="711200" rtl="1">
                <a:lnSpc>
                  <a:spcPct val="90000"/>
                </a:lnSpc>
                <a:spcBef>
                  <a:spcPct val="0"/>
                </a:spcBef>
                <a:spcAft>
                  <a:spcPct val="15000"/>
                </a:spcAft>
              </a:pPr>
              <a:r>
                <a:rPr lang="ar-BH" sz="1600" dirty="0" smtClean="0">
                  <a:solidFill>
                    <a:schemeClr val="dk1"/>
                  </a:solidFill>
                </a:rPr>
                <a:t>يقوم العميل بالتوجه للمركز الصحي لطلب شهادة الميلاد</a:t>
              </a:r>
              <a:endParaRPr lang="ar-BH" sz="1600" dirty="0">
                <a:solidFill>
                  <a:schemeClr val="dk1"/>
                </a:solidFill>
              </a:endParaRPr>
            </a:p>
          </p:txBody>
        </p:sp>
        <p:sp>
          <p:nvSpPr>
            <p:cNvPr id="51" name="Freeform 50"/>
            <p:cNvSpPr/>
            <p:nvPr/>
          </p:nvSpPr>
          <p:spPr>
            <a:xfrm>
              <a:off x="2646317" y="3791706"/>
              <a:ext cx="1727745" cy="665019"/>
            </a:xfrm>
            <a:custGeom>
              <a:avLst/>
              <a:gdLst>
                <a:gd name="connsiteX0" fmla="*/ 0 w 1727745"/>
                <a:gd name="connsiteY0" fmla="*/ 0 h 691098"/>
                <a:gd name="connsiteX1" fmla="*/ 1727745 w 1727745"/>
                <a:gd name="connsiteY1" fmla="*/ 0 h 691098"/>
                <a:gd name="connsiteX2" fmla="*/ 1727745 w 1727745"/>
                <a:gd name="connsiteY2" fmla="*/ 691098 h 691098"/>
                <a:gd name="connsiteX3" fmla="*/ 0 w 1727745"/>
                <a:gd name="connsiteY3" fmla="*/ 691098 h 691098"/>
                <a:gd name="connsiteX4" fmla="*/ 0 w 1727745"/>
                <a:gd name="connsiteY4" fmla="*/ 0 h 69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745" h="691098">
                  <a:moveTo>
                    <a:pt x="0" y="0"/>
                  </a:moveTo>
                  <a:lnTo>
                    <a:pt x="1727745" y="0"/>
                  </a:lnTo>
                  <a:lnTo>
                    <a:pt x="1727745" y="691098"/>
                  </a:lnTo>
                  <a:lnTo>
                    <a:pt x="0" y="691098"/>
                  </a:lnTo>
                  <a:lnTo>
                    <a:pt x="0" y="0"/>
                  </a:lnTo>
                  <a:close/>
                </a:path>
              </a:pathLst>
            </a:custGeom>
            <a:ln/>
          </p:spPr>
          <p:style>
            <a:lnRef idx="1">
              <a:schemeClr val="accent1"/>
            </a:lnRef>
            <a:fillRef idx="3">
              <a:schemeClr val="accent1"/>
            </a:fillRef>
            <a:effectRef idx="2">
              <a:schemeClr val="accent1"/>
            </a:effectRef>
            <a:fontRef idx="minor">
              <a:schemeClr val="lt1"/>
            </a:fontRef>
          </p:style>
          <p:txBody>
            <a:bodyPr spcFirstLastPara="0" vert="horz" wrap="square" lIns="142240" tIns="81280" rIns="142240" bIns="81280" numCol="1" spcCol="1270" anchor="ctr" anchorCtr="0">
              <a:noAutofit/>
            </a:bodyPr>
            <a:lstStyle/>
            <a:p>
              <a:pPr algn="ctr" defTabSz="889000">
                <a:lnSpc>
                  <a:spcPct val="90000"/>
                </a:lnSpc>
                <a:spcBef>
                  <a:spcPct val="0"/>
                </a:spcBef>
                <a:spcAft>
                  <a:spcPct val="35000"/>
                </a:spcAft>
              </a:pPr>
              <a:r>
                <a:rPr lang="ar-BH" sz="2000" dirty="0"/>
                <a:t>إجراء رقم 6</a:t>
              </a:r>
              <a:endParaRPr lang="en-US" sz="2000" dirty="0"/>
            </a:p>
          </p:txBody>
        </p:sp>
      </p:grpSp>
      <p:sp>
        <p:nvSpPr>
          <p:cNvPr id="52" name="Right Arrow 51"/>
          <p:cNvSpPr/>
          <p:nvPr/>
        </p:nvSpPr>
        <p:spPr>
          <a:xfrm rot="10800000">
            <a:off x="6475231" y="2200961"/>
            <a:ext cx="274320" cy="304800"/>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Down Arrow 52"/>
          <p:cNvSpPr/>
          <p:nvPr/>
        </p:nvSpPr>
        <p:spPr>
          <a:xfrm>
            <a:off x="1219200" y="3397655"/>
            <a:ext cx="274320" cy="301752"/>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585654" y="3770440"/>
            <a:ext cx="1729615" cy="2302722"/>
            <a:chOff x="585654" y="3770440"/>
            <a:chExt cx="1729615" cy="2302722"/>
          </a:xfrm>
        </p:grpSpPr>
        <p:sp>
          <p:nvSpPr>
            <p:cNvPr id="54" name="Freeform 53"/>
            <p:cNvSpPr/>
            <p:nvPr/>
          </p:nvSpPr>
          <p:spPr>
            <a:xfrm>
              <a:off x="585654" y="4427242"/>
              <a:ext cx="1727745" cy="1645920"/>
            </a:xfrm>
            <a:custGeom>
              <a:avLst/>
              <a:gdLst>
                <a:gd name="connsiteX0" fmla="*/ 0 w 1727745"/>
                <a:gd name="connsiteY0" fmla="*/ 0 h 1984846"/>
                <a:gd name="connsiteX1" fmla="*/ 1727745 w 1727745"/>
                <a:gd name="connsiteY1" fmla="*/ 0 h 1984846"/>
                <a:gd name="connsiteX2" fmla="*/ 1727745 w 1727745"/>
                <a:gd name="connsiteY2" fmla="*/ 1984846 h 1984846"/>
                <a:gd name="connsiteX3" fmla="*/ 0 w 1727745"/>
                <a:gd name="connsiteY3" fmla="*/ 1984846 h 1984846"/>
                <a:gd name="connsiteX4" fmla="*/ 0 w 1727745"/>
                <a:gd name="connsiteY4" fmla="*/ 0 h 1984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745" h="1984846">
                  <a:moveTo>
                    <a:pt x="0" y="0"/>
                  </a:moveTo>
                  <a:lnTo>
                    <a:pt x="1727745" y="0"/>
                  </a:lnTo>
                  <a:lnTo>
                    <a:pt x="1727745" y="1984846"/>
                  </a:lnTo>
                  <a:lnTo>
                    <a:pt x="0" y="1984846"/>
                  </a:lnTo>
                  <a:lnTo>
                    <a:pt x="0" y="0"/>
                  </a:lnTo>
                  <a:close/>
                </a:path>
              </a:pathLst>
            </a:custGeom>
            <a:ln w="12700"/>
          </p:spPr>
          <p:style>
            <a:lnRef idx="2">
              <a:schemeClr val="accent5"/>
            </a:lnRef>
            <a:fillRef idx="1">
              <a:schemeClr val="lt1"/>
            </a:fillRef>
            <a:effectRef idx="0">
              <a:schemeClr val="accent5"/>
            </a:effectRef>
            <a:fontRef idx="minor">
              <a:schemeClr val="dk1"/>
            </a:fontRef>
          </p:style>
          <p:txBody>
            <a:bodyPr spcFirstLastPara="0" vert="horz" wrap="square" lIns="85344" tIns="85344" rIns="113792" bIns="128016" numCol="1" spcCol="1270" anchor="ctr" anchorCtr="0">
              <a:noAutofit/>
            </a:bodyPr>
            <a:lstStyle/>
            <a:p>
              <a:pPr marL="0" lvl="1" algn="ctr" defTabSz="711200" rtl="1">
                <a:lnSpc>
                  <a:spcPct val="90000"/>
                </a:lnSpc>
                <a:spcBef>
                  <a:spcPct val="0"/>
                </a:spcBef>
                <a:spcAft>
                  <a:spcPct val="15000"/>
                </a:spcAft>
              </a:pPr>
              <a:r>
                <a:rPr lang="ar-BH" sz="1600" dirty="0" smtClean="0">
                  <a:solidFill>
                    <a:schemeClr val="dk1"/>
                  </a:solidFill>
                </a:rPr>
                <a:t>مكتب المواليد يقوم بإدراج بيانات إخطار الولادة على النظام ومراجعة </a:t>
              </a:r>
              <a:r>
                <a:rPr lang="ar-BH" sz="1600" dirty="0" smtClean="0"/>
                <a:t>جهاز المعلومات المركزي حال وجود أخطاء</a:t>
              </a:r>
              <a:endParaRPr lang="ar-BH" sz="1600" dirty="0">
                <a:solidFill>
                  <a:schemeClr val="dk1"/>
                </a:solidFill>
              </a:endParaRPr>
            </a:p>
          </p:txBody>
        </p:sp>
        <p:sp>
          <p:nvSpPr>
            <p:cNvPr id="55" name="Freeform 54"/>
            <p:cNvSpPr/>
            <p:nvPr/>
          </p:nvSpPr>
          <p:spPr>
            <a:xfrm>
              <a:off x="587524" y="3770440"/>
              <a:ext cx="1727745" cy="665019"/>
            </a:xfrm>
            <a:custGeom>
              <a:avLst/>
              <a:gdLst>
                <a:gd name="connsiteX0" fmla="*/ 0 w 1727745"/>
                <a:gd name="connsiteY0" fmla="*/ 0 h 1011843"/>
                <a:gd name="connsiteX1" fmla="*/ 1727745 w 1727745"/>
                <a:gd name="connsiteY1" fmla="*/ 0 h 1011843"/>
                <a:gd name="connsiteX2" fmla="*/ 1727745 w 1727745"/>
                <a:gd name="connsiteY2" fmla="*/ 1011843 h 1011843"/>
                <a:gd name="connsiteX3" fmla="*/ 0 w 1727745"/>
                <a:gd name="connsiteY3" fmla="*/ 1011843 h 1011843"/>
                <a:gd name="connsiteX4" fmla="*/ 0 w 1727745"/>
                <a:gd name="connsiteY4" fmla="*/ 0 h 1011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745" h="1011843">
                  <a:moveTo>
                    <a:pt x="0" y="0"/>
                  </a:moveTo>
                  <a:lnTo>
                    <a:pt x="1727745" y="0"/>
                  </a:lnTo>
                  <a:lnTo>
                    <a:pt x="1727745" y="1011843"/>
                  </a:lnTo>
                  <a:lnTo>
                    <a:pt x="0" y="1011843"/>
                  </a:lnTo>
                  <a:lnTo>
                    <a:pt x="0" y="0"/>
                  </a:lnTo>
                  <a:close/>
                </a:path>
              </a:pathLst>
            </a:custGeom>
            <a:ln/>
          </p:spPr>
          <p:style>
            <a:lnRef idx="1">
              <a:schemeClr val="accent1"/>
            </a:lnRef>
            <a:fillRef idx="3">
              <a:schemeClr val="accent1"/>
            </a:fillRef>
            <a:effectRef idx="2">
              <a:schemeClr val="accent1"/>
            </a:effectRef>
            <a:fontRef idx="minor">
              <a:schemeClr val="lt1"/>
            </a:fontRef>
          </p:style>
          <p:txBody>
            <a:bodyPr spcFirstLastPara="0" vert="horz" wrap="square" lIns="142240" tIns="81280" rIns="142240" bIns="81280" numCol="1" spcCol="1270" anchor="ctr" anchorCtr="0">
              <a:noAutofit/>
            </a:bodyPr>
            <a:lstStyle/>
            <a:p>
              <a:pPr algn="ctr" defTabSz="889000">
                <a:lnSpc>
                  <a:spcPct val="90000"/>
                </a:lnSpc>
                <a:spcBef>
                  <a:spcPct val="0"/>
                </a:spcBef>
                <a:spcAft>
                  <a:spcPct val="35000"/>
                </a:spcAft>
              </a:pPr>
              <a:r>
                <a:rPr lang="ar-BH" sz="2000" dirty="0"/>
                <a:t>إجراء رقم 5</a:t>
              </a:r>
              <a:endParaRPr lang="en-US" sz="2000" dirty="0"/>
            </a:p>
          </p:txBody>
        </p:sp>
      </p:grpSp>
      <p:sp>
        <p:nvSpPr>
          <p:cNvPr id="56" name="Left Arrow 55"/>
          <p:cNvSpPr/>
          <p:nvPr/>
        </p:nvSpPr>
        <p:spPr>
          <a:xfrm rot="10800000">
            <a:off x="2328882" y="4866064"/>
            <a:ext cx="274320" cy="301752"/>
          </a:xfrm>
          <a:prstGeom prst="lef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Right Arrow 56"/>
          <p:cNvSpPr/>
          <p:nvPr/>
        </p:nvSpPr>
        <p:spPr>
          <a:xfrm rot="10800000">
            <a:off x="2362201" y="2200960"/>
            <a:ext cx="274320" cy="304800"/>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Right Arrow 57"/>
          <p:cNvSpPr/>
          <p:nvPr/>
        </p:nvSpPr>
        <p:spPr>
          <a:xfrm rot="10800000">
            <a:off x="4419600" y="2200960"/>
            <a:ext cx="274320" cy="304800"/>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Left Arrow 58"/>
          <p:cNvSpPr/>
          <p:nvPr/>
        </p:nvSpPr>
        <p:spPr>
          <a:xfrm rot="10800000">
            <a:off x="4419601" y="4866064"/>
            <a:ext cx="274320" cy="301752"/>
          </a:xfrm>
          <a:prstGeom prst="lef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6806654" y="3777236"/>
            <a:ext cx="1727746" cy="2308547"/>
            <a:chOff x="6806654" y="3777236"/>
            <a:chExt cx="1727746" cy="2308547"/>
          </a:xfrm>
        </p:grpSpPr>
        <p:sp>
          <p:nvSpPr>
            <p:cNvPr id="60" name="Freeform 59"/>
            <p:cNvSpPr/>
            <p:nvPr/>
          </p:nvSpPr>
          <p:spPr>
            <a:xfrm>
              <a:off x="6806655" y="4439863"/>
              <a:ext cx="1727745" cy="1645920"/>
            </a:xfrm>
            <a:custGeom>
              <a:avLst/>
              <a:gdLst>
                <a:gd name="connsiteX0" fmla="*/ 0 w 1727745"/>
                <a:gd name="connsiteY0" fmla="*/ 0 h 2810879"/>
                <a:gd name="connsiteX1" fmla="*/ 1727745 w 1727745"/>
                <a:gd name="connsiteY1" fmla="*/ 0 h 2810879"/>
                <a:gd name="connsiteX2" fmla="*/ 1727745 w 1727745"/>
                <a:gd name="connsiteY2" fmla="*/ 2810879 h 2810879"/>
                <a:gd name="connsiteX3" fmla="*/ 0 w 1727745"/>
                <a:gd name="connsiteY3" fmla="*/ 2810879 h 2810879"/>
                <a:gd name="connsiteX4" fmla="*/ 0 w 1727745"/>
                <a:gd name="connsiteY4" fmla="*/ 0 h 2810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745" h="2810879">
                  <a:moveTo>
                    <a:pt x="0" y="0"/>
                  </a:moveTo>
                  <a:lnTo>
                    <a:pt x="1727745" y="0"/>
                  </a:lnTo>
                  <a:lnTo>
                    <a:pt x="1727745" y="2810879"/>
                  </a:lnTo>
                  <a:lnTo>
                    <a:pt x="0" y="2810879"/>
                  </a:lnTo>
                  <a:lnTo>
                    <a:pt x="0" y="0"/>
                  </a:lnTo>
                  <a:close/>
                </a:path>
              </a:pathLst>
            </a:custGeom>
            <a:ln w="12700"/>
          </p:spPr>
          <p:style>
            <a:lnRef idx="2">
              <a:schemeClr val="accent5"/>
            </a:lnRef>
            <a:fillRef idx="1">
              <a:schemeClr val="lt1"/>
            </a:fillRef>
            <a:effectRef idx="0">
              <a:schemeClr val="accent5"/>
            </a:effectRef>
            <a:fontRef idx="minor">
              <a:schemeClr val="dk1"/>
            </a:fontRef>
          </p:style>
          <p:txBody>
            <a:bodyPr spcFirstLastPara="0" vert="horz" wrap="square" lIns="85344" tIns="85344" rIns="113792" bIns="128016" numCol="1" spcCol="1270" anchor="ctr" anchorCtr="0">
              <a:noAutofit/>
            </a:bodyPr>
            <a:lstStyle/>
            <a:p>
              <a:pPr marL="0" lvl="1" algn="ctr" defTabSz="711200" rtl="1">
                <a:lnSpc>
                  <a:spcPct val="90000"/>
                </a:lnSpc>
                <a:spcBef>
                  <a:spcPct val="0"/>
                </a:spcBef>
                <a:spcAft>
                  <a:spcPct val="15000"/>
                </a:spcAft>
              </a:pPr>
              <a:r>
                <a:rPr lang="ar-BH" sz="1600" dirty="0" smtClean="0">
                  <a:solidFill>
                    <a:schemeClr val="dk1"/>
                  </a:solidFill>
                </a:rPr>
                <a:t>يقوم مكتب المواليد بإرسال شهادات الميلاد إلى المركز الصحي حيث يقوم العميل باستلام الشهادة</a:t>
              </a:r>
              <a:endParaRPr lang="ar-BH" sz="1600" dirty="0">
                <a:solidFill>
                  <a:schemeClr val="dk1"/>
                </a:solidFill>
              </a:endParaRPr>
            </a:p>
          </p:txBody>
        </p:sp>
        <p:sp>
          <p:nvSpPr>
            <p:cNvPr id="61" name="Freeform 60"/>
            <p:cNvSpPr/>
            <p:nvPr/>
          </p:nvSpPr>
          <p:spPr>
            <a:xfrm>
              <a:off x="6806654" y="3777236"/>
              <a:ext cx="1727745" cy="665019"/>
            </a:xfrm>
            <a:custGeom>
              <a:avLst/>
              <a:gdLst>
                <a:gd name="connsiteX0" fmla="*/ 0 w 1727745"/>
                <a:gd name="connsiteY0" fmla="*/ 0 h 1011843"/>
                <a:gd name="connsiteX1" fmla="*/ 1727745 w 1727745"/>
                <a:gd name="connsiteY1" fmla="*/ 0 h 1011843"/>
                <a:gd name="connsiteX2" fmla="*/ 1727745 w 1727745"/>
                <a:gd name="connsiteY2" fmla="*/ 1011843 h 1011843"/>
                <a:gd name="connsiteX3" fmla="*/ 0 w 1727745"/>
                <a:gd name="connsiteY3" fmla="*/ 1011843 h 1011843"/>
                <a:gd name="connsiteX4" fmla="*/ 0 w 1727745"/>
                <a:gd name="connsiteY4" fmla="*/ 0 h 1011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745" h="1011843">
                  <a:moveTo>
                    <a:pt x="0" y="0"/>
                  </a:moveTo>
                  <a:lnTo>
                    <a:pt x="1727745" y="0"/>
                  </a:lnTo>
                  <a:lnTo>
                    <a:pt x="1727745" y="1011843"/>
                  </a:lnTo>
                  <a:lnTo>
                    <a:pt x="0" y="1011843"/>
                  </a:lnTo>
                  <a:lnTo>
                    <a:pt x="0" y="0"/>
                  </a:lnTo>
                  <a:close/>
                </a:path>
              </a:pathLst>
            </a:custGeom>
            <a:ln/>
          </p:spPr>
          <p:style>
            <a:lnRef idx="1">
              <a:schemeClr val="accent1"/>
            </a:lnRef>
            <a:fillRef idx="3">
              <a:schemeClr val="accent1"/>
            </a:fillRef>
            <a:effectRef idx="2">
              <a:schemeClr val="accent1"/>
            </a:effectRef>
            <a:fontRef idx="minor">
              <a:schemeClr val="lt1"/>
            </a:fontRef>
          </p:style>
          <p:txBody>
            <a:bodyPr spcFirstLastPara="0" vert="horz" wrap="square" lIns="142240" tIns="81280" rIns="142240" bIns="81280" numCol="1" spcCol="1270" anchor="ctr" anchorCtr="0">
              <a:noAutofit/>
            </a:bodyPr>
            <a:lstStyle/>
            <a:p>
              <a:pPr algn="ctr" defTabSz="889000">
                <a:lnSpc>
                  <a:spcPct val="90000"/>
                </a:lnSpc>
                <a:spcBef>
                  <a:spcPct val="0"/>
                </a:spcBef>
                <a:spcAft>
                  <a:spcPct val="35000"/>
                </a:spcAft>
              </a:pPr>
              <a:r>
                <a:rPr lang="ar-BH" sz="2000" dirty="0"/>
                <a:t>إجراء رقم </a:t>
              </a:r>
              <a:r>
                <a:rPr lang="ar-BH" sz="2000" dirty="0" smtClean="0"/>
                <a:t>8</a:t>
              </a:r>
              <a:endParaRPr lang="en-US" sz="2000" dirty="0"/>
            </a:p>
          </p:txBody>
        </p:sp>
      </p:grpSp>
      <p:sp>
        <p:nvSpPr>
          <p:cNvPr id="62" name="Left Arrow 61"/>
          <p:cNvSpPr/>
          <p:nvPr/>
        </p:nvSpPr>
        <p:spPr>
          <a:xfrm rot="10800000">
            <a:off x="6486214" y="4865302"/>
            <a:ext cx="274320" cy="301752"/>
          </a:xfrm>
          <a:prstGeom prst="lef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409885538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52"/>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5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250"/>
                                  </p:stCondLst>
                                  <p:childTnLst>
                                    <p:set>
                                      <p:cBhvr>
                                        <p:cTn id="12" dur="1" fill="hold">
                                          <p:stCondLst>
                                            <p:cond delay="0"/>
                                          </p:stCondLst>
                                        </p:cTn>
                                        <p:tgtEl>
                                          <p:spTgt spid="57"/>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250"/>
                                  </p:stCondLst>
                                  <p:childTnLst>
                                    <p:set>
                                      <p:cBhvr>
                                        <p:cTn id="15" dur="1" fill="hold">
                                          <p:stCondLst>
                                            <p:cond delay="0"/>
                                          </p:stCondLst>
                                        </p:cTn>
                                        <p:tgtEl>
                                          <p:spTgt spid="53"/>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250"/>
                                  </p:stCondLst>
                                  <p:childTnLst>
                                    <p:set>
                                      <p:cBhvr>
                                        <p:cTn id="18" dur="1" fill="hold">
                                          <p:stCondLst>
                                            <p:cond delay="0"/>
                                          </p:stCondLst>
                                        </p:cTn>
                                        <p:tgtEl>
                                          <p:spTgt spid="56"/>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grpId="0" nodeType="afterEffect">
                                  <p:stCondLst>
                                    <p:cond delay="250"/>
                                  </p:stCondLst>
                                  <p:childTnLst>
                                    <p:set>
                                      <p:cBhvr>
                                        <p:cTn id="21" dur="1" fill="hold">
                                          <p:stCondLst>
                                            <p:cond delay="0"/>
                                          </p:stCondLst>
                                        </p:cTn>
                                        <p:tgtEl>
                                          <p:spTgt spid="59"/>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250"/>
                                  </p:stCondLst>
                                  <p:childTnLst>
                                    <p:set>
                                      <p:cBhvr>
                                        <p:cTn id="24"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6" grpId="0" animBg="1"/>
      <p:bldP spid="57" grpId="0" animBg="1"/>
      <p:bldP spid="58" grpId="0" animBg="1"/>
      <p:bldP spid="59" grpId="0" animBg="1"/>
      <p:bldP spid="6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685800" y="2362200"/>
            <a:ext cx="9829800" cy="1450504"/>
          </a:xfrm>
          <a:custGeom>
            <a:avLst/>
            <a:gdLst>
              <a:gd name="connsiteX0" fmla="*/ 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459904">
                <a:moveTo>
                  <a:pt x="457200" y="0"/>
                </a:moveTo>
                <a:lnTo>
                  <a:pt x="6858000" y="0"/>
                </a:lnTo>
                <a:lnTo>
                  <a:pt x="6858000" y="459904"/>
                </a:lnTo>
                <a:lnTo>
                  <a:pt x="0" y="459904"/>
                </a:lnTo>
                <a:cubicBezTo>
                  <a:pt x="308429" y="328374"/>
                  <a:pt x="290286" y="109758"/>
                  <a:pt x="457200" y="0"/>
                </a:cubicBezTo>
                <a:close/>
              </a:path>
            </a:pathLst>
          </a:custGeom>
          <a:solidFill>
            <a:schemeClr val="bg2">
              <a:lumMod val="40000"/>
              <a:lumOff val="60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rtl="1"/>
            <a:r>
              <a:rPr lang="ar-BH" sz="3500" dirty="0" smtClean="0">
                <a:solidFill>
                  <a:schemeClr val="bg2">
                    <a:lumMod val="75000"/>
                  </a:schemeClr>
                </a:solidFill>
                <a:effectLst>
                  <a:outerShdw blurRad="38100" dist="38100" dir="2700000" algn="tl">
                    <a:srgbClr val="000000">
                      <a:alpha val="43137"/>
                    </a:srgbClr>
                  </a:outerShdw>
                </a:effectLst>
              </a:rPr>
              <a:t>ما قبل برنامج الحكومة الإلكترونية</a:t>
            </a:r>
            <a:endParaRPr lang="en-US" sz="3500" dirty="0">
              <a:solidFill>
                <a:schemeClr val="bg2">
                  <a:lumMod val="75000"/>
                </a:schemeClr>
              </a:solidFill>
              <a:effectLst>
                <a:outerShdw blurRad="38100" dist="38100" dir="2700000" algn="tl">
                  <a:srgbClr val="000000">
                    <a:alpha val="43137"/>
                  </a:srgbClr>
                </a:outerShdw>
              </a:effectLst>
            </a:endParaRPr>
          </a:p>
        </p:txBody>
      </p:sp>
      <p:sp>
        <p:nvSpPr>
          <p:cNvPr id="6" name="Rectangle 5"/>
          <p:cNvSpPr/>
          <p:nvPr/>
        </p:nvSpPr>
        <p:spPr>
          <a:xfrm>
            <a:off x="7620000" y="2362200"/>
            <a:ext cx="1524000" cy="14505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Tree>
    <p:extLst>
      <p:ext uri="{BB962C8B-B14F-4D97-AF65-F5344CB8AC3E}">
        <p14:creationId xmlns:p14="http://schemas.microsoft.com/office/powerpoint/2010/main" xmlns="" val="230743217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png"/>
          <p:cNvPicPr>
            <a:picLocks noChangeAspect="1"/>
          </p:cNvPicPr>
          <p:nvPr/>
        </p:nvPicPr>
        <p:blipFill>
          <a:blip r:embed="rId2" cstate="print"/>
          <a:stretch>
            <a:fillRect/>
          </a:stretch>
        </p:blipFill>
        <p:spPr>
          <a:xfrm>
            <a:off x="-130632" y="65316"/>
            <a:ext cx="2201290" cy="507403"/>
          </a:xfrm>
          <a:prstGeom prst="rect">
            <a:avLst/>
          </a:prstGeom>
        </p:spPr>
      </p:pic>
      <p:sp>
        <p:nvSpPr>
          <p:cNvPr id="5" name="Freeform 4"/>
          <p:cNvSpPr/>
          <p:nvPr/>
        </p:nvSpPr>
        <p:spPr>
          <a:xfrm>
            <a:off x="1926770" y="141514"/>
            <a:ext cx="6760029" cy="459904"/>
          </a:xfrm>
          <a:custGeom>
            <a:avLst/>
            <a:gdLst>
              <a:gd name="connsiteX0" fmla="*/ 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459904">
                <a:moveTo>
                  <a:pt x="457200" y="0"/>
                </a:moveTo>
                <a:lnTo>
                  <a:pt x="6858000" y="0"/>
                </a:lnTo>
                <a:lnTo>
                  <a:pt x="6858000" y="459904"/>
                </a:lnTo>
                <a:lnTo>
                  <a:pt x="0" y="459904"/>
                </a:lnTo>
                <a:cubicBezTo>
                  <a:pt x="308429" y="328374"/>
                  <a:pt x="290286" y="109758"/>
                  <a:pt x="457200" y="0"/>
                </a:cubicBezTo>
                <a:close/>
              </a:path>
            </a:pathLst>
          </a:custGeom>
          <a:solidFill>
            <a:schemeClr val="bg2"/>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r" rtl="1"/>
            <a:r>
              <a:rPr lang="ar-BH" sz="2000" dirty="0" smtClean="0">
                <a:solidFill>
                  <a:schemeClr val="bg1"/>
                </a:solidFill>
                <a:latin typeface="GE SS Two Medium" pitchFamily="18" charset="-78"/>
                <a:ea typeface="GE SS Two Medium" pitchFamily="18" charset="-78"/>
                <a:cs typeface="GE SS Two Medium" pitchFamily="18" charset="-78"/>
              </a:rPr>
              <a:t>خدمة تسجيل المواليد وإصدار شهادات الميلاد</a:t>
            </a:r>
            <a:endParaRPr lang="ar-BH" sz="2000" dirty="0">
              <a:solidFill>
                <a:schemeClr val="bg1"/>
              </a:solidFill>
              <a:latin typeface="GE SS Two Medium" pitchFamily="18" charset="-78"/>
              <a:ea typeface="GE SS Two Medium" pitchFamily="18" charset="-78"/>
              <a:cs typeface="GE SS Two Medium" pitchFamily="18" charset="-78"/>
            </a:endParaRPr>
          </a:p>
        </p:txBody>
      </p:sp>
      <p:sp>
        <p:nvSpPr>
          <p:cNvPr id="6" name="Rectangle 5"/>
          <p:cNvSpPr/>
          <p:nvPr/>
        </p:nvSpPr>
        <p:spPr>
          <a:xfrm>
            <a:off x="8686800" y="140400"/>
            <a:ext cx="457200" cy="46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7" name="Rectangle 6"/>
          <p:cNvSpPr/>
          <p:nvPr/>
        </p:nvSpPr>
        <p:spPr>
          <a:xfrm>
            <a:off x="6232314" y="569976"/>
            <a:ext cx="2433680" cy="430887"/>
          </a:xfrm>
          <a:prstGeom prst="rect">
            <a:avLst/>
          </a:prstGeom>
        </p:spPr>
        <p:txBody>
          <a:bodyPr wrap="none">
            <a:spAutoFit/>
          </a:bodyPr>
          <a:lstStyle/>
          <a:p>
            <a:pPr algn="r" rtl="1"/>
            <a:r>
              <a:rPr lang="ar-BH" sz="2200" dirty="0" smtClean="0">
                <a:solidFill>
                  <a:schemeClr val="tx2"/>
                </a:solidFill>
                <a:latin typeface="Arial" pitchFamily="34" charset="0"/>
                <a:ea typeface="GE SS Two Medium" pitchFamily="18" charset="-78"/>
                <a:cs typeface="GE SS Two Medium" pitchFamily="18" charset="-78"/>
              </a:rPr>
              <a:t>الوضع بعد تطوير الخدمة</a:t>
            </a:r>
            <a:endParaRPr lang="ar-BH" sz="2200" dirty="0">
              <a:solidFill>
                <a:schemeClr val="tx2"/>
              </a:solidFill>
              <a:latin typeface="Arial" pitchFamily="34" charset="0"/>
              <a:ea typeface="GE SS Two Medium" pitchFamily="18" charset="-78"/>
              <a:cs typeface="Arial" pitchFamily="34" charset="0"/>
            </a:endParaRPr>
          </a:p>
        </p:txBody>
      </p:sp>
      <p:sp>
        <p:nvSpPr>
          <p:cNvPr id="29" name="Freeform 28"/>
          <p:cNvSpPr/>
          <p:nvPr/>
        </p:nvSpPr>
        <p:spPr>
          <a:xfrm>
            <a:off x="618414" y="1731264"/>
            <a:ext cx="1727745" cy="1645920"/>
          </a:xfrm>
          <a:custGeom>
            <a:avLst/>
            <a:gdLst>
              <a:gd name="connsiteX0" fmla="*/ 0 w 1727745"/>
              <a:gd name="connsiteY0" fmla="*/ 0 h 1984846"/>
              <a:gd name="connsiteX1" fmla="*/ 1727745 w 1727745"/>
              <a:gd name="connsiteY1" fmla="*/ 0 h 1984846"/>
              <a:gd name="connsiteX2" fmla="*/ 1727745 w 1727745"/>
              <a:gd name="connsiteY2" fmla="*/ 1984846 h 1984846"/>
              <a:gd name="connsiteX3" fmla="*/ 0 w 1727745"/>
              <a:gd name="connsiteY3" fmla="*/ 1984846 h 1984846"/>
              <a:gd name="connsiteX4" fmla="*/ 0 w 1727745"/>
              <a:gd name="connsiteY4" fmla="*/ 0 h 1984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745" h="1984846">
                <a:moveTo>
                  <a:pt x="0" y="0"/>
                </a:moveTo>
                <a:lnTo>
                  <a:pt x="1727745" y="0"/>
                </a:lnTo>
                <a:lnTo>
                  <a:pt x="1727745" y="1984846"/>
                </a:lnTo>
                <a:lnTo>
                  <a:pt x="0" y="1984846"/>
                </a:lnTo>
                <a:lnTo>
                  <a:pt x="0" y="0"/>
                </a:lnTo>
                <a:close/>
              </a:path>
            </a:pathLst>
          </a:custGeom>
          <a:noFill/>
          <a:ln w="9525">
            <a:prstDash val="dashDot"/>
          </a:ln>
        </p:spPr>
        <p:style>
          <a:lnRef idx="2">
            <a:schemeClr val="accent5"/>
          </a:lnRef>
          <a:fillRef idx="1">
            <a:schemeClr val="lt1"/>
          </a:fillRef>
          <a:effectRef idx="0">
            <a:schemeClr val="accent5"/>
          </a:effectRef>
          <a:fontRef idx="minor">
            <a:schemeClr val="dk1"/>
          </a:fontRef>
        </p:style>
        <p:txBody>
          <a:bodyPr spcFirstLastPara="0" vert="horz" wrap="square" lIns="85344" tIns="85344" rIns="113792" bIns="128016" numCol="1" spcCol="1270" anchor="ctr" anchorCtr="0">
            <a:noAutofit/>
          </a:bodyPr>
          <a:lstStyle/>
          <a:p>
            <a:pPr marL="0" lvl="1" algn="ctr" defTabSz="711200" rtl="1">
              <a:lnSpc>
                <a:spcPct val="90000"/>
              </a:lnSpc>
              <a:spcBef>
                <a:spcPct val="0"/>
              </a:spcBef>
              <a:spcAft>
                <a:spcPct val="15000"/>
              </a:spcAft>
            </a:pPr>
            <a:r>
              <a:rPr lang="ar-BH" sz="1600" dirty="0" smtClean="0">
                <a:solidFill>
                  <a:schemeClr val="bg1">
                    <a:lumMod val="85000"/>
                  </a:schemeClr>
                </a:solidFill>
              </a:rPr>
              <a:t>تقوم السجلات بإرسال الإخطار باليد إلى مكتب المواليد </a:t>
            </a:r>
            <a:endParaRPr lang="ar-BH" sz="1600" dirty="0">
              <a:solidFill>
                <a:schemeClr val="bg1">
                  <a:lumMod val="85000"/>
                </a:schemeClr>
              </a:solidFill>
            </a:endParaRPr>
          </a:p>
        </p:txBody>
      </p:sp>
      <p:sp>
        <p:nvSpPr>
          <p:cNvPr id="30" name="Freeform 29"/>
          <p:cNvSpPr/>
          <p:nvPr/>
        </p:nvSpPr>
        <p:spPr>
          <a:xfrm>
            <a:off x="620284" y="1068082"/>
            <a:ext cx="1727745" cy="665019"/>
          </a:xfrm>
          <a:custGeom>
            <a:avLst/>
            <a:gdLst>
              <a:gd name="connsiteX0" fmla="*/ 0 w 1727745"/>
              <a:gd name="connsiteY0" fmla="*/ 0 h 1011843"/>
              <a:gd name="connsiteX1" fmla="*/ 1727745 w 1727745"/>
              <a:gd name="connsiteY1" fmla="*/ 0 h 1011843"/>
              <a:gd name="connsiteX2" fmla="*/ 1727745 w 1727745"/>
              <a:gd name="connsiteY2" fmla="*/ 1011843 h 1011843"/>
              <a:gd name="connsiteX3" fmla="*/ 0 w 1727745"/>
              <a:gd name="connsiteY3" fmla="*/ 1011843 h 1011843"/>
              <a:gd name="connsiteX4" fmla="*/ 0 w 1727745"/>
              <a:gd name="connsiteY4" fmla="*/ 0 h 1011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745" h="1011843">
                <a:moveTo>
                  <a:pt x="0" y="0"/>
                </a:moveTo>
                <a:lnTo>
                  <a:pt x="1727745" y="0"/>
                </a:lnTo>
                <a:lnTo>
                  <a:pt x="1727745" y="1011843"/>
                </a:lnTo>
                <a:lnTo>
                  <a:pt x="0" y="1011843"/>
                </a:lnTo>
                <a:lnTo>
                  <a:pt x="0" y="0"/>
                </a:lnTo>
                <a:close/>
              </a:path>
            </a:pathLst>
          </a:custGeom>
          <a:noFill/>
          <a:ln w="9525">
            <a:prstDash val="dashDot"/>
          </a:ln>
        </p:spPr>
        <p:style>
          <a:lnRef idx="1">
            <a:schemeClr val="accent1"/>
          </a:lnRef>
          <a:fillRef idx="3">
            <a:schemeClr val="accent1"/>
          </a:fillRef>
          <a:effectRef idx="2">
            <a:schemeClr val="accent1"/>
          </a:effectRef>
          <a:fontRef idx="minor">
            <a:schemeClr val="lt1"/>
          </a:fontRef>
        </p:style>
        <p:txBody>
          <a:bodyPr spcFirstLastPara="0" vert="horz" wrap="square" lIns="142240" tIns="81280" rIns="142240" bIns="81280" numCol="1" spcCol="1270" anchor="ctr" anchorCtr="0">
            <a:noAutofit/>
          </a:bodyPr>
          <a:lstStyle/>
          <a:p>
            <a:pPr algn="ctr" defTabSz="889000">
              <a:lnSpc>
                <a:spcPct val="90000"/>
              </a:lnSpc>
              <a:spcBef>
                <a:spcPct val="0"/>
              </a:spcBef>
              <a:spcAft>
                <a:spcPct val="35000"/>
              </a:spcAft>
            </a:pPr>
            <a:r>
              <a:rPr lang="ar-BH" sz="2000" dirty="0">
                <a:solidFill>
                  <a:schemeClr val="bg1">
                    <a:lumMod val="85000"/>
                  </a:schemeClr>
                </a:solidFill>
              </a:rPr>
              <a:t>إجراء رقم 4</a:t>
            </a:r>
            <a:endParaRPr lang="en-US" sz="2000" dirty="0">
              <a:solidFill>
                <a:schemeClr val="bg1">
                  <a:lumMod val="85000"/>
                </a:schemeClr>
              </a:solidFill>
            </a:endParaRPr>
          </a:p>
        </p:txBody>
      </p:sp>
      <p:sp>
        <p:nvSpPr>
          <p:cNvPr id="31" name="Freeform 30"/>
          <p:cNvSpPr/>
          <p:nvPr/>
        </p:nvSpPr>
        <p:spPr>
          <a:xfrm>
            <a:off x="2696355" y="1731264"/>
            <a:ext cx="1727745" cy="1645920"/>
          </a:xfrm>
          <a:custGeom>
            <a:avLst/>
            <a:gdLst>
              <a:gd name="connsiteX0" fmla="*/ 0 w 1727745"/>
              <a:gd name="connsiteY0" fmla="*/ 0 h 1590592"/>
              <a:gd name="connsiteX1" fmla="*/ 1727745 w 1727745"/>
              <a:gd name="connsiteY1" fmla="*/ 0 h 1590592"/>
              <a:gd name="connsiteX2" fmla="*/ 1727745 w 1727745"/>
              <a:gd name="connsiteY2" fmla="*/ 1590592 h 1590592"/>
              <a:gd name="connsiteX3" fmla="*/ 0 w 1727745"/>
              <a:gd name="connsiteY3" fmla="*/ 1590592 h 1590592"/>
              <a:gd name="connsiteX4" fmla="*/ 0 w 1727745"/>
              <a:gd name="connsiteY4" fmla="*/ 0 h 1590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745" h="1590592">
                <a:moveTo>
                  <a:pt x="0" y="0"/>
                </a:moveTo>
                <a:lnTo>
                  <a:pt x="1727745" y="0"/>
                </a:lnTo>
                <a:lnTo>
                  <a:pt x="1727745" y="1590592"/>
                </a:lnTo>
                <a:lnTo>
                  <a:pt x="0" y="1590592"/>
                </a:lnTo>
                <a:lnTo>
                  <a:pt x="0" y="0"/>
                </a:lnTo>
                <a:close/>
              </a:path>
            </a:pathLst>
          </a:custGeom>
          <a:noFill/>
          <a:ln w="9525">
            <a:prstDash val="dashDot"/>
          </a:ln>
        </p:spPr>
        <p:style>
          <a:lnRef idx="2">
            <a:schemeClr val="accent5"/>
          </a:lnRef>
          <a:fillRef idx="1">
            <a:schemeClr val="lt1"/>
          </a:fillRef>
          <a:effectRef idx="0">
            <a:schemeClr val="accent5"/>
          </a:effectRef>
          <a:fontRef idx="minor">
            <a:schemeClr val="dk1"/>
          </a:fontRef>
        </p:style>
        <p:txBody>
          <a:bodyPr spcFirstLastPara="0" vert="horz" wrap="square" lIns="85344" tIns="85344" rIns="113792" bIns="128016" numCol="1" spcCol="1270" anchor="ctr" anchorCtr="0">
            <a:noAutofit/>
          </a:bodyPr>
          <a:lstStyle/>
          <a:p>
            <a:pPr marL="0" lvl="1" algn="ctr" defTabSz="711200" rtl="1">
              <a:lnSpc>
                <a:spcPct val="90000"/>
              </a:lnSpc>
              <a:spcBef>
                <a:spcPct val="0"/>
              </a:spcBef>
              <a:spcAft>
                <a:spcPct val="15000"/>
              </a:spcAft>
            </a:pPr>
            <a:r>
              <a:rPr lang="ar-BH" sz="1600" dirty="0" smtClean="0">
                <a:solidFill>
                  <a:schemeClr val="bg1">
                    <a:lumMod val="85000"/>
                  </a:schemeClr>
                </a:solidFill>
              </a:rPr>
              <a:t>إصدار الرقم الشخصي وإخطار السجلات عن طريق الفاكس</a:t>
            </a:r>
            <a:endParaRPr lang="ar-BH" sz="1600" dirty="0">
              <a:solidFill>
                <a:schemeClr val="bg1">
                  <a:lumMod val="85000"/>
                </a:schemeClr>
              </a:solidFill>
            </a:endParaRPr>
          </a:p>
        </p:txBody>
      </p:sp>
      <p:sp>
        <p:nvSpPr>
          <p:cNvPr id="32" name="Freeform 31"/>
          <p:cNvSpPr/>
          <p:nvPr/>
        </p:nvSpPr>
        <p:spPr>
          <a:xfrm>
            <a:off x="2696355" y="1070852"/>
            <a:ext cx="1727745" cy="665019"/>
          </a:xfrm>
          <a:custGeom>
            <a:avLst/>
            <a:gdLst>
              <a:gd name="connsiteX0" fmla="*/ 0 w 1727745"/>
              <a:gd name="connsiteY0" fmla="*/ 0 h 1011843"/>
              <a:gd name="connsiteX1" fmla="*/ 1727745 w 1727745"/>
              <a:gd name="connsiteY1" fmla="*/ 0 h 1011843"/>
              <a:gd name="connsiteX2" fmla="*/ 1727745 w 1727745"/>
              <a:gd name="connsiteY2" fmla="*/ 1011843 h 1011843"/>
              <a:gd name="connsiteX3" fmla="*/ 0 w 1727745"/>
              <a:gd name="connsiteY3" fmla="*/ 1011843 h 1011843"/>
              <a:gd name="connsiteX4" fmla="*/ 0 w 1727745"/>
              <a:gd name="connsiteY4" fmla="*/ 0 h 1011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745" h="1011843">
                <a:moveTo>
                  <a:pt x="0" y="0"/>
                </a:moveTo>
                <a:lnTo>
                  <a:pt x="1727745" y="0"/>
                </a:lnTo>
                <a:lnTo>
                  <a:pt x="1727745" y="1011843"/>
                </a:lnTo>
                <a:lnTo>
                  <a:pt x="0" y="1011843"/>
                </a:lnTo>
                <a:lnTo>
                  <a:pt x="0" y="0"/>
                </a:lnTo>
                <a:close/>
              </a:path>
            </a:pathLst>
          </a:custGeom>
          <a:noFill/>
          <a:ln w="9525">
            <a:prstDash val="dashDot"/>
          </a:ln>
        </p:spPr>
        <p:style>
          <a:lnRef idx="1">
            <a:schemeClr val="accent1"/>
          </a:lnRef>
          <a:fillRef idx="3">
            <a:schemeClr val="accent1"/>
          </a:fillRef>
          <a:effectRef idx="2">
            <a:schemeClr val="accent1"/>
          </a:effectRef>
          <a:fontRef idx="minor">
            <a:schemeClr val="lt1"/>
          </a:fontRef>
        </p:style>
        <p:txBody>
          <a:bodyPr spcFirstLastPara="0" vert="horz" wrap="square" lIns="142240" tIns="81280" rIns="142240" bIns="81280" numCol="1" spcCol="1270" anchor="ctr" anchorCtr="0">
            <a:noAutofit/>
          </a:bodyPr>
          <a:lstStyle/>
          <a:p>
            <a:pPr algn="ctr" defTabSz="889000">
              <a:lnSpc>
                <a:spcPct val="90000"/>
              </a:lnSpc>
              <a:spcBef>
                <a:spcPct val="0"/>
              </a:spcBef>
              <a:spcAft>
                <a:spcPct val="35000"/>
              </a:spcAft>
            </a:pPr>
            <a:r>
              <a:rPr lang="ar-BH" sz="2000" dirty="0">
                <a:solidFill>
                  <a:schemeClr val="bg1">
                    <a:lumMod val="85000"/>
                  </a:schemeClr>
                </a:solidFill>
              </a:rPr>
              <a:t>إجراء رقم 3</a:t>
            </a:r>
            <a:endParaRPr lang="en-US" sz="2000" dirty="0">
              <a:solidFill>
                <a:schemeClr val="bg1">
                  <a:lumMod val="85000"/>
                </a:schemeClr>
              </a:solidFill>
            </a:endParaRPr>
          </a:p>
        </p:txBody>
      </p:sp>
      <p:sp>
        <p:nvSpPr>
          <p:cNvPr id="33" name="Freeform 32"/>
          <p:cNvSpPr/>
          <p:nvPr/>
        </p:nvSpPr>
        <p:spPr>
          <a:xfrm>
            <a:off x="4735084" y="1731264"/>
            <a:ext cx="1727745" cy="1645920"/>
          </a:xfrm>
          <a:custGeom>
            <a:avLst/>
            <a:gdLst>
              <a:gd name="connsiteX0" fmla="*/ 0 w 1727745"/>
              <a:gd name="connsiteY0" fmla="*/ 0 h 1590592"/>
              <a:gd name="connsiteX1" fmla="*/ 1727745 w 1727745"/>
              <a:gd name="connsiteY1" fmla="*/ 0 h 1590592"/>
              <a:gd name="connsiteX2" fmla="*/ 1727745 w 1727745"/>
              <a:gd name="connsiteY2" fmla="*/ 1590592 h 1590592"/>
              <a:gd name="connsiteX3" fmla="*/ 0 w 1727745"/>
              <a:gd name="connsiteY3" fmla="*/ 1590592 h 1590592"/>
              <a:gd name="connsiteX4" fmla="*/ 0 w 1727745"/>
              <a:gd name="connsiteY4" fmla="*/ 0 h 1590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745" h="1590592">
                <a:moveTo>
                  <a:pt x="0" y="0"/>
                </a:moveTo>
                <a:lnTo>
                  <a:pt x="1727745" y="0"/>
                </a:lnTo>
                <a:lnTo>
                  <a:pt x="1727745" y="1590592"/>
                </a:lnTo>
                <a:lnTo>
                  <a:pt x="0" y="1590592"/>
                </a:lnTo>
                <a:lnTo>
                  <a:pt x="0" y="0"/>
                </a:lnTo>
                <a:close/>
              </a:path>
            </a:pathLst>
          </a:custGeom>
          <a:ln w="12700"/>
        </p:spPr>
        <p:style>
          <a:lnRef idx="2">
            <a:schemeClr val="accent5"/>
          </a:lnRef>
          <a:fillRef idx="1">
            <a:schemeClr val="lt1"/>
          </a:fillRef>
          <a:effectRef idx="0">
            <a:schemeClr val="accent5"/>
          </a:effectRef>
          <a:fontRef idx="minor">
            <a:schemeClr val="dk1"/>
          </a:fontRef>
        </p:style>
        <p:txBody>
          <a:bodyPr spcFirstLastPara="0" vert="horz" wrap="square" lIns="85344" tIns="85344" rIns="113792" bIns="128016" numCol="1" spcCol="1270" anchor="ctr" anchorCtr="0">
            <a:noAutofit/>
          </a:bodyPr>
          <a:lstStyle/>
          <a:p>
            <a:pPr marL="0" lvl="1" algn="ctr" defTabSz="711200" rtl="1">
              <a:lnSpc>
                <a:spcPct val="90000"/>
              </a:lnSpc>
              <a:spcBef>
                <a:spcPct val="0"/>
              </a:spcBef>
              <a:spcAft>
                <a:spcPct val="15000"/>
              </a:spcAft>
            </a:pPr>
            <a:r>
              <a:rPr lang="ar-BH" sz="1600" dirty="0"/>
              <a:t>طباعة إخطار الولادة </a:t>
            </a:r>
            <a:r>
              <a:rPr lang="ar-BH" sz="1600" dirty="0" smtClean="0"/>
              <a:t>واعتماده </a:t>
            </a:r>
            <a:r>
              <a:rPr lang="ar-BH" sz="1600" dirty="0"/>
              <a:t>من </a:t>
            </a:r>
            <a:r>
              <a:rPr lang="ar-BH" sz="1600" dirty="0" smtClean="0"/>
              <a:t>المرافق، ثم إرسال البيانات إلى الجهاز المركزي للمعلومات، وتسليم الإخطار للعميل</a:t>
            </a:r>
            <a:endParaRPr lang="ar-BH" sz="1600" dirty="0"/>
          </a:p>
        </p:txBody>
      </p:sp>
      <p:sp>
        <p:nvSpPr>
          <p:cNvPr id="34" name="Freeform 33"/>
          <p:cNvSpPr/>
          <p:nvPr/>
        </p:nvSpPr>
        <p:spPr>
          <a:xfrm>
            <a:off x="4735003" y="1081485"/>
            <a:ext cx="1727745" cy="665019"/>
          </a:xfrm>
          <a:custGeom>
            <a:avLst/>
            <a:gdLst>
              <a:gd name="connsiteX0" fmla="*/ 0 w 1727745"/>
              <a:gd name="connsiteY0" fmla="*/ 0 h 1011843"/>
              <a:gd name="connsiteX1" fmla="*/ 1727745 w 1727745"/>
              <a:gd name="connsiteY1" fmla="*/ 0 h 1011843"/>
              <a:gd name="connsiteX2" fmla="*/ 1727745 w 1727745"/>
              <a:gd name="connsiteY2" fmla="*/ 1011843 h 1011843"/>
              <a:gd name="connsiteX3" fmla="*/ 0 w 1727745"/>
              <a:gd name="connsiteY3" fmla="*/ 1011843 h 1011843"/>
              <a:gd name="connsiteX4" fmla="*/ 0 w 1727745"/>
              <a:gd name="connsiteY4" fmla="*/ 0 h 1011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745" h="1011843">
                <a:moveTo>
                  <a:pt x="0" y="0"/>
                </a:moveTo>
                <a:lnTo>
                  <a:pt x="1727745" y="0"/>
                </a:lnTo>
                <a:lnTo>
                  <a:pt x="1727745" y="1011843"/>
                </a:lnTo>
                <a:lnTo>
                  <a:pt x="0" y="1011843"/>
                </a:lnTo>
                <a:lnTo>
                  <a:pt x="0" y="0"/>
                </a:lnTo>
                <a:close/>
              </a:path>
            </a:pathLst>
          </a:custGeom>
          <a:ln/>
        </p:spPr>
        <p:style>
          <a:lnRef idx="1">
            <a:schemeClr val="accent1"/>
          </a:lnRef>
          <a:fillRef idx="3">
            <a:schemeClr val="accent1"/>
          </a:fillRef>
          <a:effectRef idx="2">
            <a:schemeClr val="accent1"/>
          </a:effectRef>
          <a:fontRef idx="minor">
            <a:schemeClr val="lt1"/>
          </a:fontRef>
        </p:style>
        <p:txBody>
          <a:bodyPr spcFirstLastPara="0" vert="horz" wrap="square" lIns="142240" tIns="81280" rIns="142240" bIns="81280" numCol="1" spcCol="1270" anchor="ctr" anchorCtr="0">
            <a:noAutofit/>
          </a:bodyPr>
          <a:lstStyle/>
          <a:p>
            <a:pPr algn="ctr" defTabSz="889000">
              <a:lnSpc>
                <a:spcPct val="90000"/>
              </a:lnSpc>
              <a:spcBef>
                <a:spcPct val="0"/>
              </a:spcBef>
              <a:spcAft>
                <a:spcPct val="35000"/>
              </a:spcAft>
            </a:pPr>
            <a:r>
              <a:rPr lang="ar-BH" sz="2000" dirty="0"/>
              <a:t>إجراء رقم 2</a:t>
            </a:r>
            <a:endParaRPr lang="en-US" sz="2000" dirty="0"/>
          </a:p>
        </p:txBody>
      </p:sp>
      <p:sp>
        <p:nvSpPr>
          <p:cNvPr id="35" name="Freeform 34"/>
          <p:cNvSpPr/>
          <p:nvPr/>
        </p:nvSpPr>
        <p:spPr>
          <a:xfrm>
            <a:off x="6792484" y="1731264"/>
            <a:ext cx="1727745" cy="1645920"/>
          </a:xfrm>
          <a:custGeom>
            <a:avLst/>
            <a:gdLst>
              <a:gd name="connsiteX0" fmla="*/ 0 w 1727745"/>
              <a:gd name="connsiteY0" fmla="*/ 0 h 1590592"/>
              <a:gd name="connsiteX1" fmla="*/ 1727745 w 1727745"/>
              <a:gd name="connsiteY1" fmla="*/ 0 h 1590592"/>
              <a:gd name="connsiteX2" fmla="*/ 1727745 w 1727745"/>
              <a:gd name="connsiteY2" fmla="*/ 1590592 h 1590592"/>
              <a:gd name="connsiteX3" fmla="*/ 0 w 1727745"/>
              <a:gd name="connsiteY3" fmla="*/ 1590592 h 1590592"/>
              <a:gd name="connsiteX4" fmla="*/ 0 w 1727745"/>
              <a:gd name="connsiteY4" fmla="*/ 0 h 1590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745" h="1590592">
                <a:moveTo>
                  <a:pt x="0" y="0"/>
                </a:moveTo>
                <a:lnTo>
                  <a:pt x="1727745" y="0"/>
                </a:lnTo>
                <a:lnTo>
                  <a:pt x="1727745" y="1590592"/>
                </a:lnTo>
                <a:lnTo>
                  <a:pt x="0" y="1590592"/>
                </a:lnTo>
                <a:lnTo>
                  <a:pt x="0" y="0"/>
                </a:lnTo>
                <a:close/>
              </a:path>
            </a:pathLst>
          </a:custGeom>
          <a:ln w="12700"/>
        </p:spPr>
        <p:style>
          <a:lnRef idx="2">
            <a:schemeClr val="accent5"/>
          </a:lnRef>
          <a:fillRef idx="1">
            <a:schemeClr val="lt1"/>
          </a:fillRef>
          <a:effectRef idx="0">
            <a:schemeClr val="accent5"/>
          </a:effectRef>
          <a:fontRef idx="minor">
            <a:schemeClr val="dk1"/>
          </a:fontRef>
        </p:style>
        <p:txBody>
          <a:bodyPr spcFirstLastPara="0" vert="horz" wrap="square" lIns="85344" tIns="85344" rIns="113792" bIns="128016" numCol="1" spcCol="1270" anchor="ctr" anchorCtr="0">
            <a:noAutofit/>
          </a:bodyPr>
          <a:lstStyle/>
          <a:p>
            <a:pPr marL="0" lvl="1" algn="ctr" defTabSz="711200" rtl="1">
              <a:lnSpc>
                <a:spcPct val="90000"/>
              </a:lnSpc>
              <a:spcBef>
                <a:spcPct val="0"/>
              </a:spcBef>
              <a:spcAft>
                <a:spcPct val="15000"/>
              </a:spcAft>
            </a:pPr>
            <a:r>
              <a:rPr lang="ar-BH" sz="1600" dirty="0" smtClean="0"/>
              <a:t>إدراج بيانات </a:t>
            </a:r>
            <a:r>
              <a:rPr lang="ar-BH" sz="1600" dirty="0"/>
              <a:t>المولود من خلال صفحة بوابة </a:t>
            </a:r>
            <a:r>
              <a:rPr lang="ar-BH" sz="1600" dirty="0" smtClean="0"/>
              <a:t>إلكترونية، </a:t>
            </a:r>
            <a:r>
              <a:rPr lang="ar-BH" sz="1600" dirty="0"/>
              <a:t>متصلة بالجهاز المركزي للمعلومات و قاعدة بيانات مكتب المواليد</a:t>
            </a:r>
          </a:p>
        </p:txBody>
      </p:sp>
      <p:sp>
        <p:nvSpPr>
          <p:cNvPr id="36" name="Freeform 35"/>
          <p:cNvSpPr/>
          <p:nvPr/>
        </p:nvSpPr>
        <p:spPr>
          <a:xfrm>
            <a:off x="6785488" y="1078715"/>
            <a:ext cx="1727745" cy="665019"/>
          </a:xfrm>
          <a:custGeom>
            <a:avLst/>
            <a:gdLst>
              <a:gd name="connsiteX0" fmla="*/ 0 w 1727745"/>
              <a:gd name="connsiteY0" fmla="*/ 0 h 1011843"/>
              <a:gd name="connsiteX1" fmla="*/ 1727745 w 1727745"/>
              <a:gd name="connsiteY1" fmla="*/ 0 h 1011843"/>
              <a:gd name="connsiteX2" fmla="*/ 1727745 w 1727745"/>
              <a:gd name="connsiteY2" fmla="*/ 1011843 h 1011843"/>
              <a:gd name="connsiteX3" fmla="*/ 0 w 1727745"/>
              <a:gd name="connsiteY3" fmla="*/ 1011843 h 1011843"/>
              <a:gd name="connsiteX4" fmla="*/ 0 w 1727745"/>
              <a:gd name="connsiteY4" fmla="*/ 0 h 1011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745" h="1011843">
                <a:moveTo>
                  <a:pt x="0" y="0"/>
                </a:moveTo>
                <a:lnTo>
                  <a:pt x="1727745" y="0"/>
                </a:lnTo>
                <a:lnTo>
                  <a:pt x="1727745" y="1011843"/>
                </a:lnTo>
                <a:lnTo>
                  <a:pt x="0" y="1011843"/>
                </a:lnTo>
                <a:lnTo>
                  <a:pt x="0" y="0"/>
                </a:lnTo>
                <a:close/>
              </a:path>
            </a:pathLst>
          </a:custGeom>
          <a:ln/>
        </p:spPr>
        <p:style>
          <a:lnRef idx="1">
            <a:schemeClr val="accent1"/>
          </a:lnRef>
          <a:fillRef idx="3">
            <a:schemeClr val="accent1"/>
          </a:fillRef>
          <a:effectRef idx="2">
            <a:schemeClr val="accent1"/>
          </a:effectRef>
          <a:fontRef idx="minor">
            <a:schemeClr val="lt1"/>
          </a:fontRef>
        </p:style>
        <p:txBody>
          <a:bodyPr spcFirstLastPara="0" vert="horz" wrap="square" lIns="142240" tIns="81280" rIns="142240" bIns="81280" numCol="1" spcCol="1270" anchor="ctr" anchorCtr="0">
            <a:noAutofit/>
          </a:bodyPr>
          <a:lstStyle/>
          <a:p>
            <a:pPr algn="ctr" defTabSz="889000">
              <a:lnSpc>
                <a:spcPct val="90000"/>
              </a:lnSpc>
              <a:spcBef>
                <a:spcPct val="0"/>
              </a:spcBef>
              <a:spcAft>
                <a:spcPct val="35000"/>
              </a:spcAft>
            </a:pPr>
            <a:r>
              <a:rPr lang="ar-BH" sz="2000" dirty="0"/>
              <a:t>إجراء</a:t>
            </a:r>
            <a:r>
              <a:rPr lang="ar-BH" sz="2000" dirty="0">
                <a:solidFill>
                  <a:schemeClr val="dk1"/>
                </a:solidFill>
              </a:rPr>
              <a:t> </a:t>
            </a:r>
            <a:r>
              <a:rPr lang="ar-BH" sz="2000" dirty="0"/>
              <a:t>رقم</a:t>
            </a:r>
            <a:r>
              <a:rPr lang="ar-BH" sz="2000" dirty="0">
                <a:solidFill>
                  <a:schemeClr val="dk1"/>
                </a:solidFill>
              </a:rPr>
              <a:t> </a:t>
            </a:r>
            <a:r>
              <a:rPr lang="ar-BH" sz="2000" dirty="0"/>
              <a:t>1</a:t>
            </a:r>
            <a:endParaRPr lang="en-US" sz="2000" dirty="0"/>
          </a:p>
        </p:txBody>
      </p:sp>
      <p:sp>
        <p:nvSpPr>
          <p:cNvPr id="37" name="Freeform 36"/>
          <p:cNvSpPr/>
          <p:nvPr/>
        </p:nvSpPr>
        <p:spPr>
          <a:xfrm>
            <a:off x="4696090" y="4450875"/>
            <a:ext cx="1727745" cy="1645920"/>
          </a:xfrm>
          <a:custGeom>
            <a:avLst/>
            <a:gdLst>
              <a:gd name="connsiteX0" fmla="*/ 0 w 1727745"/>
              <a:gd name="connsiteY0" fmla="*/ 0 h 2810879"/>
              <a:gd name="connsiteX1" fmla="*/ 1727745 w 1727745"/>
              <a:gd name="connsiteY1" fmla="*/ 0 h 2810879"/>
              <a:gd name="connsiteX2" fmla="*/ 1727745 w 1727745"/>
              <a:gd name="connsiteY2" fmla="*/ 2810879 h 2810879"/>
              <a:gd name="connsiteX3" fmla="*/ 0 w 1727745"/>
              <a:gd name="connsiteY3" fmla="*/ 2810879 h 2810879"/>
              <a:gd name="connsiteX4" fmla="*/ 0 w 1727745"/>
              <a:gd name="connsiteY4" fmla="*/ 0 h 2810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745" h="2810879">
                <a:moveTo>
                  <a:pt x="0" y="0"/>
                </a:moveTo>
                <a:lnTo>
                  <a:pt x="1727745" y="0"/>
                </a:lnTo>
                <a:lnTo>
                  <a:pt x="1727745" y="2810879"/>
                </a:lnTo>
                <a:lnTo>
                  <a:pt x="0" y="2810879"/>
                </a:lnTo>
                <a:lnTo>
                  <a:pt x="0" y="0"/>
                </a:lnTo>
                <a:close/>
              </a:path>
            </a:pathLst>
          </a:custGeom>
          <a:ln w="12700"/>
        </p:spPr>
        <p:style>
          <a:lnRef idx="2">
            <a:schemeClr val="accent5"/>
          </a:lnRef>
          <a:fillRef idx="1">
            <a:schemeClr val="lt1"/>
          </a:fillRef>
          <a:effectRef idx="0">
            <a:schemeClr val="accent5"/>
          </a:effectRef>
          <a:fontRef idx="minor">
            <a:schemeClr val="dk1"/>
          </a:fontRef>
        </p:style>
        <p:txBody>
          <a:bodyPr spcFirstLastPara="0" vert="horz" wrap="square" lIns="85344" tIns="85344" rIns="113792" bIns="128016" numCol="1" spcCol="1270" anchor="ctr" anchorCtr="0">
            <a:noAutofit/>
          </a:bodyPr>
          <a:lstStyle/>
          <a:p>
            <a:pPr marL="0" lvl="1" algn="ctr" defTabSz="711200" rtl="1">
              <a:lnSpc>
                <a:spcPct val="90000"/>
              </a:lnSpc>
              <a:spcBef>
                <a:spcPct val="0"/>
              </a:spcBef>
              <a:spcAft>
                <a:spcPct val="15000"/>
              </a:spcAft>
            </a:pPr>
            <a:r>
              <a:rPr lang="ar-BH" sz="1600" dirty="0" smtClean="0">
                <a:solidFill>
                  <a:schemeClr val="dk1"/>
                </a:solidFill>
              </a:rPr>
              <a:t>طلب شهادة الميلاد عبر البوابة الإلكترونية، </a:t>
            </a:r>
            <a:endParaRPr lang="ar-BH" sz="1600" dirty="0">
              <a:solidFill>
                <a:schemeClr val="dk1"/>
              </a:solidFill>
            </a:endParaRPr>
          </a:p>
        </p:txBody>
      </p:sp>
      <p:sp>
        <p:nvSpPr>
          <p:cNvPr id="38" name="Freeform 37"/>
          <p:cNvSpPr/>
          <p:nvPr/>
        </p:nvSpPr>
        <p:spPr>
          <a:xfrm>
            <a:off x="4696089" y="3788248"/>
            <a:ext cx="1727745" cy="665019"/>
          </a:xfrm>
          <a:custGeom>
            <a:avLst/>
            <a:gdLst>
              <a:gd name="connsiteX0" fmla="*/ 0 w 1727745"/>
              <a:gd name="connsiteY0" fmla="*/ 0 h 1011843"/>
              <a:gd name="connsiteX1" fmla="*/ 1727745 w 1727745"/>
              <a:gd name="connsiteY1" fmla="*/ 0 h 1011843"/>
              <a:gd name="connsiteX2" fmla="*/ 1727745 w 1727745"/>
              <a:gd name="connsiteY2" fmla="*/ 1011843 h 1011843"/>
              <a:gd name="connsiteX3" fmla="*/ 0 w 1727745"/>
              <a:gd name="connsiteY3" fmla="*/ 1011843 h 1011843"/>
              <a:gd name="connsiteX4" fmla="*/ 0 w 1727745"/>
              <a:gd name="connsiteY4" fmla="*/ 0 h 1011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745" h="1011843">
                <a:moveTo>
                  <a:pt x="0" y="0"/>
                </a:moveTo>
                <a:lnTo>
                  <a:pt x="1727745" y="0"/>
                </a:lnTo>
                <a:lnTo>
                  <a:pt x="1727745" y="1011843"/>
                </a:lnTo>
                <a:lnTo>
                  <a:pt x="0" y="1011843"/>
                </a:lnTo>
                <a:lnTo>
                  <a:pt x="0" y="0"/>
                </a:lnTo>
                <a:close/>
              </a:path>
            </a:pathLst>
          </a:custGeom>
          <a:ln/>
        </p:spPr>
        <p:style>
          <a:lnRef idx="1">
            <a:schemeClr val="accent1"/>
          </a:lnRef>
          <a:fillRef idx="3">
            <a:schemeClr val="accent1"/>
          </a:fillRef>
          <a:effectRef idx="2">
            <a:schemeClr val="accent1"/>
          </a:effectRef>
          <a:fontRef idx="minor">
            <a:schemeClr val="lt1"/>
          </a:fontRef>
        </p:style>
        <p:txBody>
          <a:bodyPr spcFirstLastPara="0" vert="horz" wrap="square" lIns="142240" tIns="81280" rIns="142240" bIns="81280" numCol="1" spcCol="1270" anchor="ctr" anchorCtr="0">
            <a:noAutofit/>
          </a:bodyPr>
          <a:lstStyle/>
          <a:p>
            <a:pPr algn="ctr" defTabSz="889000">
              <a:lnSpc>
                <a:spcPct val="90000"/>
              </a:lnSpc>
              <a:spcBef>
                <a:spcPct val="0"/>
              </a:spcBef>
              <a:spcAft>
                <a:spcPct val="35000"/>
              </a:spcAft>
            </a:pPr>
            <a:r>
              <a:rPr lang="ar-BH" sz="2000" dirty="0"/>
              <a:t>إجراء رقم </a:t>
            </a:r>
            <a:r>
              <a:rPr lang="ar-BH" sz="2000" dirty="0" smtClean="0"/>
              <a:t>3</a:t>
            </a:r>
            <a:endParaRPr lang="en-US" sz="2000" dirty="0"/>
          </a:p>
        </p:txBody>
      </p:sp>
      <p:sp>
        <p:nvSpPr>
          <p:cNvPr id="39" name="Freeform 38"/>
          <p:cNvSpPr/>
          <p:nvPr/>
        </p:nvSpPr>
        <p:spPr>
          <a:xfrm>
            <a:off x="2646317" y="4450875"/>
            <a:ext cx="1727745" cy="1645920"/>
          </a:xfrm>
          <a:custGeom>
            <a:avLst/>
            <a:gdLst>
              <a:gd name="connsiteX0" fmla="*/ 0 w 1727745"/>
              <a:gd name="connsiteY0" fmla="*/ 0 h 1987039"/>
              <a:gd name="connsiteX1" fmla="*/ 1727745 w 1727745"/>
              <a:gd name="connsiteY1" fmla="*/ 0 h 1987039"/>
              <a:gd name="connsiteX2" fmla="*/ 1727745 w 1727745"/>
              <a:gd name="connsiteY2" fmla="*/ 1987039 h 1987039"/>
              <a:gd name="connsiteX3" fmla="*/ 0 w 1727745"/>
              <a:gd name="connsiteY3" fmla="*/ 1987039 h 1987039"/>
              <a:gd name="connsiteX4" fmla="*/ 0 w 1727745"/>
              <a:gd name="connsiteY4" fmla="*/ 0 h 1987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745" h="1987039">
                <a:moveTo>
                  <a:pt x="0" y="0"/>
                </a:moveTo>
                <a:lnTo>
                  <a:pt x="1727745" y="0"/>
                </a:lnTo>
                <a:lnTo>
                  <a:pt x="1727745" y="1987039"/>
                </a:lnTo>
                <a:lnTo>
                  <a:pt x="0" y="1987039"/>
                </a:lnTo>
                <a:lnTo>
                  <a:pt x="0" y="0"/>
                </a:lnTo>
                <a:close/>
              </a:path>
            </a:pathLst>
          </a:custGeom>
          <a:noFill/>
          <a:ln w="9525">
            <a:prstDash val="dashDot"/>
          </a:ln>
        </p:spPr>
        <p:style>
          <a:lnRef idx="1">
            <a:schemeClr val="accent1"/>
          </a:lnRef>
          <a:fillRef idx="3">
            <a:schemeClr val="accent1"/>
          </a:fillRef>
          <a:effectRef idx="2">
            <a:schemeClr val="accent1"/>
          </a:effectRef>
          <a:fontRef idx="minor">
            <a:schemeClr val="lt1"/>
          </a:fontRef>
        </p:style>
        <p:txBody>
          <a:bodyPr spcFirstLastPara="0" vert="horz" wrap="square" lIns="142240" tIns="81280" rIns="142240" bIns="81280" numCol="1" spcCol="1270" anchor="ctr" anchorCtr="0">
            <a:noAutofit/>
          </a:bodyPr>
          <a:lstStyle/>
          <a:p>
            <a:pPr marL="0" lvl="1" algn="ctr" defTabSz="711200" rtl="1">
              <a:lnSpc>
                <a:spcPct val="90000"/>
              </a:lnSpc>
              <a:spcBef>
                <a:spcPct val="0"/>
              </a:spcBef>
              <a:spcAft>
                <a:spcPct val="15000"/>
              </a:spcAft>
            </a:pPr>
            <a:r>
              <a:rPr lang="ar-BH" sz="1600" dirty="0">
                <a:solidFill>
                  <a:schemeClr val="bg1">
                    <a:lumMod val="85000"/>
                  </a:schemeClr>
                </a:solidFill>
              </a:rPr>
              <a:t>يقوم العميل بالتوجه المركز الصحي لطلب شهادة الميلاد</a:t>
            </a:r>
          </a:p>
        </p:txBody>
      </p:sp>
      <p:sp>
        <p:nvSpPr>
          <p:cNvPr id="40" name="Freeform 39"/>
          <p:cNvSpPr/>
          <p:nvPr/>
        </p:nvSpPr>
        <p:spPr>
          <a:xfrm>
            <a:off x="2646317" y="3786895"/>
            <a:ext cx="1727745" cy="665019"/>
          </a:xfrm>
          <a:custGeom>
            <a:avLst/>
            <a:gdLst>
              <a:gd name="connsiteX0" fmla="*/ 0 w 1727745"/>
              <a:gd name="connsiteY0" fmla="*/ 0 h 691098"/>
              <a:gd name="connsiteX1" fmla="*/ 1727745 w 1727745"/>
              <a:gd name="connsiteY1" fmla="*/ 0 h 691098"/>
              <a:gd name="connsiteX2" fmla="*/ 1727745 w 1727745"/>
              <a:gd name="connsiteY2" fmla="*/ 691098 h 691098"/>
              <a:gd name="connsiteX3" fmla="*/ 0 w 1727745"/>
              <a:gd name="connsiteY3" fmla="*/ 691098 h 691098"/>
              <a:gd name="connsiteX4" fmla="*/ 0 w 1727745"/>
              <a:gd name="connsiteY4" fmla="*/ 0 h 69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745" h="691098">
                <a:moveTo>
                  <a:pt x="0" y="0"/>
                </a:moveTo>
                <a:lnTo>
                  <a:pt x="1727745" y="0"/>
                </a:lnTo>
                <a:lnTo>
                  <a:pt x="1727745" y="691098"/>
                </a:lnTo>
                <a:lnTo>
                  <a:pt x="0" y="691098"/>
                </a:lnTo>
                <a:lnTo>
                  <a:pt x="0" y="0"/>
                </a:lnTo>
                <a:close/>
              </a:path>
            </a:pathLst>
          </a:custGeom>
          <a:noFill/>
          <a:ln w="9525">
            <a:prstDash val="dashDot"/>
          </a:ln>
        </p:spPr>
        <p:style>
          <a:lnRef idx="1">
            <a:schemeClr val="accent1"/>
          </a:lnRef>
          <a:fillRef idx="3">
            <a:schemeClr val="accent1"/>
          </a:fillRef>
          <a:effectRef idx="2">
            <a:schemeClr val="accent1"/>
          </a:effectRef>
          <a:fontRef idx="minor">
            <a:schemeClr val="lt1"/>
          </a:fontRef>
        </p:style>
        <p:txBody>
          <a:bodyPr spcFirstLastPara="0" vert="horz" wrap="square" lIns="142240" tIns="81280" rIns="142240" bIns="81280" numCol="1" spcCol="1270" anchor="ctr" anchorCtr="0">
            <a:noAutofit/>
          </a:bodyPr>
          <a:lstStyle/>
          <a:p>
            <a:pPr algn="ctr" defTabSz="889000">
              <a:lnSpc>
                <a:spcPct val="90000"/>
              </a:lnSpc>
              <a:spcBef>
                <a:spcPct val="0"/>
              </a:spcBef>
              <a:spcAft>
                <a:spcPct val="35000"/>
              </a:spcAft>
            </a:pPr>
            <a:r>
              <a:rPr lang="ar-BH" sz="2000" dirty="0">
                <a:solidFill>
                  <a:schemeClr val="bg1">
                    <a:lumMod val="85000"/>
                  </a:schemeClr>
                </a:solidFill>
              </a:rPr>
              <a:t>إجراء رقم 6</a:t>
            </a:r>
            <a:endParaRPr lang="en-US" sz="2000" dirty="0">
              <a:solidFill>
                <a:schemeClr val="bg1">
                  <a:lumMod val="85000"/>
                </a:schemeClr>
              </a:solidFill>
            </a:endParaRPr>
          </a:p>
        </p:txBody>
      </p:sp>
      <p:sp>
        <p:nvSpPr>
          <p:cNvPr id="41" name="Right Arrow 40"/>
          <p:cNvSpPr/>
          <p:nvPr/>
        </p:nvSpPr>
        <p:spPr>
          <a:xfrm rot="10800000">
            <a:off x="6475231" y="2201756"/>
            <a:ext cx="274320" cy="304800"/>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Down Arrow 41"/>
          <p:cNvSpPr/>
          <p:nvPr/>
        </p:nvSpPr>
        <p:spPr>
          <a:xfrm>
            <a:off x="1219200" y="3398450"/>
            <a:ext cx="274320" cy="301752"/>
          </a:xfrm>
          <a:prstGeom prst="downArrow">
            <a:avLst/>
          </a:prstGeom>
          <a:noFill/>
          <a:ln w="9525">
            <a:prstDash val="dashDot"/>
          </a:ln>
        </p:spPr>
        <p:style>
          <a:lnRef idx="1">
            <a:schemeClr val="accent1"/>
          </a:lnRef>
          <a:fillRef idx="3">
            <a:schemeClr val="accent1"/>
          </a:fillRef>
          <a:effectRef idx="2">
            <a:schemeClr val="accent1"/>
          </a:effectRef>
          <a:fontRef idx="minor">
            <a:schemeClr val="lt1"/>
          </a:fontRef>
        </p:style>
        <p:txBody>
          <a:bodyPr spcFirstLastPara="0" vert="horz" wrap="square" lIns="142240" tIns="81280" rIns="142240" bIns="81280" numCol="1" spcCol="1270" anchor="ctr" anchorCtr="0">
            <a:noAutofit/>
          </a:bodyPr>
          <a:lstStyle/>
          <a:p>
            <a:pPr algn="ctr" defTabSz="889000">
              <a:lnSpc>
                <a:spcPct val="90000"/>
              </a:lnSpc>
              <a:spcBef>
                <a:spcPct val="0"/>
              </a:spcBef>
              <a:spcAft>
                <a:spcPct val="35000"/>
              </a:spcAft>
            </a:pPr>
            <a:endParaRPr lang="en-US" sz="2000" dirty="0">
              <a:solidFill>
                <a:schemeClr val="bg1">
                  <a:lumMod val="85000"/>
                </a:schemeClr>
              </a:solidFill>
            </a:endParaRPr>
          </a:p>
        </p:txBody>
      </p:sp>
      <p:sp>
        <p:nvSpPr>
          <p:cNvPr id="43" name="Freeform 42"/>
          <p:cNvSpPr/>
          <p:nvPr/>
        </p:nvSpPr>
        <p:spPr>
          <a:xfrm>
            <a:off x="585654" y="4428037"/>
            <a:ext cx="1727745" cy="1645920"/>
          </a:xfrm>
          <a:custGeom>
            <a:avLst/>
            <a:gdLst>
              <a:gd name="connsiteX0" fmla="*/ 0 w 1727745"/>
              <a:gd name="connsiteY0" fmla="*/ 0 h 1984846"/>
              <a:gd name="connsiteX1" fmla="*/ 1727745 w 1727745"/>
              <a:gd name="connsiteY1" fmla="*/ 0 h 1984846"/>
              <a:gd name="connsiteX2" fmla="*/ 1727745 w 1727745"/>
              <a:gd name="connsiteY2" fmla="*/ 1984846 h 1984846"/>
              <a:gd name="connsiteX3" fmla="*/ 0 w 1727745"/>
              <a:gd name="connsiteY3" fmla="*/ 1984846 h 1984846"/>
              <a:gd name="connsiteX4" fmla="*/ 0 w 1727745"/>
              <a:gd name="connsiteY4" fmla="*/ 0 h 1984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745" h="1984846">
                <a:moveTo>
                  <a:pt x="0" y="0"/>
                </a:moveTo>
                <a:lnTo>
                  <a:pt x="1727745" y="0"/>
                </a:lnTo>
                <a:lnTo>
                  <a:pt x="1727745" y="1984846"/>
                </a:lnTo>
                <a:lnTo>
                  <a:pt x="0" y="1984846"/>
                </a:lnTo>
                <a:lnTo>
                  <a:pt x="0" y="0"/>
                </a:lnTo>
                <a:close/>
              </a:path>
            </a:pathLst>
          </a:custGeom>
          <a:noFill/>
          <a:ln w="9525">
            <a:prstDash val="dashDot"/>
          </a:ln>
        </p:spPr>
        <p:style>
          <a:lnRef idx="1">
            <a:schemeClr val="accent1"/>
          </a:lnRef>
          <a:fillRef idx="3">
            <a:schemeClr val="accent1"/>
          </a:fillRef>
          <a:effectRef idx="2">
            <a:schemeClr val="accent1"/>
          </a:effectRef>
          <a:fontRef idx="minor">
            <a:schemeClr val="lt1"/>
          </a:fontRef>
        </p:style>
        <p:txBody>
          <a:bodyPr spcFirstLastPara="0" vert="horz" wrap="square" lIns="142240" tIns="81280" rIns="142240" bIns="81280" numCol="1" spcCol="1270" anchor="ctr" anchorCtr="0">
            <a:noAutofit/>
          </a:bodyPr>
          <a:lstStyle/>
          <a:p>
            <a:pPr marL="0" lvl="1" algn="ctr" defTabSz="711200" rtl="1">
              <a:lnSpc>
                <a:spcPct val="90000"/>
              </a:lnSpc>
              <a:spcBef>
                <a:spcPct val="0"/>
              </a:spcBef>
              <a:spcAft>
                <a:spcPct val="15000"/>
              </a:spcAft>
            </a:pPr>
            <a:r>
              <a:rPr lang="ar-BH" sz="1600" dirty="0">
                <a:solidFill>
                  <a:schemeClr val="bg1">
                    <a:lumMod val="85000"/>
                  </a:schemeClr>
                </a:solidFill>
              </a:rPr>
              <a:t>مكتب المواليد يقوم بإدراج بيانات إخطار الولادة على النظام ومراجعة جهاز المعلومات المركزي حال وجود أخطاء</a:t>
            </a:r>
          </a:p>
        </p:txBody>
      </p:sp>
      <p:sp>
        <p:nvSpPr>
          <p:cNvPr id="63" name="Freeform 62"/>
          <p:cNvSpPr/>
          <p:nvPr/>
        </p:nvSpPr>
        <p:spPr>
          <a:xfrm>
            <a:off x="587524" y="3760602"/>
            <a:ext cx="1727745" cy="665019"/>
          </a:xfrm>
          <a:custGeom>
            <a:avLst/>
            <a:gdLst>
              <a:gd name="connsiteX0" fmla="*/ 0 w 1727745"/>
              <a:gd name="connsiteY0" fmla="*/ 0 h 1011843"/>
              <a:gd name="connsiteX1" fmla="*/ 1727745 w 1727745"/>
              <a:gd name="connsiteY1" fmla="*/ 0 h 1011843"/>
              <a:gd name="connsiteX2" fmla="*/ 1727745 w 1727745"/>
              <a:gd name="connsiteY2" fmla="*/ 1011843 h 1011843"/>
              <a:gd name="connsiteX3" fmla="*/ 0 w 1727745"/>
              <a:gd name="connsiteY3" fmla="*/ 1011843 h 1011843"/>
              <a:gd name="connsiteX4" fmla="*/ 0 w 1727745"/>
              <a:gd name="connsiteY4" fmla="*/ 0 h 1011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745" h="1011843">
                <a:moveTo>
                  <a:pt x="0" y="0"/>
                </a:moveTo>
                <a:lnTo>
                  <a:pt x="1727745" y="0"/>
                </a:lnTo>
                <a:lnTo>
                  <a:pt x="1727745" y="1011843"/>
                </a:lnTo>
                <a:lnTo>
                  <a:pt x="0" y="1011843"/>
                </a:lnTo>
                <a:lnTo>
                  <a:pt x="0" y="0"/>
                </a:lnTo>
                <a:close/>
              </a:path>
            </a:pathLst>
          </a:custGeom>
          <a:noFill/>
          <a:ln w="9525">
            <a:prstDash val="dashDot"/>
          </a:ln>
        </p:spPr>
        <p:style>
          <a:lnRef idx="1">
            <a:schemeClr val="accent1"/>
          </a:lnRef>
          <a:fillRef idx="3">
            <a:schemeClr val="accent1"/>
          </a:fillRef>
          <a:effectRef idx="2">
            <a:schemeClr val="accent1"/>
          </a:effectRef>
          <a:fontRef idx="minor">
            <a:schemeClr val="lt1"/>
          </a:fontRef>
        </p:style>
        <p:txBody>
          <a:bodyPr spcFirstLastPara="0" vert="horz" wrap="square" lIns="142240" tIns="81280" rIns="142240" bIns="81280" numCol="1" spcCol="1270" anchor="ctr" anchorCtr="0">
            <a:noAutofit/>
          </a:bodyPr>
          <a:lstStyle/>
          <a:p>
            <a:pPr algn="ctr" defTabSz="889000">
              <a:lnSpc>
                <a:spcPct val="90000"/>
              </a:lnSpc>
              <a:spcBef>
                <a:spcPct val="0"/>
              </a:spcBef>
              <a:spcAft>
                <a:spcPct val="35000"/>
              </a:spcAft>
            </a:pPr>
            <a:r>
              <a:rPr lang="ar-BH" sz="2000" dirty="0">
                <a:solidFill>
                  <a:schemeClr val="bg1">
                    <a:lumMod val="85000"/>
                  </a:schemeClr>
                </a:solidFill>
              </a:rPr>
              <a:t>إجراء رقم 5</a:t>
            </a:r>
            <a:endParaRPr lang="en-US" sz="2000" dirty="0">
              <a:solidFill>
                <a:schemeClr val="bg1">
                  <a:lumMod val="85000"/>
                </a:schemeClr>
              </a:solidFill>
            </a:endParaRPr>
          </a:p>
        </p:txBody>
      </p:sp>
      <p:sp>
        <p:nvSpPr>
          <p:cNvPr id="64" name="Left Arrow 63"/>
          <p:cNvSpPr/>
          <p:nvPr/>
        </p:nvSpPr>
        <p:spPr>
          <a:xfrm rot="10800000">
            <a:off x="2328882" y="4866859"/>
            <a:ext cx="274320" cy="301752"/>
          </a:xfrm>
          <a:prstGeom prst="leftArrow">
            <a:avLst/>
          </a:prstGeom>
          <a:noFill/>
          <a:ln w="9525">
            <a:prstDash val="dashDot"/>
          </a:ln>
        </p:spPr>
        <p:style>
          <a:lnRef idx="1">
            <a:schemeClr val="accent1"/>
          </a:lnRef>
          <a:fillRef idx="3">
            <a:schemeClr val="accent1"/>
          </a:fillRef>
          <a:effectRef idx="2">
            <a:schemeClr val="accent1"/>
          </a:effectRef>
          <a:fontRef idx="minor">
            <a:schemeClr val="lt1"/>
          </a:fontRef>
        </p:style>
        <p:txBody>
          <a:bodyPr spcFirstLastPara="0" vert="horz" wrap="square" lIns="142240" tIns="81280" rIns="142240" bIns="81280" numCol="1" spcCol="1270" anchor="ctr" anchorCtr="0">
            <a:noAutofit/>
          </a:bodyPr>
          <a:lstStyle/>
          <a:p>
            <a:pPr algn="ctr" defTabSz="889000">
              <a:lnSpc>
                <a:spcPct val="90000"/>
              </a:lnSpc>
              <a:spcBef>
                <a:spcPct val="0"/>
              </a:spcBef>
              <a:spcAft>
                <a:spcPct val="35000"/>
              </a:spcAft>
            </a:pPr>
            <a:endParaRPr lang="en-US" sz="2000" dirty="0">
              <a:solidFill>
                <a:schemeClr val="bg1">
                  <a:lumMod val="85000"/>
                </a:schemeClr>
              </a:solidFill>
            </a:endParaRPr>
          </a:p>
        </p:txBody>
      </p:sp>
      <p:sp>
        <p:nvSpPr>
          <p:cNvPr id="65" name="Right Arrow 64"/>
          <p:cNvSpPr/>
          <p:nvPr/>
        </p:nvSpPr>
        <p:spPr>
          <a:xfrm rot="10800000">
            <a:off x="2362201" y="2201755"/>
            <a:ext cx="274320" cy="304800"/>
          </a:xfrm>
          <a:prstGeom prst="rightArrow">
            <a:avLst/>
          </a:prstGeom>
          <a:noFill/>
          <a:ln w="9525">
            <a:prstDash val="dashDot"/>
          </a:ln>
        </p:spPr>
        <p:style>
          <a:lnRef idx="1">
            <a:schemeClr val="accent1"/>
          </a:lnRef>
          <a:fillRef idx="3">
            <a:schemeClr val="accent1"/>
          </a:fillRef>
          <a:effectRef idx="2">
            <a:schemeClr val="accent1"/>
          </a:effectRef>
          <a:fontRef idx="minor">
            <a:schemeClr val="lt1"/>
          </a:fontRef>
        </p:style>
        <p:txBody>
          <a:bodyPr spcFirstLastPara="0" vert="horz" wrap="square" lIns="142240" tIns="81280" rIns="142240" bIns="81280" numCol="1" spcCol="1270" anchor="ctr" anchorCtr="0">
            <a:noAutofit/>
          </a:bodyPr>
          <a:lstStyle/>
          <a:p>
            <a:pPr algn="ctr" defTabSz="889000">
              <a:lnSpc>
                <a:spcPct val="90000"/>
              </a:lnSpc>
              <a:spcBef>
                <a:spcPct val="0"/>
              </a:spcBef>
              <a:spcAft>
                <a:spcPct val="35000"/>
              </a:spcAft>
            </a:pPr>
            <a:endParaRPr lang="en-US" sz="2000" dirty="0">
              <a:solidFill>
                <a:schemeClr val="bg1">
                  <a:lumMod val="85000"/>
                </a:schemeClr>
              </a:solidFill>
            </a:endParaRPr>
          </a:p>
        </p:txBody>
      </p:sp>
      <p:sp>
        <p:nvSpPr>
          <p:cNvPr id="66" name="Right Arrow 65"/>
          <p:cNvSpPr/>
          <p:nvPr/>
        </p:nvSpPr>
        <p:spPr>
          <a:xfrm rot="10800000">
            <a:off x="4419600" y="2201755"/>
            <a:ext cx="274320" cy="304800"/>
          </a:xfrm>
          <a:prstGeom prst="rightArrow">
            <a:avLst/>
          </a:prstGeom>
          <a:noFill/>
          <a:ln w="9525">
            <a:prstDash val="dashDot"/>
          </a:ln>
        </p:spPr>
        <p:style>
          <a:lnRef idx="1">
            <a:schemeClr val="accent1"/>
          </a:lnRef>
          <a:fillRef idx="3">
            <a:schemeClr val="accent1"/>
          </a:fillRef>
          <a:effectRef idx="2">
            <a:schemeClr val="accent1"/>
          </a:effectRef>
          <a:fontRef idx="minor">
            <a:schemeClr val="lt1"/>
          </a:fontRef>
        </p:style>
        <p:txBody>
          <a:bodyPr spcFirstLastPara="0" vert="horz" wrap="square" lIns="142240" tIns="81280" rIns="142240" bIns="81280" numCol="1" spcCol="1270" anchor="ctr" anchorCtr="0">
            <a:noAutofit/>
          </a:bodyPr>
          <a:lstStyle/>
          <a:p>
            <a:pPr algn="ctr" defTabSz="889000">
              <a:lnSpc>
                <a:spcPct val="90000"/>
              </a:lnSpc>
              <a:spcBef>
                <a:spcPct val="0"/>
              </a:spcBef>
              <a:spcAft>
                <a:spcPct val="35000"/>
              </a:spcAft>
            </a:pPr>
            <a:endParaRPr lang="en-US" sz="2000" dirty="0">
              <a:solidFill>
                <a:schemeClr val="bg1">
                  <a:lumMod val="85000"/>
                </a:schemeClr>
              </a:solidFill>
            </a:endParaRPr>
          </a:p>
        </p:txBody>
      </p:sp>
      <p:sp>
        <p:nvSpPr>
          <p:cNvPr id="67" name="Left Arrow 66"/>
          <p:cNvSpPr/>
          <p:nvPr/>
        </p:nvSpPr>
        <p:spPr>
          <a:xfrm rot="10800000">
            <a:off x="4419601" y="4866859"/>
            <a:ext cx="274320" cy="301752"/>
          </a:xfrm>
          <a:prstGeom prst="leftArrow">
            <a:avLst/>
          </a:prstGeom>
          <a:noFill/>
          <a:ln w="9525">
            <a:prstDash val="dashDot"/>
          </a:ln>
        </p:spPr>
        <p:style>
          <a:lnRef idx="1">
            <a:schemeClr val="accent1"/>
          </a:lnRef>
          <a:fillRef idx="3">
            <a:schemeClr val="accent1"/>
          </a:fillRef>
          <a:effectRef idx="2">
            <a:schemeClr val="accent1"/>
          </a:effectRef>
          <a:fontRef idx="minor">
            <a:schemeClr val="lt1"/>
          </a:fontRef>
        </p:style>
        <p:txBody>
          <a:bodyPr spcFirstLastPara="0" vert="horz" wrap="square" lIns="142240" tIns="81280" rIns="142240" bIns="81280" numCol="1" spcCol="1270" anchor="ctr" anchorCtr="0">
            <a:noAutofit/>
          </a:bodyPr>
          <a:lstStyle/>
          <a:p>
            <a:pPr algn="ctr" defTabSz="889000">
              <a:lnSpc>
                <a:spcPct val="90000"/>
              </a:lnSpc>
              <a:spcBef>
                <a:spcPct val="0"/>
              </a:spcBef>
              <a:spcAft>
                <a:spcPct val="35000"/>
              </a:spcAft>
            </a:pPr>
            <a:endParaRPr lang="en-US" sz="2000" dirty="0">
              <a:solidFill>
                <a:schemeClr val="bg1">
                  <a:lumMod val="85000"/>
                </a:schemeClr>
              </a:solidFill>
            </a:endParaRPr>
          </a:p>
        </p:txBody>
      </p:sp>
      <p:sp>
        <p:nvSpPr>
          <p:cNvPr id="68" name="Freeform 67"/>
          <p:cNvSpPr/>
          <p:nvPr/>
        </p:nvSpPr>
        <p:spPr>
          <a:xfrm>
            <a:off x="6806655" y="4440658"/>
            <a:ext cx="1727745" cy="1645920"/>
          </a:xfrm>
          <a:custGeom>
            <a:avLst/>
            <a:gdLst>
              <a:gd name="connsiteX0" fmla="*/ 0 w 1727745"/>
              <a:gd name="connsiteY0" fmla="*/ 0 h 2810879"/>
              <a:gd name="connsiteX1" fmla="*/ 1727745 w 1727745"/>
              <a:gd name="connsiteY1" fmla="*/ 0 h 2810879"/>
              <a:gd name="connsiteX2" fmla="*/ 1727745 w 1727745"/>
              <a:gd name="connsiteY2" fmla="*/ 2810879 h 2810879"/>
              <a:gd name="connsiteX3" fmla="*/ 0 w 1727745"/>
              <a:gd name="connsiteY3" fmla="*/ 2810879 h 2810879"/>
              <a:gd name="connsiteX4" fmla="*/ 0 w 1727745"/>
              <a:gd name="connsiteY4" fmla="*/ 0 h 2810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745" h="2810879">
                <a:moveTo>
                  <a:pt x="0" y="0"/>
                </a:moveTo>
                <a:lnTo>
                  <a:pt x="1727745" y="0"/>
                </a:lnTo>
                <a:lnTo>
                  <a:pt x="1727745" y="2810879"/>
                </a:lnTo>
                <a:lnTo>
                  <a:pt x="0" y="2810879"/>
                </a:lnTo>
                <a:lnTo>
                  <a:pt x="0" y="0"/>
                </a:lnTo>
                <a:close/>
              </a:path>
            </a:pathLst>
          </a:custGeom>
          <a:ln w="12700"/>
        </p:spPr>
        <p:style>
          <a:lnRef idx="2">
            <a:schemeClr val="accent5"/>
          </a:lnRef>
          <a:fillRef idx="1">
            <a:schemeClr val="lt1"/>
          </a:fillRef>
          <a:effectRef idx="0">
            <a:schemeClr val="accent5"/>
          </a:effectRef>
          <a:fontRef idx="minor">
            <a:schemeClr val="dk1"/>
          </a:fontRef>
        </p:style>
        <p:txBody>
          <a:bodyPr spcFirstLastPara="0" vert="horz" wrap="square" lIns="85344" tIns="85344" rIns="113792" bIns="128016" numCol="1" spcCol="1270" anchor="ctr" anchorCtr="0">
            <a:noAutofit/>
          </a:bodyPr>
          <a:lstStyle/>
          <a:p>
            <a:pPr marL="0" lvl="1" algn="ctr" defTabSz="711200" rtl="1">
              <a:lnSpc>
                <a:spcPct val="90000"/>
              </a:lnSpc>
              <a:spcBef>
                <a:spcPct val="0"/>
              </a:spcBef>
              <a:spcAft>
                <a:spcPct val="15000"/>
              </a:spcAft>
            </a:pPr>
            <a:r>
              <a:rPr lang="ar-BH" sz="1600" dirty="0" smtClean="0">
                <a:solidFill>
                  <a:schemeClr val="dk1"/>
                </a:solidFill>
              </a:rPr>
              <a:t>استلام الشهادة عن طريق خدمات بريد البحرين</a:t>
            </a:r>
            <a:endParaRPr lang="ar-BH" sz="1600" dirty="0">
              <a:solidFill>
                <a:schemeClr val="dk1"/>
              </a:solidFill>
            </a:endParaRPr>
          </a:p>
        </p:txBody>
      </p:sp>
      <p:sp>
        <p:nvSpPr>
          <p:cNvPr id="69" name="Freeform 68"/>
          <p:cNvSpPr/>
          <p:nvPr/>
        </p:nvSpPr>
        <p:spPr>
          <a:xfrm>
            <a:off x="6806654" y="3778031"/>
            <a:ext cx="1727745" cy="665019"/>
          </a:xfrm>
          <a:custGeom>
            <a:avLst/>
            <a:gdLst>
              <a:gd name="connsiteX0" fmla="*/ 0 w 1727745"/>
              <a:gd name="connsiteY0" fmla="*/ 0 h 1011843"/>
              <a:gd name="connsiteX1" fmla="*/ 1727745 w 1727745"/>
              <a:gd name="connsiteY1" fmla="*/ 0 h 1011843"/>
              <a:gd name="connsiteX2" fmla="*/ 1727745 w 1727745"/>
              <a:gd name="connsiteY2" fmla="*/ 1011843 h 1011843"/>
              <a:gd name="connsiteX3" fmla="*/ 0 w 1727745"/>
              <a:gd name="connsiteY3" fmla="*/ 1011843 h 1011843"/>
              <a:gd name="connsiteX4" fmla="*/ 0 w 1727745"/>
              <a:gd name="connsiteY4" fmla="*/ 0 h 1011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745" h="1011843">
                <a:moveTo>
                  <a:pt x="0" y="0"/>
                </a:moveTo>
                <a:lnTo>
                  <a:pt x="1727745" y="0"/>
                </a:lnTo>
                <a:lnTo>
                  <a:pt x="1727745" y="1011843"/>
                </a:lnTo>
                <a:lnTo>
                  <a:pt x="0" y="1011843"/>
                </a:lnTo>
                <a:lnTo>
                  <a:pt x="0" y="0"/>
                </a:lnTo>
                <a:close/>
              </a:path>
            </a:pathLst>
          </a:custGeom>
          <a:ln/>
        </p:spPr>
        <p:style>
          <a:lnRef idx="1">
            <a:schemeClr val="accent1"/>
          </a:lnRef>
          <a:fillRef idx="3">
            <a:schemeClr val="accent1"/>
          </a:fillRef>
          <a:effectRef idx="2">
            <a:schemeClr val="accent1"/>
          </a:effectRef>
          <a:fontRef idx="minor">
            <a:schemeClr val="lt1"/>
          </a:fontRef>
        </p:style>
        <p:txBody>
          <a:bodyPr spcFirstLastPara="0" vert="horz" wrap="square" lIns="142240" tIns="81280" rIns="142240" bIns="81280" numCol="1" spcCol="1270" anchor="ctr" anchorCtr="0">
            <a:noAutofit/>
          </a:bodyPr>
          <a:lstStyle/>
          <a:p>
            <a:pPr algn="ctr" defTabSz="889000">
              <a:lnSpc>
                <a:spcPct val="90000"/>
              </a:lnSpc>
              <a:spcBef>
                <a:spcPct val="0"/>
              </a:spcBef>
              <a:spcAft>
                <a:spcPct val="35000"/>
              </a:spcAft>
            </a:pPr>
            <a:r>
              <a:rPr lang="ar-BH" sz="2000" dirty="0"/>
              <a:t>إجراء رقم </a:t>
            </a:r>
            <a:r>
              <a:rPr lang="ar-BH" sz="2000" dirty="0" smtClean="0"/>
              <a:t>4</a:t>
            </a:r>
            <a:endParaRPr lang="en-US" sz="2000" dirty="0"/>
          </a:p>
        </p:txBody>
      </p:sp>
      <p:sp>
        <p:nvSpPr>
          <p:cNvPr id="70" name="Left Arrow 69"/>
          <p:cNvSpPr/>
          <p:nvPr/>
        </p:nvSpPr>
        <p:spPr>
          <a:xfrm rot="10800000">
            <a:off x="6486214" y="4866097"/>
            <a:ext cx="274320" cy="301752"/>
          </a:xfrm>
          <a:prstGeom prst="lef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Rectangle 70"/>
          <p:cNvSpPr/>
          <p:nvPr/>
        </p:nvSpPr>
        <p:spPr>
          <a:xfrm>
            <a:off x="152400" y="5541264"/>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smtClean="0">
                <a:solidFill>
                  <a:schemeClr val="tx1"/>
                </a:solidFill>
                <a:sym typeface="Wingdings"/>
              </a:rPr>
              <a:t></a:t>
            </a:r>
            <a:endParaRPr lang="en-US" sz="8800" dirty="0">
              <a:solidFill>
                <a:schemeClr val="tx1"/>
              </a:solidFill>
            </a:endParaRPr>
          </a:p>
        </p:txBody>
      </p:sp>
      <p:sp>
        <p:nvSpPr>
          <p:cNvPr id="72" name="Rectangle 71"/>
          <p:cNvSpPr/>
          <p:nvPr/>
        </p:nvSpPr>
        <p:spPr>
          <a:xfrm>
            <a:off x="2286000" y="2874264"/>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smtClean="0">
                <a:solidFill>
                  <a:schemeClr val="tx1"/>
                </a:solidFill>
                <a:sym typeface="Wingdings"/>
              </a:rPr>
              <a:t></a:t>
            </a:r>
            <a:endParaRPr lang="en-US" sz="8800" dirty="0">
              <a:solidFill>
                <a:schemeClr val="tx1"/>
              </a:solidFill>
            </a:endParaRPr>
          </a:p>
        </p:txBody>
      </p:sp>
      <p:sp>
        <p:nvSpPr>
          <p:cNvPr id="73" name="Rectangle 72"/>
          <p:cNvSpPr/>
          <p:nvPr/>
        </p:nvSpPr>
        <p:spPr>
          <a:xfrm>
            <a:off x="228600" y="2874264"/>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smtClean="0">
                <a:solidFill>
                  <a:schemeClr val="tx1"/>
                </a:solidFill>
                <a:sym typeface="Wingdings"/>
              </a:rPr>
              <a:t></a:t>
            </a:r>
            <a:endParaRPr lang="en-US" sz="8800" dirty="0">
              <a:solidFill>
                <a:schemeClr val="tx1"/>
              </a:solidFill>
            </a:endParaRPr>
          </a:p>
        </p:txBody>
      </p:sp>
      <p:sp>
        <p:nvSpPr>
          <p:cNvPr id="74" name="Rectangle 73"/>
          <p:cNvSpPr/>
          <p:nvPr/>
        </p:nvSpPr>
        <p:spPr>
          <a:xfrm>
            <a:off x="2209800" y="5541264"/>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smtClean="0">
                <a:solidFill>
                  <a:schemeClr val="tx1"/>
                </a:solidFill>
                <a:sym typeface="Wingdings"/>
              </a:rPr>
              <a:t></a:t>
            </a:r>
            <a:endParaRPr lang="en-US" sz="8800" dirty="0">
              <a:solidFill>
                <a:schemeClr val="tx1"/>
              </a:solidFill>
            </a:endParaRPr>
          </a:p>
        </p:txBody>
      </p:sp>
      <p:sp>
        <p:nvSpPr>
          <p:cNvPr id="75" name="Right Arrow 74"/>
          <p:cNvSpPr/>
          <p:nvPr/>
        </p:nvSpPr>
        <p:spPr>
          <a:xfrm rot="5400000">
            <a:off x="5414807" y="3433537"/>
            <a:ext cx="274320" cy="304800"/>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83192275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png"/>
          <p:cNvPicPr>
            <a:picLocks noChangeAspect="1"/>
          </p:cNvPicPr>
          <p:nvPr/>
        </p:nvPicPr>
        <p:blipFill>
          <a:blip r:embed="rId2" cstate="print"/>
          <a:stretch>
            <a:fillRect/>
          </a:stretch>
        </p:blipFill>
        <p:spPr>
          <a:xfrm>
            <a:off x="-130632" y="65316"/>
            <a:ext cx="2201290" cy="507403"/>
          </a:xfrm>
          <a:prstGeom prst="rect">
            <a:avLst/>
          </a:prstGeom>
        </p:spPr>
      </p:pic>
      <p:sp>
        <p:nvSpPr>
          <p:cNvPr id="5" name="Freeform 4"/>
          <p:cNvSpPr/>
          <p:nvPr/>
        </p:nvSpPr>
        <p:spPr>
          <a:xfrm>
            <a:off x="1926770" y="141514"/>
            <a:ext cx="6760029" cy="459904"/>
          </a:xfrm>
          <a:custGeom>
            <a:avLst/>
            <a:gdLst>
              <a:gd name="connsiteX0" fmla="*/ 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459904">
                <a:moveTo>
                  <a:pt x="457200" y="0"/>
                </a:moveTo>
                <a:lnTo>
                  <a:pt x="6858000" y="0"/>
                </a:lnTo>
                <a:lnTo>
                  <a:pt x="6858000" y="459904"/>
                </a:lnTo>
                <a:lnTo>
                  <a:pt x="0" y="459904"/>
                </a:lnTo>
                <a:cubicBezTo>
                  <a:pt x="308429" y="328374"/>
                  <a:pt x="290286" y="109758"/>
                  <a:pt x="457200" y="0"/>
                </a:cubicBezTo>
                <a:close/>
              </a:path>
            </a:pathLst>
          </a:custGeom>
          <a:solidFill>
            <a:schemeClr val="bg2"/>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r" rtl="1"/>
            <a:r>
              <a:rPr lang="ar-BH" sz="2000" dirty="0" smtClean="0">
                <a:solidFill>
                  <a:schemeClr val="bg1"/>
                </a:solidFill>
                <a:latin typeface="GE SS Two Medium" pitchFamily="18" charset="-78"/>
                <a:ea typeface="GE SS Two Medium" pitchFamily="18" charset="-78"/>
                <a:cs typeface="GE SS Two Medium" pitchFamily="18" charset="-78"/>
              </a:rPr>
              <a:t>خدمة تسجيل المواليد وإصدار شهادات الميلاد</a:t>
            </a:r>
            <a:endParaRPr lang="ar-BH" sz="2000" dirty="0">
              <a:solidFill>
                <a:schemeClr val="bg1"/>
              </a:solidFill>
              <a:latin typeface="GE SS Two Medium" pitchFamily="18" charset="-78"/>
              <a:ea typeface="GE SS Two Medium" pitchFamily="18" charset="-78"/>
              <a:cs typeface="GE SS Two Medium" pitchFamily="18" charset="-78"/>
            </a:endParaRPr>
          </a:p>
        </p:txBody>
      </p:sp>
      <p:sp>
        <p:nvSpPr>
          <p:cNvPr id="6" name="Rectangle 5"/>
          <p:cNvSpPr/>
          <p:nvPr/>
        </p:nvSpPr>
        <p:spPr>
          <a:xfrm>
            <a:off x="8686800" y="140400"/>
            <a:ext cx="457200" cy="46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7" name="Rectangle 6"/>
          <p:cNvSpPr/>
          <p:nvPr/>
        </p:nvSpPr>
        <p:spPr>
          <a:xfrm>
            <a:off x="5065328" y="598552"/>
            <a:ext cx="3600666" cy="430887"/>
          </a:xfrm>
          <a:prstGeom prst="rect">
            <a:avLst/>
          </a:prstGeom>
        </p:spPr>
        <p:txBody>
          <a:bodyPr wrap="none">
            <a:spAutoFit/>
          </a:bodyPr>
          <a:lstStyle/>
          <a:p>
            <a:pPr algn="r" rtl="1"/>
            <a:r>
              <a:rPr lang="ar-BH" sz="2200" dirty="0" smtClean="0">
                <a:solidFill>
                  <a:schemeClr val="tx2"/>
                </a:solidFill>
                <a:latin typeface="Arial" pitchFamily="34" charset="0"/>
                <a:ea typeface="GE SS Two Medium" pitchFamily="18" charset="-78"/>
                <a:cs typeface="GE SS Two Medium" pitchFamily="18" charset="-78"/>
              </a:rPr>
              <a:t>مقارنة الوضع قبل تطوير الخدمة وبعده</a:t>
            </a:r>
            <a:endParaRPr lang="ar-BH" sz="2200" dirty="0">
              <a:solidFill>
                <a:schemeClr val="tx2"/>
              </a:solidFill>
              <a:latin typeface="Arial" pitchFamily="34" charset="0"/>
              <a:ea typeface="GE SS Two Medium" pitchFamily="18" charset="-78"/>
              <a:cs typeface="Arial" pitchFamily="34" charset="0"/>
            </a:endParaRPr>
          </a:p>
        </p:txBody>
      </p:sp>
      <p:cxnSp>
        <p:nvCxnSpPr>
          <p:cNvPr id="44" name="Straight Connector 43"/>
          <p:cNvCxnSpPr/>
          <p:nvPr/>
        </p:nvCxnSpPr>
        <p:spPr>
          <a:xfrm flipH="1">
            <a:off x="4126675" y="1069848"/>
            <a:ext cx="1" cy="5029200"/>
          </a:xfrm>
          <a:prstGeom prst="line">
            <a:avLst/>
          </a:prstGeom>
          <a:ln w="19050" cmpd="sng">
            <a:solidFill>
              <a:srgbClr val="C00000"/>
            </a:solidFill>
            <a:prstDash val="dash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4459186" y="1066800"/>
            <a:ext cx="4380014" cy="914400"/>
          </a:xfrm>
          <a:prstGeom prst="roundRect">
            <a:avLst/>
          </a:prstGeom>
          <a:solidFill>
            <a:schemeClr val="accent2">
              <a:lumMod val="20000"/>
              <a:lumOff val="80000"/>
            </a:schemeClr>
          </a:solidFill>
          <a:ln>
            <a:noFill/>
          </a:ln>
          <a:effectLst>
            <a:innerShdw blurRad="63500" dist="50800" dir="16200000">
              <a:prstClr val="black">
                <a:alpha val="50000"/>
              </a:prstClr>
            </a:inn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dirty="0" smtClean="0">
                <a:solidFill>
                  <a:schemeClr val="tx1">
                    <a:lumMod val="75000"/>
                    <a:lumOff val="25000"/>
                  </a:schemeClr>
                </a:solidFill>
              </a:rPr>
              <a:t>أكثر من 10 موظفين لإكمال الإجراءات الإدارية</a:t>
            </a:r>
            <a:endParaRPr lang="en-US" dirty="0">
              <a:solidFill>
                <a:schemeClr val="tx1">
                  <a:lumMod val="75000"/>
                  <a:lumOff val="25000"/>
                </a:schemeClr>
              </a:solidFill>
            </a:endParaRPr>
          </a:p>
        </p:txBody>
      </p:sp>
      <p:sp>
        <p:nvSpPr>
          <p:cNvPr id="46" name="Rounded Rectangle 45"/>
          <p:cNvSpPr/>
          <p:nvPr/>
        </p:nvSpPr>
        <p:spPr>
          <a:xfrm>
            <a:off x="4459186" y="2000221"/>
            <a:ext cx="4380014" cy="914400"/>
          </a:xfrm>
          <a:prstGeom prst="roundRect">
            <a:avLst/>
          </a:prstGeom>
          <a:solidFill>
            <a:schemeClr val="accent2">
              <a:lumMod val="20000"/>
              <a:lumOff val="80000"/>
            </a:schemeClr>
          </a:solidFill>
          <a:ln>
            <a:noFill/>
          </a:ln>
          <a:effectLst>
            <a:innerShdw blurRad="63500" dist="50800" dir="16200000">
              <a:prstClr val="black">
                <a:alpha val="50000"/>
              </a:prstClr>
            </a:inn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dirty="0" smtClean="0">
                <a:solidFill>
                  <a:schemeClr val="tx1">
                    <a:lumMod val="75000"/>
                    <a:lumOff val="25000"/>
                  </a:schemeClr>
                </a:solidFill>
              </a:rPr>
              <a:t>نسبة الأخطاء في إدخال المعلومات تصل إلى 40%</a:t>
            </a:r>
            <a:endParaRPr lang="en-US" dirty="0">
              <a:solidFill>
                <a:schemeClr val="tx1">
                  <a:lumMod val="75000"/>
                  <a:lumOff val="25000"/>
                </a:schemeClr>
              </a:solidFill>
            </a:endParaRPr>
          </a:p>
        </p:txBody>
      </p:sp>
      <p:sp>
        <p:nvSpPr>
          <p:cNvPr id="47" name="Rounded Rectangle 46"/>
          <p:cNvSpPr/>
          <p:nvPr/>
        </p:nvSpPr>
        <p:spPr>
          <a:xfrm>
            <a:off x="4459186" y="2957393"/>
            <a:ext cx="4380014" cy="914400"/>
          </a:xfrm>
          <a:prstGeom prst="roundRect">
            <a:avLst/>
          </a:prstGeom>
          <a:solidFill>
            <a:schemeClr val="accent2">
              <a:lumMod val="20000"/>
              <a:lumOff val="80000"/>
            </a:schemeClr>
          </a:solidFill>
          <a:ln>
            <a:noFill/>
          </a:ln>
          <a:effectLst>
            <a:innerShdw blurRad="63500" dist="50800" dir="16200000">
              <a:prstClr val="black">
                <a:alpha val="50000"/>
              </a:prstClr>
            </a:inn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dirty="0" smtClean="0">
                <a:solidFill>
                  <a:schemeClr val="tx1">
                    <a:lumMod val="75000"/>
                    <a:lumOff val="25000"/>
                  </a:schemeClr>
                </a:solidFill>
              </a:rPr>
              <a:t>يصل الوقت المستغرق لإصدار الرقم الشخصي للمولود إلى 10 أيام</a:t>
            </a:r>
            <a:endParaRPr lang="en-US" dirty="0">
              <a:solidFill>
                <a:schemeClr val="tx1">
                  <a:lumMod val="75000"/>
                  <a:lumOff val="25000"/>
                </a:schemeClr>
              </a:solidFill>
            </a:endParaRPr>
          </a:p>
        </p:txBody>
      </p:sp>
      <p:sp>
        <p:nvSpPr>
          <p:cNvPr id="48" name="Rounded Rectangle 47"/>
          <p:cNvSpPr/>
          <p:nvPr/>
        </p:nvSpPr>
        <p:spPr>
          <a:xfrm>
            <a:off x="4459186" y="3900475"/>
            <a:ext cx="4380014" cy="1050386"/>
          </a:xfrm>
          <a:prstGeom prst="roundRect">
            <a:avLst/>
          </a:prstGeom>
          <a:solidFill>
            <a:schemeClr val="accent2">
              <a:lumMod val="20000"/>
              <a:lumOff val="80000"/>
            </a:schemeClr>
          </a:solidFill>
          <a:ln>
            <a:noFill/>
          </a:ln>
          <a:effectLst>
            <a:innerShdw blurRad="63500" dist="50800" dir="16200000">
              <a:prstClr val="black">
                <a:alpha val="50000"/>
              </a:prstClr>
            </a:inn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dirty="0" smtClean="0">
                <a:solidFill>
                  <a:schemeClr val="tx1">
                    <a:lumMod val="75000"/>
                    <a:lumOff val="25000"/>
                  </a:schemeClr>
                </a:solidFill>
              </a:rPr>
              <a:t>يصل الوقت المستغرق للتسجيل المولود وإصدار شهادة الميلاد إلى 4 أسابيع</a:t>
            </a:r>
            <a:endParaRPr lang="en-US" dirty="0">
              <a:solidFill>
                <a:schemeClr val="tx1">
                  <a:lumMod val="75000"/>
                  <a:lumOff val="25000"/>
                </a:schemeClr>
              </a:solidFill>
            </a:endParaRPr>
          </a:p>
        </p:txBody>
      </p:sp>
      <p:sp>
        <p:nvSpPr>
          <p:cNvPr id="49" name="Rounded Rectangle 48"/>
          <p:cNvSpPr/>
          <p:nvPr/>
        </p:nvSpPr>
        <p:spPr>
          <a:xfrm>
            <a:off x="4457210" y="5001804"/>
            <a:ext cx="4384589" cy="1095572"/>
          </a:xfrm>
          <a:prstGeom prst="roundRect">
            <a:avLst/>
          </a:prstGeom>
          <a:solidFill>
            <a:schemeClr val="accent2">
              <a:lumMod val="20000"/>
              <a:lumOff val="80000"/>
            </a:schemeClr>
          </a:solidFill>
          <a:ln>
            <a:noFill/>
          </a:ln>
          <a:effectLst>
            <a:innerShdw blurRad="63500" dist="50800" dir="16200000">
              <a:prstClr val="black">
                <a:alpha val="50000"/>
              </a:prstClr>
            </a:inn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dirty="0" smtClean="0">
                <a:solidFill>
                  <a:schemeClr val="tx1">
                    <a:lumMod val="75000"/>
                    <a:lumOff val="25000"/>
                  </a:schemeClr>
                </a:solidFill>
              </a:rPr>
              <a:t>يتم طلب إرفاق نسخ من الأوراق الثبوتية لأكثر من مرة، ويتم تمرير الطلب لأكثر من 4 جهات حكومية، مما يؤدي إلى ضياعها و تلفها </a:t>
            </a:r>
            <a:endParaRPr lang="en-US" dirty="0">
              <a:solidFill>
                <a:schemeClr val="tx1">
                  <a:lumMod val="75000"/>
                  <a:lumOff val="25000"/>
                </a:schemeClr>
              </a:solidFill>
            </a:endParaRPr>
          </a:p>
        </p:txBody>
      </p:sp>
      <p:sp>
        <p:nvSpPr>
          <p:cNvPr id="50" name="Rounded Rectangle 49"/>
          <p:cNvSpPr/>
          <p:nvPr/>
        </p:nvSpPr>
        <p:spPr>
          <a:xfrm>
            <a:off x="249013" y="3898075"/>
            <a:ext cx="3561779" cy="1055186"/>
          </a:xfrm>
          <a:prstGeom prst="roundRect">
            <a:avLst/>
          </a:prstGeom>
          <a:solidFill>
            <a:schemeClr val="accent3">
              <a:lumMod val="60000"/>
              <a:lumOff val="40000"/>
            </a:schemeClr>
          </a:solidFill>
          <a:ln>
            <a:noFill/>
          </a:ln>
          <a:effectLst>
            <a:innerShdw blurRad="63500" dist="50800" dir="16200000">
              <a:prstClr val="black">
                <a:alpha val="50000"/>
              </a:prstClr>
            </a:inn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dirty="0" smtClean="0">
                <a:solidFill>
                  <a:schemeClr val="tx1">
                    <a:lumMod val="75000"/>
                    <a:lumOff val="25000"/>
                  </a:schemeClr>
                </a:solidFill>
              </a:rPr>
              <a:t>لا يتعدى الوقت المستغرق للتسجيل المولود و إصدار شهادة الميلاد 5 أيام</a:t>
            </a:r>
            <a:endParaRPr lang="en-US" dirty="0">
              <a:solidFill>
                <a:schemeClr val="tx1">
                  <a:lumMod val="75000"/>
                  <a:lumOff val="25000"/>
                </a:schemeClr>
              </a:solidFill>
            </a:endParaRPr>
          </a:p>
        </p:txBody>
      </p:sp>
      <p:sp>
        <p:nvSpPr>
          <p:cNvPr id="51" name="Rounded Rectangle 50"/>
          <p:cNvSpPr/>
          <p:nvPr/>
        </p:nvSpPr>
        <p:spPr>
          <a:xfrm>
            <a:off x="249013" y="5021997"/>
            <a:ext cx="3561779" cy="1055186"/>
          </a:xfrm>
          <a:prstGeom prst="roundRect">
            <a:avLst/>
          </a:prstGeom>
          <a:solidFill>
            <a:schemeClr val="accent3">
              <a:lumMod val="60000"/>
              <a:lumOff val="40000"/>
            </a:schemeClr>
          </a:solidFill>
          <a:ln>
            <a:noFill/>
          </a:ln>
          <a:effectLst>
            <a:innerShdw blurRad="63500" dist="50800" dir="16200000">
              <a:prstClr val="black">
                <a:alpha val="50000"/>
              </a:prstClr>
            </a:inn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dirty="0" smtClean="0">
                <a:solidFill>
                  <a:schemeClr val="tx1">
                    <a:lumMod val="75000"/>
                    <a:lumOff val="25000"/>
                  </a:schemeClr>
                </a:solidFill>
              </a:rPr>
              <a:t>ليس هناك حاجة لإرفاق نسخ من الأوراق الثبوتية إلا في حالات قانونية قليلة جدا</a:t>
            </a:r>
            <a:endParaRPr lang="en-US" dirty="0">
              <a:solidFill>
                <a:schemeClr val="tx1">
                  <a:lumMod val="75000"/>
                  <a:lumOff val="25000"/>
                </a:schemeClr>
              </a:solidFill>
            </a:endParaRPr>
          </a:p>
        </p:txBody>
      </p:sp>
      <p:sp>
        <p:nvSpPr>
          <p:cNvPr id="52" name="Rounded Rectangle 51"/>
          <p:cNvSpPr/>
          <p:nvPr/>
        </p:nvSpPr>
        <p:spPr>
          <a:xfrm>
            <a:off x="260477" y="1066800"/>
            <a:ext cx="3538850" cy="914400"/>
          </a:xfrm>
          <a:prstGeom prst="roundRect">
            <a:avLst/>
          </a:prstGeom>
          <a:solidFill>
            <a:schemeClr val="accent3">
              <a:lumMod val="60000"/>
              <a:lumOff val="40000"/>
            </a:schemeClr>
          </a:solidFill>
          <a:ln>
            <a:noFill/>
          </a:ln>
          <a:effectLst>
            <a:innerShdw blurRad="63500" dist="50800" dir="16200000">
              <a:prstClr val="black">
                <a:alpha val="50000"/>
              </a:prstClr>
            </a:inn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dirty="0" smtClean="0">
                <a:solidFill>
                  <a:schemeClr val="tx1">
                    <a:lumMod val="75000"/>
                    <a:lumOff val="25000"/>
                  </a:schemeClr>
                </a:solidFill>
              </a:rPr>
              <a:t>لا يتعدى 5 موظفين لإكمال الإجراءات الإدارية</a:t>
            </a:r>
            <a:endParaRPr lang="en-US" dirty="0">
              <a:solidFill>
                <a:schemeClr val="tx1">
                  <a:lumMod val="75000"/>
                  <a:lumOff val="25000"/>
                </a:schemeClr>
              </a:solidFill>
            </a:endParaRPr>
          </a:p>
        </p:txBody>
      </p:sp>
      <p:sp>
        <p:nvSpPr>
          <p:cNvPr id="53" name="Rounded Rectangle 52"/>
          <p:cNvSpPr/>
          <p:nvPr/>
        </p:nvSpPr>
        <p:spPr>
          <a:xfrm>
            <a:off x="260477" y="2000221"/>
            <a:ext cx="3538850" cy="914400"/>
          </a:xfrm>
          <a:prstGeom prst="roundRect">
            <a:avLst/>
          </a:prstGeom>
          <a:solidFill>
            <a:schemeClr val="accent3">
              <a:lumMod val="60000"/>
              <a:lumOff val="40000"/>
            </a:schemeClr>
          </a:solidFill>
          <a:ln>
            <a:noFill/>
          </a:ln>
          <a:effectLst>
            <a:innerShdw blurRad="63500" dist="50800" dir="16200000">
              <a:prstClr val="black">
                <a:alpha val="50000"/>
              </a:prstClr>
            </a:inn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dirty="0" smtClean="0">
                <a:solidFill>
                  <a:schemeClr val="tx1">
                    <a:lumMod val="75000"/>
                    <a:lumOff val="25000"/>
                  </a:schemeClr>
                </a:solidFill>
              </a:rPr>
              <a:t>نسبة الأخطاء في إدخال المعلومات لا يتعدى 5%</a:t>
            </a:r>
            <a:endParaRPr lang="en-US" dirty="0">
              <a:solidFill>
                <a:schemeClr val="tx1">
                  <a:lumMod val="75000"/>
                  <a:lumOff val="25000"/>
                </a:schemeClr>
              </a:solidFill>
            </a:endParaRPr>
          </a:p>
        </p:txBody>
      </p:sp>
      <p:sp>
        <p:nvSpPr>
          <p:cNvPr id="54" name="Rounded Rectangle 53"/>
          <p:cNvSpPr/>
          <p:nvPr/>
        </p:nvSpPr>
        <p:spPr>
          <a:xfrm>
            <a:off x="260477" y="2957393"/>
            <a:ext cx="3538850" cy="914400"/>
          </a:xfrm>
          <a:prstGeom prst="roundRect">
            <a:avLst/>
          </a:prstGeom>
          <a:solidFill>
            <a:schemeClr val="accent3">
              <a:lumMod val="60000"/>
              <a:lumOff val="40000"/>
            </a:schemeClr>
          </a:solidFill>
          <a:ln>
            <a:noFill/>
          </a:ln>
          <a:effectLst>
            <a:innerShdw blurRad="63500" dist="50800" dir="16200000">
              <a:prstClr val="black">
                <a:alpha val="50000"/>
              </a:prstClr>
            </a:inn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dirty="0" smtClean="0">
                <a:solidFill>
                  <a:schemeClr val="tx1">
                    <a:lumMod val="75000"/>
                    <a:lumOff val="25000"/>
                  </a:schemeClr>
                </a:solidFill>
              </a:rPr>
              <a:t>لا يتعدى الوقت المستغرق لإصدار الرقم الشخصي الساعة</a:t>
            </a:r>
            <a:endParaRPr lang="en-US" dirty="0">
              <a:solidFill>
                <a:schemeClr val="tx1">
                  <a:lumMod val="75000"/>
                  <a:lumOff val="25000"/>
                </a:schemeClr>
              </a:solidFill>
            </a:endParaRPr>
          </a:p>
        </p:txBody>
      </p:sp>
      <p:sp>
        <p:nvSpPr>
          <p:cNvPr id="55" name="TextBox 54"/>
          <p:cNvSpPr txBox="1"/>
          <p:nvPr/>
        </p:nvSpPr>
        <p:spPr>
          <a:xfrm>
            <a:off x="3352800" y="6180537"/>
            <a:ext cx="3520516" cy="246221"/>
          </a:xfrm>
          <a:prstGeom prst="rect">
            <a:avLst/>
          </a:prstGeom>
          <a:noFill/>
        </p:spPr>
        <p:txBody>
          <a:bodyPr wrap="none" rtlCol="0">
            <a:spAutoFit/>
          </a:bodyPr>
          <a:lstStyle/>
          <a:p>
            <a:pPr algn="r" rtl="1"/>
            <a:r>
              <a:rPr lang="ar-BH" sz="1000" dirty="0" smtClean="0"/>
              <a:t>المصدر: التدشين الرسمي للخدمة عن طريق وزارة الصحة في 21 مارس 2013</a:t>
            </a:r>
            <a:endParaRPr lang="en-US" sz="1000" dirty="0"/>
          </a:p>
        </p:txBody>
      </p:sp>
    </p:spTree>
    <p:extLst>
      <p:ext uri="{BB962C8B-B14F-4D97-AF65-F5344CB8AC3E}">
        <p14:creationId xmlns:p14="http://schemas.microsoft.com/office/powerpoint/2010/main" xmlns="" val="402473656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down)">
                                      <p:cBhvr>
                                        <p:cTn id="17" dur="500"/>
                                        <p:tgtEl>
                                          <p:spTgt spid="46"/>
                                        </p:tgtEl>
                                      </p:cBhvr>
                                    </p:animEffect>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 calcmode="lin" valueType="num">
                                      <p:cBhvr additive="base">
                                        <p:cTn id="21" dur="500" fill="hold"/>
                                        <p:tgtEl>
                                          <p:spTgt spid="53"/>
                                        </p:tgtEl>
                                        <p:attrNameLst>
                                          <p:attrName>ppt_x</p:attrName>
                                        </p:attrNameLst>
                                      </p:cBhvr>
                                      <p:tavLst>
                                        <p:tav tm="0">
                                          <p:val>
                                            <p:strVal val="#ppt_x"/>
                                          </p:val>
                                        </p:tav>
                                        <p:tav tm="100000">
                                          <p:val>
                                            <p:strVal val="#ppt_x"/>
                                          </p:val>
                                        </p:tav>
                                      </p:tavLst>
                                    </p:anim>
                                    <p:anim calcmode="lin" valueType="num">
                                      <p:cBhvr additive="base">
                                        <p:cTn id="2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down)">
                                      <p:cBhvr>
                                        <p:cTn id="27" dur="500"/>
                                        <p:tgtEl>
                                          <p:spTgt spid="47"/>
                                        </p:tgtEl>
                                      </p:cBhvr>
                                    </p:animEffect>
                                  </p:childTnLst>
                                </p:cTn>
                              </p:par>
                            </p:childTnLst>
                          </p:cTn>
                        </p:par>
                        <p:par>
                          <p:cTn id="28" fill="hold">
                            <p:stCondLst>
                              <p:cond delay="50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ppt_x"/>
                                          </p:val>
                                        </p:tav>
                                        <p:tav tm="100000">
                                          <p:val>
                                            <p:strVal val="#ppt_x"/>
                                          </p:val>
                                        </p:tav>
                                      </p:tavLst>
                                    </p:anim>
                                    <p:anim calcmode="lin" valueType="num">
                                      <p:cBhvr additive="base">
                                        <p:cTn id="3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down)">
                                      <p:cBhvr>
                                        <p:cTn id="37" dur="500"/>
                                        <p:tgtEl>
                                          <p:spTgt spid="48"/>
                                        </p:tgtEl>
                                      </p:cBhvr>
                                    </p:animEffect>
                                  </p:childTnLst>
                                </p:cTn>
                              </p:par>
                            </p:childTnLst>
                          </p:cTn>
                        </p:par>
                        <p:par>
                          <p:cTn id="38" fill="hold">
                            <p:stCondLst>
                              <p:cond delay="500"/>
                            </p:stCondLst>
                            <p:childTnLst>
                              <p:par>
                                <p:cTn id="39" presetID="2" presetClass="entr" presetSubtype="4"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additive="base">
                                        <p:cTn id="41" dur="500" fill="hold"/>
                                        <p:tgtEl>
                                          <p:spTgt spid="50"/>
                                        </p:tgtEl>
                                        <p:attrNameLst>
                                          <p:attrName>ppt_x</p:attrName>
                                        </p:attrNameLst>
                                      </p:cBhvr>
                                      <p:tavLst>
                                        <p:tav tm="0">
                                          <p:val>
                                            <p:strVal val="#ppt_x"/>
                                          </p:val>
                                        </p:tav>
                                        <p:tav tm="100000">
                                          <p:val>
                                            <p:strVal val="#ppt_x"/>
                                          </p:val>
                                        </p:tav>
                                      </p:tavLst>
                                    </p:anim>
                                    <p:anim calcmode="lin" valueType="num">
                                      <p:cBhvr additive="base">
                                        <p:cTn id="4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down)">
                                      <p:cBhvr>
                                        <p:cTn id="47" dur="500"/>
                                        <p:tgtEl>
                                          <p:spTgt spid="49"/>
                                        </p:tgtEl>
                                      </p:cBhvr>
                                    </p:animEffect>
                                  </p:childTnLst>
                                </p:cTn>
                              </p:par>
                            </p:childTnLst>
                          </p:cTn>
                        </p:par>
                        <p:par>
                          <p:cTn id="48" fill="hold">
                            <p:stCondLst>
                              <p:cond delay="500"/>
                            </p:stCondLst>
                            <p:childTnLst>
                              <p:par>
                                <p:cTn id="49" presetID="2" presetClass="entr" presetSubtype="4"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additive="base">
                                        <p:cTn id="51" dur="500" fill="hold"/>
                                        <p:tgtEl>
                                          <p:spTgt spid="51"/>
                                        </p:tgtEl>
                                        <p:attrNameLst>
                                          <p:attrName>ppt_x</p:attrName>
                                        </p:attrNameLst>
                                      </p:cBhvr>
                                      <p:tavLst>
                                        <p:tav tm="0">
                                          <p:val>
                                            <p:strVal val="#ppt_x"/>
                                          </p:val>
                                        </p:tav>
                                        <p:tav tm="100000">
                                          <p:val>
                                            <p:strVal val="#ppt_x"/>
                                          </p:val>
                                        </p:tav>
                                      </p:tavLst>
                                    </p:anim>
                                    <p:anim calcmode="lin" valueType="num">
                                      <p:cBhvr additive="base">
                                        <p:cTn id="52"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png"/>
          <p:cNvPicPr>
            <a:picLocks noChangeAspect="1"/>
          </p:cNvPicPr>
          <p:nvPr/>
        </p:nvPicPr>
        <p:blipFill>
          <a:blip r:embed="rId2" cstate="print"/>
          <a:stretch>
            <a:fillRect/>
          </a:stretch>
        </p:blipFill>
        <p:spPr>
          <a:xfrm>
            <a:off x="-130632" y="65316"/>
            <a:ext cx="2201290" cy="507403"/>
          </a:xfrm>
          <a:prstGeom prst="rect">
            <a:avLst/>
          </a:prstGeom>
        </p:spPr>
      </p:pic>
      <p:sp>
        <p:nvSpPr>
          <p:cNvPr id="5" name="Freeform 4"/>
          <p:cNvSpPr/>
          <p:nvPr/>
        </p:nvSpPr>
        <p:spPr>
          <a:xfrm>
            <a:off x="1926770" y="141514"/>
            <a:ext cx="6760029" cy="459904"/>
          </a:xfrm>
          <a:custGeom>
            <a:avLst/>
            <a:gdLst>
              <a:gd name="connsiteX0" fmla="*/ 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459904">
                <a:moveTo>
                  <a:pt x="457200" y="0"/>
                </a:moveTo>
                <a:lnTo>
                  <a:pt x="6858000" y="0"/>
                </a:lnTo>
                <a:lnTo>
                  <a:pt x="6858000" y="459904"/>
                </a:lnTo>
                <a:lnTo>
                  <a:pt x="0" y="459904"/>
                </a:lnTo>
                <a:cubicBezTo>
                  <a:pt x="308429" y="328374"/>
                  <a:pt x="290286" y="109758"/>
                  <a:pt x="457200" y="0"/>
                </a:cubicBezTo>
                <a:close/>
              </a:path>
            </a:pathLst>
          </a:custGeom>
          <a:solidFill>
            <a:schemeClr val="bg2"/>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r" rtl="1"/>
            <a:r>
              <a:rPr lang="ar-BH" sz="2000" dirty="0" smtClean="0">
                <a:solidFill>
                  <a:schemeClr val="bg1"/>
                </a:solidFill>
                <a:latin typeface="GE SS Two Medium" pitchFamily="18" charset="-78"/>
                <a:ea typeface="GE SS Two Medium" pitchFamily="18" charset="-78"/>
                <a:cs typeface="GE SS Two Medium" pitchFamily="18" charset="-78"/>
              </a:rPr>
              <a:t>خدمة تسجيل المواليد وإصدار شهادات الميلاد</a:t>
            </a:r>
            <a:endParaRPr lang="ar-BH" sz="2000" dirty="0">
              <a:solidFill>
                <a:schemeClr val="bg1"/>
              </a:solidFill>
              <a:latin typeface="GE SS Two Medium" pitchFamily="18" charset="-78"/>
              <a:ea typeface="GE SS Two Medium" pitchFamily="18" charset="-78"/>
              <a:cs typeface="GE SS Two Medium" pitchFamily="18" charset="-78"/>
            </a:endParaRPr>
          </a:p>
        </p:txBody>
      </p:sp>
      <p:sp>
        <p:nvSpPr>
          <p:cNvPr id="6" name="Rectangle 5"/>
          <p:cNvSpPr/>
          <p:nvPr/>
        </p:nvSpPr>
        <p:spPr>
          <a:xfrm>
            <a:off x="8686800" y="140400"/>
            <a:ext cx="457200" cy="46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7" name="Rectangle 6"/>
          <p:cNvSpPr/>
          <p:nvPr/>
        </p:nvSpPr>
        <p:spPr>
          <a:xfrm>
            <a:off x="6685965" y="604266"/>
            <a:ext cx="1980029" cy="430887"/>
          </a:xfrm>
          <a:prstGeom prst="rect">
            <a:avLst/>
          </a:prstGeom>
        </p:spPr>
        <p:txBody>
          <a:bodyPr wrap="none">
            <a:spAutoFit/>
          </a:bodyPr>
          <a:lstStyle/>
          <a:p>
            <a:pPr algn="r" rtl="1"/>
            <a:r>
              <a:rPr lang="ar-BH" sz="2200" dirty="0" smtClean="0">
                <a:solidFill>
                  <a:schemeClr val="tx2"/>
                </a:solidFill>
                <a:latin typeface="Arial" pitchFamily="34" charset="0"/>
                <a:ea typeface="GE SS Two Medium" pitchFamily="18" charset="-78"/>
                <a:cs typeface="GE SS Two Medium" pitchFamily="18" charset="-78"/>
              </a:rPr>
              <a:t>مراحل تفعيل الخدمة</a:t>
            </a:r>
            <a:endParaRPr lang="ar-BH" sz="2200" dirty="0">
              <a:solidFill>
                <a:schemeClr val="tx2"/>
              </a:solidFill>
              <a:latin typeface="Arial" pitchFamily="34" charset="0"/>
              <a:ea typeface="GE SS Two Medium" pitchFamily="18" charset="-78"/>
              <a:cs typeface="Arial" pitchFamily="34" charset="0"/>
            </a:endParaRPr>
          </a:p>
        </p:txBody>
      </p:sp>
      <p:graphicFrame>
        <p:nvGraphicFramePr>
          <p:cNvPr id="44" name="Table 43"/>
          <p:cNvGraphicFramePr>
            <a:graphicFrameLocks noGrp="1"/>
          </p:cNvGraphicFramePr>
          <p:nvPr>
            <p:extLst>
              <p:ext uri="{D42A27DB-BD31-4B8C-83A1-F6EECF244321}">
                <p14:modId xmlns:p14="http://schemas.microsoft.com/office/powerpoint/2010/main" xmlns="" val="4052294858"/>
              </p:ext>
            </p:extLst>
          </p:nvPr>
        </p:nvGraphicFramePr>
        <p:xfrm>
          <a:off x="1447800" y="1219200"/>
          <a:ext cx="6629400" cy="3733800"/>
        </p:xfrm>
        <a:graphic>
          <a:graphicData uri="http://schemas.openxmlformats.org/drawingml/2006/table">
            <a:tbl>
              <a:tblPr>
                <a:tableStyleId>{5C22544A-7EE6-4342-B048-85BDC9FD1C3A}</a:tableStyleId>
              </a:tblPr>
              <a:tblGrid>
                <a:gridCol w="3314700"/>
                <a:gridCol w="3314700"/>
              </a:tblGrid>
              <a:tr h="746760">
                <a:tc>
                  <a:txBody>
                    <a:bodyPr/>
                    <a:lstStyle/>
                    <a:p>
                      <a:pPr algn="ctr" rtl="1" fontAlgn="b"/>
                      <a:r>
                        <a:rPr lang="ar-BH" sz="2000" b="1" i="0" u="none" strike="noStrike" dirty="0" smtClean="0">
                          <a:solidFill>
                            <a:schemeClr val="bg1"/>
                          </a:solidFill>
                          <a:effectLst/>
                          <a:latin typeface="Calibri"/>
                        </a:rPr>
                        <a:t>تاريخ التطبيق</a:t>
                      </a:r>
                      <a:endParaRPr lang="en-US" sz="2000" b="1" i="0" u="none" strike="noStrike" dirty="0">
                        <a:solidFill>
                          <a:schemeClr val="bg1"/>
                        </a:solidFill>
                        <a:effectLst/>
                        <a:latin typeface="Calibri"/>
                      </a:endParaRPr>
                    </a:p>
                  </a:txBody>
                  <a:tcPr marL="9525" marR="9525" marT="9525" marB="0" anchor="ctr">
                    <a:solidFill>
                      <a:schemeClr val="accent1">
                        <a:lumMod val="75000"/>
                      </a:schemeClr>
                    </a:solidFill>
                  </a:tcPr>
                </a:tc>
                <a:tc>
                  <a:txBody>
                    <a:bodyPr/>
                    <a:lstStyle/>
                    <a:p>
                      <a:pPr algn="ctr" rtl="1" fontAlgn="b"/>
                      <a:r>
                        <a:rPr lang="ar-BH" sz="2000" b="1" i="0" u="none" strike="noStrike" dirty="0" smtClean="0">
                          <a:solidFill>
                            <a:schemeClr val="bg1"/>
                          </a:solidFill>
                          <a:effectLst/>
                          <a:latin typeface="+mn-lt"/>
                        </a:rPr>
                        <a:t>المستشفى</a:t>
                      </a:r>
                      <a:endParaRPr lang="en-US" sz="2000" b="1" i="0" u="none" strike="noStrike" dirty="0">
                        <a:solidFill>
                          <a:schemeClr val="bg1"/>
                        </a:solidFill>
                        <a:effectLst/>
                        <a:latin typeface="Calibri"/>
                      </a:endParaRPr>
                    </a:p>
                  </a:txBody>
                  <a:tcPr marL="9525" marR="9525" marT="9525" marB="0" anchor="ctr">
                    <a:solidFill>
                      <a:schemeClr val="accent1">
                        <a:lumMod val="75000"/>
                      </a:schemeClr>
                    </a:solidFill>
                  </a:tcPr>
                </a:tc>
              </a:tr>
              <a:tr h="746760">
                <a:tc>
                  <a:txBody>
                    <a:bodyPr/>
                    <a:lstStyle/>
                    <a:p>
                      <a:pPr algn="ctr" rtl="1" fontAlgn="b"/>
                      <a:r>
                        <a:rPr lang="ar-BH" sz="2000" b="1" u="none" strike="noStrike" dirty="0" smtClean="0">
                          <a:solidFill>
                            <a:srgbClr val="C00000"/>
                          </a:solidFill>
                          <a:effectLst/>
                        </a:rPr>
                        <a:t>25-مايو-09</a:t>
                      </a:r>
                      <a:endParaRPr lang="en-US" sz="2000" u="none" strike="noStrike" dirty="0" smtClean="0">
                        <a:solidFill>
                          <a:srgbClr val="C00000"/>
                        </a:solidFill>
                        <a:effectLst/>
                      </a:endParaRPr>
                    </a:p>
                  </a:txBody>
                  <a:tcPr marL="9525" marR="9525" marT="9525" marB="0" anchor="ctr"/>
                </a:tc>
                <a:tc>
                  <a:txBody>
                    <a:bodyPr/>
                    <a:lstStyle/>
                    <a:p>
                      <a:pPr algn="ctr" rtl="1" fontAlgn="b"/>
                      <a:r>
                        <a:rPr lang="ar-BH" sz="2000" dirty="0" smtClean="0">
                          <a:solidFill>
                            <a:srgbClr val="C00000"/>
                          </a:solidFill>
                        </a:rPr>
                        <a:t>مجمع السلمانية الطبي</a:t>
                      </a:r>
                      <a:endParaRPr lang="en-US" sz="2000" u="none" strike="noStrike" dirty="0" smtClean="0">
                        <a:solidFill>
                          <a:srgbClr val="C00000"/>
                        </a:solidFill>
                        <a:effectLst/>
                      </a:endParaRPr>
                    </a:p>
                  </a:txBody>
                  <a:tcPr marL="9525" marR="9525" marT="9525" marB="0" anchor="ctr"/>
                </a:tc>
              </a:tr>
              <a:tr h="746760">
                <a:tc>
                  <a:txBody>
                    <a:bodyPr/>
                    <a:lstStyle/>
                    <a:p>
                      <a:pPr algn="ctr" rtl="1" fontAlgn="b"/>
                      <a:r>
                        <a:rPr lang="ar-BH" sz="2000" b="1" u="none" strike="noStrike" dirty="0" smtClean="0">
                          <a:solidFill>
                            <a:srgbClr val="C00000"/>
                          </a:solidFill>
                          <a:effectLst/>
                        </a:rPr>
                        <a:t>13-فبراير-11</a:t>
                      </a:r>
                    </a:p>
                  </a:txBody>
                  <a:tcPr marL="9525" marR="9525" marT="9525" marB="0" anchor="ctr"/>
                </a:tc>
                <a:tc>
                  <a:txBody>
                    <a:bodyPr/>
                    <a:lstStyle/>
                    <a:p>
                      <a:pPr algn="ctr" rtl="1" fontAlgn="b"/>
                      <a:r>
                        <a:rPr lang="ar-BH" sz="2000" dirty="0" smtClean="0">
                          <a:solidFill>
                            <a:srgbClr val="C00000"/>
                          </a:solidFill>
                        </a:rPr>
                        <a:t>مستشفى المحرق للولادة </a:t>
                      </a:r>
                      <a:r>
                        <a:rPr lang="ar-BH" sz="1400" dirty="0" smtClean="0">
                          <a:solidFill>
                            <a:srgbClr val="C00000"/>
                          </a:solidFill>
                        </a:rPr>
                        <a:t>(تم اغلاقه)</a:t>
                      </a:r>
                      <a:endParaRPr lang="en-US" sz="2000" b="0" i="0" u="none" strike="noStrike" dirty="0">
                        <a:solidFill>
                          <a:srgbClr val="C00000"/>
                        </a:solidFill>
                        <a:effectLst/>
                        <a:latin typeface="Calibri"/>
                      </a:endParaRPr>
                    </a:p>
                  </a:txBody>
                  <a:tcPr marL="9525" marR="9525" marT="9525" marB="0" anchor="ctr"/>
                </a:tc>
              </a:tr>
              <a:tr h="746760">
                <a:tc>
                  <a:txBody>
                    <a:bodyPr/>
                    <a:lstStyle/>
                    <a:p>
                      <a:pPr algn="ctr" rtl="1" fontAlgn="b"/>
                      <a:r>
                        <a:rPr lang="ar-BH" sz="2000" b="1" u="none" strike="noStrike" dirty="0" smtClean="0">
                          <a:solidFill>
                            <a:srgbClr val="C00000"/>
                          </a:solidFill>
                          <a:effectLst/>
                        </a:rPr>
                        <a:t>13-فبراير-11</a:t>
                      </a:r>
                      <a:endParaRPr lang="en-US" sz="2000" b="0" i="0" u="none" strike="noStrike" dirty="0">
                        <a:solidFill>
                          <a:srgbClr val="C00000"/>
                        </a:solidFill>
                        <a:effectLst/>
                        <a:latin typeface="+mn-lt"/>
                      </a:endParaRPr>
                    </a:p>
                  </a:txBody>
                  <a:tcPr marL="9525" marR="9525" marT="9525" marB="0" anchor="ctr"/>
                </a:tc>
                <a:tc>
                  <a:txBody>
                    <a:bodyPr/>
                    <a:lstStyle/>
                    <a:p>
                      <a:pPr algn="ctr" rtl="1" fontAlgn="b"/>
                      <a:r>
                        <a:rPr lang="ar-BH" sz="2000" dirty="0" smtClean="0">
                          <a:solidFill>
                            <a:srgbClr val="C00000"/>
                          </a:solidFill>
                        </a:rPr>
                        <a:t>مستشفى جد</a:t>
                      </a:r>
                      <a:r>
                        <a:rPr lang="en-US" sz="2000" dirty="0" smtClean="0">
                          <a:solidFill>
                            <a:srgbClr val="C00000"/>
                          </a:solidFill>
                        </a:rPr>
                        <a:t> </a:t>
                      </a:r>
                      <a:r>
                        <a:rPr lang="ar-BH" sz="2000" dirty="0" smtClean="0">
                          <a:solidFill>
                            <a:srgbClr val="C00000"/>
                          </a:solidFill>
                        </a:rPr>
                        <a:t>حفص للولادة</a:t>
                      </a:r>
                      <a:endParaRPr lang="en-US" sz="2000" b="0" i="0" u="none" strike="noStrike" dirty="0">
                        <a:solidFill>
                          <a:srgbClr val="C00000"/>
                        </a:solidFill>
                        <a:effectLst/>
                        <a:latin typeface="Calibri"/>
                      </a:endParaRPr>
                    </a:p>
                  </a:txBody>
                  <a:tcPr marL="9525" marR="9525" marT="9525" marB="0" anchor="ctr"/>
                </a:tc>
              </a:tr>
              <a:tr h="746760">
                <a:tc>
                  <a:txBody>
                    <a:bodyPr/>
                    <a:lstStyle/>
                    <a:p>
                      <a:pPr marL="0" marR="0" indent="0" algn="ctr" defTabSz="914400" rtl="1" eaLnBrk="1" fontAlgn="b" latinLnBrk="0" hangingPunct="1">
                        <a:lnSpc>
                          <a:spcPct val="100000"/>
                        </a:lnSpc>
                        <a:spcBef>
                          <a:spcPts val="0"/>
                        </a:spcBef>
                        <a:spcAft>
                          <a:spcPts val="0"/>
                        </a:spcAft>
                        <a:buClrTx/>
                        <a:buSzTx/>
                        <a:buFontTx/>
                        <a:buNone/>
                        <a:tabLst/>
                        <a:defRPr/>
                      </a:pPr>
                      <a:r>
                        <a:rPr lang="ar-BH" sz="2000" b="1" u="none" strike="noStrike" dirty="0" smtClean="0">
                          <a:solidFill>
                            <a:srgbClr val="C00000"/>
                          </a:solidFill>
                          <a:effectLst/>
                        </a:rPr>
                        <a:t>23-أبريل-12</a:t>
                      </a:r>
                      <a:endParaRPr lang="en-US" sz="2000" b="1" i="0" u="none" strike="noStrike" dirty="0" smtClean="0">
                        <a:solidFill>
                          <a:srgbClr val="C00000"/>
                        </a:solidFill>
                        <a:effectLst/>
                        <a:latin typeface="+mn-lt"/>
                      </a:endParaRPr>
                    </a:p>
                  </a:txBody>
                  <a:tcPr marL="9525" marR="9525" marT="9525" marB="0" anchor="ctr"/>
                </a:tc>
                <a:tc>
                  <a:txBody>
                    <a:bodyPr/>
                    <a:lstStyle/>
                    <a:p>
                      <a:pPr algn="ctr" rtl="1" fontAlgn="b"/>
                      <a:r>
                        <a:rPr lang="ar-BH" sz="2000" u="none" strike="noStrike" dirty="0" smtClean="0">
                          <a:solidFill>
                            <a:srgbClr val="C00000"/>
                          </a:solidFill>
                          <a:effectLst/>
                        </a:rPr>
                        <a:t>مستشفى الملك</a:t>
                      </a:r>
                      <a:r>
                        <a:rPr lang="ar-BH" sz="2000" u="none" strike="noStrike" baseline="0" dirty="0" smtClean="0">
                          <a:solidFill>
                            <a:srgbClr val="C00000"/>
                          </a:solidFill>
                          <a:effectLst/>
                        </a:rPr>
                        <a:t> حمد الجامعي</a:t>
                      </a:r>
                      <a:endParaRPr lang="en-US" sz="2000" u="none" strike="noStrike" dirty="0" smtClean="0">
                        <a:solidFill>
                          <a:srgbClr val="C00000"/>
                        </a:solidFill>
                        <a:effectLst/>
                      </a:endParaRPr>
                    </a:p>
                  </a:txBody>
                  <a:tcPr marL="9525" marR="9525" marT="9525" marB="0" anchor="ctr"/>
                </a:tc>
              </a:tr>
            </a:tbl>
          </a:graphicData>
        </a:graphic>
      </p:graphicFrame>
    </p:spTree>
    <p:extLst>
      <p:ext uri="{BB962C8B-B14F-4D97-AF65-F5344CB8AC3E}">
        <p14:creationId xmlns:p14="http://schemas.microsoft.com/office/powerpoint/2010/main" xmlns="" val="163350692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png"/>
          <p:cNvPicPr>
            <a:picLocks noChangeAspect="1"/>
          </p:cNvPicPr>
          <p:nvPr/>
        </p:nvPicPr>
        <p:blipFill>
          <a:blip r:embed="rId2" cstate="print"/>
          <a:stretch>
            <a:fillRect/>
          </a:stretch>
        </p:blipFill>
        <p:spPr>
          <a:xfrm>
            <a:off x="-130632" y="65316"/>
            <a:ext cx="2201290" cy="507403"/>
          </a:xfrm>
          <a:prstGeom prst="rect">
            <a:avLst/>
          </a:prstGeom>
        </p:spPr>
      </p:pic>
      <p:sp>
        <p:nvSpPr>
          <p:cNvPr id="5" name="Freeform 4"/>
          <p:cNvSpPr/>
          <p:nvPr/>
        </p:nvSpPr>
        <p:spPr>
          <a:xfrm>
            <a:off x="1926770" y="141514"/>
            <a:ext cx="6760029" cy="459904"/>
          </a:xfrm>
          <a:custGeom>
            <a:avLst/>
            <a:gdLst>
              <a:gd name="connsiteX0" fmla="*/ 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459904">
                <a:moveTo>
                  <a:pt x="457200" y="0"/>
                </a:moveTo>
                <a:lnTo>
                  <a:pt x="6858000" y="0"/>
                </a:lnTo>
                <a:lnTo>
                  <a:pt x="6858000" y="459904"/>
                </a:lnTo>
                <a:lnTo>
                  <a:pt x="0" y="459904"/>
                </a:lnTo>
                <a:cubicBezTo>
                  <a:pt x="308429" y="328374"/>
                  <a:pt x="290286" y="109758"/>
                  <a:pt x="457200" y="0"/>
                </a:cubicBezTo>
                <a:close/>
              </a:path>
            </a:pathLst>
          </a:custGeom>
          <a:solidFill>
            <a:schemeClr val="bg2"/>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r" rtl="1"/>
            <a:r>
              <a:rPr lang="ar-BH" sz="2000" dirty="0" smtClean="0">
                <a:solidFill>
                  <a:schemeClr val="bg1"/>
                </a:solidFill>
                <a:latin typeface="GE SS Two Medium" pitchFamily="18" charset="-78"/>
                <a:ea typeface="GE SS Two Medium" pitchFamily="18" charset="-78"/>
                <a:cs typeface="GE SS Two Medium" pitchFamily="18" charset="-78"/>
              </a:rPr>
              <a:t>خدمة المقترحات والشكاوى الصحية</a:t>
            </a:r>
            <a:endParaRPr lang="ar-BH" sz="2000" dirty="0">
              <a:solidFill>
                <a:schemeClr val="bg1"/>
              </a:solidFill>
              <a:latin typeface="GE SS Two Medium" pitchFamily="18" charset="-78"/>
              <a:ea typeface="GE SS Two Medium" pitchFamily="18" charset="-78"/>
              <a:cs typeface="GE SS Two Medium" pitchFamily="18" charset="-78"/>
            </a:endParaRPr>
          </a:p>
        </p:txBody>
      </p:sp>
      <p:sp>
        <p:nvSpPr>
          <p:cNvPr id="6" name="Rectangle 5"/>
          <p:cNvSpPr/>
          <p:nvPr/>
        </p:nvSpPr>
        <p:spPr>
          <a:xfrm>
            <a:off x="8686800" y="140400"/>
            <a:ext cx="457200" cy="46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5963" t="19122" r="24700" b="19561"/>
          <a:stretch/>
        </p:blipFill>
        <p:spPr bwMode="auto">
          <a:xfrm>
            <a:off x="381000" y="2057400"/>
            <a:ext cx="3828699"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2" name="Rectangle 1"/>
          <p:cNvSpPr/>
          <p:nvPr/>
        </p:nvSpPr>
        <p:spPr>
          <a:xfrm>
            <a:off x="1909760" y="2333624"/>
            <a:ext cx="455897" cy="1363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480233" y="635913"/>
            <a:ext cx="4185761" cy="430887"/>
          </a:xfrm>
          <a:prstGeom prst="rect">
            <a:avLst/>
          </a:prstGeom>
        </p:spPr>
        <p:txBody>
          <a:bodyPr wrap="none">
            <a:spAutoFit/>
          </a:bodyPr>
          <a:lstStyle/>
          <a:p>
            <a:pPr algn="r" rtl="1"/>
            <a:r>
              <a:rPr lang="ar-BH" sz="2200" dirty="0" smtClean="0">
                <a:solidFill>
                  <a:schemeClr val="tx2"/>
                </a:solidFill>
                <a:latin typeface="Arial" pitchFamily="34" charset="0"/>
                <a:ea typeface="GE SS Two Medium" pitchFamily="18" charset="-78"/>
                <a:cs typeface="GE SS Two Medium" pitchFamily="18" charset="-78"/>
              </a:rPr>
              <a:t>الهدف من نظام المقترحات والشكاوى الصحية</a:t>
            </a:r>
            <a:endParaRPr lang="ar-BH" sz="2200" dirty="0">
              <a:solidFill>
                <a:schemeClr val="tx2"/>
              </a:solidFill>
              <a:latin typeface="Arial" pitchFamily="34" charset="0"/>
              <a:ea typeface="GE SS Two Medium" pitchFamily="18" charset="-78"/>
              <a:cs typeface="Arial" pitchFamily="34" charset="0"/>
            </a:endParaRPr>
          </a:p>
        </p:txBody>
      </p:sp>
      <p:sp>
        <p:nvSpPr>
          <p:cNvPr id="22" name="Rectangle 1"/>
          <p:cNvSpPr>
            <a:spLocks noChangeArrowheads="1"/>
          </p:cNvSpPr>
          <p:nvPr/>
        </p:nvSpPr>
        <p:spPr bwMode="auto">
          <a:xfrm>
            <a:off x="4343400" y="1564481"/>
            <a:ext cx="4495800" cy="3693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lgn="r" rtl="1">
              <a:buFont typeface="Wingdings" pitchFamily="2" charset="2"/>
              <a:buChar char="§"/>
            </a:pPr>
            <a:r>
              <a:rPr lang="ar-BH" dirty="0">
                <a:solidFill>
                  <a:srgbClr val="622C1F"/>
                </a:solidFill>
              </a:rPr>
              <a:t>تصميم موقع وطني متكامل يوفر للمواطنين والمقيمين وقطاع الأعمال والزوار إمكانية التقدم بشكوى أو مقترح أو استفسار لأي جهة حكومية في البحرين. حيث يتم تحويل الطلب إلى وحدة خدمة الزبائن في الجهة الحكومية المعنية، التي تقوم بدورها بالفحص والمتابعة ومن ثم تعيين الفريق المسؤول عن حل المشكلة.</a:t>
            </a:r>
          </a:p>
          <a:p>
            <a:pPr marL="342900" indent="-342900" algn="r" rtl="1">
              <a:buFont typeface="Arial" pitchFamily="34" charset="0"/>
              <a:buChar char="•"/>
            </a:pPr>
            <a:endParaRPr lang="ar-BH" dirty="0">
              <a:solidFill>
                <a:srgbClr val="622C1F"/>
              </a:solidFill>
            </a:endParaRPr>
          </a:p>
          <a:p>
            <a:pPr marL="342900" indent="-342900" algn="r" rtl="1">
              <a:buFont typeface="Wingdings" pitchFamily="2" charset="2"/>
              <a:buChar char="§"/>
            </a:pPr>
            <a:r>
              <a:rPr lang="ar-BH" dirty="0">
                <a:solidFill>
                  <a:srgbClr val="622C1F"/>
                </a:solidFill>
              </a:rPr>
              <a:t>يوفر للإدارات العليا متابعة مباشرة لمؤشر الفاعلية  والقياس للشكاوى المطروحة والحلول المقدمة.</a:t>
            </a:r>
          </a:p>
          <a:p>
            <a:pPr marL="342900" indent="-342900" algn="r" rtl="1">
              <a:buFont typeface="Wingdings" pitchFamily="2" charset="2"/>
              <a:buChar char="§"/>
            </a:pPr>
            <a:endParaRPr lang="ar-BH" dirty="0">
              <a:solidFill>
                <a:srgbClr val="622C1F"/>
              </a:solidFill>
            </a:endParaRPr>
          </a:p>
          <a:p>
            <a:pPr marL="342900" indent="-342900" algn="r" rtl="1">
              <a:buFont typeface="Wingdings" pitchFamily="2" charset="2"/>
              <a:buChar char="§"/>
            </a:pPr>
            <a:r>
              <a:rPr lang="ar-BH" dirty="0">
                <a:solidFill>
                  <a:srgbClr val="622C1F"/>
                </a:solidFill>
              </a:rPr>
              <a:t>نظام المقترحات والشكاوى سوف يساعد على تسهيل تبادل المعلومات والشفافية، وذلك سوف يسهم في بناء اقتصاد قائم على المعرفة لمملكة البحرين</a:t>
            </a:r>
            <a:r>
              <a:rPr lang="en-US" dirty="0">
                <a:solidFill>
                  <a:srgbClr val="622C1F"/>
                </a:solidFill>
              </a:rPr>
              <a:t>.</a:t>
            </a:r>
            <a:endParaRPr lang="ar-BH" dirty="0">
              <a:solidFill>
                <a:srgbClr val="622C1F"/>
              </a:solidFill>
            </a:endParaRPr>
          </a:p>
        </p:txBody>
      </p:sp>
      <p:sp>
        <p:nvSpPr>
          <p:cNvPr id="23" name="Rectangle 22"/>
          <p:cNvSpPr/>
          <p:nvPr/>
        </p:nvSpPr>
        <p:spPr>
          <a:xfrm>
            <a:off x="1524000" y="5650468"/>
            <a:ext cx="6191117" cy="369332"/>
          </a:xfrm>
          <a:prstGeom prst="rect">
            <a:avLst/>
          </a:prstGeom>
        </p:spPr>
        <p:txBody>
          <a:bodyPr wrap="none">
            <a:spAutoFit/>
          </a:bodyPr>
          <a:lstStyle/>
          <a:p>
            <a:pPr algn="r" rtl="1"/>
            <a:r>
              <a:rPr lang="ar-BH" dirty="0" smtClean="0">
                <a:solidFill>
                  <a:schemeClr val="tx2"/>
                </a:solidFill>
                <a:latin typeface="Arial" pitchFamily="34" charset="0"/>
                <a:ea typeface="GE SS Two Medium" pitchFamily="18" charset="-78"/>
                <a:cs typeface="GE SS Two Medium" pitchFamily="18" charset="-78"/>
              </a:rPr>
              <a:t>تم تطبيق النظام كمرحلة أولية على كل من وزارة الصحة وهيئة الحكومة الإلكترونية</a:t>
            </a:r>
            <a:endParaRPr lang="ar-BH" dirty="0">
              <a:solidFill>
                <a:schemeClr val="tx2"/>
              </a:solidFill>
              <a:latin typeface="Arial" pitchFamily="34" charset="0"/>
              <a:ea typeface="GE SS Two Medium" pitchFamily="18" charset="-78"/>
              <a:cs typeface="Arial" pitchFamily="34" charset="0"/>
            </a:endParaRPr>
          </a:p>
        </p:txBody>
      </p:sp>
    </p:spTree>
    <p:extLst>
      <p:ext uri="{BB962C8B-B14F-4D97-AF65-F5344CB8AC3E}">
        <p14:creationId xmlns:p14="http://schemas.microsoft.com/office/powerpoint/2010/main" xmlns="" val="425535910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png"/>
          <p:cNvPicPr>
            <a:picLocks noChangeAspect="1"/>
          </p:cNvPicPr>
          <p:nvPr/>
        </p:nvPicPr>
        <p:blipFill>
          <a:blip r:embed="rId2" cstate="print"/>
          <a:stretch>
            <a:fillRect/>
          </a:stretch>
        </p:blipFill>
        <p:spPr>
          <a:xfrm>
            <a:off x="-130632" y="65316"/>
            <a:ext cx="2201290" cy="507403"/>
          </a:xfrm>
          <a:prstGeom prst="rect">
            <a:avLst/>
          </a:prstGeom>
        </p:spPr>
      </p:pic>
      <p:sp>
        <p:nvSpPr>
          <p:cNvPr id="5" name="Freeform 4"/>
          <p:cNvSpPr/>
          <p:nvPr/>
        </p:nvSpPr>
        <p:spPr>
          <a:xfrm>
            <a:off x="1926770" y="141514"/>
            <a:ext cx="6760029" cy="459904"/>
          </a:xfrm>
          <a:custGeom>
            <a:avLst/>
            <a:gdLst>
              <a:gd name="connsiteX0" fmla="*/ 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459904">
                <a:moveTo>
                  <a:pt x="457200" y="0"/>
                </a:moveTo>
                <a:lnTo>
                  <a:pt x="6858000" y="0"/>
                </a:lnTo>
                <a:lnTo>
                  <a:pt x="6858000" y="459904"/>
                </a:lnTo>
                <a:lnTo>
                  <a:pt x="0" y="459904"/>
                </a:lnTo>
                <a:cubicBezTo>
                  <a:pt x="308429" y="328374"/>
                  <a:pt x="290286" y="109758"/>
                  <a:pt x="457200" y="0"/>
                </a:cubicBezTo>
                <a:close/>
              </a:path>
            </a:pathLst>
          </a:custGeom>
          <a:solidFill>
            <a:schemeClr val="bg2"/>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r" rtl="1"/>
            <a:r>
              <a:rPr lang="ar-BH" sz="2000" dirty="0" smtClean="0">
                <a:solidFill>
                  <a:schemeClr val="bg1"/>
                </a:solidFill>
                <a:latin typeface="GE SS Two Medium" pitchFamily="18" charset="-78"/>
                <a:ea typeface="GE SS Two Medium" pitchFamily="18" charset="-78"/>
                <a:cs typeface="GE SS Two Medium" pitchFamily="18" charset="-78"/>
              </a:rPr>
              <a:t>خدمة المقترحات والشكاوى الصحية</a:t>
            </a:r>
            <a:endParaRPr lang="ar-BH" sz="2000" dirty="0">
              <a:solidFill>
                <a:schemeClr val="bg1"/>
              </a:solidFill>
              <a:latin typeface="GE SS Two Medium" pitchFamily="18" charset="-78"/>
              <a:ea typeface="GE SS Two Medium" pitchFamily="18" charset="-78"/>
              <a:cs typeface="GE SS Two Medium" pitchFamily="18" charset="-78"/>
            </a:endParaRPr>
          </a:p>
        </p:txBody>
      </p:sp>
      <p:sp>
        <p:nvSpPr>
          <p:cNvPr id="6" name="Rectangle 5"/>
          <p:cNvSpPr/>
          <p:nvPr/>
        </p:nvSpPr>
        <p:spPr>
          <a:xfrm>
            <a:off x="8686800" y="140400"/>
            <a:ext cx="457200" cy="46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0" name="Rectangle 19"/>
          <p:cNvSpPr/>
          <p:nvPr/>
        </p:nvSpPr>
        <p:spPr>
          <a:xfrm>
            <a:off x="6871913" y="635913"/>
            <a:ext cx="1794081" cy="430887"/>
          </a:xfrm>
          <a:prstGeom prst="rect">
            <a:avLst/>
          </a:prstGeom>
        </p:spPr>
        <p:txBody>
          <a:bodyPr wrap="none">
            <a:spAutoFit/>
          </a:bodyPr>
          <a:lstStyle/>
          <a:p>
            <a:pPr algn="r" rtl="1"/>
            <a:r>
              <a:rPr lang="ar-BH" sz="2200" dirty="0" smtClean="0">
                <a:solidFill>
                  <a:schemeClr val="tx2"/>
                </a:solidFill>
                <a:latin typeface="Arial" pitchFamily="34" charset="0"/>
                <a:ea typeface="GE SS Two Medium" pitchFamily="18" charset="-78"/>
                <a:cs typeface="GE SS Two Medium" pitchFamily="18" charset="-78"/>
              </a:rPr>
              <a:t>الإطار العام للنظام</a:t>
            </a:r>
            <a:endParaRPr lang="ar-BH" sz="2200" dirty="0">
              <a:solidFill>
                <a:schemeClr val="tx2"/>
              </a:solidFill>
              <a:latin typeface="Arial" pitchFamily="34" charset="0"/>
              <a:ea typeface="GE SS Two Medium" pitchFamily="18" charset="-78"/>
              <a:cs typeface="Arial" pitchFamily="34" charset="0"/>
            </a:endParaRPr>
          </a:p>
        </p:txBody>
      </p:sp>
      <p:sp>
        <p:nvSpPr>
          <p:cNvPr id="72" name="Rectangle 71"/>
          <p:cNvSpPr/>
          <p:nvPr/>
        </p:nvSpPr>
        <p:spPr>
          <a:xfrm>
            <a:off x="520700" y="2381250"/>
            <a:ext cx="8089900" cy="1747838"/>
          </a:xfrm>
          <a:prstGeom prst="rect">
            <a:avLst/>
          </a:prstGeom>
          <a:solidFill>
            <a:schemeClr val="bg1"/>
          </a:solidFill>
          <a:ln>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nvGrpSpPr>
          <p:cNvPr id="73" name="Group 72"/>
          <p:cNvGrpSpPr>
            <a:grpSpLocks/>
          </p:cNvGrpSpPr>
          <p:nvPr/>
        </p:nvGrpSpPr>
        <p:grpSpPr bwMode="auto">
          <a:xfrm>
            <a:off x="2362200" y="758825"/>
            <a:ext cx="3810000" cy="1108075"/>
            <a:chOff x="2362200" y="758824"/>
            <a:chExt cx="3810000" cy="1108202"/>
          </a:xfrm>
        </p:grpSpPr>
        <p:sp>
          <p:nvSpPr>
            <p:cNvPr id="74" name="Rectangle 73"/>
            <p:cNvSpPr/>
            <p:nvPr/>
          </p:nvSpPr>
          <p:spPr>
            <a:xfrm>
              <a:off x="2362200" y="758824"/>
              <a:ext cx="3810000" cy="1097089"/>
            </a:xfrm>
            <a:prstGeom prst="rect">
              <a:avLst/>
            </a:prstGeom>
            <a:solidFill>
              <a:schemeClr val="bg1"/>
            </a:solidFill>
            <a:ln>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pic>
          <p:nvPicPr>
            <p:cNvPr id="75" name="Picture 3" descr="C:\Users\egscnh\AppData\Local\Microsoft\Windows\Temporary Internet Files\Content.IE5\2CIZ48H1\MC900441457[1].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14600" y="937906"/>
              <a:ext cx="990343" cy="929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6" name="Picture 12" descr="C:\Users\egscnh\AppData\Local\Microsoft\Windows\Temporary Internet Files\Content.IE5\2CIZ48H1\MC900441457[1].png"/>
            <p:cNvPicPr>
              <a:picLocks noChangeAspect="1" noChangeArrowheads="1"/>
            </p:cNvPicPr>
            <p:nvPr/>
          </p:nvPicPr>
          <p:blipFill>
            <a:blip r:embed="rId3">
              <a:grayscl/>
              <a:biLevel thresh="50000"/>
              <a:extLst>
                <a:ext uri="{28A0092B-C50C-407E-A947-70E740481C1C}">
                  <a14:useLocalDpi xmlns:a14="http://schemas.microsoft.com/office/drawing/2010/main" xmlns="" val="0"/>
                </a:ext>
              </a:extLst>
            </a:blip>
            <a:srcRect/>
            <a:stretch>
              <a:fillRect/>
            </a:stretch>
          </p:blipFill>
          <p:spPr bwMode="auto">
            <a:xfrm>
              <a:off x="4953257" y="937904"/>
              <a:ext cx="990343" cy="929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7" name="Picture 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744621" y="827333"/>
              <a:ext cx="979779" cy="7537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8" name="TextBox 14"/>
            <p:cNvSpPr txBox="1">
              <a:spLocks noChangeArrowheads="1"/>
            </p:cNvSpPr>
            <p:nvPr/>
          </p:nvSpPr>
          <p:spPr bwMode="auto">
            <a:xfrm>
              <a:off x="2668741" y="1524000"/>
              <a:ext cx="60785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GE SS Two Light"/>
                  <a:cs typeface="GE SS Two Light"/>
                </a:defRPr>
              </a:lvl1pPr>
              <a:lvl2pPr marL="742950" indent="-285750" eaLnBrk="0" hangingPunct="0">
                <a:defRPr>
                  <a:solidFill>
                    <a:schemeClr val="tx1"/>
                  </a:solidFill>
                  <a:latin typeface="Calibri" pitchFamily="34" charset="0"/>
                  <a:ea typeface="GE SS Two Light"/>
                  <a:cs typeface="GE SS Two Light"/>
                </a:defRPr>
              </a:lvl2pPr>
              <a:lvl3pPr marL="1143000" indent="-228600" eaLnBrk="0" hangingPunct="0">
                <a:defRPr>
                  <a:solidFill>
                    <a:schemeClr val="tx1"/>
                  </a:solidFill>
                  <a:latin typeface="Calibri" pitchFamily="34" charset="0"/>
                  <a:ea typeface="GE SS Two Light"/>
                  <a:cs typeface="GE SS Two Light"/>
                </a:defRPr>
              </a:lvl3pPr>
              <a:lvl4pPr marL="1600200" indent="-228600" eaLnBrk="0" hangingPunct="0">
                <a:defRPr>
                  <a:solidFill>
                    <a:schemeClr val="tx1"/>
                  </a:solidFill>
                  <a:latin typeface="Calibri" pitchFamily="34" charset="0"/>
                  <a:ea typeface="GE SS Two Light"/>
                  <a:cs typeface="GE SS Two Light"/>
                </a:defRPr>
              </a:lvl4pPr>
              <a:lvl5pPr marL="2057400" indent="-228600" eaLnBrk="0" hangingPunct="0">
                <a:defRPr>
                  <a:solidFill>
                    <a:schemeClr val="tx1"/>
                  </a:solidFill>
                  <a:latin typeface="Calibri" pitchFamily="34" charset="0"/>
                  <a:ea typeface="GE SS Two Light"/>
                  <a:cs typeface="GE SS Two Light"/>
                </a:defRPr>
              </a:lvl5pPr>
              <a:lvl6pPr marL="2514600" indent="-228600" eaLnBrk="0" fontAlgn="base" hangingPunct="0">
                <a:spcBef>
                  <a:spcPct val="0"/>
                </a:spcBef>
                <a:spcAft>
                  <a:spcPct val="0"/>
                </a:spcAft>
                <a:defRPr>
                  <a:solidFill>
                    <a:schemeClr val="tx1"/>
                  </a:solidFill>
                  <a:latin typeface="Calibri" pitchFamily="34" charset="0"/>
                  <a:ea typeface="GE SS Two Light"/>
                  <a:cs typeface="GE SS Two Light"/>
                </a:defRPr>
              </a:lvl6pPr>
              <a:lvl7pPr marL="2971800" indent="-228600" eaLnBrk="0" fontAlgn="base" hangingPunct="0">
                <a:spcBef>
                  <a:spcPct val="0"/>
                </a:spcBef>
                <a:spcAft>
                  <a:spcPct val="0"/>
                </a:spcAft>
                <a:defRPr>
                  <a:solidFill>
                    <a:schemeClr val="tx1"/>
                  </a:solidFill>
                  <a:latin typeface="Calibri" pitchFamily="34" charset="0"/>
                  <a:ea typeface="GE SS Two Light"/>
                  <a:cs typeface="GE SS Two Light"/>
                </a:defRPr>
              </a:lvl7pPr>
              <a:lvl8pPr marL="3429000" indent="-228600" eaLnBrk="0" fontAlgn="base" hangingPunct="0">
                <a:spcBef>
                  <a:spcPct val="0"/>
                </a:spcBef>
                <a:spcAft>
                  <a:spcPct val="0"/>
                </a:spcAft>
                <a:defRPr>
                  <a:solidFill>
                    <a:schemeClr val="tx1"/>
                  </a:solidFill>
                  <a:latin typeface="Calibri" pitchFamily="34" charset="0"/>
                  <a:ea typeface="GE SS Two Light"/>
                  <a:cs typeface="GE SS Two Light"/>
                </a:defRPr>
              </a:lvl8pPr>
              <a:lvl9pPr marL="3886200" indent="-228600" eaLnBrk="0" fontAlgn="base" hangingPunct="0">
                <a:spcBef>
                  <a:spcPct val="0"/>
                </a:spcBef>
                <a:spcAft>
                  <a:spcPct val="0"/>
                </a:spcAft>
                <a:defRPr>
                  <a:solidFill>
                    <a:schemeClr val="tx1"/>
                  </a:solidFill>
                  <a:latin typeface="Calibri" pitchFamily="34" charset="0"/>
                  <a:ea typeface="GE SS Two Light"/>
                  <a:cs typeface="GE SS Two Light"/>
                </a:defRPr>
              </a:lvl9pPr>
            </a:lstStyle>
            <a:p>
              <a:pPr eaLnBrk="1" hangingPunct="1"/>
              <a:r>
                <a:rPr lang="ar-BH" sz="1600">
                  <a:solidFill>
                    <a:srgbClr val="622C1F"/>
                  </a:solidFill>
                </a:rPr>
                <a:t>الأفراد</a:t>
              </a:r>
              <a:endParaRPr lang="en-US" sz="1600">
                <a:solidFill>
                  <a:srgbClr val="622C1F"/>
                </a:solidFill>
              </a:endParaRPr>
            </a:p>
          </p:txBody>
        </p:sp>
        <p:sp>
          <p:nvSpPr>
            <p:cNvPr id="79" name="TextBox 15"/>
            <p:cNvSpPr txBox="1">
              <a:spLocks noChangeArrowheads="1"/>
            </p:cNvSpPr>
            <p:nvPr/>
          </p:nvSpPr>
          <p:spPr bwMode="auto">
            <a:xfrm>
              <a:off x="3817409" y="1524000"/>
              <a:ext cx="67839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GE SS Two Light"/>
                  <a:cs typeface="GE SS Two Light"/>
                </a:defRPr>
              </a:lvl1pPr>
              <a:lvl2pPr marL="742950" indent="-285750" eaLnBrk="0" hangingPunct="0">
                <a:defRPr>
                  <a:solidFill>
                    <a:schemeClr val="tx1"/>
                  </a:solidFill>
                  <a:latin typeface="Calibri" pitchFamily="34" charset="0"/>
                  <a:ea typeface="GE SS Two Light"/>
                  <a:cs typeface="GE SS Two Light"/>
                </a:defRPr>
              </a:lvl2pPr>
              <a:lvl3pPr marL="1143000" indent="-228600" eaLnBrk="0" hangingPunct="0">
                <a:defRPr>
                  <a:solidFill>
                    <a:schemeClr val="tx1"/>
                  </a:solidFill>
                  <a:latin typeface="Calibri" pitchFamily="34" charset="0"/>
                  <a:ea typeface="GE SS Two Light"/>
                  <a:cs typeface="GE SS Two Light"/>
                </a:defRPr>
              </a:lvl3pPr>
              <a:lvl4pPr marL="1600200" indent="-228600" eaLnBrk="0" hangingPunct="0">
                <a:defRPr>
                  <a:solidFill>
                    <a:schemeClr val="tx1"/>
                  </a:solidFill>
                  <a:latin typeface="Calibri" pitchFamily="34" charset="0"/>
                  <a:ea typeface="GE SS Two Light"/>
                  <a:cs typeface="GE SS Two Light"/>
                </a:defRPr>
              </a:lvl4pPr>
              <a:lvl5pPr marL="2057400" indent="-228600" eaLnBrk="0" hangingPunct="0">
                <a:defRPr>
                  <a:solidFill>
                    <a:schemeClr val="tx1"/>
                  </a:solidFill>
                  <a:latin typeface="Calibri" pitchFamily="34" charset="0"/>
                  <a:ea typeface="GE SS Two Light"/>
                  <a:cs typeface="GE SS Two Light"/>
                </a:defRPr>
              </a:lvl5pPr>
              <a:lvl6pPr marL="2514600" indent="-228600" eaLnBrk="0" fontAlgn="base" hangingPunct="0">
                <a:spcBef>
                  <a:spcPct val="0"/>
                </a:spcBef>
                <a:spcAft>
                  <a:spcPct val="0"/>
                </a:spcAft>
                <a:defRPr>
                  <a:solidFill>
                    <a:schemeClr val="tx1"/>
                  </a:solidFill>
                  <a:latin typeface="Calibri" pitchFamily="34" charset="0"/>
                  <a:ea typeface="GE SS Two Light"/>
                  <a:cs typeface="GE SS Two Light"/>
                </a:defRPr>
              </a:lvl6pPr>
              <a:lvl7pPr marL="2971800" indent="-228600" eaLnBrk="0" fontAlgn="base" hangingPunct="0">
                <a:spcBef>
                  <a:spcPct val="0"/>
                </a:spcBef>
                <a:spcAft>
                  <a:spcPct val="0"/>
                </a:spcAft>
                <a:defRPr>
                  <a:solidFill>
                    <a:schemeClr val="tx1"/>
                  </a:solidFill>
                  <a:latin typeface="Calibri" pitchFamily="34" charset="0"/>
                  <a:ea typeface="GE SS Two Light"/>
                  <a:cs typeface="GE SS Two Light"/>
                </a:defRPr>
              </a:lvl7pPr>
              <a:lvl8pPr marL="3429000" indent="-228600" eaLnBrk="0" fontAlgn="base" hangingPunct="0">
                <a:spcBef>
                  <a:spcPct val="0"/>
                </a:spcBef>
                <a:spcAft>
                  <a:spcPct val="0"/>
                </a:spcAft>
                <a:defRPr>
                  <a:solidFill>
                    <a:schemeClr val="tx1"/>
                  </a:solidFill>
                  <a:latin typeface="Calibri" pitchFamily="34" charset="0"/>
                  <a:ea typeface="GE SS Two Light"/>
                  <a:cs typeface="GE SS Two Light"/>
                </a:defRPr>
              </a:lvl8pPr>
              <a:lvl9pPr marL="3886200" indent="-228600" eaLnBrk="0" fontAlgn="base" hangingPunct="0">
                <a:spcBef>
                  <a:spcPct val="0"/>
                </a:spcBef>
                <a:spcAft>
                  <a:spcPct val="0"/>
                </a:spcAft>
                <a:defRPr>
                  <a:solidFill>
                    <a:schemeClr val="tx1"/>
                  </a:solidFill>
                  <a:latin typeface="Calibri" pitchFamily="34" charset="0"/>
                  <a:ea typeface="GE SS Two Light"/>
                  <a:cs typeface="GE SS Two Light"/>
                </a:defRPr>
              </a:lvl9pPr>
            </a:lstStyle>
            <a:p>
              <a:pPr eaLnBrk="1" hangingPunct="1"/>
              <a:r>
                <a:rPr lang="ar-BH" sz="1600">
                  <a:solidFill>
                    <a:srgbClr val="622C1F"/>
                  </a:solidFill>
                </a:rPr>
                <a:t>الأعمال</a:t>
              </a:r>
              <a:endParaRPr lang="en-US" sz="1600">
                <a:solidFill>
                  <a:srgbClr val="622C1F"/>
                </a:solidFill>
              </a:endParaRPr>
            </a:p>
          </p:txBody>
        </p:sp>
        <p:sp>
          <p:nvSpPr>
            <p:cNvPr id="80" name="TextBox 16"/>
            <p:cNvSpPr txBox="1">
              <a:spLocks noChangeArrowheads="1"/>
            </p:cNvSpPr>
            <p:nvPr/>
          </p:nvSpPr>
          <p:spPr bwMode="auto">
            <a:xfrm>
              <a:off x="5186547" y="1524000"/>
              <a:ext cx="60465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GE SS Two Light"/>
                  <a:cs typeface="GE SS Two Light"/>
                </a:defRPr>
              </a:lvl1pPr>
              <a:lvl2pPr marL="742950" indent="-285750" eaLnBrk="0" hangingPunct="0">
                <a:defRPr>
                  <a:solidFill>
                    <a:schemeClr val="tx1"/>
                  </a:solidFill>
                  <a:latin typeface="Calibri" pitchFamily="34" charset="0"/>
                  <a:ea typeface="GE SS Two Light"/>
                  <a:cs typeface="GE SS Two Light"/>
                </a:defRPr>
              </a:lvl2pPr>
              <a:lvl3pPr marL="1143000" indent="-228600" eaLnBrk="0" hangingPunct="0">
                <a:defRPr>
                  <a:solidFill>
                    <a:schemeClr val="tx1"/>
                  </a:solidFill>
                  <a:latin typeface="Calibri" pitchFamily="34" charset="0"/>
                  <a:ea typeface="GE SS Two Light"/>
                  <a:cs typeface="GE SS Two Light"/>
                </a:defRPr>
              </a:lvl3pPr>
              <a:lvl4pPr marL="1600200" indent="-228600" eaLnBrk="0" hangingPunct="0">
                <a:defRPr>
                  <a:solidFill>
                    <a:schemeClr val="tx1"/>
                  </a:solidFill>
                  <a:latin typeface="Calibri" pitchFamily="34" charset="0"/>
                  <a:ea typeface="GE SS Two Light"/>
                  <a:cs typeface="GE SS Two Light"/>
                </a:defRPr>
              </a:lvl4pPr>
              <a:lvl5pPr marL="2057400" indent="-228600" eaLnBrk="0" hangingPunct="0">
                <a:defRPr>
                  <a:solidFill>
                    <a:schemeClr val="tx1"/>
                  </a:solidFill>
                  <a:latin typeface="Calibri" pitchFamily="34" charset="0"/>
                  <a:ea typeface="GE SS Two Light"/>
                  <a:cs typeface="GE SS Two Light"/>
                </a:defRPr>
              </a:lvl5pPr>
              <a:lvl6pPr marL="2514600" indent="-228600" eaLnBrk="0" fontAlgn="base" hangingPunct="0">
                <a:spcBef>
                  <a:spcPct val="0"/>
                </a:spcBef>
                <a:spcAft>
                  <a:spcPct val="0"/>
                </a:spcAft>
                <a:defRPr>
                  <a:solidFill>
                    <a:schemeClr val="tx1"/>
                  </a:solidFill>
                  <a:latin typeface="Calibri" pitchFamily="34" charset="0"/>
                  <a:ea typeface="GE SS Two Light"/>
                  <a:cs typeface="GE SS Two Light"/>
                </a:defRPr>
              </a:lvl6pPr>
              <a:lvl7pPr marL="2971800" indent="-228600" eaLnBrk="0" fontAlgn="base" hangingPunct="0">
                <a:spcBef>
                  <a:spcPct val="0"/>
                </a:spcBef>
                <a:spcAft>
                  <a:spcPct val="0"/>
                </a:spcAft>
                <a:defRPr>
                  <a:solidFill>
                    <a:schemeClr val="tx1"/>
                  </a:solidFill>
                  <a:latin typeface="Calibri" pitchFamily="34" charset="0"/>
                  <a:ea typeface="GE SS Two Light"/>
                  <a:cs typeface="GE SS Two Light"/>
                </a:defRPr>
              </a:lvl7pPr>
              <a:lvl8pPr marL="3429000" indent="-228600" eaLnBrk="0" fontAlgn="base" hangingPunct="0">
                <a:spcBef>
                  <a:spcPct val="0"/>
                </a:spcBef>
                <a:spcAft>
                  <a:spcPct val="0"/>
                </a:spcAft>
                <a:defRPr>
                  <a:solidFill>
                    <a:schemeClr val="tx1"/>
                  </a:solidFill>
                  <a:latin typeface="Calibri" pitchFamily="34" charset="0"/>
                  <a:ea typeface="GE SS Two Light"/>
                  <a:cs typeface="GE SS Two Light"/>
                </a:defRPr>
              </a:lvl8pPr>
              <a:lvl9pPr marL="3886200" indent="-228600" eaLnBrk="0" fontAlgn="base" hangingPunct="0">
                <a:spcBef>
                  <a:spcPct val="0"/>
                </a:spcBef>
                <a:spcAft>
                  <a:spcPct val="0"/>
                </a:spcAft>
                <a:defRPr>
                  <a:solidFill>
                    <a:schemeClr val="tx1"/>
                  </a:solidFill>
                  <a:latin typeface="Calibri" pitchFamily="34" charset="0"/>
                  <a:ea typeface="GE SS Two Light"/>
                  <a:cs typeface="GE SS Two Light"/>
                </a:defRPr>
              </a:lvl9pPr>
            </a:lstStyle>
            <a:p>
              <a:pPr eaLnBrk="1" hangingPunct="1"/>
              <a:r>
                <a:rPr lang="ar-BH" sz="1600">
                  <a:solidFill>
                    <a:srgbClr val="622C1F"/>
                  </a:solidFill>
                </a:rPr>
                <a:t>الزوار</a:t>
              </a:r>
              <a:endParaRPr lang="en-US" sz="1600">
                <a:solidFill>
                  <a:srgbClr val="622C1F"/>
                </a:solidFill>
              </a:endParaRPr>
            </a:p>
          </p:txBody>
        </p:sp>
      </p:grpSp>
      <p:sp>
        <p:nvSpPr>
          <p:cNvPr id="81" name="TextBox 80"/>
          <p:cNvSpPr txBox="1">
            <a:spLocks noChangeArrowheads="1"/>
          </p:cNvSpPr>
          <p:nvPr/>
        </p:nvSpPr>
        <p:spPr bwMode="auto">
          <a:xfrm>
            <a:off x="2974975" y="1962150"/>
            <a:ext cx="23320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GE SS Two Light"/>
                <a:cs typeface="GE SS Two Light"/>
              </a:defRPr>
            </a:lvl1pPr>
            <a:lvl2pPr marL="742950" indent="-285750" eaLnBrk="0" hangingPunct="0">
              <a:defRPr>
                <a:solidFill>
                  <a:schemeClr val="tx1"/>
                </a:solidFill>
                <a:latin typeface="Calibri" pitchFamily="34" charset="0"/>
                <a:ea typeface="GE SS Two Light"/>
                <a:cs typeface="GE SS Two Light"/>
              </a:defRPr>
            </a:lvl2pPr>
            <a:lvl3pPr marL="1143000" indent="-228600" eaLnBrk="0" hangingPunct="0">
              <a:defRPr>
                <a:solidFill>
                  <a:schemeClr val="tx1"/>
                </a:solidFill>
                <a:latin typeface="Calibri" pitchFamily="34" charset="0"/>
                <a:ea typeface="GE SS Two Light"/>
                <a:cs typeface="GE SS Two Light"/>
              </a:defRPr>
            </a:lvl3pPr>
            <a:lvl4pPr marL="1600200" indent="-228600" eaLnBrk="0" hangingPunct="0">
              <a:defRPr>
                <a:solidFill>
                  <a:schemeClr val="tx1"/>
                </a:solidFill>
                <a:latin typeface="Calibri" pitchFamily="34" charset="0"/>
                <a:ea typeface="GE SS Two Light"/>
                <a:cs typeface="GE SS Two Light"/>
              </a:defRPr>
            </a:lvl4pPr>
            <a:lvl5pPr marL="2057400" indent="-228600" eaLnBrk="0" hangingPunct="0">
              <a:defRPr>
                <a:solidFill>
                  <a:schemeClr val="tx1"/>
                </a:solidFill>
                <a:latin typeface="Calibri" pitchFamily="34" charset="0"/>
                <a:ea typeface="GE SS Two Light"/>
                <a:cs typeface="GE SS Two Light"/>
              </a:defRPr>
            </a:lvl5pPr>
            <a:lvl6pPr marL="2514600" indent="-228600" eaLnBrk="0" fontAlgn="base" hangingPunct="0">
              <a:spcBef>
                <a:spcPct val="0"/>
              </a:spcBef>
              <a:spcAft>
                <a:spcPct val="0"/>
              </a:spcAft>
              <a:defRPr>
                <a:solidFill>
                  <a:schemeClr val="tx1"/>
                </a:solidFill>
                <a:latin typeface="Calibri" pitchFamily="34" charset="0"/>
                <a:ea typeface="GE SS Two Light"/>
                <a:cs typeface="GE SS Two Light"/>
              </a:defRPr>
            </a:lvl6pPr>
            <a:lvl7pPr marL="2971800" indent="-228600" eaLnBrk="0" fontAlgn="base" hangingPunct="0">
              <a:spcBef>
                <a:spcPct val="0"/>
              </a:spcBef>
              <a:spcAft>
                <a:spcPct val="0"/>
              </a:spcAft>
              <a:defRPr>
                <a:solidFill>
                  <a:schemeClr val="tx1"/>
                </a:solidFill>
                <a:latin typeface="Calibri" pitchFamily="34" charset="0"/>
                <a:ea typeface="GE SS Two Light"/>
                <a:cs typeface="GE SS Two Light"/>
              </a:defRPr>
            </a:lvl7pPr>
            <a:lvl8pPr marL="3429000" indent="-228600" eaLnBrk="0" fontAlgn="base" hangingPunct="0">
              <a:spcBef>
                <a:spcPct val="0"/>
              </a:spcBef>
              <a:spcAft>
                <a:spcPct val="0"/>
              </a:spcAft>
              <a:defRPr>
                <a:solidFill>
                  <a:schemeClr val="tx1"/>
                </a:solidFill>
                <a:latin typeface="Calibri" pitchFamily="34" charset="0"/>
                <a:ea typeface="GE SS Two Light"/>
                <a:cs typeface="GE SS Two Light"/>
              </a:defRPr>
            </a:lvl8pPr>
            <a:lvl9pPr marL="3886200" indent="-228600" eaLnBrk="0" fontAlgn="base" hangingPunct="0">
              <a:spcBef>
                <a:spcPct val="0"/>
              </a:spcBef>
              <a:spcAft>
                <a:spcPct val="0"/>
              </a:spcAft>
              <a:defRPr>
                <a:solidFill>
                  <a:schemeClr val="tx1"/>
                </a:solidFill>
                <a:latin typeface="Calibri" pitchFamily="34" charset="0"/>
                <a:ea typeface="GE SS Two Light"/>
                <a:cs typeface="GE SS Two Light"/>
              </a:defRPr>
            </a:lvl9pPr>
          </a:lstStyle>
          <a:p>
            <a:pPr algn="ctr" eaLnBrk="1" hangingPunct="1"/>
            <a:r>
              <a:rPr lang="ar-BH" sz="2000" b="1">
                <a:solidFill>
                  <a:srgbClr val="622C1F"/>
                </a:solidFill>
              </a:rPr>
              <a:t>التفاعل مع العملاء</a:t>
            </a:r>
            <a:endParaRPr lang="en-US" sz="2000" b="1">
              <a:solidFill>
                <a:srgbClr val="622C1F"/>
              </a:solidFill>
            </a:endParaRPr>
          </a:p>
        </p:txBody>
      </p:sp>
      <p:cxnSp>
        <p:nvCxnSpPr>
          <p:cNvPr id="82" name="Straight Arrow Connector 81"/>
          <p:cNvCxnSpPr/>
          <p:nvPr/>
        </p:nvCxnSpPr>
        <p:spPr>
          <a:xfrm>
            <a:off x="2743200" y="1905000"/>
            <a:ext cx="0" cy="381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3" name="Straight Arrow Connector 82"/>
          <p:cNvCxnSpPr/>
          <p:nvPr/>
        </p:nvCxnSpPr>
        <p:spPr>
          <a:xfrm>
            <a:off x="5562600" y="1905000"/>
            <a:ext cx="0" cy="381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84" name="TextBox 83"/>
          <p:cNvSpPr txBox="1">
            <a:spLocks noChangeArrowheads="1"/>
          </p:cNvSpPr>
          <p:nvPr/>
        </p:nvSpPr>
        <p:spPr bwMode="auto">
          <a:xfrm>
            <a:off x="977900" y="1981200"/>
            <a:ext cx="13843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GE SS Two Light"/>
                <a:cs typeface="GE SS Two Light"/>
              </a:defRPr>
            </a:lvl1pPr>
            <a:lvl2pPr marL="742950" indent="-285750" eaLnBrk="0" hangingPunct="0">
              <a:defRPr>
                <a:solidFill>
                  <a:schemeClr val="tx1"/>
                </a:solidFill>
                <a:latin typeface="Calibri" pitchFamily="34" charset="0"/>
                <a:ea typeface="GE SS Two Light"/>
                <a:cs typeface="GE SS Two Light"/>
              </a:defRPr>
            </a:lvl2pPr>
            <a:lvl3pPr marL="1143000" indent="-228600" eaLnBrk="0" hangingPunct="0">
              <a:defRPr>
                <a:solidFill>
                  <a:schemeClr val="tx1"/>
                </a:solidFill>
                <a:latin typeface="Calibri" pitchFamily="34" charset="0"/>
                <a:ea typeface="GE SS Two Light"/>
                <a:cs typeface="GE SS Two Light"/>
              </a:defRPr>
            </a:lvl3pPr>
            <a:lvl4pPr marL="1600200" indent="-228600" eaLnBrk="0" hangingPunct="0">
              <a:defRPr>
                <a:solidFill>
                  <a:schemeClr val="tx1"/>
                </a:solidFill>
                <a:latin typeface="Calibri" pitchFamily="34" charset="0"/>
                <a:ea typeface="GE SS Two Light"/>
                <a:cs typeface="GE SS Two Light"/>
              </a:defRPr>
            </a:lvl4pPr>
            <a:lvl5pPr marL="2057400" indent="-228600" eaLnBrk="0" hangingPunct="0">
              <a:defRPr>
                <a:solidFill>
                  <a:schemeClr val="tx1"/>
                </a:solidFill>
                <a:latin typeface="Calibri" pitchFamily="34" charset="0"/>
                <a:ea typeface="GE SS Two Light"/>
                <a:cs typeface="GE SS Two Light"/>
              </a:defRPr>
            </a:lvl5pPr>
            <a:lvl6pPr marL="2514600" indent="-228600" eaLnBrk="0" fontAlgn="base" hangingPunct="0">
              <a:spcBef>
                <a:spcPct val="0"/>
              </a:spcBef>
              <a:spcAft>
                <a:spcPct val="0"/>
              </a:spcAft>
              <a:defRPr>
                <a:solidFill>
                  <a:schemeClr val="tx1"/>
                </a:solidFill>
                <a:latin typeface="Calibri" pitchFamily="34" charset="0"/>
                <a:ea typeface="GE SS Two Light"/>
                <a:cs typeface="GE SS Two Light"/>
              </a:defRPr>
            </a:lvl6pPr>
            <a:lvl7pPr marL="2971800" indent="-228600" eaLnBrk="0" fontAlgn="base" hangingPunct="0">
              <a:spcBef>
                <a:spcPct val="0"/>
              </a:spcBef>
              <a:spcAft>
                <a:spcPct val="0"/>
              </a:spcAft>
              <a:defRPr>
                <a:solidFill>
                  <a:schemeClr val="tx1"/>
                </a:solidFill>
                <a:latin typeface="Calibri" pitchFamily="34" charset="0"/>
                <a:ea typeface="GE SS Two Light"/>
                <a:cs typeface="GE SS Two Light"/>
              </a:defRPr>
            </a:lvl7pPr>
            <a:lvl8pPr marL="3429000" indent="-228600" eaLnBrk="0" fontAlgn="base" hangingPunct="0">
              <a:spcBef>
                <a:spcPct val="0"/>
              </a:spcBef>
              <a:spcAft>
                <a:spcPct val="0"/>
              </a:spcAft>
              <a:defRPr>
                <a:solidFill>
                  <a:schemeClr val="tx1"/>
                </a:solidFill>
                <a:latin typeface="Calibri" pitchFamily="34" charset="0"/>
                <a:ea typeface="GE SS Two Light"/>
                <a:cs typeface="GE SS Two Light"/>
              </a:defRPr>
            </a:lvl8pPr>
            <a:lvl9pPr marL="3886200" indent="-228600" eaLnBrk="0" fontAlgn="base" hangingPunct="0">
              <a:spcBef>
                <a:spcPct val="0"/>
              </a:spcBef>
              <a:spcAft>
                <a:spcPct val="0"/>
              </a:spcAft>
              <a:defRPr>
                <a:solidFill>
                  <a:schemeClr val="tx1"/>
                </a:solidFill>
                <a:latin typeface="Calibri" pitchFamily="34" charset="0"/>
                <a:ea typeface="GE SS Two Light"/>
                <a:cs typeface="GE SS Two Light"/>
              </a:defRPr>
            </a:lvl9pPr>
          </a:lstStyle>
          <a:p>
            <a:pPr eaLnBrk="1" hangingPunct="1"/>
            <a:r>
              <a:rPr lang="ar-BH" sz="1600" b="1">
                <a:solidFill>
                  <a:srgbClr val="622C1F"/>
                </a:solidFill>
              </a:rPr>
              <a:t>القنوات</a:t>
            </a:r>
            <a:endParaRPr lang="en-US" sz="1600" b="1">
              <a:solidFill>
                <a:srgbClr val="622C1F"/>
              </a:solidFill>
            </a:endParaRPr>
          </a:p>
        </p:txBody>
      </p:sp>
      <p:grpSp>
        <p:nvGrpSpPr>
          <p:cNvPr id="85" name="Group 84"/>
          <p:cNvGrpSpPr>
            <a:grpSpLocks/>
          </p:cNvGrpSpPr>
          <p:nvPr/>
        </p:nvGrpSpPr>
        <p:grpSpPr bwMode="auto">
          <a:xfrm>
            <a:off x="685800" y="2424113"/>
            <a:ext cx="3729038" cy="1617662"/>
            <a:chOff x="685800" y="2655066"/>
            <a:chExt cx="3728629" cy="1617178"/>
          </a:xfrm>
        </p:grpSpPr>
        <p:pic>
          <p:nvPicPr>
            <p:cNvPr id="86" name="Picture 10" descr="http://t0.gstatic.com/images?q=tbn:ANd9GcRX-nujFGJ-wlRVY75WPSlXPW6enQQTDyM04F-aJyJAT7vDng1ckg"/>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2072854" y="2980405"/>
              <a:ext cx="1279946" cy="829595"/>
            </a:xfrm>
            <a:prstGeom prst="rect">
              <a:avLst/>
            </a:prstGeom>
            <a:noFill/>
            <a:extLst>
              <a:ext uri="{909E8E84-426E-40DD-AFC4-6F175D3DCCD1}">
                <a14:hiddenFill xmlns:a14="http://schemas.microsoft.com/office/drawing/2010/main" xmlns="">
                  <a:solidFill>
                    <a:srgbClr val="FFFFFF"/>
                  </a:solidFill>
                </a14:hiddenFill>
              </a:ext>
            </a:extLst>
          </p:spPr>
        </p:pic>
        <p:pic>
          <p:nvPicPr>
            <p:cNvPr id="87" name="Picture 27" descr="http://us.cdn4.123rf.com/168nwm/andresr/andresr1208/andresr120800126/14775366-handsome-business-man-walking--isolated-over-a-white-background.jpg">
              <a:hlinkClick r:id="rId6"/>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996171" y="2698112"/>
              <a:ext cx="604029" cy="733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8" name="Picture 31" descr="http://t0.gstatic.com/images?q=tbn:ANd9GcQb8X_dUY-YrkaKibJrPb2OQrI9dBDBHSB9Nc6kpkjtMEjKQ3Oif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685800" y="3507722"/>
              <a:ext cx="1350706" cy="73071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89" name="Picture 33" descr="http://t2.gstatic.com/images?q=tbn:ANd9GcRWPpTvnbZ-Kl0LYS1eDPMwm0pcwJxWi30b0QPbrI2s-U_pRxp0FA"/>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3323371" y="3431522"/>
              <a:ext cx="955140" cy="840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0" name="Picture 36"/>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3241582" y="2655066"/>
              <a:ext cx="1172847" cy="8785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91" name="Straight Arrow Connector 90"/>
            <p:cNvCxnSpPr/>
            <p:nvPr/>
          </p:nvCxnSpPr>
          <p:spPr>
            <a:xfrm flipH="1" flipV="1">
              <a:off x="1669942" y="3045474"/>
              <a:ext cx="480960" cy="1555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endCxn id="88" idx="3"/>
            </p:cNvCxnSpPr>
            <p:nvPr/>
          </p:nvCxnSpPr>
          <p:spPr>
            <a:xfrm flipH="1">
              <a:off x="2036615" y="3700915"/>
              <a:ext cx="230162" cy="1713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3176315" y="3045474"/>
              <a:ext cx="273020" cy="2190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227109" y="3589823"/>
              <a:ext cx="277782" cy="2205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95" name="TextBox 94"/>
          <p:cNvSpPr txBox="1">
            <a:spLocks noChangeArrowheads="1"/>
          </p:cNvSpPr>
          <p:nvPr/>
        </p:nvSpPr>
        <p:spPr bwMode="auto">
          <a:xfrm>
            <a:off x="2438400" y="3581400"/>
            <a:ext cx="6270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GE SS Two Light"/>
                <a:cs typeface="GE SS Two Light"/>
              </a:defRPr>
            </a:lvl1pPr>
            <a:lvl2pPr marL="742950" indent="-285750" eaLnBrk="0" hangingPunct="0">
              <a:defRPr>
                <a:solidFill>
                  <a:schemeClr val="tx1"/>
                </a:solidFill>
                <a:latin typeface="Calibri" pitchFamily="34" charset="0"/>
                <a:ea typeface="GE SS Two Light"/>
                <a:cs typeface="GE SS Two Light"/>
              </a:defRPr>
            </a:lvl2pPr>
            <a:lvl3pPr marL="1143000" indent="-228600" eaLnBrk="0" hangingPunct="0">
              <a:defRPr>
                <a:solidFill>
                  <a:schemeClr val="tx1"/>
                </a:solidFill>
                <a:latin typeface="Calibri" pitchFamily="34" charset="0"/>
                <a:ea typeface="GE SS Two Light"/>
                <a:cs typeface="GE SS Two Light"/>
              </a:defRPr>
            </a:lvl3pPr>
            <a:lvl4pPr marL="1600200" indent="-228600" eaLnBrk="0" hangingPunct="0">
              <a:defRPr>
                <a:solidFill>
                  <a:schemeClr val="tx1"/>
                </a:solidFill>
                <a:latin typeface="Calibri" pitchFamily="34" charset="0"/>
                <a:ea typeface="GE SS Two Light"/>
                <a:cs typeface="GE SS Two Light"/>
              </a:defRPr>
            </a:lvl4pPr>
            <a:lvl5pPr marL="2057400" indent="-228600" eaLnBrk="0" hangingPunct="0">
              <a:defRPr>
                <a:solidFill>
                  <a:schemeClr val="tx1"/>
                </a:solidFill>
                <a:latin typeface="Calibri" pitchFamily="34" charset="0"/>
                <a:ea typeface="GE SS Two Light"/>
                <a:cs typeface="GE SS Two Light"/>
              </a:defRPr>
            </a:lvl5pPr>
            <a:lvl6pPr marL="2514600" indent="-228600" eaLnBrk="0" fontAlgn="base" hangingPunct="0">
              <a:spcBef>
                <a:spcPct val="0"/>
              </a:spcBef>
              <a:spcAft>
                <a:spcPct val="0"/>
              </a:spcAft>
              <a:defRPr>
                <a:solidFill>
                  <a:schemeClr val="tx1"/>
                </a:solidFill>
                <a:latin typeface="Calibri" pitchFamily="34" charset="0"/>
                <a:ea typeface="GE SS Two Light"/>
                <a:cs typeface="GE SS Two Light"/>
              </a:defRPr>
            </a:lvl6pPr>
            <a:lvl7pPr marL="2971800" indent="-228600" eaLnBrk="0" fontAlgn="base" hangingPunct="0">
              <a:spcBef>
                <a:spcPct val="0"/>
              </a:spcBef>
              <a:spcAft>
                <a:spcPct val="0"/>
              </a:spcAft>
              <a:defRPr>
                <a:solidFill>
                  <a:schemeClr val="tx1"/>
                </a:solidFill>
                <a:latin typeface="Calibri" pitchFamily="34" charset="0"/>
                <a:ea typeface="GE SS Two Light"/>
                <a:cs typeface="GE SS Two Light"/>
              </a:defRPr>
            </a:lvl7pPr>
            <a:lvl8pPr marL="3429000" indent="-228600" eaLnBrk="0" fontAlgn="base" hangingPunct="0">
              <a:spcBef>
                <a:spcPct val="0"/>
              </a:spcBef>
              <a:spcAft>
                <a:spcPct val="0"/>
              </a:spcAft>
              <a:defRPr>
                <a:solidFill>
                  <a:schemeClr val="tx1"/>
                </a:solidFill>
                <a:latin typeface="Calibri" pitchFamily="34" charset="0"/>
                <a:ea typeface="GE SS Two Light"/>
                <a:cs typeface="GE SS Two Light"/>
              </a:defRPr>
            </a:lvl8pPr>
            <a:lvl9pPr marL="3886200" indent="-228600" eaLnBrk="0" fontAlgn="base" hangingPunct="0">
              <a:spcBef>
                <a:spcPct val="0"/>
              </a:spcBef>
              <a:spcAft>
                <a:spcPct val="0"/>
              </a:spcAft>
              <a:defRPr>
                <a:solidFill>
                  <a:schemeClr val="tx1"/>
                </a:solidFill>
                <a:latin typeface="Calibri" pitchFamily="34" charset="0"/>
                <a:ea typeface="GE SS Two Light"/>
                <a:cs typeface="GE SS Two Light"/>
              </a:defRPr>
            </a:lvl9pPr>
          </a:lstStyle>
          <a:p>
            <a:pPr eaLnBrk="1" hangingPunct="1"/>
            <a:r>
              <a:rPr lang="ar-BH">
                <a:solidFill>
                  <a:srgbClr val="622C1F"/>
                </a:solidFill>
              </a:rPr>
              <a:t>البوابة</a:t>
            </a:r>
            <a:endParaRPr lang="en-US">
              <a:solidFill>
                <a:srgbClr val="622C1F"/>
              </a:solidFill>
            </a:endParaRPr>
          </a:p>
        </p:txBody>
      </p:sp>
      <p:sp>
        <p:nvSpPr>
          <p:cNvPr id="96" name="AutoShape 48" descr="data:image/jpeg;base64,/9j/4AAQSkZJRgABAQAAAQABAAD/2wCEAAkGBhAQEA8QDxAUEBIQDw4QFA8QEA8UEBAPFRAVFBQQFRUXGyYeFxkjGRQUHy8gIycpLCwsFR4xNTAqNSYrLCkBCQoKBQUFDQUFDSkYEhgpKSkpKSkpKSkpKSkpKSkpKSkpKSkpKSkpKSkpKSkpKSkpKSkpKSkpKSkpKSkpKSkpKf/AABEIAOIA3wMBIgACEQEDEQH/xAAcAAEAAQUBAQAAAAAAAAAAAAAAAQIDBAUGBwj/xABEEAABAwEDBwgHBgYBBQEAAAABAAIDEQQFIQYSMUFRcZETIjNhgaGx0QcVMlJTc8EUI0JicuFDY4KSovCyJIOTs/E0/8QAFAEBAAAAAAAAAAAAAAAAAAAAAP/EABQRAQAAAAAAAAAAAAAAAAAAAAD/2gAMAwEAAhEDEQA/APcUREBERAREQEREBERARFi2i3tbgOcerQN5QZDnAYk0CwLRempg/qP0CxJ7Q5/tHs1BWSgz4b1NaPGG0aR2LYRyhwq01HUueqqopnMNWmn13oOiRa+zXq04P5p2/hPks8FBKIiAiIgIiICIiAiIgIiICIiAit8u2tKqsOB0IJRFRJK1uLiAOtBWrU1pazScdmtYc94k4Mw69fYsJzkGRPbHOw0DYPqVikqHvAxJWJLaz+HDr1oMiWYN08NawZrSXdQ2K2SqUFbJi3Rw1LJjtId1HYsIlUEoNoVfs1vfHoxHunR2bFqY7URpxHeslkodoQdJZbwZJoNHe6dPZtWSuSqthZL6c3CTnDb+IeaDfIrUFoa8VYajw37FdQEREBERAREQEREBQVKomdRp3FBgEqERBUJDtPFYVsu4Smpe8HqdgOwhZaINSbnlHsT9j2/UH6K1JDbG6Gsk3Pp3Oot2iDlprROMZIJB1hpcP8aqyL2j0E5p2HA9669UyRNdg5od+oA+KDl22th0OCrDwdBW3luCzO0wtHWyrT/iQsSTJOL8EkjP6muHePqgwiVSVekyanHsTtd1Pa5p4iqxpLttjdMQf+h7T3GhQTVQHU0LGktEjOkhkZ1ljqcaUVDLzjOtBs47ZqdxV/OroWqE7ToIVyOYjQfJBs4p3MOc0kHaP9xW4sV/A0bLzT7w9k79i5xlqBwOB7lcQds1wIqDUbQpXIWS8ZIjzTh7p9n9lv7DfMcuFc13unXuOtBsEUKUBERARQ5wAqcANZWttV7gYR4/mOjsGtBnzWhrBVxp4ncFqnXoZJeTAoA0uO06AK7NKwJJS41canaVFzuz5Z37MxniT9EG2REQEREBERARa69r/hs2D3VeRURtoXnrPujrK5W25YWiSojpC38uL/7j9AEHdqg2hmt7f7m+a8qtdpkfjJI5/wCpzj4la+Vo6u5B7Ox4Ogg7iD4KV4a4kYtw6xh4LJsuU9sh6O0SAD8LnZ7f7XVCD2lWJ7DE/wBuNj/1Mae+i4G6PSqQQ22RYfFhGI6zGfoexd7d94xWiMSwSNkYfxNOvYRpB6jigwZslbK7RHmfLe9vdWncsOTI1v8ADnkb1ODXj6FdEiDkpMl7U32JY5N+ew+BCs/Z7dH7VnLwPcLX8KGvcuzRBxRvQDCRj4zse1zSOIVbLwjOhy7I/wChYk90QP8AbhjPXmAHiMUGBd+UrmUDzyjd/PG46+1dJYrwjmFY3A00j8Td41LnJck7MfZD4/0SGnB1Vq7wug2TNmjneXF4aAQARgScRu0UQegIuVurLIYNtAp/NaMP6m6t4XTxStcA5pDgRUEGoIQaa9ZyXltcG0FNVaaVgrIvDpX7/oFjEoKZHUB3K9k6z7pzvfleewUaPArDtklGOPUtrdMWbBCP5bSd55x8UGWiIgIiIC5rKvKsWb7mGhmIxOkRA6CRrcdQ7Ss/Ka/W2OB0mBe45kbT+KQjSeoDE/uvJjaHPcXOJc57iSTiXOJxO9BniVz3EuJc5xqSalznHxK6m6cjZZAHTHkWn8NKyEbtDe3HqWzyTyWFna2WYVmcKgH+CDqH5tp1aF0MszWNLnuDWtFS5xAAG0lBrLPkpZGfws87ZCXd2juWWLns4w5CL/xR+S528vSFEwlsEZlp+N5LWdg0nuWoPpItAPRREbKSeOcg7GfJixv9qzR72tzTxbRaO8vRnZpATC98Lt/KM4HHvVy5fSDDM4RzN5B7iAHF1YnHUM7S3tw610dqvGGItEsrIy+uaJHtbnUpWld44oPGco8kLVYudI3PjrQTR1LOoO1sO9ay5cop7FLysDqaM+M15OVvuuH10he+NkjlaQCyRrgQQC17XNOkECoIXj/pEyM+xPE8A/6eV1M3E8jJpzK+6cabiNiD1HJvKKK3QNmiwxzXxk86KSmLD4g6wtovA8hMpzYbYxzjSGYtimGrNJ5sm9pNd1V74gIiICIiAubyulxgZ1SPPc0fVdIuPymlzrS4e5HG3tNXHxQatdPkTbnZ74Ti0tLx+VwIBpvr3LlyVvsif/0u+U7/AJNQba9o38o9zedj7OvRq2rAjtQdhoOsHAgrc2zpH71g2mxMk0ih1OGDh59qDWXli0NGl7mt4mn1XUBtMBqw7AuUls0sc0JcM+Nrw4vGqlSM4asaLpYLU1wwKC8iIgIixb1twggnmP8ACikk7WtJHfRB5bl7ffL2xzGmsdnrE3YXg/eO/uw/pC2Ho6uXlpTaHirICM0HQ6Y4j+0Y7yFwXLEkucak1JO0nEle5ZJXZ9nscEdKOLBI/wCY/nHhUDsQbSaZrGue8hrWguc46A0CpJXlmU2VL7W+jathaeYz3vzu6+rUt16S7+zQyyMNM4CWWnu15jOILuwLgOVQbCyWaSZ4jiYXvdoaO8nYOsrqIfRpO5tXzxsd7oa9wG92HcuiyLuAWazte4ffTND3k6WtOLY+qgxPWepdCg8UyhuGaxvDZgCHglsjcWPA00Oo9RWDe99y2kQiV2dyMQiadZAJOcevQK/lC9R9JFna675XHTG+J7TsJeGHucV4096DLuiwutFpggYS0yyNZVuBDa1c7DY0E9i9zve52WmzS2Zw5skfJiv4SBzHbwQ09i869El1Z881qcMIWcm0/wAyTSexg/zXqiD5etTC0uY4Uc1zmOGxwJBHEFfQmQ16G03dY5XGrjEGOO18ZMZP+Ne1eF5atDbwt7RoFrn/AOZP1XrPockJutv5bTaQN1WnxJQdwiIgIiIC4G8Zs+aZ22V9NwOaO4Lt7XbGxsc9x9lrncBVef2OxyzAH2GnEvcNNceaNaCh8uoYk6hiSV1GRVje2YufzaxOAbr9puJ2LEsl3si9kVOt5xcfLsW7ye6Y/LPiEGXbOkfvVlXrZ0j96sICxpLJjWM5h2fhPZqWSoQWIrzcw5sop16juK2UU4cMCsJ7A4EOFQdRWE6zPjxiNR7hOPYfNBvlzPpItOZdlp/OYY/7pW17gVsLJfIPNfgRpBwIWk9KT8665SNUtmPZygH1QeT3TFys8EfxJomdjngHxX0VTUNtAvnXJecNttjJ0C1Wf/2tX0T/AL2oPCsprz5e2WmSuBme1v6GHMaODQr2SF3/AGm22eIirc/Pf1sYM4jtoB2rnpZDnOrpznV31NV2fomcDbn10iyy0/vjB7kHrqIiDivSveIjsbIq86eZuH5I+c48czivH3yLovSFlKLZbHGM1ihHJRkaHUNXvG93cAtXkrdX2y22eDS10gc/5TOc/uFO1B7NkDdH2awQNcKPkHLv250lCAdzc0di6BzwAS40ABJOxoxJ4Kf9ouF9LOVYstkNnY77+1tLKA4sg0SSdVfZG87EHi193hy9otE3xZpZOxzyR3EL3T0TWQx3TZicDK6ebsdIQ3uaF4Hd9hfaZorPEKvmkbG0dbjSu4Cp3BfUd32FkEMUMfsQxsib+lrQ0Hur2oMhFS54Gla+13u1uDcTsGlBnySgaStdab21MxK18kr3+0aD3Qce0oBTAIEji72zWurVwRFCAtnk70x/Q7xC1i2eTvTH5bvEIMu2dI/erCvWzpH71ZQFBQqEAqkqSoQWLRZGSDnDHU4YOG4rm8sLvmNhtUYrI0xFwIHOBYQ8VH9OpdUoQfNlmtpBa5pxaQ4HrBqO8L6cum822mCGdhwljZIOouFSOw1HYuHyp9G9ltmdJH/005x5SNozHn+YzQd4od61+Rtrtd2H7DbW0YXOdZ52nOhfXF0QdqNecGmhxKDl8v7ldY7dMKUjmc6eI6ix5q5u9rqjhtWvycygfYrTFaGDOzCQ5laZ8bhRzK6sNe0BeyX3d1mvODkZsCDnRytpnxPpSo2jaNfAry2+fRleNnJ5OL7VHqks+JI64zzgeO9B6lZPSVdkjA82kRmmMcrXte07KAEHsJXHZb+lNssbrPYM4NeC19ocC1xadLI2nEA63HHYNa4eHJK8XuzW2K0V64XtHFwAC6Cb0UWyOxz2mUgSxsD22WPnvLQRnlzhhUNqaCuhBxjpF6b6ErtDn2u0nEsEcDRrGdz3Hg1o4rycyquC8pYs4RSvjzxRwje9ucNhzTig+gcsPSLZbva5ucJrRTm2djtB1GVw9gdWk6hrXgN+X3Na5pLRaH50khqToa0DQxo1NAwAWLBC+V4jiY6SRxwYxpc9x3DFen5F+jFsBbabzDXObRzLHUOa06Q6YjBx/IMNtdCDY+h/IgwN9Y2lubJIwiBjhiyJ2mYjUXDAflr7y9Dtl7MYDitPPe8kpLYhXa78I7VTFYwDV5z3bToG4ILklrkl0c1u06TuCRwhujTtOkq6qUBUqSoQFCKCUEEraZOdMflu8QtWtpk50x+W7xCDLtnSP3/RWVetnSP3qwUEIUUFBChSoQCqSpVJKAqJYmuBa4BzTpa4Ag9hVSFBqLRdDmHOs7qfy3HD+k6u1TYr/cx2ZIC1w0h2BW0Vi12Jkoo9tdh0OHWDqQbSzXkx40rMBXnU1mt9nma2BjLVG51M7lOSkhG2QOBaR1jHqXUwGQAZ0hrsbg0fU9qCzevo+uy0uL5bIzPdiXxl8TidpzCAT2LTv9GNzR4mzl3U+0TlvDOC31ptMwac05+HskgO7D58Vz9kdPai4vbJAwEikrQ2R2ONG1NB1nTqqgyIZbPZhyVis8cVfwwxgOdvIxPaVdjsD3nOmP8A2wcO0+SyrNZGRijBTadLjvKvIKWtAAAAAGgDQpRCgpKFFCCERQgKkqSoQCtnk50x+W7xC1a2mTnTH5bvEIMy29I/f9Fjq/bekfvVgoIJUIiAoKFQggqEKIIUISreeT7Oj3jo7NqCXvA0/wD3cqaOdp5o2fiPl47lU2MDHSdp0/sFUghrQBQCimqKEBW3xg7xoI0hVqEFkkt04j3h9Qqga4q4rTo9YwPcd4QSqVGfqIoe47ipQCVSpUIIRFBKCChRQgLaZOdMflu8QtUtpk30x+W7xCDLtvSP3/RWCr9t6R/6voFjkoChSoKCCoKklUOdTSglUOfqGJ2D67ExPUP8v2UtaBoQUcnX2serV+6rSqhARFBKAoRQgIihAJVKkqEEOFcCrZYRoxGw6ew+auIgtB1fLWEVT2g+etWySNOI2j6hBJUJVEEEqFKhAW0yb6Y/Ld4hapbXJvpj8t3iEGVbj94/9X0Vgq/bukfv+gWOgKFDn9p2BUltdPDV+6CC+ujjq/dGt16TtP8AuCqUICiqEqEBCigoFVCKEBEUICpqpKhAUIiAoJQlQgKCUqoQUOZswPcexU124eCuKCNqChQpLaaOCpDkEra5NdMflu8QtUtrk10x+W7xCDJtx+8fv+ixiSeod/7LItx+8f8Aq+isVQQBTQoREEIUJVKAiKCgFQiIIRFCAoJQlQgKERAUEoSoQFBKFQgIihAUEoSoQFS5tVVVQgoxHX1rbZNdMflu8QtWtpk30x+W7xCDZ267nFxczGuJFcarEN3y+4eI810CIOe9XS+4eLfNPV0vuHi3zXQog531bL7h4t81Hq2X3Dxb5ro0Qc56tl9w8W+aj1ZL7h4t810iIOa9WTe4eLfNPVc3uHi3zXSog5o3XN8M8W+ag3XN8M8W+a6ZEHMeqpvhni3zUeqpvhni3zXUIg5f1VN8M8W+aj1VN8M8W+a6lEHKm6Zvhni3zQ3TP8M8W+a6pEHKeqZ/hni3zUeqJ/hni3zXWIg5P1RP8M8W+aj1RP8ADPFvmutRByPqef4Z4t80Nzz/AAzxb5rrkQcj6mn+GeLfNR6mn+GeLfNdeiDkPUs/wzxb5raXHdUkbi+QBvNLQ2oJ0jHDct2iAiIgIiICIiAiIgIiICIiAiIgIiICIiAiIgIiICIiAiIgIiIP/9k="/>
          <p:cNvSpPr>
            <a:spLocks noChangeAspect="1" noChangeArrowheads="1"/>
          </p:cNvSpPr>
          <p:nvPr/>
        </p:nvSpPr>
        <p:spPr bwMode="auto">
          <a:xfrm>
            <a:off x="1435100" y="1216025"/>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solidFill>
                <a:srgbClr val="622C1F"/>
              </a:solidFill>
            </a:endParaRPr>
          </a:p>
        </p:txBody>
      </p:sp>
      <p:grpSp>
        <p:nvGrpSpPr>
          <p:cNvPr id="97" name="Group 96"/>
          <p:cNvGrpSpPr>
            <a:grpSpLocks/>
          </p:cNvGrpSpPr>
          <p:nvPr/>
        </p:nvGrpSpPr>
        <p:grpSpPr bwMode="auto">
          <a:xfrm>
            <a:off x="5046663" y="2514600"/>
            <a:ext cx="2967037" cy="1527175"/>
            <a:chOff x="4894702" y="2944395"/>
            <a:chExt cx="2966599" cy="1526766"/>
          </a:xfrm>
        </p:grpSpPr>
        <p:grpSp>
          <p:nvGrpSpPr>
            <p:cNvPr id="98" name="Group 34"/>
            <p:cNvGrpSpPr>
              <a:grpSpLocks/>
            </p:cNvGrpSpPr>
            <p:nvPr/>
          </p:nvGrpSpPr>
          <p:grpSpPr bwMode="auto">
            <a:xfrm>
              <a:off x="5742849" y="3124200"/>
              <a:ext cx="1191352" cy="1344195"/>
              <a:chOff x="5780889" y="3209865"/>
              <a:chExt cx="1191352" cy="1344195"/>
            </a:xfrm>
          </p:grpSpPr>
          <p:pic>
            <p:nvPicPr>
              <p:cNvPr id="107" name="Picture 24" descr="http://easy-contacts.com/static/4/20120724/app/img/receptionist_256.png">
                <a:hlinkClick r:id="rId11"/>
              </p:cNvPr>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6057840" y="3209865"/>
                <a:ext cx="676335" cy="676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8" name="TextBox 44"/>
              <p:cNvSpPr txBox="1">
                <a:spLocks noChangeArrowheads="1"/>
              </p:cNvSpPr>
              <p:nvPr/>
            </p:nvSpPr>
            <p:spPr bwMode="auto">
              <a:xfrm>
                <a:off x="5780889" y="4123173"/>
                <a:ext cx="1191352"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GE SS Two Light"/>
                    <a:cs typeface="GE SS Two Light"/>
                  </a:defRPr>
                </a:lvl1pPr>
                <a:lvl2pPr marL="742950" indent="-285750" eaLnBrk="0" hangingPunct="0">
                  <a:defRPr>
                    <a:solidFill>
                      <a:schemeClr val="tx1"/>
                    </a:solidFill>
                    <a:latin typeface="Calibri" pitchFamily="34" charset="0"/>
                    <a:ea typeface="GE SS Two Light"/>
                    <a:cs typeface="GE SS Two Light"/>
                  </a:defRPr>
                </a:lvl2pPr>
                <a:lvl3pPr marL="1143000" indent="-228600" eaLnBrk="0" hangingPunct="0">
                  <a:defRPr>
                    <a:solidFill>
                      <a:schemeClr val="tx1"/>
                    </a:solidFill>
                    <a:latin typeface="Calibri" pitchFamily="34" charset="0"/>
                    <a:ea typeface="GE SS Two Light"/>
                    <a:cs typeface="GE SS Two Light"/>
                  </a:defRPr>
                </a:lvl3pPr>
                <a:lvl4pPr marL="1600200" indent="-228600" eaLnBrk="0" hangingPunct="0">
                  <a:defRPr>
                    <a:solidFill>
                      <a:schemeClr val="tx1"/>
                    </a:solidFill>
                    <a:latin typeface="Calibri" pitchFamily="34" charset="0"/>
                    <a:ea typeface="GE SS Two Light"/>
                    <a:cs typeface="GE SS Two Light"/>
                  </a:defRPr>
                </a:lvl4pPr>
                <a:lvl5pPr marL="2057400" indent="-228600" eaLnBrk="0" hangingPunct="0">
                  <a:defRPr>
                    <a:solidFill>
                      <a:schemeClr val="tx1"/>
                    </a:solidFill>
                    <a:latin typeface="Calibri" pitchFamily="34" charset="0"/>
                    <a:ea typeface="GE SS Two Light"/>
                    <a:cs typeface="GE SS Two Light"/>
                  </a:defRPr>
                </a:lvl5pPr>
                <a:lvl6pPr marL="2514600" indent="-228600" eaLnBrk="0" fontAlgn="base" hangingPunct="0">
                  <a:spcBef>
                    <a:spcPct val="0"/>
                  </a:spcBef>
                  <a:spcAft>
                    <a:spcPct val="0"/>
                  </a:spcAft>
                  <a:defRPr>
                    <a:solidFill>
                      <a:schemeClr val="tx1"/>
                    </a:solidFill>
                    <a:latin typeface="Calibri" pitchFamily="34" charset="0"/>
                    <a:ea typeface="GE SS Two Light"/>
                    <a:cs typeface="GE SS Two Light"/>
                  </a:defRPr>
                </a:lvl6pPr>
                <a:lvl7pPr marL="2971800" indent="-228600" eaLnBrk="0" fontAlgn="base" hangingPunct="0">
                  <a:spcBef>
                    <a:spcPct val="0"/>
                  </a:spcBef>
                  <a:spcAft>
                    <a:spcPct val="0"/>
                  </a:spcAft>
                  <a:defRPr>
                    <a:solidFill>
                      <a:schemeClr val="tx1"/>
                    </a:solidFill>
                    <a:latin typeface="Calibri" pitchFamily="34" charset="0"/>
                    <a:ea typeface="GE SS Two Light"/>
                    <a:cs typeface="GE SS Two Light"/>
                  </a:defRPr>
                </a:lvl7pPr>
                <a:lvl8pPr marL="3429000" indent="-228600" eaLnBrk="0" fontAlgn="base" hangingPunct="0">
                  <a:spcBef>
                    <a:spcPct val="0"/>
                  </a:spcBef>
                  <a:spcAft>
                    <a:spcPct val="0"/>
                  </a:spcAft>
                  <a:defRPr>
                    <a:solidFill>
                      <a:schemeClr val="tx1"/>
                    </a:solidFill>
                    <a:latin typeface="Calibri" pitchFamily="34" charset="0"/>
                    <a:ea typeface="GE SS Two Light"/>
                    <a:cs typeface="GE SS Two Light"/>
                  </a:defRPr>
                </a:lvl8pPr>
                <a:lvl9pPr marL="3886200" indent="-228600" eaLnBrk="0" fontAlgn="base" hangingPunct="0">
                  <a:spcBef>
                    <a:spcPct val="0"/>
                  </a:spcBef>
                  <a:spcAft>
                    <a:spcPct val="0"/>
                  </a:spcAft>
                  <a:defRPr>
                    <a:solidFill>
                      <a:schemeClr val="tx1"/>
                    </a:solidFill>
                    <a:latin typeface="Calibri" pitchFamily="34" charset="0"/>
                    <a:ea typeface="GE SS Two Light"/>
                    <a:cs typeface="GE SS Two Light"/>
                  </a:defRPr>
                </a:lvl9pPr>
              </a:lstStyle>
              <a:p>
                <a:pPr algn="ctr" eaLnBrk="1" hangingPunct="1"/>
                <a:r>
                  <a:rPr lang="ar-BH" sz="1100" b="1">
                    <a:solidFill>
                      <a:srgbClr val="622C1F"/>
                    </a:solidFill>
                  </a:rPr>
                  <a:t>مركز الاتصال الوطني</a:t>
                </a:r>
                <a:br>
                  <a:rPr lang="ar-BH" sz="1100" b="1">
                    <a:solidFill>
                      <a:srgbClr val="622C1F"/>
                    </a:solidFill>
                  </a:rPr>
                </a:br>
                <a:r>
                  <a:rPr lang="ar-BH" sz="1100" b="1">
                    <a:solidFill>
                      <a:srgbClr val="622C1F"/>
                    </a:solidFill>
                  </a:rPr>
                  <a:t>إدارة علاقات الزبائن</a:t>
                </a:r>
                <a:endParaRPr lang="en-US" sz="1100" b="1">
                  <a:solidFill>
                    <a:srgbClr val="622C1F"/>
                  </a:solidFill>
                </a:endParaRPr>
              </a:p>
            </p:txBody>
          </p:sp>
        </p:grpSp>
        <p:pic>
          <p:nvPicPr>
            <p:cNvPr id="99" name="Picture 42" descr="http://t0.gstatic.com/images?q=tbn:ANd9GcTETwQ_YvHpVOKz1hPvfDnkngBQHu68rkPKSWza4BSiL_VD1IXI3w"/>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7239000" y="2987469"/>
              <a:ext cx="609601" cy="590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0" name="Picture 50" descr="http://onwardstate.com/wp-content/uploads/2013/03/email-icon.jpg">
              <a:hlinkClick r:id="rId14"/>
            </p:cNvPr>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7327901" y="3800445"/>
              <a:ext cx="533400" cy="5408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1" name="Picture 52" descr="http://t0.gstatic.com/images?q=tbn:ANd9GcTd6B3lvPio4peXV2l4XgUEQkK-T43Qiqbn8T8tmAg_2gXVWcPQOQ"/>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4894702" y="3630195"/>
              <a:ext cx="840966" cy="840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 name="Picture 56" descr="http://www.aheh.com/images/device-ivr.png">
              <a:hlinkClick r:id="rId17"/>
            </p:cNvPr>
            <p:cNvPicPr>
              <a:picLocks noChangeAspect="1" noChangeArrowheads="1"/>
            </p:cNvPicPr>
            <p:nvPr/>
          </p:nvPicPr>
          <p:blipFill>
            <a:blip r:embed="rId18">
              <a:extLst>
                <a:ext uri="{28A0092B-C50C-407E-A947-70E740481C1C}">
                  <a14:useLocalDpi xmlns:a14="http://schemas.microsoft.com/office/drawing/2010/main" xmlns="" val="0"/>
                </a:ext>
              </a:extLst>
            </a:blip>
            <a:srcRect/>
            <a:stretch>
              <a:fillRect/>
            </a:stretch>
          </p:blipFill>
          <p:spPr bwMode="auto">
            <a:xfrm>
              <a:off x="4894702" y="2944395"/>
              <a:ext cx="822325" cy="529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03" name="Straight Arrow Connector 102"/>
            <p:cNvCxnSpPr/>
            <p:nvPr/>
          </p:nvCxnSpPr>
          <p:spPr>
            <a:xfrm>
              <a:off x="6696248" y="3809351"/>
              <a:ext cx="314279" cy="3047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V="1">
              <a:off x="6634345" y="3257049"/>
              <a:ext cx="276184" cy="2142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H="1" flipV="1">
              <a:off x="5791507" y="3242765"/>
              <a:ext cx="304755" cy="261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H="1">
              <a:off x="5639129" y="3731584"/>
              <a:ext cx="419038" cy="3459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09" name="Group 108"/>
          <p:cNvGrpSpPr>
            <a:grpSpLocks/>
          </p:cNvGrpSpPr>
          <p:nvPr/>
        </p:nvGrpSpPr>
        <p:grpSpPr bwMode="auto">
          <a:xfrm>
            <a:off x="565150" y="4953000"/>
            <a:ext cx="3663950" cy="1050925"/>
            <a:chOff x="565150" y="4892812"/>
            <a:chExt cx="3663761" cy="1050788"/>
          </a:xfrm>
        </p:grpSpPr>
        <p:sp>
          <p:nvSpPr>
            <p:cNvPr id="110" name="Rectangle 109"/>
            <p:cNvSpPr/>
            <p:nvPr/>
          </p:nvSpPr>
          <p:spPr>
            <a:xfrm>
              <a:off x="565150" y="4892812"/>
              <a:ext cx="3663761" cy="1050788"/>
            </a:xfrm>
            <a:prstGeom prst="rect">
              <a:avLst/>
            </a:prstGeom>
            <a:solidFill>
              <a:schemeClr val="bg1"/>
            </a:solidFill>
            <a:ln>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pic>
          <p:nvPicPr>
            <p:cNvPr id="111" name="Picture 10" descr="http://t0.gstatic.com/images?q=tbn:ANd9GcRX-nujFGJ-wlRVY75WPSlXPW6enQQTDyM04F-aJyJAT7vDng1ck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590800" y="4961605"/>
              <a:ext cx="1279946" cy="829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12" name="Group 49"/>
            <p:cNvGrpSpPr>
              <a:grpSpLocks/>
            </p:cNvGrpSpPr>
            <p:nvPr/>
          </p:nvGrpSpPr>
          <p:grpSpPr bwMode="auto">
            <a:xfrm>
              <a:off x="794405" y="4952944"/>
              <a:ext cx="1278449" cy="625668"/>
              <a:chOff x="794405" y="4952944"/>
              <a:chExt cx="1278449" cy="625668"/>
            </a:xfrm>
          </p:grpSpPr>
          <p:pic>
            <p:nvPicPr>
              <p:cNvPr id="114" name="Picture 60" descr="http://cdn1.iconfinder.com/data/icons/general13/png/256/administrator.png">
                <a:hlinkClick r:id="rId19"/>
              </p:cNvPr>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1447186" y="4952944"/>
                <a:ext cx="625668" cy="625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5" name="Picture 62" descr="http://b.dryicons.com/images/icon_sets/shine_icon_set/png/256x256/female_business_user.png">
                <a:hlinkClick r:id="rId21"/>
              </p:cNvPr>
              <p:cNvPicPr>
                <a:picLocks noChangeAspect="1" noChangeArrowheads="1"/>
              </p:cNvPicPr>
              <p:nvPr/>
            </p:nvPicPr>
            <p:blipFill>
              <a:blip r:embed="rId22">
                <a:extLst>
                  <a:ext uri="{28A0092B-C50C-407E-A947-70E740481C1C}">
                    <a14:useLocalDpi xmlns:a14="http://schemas.microsoft.com/office/drawing/2010/main" xmlns="" val="0"/>
                  </a:ext>
                </a:extLst>
              </a:blip>
              <a:srcRect/>
              <a:stretch>
                <a:fillRect/>
              </a:stretch>
            </p:blipFill>
            <p:spPr bwMode="auto">
              <a:xfrm>
                <a:off x="794405" y="4985404"/>
                <a:ext cx="577195" cy="5771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13" name="TextBox 50"/>
            <p:cNvSpPr txBox="1">
              <a:spLocks noChangeArrowheads="1"/>
            </p:cNvSpPr>
            <p:nvPr/>
          </p:nvSpPr>
          <p:spPr bwMode="auto">
            <a:xfrm>
              <a:off x="627379" y="5544858"/>
              <a:ext cx="193033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GE SS Two Light"/>
                  <a:cs typeface="GE SS Two Light"/>
                </a:defRPr>
              </a:lvl1pPr>
              <a:lvl2pPr marL="742950" indent="-285750" eaLnBrk="0" hangingPunct="0">
                <a:defRPr>
                  <a:solidFill>
                    <a:schemeClr val="tx1"/>
                  </a:solidFill>
                  <a:latin typeface="Calibri" pitchFamily="34" charset="0"/>
                  <a:ea typeface="GE SS Two Light"/>
                  <a:cs typeface="GE SS Two Light"/>
                </a:defRPr>
              </a:lvl2pPr>
              <a:lvl3pPr marL="1143000" indent="-228600" eaLnBrk="0" hangingPunct="0">
                <a:defRPr>
                  <a:solidFill>
                    <a:schemeClr val="tx1"/>
                  </a:solidFill>
                  <a:latin typeface="Calibri" pitchFamily="34" charset="0"/>
                  <a:ea typeface="GE SS Two Light"/>
                  <a:cs typeface="GE SS Two Light"/>
                </a:defRPr>
              </a:lvl3pPr>
              <a:lvl4pPr marL="1600200" indent="-228600" eaLnBrk="0" hangingPunct="0">
                <a:defRPr>
                  <a:solidFill>
                    <a:schemeClr val="tx1"/>
                  </a:solidFill>
                  <a:latin typeface="Calibri" pitchFamily="34" charset="0"/>
                  <a:ea typeface="GE SS Two Light"/>
                  <a:cs typeface="GE SS Two Light"/>
                </a:defRPr>
              </a:lvl4pPr>
              <a:lvl5pPr marL="2057400" indent="-228600" eaLnBrk="0" hangingPunct="0">
                <a:defRPr>
                  <a:solidFill>
                    <a:schemeClr val="tx1"/>
                  </a:solidFill>
                  <a:latin typeface="Calibri" pitchFamily="34" charset="0"/>
                  <a:ea typeface="GE SS Two Light"/>
                  <a:cs typeface="GE SS Two Light"/>
                </a:defRPr>
              </a:lvl5pPr>
              <a:lvl6pPr marL="2514600" indent="-228600" eaLnBrk="0" fontAlgn="base" hangingPunct="0">
                <a:spcBef>
                  <a:spcPct val="0"/>
                </a:spcBef>
                <a:spcAft>
                  <a:spcPct val="0"/>
                </a:spcAft>
                <a:defRPr>
                  <a:solidFill>
                    <a:schemeClr val="tx1"/>
                  </a:solidFill>
                  <a:latin typeface="Calibri" pitchFamily="34" charset="0"/>
                  <a:ea typeface="GE SS Two Light"/>
                  <a:cs typeface="GE SS Two Light"/>
                </a:defRPr>
              </a:lvl6pPr>
              <a:lvl7pPr marL="2971800" indent="-228600" eaLnBrk="0" fontAlgn="base" hangingPunct="0">
                <a:spcBef>
                  <a:spcPct val="0"/>
                </a:spcBef>
                <a:spcAft>
                  <a:spcPct val="0"/>
                </a:spcAft>
                <a:defRPr>
                  <a:solidFill>
                    <a:schemeClr val="tx1"/>
                  </a:solidFill>
                  <a:latin typeface="Calibri" pitchFamily="34" charset="0"/>
                  <a:ea typeface="GE SS Two Light"/>
                  <a:cs typeface="GE SS Two Light"/>
                </a:defRPr>
              </a:lvl7pPr>
              <a:lvl8pPr marL="3429000" indent="-228600" eaLnBrk="0" fontAlgn="base" hangingPunct="0">
                <a:spcBef>
                  <a:spcPct val="0"/>
                </a:spcBef>
                <a:spcAft>
                  <a:spcPct val="0"/>
                </a:spcAft>
                <a:defRPr>
                  <a:solidFill>
                    <a:schemeClr val="tx1"/>
                  </a:solidFill>
                  <a:latin typeface="Calibri" pitchFamily="34" charset="0"/>
                  <a:ea typeface="GE SS Two Light"/>
                  <a:cs typeface="GE SS Two Light"/>
                </a:defRPr>
              </a:lvl8pPr>
              <a:lvl9pPr marL="3886200" indent="-228600" eaLnBrk="0" fontAlgn="base" hangingPunct="0">
                <a:spcBef>
                  <a:spcPct val="0"/>
                </a:spcBef>
                <a:spcAft>
                  <a:spcPct val="0"/>
                </a:spcAft>
                <a:defRPr>
                  <a:solidFill>
                    <a:schemeClr val="tx1"/>
                  </a:solidFill>
                  <a:latin typeface="Calibri" pitchFamily="34" charset="0"/>
                  <a:ea typeface="GE SS Two Light"/>
                  <a:cs typeface="GE SS Two Light"/>
                </a:defRPr>
              </a:lvl9pPr>
            </a:lstStyle>
            <a:p>
              <a:pPr eaLnBrk="1" hangingPunct="1"/>
              <a:r>
                <a:rPr lang="ar-BH" sz="1600" b="1">
                  <a:solidFill>
                    <a:srgbClr val="622C1F"/>
                  </a:solidFill>
                </a:rPr>
                <a:t>مسؤولي الجهات الحكومية</a:t>
              </a:r>
            </a:p>
          </p:txBody>
        </p:sp>
      </p:grpSp>
      <p:grpSp>
        <p:nvGrpSpPr>
          <p:cNvPr id="116" name="Group 115"/>
          <p:cNvGrpSpPr>
            <a:grpSpLocks/>
          </p:cNvGrpSpPr>
          <p:nvPr/>
        </p:nvGrpSpPr>
        <p:grpSpPr bwMode="auto">
          <a:xfrm>
            <a:off x="2292350" y="4191000"/>
            <a:ext cx="1773238" cy="685800"/>
            <a:chOff x="2133600" y="4214008"/>
            <a:chExt cx="1773286" cy="685800"/>
          </a:xfrm>
        </p:grpSpPr>
        <p:pic>
          <p:nvPicPr>
            <p:cNvPr id="117" name="Picture 58" descr="http://www.clker.com/cliparts/2/9/Q/8/j/f/government-building-icon-md.png">
              <a:hlinkClick r:id="rId23"/>
            </p:cNvPr>
            <p:cNvPicPr>
              <a:picLocks noChangeAspect="1" noChangeArrowheads="1"/>
            </p:cNvPicPr>
            <p:nvPr/>
          </p:nvPicPr>
          <p:blipFill>
            <a:blip r:embed="rId24">
              <a:extLst>
                <a:ext uri="{28A0092B-C50C-407E-A947-70E740481C1C}">
                  <a14:useLocalDpi xmlns:a14="http://schemas.microsoft.com/office/drawing/2010/main" xmlns="" val="0"/>
                </a:ext>
              </a:extLst>
            </a:blip>
            <a:srcRect/>
            <a:stretch>
              <a:fillRect/>
            </a:stretch>
          </p:blipFill>
          <p:spPr bwMode="auto">
            <a:xfrm>
              <a:off x="2133600" y="4313216"/>
              <a:ext cx="374321" cy="357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8" name="Picture 58" descr="http://www.clker.com/cliparts/2/9/Q/8/j/f/government-building-icon-md.png">
              <a:hlinkClick r:id="rId23"/>
            </p:cNvPr>
            <p:cNvPicPr>
              <a:picLocks noChangeAspect="1" noChangeArrowheads="1"/>
            </p:cNvPicPr>
            <p:nvPr/>
          </p:nvPicPr>
          <p:blipFill>
            <a:blip r:embed="rId24">
              <a:extLst>
                <a:ext uri="{28A0092B-C50C-407E-A947-70E740481C1C}">
                  <a14:useLocalDpi xmlns:a14="http://schemas.microsoft.com/office/drawing/2010/main" xmlns="" val="0"/>
                </a:ext>
              </a:extLst>
            </a:blip>
            <a:srcRect/>
            <a:stretch>
              <a:fillRect/>
            </a:stretch>
          </p:blipFill>
          <p:spPr bwMode="auto">
            <a:xfrm>
              <a:off x="2895600" y="4214008"/>
              <a:ext cx="374321" cy="357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9" name="Picture 58" descr="http://www.clker.com/cliparts/2/9/Q/8/j/f/government-building-icon-md.png">
              <a:hlinkClick r:id="rId23"/>
            </p:cNvPr>
            <p:cNvPicPr>
              <a:picLocks noChangeAspect="1" noChangeArrowheads="1"/>
            </p:cNvPicPr>
            <p:nvPr/>
          </p:nvPicPr>
          <p:blipFill>
            <a:blip r:embed="rId24">
              <a:extLst>
                <a:ext uri="{28A0092B-C50C-407E-A947-70E740481C1C}">
                  <a14:useLocalDpi xmlns:a14="http://schemas.microsoft.com/office/drawing/2010/main" xmlns="" val="0"/>
                </a:ext>
              </a:extLst>
            </a:blip>
            <a:srcRect/>
            <a:stretch>
              <a:fillRect/>
            </a:stretch>
          </p:blipFill>
          <p:spPr bwMode="auto">
            <a:xfrm>
              <a:off x="3532565" y="4313216"/>
              <a:ext cx="374321" cy="357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20" name="Straight Arrow Connector 119"/>
            <p:cNvCxnSpPr/>
            <p:nvPr/>
          </p:nvCxnSpPr>
          <p:spPr>
            <a:xfrm>
              <a:off x="3082951" y="4648983"/>
              <a:ext cx="0" cy="2508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121" name="TextBox 120"/>
          <p:cNvSpPr txBox="1">
            <a:spLocks noChangeArrowheads="1"/>
          </p:cNvSpPr>
          <p:nvPr/>
        </p:nvSpPr>
        <p:spPr bwMode="auto">
          <a:xfrm>
            <a:off x="309563" y="4648200"/>
            <a:ext cx="2586037"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GE SS Two Light"/>
                <a:cs typeface="GE SS Two Light"/>
              </a:defRPr>
            </a:lvl1pPr>
            <a:lvl2pPr marL="742950" indent="-285750" eaLnBrk="0" hangingPunct="0">
              <a:defRPr>
                <a:solidFill>
                  <a:schemeClr val="tx1"/>
                </a:solidFill>
                <a:latin typeface="Calibri" pitchFamily="34" charset="0"/>
                <a:ea typeface="GE SS Two Light"/>
                <a:cs typeface="GE SS Two Light"/>
              </a:defRPr>
            </a:lvl2pPr>
            <a:lvl3pPr marL="1143000" indent="-228600" eaLnBrk="0" hangingPunct="0">
              <a:defRPr>
                <a:solidFill>
                  <a:schemeClr val="tx1"/>
                </a:solidFill>
                <a:latin typeface="Calibri" pitchFamily="34" charset="0"/>
                <a:ea typeface="GE SS Two Light"/>
                <a:cs typeface="GE SS Two Light"/>
              </a:defRPr>
            </a:lvl3pPr>
            <a:lvl4pPr marL="1600200" indent="-228600" eaLnBrk="0" hangingPunct="0">
              <a:defRPr>
                <a:solidFill>
                  <a:schemeClr val="tx1"/>
                </a:solidFill>
                <a:latin typeface="Calibri" pitchFamily="34" charset="0"/>
                <a:ea typeface="GE SS Two Light"/>
                <a:cs typeface="GE SS Two Light"/>
              </a:defRPr>
            </a:lvl4pPr>
            <a:lvl5pPr marL="2057400" indent="-228600" eaLnBrk="0" hangingPunct="0">
              <a:defRPr>
                <a:solidFill>
                  <a:schemeClr val="tx1"/>
                </a:solidFill>
                <a:latin typeface="Calibri" pitchFamily="34" charset="0"/>
                <a:ea typeface="GE SS Two Light"/>
                <a:cs typeface="GE SS Two Light"/>
              </a:defRPr>
            </a:lvl5pPr>
            <a:lvl6pPr marL="2514600" indent="-228600" eaLnBrk="0" fontAlgn="base" hangingPunct="0">
              <a:spcBef>
                <a:spcPct val="0"/>
              </a:spcBef>
              <a:spcAft>
                <a:spcPct val="0"/>
              </a:spcAft>
              <a:defRPr>
                <a:solidFill>
                  <a:schemeClr val="tx1"/>
                </a:solidFill>
                <a:latin typeface="Calibri" pitchFamily="34" charset="0"/>
                <a:ea typeface="GE SS Two Light"/>
                <a:cs typeface="GE SS Two Light"/>
              </a:defRPr>
            </a:lvl6pPr>
            <a:lvl7pPr marL="2971800" indent="-228600" eaLnBrk="0" fontAlgn="base" hangingPunct="0">
              <a:spcBef>
                <a:spcPct val="0"/>
              </a:spcBef>
              <a:spcAft>
                <a:spcPct val="0"/>
              </a:spcAft>
              <a:defRPr>
                <a:solidFill>
                  <a:schemeClr val="tx1"/>
                </a:solidFill>
                <a:latin typeface="Calibri" pitchFamily="34" charset="0"/>
                <a:ea typeface="GE SS Two Light"/>
                <a:cs typeface="GE SS Two Light"/>
              </a:defRPr>
            </a:lvl7pPr>
            <a:lvl8pPr marL="3429000" indent="-228600" eaLnBrk="0" fontAlgn="base" hangingPunct="0">
              <a:spcBef>
                <a:spcPct val="0"/>
              </a:spcBef>
              <a:spcAft>
                <a:spcPct val="0"/>
              </a:spcAft>
              <a:defRPr>
                <a:solidFill>
                  <a:schemeClr val="tx1"/>
                </a:solidFill>
                <a:latin typeface="Calibri" pitchFamily="34" charset="0"/>
                <a:ea typeface="GE SS Two Light"/>
                <a:cs typeface="GE SS Two Light"/>
              </a:defRPr>
            </a:lvl8pPr>
            <a:lvl9pPr marL="3886200" indent="-228600" eaLnBrk="0" fontAlgn="base" hangingPunct="0">
              <a:spcBef>
                <a:spcPct val="0"/>
              </a:spcBef>
              <a:spcAft>
                <a:spcPct val="0"/>
              </a:spcAft>
              <a:defRPr>
                <a:solidFill>
                  <a:schemeClr val="tx1"/>
                </a:solidFill>
                <a:latin typeface="Calibri" pitchFamily="34" charset="0"/>
                <a:ea typeface="GE SS Two Light"/>
                <a:cs typeface="GE SS Two Light"/>
              </a:defRPr>
            </a:lvl9pPr>
          </a:lstStyle>
          <a:p>
            <a:pPr algn="ctr" eaLnBrk="1" hangingPunct="1"/>
            <a:r>
              <a:rPr lang="ar-BH" sz="1600" b="1">
                <a:solidFill>
                  <a:srgbClr val="622C1F"/>
                </a:solidFill>
              </a:rPr>
              <a:t>نظام الشكاوى و المقترحات </a:t>
            </a:r>
            <a:endParaRPr lang="en-US" sz="1600" b="1">
              <a:solidFill>
                <a:srgbClr val="622C1F"/>
              </a:solidFill>
            </a:endParaRPr>
          </a:p>
        </p:txBody>
      </p:sp>
      <p:sp>
        <p:nvSpPr>
          <p:cNvPr id="122" name="TextBox 121"/>
          <p:cNvSpPr txBox="1">
            <a:spLocks noChangeArrowheads="1"/>
          </p:cNvSpPr>
          <p:nvPr/>
        </p:nvSpPr>
        <p:spPr bwMode="auto">
          <a:xfrm>
            <a:off x="7162800" y="5791200"/>
            <a:ext cx="13843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GE SS Two Light"/>
                <a:cs typeface="GE SS Two Light"/>
              </a:defRPr>
            </a:lvl1pPr>
            <a:lvl2pPr marL="742950" indent="-285750" eaLnBrk="0" hangingPunct="0">
              <a:defRPr>
                <a:solidFill>
                  <a:schemeClr val="tx1"/>
                </a:solidFill>
                <a:latin typeface="Calibri" pitchFamily="34" charset="0"/>
                <a:ea typeface="GE SS Two Light"/>
                <a:cs typeface="GE SS Two Light"/>
              </a:defRPr>
            </a:lvl2pPr>
            <a:lvl3pPr marL="1143000" indent="-228600" eaLnBrk="0" hangingPunct="0">
              <a:defRPr>
                <a:solidFill>
                  <a:schemeClr val="tx1"/>
                </a:solidFill>
                <a:latin typeface="Calibri" pitchFamily="34" charset="0"/>
                <a:ea typeface="GE SS Two Light"/>
                <a:cs typeface="GE SS Two Light"/>
              </a:defRPr>
            </a:lvl3pPr>
            <a:lvl4pPr marL="1600200" indent="-228600" eaLnBrk="0" hangingPunct="0">
              <a:defRPr>
                <a:solidFill>
                  <a:schemeClr val="tx1"/>
                </a:solidFill>
                <a:latin typeface="Calibri" pitchFamily="34" charset="0"/>
                <a:ea typeface="GE SS Two Light"/>
                <a:cs typeface="GE SS Two Light"/>
              </a:defRPr>
            </a:lvl4pPr>
            <a:lvl5pPr marL="2057400" indent="-228600" eaLnBrk="0" hangingPunct="0">
              <a:defRPr>
                <a:solidFill>
                  <a:schemeClr val="tx1"/>
                </a:solidFill>
                <a:latin typeface="Calibri" pitchFamily="34" charset="0"/>
                <a:ea typeface="GE SS Two Light"/>
                <a:cs typeface="GE SS Two Light"/>
              </a:defRPr>
            </a:lvl5pPr>
            <a:lvl6pPr marL="2514600" indent="-228600" eaLnBrk="0" fontAlgn="base" hangingPunct="0">
              <a:spcBef>
                <a:spcPct val="0"/>
              </a:spcBef>
              <a:spcAft>
                <a:spcPct val="0"/>
              </a:spcAft>
              <a:defRPr>
                <a:solidFill>
                  <a:schemeClr val="tx1"/>
                </a:solidFill>
                <a:latin typeface="Calibri" pitchFamily="34" charset="0"/>
                <a:ea typeface="GE SS Two Light"/>
                <a:cs typeface="GE SS Two Light"/>
              </a:defRPr>
            </a:lvl6pPr>
            <a:lvl7pPr marL="2971800" indent="-228600" eaLnBrk="0" fontAlgn="base" hangingPunct="0">
              <a:spcBef>
                <a:spcPct val="0"/>
              </a:spcBef>
              <a:spcAft>
                <a:spcPct val="0"/>
              </a:spcAft>
              <a:defRPr>
                <a:solidFill>
                  <a:schemeClr val="tx1"/>
                </a:solidFill>
                <a:latin typeface="Calibri" pitchFamily="34" charset="0"/>
                <a:ea typeface="GE SS Two Light"/>
                <a:cs typeface="GE SS Two Light"/>
              </a:defRPr>
            </a:lvl7pPr>
            <a:lvl8pPr marL="3429000" indent="-228600" eaLnBrk="0" fontAlgn="base" hangingPunct="0">
              <a:spcBef>
                <a:spcPct val="0"/>
              </a:spcBef>
              <a:spcAft>
                <a:spcPct val="0"/>
              </a:spcAft>
              <a:defRPr>
                <a:solidFill>
                  <a:schemeClr val="tx1"/>
                </a:solidFill>
                <a:latin typeface="Calibri" pitchFamily="34" charset="0"/>
                <a:ea typeface="GE SS Two Light"/>
                <a:cs typeface="GE SS Two Light"/>
              </a:defRPr>
            </a:lvl8pPr>
            <a:lvl9pPr marL="3886200" indent="-228600" eaLnBrk="0" fontAlgn="base" hangingPunct="0">
              <a:spcBef>
                <a:spcPct val="0"/>
              </a:spcBef>
              <a:spcAft>
                <a:spcPct val="0"/>
              </a:spcAft>
              <a:defRPr>
                <a:solidFill>
                  <a:schemeClr val="tx1"/>
                </a:solidFill>
                <a:latin typeface="Calibri" pitchFamily="34" charset="0"/>
                <a:ea typeface="GE SS Two Light"/>
                <a:cs typeface="GE SS Two Light"/>
              </a:defRPr>
            </a:lvl9pPr>
          </a:lstStyle>
          <a:p>
            <a:pPr eaLnBrk="1" hangingPunct="1"/>
            <a:r>
              <a:rPr lang="ar-BH" sz="1600" b="1">
                <a:solidFill>
                  <a:srgbClr val="622C1F"/>
                </a:solidFill>
              </a:rPr>
              <a:t>الدورات التدريبية</a:t>
            </a:r>
            <a:endParaRPr lang="en-US" sz="1600" b="1">
              <a:solidFill>
                <a:srgbClr val="622C1F"/>
              </a:solidFill>
            </a:endParaRPr>
          </a:p>
        </p:txBody>
      </p:sp>
      <p:pic>
        <p:nvPicPr>
          <p:cNvPr id="123" name="Picture 65" descr="http://farm3.staticflickr.com/2644/4012977094_9bc7a16a50.jpg">
            <a:hlinkClick r:id="rId25"/>
          </p:cNvPr>
          <p:cNvPicPr>
            <a:picLocks noChangeAspect="1" noChangeArrowheads="1"/>
          </p:cNvPicPr>
          <p:nvPr/>
        </p:nvPicPr>
        <p:blipFill rotWithShape="1">
          <a:blip r:embed="rId26">
            <a:extLst>
              <a:ext uri="{28A0092B-C50C-407E-A947-70E740481C1C}">
                <a14:useLocalDpi xmlns:a14="http://schemas.microsoft.com/office/drawing/2010/main" xmlns="" val="0"/>
              </a:ext>
            </a:extLst>
          </a:blip>
          <a:srcRect l="1959" t="8496" r="49098" b="43942"/>
          <a:stretch/>
        </p:blipFill>
        <p:spPr bwMode="auto">
          <a:xfrm>
            <a:off x="4800600" y="4343400"/>
            <a:ext cx="1828800" cy="14010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124" name="TextBox 123"/>
          <p:cNvSpPr txBox="1">
            <a:spLocks noChangeArrowheads="1"/>
          </p:cNvSpPr>
          <p:nvPr/>
        </p:nvSpPr>
        <p:spPr bwMode="auto">
          <a:xfrm>
            <a:off x="4800600" y="5791200"/>
            <a:ext cx="18288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GE SS Two Light"/>
                <a:cs typeface="GE SS Two Light"/>
              </a:defRPr>
            </a:lvl1pPr>
            <a:lvl2pPr marL="742950" indent="-285750" eaLnBrk="0" hangingPunct="0">
              <a:defRPr>
                <a:solidFill>
                  <a:schemeClr val="tx1"/>
                </a:solidFill>
                <a:latin typeface="Calibri" pitchFamily="34" charset="0"/>
                <a:ea typeface="GE SS Two Light"/>
                <a:cs typeface="GE SS Two Light"/>
              </a:defRPr>
            </a:lvl2pPr>
            <a:lvl3pPr marL="1143000" indent="-228600" eaLnBrk="0" hangingPunct="0">
              <a:defRPr>
                <a:solidFill>
                  <a:schemeClr val="tx1"/>
                </a:solidFill>
                <a:latin typeface="Calibri" pitchFamily="34" charset="0"/>
                <a:ea typeface="GE SS Two Light"/>
                <a:cs typeface="GE SS Two Light"/>
              </a:defRPr>
            </a:lvl3pPr>
            <a:lvl4pPr marL="1600200" indent="-228600" eaLnBrk="0" hangingPunct="0">
              <a:defRPr>
                <a:solidFill>
                  <a:schemeClr val="tx1"/>
                </a:solidFill>
                <a:latin typeface="Calibri" pitchFamily="34" charset="0"/>
                <a:ea typeface="GE SS Two Light"/>
                <a:cs typeface="GE SS Two Light"/>
              </a:defRPr>
            </a:lvl4pPr>
            <a:lvl5pPr marL="2057400" indent="-228600" eaLnBrk="0" hangingPunct="0">
              <a:defRPr>
                <a:solidFill>
                  <a:schemeClr val="tx1"/>
                </a:solidFill>
                <a:latin typeface="Calibri" pitchFamily="34" charset="0"/>
                <a:ea typeface="GE SS Two Light"/>
                <a:cs typeface="GE SS Two Light"/>
              </a:defRPr>
            </a:lvl5pPr>
            <a:lvl6pPr marL="2514600" indent="-228600" eaLnBrk="0" fontAlgn="base" hangingPunct="0">
              <a:spcBef>
                <a:spcPct val="0"/>
              </a:spcBef>
              <a:spcAft>
                <a:spcPct val="0"/>
              </a:spcAft>
              <a:defRPr>
                <a:solidFill>
                  <a:schemeClr val="tx1"/>
                </a:solidFill>
                <a:latin typeface="Calibri" pitchFamily="34" charset="0"/>
                <a:ea typeface="GE SS Two Light"/>
                <a:cs typeface="GE SS Two Light"/>
              </a:defRPr>
            </a:lvl6pPr>
            <a:lvl7pPr marL="2971800" indent="-228600" eaLnBrk="0" fontAlgn="base" hangingPunct="0">
              <a:spcBef>
                <a:spcPct val="0"/>
              </a:spcBef>
              <a:spcAft>
                <a:spcPct val="0"/>
              </a:spcAft>
              <a:defRPr>
                <a:solidFill>
                  <a:schemeClr val="tx1"/>
                </a:solidFill>
                <a:latin typeface="Calibri" pitchFamily="34" charset="0"/>
                <a:ea typeface="GE SS Two Light"/>
                <a:cs typeface="GE SS Two Light"/>
              </a:defRPr>
            </a:lvl7pPr>
            <a:lvl8pPr marL="3429000" indent="-228600" eaLnBrk="0" fontAlgn="base" hangingPunct="0">
              <a:spcBef>
                <a:spcPct val="0"/>
              </a:spcBef>
              <a:spcAft>
                <a:spcPct val="0"/>
              </a:spcAft>
              <a:defRPr>
                <a:solidFill>
                  <a:schemeClr val="tx1"/>
                </a:solidFill>
                <a:latin typeface="Calibri" pitchFamily="34" charset="0"/>
                <a:ea typeface="GE SS Two Light"/>
                <a:cs typeface="GE SS Two Light"/>
              </a:defRPr>
            </a:lvl8pPr>
            <a:lvl9pPr marL="3886200" indent="-228600" eaLnBrk="0" fontAlgn="base" hangingPunct="0">
              <a:spcBef>
                <a:spcPct val="0"/>
              </a:spcBef>
              <a:spcAft>
                <a:spcPct val="0"/>
              </a:spcAft>
              <a:defRPr>
                <a:solidFill>
                  <a:schemeClr val="tx1"/>
                </a:solidFill>
                <a:latin typeface="Calibri" pitchFamily="34" charset="0"/>
                <a:ea typeface="GE SS Two Light"/>
                <a:cs typeface="GE SS Two Light"/>
              </a:defRPr>
            </a:lvl9pPr>
          </a:lstStyle>
          <a:p>
            <a:pPr algn="r" eaLnBrk="1" hangingPunct="1"/>
            <a:r>
              <a:rPr lang="ar-BH" sz="1600" b="1">
                <a:solidFill>
                  <a:srgbClr val="622C1F"/>
                </a:solidFill>
              </a:rPr>
              <a:t>لوحة مؤشرات الاداء</a:t>
            </a:r>
            <a:endParaRPr lang="en-US" sz="1600" b="1">
              <a:solidFill>
                <a:srgbClr val="622C1F"/>
              </a:solidFill>
            </a:endParaRPr>
          </a:p>
        </p:txBody>
      </p:sp>
      <p:cxnSp>
        <p:nvCxnSpPr>
          <p:cNvPr id="125" name="Straight Connector 124"/>
          <p:cNvCxnSpPr/>
          <p:nvPr/>
        </p:nvCxnSpPr>
        <p:spPr>
          <a:xfrm>
            <a:off x="3581400" y="914400"/>
            <a:ext cx="0" cy="754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4940300" y="922338"/>
            <a:ext cx="0" cy="754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4565650" y="2514600"/>
            <a:ext cx="0" cy="1397000"/>
          </a:xfrm>
          <a:prstGeom prst="line">
            <a:avLst/>
          </a:prstGeom>
        </p:spPr>
        <p:style>
          <a:lnRef idx="1">
            <a:schemeClr val="accent1"/>
          </a:lnRef>
          <a:fillRef idx="0">
            <a:schemeClr val="accent1"/>
          </a:fillRef>
          <a:effectRef idx="0">
            <a:schemeClr val="accent1"/>
          </a:effectRef>
          <a:fontRef idx="minor">
            <a:schemeClr val="tx1"/>
          </a:fontRef>
        </p:style>
      </p:cxnSp>
      <p:pic>
        <p:nvPicPr>
          <p:cNvPr id="128" name="Picture 67" descr="http://www.accessiblevoting.org/Portals/0/ResourceClearinghouse/FilterIcons/training_icon_paid.png">
            <a:hlinkClick r:id="rId27"/>
          </p:cNvPr>
          <p:cNvPicPr>
            <a:picLocks noChangeAspect="1" noChangeArrowheads="1"/>
          </p:cNvPicPr>
          <p:nvPr/>
        </p:nvPicPr>
        <p:blipFill>
          <a:blip r:embed="rId28">
            <a:extLst>
              <a:ext uri="{28A0092B-C50C-407E-A947-70E740481C1C}">
                <a14:useLocalDpi xmlns:a14="http://schemas.microsoft.com/office/drawing/2010/main" xmlns="" val="0"/>
              </a:ext>
            </a:extLst>
          </a:blip>
          <a:srcRect/>
          <a:stretch>
            <a:fillRect/>
          </a:stretch>
        </p:blipFill>
        <p:spPr bwMode="auto">
          <a:xfrm>
            <a:off x="7105650" y="4364038"/>
            <a:ext cx="1428750" cy="143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9" name="Rectangle 1"/>
          <p:cNvSpPr>
            <a:spLocks noChangeArrowheads="1"/>
          </p:cNvSpPr>
          <p:nvPr/>
        </p:nvSpPr>
        <p:spPr bwMode="auto">
          <a:xfrm>
            <a:off x="4244975" y="3244850"/>
            <a:ext cx="18573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a:solidFill>
                <a:srgbClr val="622C1F"/>
              </a:solidFill>
            </a:endParaRPr>
          </a:p>
        </p:txBody>
      </p:sp>
    </p:spTree>
    <p:extLst>
      <p:ext uri="{BB962C8B-B14F-4D97-AF65-F5344CB8AC3E}">
        <p14:creationId xmlns:p14="http://schemas.microsoft.com/office/powerpoint/2010/main" xmlns="" val="375851287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down)">
                                      <p:cBhvr>
                                        <p:cTn id="7" dur="500"/>
                                        <p:tgtEl>
                                          <p:spTgt spid="73"/>
                                        </p:tgtEl>
                                      </p:cBhvr>
                                    </p:animEffect>
                                  </p:childTnLst>
                                </p:cTn>
                              </p:par>
                              <p:par>
                                <p:cTn id="8" presetID="22" presetClass="entr" presetSubtype="4" fill="hold" nodeType="withEffect">
                                  <p:stCondLst>
                                    <p:cond delay="0"/>
                                  </p:stCondLst>
                                  <p:childTnLst>
                                    <p:set>
                                      <p:cBhvr>
                                        <p:cTn id="9" dur="1" fill="hold">
                                          <p:stCondLst>
                                            <p:cond delay="0"/>
                                          </p:stCondLst>
                                        </p:cTn>
                                        <p:tgtEl>
                                          <p:spTgt spid="126"/>
                                        </p:tgtEl>
                                        <p:attrNameLst>
                                          <p:attrName>style.visibility</p:attrName>
                                        </p:attrNameLst>
                                      </p:cBhvr>
                                      <p:to>
                                        <p:strVal val="visible"/>
                                      </p:to>
                                    </p:set>
                                    <p:animEffect transition="in" filter="wipe(down)">
                                      <p:cBhvr>
                                        <p:cTn id="10" dur="500"/>
                                        <p:tgtEl>
                                          <p:spTgt spid="126"/>
                                        </p:tgtEl>
                                      </p:cBhvr>
                                    </p:animEffect>
                                  </p:childTnLst>
                                </p:cTn>
                              </p:par>
                              <p:par>
                                <p:cTn id="11" presetID="22" presetClass="entr" presetSubtype="4" fill="hold" nodeType="withEffect">
                                  <p:stCondLst>
                                    <p:cond delay="0"/>
                                  </p:stCondLst>
                                  <p:childTnLst>
                                    <p:set>
                                      <p:cBhvr>
                                        <p:cTn id="12" dur="1" fill="hold">
                                          <p:stCondLst>
                                            <p:cond delay="0"/>
                                          </p:stCondLst>
                                        </p:cTn>
                                        <p:tgtEl>
                                          <p:spTgt spid="125"/>
                                        </p:tgtEl>
                                        <p:attrNameLst>
                                          <p:attrName>style.visibility</p:attrName>
                                        </p:attrNameLst>
                                      </p:cBhvr>
                                      <p:to>
                                        <p:strVal val="visible"/>
                                      </p:to>
                                    </p:set>
                                    <p:animEffect transition="in" filter="wipe(down)">
                                      <p:cBhvr>
                                        <p:cTn id="13" dur="500"/>
                                        <p:tgtEl>
                                          <p:spTgt spid="1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500"/>
                                        <p:tgtEl>
                                          <p:spTgt spid="83"/>
                                        </p:tgtEl>
                                      </p:cBhvr>
                                    </p:animEffect>
                                  </p:childTnLst>
                                </p:cTn>
                              </p:par>
                              <p:par>
                                <p:cTn id="19" presetID="10" presetClass="entr" presetSubtype="0" fill="hold" nodeType="with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fade">
                                      <p:cBhvr>
                                        <p:cTn id="21" dur="500"/>
                                        <p:tgtEl>
                                          <p:spTgt spid="8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fade">
                                      <p:cBhvr>
                                        <p:cTn id="24" dur="500"/>
                                        <p:tgtEl>
                                          <p:spTgt spid="8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4"/>
                                        </p:tgtEl>
                                        <p:attrNameLst>
                                          <p:attrName>style.visibility</p:attrName>
                                        </p:attrNameLst>
                                      </p:cBhvr>
                                      <p:to>
                                        <p:strVal val="visible"/>
                                      </p:to>
                                    </p:set>
                                    <p:animEffect transition="in" filter="fade">
                                      <p:cBhvr>
                                        <p:cTn id="29" dur="500"/>
                                        <p:tgtEl>
                                          <p:spTgt spid="84"/>
                                        </p:tgtEl>
                                      </p:cBhvr>
                                    </p:animEffect>
                                  </p:childTnLst>
                                </p:cTn>
                              </p:par>
                              <p:par>
                                <p:cTn id="30" presetID="10" presetClass="entr" presetSubtype="0" fill="hold" nodeType="withEffect">
                                  <p:stCondLst>
                                    <p:cond delay="0"/>
                                  </p:stCondLst>
                                  <p:childTnLst>
                                    <p:set>
                                      <p:cBhvr>
                                        <p:cTn id="31" dur="1" fill="hold">
                                          <p:stCondLst>
                                            <p:cond delay="0"/>
                                          </p:stCondLst>
                                        </p:cTn>
                                        <p:tgtEl>
                                          <p:spTgt spid="85"/>
                                        </p:tgtEl>
                                        <p:attrNameLst>
                                          <p:attrName>style.visibility</p:attrName>
                                        </p:attrNameLst>
                                      </p:cBhvr>
                                      <p:to>
                                        <p:strVal val="visible"/>
                                      </p:to>
                                    </p:set>
                                    <p:animEffect transition="in" filter="fade">
                                      <p:cBhvr>
                                        <p:cTn id="32" dur="500"/>
                                        <p:tgtEl>
                                          <p:spTgt spid="8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fade">
                                      <p:cBhvr>
                                        <p:cTn id="35" dur="500"/>
                                        <p:tgtEl>
                                          <p:spTgt spid="95"/>
                                        </p:tgtEl>
                                      </p:cBhvr>
                                    </p:animEffect>
                                  </p:childTnLst>
                                </p:cTn>
                              </p:par>
                              <p:par>
                                <p:cTn id="36" presetID="10" presetClass="entr" presetSubtype="0" fill="hold" nodeType="withEffect">
                                  <p:stCondLst>
                                    <p:cond delay="0"/>
                                  </p:stCondLst>
                                  <p:childTnLst>
                                    <p:set>
                                      <p:cBhvr>
                                        <p:cTn id="37" dur="1" fill="hold">
                                          <p:stCondLst>
                                            <p:cond delay="0"/>
                                          </p:stCondLst>
                                        </p:cTn>
                                        <p:tgtEl>
                                          <p:spTgt spid="97"/>
                                        </p:tgtEl>
                                        <p:attrNameLst>
                                          <p:attrName>style.visibility</p:attrName>
                                        </p:attrNameLst>
                                      </p:cBhvr>
                                      <p:to>
                                        <p:strVal val="visible"/>
                                      </p:to>
                                    </p:set>
                                    <p:animEffect transition="in" filter="fade">
                                      <p:cBhvr>
                                        <p:cTn id="38" dur="500"/>
                                        <p:tgtEl>
                                          <p:spTgt spid="97"/>
                                        </p:tgtEl>
                                      </p:cBhvr>
                                    </p:animEffect>
                                  </p:childTnLst>
                                </p:cTn>
                              </p:par>
                              <p:par>
                                <p:cTn id="39" presetID="10" presetClass="entr" presetSubtype="0" fill="hold" nodeType="with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500"/>
                                        <p:tgtEl>
                                          <p:spTgt spid="12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500"/>
                                        <p:tgtEl>
                                          <p:spTgt spid="7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16"/>
                                        </p:tgtEl>
                                        <p:attrNameLst>
                                          <p:attrName>style.visibility</p:attrName>
                                        </p:attrNameLst>
                                      </p:cBhvr>
                                      <p:to>
                                        <p:strVal val="visible"/>
                                      </p:to>
                                    </p:set>
                                    <p:animEffect transition="in" filter="fade">
                                      <p:cBhvr>
                                        <p:cTn id="49" dur="500"/>
                                        <p:tgtEl>
                                          <p:spTgt spid="11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21"/>
                                        </p:tgtEl>
                                        <p:attrNameLst>
                                          <p:attrName>style.visibility</p:attrName>
                                        </p:attrNameLst>
                                      </p:cBhvr>
                                      <p:to>
                                        <p:strVal val="visible"/>
                                      </p:to>
                                    </p:set>
                                    <p:animEffect transition="in" filter="fade">
                                      <p:cBhvr>
                                        <p:cTn id="54" dur="500"/>
                                        <p:tgtEl>
                                          <p:spTgt spid="121"/>
                                        </p:tgtEl>
                                      </p:cBhvr>
                                    </p:animEffect>
                                  </p:childTnLst>
                                </p:cTn>
                              </p:par>
                              <p:par>
                                <p:cTn id="55" presetID="10" presetClass="entr" presetSubtype="0" fill="hold" nodeType="with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fade">
                                      <p:cBhvr>
                                        <p:cTn id="57" dur="500"/>
                                        <p:tgtEl>
                                          <p:spTgt spid="10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fade">
                                      <p:cBhvr>
                                        <p:cTn id="62" dur="500"/>
                                        <p:tgtEl>
                                          <p:spTgt spid="12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24"/>
                                        </p:tgtEl>
                                        <p:attrNameLst>
                                          <p:attrName>style.visibility</p:attrName>
                                        </p:attrNameLst>
                                      </p:cBhvr>
                                      <p:to>
                                        <p:strVal val="visible"/>
                                      </p:to>
                                    </p:set>
                                    <p:animEffect transition="in" filter="fade">
                                      <p:cBhvr>
                                        <p:cTn id="65" dur="500"/>
                                        <p:tgtEl>
                                          <p:spTgt spid="12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28"/>
                                        </p:tgtEl>
                                        <p:attrNameLst>
                                          <p:attrName>style.visibility</p:attrName>
                                        </p:attrNameLst>
                                      </p:cBhvr>
                                      <p:to>
                                        <p:strVal val="visible"/>
                                      </p:to>
                                    </p:set>
                                    <p:animEffect transition="in" filter="fade">
                                      <p:cBhvr>
                                        <p:cTn id="70" dur="500"/>
                                        <p:tgtEl>
                                          <p:spTgt spid="12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22"/>
                                        </p:tgtEl>
                                        <p:attrNameLst>
                                          <p:attrName>style.visibility</p:attrName>
                                        </p:attrNameLst>
                                      </p:cBhvr>
                                      <p:to>
                                        <p:strVal val="visible"/>
                                      </p:to>
                                    </p:set>
                                    <p:animEffect transition="in" filter="fade">
                                      <p:cBhvr>
                                        <p:cTn id="73"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81" grpId="0"/>
      <p:bldP spid="84" grpId="0"/>
      <p:bldP spid="95" grpId="0"/>
      <p:bldP spid="121" grpId="0"/>
      <p:bldP spid="122" grpId="0"/>
      <p:bldP spid="1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685800" y="2362200"/>
            <a:ext cx="9829800" cy="1450504"/>
          </a:xfrm>
          <a:custGeom>
            <a:avLst/>
            <a:gdLst>
              <a:gd name="connsiteX0" fmla="*/ 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459904">
                <a:moveTo>
                  <a:pt x="457200" y="0"/>
                </a:moveTo>
                <a:lnTo>
                  <a:pt x="6858000" y="0"/>
                </a:lnTo>
                <a:lnTo>
                  <a:pt x="6858000" y="459904"/>
                </a:lnTo>
                <a:lnTo>
                  <a:pt x="0" y="459904"/>
                </a:lnTo>
                <a:cubicBezTo>
                  <a:pt x="308429" y="328374"/>
                  <a:pt x="290286" y="109758"/>
                  <a:pt x="457200" y="0"/>
                </a:cubicBezTo>
                <a:close/>
              </a:path>
            </a:pathLst>
          </a:custGeom>
          <a:solidFill>
            <a:schemeClr val="bg2">
              <a:lumMod val="40000"/>
              <a:lumOff val="60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rtl="1"/>
            <a:r>
              <a:rPr lang="ar-BH" sz="3500" dirty="0" smtClean="0">
                <a:solidFill>
                  <a:schemeClr val="bg2">
                    <a:lumMod val="75000"/>
                  </a:schemeClr>
                </a:solidFill>
                <a:effectLst>
                  <a:outerShdw blurRad="38100" dist="38100" dir="2700000" algn="tl">
                    <a:srgbClr val="000000">
                      <a:alpha val="43137"/>
                    </a:srgbClr>
                  </a:outerShdw>
                </a:effectLst>
              </a:rPr>
              <a:t>عوامل النجاح</a:t>
            </a:r>
            <a:endParaRPr lang="en-US" sz="3500" dirty="0">
              <a:solidFill>
                <a:schemeClr val="bg2">
                  <a:lumMod val="75000"/>
                </a:schemeClr>
              </a:solidFill>
              <a:effectLst>
                <a:outerShdw blurRad="38100" dist="38100" dir="2700000" algn="tl">
                  <a:srgbClr val="000000">
                    <a:alpha val="43137"/>
                  </a:srgbClr>
                </a:outerShdw>
              </a:effectLst>
            </a:endParaRPr>
          </a:p>
        </p:txBody>
      </p:sp>
      <p:sp>
        <p:nvSpPr>
          <p:cNvPr id="6" name="Rectangle 5"/>
          <p:cNvSpPr/>
          <p:nvPr/>
        </p:nvSpPr>
        <p:spPr>
          <a:xfrm>
            <a:off x="7620000" y="2362200"/>
            <a:ext cx="1524000" cy="14505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Tree>
    <p:extLst>
      <p:ext uri="{BB962C8B-B14F-4D97-AF65-F5344CB8AC3E}">
        <p14:creationId xmlns:p14="http://schemas.microsoft.com/office/powerpoint/2010/main" xmlns="" val="15594572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Picture1.png"/>
          <p:cNvPicPr>
            <a:picLocks noChangeAspect="1"/>
          </p:cNvPicPr>
          <p:nvPr/>
        </p:nvPicPr>
        <p:blipFill>
          <a:blip r:embed="rId2" cstate="print"/>
          <a:stretch>
            <a:fillRect/>
          </a:stretch>
        </p:blipFill>
        <p:spPr>
          <a:xfrm>
            <a:off x="-130632" y="65316"/>
            <a:ext cx="2201290" cy="507403"/>
          </a:xfrm>
          <a:prstGeom prst="rect">
            <a:avLst/>
          </a:prstGeom>
        </p:spPr>
      </p:pic>
      <p:sp>
        <p:nvSpPr>
          <p:cNvPr id="18" name="Freeform 17"/>
          <p:cNvSpPr/>
          <p:nvPr/>
        </p:nvSpPr>
        <p:spPr>
          <a:xfrm>
            <a:off x="1926770" y="141514"/>
            <a:ext cx="6760029" cy="459904"/>
          </a:xfrm>
          <a:custGeom>
            <a:avLst/>
            <a:gdLst>
              <a:gd name="connsiteX0" fmla="*/ 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459904">
                <a:moveTo>
                  <a:pt x="457200" y="0"/>
                </a:moveTo>
                <a:lnTo>
                  <a:pt x="6858000" y="0"/>
                </a:lnTo>
                <a:lnTo>
                  <a:pt x="6858000" y="459904"/>
                </a:lnTo>
                <a:lnTo>
                  <a:pt x="0" y="459904"/>
                </a:lnTo>
                <a:cubicBezTo>
                  <a:pt x="308429" y="328374"/>
                  <a:pt x="290286" y="109758"/>
                  <a:pt x="457200" y="0"/>
                </a:cubicBezTo>
                <a:close/>
              </a:path>
            </a:pathLst>
          </a:custGeom>
          <a:solidFill>
            <a:schemeClr val="bg2"/>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r" rtl="1"/>
            <a:r>
              <a:rPr lang="ar-BH" sz="2000" dirty="0" smtClean="0">
                <a:solidFill>
                  <a:schemeClr val="bg1"/>
                </a:solidFill>
                <a:latin typeface="GE SS Two Medium" pitchFamily="18" charset="-78"/>
                <a:ea typeface="GE SS Two Medium" pitchFamily="18" charset="-78"/>
                <a:cs typeface="GE SS Two Medium" pitchFamily="18" charset="-78"/>
              </a:rPr>
              <a:t>عوامل النجاح</a:t>
            </a:r>
            <a:endParaRPr lang="ar-BH" sz="2000" dirty="0">
              <a:solidFill>
                <a:schemeClr val="bg1"/>
              </a:solidFill>
              <a:latin typeface="GE SS Two Medium" pitchFamily="18" charset="-78"/>
              <a:ea typeface="GE SS Two Medium" pitchFamily="18" charset="-78"/>
              <a:cs typeface="GE SS Two Medium" pitchFamily="18" charset="-78"/>
            </a:endParaRPr>
          </a:p>
        </p:txBody>
      </p:sp>
      <p:sp>
        <p:nvSpPr>
          <p:cNvPr id="19" name="Rectangle 18"/>
          <p:cNvSpPr/>
          <p:nvPr/>
        </p:nvSpPr>
        <p:spPr>
          <a:xfrm>
            <a:off x="8686800" y="140400"/>
            <a:ext cx="457200" cy="46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pic>
        <p:nvPicPr>
          <p:cNvPr id="5" name="Picture 4" descr="11.jpg"/>
          <p:cNvPicPr>
            <a:picLocks noChangeAspect="1"/>
          </p:cNvPicPr>
          <p:nvPr/>
        </p:nvPicPr>
        <p:blipFill>
          <a:blip r:embed="rId3" cstate="print"/>
          <a:stretch>
            <a:fillRect/>
          </a:stretch>
        </p:blipFill>
        <p:spPr>
          <a:xfrm>
            <a:off x="2215724" y="3918775"/>
            <a:ext cx="1159390" cy="1280160"/>
          </a:xfrm>
          <a:prstGeom prst="roundRect">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2.jpg"/>
          <p:cNvPicPr>
            <a:picLocks noChangeAspect="1"/>
          </p:cNvPicPr>
          <p:nvPr/>
        </p:nvPicPr>
        <p:blipFill>
          <a:blip r:embed="rId4" cstate="print"/>
          <a:stretch>
            <a:fillRect/>
          </a:stretch>
        </p:blipFill>
        <p:spPr>
          <a:xfrm>
            <a:off x="5978176" y="2514600"/>
            <a:ext cx="1159390" cy="1280160"/>
          </a:xfrm>
          <a:prstGeom prst="roundRect">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descr="3.jpg"/>
          <p:cNvPicPr>
            <a:picLocks noChangeAspect="1"/>
          </p:cNvPicPr>
          <p:nvPr/>
        </p:nvPicPr>
        <p:blipFill>
          <a:blip r:embed="rId5" cstate="print"/>
          <a:stretch>
            <a:fillRect/>
          </a:stretch>
        </p:blipFill>
        <p:spPr>
          <a:xfrm>
            <a:off x="4700300" y="2514600"/>
            <a:ext cx="1159390" cy="1280160"/>
          </a:xfrm>
          <a:prstGeom prst="roundRect">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descr="4.jpg"/>
          <p:cNvPicPr>
            <a:picLocks noChangeAspect="1"/>
          </p:cNvPicPr>
          <p:nvPr/>
        </p:nvPicPr>
        <p:blipFill>
          <a:blip r:embed="rId6" cstate="print"/>
          <a:stretch>
            <a:fillRect/>
          </a:stretch>
        </p:blipFill>
        <p:spPr>
          <a:xfrm>
            <a:off x="3435871" y="2514600"/>
            <a:ext cx="1159390" cy="1280160"/>
          </a:xfrm>
          <a:prstGeom prst="roundRect">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descr="5.jpg"/>
          <p:cNvPicPr>
            <a:picLocks noChangeAspect="1"/>
          </p:cNvPicPr>
          <p:nvPr/>
        </p:nvPicPr>
        <p:blipFill>
          <a:blip r:embed="rId7" cstate="print"/>
          <a:stretch>
            <a:fillRect/>
          </a:stretch>
        </p:blipFill>
        <p:spPr>
          <a:xfrm>
            <a:off x="914400" y="2514600"/>
            <a:ext cx="1159390" cy="1280160"/>
          </a:xfrm>
          <a:prstGeom prst="roundRect">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descr="6.jpg"/>
          <p:cNvPicPr>
            <a:picLocks noChangeAspect="1"/>
          </p:cNvPicPr>
          <p:nvPr/>
        </p:nvPicPr>
        <p:blipFill>
          <a:blip r:embed="rId8" cstate="print"/>
          <a:stretch>
            <a:fillRect/>
          </a:stretch>
        </p:blipFill>
        <p:spPr>
          <a:xfrm>
            <a:off x="2180236" y="2514600"/>
            <a:ext cx="1159390" cy="1280160"/>
          </a:xfrm>
          <a:prstGeom prst="roundRect">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8.jpg"/>
          <p:cNvPicPr>
            <a:picLocks noChangeAspect="1"/>
          </p:cNvPicPr>
          <p:nvPr/>
        </p:nvPicPr>
        <p:blipFill>
          <a:blip r:embed="rId9" cstate="print"/>
          <a:stretch>
            <a:fillRect/>
          </a:stretch>
        </p:blipFill>
        <p:spPr>
          <a:xfrm>
            <a:off x="5994442" y="3891881"/>
            <a:ext cx="1159390" cy="1280160"/>
          </a:xfrm>
          <a:prstGeom prst="roundRect">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descr="9.jpg"/>
          <p:cNvPicPr>
            <a:picLocks noChangeAspect="1"/>
          </p:cNvPicPr>
          <p:nvPr/>
        </p:nvPicPr>
        <p:blipFill>
          <a:blip r:embed="rId10" cstate="print"/>
          <a:stretch>
            <a:fillRect/>
          </a:stretch>
        </p:blipFill>
        <p:spPr>
          <a:xfrm>
            <a:off x="7315200" y="3888105"/>
            <a:ext cx="1159390" cy="1280160"/>
          </a:xfrm>
          <a:prstGeom prst="roundRect">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descr="10.jpg"/>
          <p:cNvPicPr>
            <a:picLocks noChangeAspect="1"/>
          </p:cNvPicPr>
          <p:nvPr/>
        </p:nvPicPr>
        <p:blipFill>
          <a:blip r:embed="rId11" cstate="print"/>
          <a:stretch>
            <a:fillRect/>
          </a:stretch>
        </p:blipFill>
        <p:spPr>
          <a:xfrm>
            <a:off x="3469243" y="3891881"/>
            <a:ext cx="1159390" cy="1280160"/>
          </a:xfrm>
          <a:prstGeom prst="roundRect">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7" descr="E:\Backup\egmayaz\Desktop\EGOV\eGovernment Forum\2010\Presentations\CEO\Materials\12.jpg"/>
          <p:cNvPicPr>
            <a:picLocks noChangeAspect="1" noChangeArrowheads="1"/>
          </p:cNvPicPr>
          <p:nvPr/>
        </p:nvPicPr>
        <p:blipFill>
          <a:blip r:embed="rId12" cstate="print"/>
          <a:srcRect/>
          <a:stretch>
            <a:fillRect/>
          </a:stretch>
        </p:blipFill>
        <p:spPr bwMode="auto">
          <a:xfrm>
            <a:off x="941291" y="3918775"/>
            <a:ext cx="1159391" cy="1280160"/>
          </a:xfrm>
          <a:prstGeom prst="roundRect">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TextBox 19"/>
          <p:cNvSpPr txBox="1">
            <a:spLocks noChangeArrowheads="1"/>
          </p:cNvSpPr>
          <p:nvPr/>
        </p:nvSpPr>
        <p:spPr bwMode="auto">
          <a:xfrm>
            <a:off x="0" y="5257800"/>
            <a:ext cx="9144000"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r>
              <a:rPr lang="ar-BH" sz="2500" dirty="0" smtClean="0">
                <a:solidFill>
                  <a:srgbClr val="4D4D4D"/>
                </a:solidFill>
                <a:latin typeface="Calibri" pitchFamily="34" charset="0"/>
                <a:cs typeface="GE SS Two Medium" pitchFamily="18" charset="-78"/>
              </a:rPr>
              <a:t>أصحاب السمو والمعالي والسعادة</a:t>
            </a:r>
          </a:p>
          <a:p>
            <a:pPr algn="ctr" rtl="1" eaLnBrk="1" hangingPunct="1"/>
            <a:r>
              <a:rPr lang="ar-BH" sz="2500" dirty="0" smtClean="0">
                <a:solidFill>
                  <a:srgbClr val="4D4D4D"/>
                </a:solidFill>
                <a:latin typeface="Calibri" pitchFamily="34" charset="0"/>
                <a:cs typeface="GE SS Two Medium" pitchFamily="18" charset="-78"/>
              </a:rPr>
              <a:t>رئيس وأعضاء اللجنة العليا لتقنية المعلومات والإتصالات</a:t>
            </a:r>
            <a:endParaRPr lang="ar-BH" sz="2500" dirty="0">
              <a:solidFill>
                <a:srgbClr val="4D4D4D"/>
              </a:solidFill>
              <a:latin typeface="Calibri" pitchFamily="34" charset="0"/>
              <a:cs typeface="GE SS Two Medium" pitchFamily="18" charset="-78"/>
            </a:endParaRPr>
          </a:p>
        </p:txBody>
      </p:sp>
      <p:pic>
        <p:nvPicPr>
          <p:cNvPr id="2" name="Picture 1"/>
          <p:cNvPicPr>
            <a:picLocks noChangeAspect="1"/>
          </p:cNvPicPr>
          <p:nvPr/>
        </p:nvPicPr>
        <p:blipFill rotWithShape="1">
          <a:blip r:embed="rId13" cstate="print">
            <a:extLst>
              <a:ext uri="{28A0092B-C50C-407E-A947-70E740481C1C}">
                <a14:useLocalDpi xmlns:a14="http://schemas.microsoft.com/office/drawing/2010/main" xmlns="" val="0"/>
              </a:ext>
            </a:extLst>
          </a:blip>
          <a:srcRect b="27242"/>
          <a:stretch/>
        </p:blipFill>
        <p:spPr>
          <a:xfrm>
            <a:off x="4701253" y="3888106"/>
            <a:ext cx="1172989" cy="12801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Picture 20" descr="1b.jpg"/>
          <p:cNvPicPr>
            <a:picLocks noChangeAspect="1"/>
          </p:cNvPicPr>
          <p:nvPr/>
        </p:nvPicPr>
        <p:blipFill>
          <a:blip r:embed="rId14" cstate="print"/>
          <a:stretch>
            <a:fillRect/>
          </a:stretch>
        </p:blipFill>
        <p:spPr>
          <a:xfrm>
            <a:off x="3810001" y="685800"/>
            <a:ext cx="1524000" cy="1683658"/>
          </a:xfrm>
          <a:prstGeom prst="roundRect">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146" name="Picture 2" descr="http://www.albiladpress.com/newsimage/12597875221.jpg">
            <a:hlinkClick r:id="rId15"/>
          </p:cNvPr>
          <p:cNvPicPr>
            <a:picLocks noChangeAspect="1" noChangeArrowheads="1"/>
          </p:cNvPicPr>
          <p:nvPr/>
        </p:nvPicPr>
        <p:blipFill>
          <a:blip r:embed="rId16" cstate="print"/>
          <a:srcRect/>
          <a:stretch>
            <a:fillRect/>
          </a:stretch>
        </p:blipFill>
        <p:spPr bwMode="auto">
          <a:xfrm>
            <a:off x="7239000" y="2514600"/>
            <a:ext cx="1295400" cy="1295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131845403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png"/>
          <p:cNvPicPr>
            <a:picLocks noChangeAspect="1"/>
          </p:cNvPicPr>
          <p:nvPr/>
        </p:nvPicPr>
        <p:blipFill>
          <a:blip r:embed="rId2" cstate="print"/>
          <a:stretch>
            <a:fillRect/>
          </a:stretch>
        </p:blipFill>
        <p:spPr>
          <a:xfrm>
            <a:off x="-130632" y="65316"/>
            <a:ext cx="2201290" cy="507403"/>
          </a:xfrm>
          <a:prstGeom prst="rect">
            <a:avLst/>
          </a:prstGeom>
        </p:spPr>
      </p:pic>
      <p:sp>
        <p:nvSpPr>
          <p:cNvPr id="5" name="Freeform 4"/>
          <p:cNvSpPr/>
          <p:nvPr/>
        </p:nvSpPr>
        <p:spPr>
          <a:xfrm>
            <a:off x="1926770" y="141514"/>
            <a:ext cx="6760029" cy="459904"/>
          </a:xfrm>
          <a:custGeom>
            <a:avLst/>
            <a:gdLst>
              <a:gd name="connsiteX0" fmla="*/ 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459904">
                <a:moveTo>
                  <a:pt x="457200" y="0"/>
                </a:moveTo>
                <a:lnTo>
                  <a:pt x="6858000" y="0"/>
                </a:lnTo>
                <a:lnTo>
                  <a:pt x="6858000" y="459904"/>
                </a:lnTo>
                <a:lnTo>
                  <a:pt x="0" y="459904"/>
                </a:lnTo>
                <a:cubicBezTo>
                  <a:pt x="308429" y="328374"/>
                  <a:pt x="290286" y="109758"/>
                  <a:pt x="457200" y="0"/>
                </a:cubicBezTo>
                <a:close/>
              </a:path>
            </a:pathLst>
          </a:custGeom>
          <a:solidFill>
            <a:schemeClr val="bg2"/>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r" rtl="1"/>
            <a:r>
              <a:rPr lang="ar-BH" sz="2000" dirty="0" smtClean="0">
                <a:solidFill>
                  <a:schemeClr val="bg1"/>
                </a:solidFill>
                <a:latin typeface="GE SS Two Medium" pitchFamily="18" charset="-78"/>
                <a:ea typeface="GE SS Two Medium" pitchFamily="18" charset="-78"/>
                <a:cs typeface="GE SS Two Medium" pitchFamily="18" charset="-78"/>
              </a:rPr>
              <a:t>عوامل النجاح</a:t>
            </a:r>
            <a:endParaRPr lang="ar-BH" sz="2000" dirty="0">
              <a:solidFill>
                <a:schemeClr val="bg1"/>
              </a:solidFill>
              <a:latin typeface="GE SS Two Medium" pitchFamily="18" charset="-78"/>
              <a:ea typeface="GE SS Two Medium" pitchFamily="18" charset="-78"/>
              <a:cs typeface="GE SS Two Medium" pitchFamily="18" charset="-78"/>
            </a:endParaRPr>
          </a:p>
        </p:txBody>
      </p:sp>
      <p:sp>
        <p:nvSpPr>
          <p:cNvPr id="6" name="Rectangle 5"/>
          <p:cNvSpPr/>
          <p:nvPr/>
        </p:nvSpPr>
        <p:spPr>
          <a:xfrm>
            <a:off x="8686800" y="140400"/>
            <a:ext cx="457200" cy="46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 name="Rectangle 1"/>
          <p:cNvSpPr/>
          <p:nvPr/>
        </p:nvSpPr>
        <p:spPr>
          <a:xfrm>
            <a:off x="1659773" y="990600"/>
            <a:ext cx="7103227" cy="477054"/>
          </a:xfrm>
          <a:prstGeom prst="rect">
            <a:avLst/>
          </a:prstGeom>
        </p:spPr>
        <p:txBody>
          <a:bodyPr wrap="none">
            <a:spAutoFit/>
          </a:bodyPr>
          <a:lstStyle/>
          <a:p>
            <a:pPr algn="r" rtl="1"/>
            <a:r>
              <a:rPr lang="ar-BH" sz="2500" dirty="0" smtClean="0">
                <a:solidFill>
                  <a:schemeClr val="tx2"/>
                </a:solidFill>
                <a:latin typeface="GE SS Two Medium" pitchFamily="18" charset="-78"/>
                <a:ea typeface="GE SS Two Medium" pitchFamily="18" charset="-78"/>
                <a:cs typeface="GE SS Two Medium" pitchFamily="18" charset="-78"/>
              </a:rPr>
              <a:t>شراكة حقيقية مع الوزارات والمؤسسات الحكومية</a:t>
            </a:r>
            <a:endParaRPr lang="ar-BH" sz="2500" dirty="0">
              <a:solidFill>
                <a:schemeClr val="tx2"/>
              </a:solidFill>
              <a:latin typeface="GE SS Two Medium" pitchFamily="18" charset="-78"/>
              <a:ea typeface="GE SS Two Medium" pitchFamily="18" charset="-78"/>
              <a:cs typeface="GE SS Two Medium" pitchFamily="18" charset="-78"/>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2091662"/>
            <a:ext cx="9144000" cy="3089938"/>
          </a:xfrm>
          <a:prstGeom prst="rect">
            <a:avLst/>
          </a:prstGeom>
        </p:spPr>
      </p:pic>
    </p:spTree>
    <p:extLst>
      <p:ext uri="{BB962C8B-B14F-4D97-AF65-F5344CB8AC3E}">
        <p14:creationId xmlns:p14="http://schemas.microsoft.com/office/powerpoint/2010/main" xmlns="" val="20810219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cture1.png"/>
          <p:cNvPicPr>
            <a:picLocks noChangeAspect="1"/>
          </p:cNvPicPr>
          <p:nvPr/>
        </p:nvPicPr>
        <p:blipFill>
          <a:blip r:embed="rId2" cstate="print"/>
          <a:stretch>
            <a:fillRect/>
          </a:stretch>
        </p:blipFill>
        <p:spPr>
          <a:xfrm>
            <a:off x="-130632" y="65316"/>
            <a:ext cx="2201290" cy="507403"/>
          </a:xfrm>
          <a:prstGeom prst="rect">
            <a:avLst/>
          </a:prstGeom>
        </p:spPr>
      </p:pic>
      <p:sp>
        <p:nvSpPr>
          <p:cNvPr id="8" name="Freeform 7"/>
          <p:cNvSpPr/>
          <p:nvPr/>
        </p:nvSpPr>
        <p:spPr>
          <a:xfrm>
            <a:off x="1926770" y="141514"/>
            <a:ext cx="6760029" cy="459904"/>
          </a:xfrm>
          <a:custGeom>
            <a:avLst/>
            <a:gdLst>
              <a:gd name="connsiteX0" fmla="*/ 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459904">
                <a:moveTo>
                  <a:pt x="457200" y="0"/>
                </a:moveTo>
                <a:lnTo>
                  <a:pt x="6858000" y="0"/>
                </a:lnTo>
                <a:lnTo>
                  <a:pt x="6858000" y="459904"/>
                </a:lnTo>
                <a:lnTo>
                  <a:pt x="0" y="459904"/>
                </a:lnTo>
                <a:cubicBezTo>
                  <a:pt x="308429" y="328374"/>
                  <a:pt x="290286" y="109758"/>
                  <a:pt x="457200" y="0"/>
                </a:cubicBezTo>
                <a:close/>
              </a:path>
            </a:pathLst>
          </a:custGeom>
          <a:solidFill>
            <a:schemeClr val="bg2"/>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r" rtl="1"/>
            <a:r>
              <a:rPr lang="ar-BH" sz="2000" dirty="0" smtClean="0">
                <a:solidFill>
                  <a:schemeClr val="bg1"/>
                </a:solidFill>
                <a:latin typeface="GE SS Two Medium" pitchFamily="18" charset="-78"/>
                <a:ea typeface="GE SS Two Medium" pitchFamily="18" charset="-78"/>
                <a:cs typeface="GE SS Two Medium" pitchFamily="18" charset="-78"/>
              </a:rPr>
              <a:t>عوامل النجاح</a:t>
            </a:r>
            <a:endParaRPr lang="ar-BH" sz="2000" dirty="0">
              <a:solidFill>
                <a:schemeClr val="bg1"/>
              </a:solidFill>
              <a:latin typeface="GE SS Two Medium" pitchFamily="18" charset="-78"/>
              <a:ea typeface="GE SS Two Medium" pitchFamily="18" charset="-78"/>
              <a:cs typeface="GE SS Two Medium" pitchFamily="18" charset="-78"/>
            </a:endParaRPr>
          </a:p>
        </p:txBody>
      </p:sp>
      <p:sp>
        <p:nvSpPr>
          <p:cNvPr id="9" name="Rectangle 8"/>
          <p:cNvSpPr/>
          <p:nvPr/>
        </p:nvSpPr>
        <p:spPr>
          <a:xfrm>
            <a:off x="8686800" y="140400"/>
            <a:ext cx="457200" cy="46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0" name="Rectangle 9"/>
          <p:cNvSpPr/>
          <p:nvPr/>
        </p:nvSpPr>
        <p:spPr>
          <a:xfrm>
            <a:off x="4676625" y="990600"/>
            <a:ext cx="4086375" cy="477054"/>
          </a:xfrm>
          <a:prstGeom prst="rect">
            <a:avLst/>
          </a:prstGeom>
        </p:spPr>
        <p:txBody>
          <a:bodyPr wrap="none">
            <a:spAutoFit/>
          </a:bodyPr>
          <a:lstStyle/>
          <a:p>
            <a:pPr algn="r" rtl="1"/>
            <a:r>
              <a:rPr lang="ar-BH" sz="2500" dirty="0" smtClean="0">
                <a:solidFill>
                  <a:schemeClr val="tx2"/>
                </a:solidFill>
                <a:latin typeface="GE SS Two Medium" pitchFamily="18" charset="-78"/>
                <a:ea typeface="GE SS Two Medium" pitchFamily="18" charset="-78"/>
                <a:cs typeface="GE SS Two Medium" pitchFamily="18" charset="-78"/>
              </a:rPr>
              <a:t>الشراكات مع مؤسسات المجتمع المدني</a:t>
            </a:r>
            <a:endParaRPr lang="ar-BH" sz="2500" dirty="0">
              <a:solidFill>
                <a:schemeClr val="tx2"/>
              </a:solidFill>
              <a:latin typeface="GE SS Two Medium" pitchFamily="18" charset="-78"/>
              <a:ea typeface="GE SS Two Medium" pitchFamily="18" charset="-78"/>
              <a:cs typeface="GE SS Two Medium" pitchFamily="18" charset="-78"/>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45619" t="46930" r="2720" b="35965"/>
          <a:stretch/>
        </p:blipFill>
        <p:spPr bwMode="auto">
          <a:xfrm>
            <a:off x="192505" y="1844297"/>
            <a:ext cx="8799095" cy="16380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667000" y="3902149"/>
            <a:ext cx="1428750" cy="85725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115343" y="3675560"/>
            <a:ext cx="1192490" cy="1310428"/>
          </a:xfrm>
          <a:prstGeom prst="rect">
            <a:avLst/>
          </a:prstGeom>
        </p:spPr>
      </p:pic>
    </p:spTree>
    <p:extLst>
      <p:ext uri="{BB962C8B-B14F-4D97-AF65-F5344CB8AC3E}">
        <p14:creationId xmlns:p14="http://schemas.microsoft.com/office/powerpoint/2010/main" xmlns="" val="222288073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png"/>
          <p:cNvPicPr>
            <a:picLocks noChangeAspect="1"/>
          </p:cNvPicPr>
          <p:nvPr/>
        </p:nvPicPr>
        <p:blipFill>
          <a:blip r:embed="rId2" cstate="print"/>
          <a:stretch>
            <a:fillRect/>
          </a:stretch>
        </p:blipFill>
        <p:spPr>
          <a:xfrm>
            <a:off x="-130632" y="65316"/>
            <a:ext cx="2201290" cy="507403"/>
          </a:xfrm>
          <a:prstGeom prst="rect">
            <a:avLst/>
          </a:prstGeom>
        </p:spPr>
      </p:pic>
      <p:sp>
        <p:nvSpPr>
          <p:cNvPr id="5" name="Freeform 4"/>
          <p:cNvSpPr/>
          <p:nvPr/>
        </p:nvSpPr>
        <p:spPr>
          <a:xfrm>
            <a:off x="1926770" y="141514"/>
            <a:ext cx="6760029" cy="459904"/>
          </a:xfrm>
          <a:custGeom>
            <a:avLst/>
            <a:gdLst>
              <a:gd name="connsiteX0" fmla="*/ 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459904">
                <a:moveTo>
                  <a:pt x="457200" y="0"/>
                </a:moveTo>
                <a:lnTo>
                  <a:pt x="6858000" y="0"/>
                </a:lnTo>
                <a:lnTo>
                  <a:pt x="6858000" y="459904"/>
                </a:lnTo>
                <a:lnTo>
                  <a:pt x="0" y="459904"/>
                </a:lnTo>
                <a:cubicBezTo>
                  <a:pt x="308429" y="328374"/>
                  <a:pt x="290286" y="109758"/>
                  <a:pt x="457200" y="0"/>
                </a:cubicBezTo>
                <a:close/>
              </a:path>
            </a:pathLst>
          </a:custGeom>
          <a:solidFill>
            <a:schemeClr val="bg2"/>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r" rtl="1"/>
            <a:r>
              <a:rPr lang="ar-BH" sz="2000" dirty="0">
                <a:solidFill>
                  <a:schemeClr val="bg1"/>
                </a:solidFill>
                <a:latin typeface="GE SS Two Medium" pitchFamily="18" charset="-78"/>
                <a:ea typeface="GE SS Two Medium" pitchFamily="18" charset="-78"/>
                <a:cs typeface="GE SS Two Medium" pitchFamily="18" charset="-78"/>
              </a:rPr>
              <a:t>عوامل </a:t>
            </a:r>
            <a:r>
              <a:rPr lang="ar-BH" sz="2000" dirty="0" smtClean="0">
                <a:solidFill>
                  <a:schemeClr val="bg1"/>
                </a:solidFill>
                <a:latin typeface="GE SS Two Medium" pitchFamily="18" charset="-78"/>
                <a:ea typeface="GE SS Two Medium" pitchFamily="18" charset="-78"/>
                <a:cs typeface="GE SS Two Medium" pitchFamily="18" charset="-78"/>
              </a:rPr>
              <a:t>النجاح</a:t>
            </a:r>
            <a:endParaRPr lang="ar-BH" sz="2000" dirty="0">
              <a:solidFill>
                <a:schemeClr val="bg1"/>
              </a:solidFill>
              <a:latin typeface="GE SS Two Medium" pitchFamily="18" charset="-78"/>
              <a:ea typeface="GE SS Two Medium" pitchFamily="18" charset="-78"/>
              <a:cs typeface="GE SS Two Medium" pitchFamily="18" charset="-78"/>
            </a:endParaRPr>
          </a:p>
        </p:txBody>
      </p:sp>
      <p:sp>
        <p:nvSpPr>
          <p:cNvPr id="6" name="Rectangle 5"/>
          <p:cNvSpPr/>
          <p:nvPr/>
        </p:nvSpPr>
        <p:spPr>
          <a:xfrm>
            <a:off x="8686800" y="140400"/>
            <a:ext cx="457200" cy="46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7" name="Rectangle 6"/>
          <p:cNvSpPr/>
          <p:nvPr/>
        </p:nvSpPr>
        <p:spPr>
          <a:xfrm>
            <a:off x="5685374" y="1885146"/>
            <a:ext cx="3048000" cy="477054"/>
          </a:xfrm>
          <a:prstGeom prst="rect">
            <a:avLst/>
          </a:prstGeom>
        </p:spPr>
        <p:txBody>
          <a:bodyPr wrap="square">
            <a:spAutoFit/>
          </a:bodyPr>
          <a:lstStyle/>
          <a:p>
            <a:pPr algn="r" rtl="1"/>
            <a:r>
              <a:rPr lang="ar-BH" sz="2500" dirty="0" smtClean="0">
                <a:solidFill>
                  <a:srgbClr val="4D4D4D"/>
                </a:solidFill>
                <a:latin typeface="GE SS Two Medium" pitchFamily="18" charset="-78"/>
                <a:ea typeface="GE SS Two Medium" pitchFamily="18" charset="-78"/>
                <a:cs typeface="GE SS Two Medium" pitchFamily="18" charset="-78"/>
              </a:rPr>
              <a:t>أهداف الإستراتيجية</a:t>
            </a:r>
            <a:endParaRPr lang="ar-BH" sz="2500" dirty="0">
              <a:solidFill>
                <a:srgbClr val="4D4D4D"/>
              </a:solidFill>
              <a:latin typeface="GE SS Two Medium" pitchFamily="18" charset="-78"/>
              <a:ea typeface="GE SS Two Medium" pitchFamily="18" charset="-78"/>
              <a:cs typeface="GE SS Two Medium" pitchFamily="18" charset="-78"/>
            </a:endParaRPr>
          </a:p>
        </p:txBody>
      </p:sp>
      <p:pic>
        <p:nvPicPr>
          <p:cNvPr id="8" name="Picture 125"/>
          <p:cNvPicPr>
            <a:picLocks noChangeAspect="1" noChangeArrowheads="1"/>
          </p:cNvPicPr>
          <p:nvPr/>
        </p:nvPicPr>
        <p:blipFill>
          <a:blip r:embed="rId3">
            <a:lum bright="-30000"/>
            <a:extLst>
              <a:ext uri="{28A0092B-C50C-407E-A947-70E740481C1C}">
                <a14:useLocalDpi xmlns:a14="http://schemas.microsoft.com/office/drawing/2010/main" xmlns="" val="0"/>
              </a:ext>
            </a:extLst>
          </a:blip>
          <a:srcRect/>
          <a:stretch>
            <a:fillRect/>
          </a:stretch>
        </p:blipFill>
        <p:spPr bwMode="auto">
          <a:xfrm>
            <a:off x="629749" y="4495800"/>
            <a:ext cx="4110037" cy="113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 name="Group 166"/>
          <p:cNvGrpSpPr>
            <a:grpSpLocks/>
          </p:cNvGrpSpPr>
          <p:nvPr/>
        </p:nvGrpSpPr>
        <p:grpSpPr bwMode="auto">
          <a:xfrm>
            <a:off x="815487" y="1524000"/>
            <a:ext cx="3471862" cy="3467100"/>
            <a:chOff x="1749" y="1113"/>
            <a:chExt cx="2187" cy="2184"/>
          </a:xfrm>
        </p:grpSpPr>
        <p:sp>
          <p:nvSpPr>
            <p:cNvPr id="10" name="Oval 6"/>
            <p:cNvSpPr>
              <a:spLocks noChangeArrowheads="1"/>
            </p:cNvSpPr>
            <p:nvPr/>
          </p:nvSpPr>
          <p:spPr bwMode="gray">
            <a:xfrm>
              <a:off x="1749" y="1113"/>
              <a:ext cx="2187" cy="2184"/>
            </a:xfrm>
            <a:prstGeom prst="ellipse">
              <a:avLst/>
            </a:prstGeom>
            <a:solidFill>
              <a:srgbClr val="777777"/>
            </a:solidFill>
            <a:ln w="9525">
              <a:round/>
              <a:headEnd/>
              <a:tailEnd/>
            </a:ln>
            <a:scene3d>
              <a:camera prst="legacyPerspectiveTop"/>
              <a:lightRig rig="legacyFlat4" dir="t"/>
            </a:scene3d>
            <a:sp3d extrusionH="887400" prstMaterial="legacyMatte">
              <a:bevelT w="13500" h="13500" prst="angle"/>
              <a:bevelB w="13500" h="13500" prst="angle"/>
              <a:extrusionClr>
                <a:schemeClr val="bg1"/>
              </a:extrusionClr>
            </a:sp3d>
          </p:spPr>
          <p:txBody>
            <a:bodyPr>
              <a:flatTx/>
            </a:bodyPr>
            <a:lstStyle/>
            <a:p>
              <a:endParaRPr lang="en-GB"/>
            </a:p>
          </p:txBody>
        </p:sp>
        <p:sp>
          <p:nvSpPr>
            <p:cNvPr id="11" name="Oval 8"/>
            <p:cNvSpPr>
              <a:spLocks noChangeArrowheads="1"/>
            </p:cNvSpPr>
            <p:nvPr/>
          </p:nvSpPr>
          <p:spPr bwMode="gray">
            <a:xfrm>
              <a:off x="1756" y="1119"/>
              <a:ext cx="2173" cy="2172"/>
            </a:xfrm>
            <a:prstGeom prst="ellipse">
              <a:avLst/>
            </a:prstGeom>
            <a:gradFill rotWithShape="1">
              <a:gsLst>
                <a:gs pos="0">
                  <a:srgbClr val="9F9F9F"/>
                </a:gs>
                <a:gs pos="100000">
                  <a:srgbClr val="E4E4E4"/>
                </a:gs>
              </a:gsLst>
              <a:lin ang="2700000" scaled="1"/>
            </a:gradFill>
            <a:ln w="19050">
              <a:solidFill>
                <a:schemeClr val="bg1"/>
              </a:solidFill>
              <a:round/>
              <a:headEnd/>
              <a:tailEnd/>
            </a:ln>
          </p:spPr>
          <p:txBody>
            <a:bodyPr wrap="none" anchor="ctr"/>
            <a:lstStyle/>
            <a:p>
              <a:endParaRPr lang="en-GB"/>
            </a:p>
          </p:txBody>
        </p:sp>
        <p:sp>
          <p:nvSpPr>
            <p:cNvPr id="12" name="Oval 9"/>
            <p:cNvSpPr>
              <a:spLocks noChangeArrowheads="1"/>
            </p:cNvSpPr>
            <p:nvPr/>
          </p:nvSpPr>
          <p:spPr bwMode="gray">
            <a:xfrm>
              <a:off x="1980" y="1343"/>
              <a:ext cx="1726" cy="1725"/>
            </a:xfrm>
            <a:prstGeom prst="ellipse">
              <a:avLst/>
            </a:prstGeom>
            <a:gradFill rotWithShape="1">
              <a:gsLst>
                <a:gs pos="0">
                  <a:srgbClr val="FFFFFF"/>
                </a:gs>
                <a:gs pos="100000">
                  <a:srgbClr val="EAEAEA"/>
                </a:gs>
              </a:gsLst>
              <a:lin ang="2700000" scaled="1"/>
            </a:gradFill>
            <a:ln w="19050">
              <a:solidFill>
                <a:schemeClr val="bg1"/>
              </a:solidFill>
              <a:round/>
              <a:headEnd/>
              <a:tailEnd/>
            </a:ln>
          </p:spPr>
          <p:txBody>
            <a:bodyPr/>
            <a:lstStyle/>
            <a:p>
              <a:endParaRPr lang="en-GB"/>
            </a:p>
          </p:txBody>
        </p:sp>
        <p:sp>
          <p:nvSpPr>
            <p:cNvPr id="13" name="Oval 10"/>
            <p:cNvSpPr>
              <a:spLocks noChangeArrowheads="1"/>
            </p:cNvSpPr>
            <p:nvPr/>
          </p:nvSpPr>
          <p:spPr bwMode="gray">
            <a:xfrm>
              <a:off x="2196" y="1558"/>
              <a:ext cx="1293" cy="1294"/>
            </a:xfrm>
            <a:prstGeom prst="ellipse">
              <a:avLst/>
            </a:prstGeom>
            <a:gradFill rotWithShape="1">
              <a:gsLst>
                <a:gs pos="0">
                  <a:srgbClr val="333333"/>
                </a:gs>
                <a:gs pos="100000">
                  <a:srgbClr val="B1B1B1"/>
                </a:gs>
              </a:gsLst>
              <a:lin ang="2700000" scaled="1"/>
            </a:gradFill>
            <a:ln w="19050">
              <a:solidFill>
                <a:schemeClr val="bg1"/>
              </a:solidFill>
              <a:round/>
              <a:headEnd/>
              <a:tailEnd/>
            </a:ln>
          </p:spPr>
          <p:txBody>
            <a:bodyPr/>
            <a:lstStyle/>
            <a:p>
              <a:endParaRPr lang="en-GB"/>
            </a:p>
          </p:txBody>
        </p:sp>
        <p:sp>
          <p:nvSpPr>
            <p:cNvPr id="14" name="Oval 11"/>
            <p:cNvSpPr>
              <a:spLocks noChangeArrowheads="1"/>
            </p:cNvSpPr>
            <p:nvPr/>
          </p:nvSpPr>
          <p:spPr bwMode="gray">
            <a:xfrm>
              <a:off x="2400" y="1763"/>
              <a:ext cx="887" cy="884"/>
            </a:xfrm>
            <a:prstGeom prst="ellipse">
              <a:avLst/>
            </a:prstGeom>
            <a:gradFill rotWithShape="1">
              <a:gsLst>
                <a:gs pos="0">
                  <a:srgbClr val="FFFFFF"/>
                </a:gs>
                <a:gs pos="100000">
                  <a:srgbClr val="EAEAEA"/>
                </a:gs>
              </a:gsLst>
              <a:lin ang="2700000" scaled="1"/>
            </a:gradFill>
            <a:ln w="19050">
              <a:solidFill>
                <a:schemeClr val="bg1"/>
              </a:solidFill>
              <a:round/>
              <a:headEnd/>
              <a:tailEnd/>
            </a:ln>
          </p:spPr>
          <p:txBody>
            <a:bodyPr/>
            <a:lstStyle/>
            <a:p>
              <a:endParaRPr lang="en-GB"/>
            </a:p>
          </p:txBody>
        </p:sp>
        <p:sp>
          <p:nvSpPr>
            <p:cNvPr id="15" name="Oval 12"/>
            <p:cNvSpPr>
              <a:spLocks noChangeArrowheads="1"/>
            </p:cNvSpPr>
            <p:nvPr/>
          </p:nvSpPr>
          <p:spPr bwMode="gray">
            <a:xfrm flipV="1">
              <a:off x="2577" y="1939"/>
              <a:ext cx="533" cy="533"/>
            </a:xfrm>
            <a:prstGeom prst="ellipse">
              <a:avLst/>
            </a:prstGeom>
            <a:solidFill>
              <a:schemeClr val="tx2">
                <a:lumMod val="75000"/>
              </a:schemeClr>
            </a:solidFill>
            <a:ln w="9525">
              <a:solidFill>
                <a:srgbClr val="E2E2E2"/>
              </a:solidFill>
              <a:round/>
              <a:headEnd/>
              <a:tailEnd/>
            </a:ln>
          </p:spPr>
          <p:txBody>
            <a:bodyPr rot="10800000"/>
            <a:lstStyle/>
            <a:p>
              <a:endParaRPr lang="en-GB"/>
            </a:p>
          </p:txBody>
        </p:sp>
        <p:sp>
          <p:nvSpPr>
            <p:cNvPr id="16" name="Text Box 67"/>
            <p:cNvSpPr txBox="1">
              <a:spLocks noChangeArrowheads="1"/>
            </p:cNvSpPr>
            <p:nvPr/>
          </p:nvSpPr>
          <p:spPr bwMode="gray">
            <a:xfrm>
              <a:off x="2769" y="1153"/>
              <a:ext cx="167" cy="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60000"/>
                </a:lnSpc>
                <a:spcBef>
                  <a:spcPct val="50000"/>
                </a:spcBef>
              </a:pPr>
              <a:r>
                <a:rPr lang="en-GB" dirty="0">
                  <a:solidFill>
                    <a:srgbClr val="4D4D4D"/>
                  </a:solidFill>
                </a:rPr>
                <a:t>1</a:t>
              </a:r>
            </a:p>
          </p:txBody>
        </p:sp>
        <p:sp>
          <p:nvSpPr>
            <p:cNvPr id="17" name="Text Box 67"/>
            <p:cNvSpPr txBox="1">
              <a:spLocks noChangeArrowheads="1"/>
            </p:cNvSpPr>
            <p:nvPr/>
          </p:nvSpPr>
          <p:spPr bwMode="gray">
            <a:xfrm>
              <a:off x="2769" y="1360"/>
              <a:ext cx="167" cy="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60000"/>
                </a:lnSpc>
                <a:spcBef>
                  <a:spcPct val="50000"/>
                </a:spcBef>
              </a:pPr>
              <a:r>
                <a:rPr lang="en-GB">
                  <a:solidFill>
                    <a:srgbClr val="4D4D4D"/>
                  </a:solidFill>
                </a:rPr>
                <a:t>2</a:t>
              </a:r>
            </a:p>
          </p:txBody>
        </p:sp>
        <p:sp>
          <p:nvSpPr>
            <p:cNvPr id="18" name="Text Box 67"/>
            <p:cNvSpPr txBox="1">
              <a:spLocks noChangeArrowheads="1"/>
            </p:cNvSpPr>
            <p:nvPr/>
          </p:nvSpPr>
          <p:spPr bwMode="gray">
            <a:xfrm>
              <a:off x="2769" y="1586"/>
              <a:ext cx="167" cy="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60000"/>
                </a:lnSpc>
                <a:spcBef>
                  <a:spcPct val="50000"/>
                </a:spcBef>
              </a:pPr>
              <a:r>
                <a:rPr lang="en-GB" dirty="0">
                  <a:solidFill>
                    <a:schemeClr val="bg1"/>
                  </a:solidFill>
                </a:rPr>
                <a:t>3</a:t>
              </a:r>
            </a:p>
          </p:txBody>
        </p:sp>
        <p:sp>
          <p:nvSpPr>
            <p:cNvPr id="19" name="Text Box 67"/>
            <p:cNvSpPr txBox="1">
              <a:spLocks noChangeArrowheads="1"/>
            </p:cNvSpPr>
            <p:nvPr/>
          </p:nvSpPr>
          <p:spPr bwMode="gray">
            <a:xfrm>
              <a:off x="2769" y="1780"/>
              <a:ext cx="167" cy="1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60000"/>
                </a:lnSpc>
                <a:spcBef>
                  <a:spcPct val="50000"/>
                </a:spcBef>
              </a:pPr>
              <a:r>
                <a:rPr lang="en-GB">
                  <a:solidFill>
                    <a:srgbClr val="4D4D4D"/>
                  </a:solidFill>
                </a:rPr>
                <a:t>4</a:t>
              </a:r>
            </a:p>
          </p:txBody>
        </p:sp>
      </p:grpSp>
      <p:grpSp>
        <p:nvGrpSpPr>
          <p:cNvPr id="35" name="Group 203"/>
          <p:cNvGrpSpPr>
            <a:grpSpLocks/>
          </p:cNvGrpSpPr>
          <p:nvPr/>
        </p:nvGrpSpPr>
        <p:grpSpPr bwMode="auto">
          <a:xfrm rot="9000762">
            <a:off x="662933" y="2263737"/>
            <a:ext cx="1655763" cy="1571625"/>
            <a:chOff x="3097" y="1092"/>
            <a:chExt cx="788" cy="748"/>
          </a:xfrm>
        </p:grpSpPr>
        <p:grpSp>
          <p:nvGrpSpPr>
            <p:cNvPr id="36" name="Group 204"/>
            <p:cNvGrpSpPr>
              <a:grpSpLocks/>
            </p:cNvGrpSpPr>
            <p:nvPr/>
          </p:nvGrpSpPr>
          <p:grpSpPr bwMode="auto">
            <a:xfrm>
              <a:off x="3146" y="1103"/>
              <a:ext cx="739" cy="737"/>
              <a:chOff x="3146" y="1103"/>
              <a:chExt cx="739" cy="737"/>
            </a:xfrm>
          </p:grpSpPr>
          <p:sp>
            <p:nvSpPr>
              <p:cNvPr id="47" name="Freeform 205"/>
              <p:cNvSpPr>
                <a:spLocks/>
              </p:cNvSpPr>
              <p:nvPr/>
            </p:nvSpPr>
            <p:spPr bwMode="gray">
              <a:xfrm rot="10521890">
                <a:off x="3146" y="1103"/>
                <a:ext cx="371" cy="414"/>
              </a:xfrm>
              <a:custGeom>
                <a:avLst/>
                <a:gdLst>
                  <a:gd name="T0" fmla="*/ 306 w 365"/>
                  <a:gd name="T1" fmla="*/ 321 h 456"/>
                  <a:gd name="T2" fmla="*/ 210 w 365"/>
                  <a:gd name="T3" fmla="*/ 212 h 456"/>
                  <a:gd name="T4" fmla="*/ 23 w 365"/>
                  <a:gd name="T5" fmla="*/ 42 h 456"/>
                  <a:gd name="T6" fmla="*/ 23 w 365"/>
                  <a:gd name="T7" fmla="*/ 86 h 456"/>
                  <a:gd name="T8" fmla="*/ 145 w 365"/>
                  <a:gd name="T9" fmla="*/ 276 h 456"/>
                  <a:gd name="T10" fmla="*/ 238 w 365"/>
                  <a:gd name="T11" fmla="*/ 382 h 456"/>
                  <a:gd name="T12" fmla="*/ 326 w 365"/>
                  <a:gd name="T13" fmla="*/ 451 h 456"/>
                  <a:gd name="T14" fmla="*/ 365 w 365"/>
                  <a:gd name="T15" fmla="*/ 412 h 456"/>
                  <a:gd name="T16" fmla="*/ 306 w 365"/>
                  <a:gd name="T17" fmla="*/ 321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5"/>
                  <a:gd name="T28" fmla="*/ 0 h 456"/>
                  <a:gd name="T29" fmla="*/ 365 w 365"/>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5" h="456">
                    <a:moveTo>
                      <a:pt x="306" y="321"/>
                    </a:moveTo>
                    <a:cubicBezTo>
                      <a:pt x="210" y="212"/>
                      <a:pt x="210" y="212"/>
                      <a:pt x="210" y="212"/>
                    </a:cubicBezTo>
                    <a:cubicBezTo>
                      <a:pt x="23" y="42"/>
                      <a:pt x="23" y="42"/>
                      <a:pt x="23" y="42"/>
                    </a:cubicBezTo>
                    <a:cubicBezTo>
                      <a:pt x="23" y="42"/>
                      <a:pt x="0" y="0"/>
                      <a:pt x="23" y="86"/>
                    </a:cubicBezTo>
                    <a:cubicBezTo>
                      <a:pt x="145" y="276"/>
                      <a:pt x="145" y="276"/>
                      <a:pt x="145" y="276"/>
                    </a:cubicBezTo>
                    <a:cubicBezTo>
                      <a:pt x="238" y="382"/>
                      <a:pt x="238" y="382"/>
                      <a:pt x="238" y="382"/>
                    </a:cubicBezTo>
                    <a:cubicBezTo>
                      <a:pt x="326" y="451"/>
                      <a:pt x="326" y="451"/>
                      <a:pt x="326" y="451"/>
                    </a:cubicBezTo>
                    <a:cubicBezTo>
                      <a:pt x="326" y="451"/>
                      <a:pt x="364" y="456"/>
                      <a:pt x="365" y="412"/>
                    </a:cubicBezTo>
                    <a:lnTo>
                      <a:pt x="306" y="321"/>
                    </a:lnTo>
                    <a:close/>
                  </a:path>
                </a:pathLst>
              </a:custGeom>
              <a:gradFill rotWithShape="1">
                <a:gsLst>
                  <a:gs pos="0">
                    <a:srgbClr val="00060B"/>
                  </a:gs>
                  <a:gs pos="100000">
                    <a:srgbClr val="0061B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8" name="Freeform 206"/>
              <p:cNvSpPr>
                <a:spLocks/>
              </p:cNvSpPr>
              <p:nvPr/>
            </p:nvSpPr>
            <p:spPr bwMode="gray">
              <a:xfrm rot="10521890">
                <a:off x="3376" y="1238"/>
                <a:ext cx="509" cy="347"/>
              </a:xfrm>
              <a:custGeom>
                <a:avLst/>
                <a:gdLst>
                  <a:gd name="T0" fmla="*/ 201 w 501"/>
                  <a:gd name="T1" fmla="*/ 0 h 383"/>
                  <a:gd name="T2" fmla="*/ 27 w 501"/>
                  <a:gd name="T3" fmla="*/ 50 h 383"/>
                  <a:gd name="T4" fmla="*/ 431 w 501"/>
                  <a:gd name="T5" fmla="*/ 383 h 383"/>
                  <a:gd name="T6" fmla="*/ 501 w 501"/>
                  <a:gd name="T7" fmla="*/ 317 h 383"/>
                  <a:gd name="T8" fmla="*/ 201 w 501"/>
                  <a:gd name="T9" fmla="*/ 0 h 383"/>
                  <a:gd name="T10" fmla="*/ 0 60000 65536"/>
                  <a:gd name="T11" fmla="*/ 0 60000 65536"/>
                  <a:gd name="T12" fmla="*/ 0 60000 65536"/>
                  <a:gd name="T13" fmla="*/ 0 60000 65536"/>
                  <a:gd name="T14" fmla="*/ 0 60000 65536"/>
                  <a:gd name="T15" fmla="*/ 0 w 501"/>
                  <a:gd name="T16" fmla="*/ 0 h 383"/>
                  <a:gd name="T17" fmla="*/ 501 w 501"/>
                  <a:gd name="T18" fmla="*/ 383 h 383"/>
                </a:gdLst>
                <a:ahLst/>
                <a:cxnLst>
                  <a:cxn ang="T10">
                    <a:pos x="T0" y="T1"/>
                  </a:cxn>
                  <a:cxn ang="T11">
                    <a:pos x="T2" y="T3"/>
                  </a:cxn>
                  <a:cxn ang="T12">
                    <a:pos x="T4" y="T5"/>
                  </a:cxn>
                  <a:cxn ang="T13">
                    <a:pos x="T6" y="T7"/>
                  </a:cxn>
                  <a:cxn ang="T14">
                    <a:pos x="T8" y="T9"/>
                  </a:cxn>
                </a:cxnLst>
                <a:rect l="T15" t="T16" r="T17" b="T18"/>
                <a:pathLst>
                  <a:path w="501" h="383">
                    <a:moveTo>
                      <a:pt x="201" y="0"/>
                    </a:moveTo>
                    <a:cubicBezTo>
                      <a:pt x="201" y="0"/>
                      <a:pt x="36" y="6"/>
                      <a:pt x="27" y="50"/>
                    </a:cubicBezTo>
                    <a:cubicBezTo>
                      <a:pt x="0" y="179"/>
                      <a:pt x="431" y="383"/>
                      <a:pt x="431" y="383"/>
                    </a:cubicBezTo>
                    <a:cubicBezTo>
                      <a:pt x="501" y="317"/>
                      <a:pt x="501" y="317"/>
                      <a:pt x="501" y="317"/>
                    </a:cubicBezTo>
                    <a:lnTo>
                      <a:pt x="201" y="0"/>
                    </a:lnTo>
                    <a:close/>
                  </a:path>
                </a:pathLst>
              </a:custGeom>
              <a:gradFill rotWithShape="1">
                <a:gsLst>
                  <a:gs pos="0">
                    <a:srgbClr val="69A2E1"/>
                  </a:gs>
                  <a:gs pos="100000">
                    <a:srgbClr val="A4C6ED"/>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9" name="Freeform 207"/>
              <p:cNvSpPr>
                <a:spLocks/>
              </p:cNvSpPr>
              <p:nvPr/>
            </p:nvSpPr>
            <p:spPr bwMode="gray">
              <a:xfrm rot="10521890">
                <a:off x="3304" y="1309"/>
                <a:ext cx="389" cy="531"/>
              </a:xfrm>
              <a:custGeom>
                <a:avLst/>
                <a:gdLst>
                  <a:gd name="T0" fmla="*/ 126 w 383"/>
                  <a:gd name="T1" fmla="*/ 5 h 586"/>
                  <a:gd name="T2" fmla="*/ 0 w 383"/>
                  <a:gd name="T3" fmla="*/ 269 h 586"/>
                  <a:gd name="T4" fmla="*/ 300 w 383"/>
                  <a:gd name="T5" fmla="*/ 586 h 586"/>
                  <a:gd name="T6" fmla="*/ 383 w 383"/>
                  <a:gd name="T7" fmla="*/ 442 h 586"/>
                  <a:gd name="T8" fmla="*/ 126 w 383"/>
                  <a:gd name="T9" fmla="*/ 5 h 586"/>
                  <a:gd name="T10" fmla="*/ 0 60000 65536"/>
                  <a:gd name="T11" fmla="*/ 0 60000 65536"/>
                  <a:gd name="T12" fmla="*/ 0 60000 65536"/>
                  <a:gd name="T13" fmla="*/ 0 60000 65536"/>
                  <a:gd name="T14" fmla="*/ 0 60000 65536"/>
                  <a:gd name="T15" fmla="*/ 0 w 383"/>
                  <a:gd name="T16" fmla="*/ 0 h 586"/>
                  <a:gd name="T17" fmla="*/ 383 w 383"/>
                  <a:gd name="T18" fmla="*/ 586 h 586"/>
                </a:gdLst>
                <a:ahLst/>
                <a:cxnLst>
                  <a:cxn ang="T10">
                    <a:pos x="T0" y="T1"/>
                  </a:cxn>
                  <a:cxn ang="T11">
                    <a:pos x="T2" y="T3"/>
                  </a:cxn>
                  <a:cxn ang="T12">
                    <a:pos x="T4" y="T5"/>
                  </a:cxn>
                  <a:cxn ang="T13">
                    <a:pos x="T6" y="T7"/>
                  </a:cxn>
                  <a:cxn ang="T14">
                    <a:pos x="T8" y="T9"/>
                  </a:cxn>
                </a:cxnLst>
                <a:rect l="T15" t="T16" r="T17" b="T18"/>
                <a:pathLst>
                  <a:path w="383" h="586">
                    <a:moveTo>
                      <a:pt x="126" y="5"/>
                    </a:moveTo>
                    <a:cubicBezTo>
                      <a:pt x="53" y="8"/>
                      <a:pt x="0" y="269"/>
                      <a:pt x="0" y="269"/>
                    </a:cubicBezTo>
                    <a:cubicBezTo>
                      <a:pt x="300" y="586"/>
                      <a:pt x="300" y="586"/>
                      <a:pt x="300" y="586"/>
                    </a:cubicBezTo>
                    <a:cubicBezTo>
                      <a:pt x="383" y="442"/>
                      <a:pt x="383" y="442"/>
                      <a:pt x="383" y="442"/>
                    </a:cubicBezTo>
                    <a:cubicBezTo>
                      <a:pt x="383" y="442"/>
                      <a:pt x="252" y="0"/>
                      <a:pt x="126" y="5"/>
                    </a:cubicBezTo>
                    <a:close/>
                  </a:path>
                </a:pathLst>
              </a:custGeom>
              <a:gradFill rotWithShape="1">
                <a:gsLst>
                  <a:gs pos="0">
                    <a:srgbClr val="8CB8E8"/>
                  </a:gs>
                  <a:gs pos="100000">
                    <a:srgbClr val="69A2E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0" name="Freeform 208"/>
              <p:cNvSpPr>
                <a:spLocks/>
              </p:cNvSpPr>
              <p:nvPr/>
            </p:nvSpPr>
            <p:spPr bwMode="gray">
              <a:xfrm rot="10521890">
                <a:off x="3374" y="1172"/>
                <a:ext cx="305" cy="422"/>
              </a:xfrm>
              <a:custGeom>
                <a:avLst/>
                <a:gdLst>
                  <a:gd name="T0" fmla="*/ 0 w 300"/>
                  <a:gd name="T1" fmla="*/ 0 h 466"/>
                  <a:gd name="T2" fmla="*/ 40 w 300"/>
                  <a:gd name="T3" fmla="*/ 280 h 466"/>
                  <a:gd name="T4" fmla="*/ 269 w 300"/>
                  <a:gd name="T5" fmla="*/ 466 h 466"/>
                  <a:gd name="T6" fmla="*/ 300 w 300"/>
                  <a:gd name="T7" fmla="*/ 317 h 466"/>
                  <a:gd name="T8" fmla="*/ 0 w 300"/>
                  <a:gd name="T9" fmla="*/ 0 h 466"/>
                  <a:gd name="T10" fmla="*/ 0 60000 65536"/>
                  <a:gd name="T11" fmla="*/ 0 60000 65536"/>
                  <a:gd name="T12" fmla="*/ 0 60000 65536"/>
                  <a:gd name="T13" fmla="*/ 0 60000 65536"/>
                  <a:gd name="T14" fmla="*/ 0 60000 65536"/>
                  <a:gd name="T15" fmla="*/ 0 w 300"/>
                  <a:gd name="T16" fmla="*/ 0 h 466"/>
                  <a:gd name="T17" fmla="*/ 300 w 300"/>
                  <a:gd name="T18" fmla="*/ 466 h 466"/>
                </a:gdLst>
                <a:ahLst/>
                <a:cxnLst>
                  <a:cxn ang="T10">
                    <a:pos x="T0" y="T1"/>
                  </a:cxn>
                  <a:cxn ang="T11">
                    <a:pos x="T2" y="T3"/>
                  </a:cxn>
                  <a:cxn ang="T12">
                    <a:pos x="T4" y="T5"/>
                  </a:cxn>
                  <a:cxn ang="T13">
                    <a:pos x="T6" y="T7"/>
                  </a:cxn>
                  <a:cxn ang="T14">
                    <a:pos x="T8" y="T9"/>
                  </a:cxn>
                </a:cxnLst>
                <a:rect l="T15" t="T16" r="T17" b="T18"/>
                <a:pathLst>
                  <a:path w="300" h="466">
                    <a:moveTo>
                      <a:pt x="0" y="0"/>
                    </a:moveTo>
                    <a:cubicBezTo>
                      <a:pt x="0" y="0"/>
                      <a:pt x="5" y="219"/>
                      <a:pt x="40" y="280"/>
                    </a:cubicBezTo>
                    <a:cubicBezTo>
                      <a:pt x="77" y="344"/>
                      <a:pt x="269" y="466"/>
                      <a:pt x="269" y="466"/>
                    </a:cubicBezTo>
                    <a:cubicBezTo>
                      <a:pt x="300" y="317"/>
                      <a:pt x="300" y="317"/>
                      <a:pt x="300" y="317"/>
                    </a:cubicBezTo>
                    <a:lnTo>
                      <a:pt x="0" y="0"/>
                    </a:lnTo>
                    <a:close/>
                  </a:path>
                </a:pathLst>
              </a:custGeom>
              <a:gradFill rotWithShape="1">
                <a:gsLst>
                  <a:gs pos="0">
                    <a:srgbClr val="0061B2"/>
                  </a:gs>
                  <a:gs pos="100000">
                    <a:srgbClr val="002D5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1" name="Freeform 209"/>
              <p:cNvSpPr>
                <a:spLocks/>
              </p:cNvSpPr>
              <p:nvPr/>
            </p:nvSpPr>
            <p:spPr bwMode="gray">
              <a:xfrm rot="10521890">
                <a:off x="3244" y="1312"/>
                <a:ext cx="441" cy="321"/>
              </a:xfrm>
              <a:custGeom>
                <a:avLst/>
                <a:gdLst>
                  <a:gd name="T0" fmla="*/ 0 w 435"/>
                  <a:gd name="T1" fmla="*/ 37 h 354"/>
                  <a:gd name="T2" fmla="*/ 279 w 435"/>
                  <a:gd name="T3" fmla="*/ 35 h 354"/>
                  <a:gd name="T4" fmla="*/ 435 w 435"/>
                  <a:gd name="T5" fmla="*/ 300 h 354"/>
                  <a:gd name="T6" fmla="*/ 300 w 435"/>
                  <a:gd name="T7" fmla="*/ 354 h 354"/>
                  <a:gd name="T8" fmla="*/ 0 w 435"/>
                  <a:gd name="T9" fmla="*/ 37 h 354"/>
                  <a:gd name="T10" fmla="*/ 0 60000 65536"/>
                  <a:gd name="T11" fmla="*/ 0 60000 65536"/>
                  <a:gd name="T12" fmla="*/ 0 60000 65536"/>
                  <a:gd name="T13" fmla="*/ 0 60000 65536"/>
                  <a:gd name="T14" fmla="*/ 0 60000 65536"/>
                  <a:gd name="T15" fmla="*/ 0 w 435"/>
                  <a:gd name="T16" fmla="*/ 0 h 354"/>
                  <a:gd name="T17" fmla="*/ 435 w 435"/>
                  <a:gd name="T18" fmla="*/ 354 h 354"/>
                </a:gdLst>
                <a:ahLst/>
                <a:cxnLst>
                  <a:cxn ang="T10">
                    <a:pos x="T0" y="T1"/>
                  </a:cxn>
                  <a:cxn ang="T11">
                    <a:pos x="T2" y="T3"/>
                  </a:cxn>
                  <a:cxn ang="T12">
                    <a:pos x="T4" y="T5"/>
                  </a:cxn>
                  <a:cxn ang="T13">
                    <a:pos x="T6" y="T7"/>
                  </a:cxn>
                  <a:cxn ang="T14">
                    <a:pos x="T8" y="T9"/>
                  </a:cxn>
                </a:cxnLst>
                <a:rect l="T15" t="T16" r="T17" b="T18"/>
                <a:pathLst>
                  <a:path w="435" h="354">
                    <a:moveTo>
                      <a:pt x="0" y="37"/>
                    </a:moveTo>
                    <a:cubicBezTo>
                      <a:pt x="0" y="37"/>
                      <a:pt x="219" y="0"/>
                      <a:pt x="279" y="35"/>
                    </a:cubicBezTo>
                    <a:cubicBezTo>
                      <a:pt x="346" y="73"/>
                      <a:pt x="435" y="300"/>
                      <a:pt x="435" y="300"/>
                    </a:cubicBezTo>
                    <a:cubicBezTo>
                      <a:pt x="300" y="354"/>
                      <a:pt x="300" y="354"/>
                      <a:pt x="300" y="354"/>
                    </a:cubicBezTo>
                    <a:lnTo>
                      <a:pt x="0" y="37"/>
                    </a:lnTo>
                    <a:close/>
                  </a:path>
                </a:pathLst>
              </a:custGeom>
              <a:gradFill rotWithShape="1">
                <a:gsLst>
                  <a:gs pos="0">
                    <a:srgbClr val="001D36"/>
                  </a:gs>
                  <a:gs pos="100000">
                    <a:srgbClr val="0061B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37" name="Group 210"/>
            <p:cNvGrpSpPr>
              <a:grpSpLocks/>
            </p:cNvGrpSpPr>
            <p:nvPr/>
          </p:nvGrpSpPr>
          <p:grpSpPr bwMode="auto">
            <a:xfrm>
              <a:off x="3097" y="1092"/>
              <a:ext cx="141" cy="122"/>
              <a:chOff x="3097" y="1092"/>
              <a:chExt cx="141" cy="122"/>
            </a:xfrm>
          </p:grpSpPr>
          <p:sp>
            <p:nvSpPr>
              <p:cNvPr id="45" name="Freeform 211"/>
              <p:cNvSpPr>
                <a:spLocks/>
              </p:cNvSpPr>
              <p:nvPr/>
            </p:nvSpPr>
            <p:spPr bwMode="gray">
              <a:xfrm rot="10521890">
                <a:off x="3097" y="1092"/>
                <a:ext cx="62" cy="61"/>
              </a:xfrm>
              <a:custGeom>
                <a:avLst/>
                <a:gdLst>
                  <a:gd name="T0" fmla="*/ 61 w 61"/>
                  <a:gd name="T1" fmla="*/ 68 h 68"/>
                  <a:gd name="T2" fmla="*/ 3 w 61"/>
                  <a:gd name="T3" fmla="*/ 16 h 68"/>
                  <a:gd name="T4" fmla="*/ 0 w 61"/>
                  <a:gd name="T5" fmla="*/ 13 h 68"/>
                  <a:gd name="T6" fmla="*/ 8 w 61"/>
                  <a:gd name="T7" fmla="*/ 0 h 68"/>
                  <a:gd name="T8" fmla="*/ 10 w 61"/>
                  <a:gd name="T9" fmla="*/ 3 h 68"/>
                  <a:gd name="T10" fmla="*/ 61 w 61"/>
                  <a:gd name="T11" fmla="*/ 67 h 68"/>
                  <a:gd name="T12" fmla="*/ 61 w 61"/>
                  <a:gd name="T13" fmla="*/ 68 h 68"/>
                  <a:gd name="T14" fmla="*/ 0 60000 65536"/>
                  <a:gd name="T15" fmla="*/ 0 60000 65536"/>
                  <a:gd name="T16" fmla="*/ 0 60000 65536"/>
                  <a:gd name="T17" fmla="*/ 0 60000 65536"/>
                  <a:gd name="T18" fmla="*/ 0 60000 65536"/>
                  <a:gd name="T19" fmla="*/ 0 60000 65536"/>
                  <a:gd name="T20" fmla="*/ 0 60000 65536"/>
                  <a:gd name="T21" fmla="*/ 0 w 61"/>
                  <a:gd name="T22" fmla="*/ 0 h 68"/>
                  <a:gd name="T23" fmla="*/ 61 w 61"/>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68">
                    <a:moveTo>
                      <a:pt x="61" y="68"/>
                    </a:moveTo>
                    <a:cubicBezTo>
                      <a:pt x="3" y="16"/>
                      <a:pt x="3" y="16"/>
                      <a:pt x="3" y="16"/>
                    </a:cubicBezTo>
                    <a:cubicBezTo>
                      <a:pt x="0" y="13"/>
                      <a:pt x="0" y="13"/>
                      <a:pt x="0" y="13"/>
                    </a:cubicBezTo>
                    <a:cubicBezTo>
                      <a:pt x="0" y="13"/>
                      <a:pt x="4" y="4"/>
                      <a:pt x="8" y="0"/>
                    </a:cubicBezTo>
                    <a:cubicBezTo>
                      <a:pt x="10" y="3"/>
                      <a:pt x="10" y="3"/>
                      <a:pt x="10" y="3"/>
                    </a:cubicBezTo>
                    <a:cubicBezTo>
                      <a:pt x="61" y="67"/>
                      <a:pt x="61" y="67"/>
                      <a:pt x="61" y="67"/>
                    </a:cubicBezTo>
                    <a:lnTo>
                      <a:pt x="61" y="68"/>
                    </a:lnTo>
                    <a:close/>
                  </a:path>
                </a:pathLst>
              </a:custGeom>
              <a:gradFill rotWithShape="1">
                <a:gsLst>
                  <a:gs pos="0">
                    <a:srgbClr val="764C00"/>
                  </a:gs>
                  <a:gs pos="100000">
                    <a:srgbClr val="FEA50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6" name="Freeform 212"/>
              <p:cNvSpPr>
                <a:spLocks/>
              </p:cNvSpPr>
              <p:nvPr/>
            </p:nvSpPr>
            <p:spPr bwMode="gray">
              <a:xfrm rot="10521890">
                <a:off x="3131" y="1112"/>
                <a:ext cx="107" cy="102"/>
              </a:xfrm>
              <a:custGeom>
                <a:avLst/>
                <a:gdLst>
                  <a:gd name="T0" fmla="*/ 60 w 106"/>
                  <a:gd name="T1" fmla="*/ 0 h 113"/>
                  <a:gd name="T2" fmla="*/ 41 w 106"/>
                  <a:gd name="T3" fmla="*/ 41 h 113"/>
                  <a:gd name="T4" fmla="*/ 0 w 106"/>
                  <a:gd name="T5" fmla="*/ 56 h 113"/>
                  <a:gd name="T6" fmla="*/ 64 w 106"/>
                  <a:gd name="T7" fmla="*/ 106 h 113"/>
                  <a:gd name="T8" fmla="*/ 103 w 106"/>
                  <a:gd name="T9" fmla="*/ 67 h 113"/>
                  <a:gd name="T10" fmla="*/ 60 w 106"/>
                  <a:gd name="T11" fmla="*/ 0 h 113"/>
                  <a:gd name="T12" fmla="*/ 0 60000 65536"/>
                  <a:gd name="T13" fmla="*/ 0 60000 65536"/>
                  <a:gd name="T14" fmla="*/ 0 60000 65536"/>
                  <a:gd name="T15" fmla="*/ 0 60000 65536"/>
                  <a:gd name="T16" fmla="*/ 0 60000 65536"/>
                  <a:gd name="T17" fmla="*/ 0 60000 65536"/>
                  <a:gd name="T18" fmla="*/ 0 w 106"/>
                  <a:gd name="T19" fmla="*/ 0 h 113"/>
                  <a:gd name="T20" fmla="*/ 106 w 106"/>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106" h="113">
                    <a:moveTo>
                      <a:pt x="60" y="0"/>
                    </a:moveTo>
                    <a:cubicBezTo>
                      <a:pt x="60" y="0"/>
                      <a:pt x="62" y="20"/>
                      <a:pt x="41" y="41"/>
                    </a:cubicBezTo>
                    <a:cubicBezTo>
                      <a:pt x="17" y="63"/>
                      <a:pt x="0" y="56"/>
                      <a:pt x="0" y="56"/>
                    </a:cubicBezTo>
                    <a:cubicBezTo>
                      <a:pt x="64" y="106"/>
                      <a:pt x="64" y="106"/>
                      <a:pt x="64" y="106"/>
                    </a:cubicBezTo>
                    <a:cubicBezTo>
                      <a:pt x="64" y="106"/>
                      <a:pt x="106" y="113"/>
                      <a:pt x="103" y="67"/>
                    </a:cubicBezTo>
                    <a:lnTo>
                      <a:pt x="60" y="0"/>
                    </a:lnTo>
                    <a:close/>
                  </a:path>
                </a:pathLst>
              </a:custGeom>
              <a:gradFill rotWithShape="1">
                <a:gsLst>
                  <a:gs pos="0">
                    <a:srgbClr val="000000"/>
                  </a:gs>
                  <a:gs pos="100000">
                    <a:srgbClr val="FEA50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38" name="Group 213"/>
            <p:cNvGrpSpPr>
              <a:grpSpLocks/>
            </p:cNvGrpSpPr>
            <p:nvPr/>
          </p:nvGrpSpPr>
          <p:grpSpPr bwMode="auto">
            <a:xfrm rot="10521890">
              <a:off x="3137" y="1122"/>
              <a:ext cx="96" cy="86"/>
              <a:chOff x="2760" y="2156"/>
              <a:chExt cx="224" cy="225"/>
            </a:xfrm>
          </p:grpSpPr>
          <p:sp>
            <p:nvSpPr>
              <p:cNvPr id="39" name="Freeform 214"/>
              <p:cNvSpPr>
                <a:spLocks/>
              </p:cNvSpPr>
              <p:nvPr/>
            </p:nvSpPr>
            <p:spPr bwMode="gray">
              <a:xfrm>
                <a:off x="2781" y="2180"/>
                <a:ext cx="142" cy="130"/>
              </a:xfrm>
              <a:custGeom>
                <a:avLst/>
                <a:gdLst>
                  <a:gd name="T0" fmla="*/ 57 w 60"/>
                  <a:gd name="T1" fmla="*/ 0 h 55"/>
                  <a:gd name="T2" fmla="*/ 41 w 60"/>
                  <a:gd name="T3" fmla="*/ 41 h 55"/>
                  <a:gd name="T4" fmla="*/ 0 w 60"/>
                  <a:gd name="T5" fmla="*/ 50 h 55"/>
                  <a:gd name="T6" fmla="*/ 43 w 60"/>
                  <a:gd name="T7" fmla="*/ 42 h 55"/>
                  <a:gd name="T8" fmla="*/ 57 w 60"/>
                  <a:gd name="T9" fmla="*/ 0 h 55"/>
                  <a:gd name="T10" fmla="*/ 0 60000 65536"/>
                  <a:gd name="T11" fmla="*/ 0 60000 65536"/>
                  <a:gd name="T12" fmla="*/ 0 60000 65536"/>
                  <a:gd name="T13" fmla="*/ 0 60000 65536"/>
                  <a:gd name="T14" fmla="*/ 0 60000 65536"/>
                  <a:gd name="T15" fmla="*/ 0 w 60"/>
                  <a:gd name="T16" fmla="*/ 0 h 55"/>
                  <a:gd name="T17" fmla="*/ 60 w 60"/>
                  <a:gd name="T18" fmla="*/ 55 h 55"/>
                </a:gdLst>
                <a:ahLst/>
                <a:cxnLst>
                  <a:cxn ang="T10">
                    <a:pos x="T0" y="T1"/>
                  </a:cxn>
                  <a:cxn ang="T11">
                    <a:pos x="T2" y="T3"/>
                  </a:cxn>
                  <a:cxn ang="T12">
                    <a:pos x="T4" y="T5"/>
                  </a:cxn>
                  <a:cxn ang="T13">
                    <a:pos x="T6" y="T7"/>
                  </a:cxn>
                  <a:cxn ang="T14">
                    <a:pos x="T8" y="T9"/>
                  </a:cxn>
                </a:cxnLst>
                <a:rect l="T15" t="T16" r="T17" b="T18"/>
                <a:pathLst>
                  <a:path w="60" h="55">
                    <a:moveTo>
                      <a:pt x="57" y="0"/>
                    </a:moveTo>
                    <a:cubicBezTo>
                      <a:pt x="58" y="15"/>
                      <a:pt x="53" y="31"/>
                      <a:pt x="41" y="41"/>
                    </a:cubicBezTo>
                    <a:cubicBezTo>
                      <a:pt x="30" y="51"/>
                      <a:pt x="14" y="53"/>
                      <a:pt x="0" y="50"/>
                    </a:cubicBezTo>
                    <a:cubicBezTo>
                      <a:pt x="14" y="55"/>
                      <a:pt x="31" y="53"/>
                      <a:pt x="43" y="42"/>
                    </a:cubicBezTo>
                    <a:cubicBezTo>
                      <a:pt x="55" y="32"/>
                      <a:pt x="60" y="16"/>
                      <a:pt x="57"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 name="Freeform 215"/>
              <p:cNvSpPr>
                <a:spLocks/>
              </p:cNvSpPr>
              <p:nvPr/>
            </p:nvSpPr>
            <p:spPr bwMode="gray">
              <a:xfrm>
                <a:off x="2760" y="2156"/>
                <a:ext cx="148" cy="137"/>
              </a:xfrm>
              <a:custGeom>
                <a:avLst/>
                <a:gdLst>
                  <a:gd name="T0" fmla="*/ 60 w 63"/>
                  <a:gd name="T1" fmla="*/ 0 h 58"/>
                  <a:gd name="T2" fmla="*/ 43 w 63"/>
                  <a:gd name="T3" fmla="*/ 43 h 58"/>
                  <a:gd name="T4" fmla="*/ 0 w 63"/>
                  <a:gd name="T5" fmla="*/ 53 h 58"/>
                  <a:gd name="T6" fmla="*/ 45 w 63"/>
                  <a:gd name="T7" fmla="*/ 45 h 58"/>
                  <a:gd name="T8" fmla="*/ 60 w 63"/>
                  <a:gd name="T9" fmla="*/ 0 h 58"/>
                  <a:gd name="T10" fmla="*/ 0 60000 65536"/>
                  <a:gd name="T11" fmla="*/ 0 60000 65536"/>
                  <a:gd name="T12" fmla="*/ 0 60000 65536"/>
                  <a:gd name="T13" fmla="*/ 0 60000 65536"/>
                  <a:gd name="T14" fmla="*/ 0 60000 65536"/>
                  <a:gd name="T15" fmla="*/ 0 w 63"/>
                  <a:gd name="T16" fmla="*/ 0 h 58"/>
                  <a:gd name="T17" fmla="*/ 63 w 63"/>
                  <a:gd name="T18" fmla="*/ 58 h 58"/>
                </a:gdLst>
                <a:ahLst/>
                <a:cxnLst>
                  <a:cxn ang="T10">
                    <a:pos x="T0" y="T1"/>
                  </a:cxn>
                  <a:cxn ang="T11">
                    <a:pos x="T2" y="T3"/>
                  </a:cxn>
                  <a:cxn ang="T12">
                    <a:pos x="T4" y="T5"/>
                  </a:cxn>
                  <a:cxn ang="T13">
                    <a:pos x="T6" y="T7"/>
                  </a:cxn>
                  <a:cxn ang="T14">
                    <a:pos x="T8" y="T9"/>
                  </a:cxn>
                </a:cxnLst>
                <a:rect l="T15" t="T16" r="T17" b="T18"/>
                <a:pathLst>
                  <a:path w="63" h="58">
                    <a:moveTo>
                      <a:pt x="60" y="0"/>
                    </a:moveTo>
                    <a:cubicBezTo>
                      <a:pt x="61" y="16"/>
                      <a:pt x="56" y="33"/>
                      <a:pt x="43" y="43"/>
                    </a:cubicBezTo>
                    <a:cubicBezTo>
                      <a:pt x="31" y="54"/>
                      <a:pt x="15" y="57"/>
                      <a:pt x="0" y="53"/>
                    </a:cubicBezTo>
                    <a:cubicBezTo>
                      <a:pt x="15" y="58"/>
                      <a:pt x="32" y="55"/>
                      <a:pt x="45" y="45"/>
                    </a:cubicBezTo>
                    <a:cubicBezTo>
                      <a:pt x="58" y="34"/>
                      <a:pt x="63" y="17"/>
                      <a:pt x="60"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 name="Freeform 216"/>
              <p:cNvSpPr>
                <a:spLocks/>
              </p:cNvSpPr>
              <p:nvPr/>
            </p:nvSpPr>
            <p:spPr bwMode="gray">
              <a:xfrm>
                <a:off x="2800" y="2201"/>
                <a:ext cx="137" cy="123"/>
              </a:xfrm>
              <a:custGeom>
                <a:avLst/>
                <a:gdLst>
                  <a:gd name="T0" fmla="*/ 55 w 58"/>
                  <a:gd name="T1" fmla="*/ 0 h 52"/>
                  <a:gd name="T2" fmla="*/ 40 w 58"/>
                  <a:gd name="T3" fmla="*/ 39 h 52"/>
                  <a:gd name="T4" fmla="*/ 0 w 58"/>
                  <a:gd name="T5" fmla="*/ 48 h 52"/>
                  <a:gd name="T6" fmla="*/ 41 w 58"/>
                  <a:gd name="T7" fmla="*/ 40 h 52"/>
                  <a:gd name="T8" fmla="*/ 55 w 58"/>
                  <a:gd name="T9" fmla="*/ 0 h 52"/>
                  <a:gd name="T10" fmla="*/ 0 60000 65536"/>
                  <a:gd name="T11" fmla="*/ 0 60000 65536"/>
                  <a:gd name="T12" fmla="*/ 0 60000 65536"/>
                  <a:gd name="T13" fmla="*/ 0 60000 65536"/>
                  <a:gd name="T14" fmla="*/ 0 60000 65536"/>
                  <a:gd name="T15" fmla="*/ 0 w 58"/>
                  <a:gd name="T16" fmla="*/ 0 h 52"/>
                  <a:gd name="T17" fmla="*/ 58 w 58"/>
                  <a:gd name="T18" fmla="*/ 52 h 52"/>
                </a:gdLst>
                <a:ahLst/>
                <a:cxnLst>
                  <a:cxn ang="T10">
                    <a:pos x="T0" y="T1"/>
                  </a:cxn>
                  <a:cxn ang="T11">
                    <a:pos x="T2" y="T3"/>
                  </a:cxn>
                  <a:cxn ang="T12">
                    <a:pos x="T4" y="T5"/>
                  </a:cxn>
                  <a:cxn ang="T13">
                    <a:pos x="T6" y="T7"/>
                  </a:cxn>
                  <a:cxn ang="T14">
                    <a:pos x="T8" y="T9"/>
                  </a:cxn>
                </a:cxnLst>
                <a:rect l="T15" t="T16" r="T17" b="T18"/>
                <a:pathLst>
                  <a:path w="58" h="52">
                    <a:moveTo>
                      <a:pt x="55" y="0"/>
                    </a:moveTo>
                    <a:cubicBezTo>
                      <a:pt x="57" y="15"/>
                      <a:pt x="52" y="29"/>
                      <a:pt x="40" y="39"/>
                    </a:cubicBezTo>
                    <a:cubicBezTo>
                      <a:pt x="29" y="48"/>
                      <a:pt x="14" y="51"/>
                      <a:pt x="0" y="48"/>
                    </a:cubicBezTo>
                    <a:cubicBezTo>
                      <a:pt x="15" y="52"/>
                      <a:pt x="30" y="50"/>
                      <a:pt x="41" y="40"/>
                    </a:cubicBezTo>
                    <a:cubicBezTo>
                      <a:pt x="53" y="30"/>
                      <a:pt x="58" y="15"/>
                      <a:pt x="55"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 name="Freeform 217"/>
              <p:cNvSpPr>
                <a:spLocks/>
              </p:cNvSpPr>
              <p:nvPr/>
            </p:nvSpPr>
            <p:spPr bwMode="gray">
              <a:xfrm>
                <a:off x="2856" y="2262"/>
                <a:ext cx="116" cy="104"/>
              </a:xfrm>
              <a:custGeom>
                <a:avLst/>
                <a:gdLst>
                  <a:gd name="T0" fmla="*/ 47 w 49"/>
                  <a:gd name="T1" fmla="*/ 0 h 44"/>
                  <a:gd name="T2" fmla="*/ 34 w 49"/>
                  <a:gd name="T3" fmla="*/ 33 h 44"/>
                  <a:gd name="T4" fmla="*/ 0 w 49"/>
                  <a:gd name="T5" fmla="*/ 40 h 44"/>
                  <a:gd name="T6" fmla="*/ 35 w 49"/>
                  <a:gd name="T7" fmla="*/ 34 h 44"/>
                  <a:gd name="T8" fmla="*/ 47 w 49"/>
                  <a:gd name="T9" fmla="*/ 0 h 44"/>
                  <a:gd name="T10" fmla="*/ 0 60000 65536"/>
                  <a:gd name="T11" fmla="*/ 0 60000 65536"/>
                  <a:gd name="T12" fmla="*/ 0 60000 65536"/>
                  <a:gd name="T13" fmla="*/ 0 60000 65536"/>
                  <a:gd name="T14" fmla="*/ 0 60000 65536"/>
                  <a:gd name="T15" fmla="*/ 0 w 49"/>
                  <a:gd name="T16" fmla="*/ 0 h 44"/>
                  <a:gd name="T17" fmla="*/ 49 w 49"/>
                  <a:gd name="T18" fmla="*/ 44 h 44"/>
                </a:gdLst>
                <a:ahLst/>
                <a:cxnLst>
                  <a:cxn ang="T10">
                    <a:pos x="T0" y="T1"/>
                  </a:cxn>
                  <a:cxn ang="T11">
                    <a:pos x="T2" y="T3"/>
                  </a:cxn>
                  <a:cxn ang="T12">
                    <a:pos x="T4" y="T5"/>
                  </a:cxn>
                  <a:cxn ang="T13">
                    <a:pos x="T6" y="T7"/>
                  </a:cxn>
                  <a:cxn ang="T14">
                    <a:pos x="T8" y="T9"/>
                  </a:cxn>
                </a:cxnLst>
                <a:rect l="T15" t="T16" r="T17" b="T18"/>
                <a:pathLst>
                  <a:path w="49" h="44">
                    <a:moveTo>
                      <a:pt x="47" y="0"/>
                    </a:moveTo>
                    <a:cubicBezTo>
                      <a:pt x="48" y="12"/>
                      <a:pt x="44" y="25"/>
                      <a:pt x="34" y="33"/>
                    </a:cubicBezTo>
                    <a:cubicBezTo>
                      <a:pt x="25" y="41"/>
                      <a:pt x="12" y="43"/>
                      <a:pt x="0" y="40"/>
                    </a:cubicBezTo>
                    <a:cubicBezTo>
                      <a:pt x="12" y="44"/>
                      <a:pt x="25" y="42"/>
                      <a:pt x="35" y="34"/>
                    </a:cubicBezTo>
                    <a:cubicBezTo>
                      <a:pt x="45" y="26"/>
                      <a:pt x="49" y="12"/>
                      <a:pt x="47"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 name="Freeform 218"/>
              <p:cNvSpPr>
                <a:spLocks/>
              </p:cNvSpPr>
              <p:nvPr/>
            </p:nvSpPr>
            <p:spPr bwMode="gray">
              <a:xfrm>
                <a:off x="2840" y="2244"/>
                <a:ext cx="120" cy="111"/>
              </a:xfrm>
              <a:custGeom>
                <a:avLst/>
                <a:gdLst>
                  <a:gd name="T0" fmla="*/ 49 w 51"/>
                  <a:gd name="T1" fmla="*/ 0 h 47"/>
                  <a:gd name="T2" fmla="*/ 35 w 51"/>
                  <a:gd name="T3" fmla="*/ 35 h 47"/>
                  <a:gd name="T4" fmla="*/ 0 w 51"/>
                  <a:gd name="T5" fmla="*/ 42 h 47"/>
                  <a:gd name="T6" fmla="*/ 37 w 51"/>
                  <a:gd name="T7" fmla="*/ 36 h 47"/>
                  <a:gd name="T8" fmla="*/ 49 w 51"/>
                  <a:gd name="T9" fmla="*/ 0 h 47"/>
                  <a:gd name="T10" fmla="*/ 0 60000 65536"/>
                  <a:gd name="T11" fmla="*/ 0 60000 65536"/>
                  <a:gd name="T12" fmla="*/ 0 60000 65536"/>
                  <a:gd name="T13" fmla="*/ 0 60000 65536"/>
                  <a:gd name="T14" fmla="*/ 0 60000 65536"/>
                  <a:gd name="T15" fmla="*/ 0 w 51"/>
                  <a:gd name="T16" fmla="*/ 0 h 47"/>
                  <a:gd name="T17" fmla="*/ 51 w 51"/>
                  <a:gd name="T18" fmla="*/ 47 h 47"/>
                </a:gdLst>
                <a:ahLst/>
                <a:cxnLst>
                  <a:cxn ang="T10">
                    <a:pos x="T0" y="T1"/>
                  </a:cxn>
                  <a:cxn ang="T11">
                    <a:pos x="T2" y="T3"/>
                  </a:cxn>
                  <a:cxn ang="T12">
                    <a:pos x="T4" y="T5"/>
                  </a:cxn>
                  <a:cxn ang="T13">
                    <a:pos x="T6" y="T7"/>
                  </a:cxn>
                  <a:cxn ang="T14">
                    <a:pos x="T8" y="T9"/>
                  </a:cxn>
                </a:cxnLst>
                <a:rect l="T15" t="T16" r="T17" b="T18"/>
                <a:pathLst>
                  <a:path w="51" h="47">
                    <a:moveTo>
                      <a:pt x="49" y="0"/>
                    </a:moveTo>
                    <a:cubicBezTo>
                      <a:pt x="50" y="13"/>
                      <a:pt x="46" y="26"/>
                      <a:pt x="35" y="35"/>
                    </a:cubicBezTo>
                    <a:cubicBezTo>
                      <a:pt x="26" y="43"/>
                      <a:pt x="12" y="46"/>
                      <a:pt x="0" y="42"/>
                    </a:cubicBezTo>
                    <a:cubicBezTo>
                      <a:pt x="12" y="47"/>
                      <a:pt x="26" y="45"/>
                      <a:pt x="37" y="36"/>
                    </a:cubicBezTo>
                    <a:cubicBezTo>
                      <a:pt x="47" y="27"/>
                      <a:pt x="51" y="13"/>
                      <a:pt x="49"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 name="Freeform 219"/>
              <p:cNvSpPr>
                <a:spLocks/>
              </p:cNvSpPr>
              <p:nvPr/>
            </p:nvSpPr>
            <p:spPr bwMode="gray">
              <a:xfrm>
                <a:off x="2873" y="2279"/>
                <a:ext cx="111" cy="102"/>
              </a:xfrm>
              <a:custGeom>
                <a:avLst/>
                <a:gdLst>
                  <a:gd name="T0" fmla="*/ 45 w 47"/>
                  <a:gd name="T1" fmla="*/ 0 h 43"/>
                  <a:gd name="T2" fmla="*/ 33 w 47"/>
                  <a:gd name="T3" fmla="*/ 32 h 43"/>
                  <a:gd name="T4" fmla="*/ 0 w 47"/>
                  <a:gd name="T5" fmla="*/ 39 h 43"/>
                  <a:gd name="T6" fmla="*/ 34 w 47"/>
                  <a:gd name="T7" fmla="*/ 33 h 43"/>
                  <a:gd name="T8" fmla="*/ 45 w 47"/>
                  <a:gd name="T9" fmla="*/ 0 h 43"/>
                  <a:gd name="T10" fmla="*/ 0 60000 65536"/>
                  <a:gd name="T11" fmla="*/ 0 60000 65536"/>
                  <a:gd name="T12" fmla="*/ 0 60000 65536"/>
                  <a:gd name="T13" fmla="*/ 0 60000 65536"/>
                  <a:gd name="T14" fmla="*/ 0 60000 65536"/>
                  <a:gd name="T15" fmla="*/ 0 w 47"/>
                  <a:gd name="T16" fmla="*/ 0 h 43"/>
                  <a:gd name="T17" fmla="*/ 47 w 47"/>
                  <a:gd name="T18" fmla="*/ 43 h 43"/>
                </a:gdLst>
                <a:ahLst/>
                <a:cxnLst>
                  <a:cxn ang="T10">
                    <a:pos x="T0" y="T1"/>
                  </a:cxn>
                  <a:cxn ang="T11">
                    <a:pos x="T2" y="T3"/>
                  </a:cxn>
                  <a:cxn ang="T12">
                    <a:pos x="T4" y="T5"/>
                  </a:cxn>
                  <a:cxn ang="T13">
                    <a:pos x="T6" y="T7"/>
                  </a:cxn>
                  <a:cxn ang="T14">
                    <a:pos x="T8" y="T9"/>
                  </a:cxn>
                </a:cxnLst>
                <a:rect l="T15" t="T16" r="T17" b="T18"/>
                <a:pathLst>
                  <a:path w="47" h="43">
                    <a:moveTo>
                      <a:pt x="45" y="0"/>
                    </a:moveTo>
                    <a:cubicBezTo>
                      <a:pt x="46" y="12"/>
                      <a:pt x="42" y="24"/>
                      <a:pt x="33" y="32"/>
                    </a:cubicBezTo>
                    <a:cubicBezTo>
                      <a:pt x="24" y="39"/>
                      <a:pt x="12" y="42"/>
                      <a:pt x="0" y="39"/>
                    </a:cubicBezTo>
                    <a:cubicBezTo>
                      <a:pt x="12" y="43"/>
                      <a:pt x="25" y="41"/>
                      <a:pt x="34" y="33"/>
                    </a:cubicBezTo>
                    <a:cubicBezTo>
                      <a:pt x="43" y="25"/>
                      <a:pt x="47" y="12"/>
                      <a:pt x="45"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grpSp>
        <p:nvGrpSpPr>
          <p:cNvPr id="52" name="Group 257"/>
          <p:cNvGrpSpPr>
            <a:grpSpLocks/>
          </p:cNvGrpSpPr>
          <p:nvPr/>
        </p:nvGrpSpPr>
        <p:grpSpPr bwMode="auto">
          <a:xfrm>
            <a:off x="2434737" y="2239509"/>
            <a:ext cx="1846262" cy="1365250"/>
            <a:chOff x="3295" y="1211"/>
            <a:chExt cx="1163" cy="860"/>
          </a:xfrm>
        </p:grpSpPr>
        <p:grpSp>
          <p:nvGrpSpPr>
            <p:cNvPr id="53" name="Group 254"/>
            <p:cNvGrpSpPr>
              <a:grpSpLocks/>
            </p:cNvGrpSpPr>
            <p:nvPr/>
          </p:nvGrpSpPr>
          <p:grpSpPr bwMode="auto">
            <a:xfrm>
              <a:off x="3420" y="1211"/>
              <a:ext cx="1038" cy="860"/>
              <a:chOff x="3420" y="1211"/>
              <a:chExt cx="1038" cy="860"/>
            </a:xfrm>
          </p:grpSpPr>
          <p:sp>
            <p:nvSpPr>
              <p:cNvPr id="64" name="Freeform 239"/>
              <p:cNvSpPr>
                <a:spLocks/>
              </p:cNvSpPr>
              <p:nvPr/>
            </p:nvSpPr>
            <p:spPr bwMode="gray">
              <a:xfrm rot="7223090">
                <a:off x="3448" y="1520"/>
                <a:ext cx="491" cy="548"/>
              </a:xfrm>
              <a:custGeom>
                <a:avLst/>
                <a:gdLst>
                  <a:gd name="T0" fmla="*/ 306 w 365"/>
                  <a:gd name="T1" fmla="*/ 321 h 456"/>
                  <a:gd name="T2" fmla="*/ 210 w 365"/>
                  <a:gd name="T3" fmla="*/ 212 h 456"/>
                  <a:gd name="T4" fmla="*/ 23 w 365"/>
                  <a:gd name="T5" fmla="*/ 42 h 456"/>
                  <a:gd name="T6" fmla="*/ 23 w 365"/>
                  <a:gd name="T7" fmla="*/ 86 h 456"/>
                  <a:gd name="T8" fmla="*/ 145 w 365"/>
                  <a:gd name="T9" fmla="*/ 276 h 456"/>
                  <a:gd name="T10" fmla="*/ 238 w 365"/>
                  <a:gd name="T11" fmla="*/ 382 h 456"/>
                  <a:gd name="T12" fmla="*/ 326 w 365"/>
                  <a:gd name="T13" fmla="*/ 451 h 456"/>
                  <a:gd name="T14" fmla="*/ 365 w 365"/>
                  <a:gd name="T15" fmla="*/ 412 h 456"/>
                  <a:gd name="T16" fmla="*/ 306 w 365"/>
                  <a:gd name="T17" fmla="*/ 321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5"/>
                  <a:gd name="T28" fmla="*/ 0 h 456"/>
                  <a:gd name="T29" fmla="*/ 365 w 365"/>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5" h="456">
                    <a:moveTo>
                      <a:pt x="306" y="321"/>
                    </a:moveTo>
                    <a:cubicBezTo>
                      <a:pt x="210" y="212"/>
                      <a:pt x="210" y="212"/>
                      <a:pt x="210" y="212"/>
                    </a:cubicBezTo>
                    <a:cubicBezTo>
                      <a:pt x="23" y="42"/>
                      <a:pt x="23" y="42"/>
                      <a:pt x="23" y="42"/>
                    </a:cubicBezTo>
                    <a:cubicBezTo>
                      <a:pt x="23" y="42"/>
                      <a:pt x="0" y="0"/>
                      <a:pt x="23" y="86"/>
                    </a:cubicBezTo>
                    <a:cubicBezTo>
                      <a:pt x="145" y="276"/>
                      <a:pt x="145" y="276"/>
                      <a:pt x="145" y="276"/>
                    </a:cubicBezTo>
                    <a:cubicBezTo>
                      <a:pt x="238" y="382"/>
                      <a:pt x="238" y="382"/>
                      <a:pt x="238" y="382"/>
                    </a:cubicBezTo>
                    <a:cubicBezTo>
                      <a:pt x="326" y="451"/>
                      <a:pt x="326" y="451"/>
                      <a:pt x="326" y="451"/>
                    </a:cubicBezTo>
                    <a:cubicBezTo>
                      <a:pt x="326" y="451"/>
                      <a:pt x="364" y="456"/>
                      <a:pt x="365" y="412"/>
                    </a:cubicBezTo>
                    <a:lnTo>
                      <a:pt x="306" y="321"/>
                    </a:lnTo>
                    <a:close/>
                  </a:path>
                </a:pathLst>
              </a:custGeom>
              <a:solidFill>
                <a:srgbClr val="00B05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 name="Freeform 240"/>
              <p:cNvSpPr>
                <a:spLocks/>
              </p:cNvSpPr>
              <p:nvPr/>
            </p:nvSpPr>
            <p:spPr bwMode="gray">
              <a:xfrm rot="7223090">
                <a:off x="3694" y="1318"/>
                <a:ext cx="674" cy="459"/>
              </a:xfrm>
              <a:custGeom>
                <a:avLst/>
                <a:gdLst>
                  <a:gd name="T0" fmla="*/ 201 w 501"/>
                  <a:gd name="T1" fmla="*/ 0 h 383"/>
                  <a:gd name="T2" fmla="*/ 27 w 501"/>
                  <a:gd name="T3" fmla="*/ 50 h 383"/>
                  <a:gd name="T4" fmla="*/ 431 w 501"/>
                  <a:gd name="T5" fmla="*/ 383 h 383"/>
                  <a:gd name="T6" fmla="*/ 501 w 501"/>
                  <a:gd name="T7" fmla="*/ 317 h 383"/>
                  <a:gd name="T8" fmla="*/ 201 w 501"/>
                  <a:gd name="T9" fmla="*/ 0 h 383"/>
                  <a:gd name="T10" fmla="*/ 0 60000 65536"/>
                  <a:gd name="T11" fmla="*/ 0 60000 65536"/>
                  <a:gd name="T12" fmla="*/ 0 60000 65536"/>
                  <a:gd name="T13" fmla="*/ 0 60000 65536"/>
                  <a:gd name="T14" fmla="*/ 0 60000 65536"/>
                  <a:gd name="T15" fmla="*/ 0 w 501"/>
                  <a:gd name="T16" fmla="*/ 0 h 383"/>
                  <a:gd name="T17" fmla="*/ 501 w 501"/>
                  <a:gd name="T18" fmla="*/ 383 h 383"/>
                </a:gdLst>
                <a:ahLst/>
                <a:cxnLst>
                  <a:cxn ang="T10">
                    <a:pos x="T0" y="T1"/>
                  </a:cxn>
                  <a:cxn ang="T11">
                    <a:pos x="T2" y="T3"/>
                  </a:cxn>
                  <a:cxn ang="T12">
                    <a:pos x="T4" y="T5"/>
                  </a:cxn>
                  <a:cxn ang="T13">
                    <a:pos x="T6" y="T7"/>
                  </a:cxn>
                  <a:cxn ang="T14">
                    <a:pos x="T8" y="T9"/>
                  </a:cxn>
                </a:cxnLst>
                <a:rect l="T15" t="T16" r="T17" b="T18"/>
                <a:pathLst>
                  <a:path w="501" h="383">
                    <a:moveTo>
                      <a:pt x="201" y="0"/>
                    </a:moveTo>
                    <a:cubicBezTo>
                      <a:pt x="201" y="0"/>
                      <a:pt x="36" y="6"/>
                      <a:pt x="27" y="50"/>
                    </a:cubicBezTo>
                    <a:cubicBezTo>
                      <a:pt x="0" y="179"/>
                      <a:pt x="431" y="383"/>
                      <a:pt x="431" y="383"/>
                    </a:cubicBezTo>
                    <a:cubicBezTo>
                      <a:pt x="501" y="317"/>
                      <a:pt x="501" y="317"/>
                      <a:pt x="501" y="317"/>
                    </a:cubicBezTo>
                    <a:lnTo>
                      <a:pt x="201" y="0"/>
                    </a:lnTo>
                    <a:close/>
                  </a:path>
                </a:pathLst>
              </a:custGeom>
              <a:solidFill>
                <a:srgbClr val="99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 name="Freeform 241"/>
              <p:cNvSpPr>
                <a:spLocks/>
              </p:cNvSpPr>
              <p:nvPr/>
            </p:nvSpPr>
            <p:spPr bwMode="gray">
              <a:xfrm rot="7223090">
                <a:off x="3849" y="1463"/>
                <a:ext cx="515" cy="702"/>
              </a:xfrm>
              <a:custGeom>
                <a:avLst/>
                <a:gdLst>
                  <a:gd name="T0" fmla="*/ 126 w 383"/>
                  <a:gd name="T1" fmla="*/ 5 h 586"/>
                  <a:gd name="T2" fmla="*/ 0 w 383"/>
                  <a:gd name="T3" fmla="*/ 269 h 586"/>
                  <a:gd name="T4" fmla="*/ 300 w 383"/>
                  <a:gd name="T5" fmla="*/ 586 h 586"/>
                  <a:gd name="T6" fmla="*/ 383 w 383"/>
                  <a:gd name="T7" fmla="*/ 442 h 586"/>
                  <a:gd name="T8" fmla="*/ 126 w 383"/>
                  <a:gd name="T9" fmla="*/ 5 h 586"/>
                  <a:gd name="T10" fmla="*/ 0 60000 65536"/>
                  <a:gd name="T11" fmla="*/ 0 60000 65536"/>
                  <a:gd name="T12" fmla="*/ 0 60000 65536"/>
                  <a:gd name="T13" fmla="*/ 0 60000 65536"/>
                  <a:gd name="T14" fmla="*/ 0 60000 65536"/>
                  <a:gd name="T15" fmla="*/ 0 w 383"/>
                  <a:gd name="T16" fmla="*/ 0 h 586"/>
                  <a:gd name="T17" fmla="*/ 383 w 383"/>
                  <a:gd name="T18" fmla="*/ 586 h 586"/>
                </a:gdLst>
                <a:ahLst/>
                <a:cxnLst>
                  <a:cxn ang="T10">
                    <a:pos x="T0" y="T1"/>
                  </a:cxn>
                  <a:cxn ang="T11">
                    <a:pos x="T2" y="T3"/>
                  </a:cxn>
                  <a:cxn ang="T12">
                    <a:pos x="T4" y="T5"/>
                  </a:cxn>
                  <a:cxn ang="T13">
                    <a:pos x="T6" y="T7"/>
                  </a:cxn>
                  <a:cxn ang="T14">
                    <a:pos x="T8" y="T9"/>
                  </a:cxn>
                </a:cxnLst>
                <a:rect l="T15" t="T16" r="T17" b="T18"/>
                <a:pathLst>
                  <a:path w="383" h="586">
                    <a:moveTo>
                      <a:pt x="126" y="5"/>
                    </a:moveTo>
                    <a:cubicBezTo>
                      <a:pt x="53" y="8"/>
                      <a:pt x="0" y="269"/>
                      <a:pt x="0" y="269"/>
                    </a:cubicBezTo>
                    <a:cubicBezTo>
                      <a:pt x="300" y="586"/>
                      <a:pt x="300" y="586"/>
                      <a:pt x="300" y="586"/>
                    </a:cubicBezTo>
                    <a:cubicBezTo>
                      <a:pt x="383" y="442"/>
                      <a:pt x="383" y="442"/>
                      <a:pt x="383" y="442"/>
                    </a:cubicBezTo>
                    <a:cubicBezTo>
                      <a:pt x="383" y="442"/>
                      <a:pt x="252" y="0"/>
                      <a:pt x="126" y="5"/>
                    </a:cubicBezTo>
                    <a:close/>
                  </a:path>
                </a:pathLst>
              </a:custGeom>
              <a:solidFill>
                <a:srgbClr val="99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7" name="Freeform 242"/>
              <p:cNvSpPr>
                <a:spLocks/>
              </p:cNvSpPr>
              <p:nvPr/>
            </p:nvSpPr>
            <p:spPr bwMode="gray">
              <a:xfrm rot="7223090">
                <a:off x="3719" y="1358"/>
                <a:ext cx="403" cy="559"/>
              </a:xfrm>
              <a:custGeom>
                <a:avLst/>
                <a:gdLst>
                  <a:gd name="T0" fmla="*/ 0 w 300"/>
                  <a:gd name="T1" fmla="*/ 0 h 466"/>
                  <a:gd name="T2" fmla="*/ 40 w 300"/>
                  <a:gd name="T3" fmla="*/ 280 h 466"/>
                  <a:gd name="T4" fmla="*/ 269 w 300"/>
                  <a:gd name="T5" fmla="*/ 466 h 466"/>
                  <a:gd name="T6" fmla="*/ 300 w 300"/>
                  <a:gd name="T7" fmla="*/ 317 h 466"/>
                  <a:gd name="T8" fmla="*/ 0 w 300"/>
                  <a:gd name="T9" fmla="*/ 0 h 466"/>
                  <a:gd name="T10" fmla="*/ 0 60000 65536"/>
                  <a:gd name="T11" fmla="*/ 0 60000 65536"/>
                  <a:gd name="T12" fmla="*/ 0 60000 65536"/>
                  <a:gd name="T13" fmla="*/ 0 60000 65536"/>
                  <a:gd name="T14" fmla="*/ 0 60000 65536"/>
                  <a:gd name="T15" fmla="*/ 0 w 300"/>
                  <a:gd name="T16" fmla="*/ 0 h 466"/>
                  <a:gd name="T17" fmla="*/ 300 w 300"/>
                  <a:gd name="T18" fmla="*/ 466 h 466"/>
                </a:gdLst>
                <a:ahLst/>
                <a:cxnLst>
                  <a:cxn ang="T10">
                    <a:pos x="T0" y="T1"/>
                  </a:cxn>
                  <a:cxn ang="T11">
                    <a:pos x="T2" y="T3"/>
                  </a:cxn>
                  <a:cxn ang="T12">
                    <a:pos x="T4" y="T5"/>
                  </a:cxn>
                  <a:cxn ang="T13">
                    <a:pos x="T6" y="T7"/>
                  </a:cxn>
                  <a:cxn ang="T14">
                    <a:pos x="T8" y="T9"/>
                  </a:cxn>
                </a:cxnLst>
                <a:rect l="T15" t="T16" r="T17" b="T18"/>
                <a:pathLst>
                  <a:path w="300" h="466">
                    <a:moveTo>
                      <a:pt x="0" y="0"/>
                    </a:moveTo>
                    <a:cubicBezTo>
                      <a:pt x="0" y="0"/>
                      <a:pt x="5" y="219"/>
                      <a:pt x="40" y="280"/>
                    </a:cubicBezTo>
                    <a:cubicBezTo>
                      <a:pt x="77" y="344"/>
                      <a:pt x="269" y="466"/>
                      <a:pt x="269" y="466"/>
                    </a:cubicBezTo>
                    <a:cubicBezTo>
                      <a:pt x="300" y="317"/>
                      <a:pt x="300" y="317"/>
                      <a:pt x="300" y="317"/>
                    </a:cubicBezTo>
                    <a:lnTo>
                      <a:pt x="0" y="0"/>
                    </a:lnTo>
                    <a:close/>
                  </a:path>
                </a:pathLst>
              </a:custGeom>
              <a:solidFill>
                <a:srgbClr val="00B05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8" name="Freeform 243"/>
              <p:cNvSpPr>
                <a:spLocks/>
              </p:cNvSpPr>
              <p:nvPr/>
            </p:nvSpPr>
            <p:spPr bwMode="gray">
              <a:xfrm rot="7223090">
                <a:off x="3679" y="1560"/>
                <a:ext cx="583" cy="425"/>
              </a:xfrm>
              <a:custGeom>
                <a:avLst/>
                <a:gdLst>
                  <a:gd name="T0" fmla="*/ 0 w 435"/>
                  <a:gd name="T1" fmla="*/ 37 h 354"/>
                  <a:gd name="T2" fmla="*/ 279 w 435"/>
                  <a:gd name="T3" fmla="*/ 35 h 354"/>
                  <a:gd name="T4" fmla="*/ 435 w 435"/>
                  <a:gd name="T5" fmla="*/ 300 h 354"/>
                  <a:gd name="T6" fmla="*/ 300 w 435"/>
                  <a:gd name="T7" fmla="*/ 354 h 354"/>
                  <a:gd name="T8" fmla="*/ 0 w 435"/>
                  <a:gd name="T9" fmla="*/ 37 h 354"/>
                  <a:gd name="T10" fmla="*/ 0 60000 65536"/>
                  <a:gd name="T11" fmla="*/ 0 60000 65536"/>
                  <a:gd name="T12" fmla="*/ 0 60000 65536"/>
                  <a:gd name="T13" fmla="*/ 0 60000 65536"/>
                  <a:gd name="T14" fmla="*/ 0 60000 65536"/>
                  <a:gd name="T15" fmla="*/ 0 w 435"/>
                  <a:gd name="T16" fmla="*/ 0 h 354"/>
                  <a:gd name="T17" fmla="*/ 435 w 435"/>
                  <a:gd name="T18" fmla="*/ 354 h 354"/>
                </a:gdLst>
                <a:ahLst/>
                <a:cxnLst>
                  <a:cxn ang="T10">
                    <a:pos x="T0" y="T1"/>
                  </a:cxn>
                  <a:cxn ang="T11">
                    <a:pos x="T2" y="T3"/>
                  </a:cxn>
                  <a:cxn ang="T12">
                    <a:pos x="T4" y="T5"/>
                  </a:cxn>
                  <a:cxn ang="T13">
                    <a:pos x="T6" y="T7"/>
                  </a:cxn>
                  <a:cxn ang="T14">
                    <a:pos x="T8" y="T9"/>
                  </a:cxn>
                </a:cxnLst>
                <a:rect l="T15" t="T16" r="T17" b="T18"/>
                <a:pathLst>
                  <a:path w="435" h="354">
                    <a:moveTo>
                      <a:pt x="0" y="37"/>
                    </a:moveTo>
                    <a:cubicBezTo>
                      <a:pt x="0" y="37"/>
                      <a:pt x="219" y="0"/>
                      <a:pt x="279" y="35"/>
                    </a:cubicBezTo>
                    <a:cubicBezTo>
                      <a:pt x="346" y="73"/>
                      <a:pt x="435" y="300"/>
                      <a:pt x="435" y="300"/>
                    </a:cubicBezTo>
                    <a:cubicBezTo>
                      <a:pt x="300" y="354"/>
                      <a:pt x="300" y="354"/>
                      <a:pt x="300" y="354"/>
                    </a:cubicBezTo>
                    <a:lnTo>
                      <a:pt x="0" y="37"/>
                    </a:lnTo>
                    <a:close/>
                  </a:path>
                </a:pathLst>
              </a:custGeom>
              <a:solidFill>
                <a:srgbClr val="00B05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54" name="Group 256"/>
            <p:cNvGrpSpPr>
              <a:grpSpLocks/>
            </p:cNvGrpSpPr>
            <p:nvPr/>
          </p:nvGrpSpPr>
          <p:grpSpPr bwMode="auto">
            <a:xfrm>
              <a:off x="3295" y="1770"/>
              <a:ext cx="195" cy="143"/>
              <a:chOff x="3295" y="1770"/>
              <a:chExt cx="195" cy="143"/>
            </a:xfrm>
          </p:grpSpPr>
          <p:sp>
            <p:nvSpPr>
              <p:cNvPr id="62" name="Freeform 245"/>
              <p:cNvSpPr>
                <a:spLocks/>
              </p:cNvSpPr>
              <p:nvPr/>
            </p:nvSpPr>
            <p:spPr bwMode="gray">
              <a:xfrm rot="7223090">
                <a:off x="3295" y="1831"/>
                <a:ext cx="82" cy="81"/>
              </a:xfrm>
              <a:custGeom>
                <a:avLst/>
                <a:gdLst>
                  <a:gd name="T0" fmla="*/ 61 w 61"/>
                  <a:gd name="T1" fmla="*/ 68 h 68"/>
                  <a:gd name="T2" fmla="*/ 3 w 61"/>
                  <a:gd name="T3" fmla="*/ 16 h 68"/>
                  <a:gd name="T4" fmla="*/ 0 w 61"/>
                  <a:gd name="T5" fmla="*/ 13 h 68"/>
                  <a:gd name="T6" fmla="*/ 8 w 61"/>
                  <a:gd name="T7" fmla="*/ 0 h 68"/>
                  <a:gd name="T8" fmla="*/ 10 w 61"/>
                  <a:gd name="T9" fmla="*/ 3 h 68"/>
                  <a:gd name="T10" fmla="*/ 61 w 61"/>
                  <a:gd name="T11" fmla="*/ 67 h 68"/>
                  <a:gd name="T12" fmla="*/ 61 w 61"/>
                  <a:gd name="T13" fmla="*/ 68 h 68"/>
                  <a:gd name="T14" fmla="*/ 0 60000 65536"/>
                  <a:gd name="T15" fmla="*/ 0 60000 65536"/>
                  <a:gd name="T16" fmla="*/ 0 60000 65536"/>
                  <a:gd name="T17" fmla="*/ 0 60000 65536"/>
                  <a:gd name="T18" fmla="*/ 0 60000 65536"/>
                  <a:gd name="T19" fmla="*/ 0 60000 65536"/>
                  <a:gd name="T20" fmla="*/ 0 60000 65536"/>
                  <a:gd name="T21" fmla="*/ 0 w 61"/>
                  <a:gd name="T22" fmla="*/ 0 h 68"/>
                  <a:gd name="T23" fmla="*/ 61 w 61"/>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68">
                    <a:moveTo>
                      <a:pt x="61" y="68"/>
                    </a:moveTo>
                    <a:cubicBezTo>
                      <a:pt x="3" y="16"/>
                      <a:pt x="3" y="16"/>
                      <a:pt x="3" y="16"/>
                    </a:cubicBezTo>
                    <a:cubicBezTo>
                      <a:pt x="0" y="13"/>
                      <a:pt x="0" y="13"/>
                      <a:pt x="0" y="13"/>
                    </a:cubicBezTo>
                    <a:cubicBezTo>
                      <a:pt x="0" y="13"/>
                      <a:pt x="4" y="4"/>
                      <a:pt x="8" y="0"/>
                    </a:cubicBezTo>
                    <a:cubicBezTo>
                      <a:pt x="10" y="3"/>
                      <a:pt x="10" y="3"/>
                      <a:pt x="10" y="3"/>
                    </a:cubicBezTo>
                    <a:cubicBezTo>
                      <a:pt x="61" y="67"/>
                      <a:pt x="61" y="67"/>
                      <a:pt x="61" y="67"/>
                    </a:cubicBezTo>
                    <a:lnTo>
                      <a:pt x="61" y="68"/>
                    </a:lnTo>
                    <a:close/>
                  </a:path>
                </a:pathLst>
              </a:custGeom>
              <a:gradFill rotWithShape="1">
                <a:gsLst>
                  <a:gs pos="0">
                    <a:srgbClr val="764C00"/>
                  </a:gs>
                  <a:gs pos="100000">
                    <a:srgbClr val="FEA50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3" name="Freeform 246"/>
              <p:cNvSpPr>
                <a:spLocks/>
              </p:cNvSpPr>
              <p:nvPr/>
            </p:nvSpPr>
            <p:spPr bwMode="gray">
              <a:xfrm rot="7223090">
                <a:off x="3352" y="1773"/>
                <a:ext cx="142" cy="135"/>
              </a:xfrm>
              <a:custGeom>
                <a:avLst/>
                <a:gdLst>
                  <a:gd name="T0" fmla="*/ 60 w 106"/>
                  <a:gd name="T1" fmla="*/ 0 h 113"/>
                  <a:gd name="T2" fmla="*/ 41 w 106"/>
                  <a:gd name="T3" fmla="*/ 41 h 113"/>
                  <a:gd name="T4" fmla="*/ 0 w 106"/>
                  <a:gd name="T5" fmla="*/ 56 h 113"/>
                  <a:gd name="T6" fmla="*/ 64 w 106"/>
                  <a:gd name="T7" fmla="*/ 106 h 113"/>
                  <a:gd name="T8" fmla="*/ 103 w 106"/>
                  <a:gd name="T9" fmla="*/ 67 h 113"/>
                  <a:gd name="T10" fmla="*/ 60 w 106"/>
                  <a:gd name="T11" fmla="*/ 0 h 113"/>
                  <a:gd name="T12" fmla="*/ 0 60000 65536"/>
                  <a:gd name="T13" fmla="*/ 0 60000 65536"/>
                  <a:gd name="T14" fmla="*/ 0 60000 65536"/>
                  <a:gd name="T15" fmla="*/ 0 60000 65536"/>
                  <a:gd name="T16" fmla="*/ 0 60000 65536"/>
                  <a:gd name="T17" fmla="*/ 0 60000 65536"/>
                  <a:gd name="T18" fmla="*/ 0 w 106"/>
                  <a:gd name="T19" fmla="*/ 0 h 113"/>
                  <a:gd name="T20" fmla="*/ 106 w 106"/>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106" h="113">
                    <a:moveTo>
                      <a:pt x="60" y="0"/>
                    </a:moveTo>
                    <a:cubicBezTo>
                      <a:pt x="60" y="0"/>
                      <a:pt x="62" y="20"/>
                      <a:pt x="41" y="41"/>
                    </a:cubicBezTo>
                    <a:cubicBezTo>
                      <a:pt x="17" y="63"/>
                      <a:pt x="0" y="56"/>
                      <a:pt x="0" y="56"/>
                    </a:cubicBezTo>
                    <a:cubicBezTo>
                      <a:pt x="64" y="106"/>
                      <a:pt x="64" y="106"/>
                      <a:pt x="64" y="106"/>
                    </a:cubicBezTo>
                    <a:cubicBezTo>
                      <a:pt x="64" y="106"/>
                      <a:pt x="106" y="113"/>
                      <a:pt x="103" y="67"/>
                    </a:cubicBezTo>
                    <a:lnTo>
                      <a:pt x="60" y="0"/>
                    </a:lnTo>
                    <a:close/>
                  </a:path>
                </a:pathLst>
              </a:custGeom>
              <a:gradFill rotWithShape="1">
                <a:gsLst>
                  <a:gs pos="0">
                    <a:srgbClr val="000000"/>
                  </a:gs>
                  <a:gs pos="100000">
                    <a:srgbClr val="FEA50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55" name="Group 255"/>
            <p:cNvGrpSpPr>
              <a:grpSpLocks/>
            </p:cNvGrpSpPr>
            <p:nvPr/>
          </p:nvGrpSpPr>
          <p:grpSpPr bwMode="auto">
            <a:xfrm>
              <a:off x="3357" y="1793"/>
              <a:ext cx="133" cy="92"/>
              <a:chOff x="3357" y="1793"/>
              <a:chExt cx="133" cy="92"/>
            </a:xfrm>
          </p:grpSpPr>
          <p:sp>
            <p:nvSpPr>
              <p:cNvPr id="56" name="Freeform 248"/>
              <p:cNvSpPr>
                <a:spLocks/>
              </p:cNvSpPr>
              <p:nvPr/>
            </p:nvSpPr>
            <p:spPr bwMode="gray">
              <a:xfrm rot="7223090">
                <a:off x="3402" y="1805"/>
                <a:ext cx="80" cy="66"/>
              </a:xfrm>
              <a:custGeom>
                <a:avLst/>
                <a:gdLst>
                  <a:gd name="T0" fmla="*/ 57 w 60"/>
                  <a:gd name="T1" fmla="*/ 0 h 55"/>
                  <a:gd name="T2" fmla="*/ 41 w 60"/>
                  <a:gd name="T3" fmla="*/ 41 h 55"/>
                  <a:gd name="T4" fmla="*/ 0 w 60"/>
                  <a:gd name="T5" fmla="*/ 50 h 55"/>
                  <a:gd name="T6" fmla="*/ 43 w 60"/>
                  <a:gd name="T7" fmla="*/ 42 h 55"/>
                  <a:gd name="T8" fmla="*/ 57 w 60"/>
                  <a:gd name="T9" fmla="*/ 0 h 55"/>
                  <a:gd name="T10" fmla="*/ 0 60000 65536"/>
                  <a:gd name="T11" fmla="*/ 0 60000 65536"/>
                  <a:gd name="T12" fmla="*/ 0 60000 65536"/>
                  <a:gd name="T13" fmla="*/ 0 60000 65536"/>
                  <a:gd name="T14" fmla="*/ 0 60000 65536"/>
                  <a:gd name="T15" fmla="*/ 0 w 60"/>
                  <a:gd name="T16" fmla="*/ 0 h 55"/>
                  <a:gd name="T17" fmla="*/ 60 w 60"/>
                  <a:gd name="T18" fmla="*/ 55 h 55"/>
                </a:gdLst>
                <a:ahLst/>
                <a:cxnLst>
                  <a:cxn ang="T10">
                    <a:pos x="T0" y="T1"/>
                  </a:cxn>
                  <a:cxn ang="T11">
                    <a:pos x="T2" y="T3"/>
                  </a:cxn>
                  <a:cxn ang="T12">
                    <a:pos x="T4" y="T5"/>
                  </a:cxn>
                  <a:cxn ang="T13">
                    <a:pos x="T6" y="T7"/>
                  </a:cxn>
                  <a:cxn ang="T14">
                    <a:pos x="T8" y="T9"/>
                  </a:cxn>
                </a:cxnLst>
                <a:rect l="T15" t="T16" r="T17" b="T18"/>
                <a:pathLst>
                  <a:path w="60" h="55">
                    <a:moveTo>
                      <a:pt x="57" y="0"/>
                    </a:moveTo>
                    <a:cubicBezTo>
                      <a:pt x="58" y="15"/>
                      <a:pt x="53" y="31"/>
                      <a:pt x="41" y="41"/>
                    </a:cubicBezTo>
                    <a:cubicBezTo>
                      <a:pt x="30" y="51"/>
                      <a:pt x="14" y="53"/>
                      <a:pt x="0" y="50"/>
                    </a:cubicBezTo>
                    <a:cubicBezTo>
                      <a:pt x="14" y="55"/>
                      <a:pt x="31" y="53"/>
                      <a:pt x="43" y="42"/>
                    </a:cubicBezTo>
                    <a:cubicBezTo>
                      <a:pt x="55" y="32"/>
                      <a:pt x="60" y="16"/>
                      <a:pt x="57"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7" name="Freeform 249"/>
              <p:cNvSpPr>
                <a:spLocks/>
              </p:cNvSpPr>
              <p:nvPr/>
            </p:nvSpPr>
            <p:spPr bwMode="gray">
              <a:xfrm rot="7223090">
                <a:off x="3414" y="1800"/>
                <a:ext cx="84" cy="69"/>
              </a:xfrm>
              <a:custGeom>
                <a:avLst/>
                <a:gdLst>
                  <a:gd name="T0" fmla="*/ 60 w 63"/>
                  <a:gd name="T1" fmla="*/ 0 h 58"/>
                  <a:gd name="T2" fmla="*/ 43 w 63"/>
                  <a:gd name="T3" fmla="*/ 43 h 58"/>
                  <a:gd name="T4" fmla="*/ 0 w 63"/>
                  <a:gd name="T5" fmla="*/ 53 h 58"/>
                  <a:gd name="T6" fmla="*/ 45 w 63"/>
                  <a:gd name="T7" fmla="*/ 45 h 58"/>
                  <a:gd name="T8" fmla="*/ 60 w 63"/>
                  <a:gd name="T9" fmla="*/ 0 h 58"/>
                  <a:gd name="T10" fmla="*/ 0 60000 65536"/>
                  <a:gd name="T11" fmla="*/ 0 60000 65536"/>
                  <a:gd name="T12" fmla="*/ 0 60000 65536"/>
                  <a:gd name="T13" fmla="*/ 0 60000 65536"/>
                  <a:gd name="T14" fmla="*/ 0 60000 65536"/>
                  <a:gd name="T15" fmla="*/ 0 w 63"/>
                  <a:gd name="T16" fmla="*/ 0 h 58"/>
                  <a:gd name="T17" fmla="*/ 63 w 63"/>
                  <a:gd name="T18" fmla="*/ 58 h 58"/>
                </a:gdLst>
                <a:ahLst/>
                <a:cxnLst>
                  <a:cxn ang="T10">
                    <a:pos x="T0" y="T1"/>
                  </a:cxn>
                  <a:cxn ang="T11">
                    <a:pos x="T2" y="T3"/>
                  </a:cxn>
                  <a:cxn ang="T12">
                    <a:pos x="T4" y="T5"/>
                  </a:cxn>
                  <a:cxn ang="T13">
                    <a:pos x="T6" y="T7"/>
                  </a:cxn>
                  <a:cxn ang="T14">
                    <a:pos x="T8" y="T9"/>
                  </a:cxn>
                </a:cxnLst>
                <a:rect l="T15" t="T16" r="T17" b="T18"/>
                <a:pathLst>
                  <a:path w="63" h="58">
                    <a:moveTo>
                      <a:pt x="60" y="0"/>
                    </a:moveTo>
                    <a:cubicBezTo>
                      <a:pt x="61" y="16"/>
                      <a:pt x="56" y="33"/>
                      <a:pt x="43" y="43"/>
                    </a:cubicBezTo>
                    <a:cubicBezTo>
                      <a:pt x="31" y="54"/>
                      <a:pt x="15" y="57"/>
                      <a:pt x="0" y="53"/>
                    </a:cubicBezTo>
                    <a:cubicBezTo>
                      <a:pt x="15" y="58"/>
                      <a:pt x="32" y="55"/>
                      <a:pt x="45" y="45"/>
                    </a:cubicBezTo>
                    <a:cubicBezTo>
                      <a:pt x="58" y="34"/>
                      <a:pt x="63" y="17"/>
                      <a:pt x="60"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8" name="Freeform 250"/>
              <p:cNvSpPr>
                <a:spLocks/>
              </p:cNvSpPr>
              <p:nvPr/>
            </p:nvSpPr>
            <p:spPr bwMode="gray">
              <a:xfrm rot="7223090">
                <a:off x="3390" y="1811"/>
                <a:ext cx="77" cy="62"/>
              </a:xfrm>
              <a:custGeom>
                <a:avLst/>
                <a:gdLst>
                  <a:gd name="T0" fmla="*/ 55 w 58"/>
                  <a:gd name="T1" fmla="*/ 0 h 52"/>
                  <a:gd name="T2" fmla="*/ 40 w 58"/>
                  <a:gd name="T3" fmla="*/ 39 h 52"/>
                  <a:gd name="T4" fmla="*/ 0 w 58"/>
                  <a:gd name="T5" fmla="*/ 48 h 52"/>
                  <a:gd name="T6" fmla="*/ 41 w 58"/>
                  <a:gd name="T7" fmla="*/ 40 h 52"/>
                  <a:gd name="T8" fmla="*/ 55 w 58"/>
                  <a:gd name="T9" fmla="*/ 0 h 52"/>
                  <a:gd name="T10" fmla="*/ 0 60000 65536"/>
                  <a:gd name="T11" fmla="*/ 0 60000 65536"/>
                  <a:gd name="T12" fmla="*/ 0 60000 65536"/>
                  <a:gd name="T13" fmla="*/ 0 60000 65536"/>
                  <a:gd name="T14" fmla="*/ 0 60000 65536"/>
                  <a:gd name="T15" fmla="*/ 0 w 58"/>
                  <a:gd name="T16" fmla="*/ 0 h 52"/>
                  <a:gd name="T17" fmla="*/ 58 w 58"/>
                  <a:gd name="T18" fmla="*/ 52 h 52"/>
                </a:gdLst>
                <a:ahLst/>
                <a:cxnLst>
                  <a:cxn ang="T10">
                    <a:pos x="T0" y="T1"/>
                  </a:cxn>
                  <a:cxn ang="T11">
                    <a:pos x="T2" y="T3"/>
                  </a:cxn>
                  <a:cxn ang="T12">
                    <a:pos x="T4" y="T5"/>
                  </a:cxn>
                  <a:cxn ang="T13">
                    <a:pos x="T6" y="T7"/>
                  </a:cxn>
                  <a:cxn ang="T14">
                    <a:pos x="T8" y="T9"/>
                  </a:cxn>
                </a:cxnLst>
                <a:rect l="T15" t="T16" r="T17" b="T18"/>
                <a:pathLst>
                  <a:path w="58" h="52">
                    <a:moveTo>
                      <a:pt x="55" y="0"/>
                    </a:moveTo>
                    <a:cubicBezTo>
                      <a:pt x="57" y="15"/>
                      <a:pt x="52" y="29"/>
                      <a:pt x="40" y="39"/>
                    </a:cubicBezTo>
                    <a:cubicBezTo>
                      <a:pt x="29" y="48"/>
                      <a:pt x="14" y="51"/>
                      <a:pt x="0" y="48"/>
                    </a:cubicBezTo>
                    <a:cubicBezTo>
                      <a:pt x="15" y="52"/>
                      <a:pt x="30" y="50"/>
                      <a:pt x="41" y="40"/>
                    </a:cubicBezTo>
                    <a:cubicBezTo>
                      <a:pt x="53" y="30"/>
                      <a:pt x="58" y="15"/>
                      <a:pt x="55"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9" name="Freeform 251"/>
              <p:cNvSpPr>
                <a:spLocks/>
              </p:cNvSpPr>
              <p:nvPr/>
            </p:nvSpPr>
            <p:spPr bwMode="gray">
              <a:xfrm rot="7223090">
                <a:off x="3361" y="1825"/>
                <a:ext cx="66" cy="52"/>
              </a:xfrm>
              <a:custGeom>
                <a:avLst/>
                <a:gdLst>
                  <a:gd name="T0" fmla="*/ 47 w 49"/>
                  <a:gd name="T1" fmla="*/ 0 h 44"/>
                  <a:gd name="T2" fmla="*/ 34 w 49"/>
                  <a:gd name="T3" fmla="*/ 33 h 44"/>
                  <a:gd name="T4" fmla="*/ 0 w 49"/>
                  <a:gd name="T5" fmla="*/ 40 h 44"/>
                  <a:gd name="T6" fmla="*/ 35 w 49"/>
                  <a:gd name="T7" fmla="*/ 34 h 44"/>
                  <a:gd name="T8" fmla="*/ 47 w 49"/>
                  <a:gd name="T9" fmla="*/ 0 h 44"/>
                  <a:gd name="T10" fmla="*/ 0 60000 65536"/>
                  <a:gd name="T11" fmla="*/ 0 60000 65536"/>
                  <a:gd name="T12" fmla="*/ 0 60000 65536"/>
                  <a:gd name="T13" fmla="*/ 0 60000 65536"/>
                  <a:gd name="T14" fmla="*/ 0 60000 65536"/>
                  <a:gd name="T15" fmla="*/ 0 w 49"/>
                  <a:gd name="T16" fmla="*/ 0 h 44"/>
                  <a:gd name="T17" fmla="*/ 49 w 49"/>
                  <a:gd name="T18" fmla="*/ 44 h 44"/>
                </a:gdLst>
                <a:ahLst/>
                <a:cxnLst>
                  <a:cxn ang="T10">
                    <a:pos x="T0" y="T1"/>
                  </a:cxn>
                  <a:cxn ang="T11">
                    <a:pos x="T2" y="T3"/>
                  </a:cxn>
                  <a:cxn ang="T12">
                    <a:pos x="T4" y="T5"/>
                  </a:cxn>
                  <a:cxn ang="T13">
                    <a:pos x="T6" y="T7"/>
                  </a:cxn>
                  <a:cxn ang="T14">
                    <a:pos x="T8" y="T9"/>
                  </a:cxn>
                </a:cxnLst>
                <a:rect l="T15" t="T16" r="T17" b="T18"/>
                <a:pathLst>
                  <a:path w="49" h="44">
                    <a:moveTo>
                      <a:pt x="47" y="0"/>
                    </a:moveTo>
                    <a:cubicBezTo>
                      <a:pt x="48" y="12"/>
                      <a:pt x="44" y="25"/>
                      <a:pt x="34" y="33"/>
                    </a:cubicBezTo>
                    <a:cubicBezTo>
                      <a:pt x="25" y="41"/>
                      <a:pt x="12" y="43"/>
                      <a:pt x="0" y="40"/>
                    </a:cubicBezTo>
                    <a:cubicBezTo>
                      <a:pt x="12" y="44"/>
                      <a:pt x="25" y="42"/>
                      <a:pt x="35" y="34"/>
                    </a:cubicBezTo>
                    <a:cubicBezTo>
                      <a:pt x="45" y="26"/>
                      <a:pt x="49" y="12"/>
                      <a:pt x="47"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0" name="Freeform 252"/>
              <p:cNvSpPr>
                <a:spLocks/>
              </p:cNvSpPr>
              <p:nvPr/>
            </p:nvSpPr>
            <p:spPr bwMode="gray">
              <a:xfrm rot="7223090">
                <a:off x="3370" y="1819"/>
                <a:ext cx="68" cy="56"/>
              </a:xfrm>
              <a:custGeom>
                <a:avLst/>
                <a:gdLst>
                  <a:gd name="T0" fmla="*/ 49 w 51"/>
                  <a:gd name="T1" fmla="*/ 0 h 47"/>
                  <a:gd name="T2" fmla="*/ 35 w 51"/>
                  <a:gd name="T3" fmla="*/ 35 h 47"/>
                  <a:gd name="T4" fmla="*/ 0 w 51"/>
                  <a:gd name="T5" fmla="*/ 42 h 47"/>
                  <a:gd name="T6" fmla="*/ 37 w 51"/>
                  <a:gd name="T7" fmla="*/ 36 h 47"/>
                  <a:gd name="T8" fmla="*/ 49 w 51"/>
                  <a:gd name="T9" fmla="*/ 0 h 47"/>
                  <a:gd name="T10" fmla="*/ 0 60000 65536"/>
                  <a:gd name="T11" fmla="*/ 0 60000 65536"/>
                  <a:gd name="T12" fmla="*/ 0 60000 65536"/>
                  <a:gd name="T13" fmla="*/ 0 60000 65536"/>
                  <a:gd name="T14" fmla="*/ 0 60000 65536"/>
                  <a:gd name="T15" fmla="*/ 0 w 51"/>
                  <a:gd name="T16" fmla="*/ 0 h 47"/>
                  <a:gd name="T17" fmla="*/ 51 w 51"/>
                  <a:gd name="T18" fmla="*/ 47 h 47"/>
                </a:gdLst>
                <a:ahLst/>
                <a:cxnLst>
                  <a:cxn ang="T10">
                    <a:pos x="T0" y="T1"/>
                  </a:cxn>
                  <a:cxn ang="T11">
                    <a:pos x="T2" y="T3"/>
                  </a:cxn>
                  <a:cxn ang="T12">
                    <a:pos x="T4" y="T5"/>
                  </a:cxn>
                  <a:cxn ang="T13">
                    <a:pos x="T6" y="T7"/>
                  </a:cxn>
                  <a:cxn ang="T14">
                    <a:pos x="T8" y="T9"/>
                  </a:cxn>
                </a:cxnLst>
                <a:rect l="T15" t="T16" r="T17" b="T18"/>
                <a:pathLst>
                  <a:path w="51" h="47">
                    <a:moveTo>
                      <a:pt x="49" y="0"/>
                    </a:moveTo>
                    <a:cubicBezTo>
                      <a:pt x="50" y="13"/>
                      <a:pt x="46" y="26"/>
                      <a:pt x="35" y="35"/>
                    </a:cubicBezTo>
                    <a:cubicBezTo>
                      <a:pt x="26" y="43"/>
                      <a:pt x="12" y="46"/>
                      <a:pt x="0" y="42"/>
                    </a:cubicBezTo>
                    <a:cubicBezTo>
                      <a:pt x="12" y="47"/>
                      <a:pt x="26" y="45"/>
                      <a:pt x="37" y="36"/>
                    </a:cubicBezTo>
                    <a:cubicBezTo>
                      <a:pt x="47" y="27"/>
                      <a:pt x="51" y="13"/>
                      <a:pt x="49"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1" name="Freeform 253"/>
              <p:cNvSpPr>
                <a:spLocks/>
              </p:cNvSpPr>
              <p:nvPr/>
            </p:nvSpPr>
            <p:spPr bwMode="gray">
              <a:xfrm rot="7223090">
                <a:off x="3351" y="1828"/>
                <a:ext cx="63" cy="52"/>
              </a:xfrm>
              <a:custGeom>
                <a:avLst/>
                <a:gdLst>
                  <a:gd name="T0" fmla="*/ 45 w 47"/>
                  <a:gd name="T1" fmla="*/ 0 h 43"/>
                  <a:gd name="T2" fmla="*/ 33 w 47"/>
                  <a:gd name="T3" fmla="*/ 32 h 43"/>
                  <a:gd name="T4" fmla="*/ 0 w 47"/>
                  <a:gd name="T5" fmla="*/ 39 h 43"/>
                  <a:gd name="T6" fmla="*/ 34 w 47"/>
                  <a:gd name="T7" fmla="*/ 33 h 43"/>
                  <a:gd name="T8" fmla="*/ 45 w 47"/>
                  <a:gd name="T9" fmla="*/ 0 h 43"/>
                  <a:gd name="T10" fmla="*/ 0 60000 65536"/>
                  <a:gd name="T11" fmla="*/ 0 60000 65536"/>
                  <a:gd name="T12" fmla="*/ 0 60000 65536"/>
                  <a:gd name="T13" fmla="*/ 0 60000 65536"/>
                  <a:gd name="T14" fmla="*/ 0 60000 65536"/>
                  <a:gd name="T15" fmla="*/ 0 w 47"/>
                  <a:gd name="T16" fmla="*/ 0 h 43"/>
                  <a:gd name="T17" fmla="*/ 47 w 47"/>
                  <a:gd name="T18" fmla="*/ 43 h 43"/>
                </a:gdLst>
                <a:ahLst/>
                <a:cxnLst>
                  <a:cxn ang="T10">
                    <a:pos x="T0" y="T1"/>
                  </a:cxn>
                  <a:cxn ang="T11">
                    <a:pos x="T2" y="T3"/>
                  </a:cxn>
                  <a:cxn ang="T12">
                    <a:pos x="T4" y="T5"/>
                  </a:cxn>
                  <a:cxn ang="T13">
                    <a:pos x="T6" y="T7"/>
                  </a:cxn>
                  <a:cxn ang="T14">
                    <a:pos x="T8" y="T9"/>
                  </a:cxn>
                </a:cxnLst>
                <a:rect l="T15" t="T16" r="T17" b="T18"/>
                <a:pathLst>
                  <a:path w="47" h="43">
                    <a:moveTo>
                      <a:pt x="45" y="0"/>
                    </a:moveTo>
                    <a:cubicBezTo>
                      <a:pt x="46" y="12"/>
                      <a:pt x="42" y="24"/>
                      <a:pt x="33" y="32"/>
                    </a:cubicBezTo>
                    <a:cubicBezTo>
                      <a:pt x="24" y="39"/>
                      <a:pt x="12" y="42"/>
                      <a:pt x="0" y="39"/>
                    </a:cubicBezTo>
                    <a:cubicBezTo>
                      <a:pt x="12" y="43"/>
                      <a:pt x="25" y="41"/>
                      <a:pt x="34" y="33"/>
                    </a:cubicBezTo>
                    <a:cubicBezTo>
                      <a:pt x="43" y="25"/>
                      <a:pt x="47" y="12"/>
                      <a:pt x="45"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grpSp>
        <p:nvGrpSpPr>
          <p:cNvPr id="69" name="Group 295"/>
          <p:cNvGrpSpPr>
            <a:grpSpLocks/>
          </p:cNvGrpSpPr>
          <p:nvPr/>
        </p:nvGrpSpPr>
        <p:grpSpPr bwMode="auto">
          <a:xfrm>
            <a:off x="2521031" y="3284538"/>
            <a:ext cx="1547813" cy="1592262"/>
            <a:chOff x="2860" y="2298"/>
            <a:chExt cx="975" cy="1003"/>
          </a:xfrm>
        </p:grpSpPr>
        <p:grpSp>
          <p:nvGrpSpPr>
            <p:cNvPr id="70" name="Group 292"/>
            <p:cNvGrpSpPr>
              <a:grpSpLocks/>
            </p:cNvGrpSpPr>
            <p:nvPr/>
          </p:nvGrpSpPr>
          <p:grpSpPr bwMode="auto">
            <a:xfrm>
              <a:off x="2900" y="2334"/>
              <a:ext cx="935" cy="967"/>
              <a:chOff x="2900" y="2334"/>
              <a:chExt cx="935" cy="967"/>
            </a:xfrm>
          </p:grpSpPr>
          <p:sp>
            <p:nvSpPr>
              <p:cNvPr id="81" name="Freeform 277"/>
              <p:cNvSpPr>
                <a:spLocks/>
              </p:cNvSpPr>
              <p:nvPr/>
            </p:nvSpPr>
            <p:spPr bwMode="gray">
              <a:xfrm rot="10843907">
                <a:off x="2900" y="2334"/>
                <a:ext cx="476" cy="532"/>
              </a:xfrm>
              <a:custGeom>
                <a:avLst/>
                <a:gdLst/>
                <a:ahLst/>
                <a:cxnLst>
                  <a:cxn ang="0">
                    <a:pos x="306" y="321"/>
                  </a:cxn>
                  <a:cxn ang="0">
                    <a:pos x="210" y="212"/>
                  </a:cxn>
                  <a:cxn ang="0">
                    <a:pos x="23" y="42"/>
                  </a:cxn>
                  <a:cxn ang="0">
                    <a:pos x="23" y="86"/>
                  </a:cxn>
                  <a:cxn ang="0">
                    <a:pos x="145" y="276"/>
                  </a:cxn>
                  <a:cxn ang="0">
                    <a:pos x="238" y="382"/>
                  </a:cxn>
                  <a:cxn ang="0">
                    <a:pos x="326" y="451"/>
                  </a:cxn>
                  <a:cxn ang="0">
                    <a:pos x="365" y="412"/>
                  </a:cxn>
                  <a:cxn ang="0">
                    <a:pos x="306" y="321"/>
                  </a:cxn>
                </a:cxnLst>
                <a:rect l="0" t="0" r="r" b="b"/>
                <a:pathLst>
                  <a:path w="365" h="456">
                    <a:moveTo>
                      <a:pt x="306" y="321"/>
                    </a:moveTo>
                    <a:cubicBezTo>
                      <a:pt x="210" y="212"/>
                      <a:pt x="210" y="212"/>
                      <a:pt x="210" y="212"/>
                    </a:cubicBezTo>
                    <a:cubicBezTo>
                      <a:pt x="23" y="42"/>
                      <a:pt x="23" y="42"/>
                      <a:pt x="23" y="42"/>
                    </a:cubicBezTo>
                    <a:cubicBezTo>
                      <a:pt x="23" y="42"/>
                      <a:pt x="0" y="0"/>
                      <a:pt x="23" y="86"/>
                    </a:cubicBezTo>
                    <a:cubicBezTo>
                      <a:pt x="145" y="276"/>
                      <a:pt x="145" y="276"/>
                      <a:pt x="145" y="276"/>
                    </a:cubicBezTo>
                    <a:cubicBezTo>
                      <a:pt x="238" y="382"/>
                      <a:pt x="238" y="382"/>
                      <a:pt x="238" y="382"/>
                    </a:cubicBezTo>
                    <a:cubicBezTo>
                      <a:pt x="326" y="451"/>
                      <a:pt x="326" y="451"/>
                      <a:pt x="326" y="451"/>
                    </a:cubicBezTo>
                    <a:cubicBezTo>
                      <a:pt x="326" y="451"/>
                      <a:pt x="364" y="456"/>
                      <a:pt x="365" y="412"/>
                    </a:cubicBezTo>
                    <a:lnTo>
                      <a:pt x="306" y="321"/>
                    </a:lnTo>
                    <a:close/>
                  </a:path>
                </a:pathLst>
              </a:custGeom>
              <a:gradFill flip="none" rotWithShape="1">
                <a:gsLst>
                  <a:gs pos="0">
                    <a:srgbClr val="CCCC00">
                      <a:shade val="30000"/>
                      <a:satMod val="115000"/>
                    </a:srgbClr>
                  </a:gs>
                  <a:gs pos="50000">
                    <a:srgbClr val="CCCC00">
                      <a:shade val="67500"/>
                      <a:satMod val="115000"/>
                    </a:srgbClr>
                  </a:gs>
                  <a:gs pos="100000">
                    <a:srgbClr val="CCCC00">
                      <a:shade val="100000"/>
                      <a:satMod val="115000"/>
                    </a:srgbClr>
                  </a:gs>
                </a:gsLst>
                <a:path path="circle">
                  <a:fillToRect l="50000" t="50000" r="50000" b="50000"/>
                </a:path>
                <a:tileRect/>
              </a:gradFill>
              <a:ln w="9525" cap="flat" cmpd="sng">
                <a:noFill/>
                <a:prstDash val="solid"/>
                <a:round/>
                <a:headEnd type="none" w="med" len="med"/>
                <a:tailEnd type="none" w="med" len="med"/>
              </a:ln>
              <a:effectLst/>
            </p:spPr>
            <p:txBody>
              <a:bodyPr rot="10800000" vert="eaVert"/>
              <a:lstStyle/>
              <a:p>
                <a:pPr>
                  <a:defRPr/>
                </a:pPr>
                <a:endParaRPr lang="en-US"/>
              </a:p>
            </p:txBody>
          </p:sp>
          <p:sp>
            <p:nvSpPr>
              <p:cNvPr id="82" name="Freeform 278"/>
              <p:cNvSpPr>
                <a:spLocks/>
              </p:cNvSpPr>
              <p:nvPr/>
            </p:nvSpPr>
            <p:spPr bwMode="gray">
              <a:xfrm rot="-10756093">
                <a:off x="3181" y="2543"/>
                <a:ext cx="654" cy="446"/>
              </a:xfrm>
              <a:custGeom>
                <a:avLst/>
                <a:gdLst>
                  <a:gd name="T0" fmla="*/ 201 w 501"/>
                  <a:gd name="T1" fmla="*/ 0 h 383"/>
                  <a:gd name="T2" fmla="*/ 27 w 501"/>
                  <a:gd name="T3" fmla="*/ 50 h 383"/>
                  <a:gd name="T4" fmla="*/ 431 w 501"/>
                  <a:gd name="T5" fmla="*/ 383 h 383"/>
                  <a:gd name="T6" fmla="*/ 501 w 501"/>
                  <a:gd name="T7" fmla="*/ 317 h 383"/>
                  <a:gd name="T8" fmla="*/ 201 w 501"/>
                  <a:gd name="T9" fmla="*/ 0 h 383"/>
                  <a:gd name="T10" fmla="*/ 0 60000 65536"/>
                  <a:gd name="T11" fmla="*/ 0 60000 65536"/>
                  <a:gd name="T12" fmla="*/ 0 60000 65536"/>
                  <a:gd name="T13" fmla="*/ 0 60000 65536"/>
                  <a:gd name="T14" fmla="*/ 0 60000 65536"/>
                  <a:gd name="T15" fmla="*/ 0 w 501"/>
                  <a:gd name="T16" fmla="*/ 0 h 383"/>
                  <a:gd name="T17" fmla="*/ 501 w 501"/>
                  <a:gd name="T18" fmla="*/ 383 h 383"/>
                </a:gdLst>
                <a:ahLst/>
                <a:cxnLst>
                  <a:cxn ang="T10">
                    <a:pos x="T0" y="T1"/>
                  </a:cxn>
                  <a:cxn ang="T11">
                    <a:pos x="T2" y="T3"/>
                  </a:cxn>
                  <a:cxn ang="T12">
                    <a:pos x="T4" y="T5"/>
                  </a:cxn>
                  <a:cxn ang="T13">
                    <a:pos x="T6" y="T7"/>
                  </a:cxn>
                  <a:cxn ang="T14">
                    <a:pos x="T8" y="T9"/>
                  </a:cxn>
                </a:cxnLst>
                <a:rect l="T15" t="T16" r="T17" b="T18"/>
                <a:pathLst>
                  <a:path w="501" h="383">
                    <a:moveTo>
                      <a:pt x="201" y="0"/>
                    </a:moveTo>
                    <a:cubicBezTo>
                      <a:pt x="201" y="0"/>
                      <a:pt x="36" y="6"/>
                      <a:pt x="27" y="50"/>
                    </a:cubicBezTo>
                    <a:cubicBezTo>
                      <a:pt x="0" y="179"/>
                      <a:pt x="431" y="383"/>
                      <a:pt x="431" y="383"/>
                    </a:cubicBezTo>
                    <a:cubicBezTo>
                      <a:pt x="501" y="317"/>
                      <a:pt x="501" y="317"/>
                      <a:pt x="501" y="317"/>
                    </a:cubicBezTo>
                    <a:lnTo>
                      <a:pt x="201" y="0"/>
                    </a:lnTo>
                    <a:close/>
                  </a:path>
                </a:pathLst>
              </a:custGeom>
              <a:solidFill>
                <a:srgbClr val="CCCC00"/>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rot="10800000" vert="eaVert"/>
              <a:lstStyle/>
              <a:p>
                <a:endParaRPr lang="en-US"/>
              </a:p>
            </p:txBody>
          </p:sp>
          <p:sp>
            <p:nvSpPr>
              <p:cNvPr id="83" name="Freeform 279"/>
              <p:cNvSpPr>
                <a:spLocks/>
              </p:cNvSpPr>
              <p:nvPr/>
            </p:nvSpPr>
            <p:spPr bwMode="gray">
              <a:xfrm rot="-10756093">
                <a:off x="3070" y="2619"/>
                <a:ext cx="499" cy="682"/>
              </a:xfrm>
              <a:custGeom>
                <a:avLst/>
                <a:gdLst>
                  <a:gd name="T0" fmla="*/ 126 w 383"/>
                  <a:gd name="T1" fmla="*/ 5 h 586"/>
                  <a:gd name="T2" fmla="*/ 0 w 383"/>
                  <a:gd name="T3" fmla="*/ 269 h 586"/>
                  <a:gd name="T4" fmla="*/ 300 w 383"/>
                  <a:gd name="T5" fmla="*/ 586 h 586"/>
                  <a:gd name="T6" fmla="*/ 383 w 383"/>
                  <a:gd name="T7" fmla="*/ 442 h 586"/>
                  <a:gd name="T8" fmla="*/ 126 w 383"/>
                  <a:gd name="T9" fmla="*/ 5 h 586"/>
                  <a:gd name="T10" fmla="*/ 0 60000 65536"/>
                  <a:gd name="T11" fmla="*/ 0 60000 65536"/>
                  <a:gd name="T12" fmla="*/ 0 60000 65536"/>
                  <a:gd name="T13" fmla="*/ 0 60000 65536"/>
                  <a:gd name="T14" fmla="*/ 0 60000 65536"/>
                  <a:gd name="T15" fmla="*/ 0 w 383"/>
                  <a:gd name="T16" fmla="*/ 0 h 586"/>
                  <a:gd name="T17" fmla="*/ 383 w 383"/>
                  <a:gd name="T18" fmla="*/ 586 h 586"/>
                </a:gdLst>
                <a:ahLst/>
                <a:cxnLst>
                  <a:cxn ang="T10">
                    <a:pos x="T0" y="T1"/>
                  </a:cxn>
                  <a:cxn ang="T11">
                    <a:pos x="T2" y="T3"/>
                  </a:cxn>
                  <a:cxn ang="T12">
                    <a:pos x="T4" y="T5"/>
                  </a:cxn>
                  <a:cxn ang="T13">
                    <a:pos x="T6" y="T7"/>
                  </a:cxn>
                  <a:cxn ang="T14">
                    <a:pos x="T8" y="T9"/>
                  </a:cxn>
                </a:cxnLst>
                <a:rect l="T15" t="T16" r="T17" b="T18"/>
                <a:pathLst>
                  <a:path w="383" h="586">
                    <a:moveTo>
                      <a:pt x="126" y="5"/>
                    </a:moveTo>
                    <a:cubicBezTo>
                      <a:pt x="53" y="8"/>
                      <a:pt x="0" y="269"/>
                      <a:pt x="0" y="269"/>
                    </a:cubicBezTo>
                    <a:cubicBezTo>
                      <a:pt x="300" y="586"/>
                      <a:pt x="300" y="586"/>
                      <a:pt x="300" y="586"/>
                    </a:cubicBezTo>
                    <a:cubicBezTo>
                      <a:pt x="383" y="442"/>
                      <a:pt x="383" y="442"/>
                      <a:pt x="383" y="442"/>
                    </a:cubicBezTo>
                    <a:cubicBezTo>
                      <a:pt x="383" y="442"/>
                      <a:pt x="252" y="0"/>
                      <a:pt x="126" y="5"/>
                    </a:cubicBezTo>
                    <a:close/>
                  </a:path>
                </a:pathLst>
              </a:custGeom>
              <a:solidFill>
                <a:srgbClr val="CCCC00"/>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rot="10800000" vert="eaVert"/>
              <a:lstStyle/>
              <a:p>
                <a:endParaRPr lang="en-US"/>
              </a:p>
            </p:txBody>
          </p:sp>
          <p:sp>
            <p:nvSpPr>
              <p:cNvPr id="84" name="Freeform 280"/>
              <p:cNvSpPr>
                <a:spLocks/>
              </p:cNvSpPr>
              <p:nvPr/>
            </p:nvSpPr>
            <p:spPr bwMode="gray">
              <a:xfrm rot="-10756093">
                <a:off x="3183" y="2446"/>
                <a:ext cx="391" cy="542"/>
              </a:xfrm>
              <a:custGeom>
                <a:avLst/>
                <a:gdLst>
                  <a:gd name="T0" fmla="*/ 0 w 300"/>
                  <a:gd name="T1" fmla="*/ 0 h 466"/>
                  <a:gd name="T2" fmla="*/ 40 w 300"/>
                  <a:gd name="T3" fmla="*/ 280 h 466"/>
                  <a:gd name="T4" fmla="*/ 269 w 300"/>
                  <a:gd name="T5" fmla="*/ 466 h 466"/>
                  <a:gd name="T6" fmla="*/ 300 w 300"/>
                  <a:gd name="T7" fmla="*/ 317 h 466"/>
                  <a:gd name="T8" fmla="*/ 0 w 300"/>
                  <a:gd name="T9" fmla="*/ 0 h 466"/>
                  <a:gd name="T10" fmla="*/ 0 60000 65536"/>
                  <a:gd name="T11" fmla="*/ 0 60000 65536"/>
                  <a:gd name="T12" fmla="*/ 0 60000 65536"/>
                  <a:gd name="T13" fmla="*/ 0 60000 65536"/>
                  <a:gd name="T14" fmla="*/ 0 60000 65536"/>
                  <a:gd name="T15" fmla="*/ 0 w 300"/>
                  <a:gd name="T16" fmla="*/ 0 h 466"/>
                  <a:gd name="T17" fmla="*/ 300 w 300"/>
                  <a:gd name="T18" fmla="*/ 466 h 466"/>
                </a:gdLst>
                <a:ahLst/>
                <a:cxnLst>
                  <a:cxn ang="T10">
                    <a:pos x="T0" y="T1"/>
                  </a:cxn>
                  <a:cxn ang="T11">
                    <a:pos x="T2" y="T3"/>
                  </a:cxn>
                  <a:cxn ang="T12">
                    <a:pos x="T4" y="T5"/>
                  </a:cxn>
                  <a:cxn ang="T13">
                    <a:pos x="T6" y="T7"/>
                  </a:cxn>
                  <a:cxn ang="T14">
                    <a:pos x="T8" y="T9"/>
                  </a:cxn>
                </a:cxnLst>
                <a:rect l="T15" t="T16" r="T17" b="T18"/>
                <a:pathLst>
                  <a:path w="300" h="466">
                    <a:moveTo>
                      <a:pt x="0" y="0"/>
                    </a:moveTo>
                    <a:cubicBezTo>
                      <a:pt x="0" y="0"/>
                      <a:pt x="5" y="219"/>
                      <a:pt x="40" y="280"/>
                    </a:cubicBezTo>
                    <a:cubicBezTo>
                      <a:pt x="77" y="344"/>
                      <a:pt x="269" y="466"/>
                      <a:pt x="269" y="466"/>
                    </a:cubicBezTo>
                    <a:cubicBezTo>
                      <a:pt x="300" y="317"/>
                      <a:pt x="300" y="317"/>
                      <a:pt x="300" y="317"/>
                    </a:cubicBezTo>
                    <a:lnTo>
                      <a:pt x="0" y="0"/>
                    </a:lnTo>
                    <a:close/>
                  </a:path>
                </a:pathLst>
              </a:custGeom>
              <a:gradFill rotWithShape="1">
                <a:gsLst>
                  <a:gs pos="0">
                    <a:srgbClr val="808000"/>
                  </a:gs>
                  <a:gs pos="50000">
                    <a:srgbClr val="808000"/>
                  </a:gs>
                  <a:gs pos="100000">
                    <a:srgbClr val="7F7F00"/>
                  </a:gs>
                </a:gsLst>
                <a:path path="rect">
                  <a:fillToRect l="100000" t="10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5" name="Freeform 281"/>
              <p:cNvSpPr>
                <a:spLocks/>
              </p:cNvSpPr>
              <p:nvPr/>
            </p:nvSpPr>
            <p:spPr bwMode="gray">
              <a:xfrm rot="-10756093">
                <a:off x="3006" y="2617"/>
                <a:ext cx="566" cy="413"/>
              </a:xfrm>
              <a:custGeom>
                <a:avLst/>
                <a:gdLst>
                  <a:gd name="T0" fmla="*/ 0 w 435"/>
                  <a:gd name="T1" fmla="*/ 37 h 354"/>
                  <a:gd name="T2" fmla="*/ 279 w 435"/>
                  <a:gd name="T3" fmla="*/ 35 h 354"/>
                  <a:gd name="T4" fmla="*/ 435 w 435"/>
                  <a:gd name="T5" fmla="*/ 300 h 354"/>
                  <a:gd name="T6" fmla="*/ 300 w 435"/>
                  <a:gd name="T7" fmla="*/ 354 h 354"/>
                  <a:gd name="T8" fmla="*/ 0 w 435"/>
                  <a:gd name="T9" fmla="*/ 37 h 354"/>
                  <a:gd name="T10" fmla="*/ 0 60000 65536"/>
                  <a:gd name="T11" fmla="*/ 0 60000 65536"/>
                  <a:gd name="T12" fmla="*/ 0 60000 65536"/>
                  <a:gd name="T13" fmla="*/ 0 60000 65536"/>
                  <a:gd name="T14" fmla="*/ 0 60000 65536"/>
                  <a:gd name="T15" fmla="*/ 0 w 435"/>
                  <a:gd name="T16" fmla="*/ 0 h 354"/>
                  <a:gd name="T17" fmla="*/ 435 w 435"/>
                  <a:gd name="T18" fmla="*/ 354 h 354"/>
                </a:gdLst>
                <a:ahLst/>
                <a:cxnLst>
                  <a:cxn ang="T10">
                    <a:pos x="T0" y="T1"/>
                  </a:cxn>
                  <a:cxn ang="T11">
                    <a:pos x="T2" y="T3"/>
                  </a:cxn>
                  <a:cxn ang="T12">
                    <a:pos x="T4" y="T5"/>
                  </a:cxn>
                  <a:cxn ang="T13">
                    <a:pos x="T6" y="T7"/>
                  </a:cxn>
                  <a:cxn ang="T14">
                    <a:pos x="T8" y="T9"/>
                  </a:cxn>
                </a:cxnLst>
                <a:rect l="T15" t="T16" r="T17" b="T18"/>
                <a:pathLst>
                  <a:path w="435" h="354">
                    <a:moveTo>
                      <a:pt x="0" y="37"/>
                    </a:moveTo>
                    <a:cubicBezTo>
                      <a:pt x="0" y="37"/>
                      <a:pt x="219" y="0"/>
                      <a:pt x="279" y="35"/>
                    </a:cubicBezTo>
                    <a:cubicBezTo>
                      <a:pt x="346" y="73"/>
                      <a:pt x="435" y="300"/>
                      <a:pt x="435" y="300"/>
                    </a:cubicBezTo>
                    <a:cubicBezTo>
                      <a:pt x="300" y="354"/>
                      <a:pt x="300" y="354"/>
                      <a:pt x="300" y="354"/>
                    </a:cubicBezTo>
                    <a:lnTo>
                      <a:pt x="0" y="37"/>
                    </a:lnTo>
                    <a:close/>
                  </a:path>
                </a:pathLst>
              </a:custGeom>
              <a:gradFill rotWithShape="1">
                <a:gsLst>
                  <a:gs pos="0">
                    <a:srgbClr val="7F7F00"/>
                  </a:gs>
                  <a:gs pos="50000">
                    <a:srgbClr val="B8B800"/>
                  </a:gs>
                  <a:gs pos="100000">
                    <a:srgbClr val="DBDB00"/>
                  </a:gs>
                </a:gsLst>
                <a:lin ang="27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rot="10800000" vert="eaVert"/>
              <a:lstStyle/>
              <a:p>
                <a:endParaRPr lang="en-US"/>
              </a:p>
            </p:txBody>
          </p:sp>
        </p:grpSp>
        <p:grpSp>
          <p:nvGrpSpPr>
            <p:cNvPr id="71" name="Group 294"/>
            <p:cNvGrpSpPr>
              <a:grpSpLocks/>
            </p:cNvGrpSpPr>
            <p:nvPr/>
          </p:nvGrpSpPr>
          <p:grpSpPr bwMode="auto">
            <a:xfrm>
              <a:off x="2860" y="2298"/>
              <a:ext cx="176" cy="164"/>
              <a:chOff x="2860" y="2298"/>
              <a:chExt cx="176" cy="164"/>
            </a:xfrm>
          </p:grpSpPr>
          <p:sp>
            <p:nvSpPr>
              <p:cNvPr id="79" name="Freeform 283"/>
              <p:cNvSpPr>
                <a:spLocks/>
              </p:cNvSpPr>
              <p:nvPr/>
            </p:nvSpPr>
            <p:spPr bwMode="gray">
              <a:xfrm rot="-10756093">
                <a:off x="2860" y="2298"/>
                <a:ext cx="80" cy="79"/>
              </a:xfrm>
              <a:custGeom>
                <a:avLst/>
                <a:gdLst>
                  <a:gd name="T0" fmla="*/ 61 w 61"/>
                  <a:gd name="T1" fmla="*/ 68 h 68"/>
                  <a:gd name="T2" fmla="*/ 3 w 61"/>
                  <a:gd name="T3" fmla="*/ 16 h 68"/>
                  <a:gd name="T4" fmla="*/ 0 w 61"/>
                  <a:gd name="T5" fmla="*/ 13 h 68"/>
                  <a:gd name="T6" fmla="*/ 8 w 61"/>
                  <a:gd name="T7" fmla="*/ 0 h 68"/>
                  <a:gd name="T8" fmla="*/ 10 w 61"/>
                  <a:gd name="T9" fmla="*/ 3 h 68"/>
                  <a:gd name="T10" fmla="*/ 61 w 61"/>
                  <a:gd name="T11" fmla="*/ 67 h 68"/>
                  <a:gd name="T12" fmla="*/ 61 w 61"/>
                  <a:gd name="T13" fmla="*/ 68 h 68"/>
                  <a:gd name="T14" fmla="*/ 0 60000 65536"/>
                  <a:gd name="T15" fmla="*/ 0 60000 65536"/>
                  <a:gd name="T16" fmla="*/ 0 60000 65536"/>
                  <a:gd name="T17" fmla="*/ 0 60000 65536"/>
                  <a:gd name="T18" fmla="*/ 0 60000 65536"/>
                  <a:gd name="T19" fmla="*/ 0 60000 65536"/>
                  <a:gd name="T20" fmla="*/ 0 60000 65536"/>
                  <a:gd name="T21" fmla="*/ 0 w 61"/>
                  <a:gd name="T22" fmla="*/ 0 h 68"/>
                  <a:gd name="T23" fmla="*/ 61 w 61"/>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68">
                    <a:moveTo>
                      <a:pt x="61" y="68"/>
                    </a:moveTo>
                    <a:cubicBezTo>
                      <a:pt x="3" y="16"/>
                      <a:pt x="3" y="16"/>
                      <a:pt x="3" y="16"/>
                    </a:cubicBezTo>
                    <a:cubicBezTo>
                      <a:pt x="0" y="13"/>
                      <a:pt x="0" y="13"/>
                      <a:pt x="0" y="13"/>
                    </a:cubicBezTo>
                    <a:cubicBezTo>
                      <a:pt x="0" y="13"/>
                      <a:pt x="4" y="4"/>
                      <a:pt x="8" y="0"/>
                    </a:cubicBezTo>
                    <a:cubicBezTo>
                      <a:pt x="10" y="3"/>
                      <a:pt x="10" y="3"/>
                      <a:pt x="10" y="3"/>
                    </a:cubicBezTo>
                    <a:cubicBezTo>
                      <a:pt x="61" y="67"/>
                      <a:pt x="61" y="67"/>
                      <a:pt x="61" y="67"/>
                    </a:cubicBezTo>
                    <a:lnTo>
                      <a:pt x="61" y="68"/>
                    </a:lnTo>
                    <a:close/>
                  </a:path>
                </a:pathLst>
              </a:custGeom>
              <a:gradFill rotWithShape="1">
                <a:gsLst>
                  <a:gs pos="0">
                    <a:srgbClr val="666666"/>
                  </a:gs>
                  <a:gs pos="100000">
                    <a:srgbClr val="DDDDDD"/>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0" name="Freeform 284"/>
              <p:cNvSpPr>
                <a:spLocks/>
              </p:cNvSpPr>
              <p:nvPr/>
            </p:nvSpPr>
            <p:spPr bwMode="gray">
              <a:xfrm rot="-10756093">
                <a:off x="2899" y="2331"/>
                <a:ext cx="137" cy="131"/>
              </a:xfrm>
              <a:custGeom>
                <a:avLst/>
                <a:gdLst>
                  <a:gd name="T0" fmla="*/ 60 w 106"/>
                  <a:gd name="T1" fmla="*/ 0 h 113"/>
                  <a:gd name="T2" fmla="*/ 41 w 106"/>
                  <a:gd name="T3" fmla="*/ 41 h 113"/>
                  <a:gd name="T4" fmla="*/ 0 w 106"/>
                  <a:gd name="T5" fmla="*/ 56 h 113"/>
                  <a:gd name="T6" fmla="*/ 64 w 106"/>
                  <a:gd name="T7" fmla="*/ 106 h 113"/>
                  <a:gd name="T8" fmla="*/ 103 w 106"/>
                  <a:gd name="T9" fmla="*/ 67 h 113"/>
                  <a:gd name="T10" fmla="*/ 60 w 106"/>
                  <a:gd name="T11" fmla="*/ 0 h 113"/>
                  <a:gd name="T12" fmla="*/ 0 60000 65536"/>
                  <a:gd name="T13" fmla="*/ 0 60000 65536"/>
                  <a:gd name="T14" fmla="*/ 0 60000 65536"/>
                  <a:gd name="T15" fmla="*/ 0 60000 65536"/>
                  <a:gd name="T16" fmla="*/ 0 60000 65536"/>
                  <a:gd name="T17" fmla="*/ 0 60000 65536"/>
                  <a:gd name="T18" fmla="*/ 0 w 106"/>
                  <a:gd name="T19" fmla="*/ 0 h 113"/>
                  <a:gd name="T20" fmla="*/ 106 w 106"/>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106" h="113">
                    <a:moveTo>
                      <a:pt x="60" y="0"/>
                    </a:moveTo>
                    <a:cubicBezTo>
                      <a:pt x="60" y="0"/>
                      <a:pt x="62" y="20"/>
                      <a:pt x="41" y="41"/>
                    </a:cubicBezTo>
                    <a:cubicBezTo>
                      <a:pt x="17" y="63"/>
                      <a:pt x="0" y="56"/>
                      <a:pt x="0" y="56"/>
                    </a:cubicBezTo>
                    <a:cubicBezTo>
                      <a:pt x="64" y="106"/>
                      <a:pt x="64" y="106"/>
                      <a:pt x="64" y="106"/>
                    </a:cubicBezTo>
                    <a:cubicBezTo>
                      <a:pt x="64" y="106"/>
                      <a:pt x="106" y="113"/>
                      <a:pt x="103" y="67"/>
                    </a:cubicBezTo>
                    <a:lnTo>
                      <a:pt x="60" y="0"/>
                    </a:lnTo>
                    <a:close/>
                  </a:path>
                </a:pathLst>
              </a:custGeom>
              <a:gradFill rotWithShape="1">
                <a:gsLst>
                  <a:gs pos="0">
                    <a:srgbClr val="000000"/>
                  </a:gs>
                  <a:gs pos="100000">
                    <a:srgbClr val="FEA501"/>
                  </a:gs>
                </a:gsLst>
                <a:lin ang="189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rot="10800000" vert="eaVert"/>
              <a:lstStyle/>
              <a:p>
                <a:endParaRPr lang="en-US"/>
              </a:p>
            </p:txBody>
          </p:sp>
        </p:grpSp>
        <p:grpSp>
          <p:nvGrpSpPr>
            <p:cNvPr id="72" name="Group 293"/>
            <p:cNvGrpSpPr>
              <a:grpSpLocks/>
            </p:cNvGrpSpPr>
            <p:nvPr/>
          </p:nvGrpSpPr>
          <p:grpSpPr bwMode="auto">
            <a:xfrm>
              <a:off x="2905" y="2343"/>
              <a:ext cx="124" cy="110"/>
              <a:chOff x="2905" y="2343"/>
              <a:chExt cx="124" cy="110"/>
            </a:xfrm>
          </p:grpSpPr>
          <p:sp>
            <p:nvSpPr>
              <p:cNvPr id="73" name="Freeform 286"/>
              <p:cNvSpPr>
                <a:spLocks/>
              </p:cNvSpPr>
              <p:nvPr/>
            </p:nvSpPr>
            <p:spPr bwMode="gray">
              <a:xfrm rot="-10756093">
                <a:off x="2939" y="2378"/>
                <a:ext cx="78" cy="63"/>
              </a:xfrm>
              <a:custGeom>
                <a:avLst/>
                <a:gdLst>
                  <a:gd name="T0" fmla="*/ 57 w 60"/>
                  <a:gd name="T1" fmla="*/ 0 h 55"/>
                  <a:gd name="T2" fmla="*/ 41 w 60"/>
                  <a:gd name="T3" fmla="*/ 41 h 55"/>
                  <a:gd name="T4" fmla="*/ 0 w 60"/>
                  <a:gd name="T5" fmla="*/ 50 h 55"/>
                  <a:gd name="T6" fmla="*/ 43 w 60"/>
                  <a:gd name="T7" fmla="*/ 42 h 55"/>
                  <a:gd name="T8" fmla="*/ 57 w 60"/>
                  <a:gd name="T9" fmla="*/ 0 h 55"/>
                  <a:gd name="T10" fmla="*/ 0 60000 65536"/>
                  <a:gd name="T11" fmla="*/ 0 60000 65536"/>
                  <a:gd name="T12" fmla="*/ 0 60000 65536"/>
                  <a:gd name="T13" fmla="*/ 0 60000 65536"/>
                  <a:gd name="T14" fmla="*/ 0 60000 65536"/>
                  <a:gd name="T15" fmla="*/ 0 w 60"/>
                  <a:gd name="T16" fmla="*/ 0 h 55"/>
                  <a:gd name="T17" fmla="*/ 60 w 60"/>
                  <a:gd name="T18" fmla="*/ 55 h 55"/>
                </a:gdLst>
                <a:ahLst/>
                <a:cxnLst>
                  <a:cxn ang="T10">
                    <a:pos x="T0" y="T1"/>
                  </a:cxn>
                  <a:cxn ang="T11">
                    <a:pos x="T2" y="T3"/>
                  </a:cxn>
                  <a:cxn ang="T12">
                    <a:pos x="T4" y="T5"/>
                  </a:cxn>
                  <a:cxn ang="T13">
                    <a:pos x="T6" y="T7"/>
                  </a:cxn>
                  <a:cxn ang="T14">
                    <a:pos x="T8" y="T9"/>
                  </a:cxn>
                </a:cxnLst>
                <a:rect l="T15" t="T16" r="T17" b="T18"/>
                <a:pathLst>
                  <a:path w="60" h="55">
                    <a:moveTo>
                      <a:pt x="57" y="0"/>
                    </a:moveTo>
                    <a:cubicBezTo>
                      <a:pt x="58" y="15"/>
                      <a:pt x="53" y="31"/>
                      <a:pt x="41" y="41"/>
                    </a:cubicBezTo>
                    <a:cubicBezTo>
                      <a:pt x="30" y="51"/>
                      <a:pt x="14" y="53"/>
                      <a:pt x="0" y="50"/>
                    </a:cubicBezTo>
                    <a:cubicBezTo>
                      <a:pt x="14" y="55"/>
                      <a:pt x="31" y="53"/>
                      <a:pt x="43" y="42"/>
                    </a:cubicBezTo>
                    <a:cubicBezTo>
                      <a:pt x="55" y="32"/>
                      <a:pt x="60" y="16"/>
                      <a:pt x="57" y="0"/>
                    </a:cubicBezTo>
                    <a:close/>
                  </a:path>
                </a:pathLst>
              </a:custGeom>
              <a:gradFill rotWithShape="1">
                <a:gsLst>
                  <a:gs pos="0">
                    <a:srgbClr val="3F1111"/>
                  </a:gs>
                  <a:gs pos="50000">
                    <a:srgbClr val="D03737"/>
                  </a:gs>
                  <a:gs pos="100000">
                    <a:srgbClr val="3F111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4" name="Freeform 287"/>
              <p:cNvSpPr>
                <a:spLocks/>
              </p:cNvSpPr>
              <p:nvPr/>
            </p:nvSpPr>
            <p:spPr bwMode="gray">
              <a:xfrm rot="-10756093">
                <a:off x="2947" y="2386"/>
                <a:ext cx="82" cy="67"/>
              </a:xfrm>
              <a:custGeom>
                <a:avLst/>
                <a:gdLst>
                  <a:gd name="T0" fmla="*/ 60 w 63"/>
                  <a:gd name="T1" fmla="*/ 0 h 58"/>
                  <a:gd name="T2" fmla="*/ 43 w 63"/>
                  <a:gd name="T3" fmla="*/ 43 h 58"/>
                  <a:gd name="T4" fmla="*/ 0 w 63"/>
                  <a:gd name="T5" fmla="*/ 53 h 58"/>
                  <a:gd name="T6" fmla="*/ 45 w 63"/>
                  <a:gd name="T7" fmla="*/ 45 h 58"/>
                  <a:gd name="T8" fmla="*/ 60 w 63"/>
                  <a:gd name="T9" fmla="*/ 0 h 58"/>
                  <a:gd name="T10" fmla="*/ 0 60000 65536"/>
                  <a:gd name="T11" fmla="*/ 0 60000 65536"/>
                  <a:gd name="T12" fmla="*/ 0 60000 65536"/>
                  <a:gd name="T13" fmla="*/ 0 60000 65536"/>
                  <a:gd name="T14" fmla="*/ 0 60000 65536"/>
                  <a:gd name="T15" fmla="*/ 0 w 63"/>
                  <a:gd name="T16" fmla="*/ 0 h 58"/>
                  <a:gd name="T17" fmla="*/ 63 w 63"/>
                  <a:gd name="T18" fmla="*/ 58 h 58"/>
                </a:gdLst>
                <a:ahLst/>
                <a:cxnLst>
                  <a:cxn ang="T10">
                    <a:pos x="T0" y="T1"/>
                  </a:cxn>
                  <a:cxn ang="T11">
                    <a:pos x="T2" y="T3"/>
                  </a:cxn>
                  <a:cxn ang="T12">
                    <a:pos x="T4" y="T5"/>
                  </a:cxn>
                  <a:cxn ang="T13">
                    <a:pos x="T6" y="T7"/>
                  </a:cxn>
                  <a:cxn ang="T14">
                    <a:pos x="T8" y="T9"/>
                  </a:cxn>
                </a:cxnLst>
                <a:rect l="T15" t="T16" r="T17" b="T18"/>
                <a:pathLst>
                  <a:path w="63" h="58">
                    <a:moveTo>
                      <a:pt x="60" y="0"/>
                    </a:moveTo>
                    <a:cubicBezTo>
                      <a:pt x="61" y="16"/>
                      <a:pt x="56" y="33"/>
                      <a:pt x="43" y="43"/>
                    </a:cubicBezTo>
                    <a:cubicBezTo>
                      <a:pt x="31" y="54"/>
                      <a:pt x="15" y="57"/>
                      <a:pt x="0" y="53"/>
                    </a:cubicBezTo>
                    <a:cubicBezTo>
                      <a:pt x="15" y="58"/>
                      <a:pt x="32" y="55"/>
                      <a:pt x="45" y="45"/>
                    </a:cubicBezTo>
                    <a:cubicBezTo>
                      <a:pt x="58" y="34"/>
                      <a:pt x="63" y="17"/>
                      <a:pt x="60" y="0"/>
                    </a:cubicBezTo>
                    <a:close/>
                  </a:path>
                </a:pathLst>
              </a:custGeom>
              <a:gradFill rotWithShape="1">
                <a:gsLst>
                  <a:gs pos="0">
                    <a:srgbClr val="3F1111"/>
                  </a:gs>
                  <a:gs pos="50000">
                    <a:srgbClr val="D03737"/>
                  </a:gs>
                  <a:gs pos="100000">
                    <a:srgbClr val="3F111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5" name="Freeform 288"/>
              <p:cNvSpPr>
                <a:spLocks/>
              </p:cNvSpPr>
              <p:nvPr/>
            </p:nvSpPr>
            <p:spPr bwMode="gray">
              <a:xfrm rot="-10756093">
                <a:off x="2931" y="2372"/>
                <a:ext cx="76" cy="60"/>
              </a:xfrm>
              <a:custGeom>
                <a:avLst/>
                <a:gdLst>
                  <a:gd name="T0" fmla="*/ 55 w 58"/>
                  <a:gd name="T1" fmla="*/ 0 h 52"/>
                  <a:gd name="T2" fmla="*/ 40 w 58"/>
                  <a:gd name="T3" fmla="*/ 39 h 52"/>
                  <a:gd name="T4" fmla="*/ 0 w 58"/>
                  <a:gd name="T5" fmla="*/ 48 h 52"/>
                  <a:gd name="T6" fmla="*/ 41 w 58"/>
                  <a:gd name="T7" fmla="*/ 40 h 52"/>
                  <a:gd name="T8" fmla="*/ 55 w 58"/>
                  <a:gd name="T9" fmla="*/ 0 h 52"/>
                  <a:gd name="T10" fmla="*/ 0 60000 65536"/>
                  <a:gd name="T11" fmla="*/ 0 60000 65536"/>
                  <a:gd name="T12" fmla="*/ 0 60000 65536"/>
                  <a:gd name="T13" fmla="*/ 0 60000 65536"/>
                  <a:gd name="T14" fmla="*/ 0 60000 65536"/>
                  <a:gd name="T15" fmla="*/ 0 w 58"/>
                  <a:gd name="T16" fmla="*/ 0 h 52"/>
                  <a:gd name="T17" fmla="*/ 58 w 58"/>
                  <a:gd name="T18" fmla="*/ 52 h 52"/>
                </a:gdLst>
                <a:ahLst/>
                <a:cxnLst>
                  <a:cxn ang="T10">
                    <a:pos x="T0" y="T1"/>
                  </a:cxn>
                  <a:cxn ang="T11">
                    <a:pos x="T2" y="T3"/>
                  </a:cxn>
                  <a:cxn ang="T12">
                    <a:pos x="T4" y="T5"/>
                  </a:cxn>
                  <a:cxn ang="T13">
                    <a:pos x="T6" y="T7"/>
                  </a:cxn>
                  <a:cxn ang="T14">
                    <a:pos x="T8" y="T9"/>
                  </a:cxn>
                </a:cxnLst>
                <a:rect l="T15" t="T16" r="T17" b="T18"/>
                <a:pathLst>
                  <a:path w="58" h="52">
                    <a:moveTo>
                      <a:pt x="55" y="0"/>
                    </a:moveTo>
                    <a:cubicBezTo>
                      <a:pt x="57" y="15"/>
                      <a:pt x="52" y="29"/>
                      <a:pt x="40" y="39"/>
                    </a:cubicBezTo>
                    <a:cubicBezTo>
                      <a:pt x="29" y="48"/>
                      <a:pt x="14" y="51"/>
                      <a:pt x="0" y="48"/>
                    </a:cubicBezTo>
                    <a:cubicBezTo>
                      <a:pt x="15" y="52"/>
                      <a:pt x="30" y="50"/>
                      <a:pt x="41" y="40"/>
                    </a:cubicBezTo>
                    <a:cubicBezTo>
                      <a:pt x="53" y="30"/>
                      <a:pt x="58" y="15"/>
                      <a:pt x="55" y="0"/>
                    </a:cubicBezTo>
                    <a:close/>
                  </a:path>
                </a:pathLst>
              </a:custGeom>
              <a:gradFill rotWithShape="1">
                <a:gsLst>
                  <a:gs pos="0">
                    <a:srgbClr val="3F1111"/>
                  </a:gs>
                  <a:gs pos="50000">
                    <a:srgbClr val="D03737"/>
                  </a:gs>
                  <a:gs pos="100000">
                    <a:srgbClr val="3F111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6" name="Freeform 289"/>
              <p:cNvSpPr>
                <a:spLocks/>
              </p:cNvSpPr>
              <p:nvPr/>
            </p:nvSpPr>
            <p:spPr bwMode="gray">
              <a:xfrm rot="-10756093">
                <a:off x="2913" y="2349"/>
                <a:ext cx="64" cy="51"/>
              </a:xfrm>
              <a:custGeom>
                <a:avLst/>
                <a:gdLst>
                  <a:gd name="T0" fmla="*/ 47 w 49"/>
                  <a:gd name="T1" fmla="*/ 0 h 44"/>
                  <a:gd name="T2" fmla="*/ 34 w 49"/>
                  <a:gd name="T3" fmla="*/ 33 h 44"/>
                  <a:gd name="T4" fmla="*/ 0 w 49"/>
                  <a:gd name="T5" fmla="*/ 40 h 44"/>
                  <a:gd name="T6" fmla="*/ 35 w 49"/>
                  <a:gd name="T7" fmla="*/ 34 h 44"/>
                  <a:gd name="T8" fmla="*/ 47 w 49"/>
                  <a:gd name="T9" fmla="*/ 0 h 44"/>
                  <a:gd name="T10" fmla="*/ 0 60000 65536"/>
                  <a:gd name="T11" fmla="*/ 0 60000 65536"/>
                  <a:gd name="T12" fmla="*/ 0 60000 65536"/>
                  <a:gd name="T13" fmla="*/ 0 60000 65536"/>
                  <a:gd name="T14" fmla="*/ 0 60000 65536"/>
                  <a:gd name="T15" fmla="*/ 0 w 49"/>
                  <a:gd name="T16" fmla="*/ 0 h 44"/>
                  <a:gd name="T17" fmla="*/ 49 w 49"/>
                  <a:gd name="T18" fmla="*/ 44 h 44"/>
                </a:gdLst>
                <a:ahLst/>
                <a:cxnLst>
                  <a:cxn ang="T10">
                    <a:pos x="T0" y="T1"/>
                  </a:cxn>
                  <a:cxn ang="T11">
                    <a:pos x="T2" y="T3"/>
                  </a:cxn>
                  <a:cxn ang="T12">
                    <a:pos x="T4" y="T5"/>
                  </a:cxn>
                  <a:cxn ang="T13">
                    <a:pos x="T6" y="T7"/>
                  </a:cxn>
                  <a:cxn ang="T14">
                    <a:pos x="T8" y="T9"/>
                  </a:cxn>
                </a:cxnLst>
                <a:rect l="T15" t="T16" r="T17" b="T18"/>
                <a:pathLst>
                  <a:path w="49" h="44">
                    <a:moveTo>
                      <a:pt x="47" y="0"/>
                    </a:moveTo>
                    <a:cubicBezTo>
                      <a:pt x="48" y="12"/>
                      <a:pt x="44" y="25"/>
                      <a:pt x="34" y="33"/>
                    </a:cubicBezTo>
                    <a:cubicBezTo>
                      <a:pt x="25" y="41"/>
                      <a:pt x="12" y="43"/>
                      <a:pt x="0" y="40"/>
                    </a:cubicBezTo>
                    <a:cubicBezTo>
                      <a:pt x="12" y="44"/>
                      <a:pt x="25" y="42"/>
                      <a:pt x="35" y="34"/>
                    </a:cubicBezTo>
                    <a:cubicBezTo>
                      <a:pt x="45" y="26"/>
                      <a:pt x="49" y="12"/>
                      <a:pt x="47" y="0"/>
                    </a:cubicBezTo>
                    <a:close/>
                  </a:path>
                </a:pathLst>
              </a:custGeom>
              <a:gradFill rotWithShape="1">
                <a:gsLst>
                  <a:gs pos="0">
                    <a:srgbClr val="3F1111"/>
                  </a:gs>
                  <a:gs pos="50000">
                    <a:srgbClr val="D03737"/>
                  </a:gs>
                  <a:gs pos="100000">
                    <a:srgbClr val="3F111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7" name="Freeform 290"/>
              <p:cNvSpPr>
                <a:spLocks/>
              </p:cNvSpPr>
              <p:nvPr/>
            </p:nvSpPr>
            <p:spPr bwMode="gray">
              <a:xfrm rot="-10756093">
                <a:off x="2918" y="2356"/>
                <a:ext cx="67" cy="54"/>
              </a:xfrm>
              <a:custGeom>
                <a:avLst/>
                <a:gdLst>
                  <a:gd name="T0" fmla="*/ 49 w 51"/>
                  <a:gd name="T1" fmla="*/ 0 h 47"/>
                  <a:gd name="T2" fmla="*/ 35 w 51"/>
                  <a:gd name="T3" fmla="*/ 35 h 47"/>
                  <a:gd name="T4" fmla="*/ 0 w 51"/>
                  <a:gd name="T5" fmla="*/ 42 h 47"/>
                  <a:gd name="T6" fmla="*/ 37 w 51"/>
                  <a:gd name="T7" fmla="*/ 36 h 47"/>
                  <a:gd name="T8" fmla="*/ 49 w 51"/>
                  <a:gd name="T9" fmla="*/ 0 h 47"/>
                  <a:gd name="T10" fmla="*/ 0 60000 65536"/>
                  <a:gd name="T11" fmla="*/ 0 60000 65536"/>
                  <a:gd name="T12" fmla="*/ 0 60000 65536"/>
                  <a:gd name="T13" fmla="*/ 0 60000 65536"/>
                  <a:gd name="T14" fmla="*/ 0 60000 65536"/>
                  <a:gd name="T15" fmla="*/ 0 w 51"/>
                  <a:gd name="T16" fmla="*/ 0 h 47"/>
                  <a:gd name="T17" fmla="*/ 51 w 51"/>
                  <a:gd name="T18" fmla="*/ 47 h 47"/>
                </a:gdLst>
                <a:ahLst/>
                <a:cxnLst>
                  <a:cxn ang="T10">
                    <a:pos x="T0" y="T1"/>
                  </a:cxn>
                  <a:cxn ang="T11">
                    <a:pos x="T2" y="T3"/>
                  </a:cxn>
                  <a:cxn ang="T12">
                    <a:pos x="T4" y="T5"/>
                  </a:cxn>
                  <a:cxn ang="T13">
                    <a:pos x="T6" y="T7"/>
                  </a:cxn>
                  <a:cxn ang="T14">
                    <a:pos x="T8" y="T9"/>
                  </a:cxn>
                </a:cxnLst>
                <a:rect l="T15" t="T16" r="T17" b="T18"/>
                <a:pathLst>
                  <a:path w="51" h="47">
                    <a:moveTo>
                      <a:pt x="49" y="0"/>
                    </a:moveTo>
                    <a:cubicBezTo>
                      <a:pt x="50" y="13"/>
                      <a:pt x="46" y="26"/>
                      <a:pt x="35" y="35"/>
                    </a:cubicBezTo>
                    <a:cubicBezTo>
                      <a:pt x="26" y="43"/>
                      <a:pt x="12" y="46"/>
                      <a:pt x="0" y="42"/>
                    </a:cubicBezTo>
                    <a:cubicBezTo>
                      <a:pt x="12" y="47"/>
                      <a:pt x="26" y="45"/>
                      <a:pt x="37" y="36"/>
                    </a:cubicBezTo>
                    <a:cubicBezTo>
                      <a:pt x="47" y="27"/>
                      <a:pt x="51" y="13"/>
                      <a:pt x="49" y="0"/>
                    </a:cubicBezTo>
                    <a:close/>
                  </a:path>
                </a:pathLst>
              </a:custGeom>
              <a:gradFill rotWithShape="1">
                <a:gsLst>
                  <a:gs pos="0">
                    <a:srgbClr val="3F1111"/>
                  </a:gs>
                  <a:gs pos="50000">
                    <a:srgbClr val="D03737"/>
                  </a:gs>
                  <a:gs pos="100000">
                    <a:srgbClr val="3F111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8" name="Freeform 291"/>
              <p:cNvSpPr>
                <a:spLocks/>
              </p:cNvSpPr>
              <p:nvPr/>
            </p:nvSpPr>
            <p:spPr bwMode="gray">
              <a:xfrm rot="-10756093">
                <a:off x="2905" y="2343"/>
                <a:ext cx="61" cy="50"/>
              </a:xfrm>
              <a:custGeom>
                <a:avLst/>
                <a:gdLst>
                  <a:gd name="T0" fmla="*/ 45 w 47"/>
                  <a:gd name="T1" fmla="*/ 0 h 43"/>
                  <a:gd name="T2" fmla="*/ 33 w 47"/>
                  <a:gd name="T3" fmla="*/ 32 h 43"/>
                  <a:gd name="T4" fmla="*/ 0 w 47"/>
                  <a:gd name="T5" fmla="*/ 39 h 43"/>
                  <a:gd name="T6" fmla="*/ 34 w 47"/>
                  <a:gd name="T7" fmla="*/ 33 h 43"/>
                  <a:gd name="T8" fmla="*/ 45 w 47"/>
                  <a:gd name="T9" fmla="*/ 0 h 43"/>
                  <a:gd name="T10" fmla="*/ 0 60000 65536"/>
                  <a:gd name="T11" fmla="*/ 0 60000 65536"/>
                  <a:gd name="T12" fmla="*/ 0 60000 65536"/>
                  <a:gd name="T13" fmla="*/ 0 60000 65536"/>
                  <a:gd name="T14" fmla="*/ 0 60000 65536"/>
                  <a:gd name="T15" fmla="*/ 0 w 47"/>
                  <a:gd name="T16" fmla="*/ 0 h 43"/>
                  <a:gd name="T17" fmla="*/ 47 w 47"/>
                  <a:gd name="T18" fmla="*/ 43 h 43"/>
                </a:gdLst>
                <a:ahLst/>
                <a:cxnLst>
                  <a:cxn ang="T10">
                    <a:pos x="T0" y="T1"/>
                  </a:cxn>
                  <a:cxn ang="T11">
                    <a:pos x="T2" y="T3"/>
                  </a:cxn>
                  <a:cxn ang="T12">
                    <a:pos x="T4" y="T5"/>
                  </a:cxn>
                  <a:cxn ang="T13">
                    <a:pos x="T6" y="T7"/>
                  </a:cxn>
                  <a:cxn ang="T14">
                    <a:pos x="T8" y="T9"/>
                  </a:cxn>
                </a:cxnLst>
                <a:rect l="T15" t="T16" r="T17" b="T18"/>
                <a:pathLst>
                  <a:path w="47" h="43">
                    <a:moveTo>
                      <a:pt x="45" y="0"/>
                    </a:moveTo>
                    <a:cubicBezTo>
                      <a:pt x="46" y="12"/>
                      <a:pt x="42" y="24"/>
                      <a:pt x="33" y="32"/>
                    </a:cubicBezTo>
                    <a:cubicBezTo>
                      <a:pt x="24" y="39"/>
                      <a:pt x="12" y="42"/>
                      <a:pt x="0" y="39"/>
                    </a:cubicBezTo>
                    <a:cubicBezTo>
                      <a:pt x="12" y="43"/>
                      <a:pt x="25" y="41"/>
                      <a:pt x="34" y="33"/>
                    </a:cubicBezTo>
                    <a:cubicBezTo>
                      <a:pt x="43" y="25"/>
                      <a:pt x="47" y="12"/>
                      <a:pt x="45" y="0"/>
                    </a:cubicBezTo>
                    <a:close/>
                  </a:path>
                </a:pathLst>
              </a:custGeom>
              <a:gradFill rotWithShape="1">
                <a:gsLst>
                  <a:gs pos="0">
                    <a:srgbClr val="3F1111"/>
                  </a:gs>
                  <a:gs pos="50000">
                    <a:srgbClr val="D03737"/>
                  </a:gs>
                  <a:gs pos="100000">
                    <a:srgbClr val="3F111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sp>
        <p:nvSpPr>
          <p:cNvPr id="2" name="Rectangle 1"/>
          <p:cNvSpPr/>
          <p:nvPr/>
        </p:nvSpPr>
        <p:spPr>
          <a:xfrm>
            <a:off x="7653318" y="1331892"/>
            <a:ext cx="1059906" cy="553998"/>
          </a:xfrm>
          <a:prstGeom prst="rect">
            <a:avLst/>
          </a:prstGeom>
        </p:spPr>
        <p:txBody>
          <a:bodyPr wrap="none">
            <a:spAutoFit/>
          </a:bodyPr>
          <a:lstStyle/>
          <a:p>
            <a:pPr algn="r"/>
            <a:r>
              <a:rPr lang="ar-BH" sz="3000" dirty="0" smtClean="0">
                <a:solidFill>
                  <a:schemeClr val="tx2"/>
                </a:solidFill>
                <a:latin typeface="GE SS Two Medium" pitchFamily="18" charset="-78"/>
                <a:ea typeface="GE SS Two Medium" pitchFamily="18" charset="-78"/>
                <a:cs typeface="GE SS Two Medium" pitchFamily="18" charset="-78"/>
              </a:rPr>
              <a:t>وضوح</a:t>
            </a:r>
            <a:endParaRPr lang="en-US" sz="3000" dirty="0"/>
          </a:p>
        </p:txBody>
      </p:sp>
      <p:sp>
        <p:nvSpPr>
          <p:cNvPr id="3" name="Rectangle 2"/>
          <p:cNvSpPr/>
          <p:nvPr/>
        </p:nvSpPr>
        <p:spPr>
          <a:xfrm>
            <a:off x="5602636" y="3256746"/>
            <a:ext cx="3130738" cy="477054"/>
          </a:xfrm>
          <a:prstGeom prst="rect">
            <a:avLst/>
          </a:prstGeom>
        </p:spPr>
        <p:txBody>
          <a:bodyPr wrap="square">
            <a:spAutoFit/>
          </a:bodyPr>
          <a:lstStyle/>
          <a:p>
            <a:pPr algn="r" rtl="1"/>
            <a:r>
              <a:rPr lang="ar-BH" sz="2500" dirty="0" smtClean="0">
                <a:solidFill>
                  <a:srgbClr val="4D4D4D"/>
                </a:solidFill>
                <a:latin typeface="GE SS Two Medium" pitchFamily="18" charset="-78"/>
                <a:ea typeface="GE SS Two Medium" pitchFamily="18" charset="-78"/>
                <a:cs typeface="GE SS Two Medium" pitchFamily="18" charset="-78"/>
              </a:rPr>
              <a:t>في مواعيد تنفيذها</a:t>
            </a:r>
            <a:endParaRPr lang="ar-BH" sz="2500" dirty="0">
              <a:solidFill>
                <a:srgbClr val="4D4D4D"/>
              </a:solidFill>
              <a:latin typeface="GE SS Two Medium" pitchFamily="18" charset="-78"/>
              <a:ea typeface="GE SS Two Medium" pitchFamily="18" charset="-78"/>
              <a:cs typeface="GE SS Two Medium" pitchFamily="18" charset="-78"/>
            </a:endParaRPr>
          </a:p>
        </p:txBody>
      </p:sp>
      <p:sp>
        <p:nvSpPr>
          <p:cNvPr id="86" name="Rectangle 85"/>
          <p:cNvSpPr/>
          <p:nvPr/>
        </p:nvSpPr>
        <p:spPr>
          <a:xfrm>
            <a:off x="7634082" y="2743200"/>
            <a:ext cx="1079142" cy="553998"/>
          </a:xfrm>
          <a:prstGeom prst="rect">
            <a:avLst/>
          </a:prstGeom>
        </p:spPr>
        <p:txBody>
          <a:bodyPr wrap="none">
            <a:spAutoFit/>
          </a:bodyPr>
          <a:lstStyle/>
          <a:p>
            <a:pPr algn="r"/>
            <a:r>
              <a:rPr lang="ar-BH" sz="3000" dirty="0" smtClean="0">
                <a:solidFill>
                  <a:schemeClr val="tx2"/>
                </a:solidFill>
                <a:latin typeface="GE SS Two Medium" pitchFamily="18" charset="-78"/>
                <a:ea typeface="GE SS Two Medium" pitchFamily="18" charset="-78"/>
                <a:cs typeface="GE SS Two Medium" pitchFamily="18" charset="-78"/>
              </a:rPr>
              <a:t>الشفافية</a:t>
            </a:r>
            <a:endParaRPr lang="en-US" sz="3000" dirty="0"/>
          </a:p>
        </p:txBody>
      </p:sp>
      <p:sp>
        <p:nvSpPr>
          <p:cNvPr id="87" name="Rectangle 86"/>
          <p:cNvSpPr/>
          <p:nvPr/>
        </p:nvSpPr>
        <p:spPr>
          <a:xfrm>
            <a:off x="5515025" y="4628346"/>
            <a:ext cx="3222357" cy="477054"/>
          </a:xfrm>
          <a:prstGeom prst="rect">
            <a:avLst/>
          </a:prstGeom>
        </p:spPr>
        <p:txBody>
          <a:bodyPr wrap="none">
            <a:spAutoFit/>
          </a:bodyPr>
          <a:lstStyle/>
          <a:p>
            <a:pPr algn="ctr"/>
            <a:r>
              <a:rPr lang="ar-BH" sz="2500" dirty="0" smtClean="0">
                <a:solidFill>
                  <a:srgbClr val="4D4D4D"/>
                </a:solidFill>
                <a:latin typeface="GE SS Two Medium" pitchFamily="18" charset="-78"/>
                <a:ea typeface="GE SS Two Medium" pitchFamily="18" charset="-78"/>
                <a:cs typeface="GE SS Two Medium" pitchFamily="18" charset="-78"/>
              </a:rPr>
              <a:t>بمراحل التنفيذ وبيان المعوقات</a:t>
            </a:r>
            <a:endParaRPr lang="en-US" sz="2500" dirty="0"/>
          </a:p>
        </p:txBody>
      </p:sp>
      <p:sp>
        <p:nvSpPr>
          <p:cNvPr id="88" name="Rectangle 87"/>
          <p:cNvSpPr/>
          <p:nvPr/>
        </p:nvSpPr>
        <p:spPr>
          <a:xfrm>
            <a:off x="7666142" y="4130694"/>
            <a:ext cx="1047082" cy="553998"/>
          </a:xfrm>
          <a:prstGeom prst="rect">
            <a:avLst/>
          </a:prstGeom>
        </p:spPr>
        <p:txBody>
          <a:bodyPr wrap="none">
            <a:spAutoFit/>
          </a:bodyPr>
          <a:lstStyle/>
          <a:p>
            <a:pPr algn="r"/>
            <a:r>
              <a:rPr lang="ar-BH" sz="3000" dirty="0" smtClean="0">
                <a:solidFill>
                  <a:schemeClr val="tx2"/>
                </a:solidFill>
                <a:latin typeface="GE SS Two Medium" pitchFamily="18" charset="-78"/>
                <a:ea typeface="GE SS Two Medium" pitchFamily="18" charset="-78"/>
                <a:cs typeface="GE SS Two Medium" pitchFamily="18" charset="-78"/>
              </a:rPr>
              <a:t>الالتزام</a:t>
            </a:r>
            <a:endParaRPr lang="en-US" sz="3000" dirty="0"/>
          </a:p>
        </p:txBody>
      </p:sp>
    </p:spTree>
    <p:extLst>
      <p:ext uri="{BB962C8B-B14F-4D97-AF65-F5344CB8AC3E}">
        <p14:creationId xmlns:p14="http://schemas.microsoft.com/office/powerpoint/2010/main" xmlns="" val="47820354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png"/>
          <p:cNvPicPr>
            <a:picLocks noChangeAspect="1"/>
          </p:cNvPicPr>
          <p:nvPr/>
        </p:nvPicPr>
        <p:blipFill>
          <a:blip r:embed="rId3" cstate="print"/>
          <a:stretch>
            <a:fillRect/>
          </a:stretch>
        </p:blipFill>
        <p:spPr>
          <a:xfrm>
            <a:off x="-130632" y="65316"/>
            <a:ext cx="2201290" cy="507403"/>
          </a:xfrm>
          <a:prstGeom prst="rect">
            <a:avLst/>
          </a:prstGeom>
        </p:spPr>
      </p:pic>
      <p:sp>
        <p:nvSpPr>
          <p:cNvPr id="5" name="Freeform 4"/>
          <p:cNvSpPr/>
          <p:nvPr/>
        </p:nvSpPr>
        <p:spPr>
          <a:xfrm>
            <a:off x="1926770" y="141514"/>
            <a:ext cx="6760029" cy="459904"/>
          </a:xfrm>
          <a:custGeom>
            <a:avLst/>
            <a:gdLst>
              <a:gd name="connsiteX0" fmla="*/ 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459904">
                <a:moveTo>
                  <a:pt x="457200" y="0"/>
                </a:moveTo>
                <a:lnTo>
                  <a:pt x="6858000" y="0"/>
                </a:lnTo>
                <a:lnTo>
                  <a:pt x="6858000" y="459904"/>
                </a:lnTo>
                <a:lnTo>
                  <a:pt x="0" y="459904"/>
                </a:lnTo>
                <a:cubicBezTo>
                  <a:pt x="308429" y="328374"/>
                  <a:pt x="290286" y="109758"/>
                  <a:pt x="457200" y="0"/>
                </a:cubicBezTo>
                <a:close/>
              </a:path>
            </a:pathLst>
          </a:custGeom>
          <a:solidFill>
            <a:schemeClr val="bg2"/>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r" rtl="1"/>
            <a:r>
              <a:rPr lang="ar-BH" sz="2000" dirty="0">
                <a:solidFill>
                  <a:schemeClr val="bg1"/>
                </a:solidFill>
                <a:effectLst>
                  <a:outerShdw blurRad="38100" dist="38100" dir="2700000" algn="tl">
                    <a:srgbClr val="000000">
                      <a:alpha val="43137"/>
                    </a:srgbClr>
                  </a:outerShdw>
                </a:effectLst>
              </a:rPr>
              <a:t>ما قبل برنامج الحكومة </a:t>
            </a:r>
            <a:r>
              <a:rPr lang="ar-BH" sz="2000" dirty="0" smtClean="0">
                <a:solidFill>
                  <a:schemeClr val="bg1"/>
                </a:solidFill>
                <a:effectLst>
                  <a:outerShdw blurRad="38100" dist="38100" dir="2700000" algn="tl">
                    <a:srgbClr val="000000">
                      <a:alpha val="43137"/>
                    </a:srgbClr>
                  </a:outerShdw>
                </a:effectLst>
              </a:rPr>
              <a:t>الإلكترونية</a:t>
            </a:r>
            <a:endParaRPr lang="en-US" sz="2000" dirty="0">
              <a:solidFill>
                <a:schemeClr val="bg1"/>
              </a:solidFill>
              <a:effectLst>
                <a:outerShdw blurRad="38100" dist="38100" dir="2700000" algn="tl">
                  <a:srgbClr val="000000">
                    <a:alpha val="43137"/>
                  </a:srgbClr>
                </a:outerShdw>
              </a:effectLst>
            </a:endParaRPr>
          </a:p>
        </p:txBody>
      </p:sp>
      <p:sp>
        <p:nvSpPr>
          <p:cNvPr id="6" name="Rectangle 5"/>
          <p:cNvSpPr/>
          <p:nvPr/>
        </p:nvSpPr>
        <p:spPr>
          <a:xfrm>
            <a:off x="8686800" y="140400"/>
            <a:ext cx="457200" cy="46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 name="Group 1"/>
          <p:cNvGrpSpPr/>
          <p:nvPr/>
        </p:nvGrpSpPr>
        <p:grpSpPr>
          <a:xfrm>
            <a:off x="395288" y="1157287"/>
            <a:ext cx="8062912" cy="4481513"/>
            <a:chOff x="304800" y="776287"/>
            <a:chExt cx="8062912" cy="4481513"/>
          </a:xfrm>
        </p:grpSpPr>
        <p:sp>
          <p:nvSpPr>
            <p:cNvPr id="11" name="Freeform 39"/>
            <p:cNvSpPr>
              <a:spLocks/>
            </p:cNvSpPr>
            <p:nvPr/>
          </p:nvSpPr>
          <p:spPr bwMode="auto">
            <a:xfrm>
              <a:off x="3671730" y="1941637"/>
              <a:ext cx="113216" cy="132960"/>
            </a:xfrm>
            <a:custGeom>
              <a:avLst/>
              <a:gdLst>
                <a:gd name="T0" fmla="*/ 0 w 46"/>
                <a:gd name="T1" fmla="*/ 2147483647 h 34"/>
                <a:gd name="T2" fmla="*/ 2147483647 w 46"/>
                <a:gd name="T3" fmla="*/ 2147483647 h 34"/>
                <a:gd name="T4" fmla="*/ 2147483647 w 46"/>
                <a:gd name="T5" fmla="*/ 2147483647 h 34"/>
                <a:gd name="T6" fmla="*/ 2147483647 w 46"/>
                <a:gd name="T7" fmla="*/ 2147483647 h 34"/>
                <a:gd name="T8" fmla="*/ 2147483647 w 46"/>
                <a:gd name="T9" fmla="*/ 0 h 34"/>
                <a:gd name="T10" fmla="*/ 2147483647 w 46"/>
                <a:gd name="T11" fmla="*/ 0 h 34"/>
                <a:gd name="T12" fmla="*/ 2147483647 w 46"/>
                <a:gd name="T13" fmla="*/ 2147483647 h 34"/>
                <a:gd name="T14" fmla="*/ 0 w 46"/>
                <a:gd name="T15" fmla="*/ 2147483647 h 34"/>
                <a:gd name="T16" fmla="*/ 0 w 46"/>
                <a:gd name="T17" fmla="*/ 214748364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4"/>
                <a:gd name="T29" fmla="*/ 46 w 4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4">
                  <a:moveTo>
                    <a:pt x="0" y="34"/>
                  </a:moveTo>
                  <a:lnTo>
                    <a:pt x="32" y="28"/>
                  </a:lnTo>
                  <a:lnTo>
                    <a:pt x="46" y="24"/>
                  </a:lnTo>
                  <a:lnTo>
                    <a:pt x="38" y="12"/>
                  </a:lnTo>
                  <a:lnTo>
                    <a:pt x="46" y="0"/>
                  </a:lnTo>
                  <a:lnTo>
                    <a:pt x="32" y="0"/>
                  </a:lnTo>
                  <a:lnTo>
                    <a:pt x="8" y="6"/>
                  </a:lnTo>
                  <a:lnTo>
                    <a:pt x="0" y="12"/>
                  </a:lnTo>
                  <a:lnTo>
                    <a:pt x="0" y="34"/>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40"/>
            <p:cNvSpPr>
              <a:spLocks/>
            </p:cNvSpPr>
            <p:nvPr/>
          </p:nvSpPr>
          <p:spPr bwMode="auto">
            <a:xfrm>
              <a:off x="7304471" y="3443296"/>
              <a:ext cx="595613" cy="289382"/>
            </a:xfrm>
            <a:custGeom>
              <a:avLst/>
              <a:gdLst>
                <a:gd name="T0" fmla="*/ 2147483647 w 242"/>
                <a:gd name="T1" fmla="*/ 2147483647 h 74"/>
                <a:gd name="T2" fmla="*/ 2147483647 w 242"/>
                <a:gd name="T3" fmla="*/ 2147483647 h 74"/>
                <a:gd name="T4" fmla="*/ 2147483647 w 242"/>
                <a:gd name="T5" fmla="*/ 2147483647 h 74"/>
                <a:gd name="T6" fmla="*/ 2147483647 w 242"/>
                <a:gd name="T7" fmla="*/ 2147483647 h 74"/>
                <a:gd name="T8" fmla="*/ 2147483647 w 242"/>
                <a:gd name="T9" fmla="*/ 2147483647 h 74"/>
                <a:gd name="T10" fmla="*/ 2147483647 w 242"/>
                <a:gd name="T11" fmla="*/ 2147483647 h 74"/>
                <a:gd name="T12" fmla="*/ 2147483647 w 242"/>
                <a:gd name="T13" fmla="*/ 2147483647 h 74"/>
                <a:gd name="T14" fmla="*/ 2147483647 w 242"/>
                <a:gd name="T15" fmla="*/ 2147483647 h 74"/>
                <a:gd name="T16" fmla="*/ 2147483647 w 242"/>
                <a:gd name="T17" fmla="*/ 2147483647 h 74"/>
                <a:gd name="T18" fmla="*/ 2147483647 w 242"/>
                <a:gd name="T19" fmla="*/ 0 h 74"/>
                <a:gd name="T20" fmla="*/ 0 w 242"/>
                <a:gd name="T21" fmla="*/ 2147483647 h 74"/>
                <a:gd name="T22" fmla="*/ 2147483647 w 242"/>
                <a:gd name="T23" fmla="*/ 2147483647 h 74"/>
                <a:gd name="T24" fmla="*/ 2147483647 w 242"/>
                <a:gd name="T25" fmla="*/ 2147483647 h 74"/>
                <a:gd name="T26" fmla="*/ 2147483647 w 242"/>
                <a:gd name="T27" fmla="*/ 2147483647 h 74"/>
                <a:gd name="T28" fmla="*/ 2147483647 w 242"/>
                <a:gd name="T29" fmla="*/ 2147483647 h 74"/>
                <a:gd name="T30" fmla="*/ 2147483647 w 242"/>
                <a:gd name="T31" fmla="*/ 2147483647 h 74"/>
                <a:gd name="T32" fmla="*/ 2147483647 w 242"/>
                <a:gd name="T33" fmla="*/ 2147483647 h 74"/>
                <a:gd name="T34" fmla="*/ 2147483647 w 242"/>
                <a:gd name="T35" fmla="*/ 2147483647 h 74"/>
                <a:gd name="T36" fmla="*/ 2147483647 w 242"/>
                <a:gd name="T37" fmla="*/ 2147483647 h 74"/>
                <a:gd name="T38" fmla="*/ 2147483647 w 242"/>
                <a:gd name="T39" fmla="*/ 2147483647 h 74"/>
                <a:gd name="T40" fmla="*/ 2147483647 w 242"/>
                <a:gd name="T41" fmla="*/ 2147483647 h 74"/>
                <a:gd name="T42" fmla="*/ 2147483647 w 242"/>
                <a:gd name="T43" fmla="*/ 2147483647 h 74"/>
                <a:gd name="T44" fmla="*/ 2147483647 w 242"/>
                <a:gd name="T45" fmla="*/ 2147483647 h 74"/>
                <a:gd name="T46" fmla="*/ 2147483647 w 242"/>
                <a:gd name="T47" fmla="*/ 2147483647 h 74"/>
                <a:gd name="T48" fmla="*/ 2147483647 w 242"/>
                <a:gd name="T49" fmla="*/ 2147483647 h 74"/>
                <a:gd name="T50" fmla="*/ 2147483647 w 242"/>
                <a:gd name="T51" fmla="*/ 2147483647 h 74"/>
                <a:gd name="T52" fmla="*/ 2147483647 w 242"/>
                <a:gd name="T53" fmla="*/ 2147483647 h 74"/>
                <a:gd name="T54" fmla="*/ 2147483647 w 242"/>
                <a:gd name="T55" fmla="*/ 2147483647 h 74"/>
                <a:gd name="T56" fmla="*/ 2147483647 w 242"/>
                <a:gd name="T57" fmla="*/ 2147483647 h 74"/>
                <a:gd name="T58" fmla="*/ 2147483647 w 242"/>
                <a:gd name="T59" fmla="*/ 2147483647 h 74"/>
                <a:gd name="T60" fmla="*/ 2147483647 w 242"/>
                <a:gd name="T61" fmla="*/ 2147483647 h 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2"/>
                <a:gd name="T94" fmla="*/ 0 h 74"/>
                <a:gd name="T95" fmla="*/ 242 w 242"/>
                <a:gd name="T96" fmla="*/ 74 h 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2" h="74">
                  <a:moveTo>
                    <a:pt x="196" y="34"/>
                  </a:moveTo>
                  <a:lnTo>
                    <a:pt x="182" y="28"/>
                  </a:lnTo>
                  <a:lnTo>
                    <a:pt x="158" y="22"/>
                  </a:lnTo>
                  <a:lnTo>
                    <a:pt x="136" y="18"/>
                  </a:lnTo>
                  <a:lnTo>
                    <a:pt x="90" y="18"/>
                  </a:lnTo>
                  <a:lnTo>
                    <a:pt x="76" y="12"/>
                  </a:lnTo>
                  <a:lnTo>
                    <a:pt x="60" y="18"/>
                  </a:lnTo>
                  <a:lnTo>
                    <a:pt x="52" y="18"/>
                  </a:lnTo>
                  <a:lnTo>
                    <a:pt x="30" y="12"/>
                  </a:lnTo>
                  <a:lnTo>
                    <a:pt x="22" y="0"/>
                  </a:lnTo>
                  <a:lnTo>
                    <a:pt x="0" y="6"/>
                  </a:lnTo>
                  <a:lnTo>
                    <a:pt x="14" y="12"/>
                  </a:lnTo>
                  <a:lnTo>
                    <a:pt x="30" y="22"/>
                  </a:lnTo>
                  <a:lnTo>
                    <a:pt x="52" y="34"/>
                  </a:lnTo>
                  <a:lnTo>
                    <a:pt x="82" y="34"/>
                  </a:lnTo>
                  <a:lnTo>
                    <a:pt x="82" y="46"/>
                  </a:lnTo>
                  <a:lnTo>
                    <a:pt x="106" y="52"/>
                  </a:lnTo>
                  <a:lnTo>
                    <a:pt x="128" y="58"/>
                  </a:lnTo>
                  <a:lnTo>
                    <a:pt x="158" y="58"/>
                  </a:lnTo>
                  <a:lnTo>
                    <a:pt x="166" y="46"/>
                  </a:lnTo>
                  <a:lnTo>
                    <a:pt x="188" y="52"/>
                  </a:lnTo>
                  <a:lnTo>
                    <a:pt x="204" y="58"/>
                  </a:lnTo>
                  <a:lnTo>
                    <a:pt x="196" y="68"/>
                  </a:lnTo>
                  <a:lnTo>
                    <a:pt x="196" y="74"/>
                  </a:lnTo>
                  <a:lnTo>
                    <a:pt x="212" y="64"/>
                  </a:lnTo>
                  <a:lnTo>
                    <a:pt x="228" y="74"/>
                  </a:lnTo>
                  <a:lnTo>
                    <a:pt x="242" y="64"/>
                  </a:lnTo>
                  <a:lnTo>
                    <a:pt x="212" y="58"/>
                  </a:lnTo>
                  <a:lnTo>
                    <a:pt x="204" y="46"/>
                  </a:lnTo>
                  <a:lnTo>
                    <a:pt x="212" y="34"/>
                  </a:lnTo>
                  <a:lnTo>
                    <a:pt x="196" y="34"/>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Freeform 41"/>
            <p:cNvSpPr>
              <a:spLocks/>
            </p:cNvSpPr>
            <p:nvPr/>
          </p:nvSpPr>
          <p:spPr bwMode="auto">
            <a:xfrm>
              <a:off x="3504368" y="2496937"/>
              <a:ext cx="1737613" cy="2002213"/>
            </a:xfrm>
            <a:custGeom>
              <a:avLst/>
              <a:gdLst>
                <a:gd name="T0" fmla="*/ 2147483647 w 706"/>
                <a:gd name="T1" fmla="*/ 2147483647 h 512"/>
                <a:gd name="T2" fmla="*/ 2147483647 w 706"/>
                <a:gd name="T3" fmla="*/ 2147483647 h 512"/>
                <a:gd name="T4" fmla="*/ 2147483647 w 706"/>
                <a:gd name="T5" fmla="*/ 2147483647 h 512"/>
                <a:gd name="T6" fmla="*/ 2147483647 w 706"/>
                <a:gd name="T7" fmla="*/ 2147483647 h 512"/>
                <a:gd name="T8" fmla="*/ 2147483647 w 706"/>
                <a:gd name="T9" fmla="*/ 2147483647 h 512"/>
                <a:gd name="T10" fmla="*/ 2147483647 w 706"/>
                <a:gd name="T11" fmla="*/ 0 h 512"/>
                <a:gd name="T12" fmla="*/ 2147483647 w 706"/>
                <a:gd name="T13" fmla="*/ 2147483647 h 512"/>
                <a:gd name="T14" fmla="*/ 2147483647 w 706"/>
                <a:gd name="T15" fmla="*/ 2147483647 h 512"/>
                <a:gd name="T16" fmla="*/ 2147483647 w 706"/>
                <a:gd name="T17" fmla="*/ 2147483647 h 512"/>
                <a:gd name="T18" fmla="*/ 2147483647 w 706"/>
                <a:gd name="T19" fmla="*/ 2147483647 h 512"/>
                <a:gd name="T20" fmla="*/ 2147483647 w 706"/>
                <a:gd name="T21" fmla="*/ 2147483647 h 512"/>
                <a:gd name="T22" fmla="*/ 2147483647 w 706"/>
                <a:gd name="T23" fmla="*/ 2147483647 h 512"/>
                <a:gd name="T24" fmla="*/ 2147483647 w 706"/>
                <a:gd name="T25" fmla="*/ 2147483647 h 512"/>
                <a:gd name="T26" fmla="*/ 0 w 706"/>
                <a:gd name="T27" fmla="*/ 2147483647 h 512"/>
                <a:gd name="T28" fmla="*/ 2147483647 w 706"/>
                <a:gd name="T29" fmla="*/ 2147483647 h 512"/>
                <a:gd name="T30" fmla="*/ 2147483647 w 706"/>
                <a:gd name="T31" fmla="*/ 2147483647 h 512"/>
                <a:gd name="T32" fmla="*/ 2147483647 w 706"/>
                <a:gd name="T33" fmla="*/ 2147483647 h 512"/>
                <a:gd name="T34" fmla="*/ 2147483647 w 706"/>
                <a:gd name="T35" fmla="*/ 2147483647 h 512"/>
                <a:gd name="T36" fmla="*/ 2147483647 w 706"/>
                <a:gd name="T37" fmla="*/ 2147483647 h 512"/>
                <a:gd name="T38" fmla="*/ 2147483647 w 706"/>
                <a:gd name="T39" fmla="*/ 2147483647 h 512"/>
                <a:gd name="T40" fmla="*/ 2147483647 w 706"/>
                <a:gd name="T41" fmla="*/ 2147483647 h 512"/>
                <a:gd name="T42" fmla="*/ 2147483647 w 706"/>
                <a:gd name="T43" fmla="*/ 2147483647 h 512"/>
                <a:gd name="T44" fmla="*/ 2147483647 w 706"/>
                <a:gd name="T45" fmla="*/ 2147483647 h 512"/>
                <a:gd name="T46" fmla="*/ 2147483647 w 706"/>
                <a:gd name="T47" fmla="*/ 2147483647 h 512"/>
                <a:gd name="T48" fmla="*/ 2147483647 w 706"/>
                <a:gd name="T49" fmla="*/ 2147483647 h 512"/>
                <a:gd name="T50" fmla="*/ 2147483647 w 706"/>
                <a:gd name="T51" fmla="*/ 2147483647 h 512"/>
                <a:gd name="T52" fmla="*/ 2147483647 w 706"/>
                <a:gd name="T53" fmla="*/ 2147483647 h 512"/>
                <a:gd name="T54" fmla="*/ 2147483647 w 706"/>
                <a:gd name="T55" fmla="*/ 2147483647 h 512"/>
                <a:gd name="T56" fmla="*/ 2147483647 w 706"/>
                <a:gd name="T57" fmla="*/ 2147483647 h 512"/>
                <a:gd name="T58" fmla="*/ 2147483647 w 706"/>
                <a:gd name="T59" fmla="*/ 2147483647 h 512"/>
                <a:gd name="T60" fmla="*/ 2147483647 w 706"/>
                <a:gd name="T61" fmla="*/ 2147483647 h 512"/>
                <a:gd name="T62" fmla="*/ 2147483647 w 706"/>
                <a:gd name="T63" fmla="*/ 2147483647 h 512"/>
                <a:gd name="T64" fmla="*/ 2147483647 w 706"/>
                <a:gd name="T65" fmla="*/ 2147483647 h 512"/>
                <a:gd name="T66" fmla="*/ 2147483647 w 706"/>
                <a:gd name="T67" fmla="*/ 2147483647 h 512"/>
                <a:gd name="T68" fmla="*/ 2147483647 w 706"/>
                <a:gd name="T69" fmla="*/ 2147483647 h 512"/>
                <a:gd name="T70" fmla="*/ 2147483647 w 706"/>
                <a:gd name="T71" fmla="*/ 2147483647 h 512"/>
                <a:gd name="T72" fmla="*/ 2147483647 w 706"/>
                <a:gd name="T73" fmla="*/ 2147483647 h 512"/>
                <a:gd name="T74" fmla="*/ 2147483647 w 706"/>
                <a:gd name="T75" fmla="*/ 2147483647 h 512"/>
                <a:gd name="T76" fmla="*/ 2147483647 w 706"/>
                <a:gd name="T77" fmla="*/ 2147483647 h 512"/>
                <a:gd name="T78" fmla="*/ 2147483647 w 706"/>
                <a:gd name="T79" fmla="*/ 2147483647 h 512"/>
                <a:gd name="T80" fmla="*/ 2147483647 w 706"/>
                <a:gd name="T81" fmla="*/ 2147483647 h 512"/>
                <a:gd name="T82" fmla="*/ 2147483647 w 706"/>
                <a:gd name="T83" fmla="*/ 2147483647 h 512"/>
                <a:gd name="T84" fmla="*/ 2147483647 w 706"/>
                <a:gd name="T85" fmla="*/ 2147483647 h 512"/>
                <a:gd name="T86" fmla="*/ 2147483647 w 706"/>
                <a:gd name="T87" fmla="*/ 2147483647 h 512"/>
                <a:gd name="T88" fmla="*/ 2147483647 w 706"/>
                <a:gd name="T89" fmla="*/ 2147483647 h 512"/>
                <a:gd name="T90" fmla="*/ 2147483647 w 706"/>
                <a:gd name="T91" fmla="*/ 2147483647 h 512"/>
                <a:gd name="T92" fmla="*/ 2147483647 w 706"/>
                <a:gd name="T93" fmla="*/ 2147483647 h 512"/>
                <a:gd name="T94" fmla="*/ 2147483647 w 706"/>
                <a:gd name="T95" fmla="*/ 2147483647 h 512"/>
                <a:gd name="T96" fmla="*/ 2147483647 w 706"/>
                <a:gd name="T97" fmla="*/ 2147483647 h 512"/>
                <a:gd name="T98" fmla="*/ 2147483647 w 706"/>
                <a:gd name="T99" fmla="*/ 2147483647 h 5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6"/>
                <a:gd name="T151" fmla="*/ 0 h 512"/>
                <a:gd name="T152" fmla="*/ 706 w 706"/>
                <a:gd name="T153" fmla="*/ 512 h 5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6" h="512">
                  <a:moveTo>
                    <a:pt x="490" y="50"/>
                  </a:moveTo>
                  <a:lnTo>
                    <a:pt x="458" y="40"/>
                  </a:lnTo>
                  <a:lnTo>
                    <a:pt x="434" y="40"/>
                  </a:lnTo>
                  <a:lnTo>
                    <a:pt x="422" y="38"/>
                  </a:lnTo>
                  <a:lnTo>
                    <a:pt x="402" y="38"/>
                  </a:lnTo>
                  <a:lnTo>
                    <a:pt x="388" y="30"/>
                  </a:lnTo>
                  <a:lnTo>
                    <a:pt x="372" y="58"/>
                  </a:lnTo>
                  <a:lnTo>
                    <a:pt x="336" y="42"/>
                  </a:lnTo>
                  <a:lnTo>
                    <a:pt x="308" y="30"/>
                  </a:lnTo>
                  <a:lnTo>
                    <a:pt x="260" y="30"/>
                  </a:lnTo>
                  <a:lnTo>
                    <a:pt x="280" y="20"/>
                  </a:lnTo>
                  <a:lnTo>
                    <a:pt x="290" y="0"/>
                  </a:lnTo>
                  <a:lnTo>
                    <a:pt x="274" y="0"/>
                  </a:lnTo>
                  <a:lnTo>
                    <a:pt x="244" y="8"/>
                  </a:lnTo>
                  <a:lnTo>
                    <a:pt x="198" y="8"/>
                  </a:lnTo>
                  <a:lnTo>
                    <a:pt x="174" y="18"/>
                  </a:lnTo>
                  <a:lnTo>
                    <a:pt x="118" y="18"/>
                  </a:lnTo>
                  <a:lnTo>
                    <a:pt x="118" y="36"/>
                  </a:lnTo>
                  <a:lnTo>
                    <a:pt x="98" y="36"/>
                  </a:lnTo>
                  <a:lnTo>
                    <a:pt x="84" y="46"/>
                  </a:lnTo>
                  <a:lnTo>
                    <a:pt x="84" y="64"/>
                  </a:lnTo>
                  <a:lnTo>
                    <a:pt x="68" y="70"/>
                  </a:lnTo>
                  <a:lnTo>
                    <a:pt x="46" y="82"/>
                  </a:lnTo>
                  <a:lnTo>
                    <a:pt x="22" y="104"/>
                  </a:lnTo>
                  <a:lnTo>
                    <a:pt x="16" y="128"/>
                  </a:lnTo>
                  <a:lnTo>
                    <a:pt x="22" y="144"/>
                  </a:lnTo>
                  <a:lnTo>
                    <a:pt x="22" y="162"/>
                  </a:lnTo>
                  <a:lnTo>
                    <a:pt x="0" y="168"/>
                  </a:lnTo>
                  <a:lnTo>
                    <a:pt x="22" y="178"/>
                  </a:lnTo>
                  <a:lnTo>
                    <a:pt x="22" y="190"/>
                  </a:lnTo>
                  <a:lnTo>
                    <a:pt x="46" y="196"/>
                  </a:lnTo>
                  <a:lnTo>
                    <a:pt x="54" y="214"/>
                  </a:lnTo>
                  <a:lnTo>
                    <a:pt x="68" y="218"/>
                  </a:lnTo>
                  <a:lnTo>
                    <a:pt x="84" y="230"/>
                  </a:lnTo>
                  <a:lnTo>
                    <a:pt x="100" y="236"/>
                  </a:lnTo>
                  <a:lnTo>
                    <a:pt x="146" y="236"/>
                  </a:lnTo>
                  <a:lnTo>
                    <a:pt x="188" y="230"/>
                  </a:lnTo>
                  <a:lnTo>
                    <a:pt x="214" y="224"/>
                  </a:lnTo>
                  <a:lnTo>
                    <a:pt x="236" y="224"/>
                  </a:lnTo>
                  <a:lnTo>
                    <a:pt x="236" y="236"/>
                  </a:lnTo>
                  <a:lnTo>
                    <a:pt x="282" y="236"/>
                  </a:lnTo>
                  <a:lnTo>
                    <a:pt x="288" y="248"/>
                  </a:lnTo>
                  <a:lnTo>
                    <a:pt x="282" y="264"/>
                  </a:lnTo>
                  <a:lnTo>
                    <a:pt x="288" y="282"/>
                  </a:lnTo>
                  <a:lnTo>
                    <a:pt x="304" y="288"/>
                  </a:lnTo>
                  <a:lnTo>
                    <a:pt x="320" y="294"/>
                  </a:lnTo>
                  <a:lnTo>
                    <a:pt x="320" y="328"/>
                  </a:lnTo>
                  <a:lnTo>
                    <a:pt x="334" y="344"/>
                  </a:lnTo>
                  <a:lnTo>
                    <a:pt x="328" y="362"/>
                  </a:lnTo>
                  <a:lnTo>
                    <a:pt x="328" y="374"/>
                  </a:lnTo>
                  <a:lnTo>
                    <a:pt x="320" y="392"/>
                  </a:lnTo>
                  <a:lnTo>
                    <a:pt x="328" y="402"/>
                  </a:lnTo>
                  <a:lnTo>
                    <a:pt x="350" y="420"/>
                  </a:lnTo>
                  <a:lnTo>
                    <a:pt x="342" y="430"/>
                  </a:lnTo>
                  <a:lnTo>
                    <a:pt x="358" y="436"/>
                  </a:lnTo>
                  <a:lnTo>
                    <a:pt x="358" y="448"/>
                  </a:lnTo>
                  <a:lnTo>
                    <a:pt x="366" y="460"/>
                  </a:lnTo>
                  <a:lnTo>
                    <a:pt x="372" y="478"/>
                  </a:lnTo>
                  <a:lnTo>
                    <a:pt x="388" y="494"/>
                  </a:lnTo>
                  <a:lnTo>
                    <a:pt x="388" y="506"/>
                  </a:lnTo>
                  <a:lnTo>
                    <a:pt x="410" y="512"/>
                  </a:lnTo>
                  <a:lnTo>
                    <a:pt x="464" y="512"/>
                  </a:lnTo>
                  <a:lnTo>
                    <a:pt x="494" y="500"/>
                  </a:lnTo>
                  <a:lnTo>
                    <a:pt x="510" y="482"/>
                  </a:lnTo>
                  <a:lnTo>
                    <a:pt x="524" y="466"/>
                  </a:lnTo>
                  <a:lnTo>
                    <a:pt x="532" y="454"/>
                  </a:lnTo>
                  <a:lnTo>
                    <a:pt x="540" y="442"/>
                  </a:lnTo>
                  <a:lnTo>
                    <a:pt x="556" y="426"/>
                  </a:lnTo>
                  <a:lnTo>
                    <a:pt x="556" y="408"/>
                  </a:lnTo>
                  <a:lnTo>
                    <a:pt x="570" y="392"/>
                  </a:lnTo>
                  <a:lnTo>
                    <a:pt x="586" y="386"/>
                  </a:lnTo>
                  <a:lnTo>
                    <a:pt x="600" y="374"/>
                  </a:lnTo>
                  <a:lnTo>
                    <a:pt x="616" y="362"/>
                  </a:lnTo>
                  <a:lnTo>
                    <a:pt x="600" y="340"/>
                  </a:lnTo>
                  <a:lnTo>
                    <a:pt x="592" y="322"/>
                  </a:lnTo>
                  <a:lnTo>
                    <a:pt x="592" y="300"/>
                  </a:lnTo>
                  <a:lnTo>
                    <a:pt x="600" y="282"/>
                  </a:lnTo>
                  <a:lnTo>
                    <a:pt x="624" y="260"/>
                  </a:lnTo>
                  <a:lnTo>
                    <a:pt x="646" y="248"/>
                  </a:lnTo>
                  <a:lnTo>
                    <a:pt x="670" y="230"/>
                  </a:lnTo>
                  <a:lnTo>
                    <a:pt x="684" y="214"/>
                  </a:lnTo>
                  <a:lnTo>
                    <a:pt x="698" y="196"/>
                  </a:lnTo>
                  <a:lnTo>
                    <a:pt x="706" y="178"/>
                  </a:lnTo>
                  <a:lnTo>
                    <a:pt x="692" y="178"/>
                  </a:lnTo>
                  <a:lnTo>
                    <a:pt x="662" y="184"/>
                  </a:lnTo>
                  <a:lnTo>
                    <a:pt x="638" y="196"/>
                  </a:lnTo>
                  <a:lnTo>
                    <a:pt x="624" y="190"/>
                  </a:lnTo>
                  <a:lnTo>
                    <a:pt x="616" y="172"/>
                  </a:lnTo>
                  <a:lnTo>
                    <a:pt x="600" y="168"/>
                  </a:lnTo>
                  <a:lnTo>
                    <a:pt x="592" y="156"/>
                  </a:lnTo>
                  <a:lnTo>
                    <a:pt x="578" y="140"/>
                  </a:lnTo>
                  <a:lnTo>
                    <a:pt x="562" y="128"/>
                  </a:lnTo>
                  <a:lnTo>
                    <a:pt x="548" y="116"/>
                  </a:lnTo>
                  <a:lnTo>
                    <a:pt x="532" y="110"/>
                  </a:lnTo>
                  <a:lnTo>
                    <a:pt x="532" y="98"/>
                  </a:lnTo>
                  <a:lnTo>
                    <a:pt x="524" y="82"/>
                  </a:lnTo>
                  <a:lnTo>
                    <a:pt x="510" y="64"/>
                  </a:lnTo>
                  <a:lnTo>
                    <a:pt x="502" y="54"/>
                  </a:lnTo>
                  <a:lnTo>
                    <a:pt x="494" y="46"/>
                  </a:lnTo>
                  <a:lnTo>
                    <a:pt x="490" y="50"/>
                  </a:lnTo>
                  <a:close/>
                </a:path>
              </a:pathLst>
            </a:custGeom>
            <a:solidFill>
              <a:schemeClr val="accent6">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42"/>
            <p:cNvSpPr>
              <a:spLocks/>
            </p:cNvSpPr>
            <p:nvPr/>
          </p:nvSpPr>
          <p:spPr bwMode="auto">
            <a:xfrm>
              <a:off x="6890988" y="3670110"/>
              <a:ext cx="73838" cy="23464"/>
            </a:xfrm>
            <a:custGeom>
              <a:avLst/>
              <a:gdLst>
                <a:gd name="T0" fmla="*/ 2147483647 w 30"/>
                <a:gd name="T1" fmla="*/ 0 h 6"/>
                <a:gd name="T2" fmla="*/ 0 w 30"/>
                <a:gd name="T3" fmla="*/ 2147483647 h 6"/>
                <a:gd name="T4" fmla="*/ 2147483647 w 30"/>
                <a:gd name="T5" fmla="*/ 2147483647 h 6"/>
                <a:gd name="T6" fmla="*/ 2147483647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30" y="0"/>
                  </a:moveTo>
                  <a:lnTo>
                    <a:pt x="0" y="6"/>
                  </a:lnTo>
                  <a:lnTo>
                    <a:pt x="8" y="6"/>
                  </a:lnTo>
                  <a:lnTo>
                    <a:pt x="30" y="0"/>
                  </a:lnTo>
                  <a:close/>
                </a:path>
              </a:pathLst>
            </a:custGeom>
            <a:solidFill>
              <a:srgbClr val="A1C6E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 name="Freeform 43"/>
            <p:cNvSpPr>
              <a:spLocks/>
            </p:cNvSpPr>
            <p:nvPr/>
          </p:nvSpPr>
          <p:spPr bwMode="auto">
            <a:xfrm>
              <a:off x="6349523" y="3239947"/>
              <a:ext cx="260887" cy="406699"/>
            </a:xfrm>
            <a:custGeom>
              <a:avLst/>
              <a:gdLst>
                <a:gd name="T0" fmla="*/ 2147483647 w 106"/>
                <a:gd name="T1" fmla="*/ 2147483647 h 104"/>
                <a:gd name="T2" fmla="*/ 2147483647 w 106"/>
                <a:gd name="T3" fmla="*/ 2147483647 h 104"/>
                <a:gd name="T4" fmla="*/ 2147483647 w 106"/>
                <a:gd name="T5" fmla="*/ 2147483647 h 104"/>
                <a:gd name="T6" fmla="*/ 0 w 106"/>
                <a:gd name="T7" fmla="*/ 2147483647 h 104"/>
                <a:gd name="T8" fmla="*/ 2147483647 w 106"/>
                <a:gd name="T9" fmla="*/ 2147483647 h 104"/>
                <a:gd name="T10" fmla="*/ 2147483647 w 106"/>
                <a:gd name="T11" fmla="*/ 2147483647 h 104"/>
                <a:gd name="T12" fmla="*/ 2147483647 w 106"/>
                <a:gd name="T13" fmla="*/ 2147483647 h 104"/>
                <a:gd name="T14" fmla="*/ 2147483647 w 106"/>
                <a:gd name="T15" fmla="*/ 2147483647 h 104"/>
                <a:gd name="T16" fmla="*/ 2147483647 w 106"/>
                <a:gd name="T17" fmla="*/ 2147483647 h 104"/>
                <a:gd name="T18" fmla="*/ 2147483647 w 106"/>
                <a:gd name="T19" fmla="*/ 2147483647 h 104"/>
                <a:gd name="T20" fmla="*/ 2147483647 w 106"/>
                <a:gd name="T21" fmla="*/ 2147483647 h 104"/>
                <a:gd name="T22" fmla="*/ 2147483647 w 106"/>
                <a:gd name="T23" fmla="*/ 2147483647 h 104"/>
                <a:gd name="T24" fmla="*/ 2147483647 w 106"/>
                <a:gd name="T25" fmla="*/ 2147483647 h 104"/>
                <a:gd name="T26" fmla="*/ 2147483647 w 106"/>
                <a:gd name="T27" fmla="*/ 2147483647 h 104"/>
                <a:gd name="T28" fmla="*/ 2147483647 w 106"/>
                <a:gd name="T29" fmla="*/ 2147483647 h 104"/>
                <a:gd name="T30" fmla="*/ 2147483647 w 106"/>
                <a:gd name="T31" fmla="*/ 2147483647 h 104"/>
                <a:gd name="T32" fmla="*/ 2147483647 w 106"/>
                <a:gd name="T33" fmla="*/ 2147483647 h 104"/>
                <a:gd name="T34" fmla="*/ 2147483647 w 106"/>
                <a:gd name="T35" fmla="*/ 2147483647 h 104"/>
                <a:gd name="T36" fmla="*/ 2147483647 w 106"/>
                <a:gd name="T37" fmla="*/ 2147483647 h 104"/>
                <a:gd name="T38" fmla="*/ 2147483647 w 106"/>
                <a:gd name="T39" fmla="*/ 0 h 104"/>
                <a:gd name="T40" fmla="*/ 2147483647 w 106"/>
                <a:gd name="T41" fmla="*/ 2147483647 h 104"/>
                <a:gd name="T42" fmla="*/ 2147483647 w 10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04"/>
                <a:gd name="T68" fmla="*/ 106 w 10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04">
                  <a:moveTo>
                    <a:pt x="60" y="40"/>
                  </a:moveTo>
                  <a:lnTo>
                    <a:pt x="46" y="34"/>
                  </a:lnTo>
                  <a:lnTo>
                    <a:pt x="22" y="24"/>
                  </a:lnTo>
                  <a:lnTo>
                    <a:pt x="0" y="24"/>
                  </a:lnTo>
                  <a:lnTo>
                    <a:pt x="14" y="34"/>
                  </a:lnTo>
                  <a:lnTo>
                    <a:pt x="30" y="46"/>
                  </a:lnTo>
                  <a:lnTo>
                    <a:pt x="60" y="70"/>
                  </a:lnTo>
                  <a:lnTo>
                    <a:pt x="76" y="92"/>
                  </a:lnTo>
                  <a:lnTo>
                    <a:pt x="90" y="92"/>
                  </a:lnTo>
                  <a:lnTo>
                    <a:pt x="106" y="104"/>
                  </a:lnTo>
                  <a:lnTo>
                    <a:pt x="106" y="98"/>
                  </a:lnTo>
                  <a:lnTo>
                    <a:pt x="84" y="86"/>
                  </a:lnTo>
                  <a:lnTo>
                    <a:pt x="84" y="70"/>
                  </a:lnTo>
                  <a:lnTo>
                    <a:pt x="98" y="70"/>
                  </a:lnTo>
                  <a:lnTo>
                    <a:pt x="98" y="58"/>
                  </a:lnTo>
                  <a:lnTo>
                    <a:pt x="84" y="40"/>
                  </a:lnTo>
                  <a:lnTo>
                    <a:pt x="84" y="28"/>
                  </a:lnTo>
                  <a:lnTo>
                    <a:pt x="76" y="12"/>
                  </a:lnTo>
                  <a:lnTo>
                    <a:pt x="60" y="12"/>
                  </a:lnTo>
                  <a:lnTo>
                    <a:pt x="46" y="0"/>
                  </a:lnTo>
                  <a:lnTo>
                    <a:pt x="52" y="12"/>
                  </a:lnTo>
                  <a:lnTo>
                    <a:pt x="60" y="40"/>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 name="Freeform 44"/>
            <p:cNvSpPr>
              <a:spLocks/>
            </p:cNvSpPr>
            <p:nvPr/>
          </p:nvSpPr>
          <p:spPr bwMode="auto">
            <a:xfrm>
              <a:off x="6851609" y="2403084"/>
              <a:ext cx="59068" cy="31285"/>
            </a:xfrm>
            <a:custGeom>
              <a:avLst/>
              <a:gdLst>
                <a:gd name="T0" fmla="*/ 2147483647 w 24"/>
                <a:gd name="T1" fmla="*/ 2147483647 h 8"/>
                <a:gd name="T2" fmla="*/ 2147483647 w 24"/>
                <a:gd name="T3" fmla="*/ 0 h 8"/>
                <a:gd name="T4" fmla="*/ 0 w 24"/>
                <a:gd name="T5" fmla="*/ 2147483647 h 8"/>
                <a:gd name="T6" fmla="*/ 2147483647 w 24"/>
                <a:gd name="T7" fmla="*/ 2147483647 h 8"/>
                <a:gd name="T8" fmla="*/ 2147483647 w 24"/>
                <a:gd name="T9" fmla="*/ 2147483647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24" y="2"/>
                  </a:moveTo>
                  <a:lnTo>
                    <a:pt x="16" y="0"/>
                  </a:lnTo>
                  <a:lnTo>
                    <a:pt x="0" y="8"/>
                  </a:lnTo>
                  <a:lnTo>
                    <a:pt x="16" y="2"/>
                  </a:lnTo>
                  <a:lnTo>
                    <a:pt x="24" y="2"/>
                  </a:lnTo>
                  <a:close/>
                </a:path>
              </a:pathLst>
            </a:custGeom>
            <a:solidFill>
              <a:srgbClr val="A1C6E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 name="Freeform 45"/>
            <p:cNvSpPr>
              <a:spLocks/>
            </p:cNvSpPr>
            <p:nvPr/>
          </p:nvSpPr>
          <p:spPr bwMode="auto">
            <a:xfrm>
              <a:off x="6871298" y="2387442"/>
              <a:ext cx="39379" cy="15642"/>
            </a:xfrm>
            <a:custGeom>
              <a:avLst/>
              <a:gdLst>
                <a:gd name="T0" fmla="*/ 0 w 16"/>
                <a:gd name="T1" fmla="*/ 0 h 4"/>
                <a:gd name="T2" fmla="*/ 2147483647 w 16"/>
                <a:gd name="T3" fmla="*/ 2147483647 h 4"/>
                <a:gd name="T4" fmla="*/ 2147483647 w 16"/>
                <a:gd name="T5" fmla="*/ 0 h 4"/>
                <a:gd name="T6" fmla="*/ 0 w 16"/>
                <a:gd name="T7" fmla="*/ 0 h 4"/>
                <a:gd name="T8" fmla="*/ 0 60000 65536"/>
                <a:gd name="T9" fmla="*/ 0 60000 65536"/>
                <a:gd name="T10" fmla="*/ 0 60000 65536"/>
                <a:gd name="T11" fmla="*/ 0 60000 65536"/>
                <a:gd name="T12" fmla="*/ 0 w 16"/>
                <a:gd name="T13" fmla="*/ 0 h 4"/>
                <a:gd name="T14" fmla="*/ 16 w 16"/>
                <a:gd name="T15" fmla="*/ 4 h 4"/>
              </a:gdLst>
              <a:ahLst/>
              <a:cxnLst>
                <a:cxn ang="T8">
                  <a:pos x="T0" y="T1"/>
                </a:cxn>
                <a:cxn ang="T9">
                  <a:pos x="T2" y="T3"/>
                </a:cxn>
                <a:cxn ang="T10">
                  <a:pos x="T4" y="T5"/>
                </a:cxn>
                <a:cxn ang="T11">
                  <a:pos x="T6" y="T7"/>
                </a:cxn>
              </a:cxnLst>
              <a:rect l="T12" t="T13" r="T14" b="T15"/>
              <a:pathLst>
                <a:path w="16" h="4">
                  <a:moveTo>
                    <a:pt x="0" y="0"/>
                  </a:moveTo>
                  <a:lnTo>
                    <a:pt x="8" y="4"/>
                  </a:lnTo>
                  <a:lnTo>
                    <a:pt x="16" y="0"/>
                  </a:lnTo>
                  <a:lnTo>
                    <a:pt x="0" y="0"/>
                  </a:lnTo>
                  <a:close/>
                </a:path>
              </a:pathLst>
            </a:custGeom>
            <a:solidFill>
              <a:srgbClr val="A1C6E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 name="Freeform 46"/>
            <p:cNvSpPr>
              <a:spLocks/>
            </p:cNvSpPr>
            <p:nvPr/>
          </p:nvSpPr>
          <p:spPr bwMode="auto">
            <a:xfrm>
              <a:off x="6610411" y="3623182"/>
              <a:ext cx="280577" cy="70391"/>
            </a:xfrm>
            <a:custGeom>
              <a:avLst/>
              <a:gdLst>
                <a:gd name="T0" fmla="*/ 2147483647 w 114"/>
                <a:gd name="T1" fmla="*/ 2147483647 h 18"/>
                <a:gd name="T2" fmla="*/ 2147483647 w 114"/>
                <a:gd name="T3" fmla="*/ 2147483647 h 18"/>
                <a:gd name="T4" fmla="*/ 2147483647 w 114"/>
                <a:gd name="T5" fmla="*/ 2147483647 h 18"/>
                <a:gd name="T6" fmla="*/ 2147483647 w 114"/>
                <a:gd name="T7" fmla="*/ 2147483647 h 18"/>
                <a:gd name="T8" fmla="*/ 2147483647 w 114"/>
                <a:gd name="T9" fmla="*/ 2147483647 h 18"/>
                <a:gd name="T10" fmla="*/ 2147483647 w 114"/>
                <a:gd name="T11" fmla="*/ 2147483647 h 18"/>
                <a:gd name="T12" fmla="*/ 2147483647 w 114"/>
                <a:gd name="T13" fmla="*/ 2147483647 h 18"/>
                <a:gd name="T14" fmla="*/ 2147483647 w 114"/>
                <a:gd name="T15" fmla="*/ 2147483647 h 18"/>
                <a:gd name="T16" fmla="*/ 2147483647 w 114"/>
                <a:gd name="T17" fmla="*/ 0 h 18"/>
                <a:gd name="T18" fmla="*/ 2147483647 w 114"/>
                <a:gd name="T19" fmla="*/ 0 h 18"/>
                <a:gd name="T20" fmla="*/ 0 w 114"/>
                <a:gd name="T21" fmla="*/ 2147483647 h 18"/>
                <a:gd name="T22" fmla="*/ 0 w 114"/>
                <a:gd name="T23" fmla="*/ 2147483647 h 18"/>
                <a:gd name="T24" fmla="*/ 2147483647 w 114"/>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8"/>
                <a:gd name="T41" fmla="*/ 114 w 11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8">
                  <a:moveTo>
                    <a:pt x="16" y="12"/>
                  </a:moveTo>
                  <a:lnTo>
                    <a:pt x="8" y="6"/>
                  </a:lnTo>
                  <a:lnTo>
                    <a:pt x="24" y="6"/>
                  </a:lnTo>
                  <a:lnTo>
                    <a:pt x="60" y="18"/>
                  </a:lnTo>
                  <a:lnTo>
                    <a:pt x="114" y="18"/>
                  </a:lnTo>
                  <a:lnTo>
                    <a:pt x="84" y="12"/>
                  </a:lnTo>
                  <a:lnTo>
                    <a:pt x="98" y="12"/>
                  </a:lnTo>
                  <a:lnTo>
                    <a:pt x="68" y="6"/>
                  </a:lnTo>
                  <a:lnTo>
                    <a:pt x="46" y="0"/>
                  </a:lnTo>
                  <a:lnTo>
                    <a:pt x="16" y="0"/>
                  </a:lnTo>
                  <a:lnTo>
                    <a:pt x="0" y="6"/>
                  </a:lnTo>
                  <a:lnTo>
                    <a:pt x="0" y="12"/>
                  </a:lnTo>
                  <a:lnTo>
                    <a:pt x="16" y="12"/>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 name="Freeform 47"/>
            <p:cNvSpPr>
              <a:spLocks/>
            </p:cNvSpPr>
            <p:nvPr/>
          </p:nvSpPr>
          <p:spPr bwMode="auto">
            <a:xfrm>
              <a:off x="7565359" y="1488010"/>
              <a:ext cx="477474" cy="766472"/>
            </a:xfrm>
            <a:custGeom>
              <a:avLst/>
              <a:gdLst>
                <a:gd name="T0" fmla="*/ 2147483647 w 194"/>
                <a:gd name="T1" fmla="*/ 2147483647 h 196"/>
                <a:gd name="T2" fmla="*/ 2147483647 w 194"/>
                <a:gd name="T3" fmla="*/ 2147483647 h 196"/>
                <a:gd name="T4" fmla="*/ 2147483647 w 194"/>
                <a:gd name="T5" fmla="*/ 2147483647 h 196"/>
                <a:gd name="T6" fmla="*/ 2147483647 w 194"/>
                <a:gd name="T7" fmla="*/ 2147483647 h 196"/>
                <a:gd name="T8" fmla="*/ 2147483647 w 194"/>
                <a:gd name="T9" fmla="*/ 2147483647 h 196"/>
                <a:gd name="T10" fmla="*/ 2147483647 w 194"/>
                <a:gd name="T11" fmla="*/ 2147483647 h 196"/>
                <a:gd name="T12" fmla="*/ 2147483647 w 194"/>
                <a:gd name="T13" fmla="*/ 2147483647 h 196"/>
                <a:gd name="T14" fmla="*/ 2147483647 w 194"/>
                <a:gd name="T15" fmla="*/ 2147483647 h 196"/>
                <a:gd name="T16" fmla="*/ 2147483647 w 194"/>
                <a:gd name="T17" fmla="*/ 2147483647 h 196"/>
                <a:gd name="T18" fmla="*/ 2147483647 w 194"/>
                <a:gd name="T19" fmla="*/ 2147483647 h 196"/>
                <a:gd name="T20" fmla="*/ 2147483647 w 194"/>
                <a:gd name="T21" fmla="*/ 2147483647 h 196"/>
                <a:gd name="T22" fmla="*/ 2147483647 w 194"/>
                <a:gd name="T23" fmla="*/ 2147483647 h 196"/>
                <a:gd name="T24" fmla="*/ 2147483647 w 194"/>
                <a:gd name="T25" fmla="*/ 2147483647 h 196"/>
                <a:gd name="T26" fmla="*/ 2147483647 w 194"/>
                <a:gd name="T27" fmla="*/ 2147483647 h 196"/>
                <a:gd name="T28" fmla="*/ 2147483647 w 194"/>
                <a:gd name="T29" fmla="*/ 2147483647 h 196"/>
                <a:gd name="T30" fmla="*/ 2147483647 w 194"/>
                <a:gd name="T31" fmla="*/ 2147483647 h 196"/>
                <a:gd name="T32" fmla="*/ 2147483647 w 194"/>
                <a:gd name="T33" fmla="*/ 2147483647 h 196"/>
                <a:gd name="T34" fmla="*/ 2147483647 w 194"/>
                <a:gd name="T35" fmla="*/ 2147483647 h 196"/>
                <a:gd name="T36" fmla="*/ 2147483647 w 194"/>
                <a:gd name="T37" fmla="*/ 2147483647 h 196"/>
                <a:gd name="T38" fmla="*/ 2147483647 w 194"/>
                <a:gd name="T39" fmla="*/ 2147483647 h 196"/>
                <a:gd name="T40" fmla="*/ 2147483647 w 194"/>
                <a:gd name="T41" fmla="*/ 2147483647 h 196"/>
                <a:gd name="T42" fmla="*/ 2147483647 w 194"/>
                <a:gd name="T43" fmla="*/ 2147483647 h 196"/>
                <a:gd name="T44" fmla="*/ 2147483647 w 194"/>
                <a:gd name="T45" fmla="*/ 2147483647 h 196"/>
                <a:gd name="T46" fmla="*/ 2147483647 w 194"/>
                <a:gd name="T47" fmla="*/ 2147483647 h 196"/>
                <a:gd name="T48" fmla="*/ 2147483647 w 194"/>
                <a:gd name="T49" fmla="*/ 2147483647 h 196"/>
                <a:gd name="T50" fmla="*/ 2147483647 w 194"/>
                <a:gd name="T51" fmla="*/ 2147483647 h 196"/>
                <a:gd name="T52" fmla="*/ 2147483647 w 194"/>
                <a:gd name="T53" fmla="*/ 2147483647 h 196"/>
                <a:gd name="T54" fmla="*/ 2147483647 w 194"/>
                <a:gd name="T55" fmla="*/ 2147483647 h 196"/>
                <a:gd name="T56" fmla="*/ 2147483647 w 194"/>
                <a:gd name="T57" fmla="*/ 2147483647 h 196"/>
                <a:gd name="T58" fmla="*/ 2147483647 w 194"/>
                <a:gd name="T59" fmla="*/ 2147483647 h 196"/>
                <a:gd name="T60" fmla="*/ 2147483647 w 194"/>
                <a:gd name="T61" fmla="*/ 2147483647 h 196"/>
                <a:gd name="T62" fmla="*/ 2147483647 w 194"/>
                <a:gd name="T63" fmla="*/ 2147483647 h 196"/>
                <a:gd name="T64" fmla="*/ 2147483647 w 194"/>
                <a:gd name="T65" fmla="*/ 2147483647 h 196"/>
                <a:gd name="T66" fmla="*/ 2147483647 w 194"/>
                <a:gd name="T67" fmla="*/ 2147483647 h 196"/>
                <a:gd name="T68" fmla="*/ 2147483647 w 194"/>
                <a:gd name="T69" fmla="*/ 2147483647 h 196"/>
                <a:gd name="T70" fmla="*/ 2147483647 w 194"/>
                <a:gd name="T71" fmla="*/ 2147483647 h 196"/>
                <a:gd name="T72" fmla="*/ 2147483647 w 194"/>
                <a:gd name="T73" fmla="*/ 2147483647 h 196"/>
                <a:gd name="T74" fmla="*/ 2147483647 w 194"/>
                <a:gd name="T75" fmla="*/ 2147483647 h 196"/>
                <a:gd name="T76" fmla="*/ 2147483647 w 194"/>
                <a:gd name="T77" fmla="*/ 2147483647 h 196"/>
                <a:gd name="T78" fmla="*/ 2147483647 w 194"/>
                <a:gd name="T79" fmla="*/ 2147483647 h 196"/>
                <a:gd name="T80" fmla="*/ 2147483647 w 194"/>
                <a:gd name="T81" fmla="*/ 2147483647 h 196"/>
                <a:gd name="T82" fmla="*/ 2147483647 w 194"/>
                <a:gd name="T83" fmla="*/ 2147483647 h 196"/>
                <a:gd name="T84" fmla="*/ 2147483647 w 194"/>
                <a:gd name="T85" fmla="*/ 0 h 196"/>
                <a:gd name="T86" fmla="*/ 2147483647 w 194"/>
                <a:gd name="T87" fmla="*/ 2147483647 h 196"/>
                <a:gd name="T88" fmla="*/ 2147483647 w 194"/>
                <a:gd name="T89" fmla="*/ 2147483647 h 196"/>
                <a:gd name="T90" fmla="*/ 2147483647 w 194"/>
                <a:gd name="T91" fmla="*/ 2147483647 h 196"/>
                <a:gd name="T92" fmla="*/ 2147483647 w 194"/>
                <a:gd name="T93" fmla="*/ 2147483647 h 196"/>
                <a:gd name="T94" fmla="*/ 0 w 194"/>
                <a:gd name="T95" fmla="*/ 2147483647 h 196"/>
                <a:gd name="T96" fmla="*/ 0 w 194"/>
                <a:gd name="T97" fmla="*/ 2147483647 h 196"/>
                <a:gd name="T98" fmla="*/ 2147483647 w 194"/>
                <a:gd name="T99" fmla="*/ 2147483647 h 196"/>
                <a:gd name="T100" fmla="*/ 2147483647 w 194"/>
                <a:gd name="T101" fmla="*/ 2147483647 h 196"/>
                <a:gd name="T102" fmla="*/ 2147483647 w 194"/>
                <a:gd name="T103" fmla="*/ 2147483647 h 196"/>
                <a:gd name="T104" fmla="*/ 2147483647 w 194"/>
                <a:gd name="T105" fmla="*/ 2147483647 h 196"/>
                <a:gd name="T106" fmla="*/ 2147483647 w 194"/>
                <a:gd name="T107" fmla="*/ 2147483647 h 196"/>
                <a:gd name="T108" fmla="*/ 2147483647 w 194"/>
                <a:gd name="T109" fmla="*/ 2147483647 h 1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196"/>
                <a:gd name="T167" fmla="*/ 194 w 194"/>
                <a:gd name="T168" fmla="*/ 196 h 1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196">
                  <a:moveTo>
                    <a:pt x="36" y="190"/>
                  </a:moveTo>
                  <a:lnTo>
                    <a:pt x="60" y="188"/>
                  </a:lnTo>
                  <a:lnTo>
                    <a:pt x="68" y="162"/>
                  </a:lnTo>
                  <a:lnTo>
                    <a:pt x="76" y="156"/>
                  </a:lnTo>
                  <a:lnTo>
                    <a:pt x="96" y="176"/>
                  </a:lnTo>
                  <a:lnTo>
                    <a:pt x="114" y="192"/>
                  </a:lnTo>
                  <a:lnTo>
                    <a:pt x="138" y="196"/>
                  </a:lnTo>
                  <a:lnTo>
                    <a:pt x="130" y="176"/>
                  </a:lnTo>
                  <a:lnTo>
                    <a:pt x="126" y="164"/>
                  </a:lnTo>
                  <a:lnTo>
                    <a:pt x="124" y="148"/>
                  </a:lnTo>
                  <a:lnTo>
                    <a:pt x="152" y="126"/>
                  </a:lnTo>
                  <a:lnTo>
                    <a:pt x="148" y="114"/>
                  </a:lnTo>
                  <a:lnTo>
                    <a:pt x="136" y="94"/>
                  </a:lnTo>
                  <a:lnTo>
                    <a:pt x="132" y="72"/>
                  </a:lnTo>
                  <a:lnTo>
                    <a:pt x="142" y="68"/>
                  </a:lnTo>
                  <a:lnTo>
                    <a:pt x="156" y="74"/>
                  </a:lnTo>
                  <a:lnTo>
                    <a:pt x="164" y="78"/>
                  </a:lnTo>
                  <a:lnTo>
                    <a:pt x="168" y="80"/>
                  </a:lnTo>
                  <a:lnTo>
                    <a:pt x="172" y="80"/>
                  </a:lnTo>
                  <a:lnTo>
                    <a:pt x="174" y="78"/>
                  </a:lnTo>
                  <a:lnTo>
                    <a:pt x="176" y="74"/>
                  </a:lnTo>
                  <a:lnTo>
                    <a:pt x="176" y="70"/>
                  </a:lnTo>
                  <a:lnTo>
                    <a:pt x="172" y="64"/>
                  </a:lnTo>
                  <a:lnTo>
                    <a:pt x="168" y="60"/>
                  </a:lnTo>
                  <a:lnTo>
                    <a:pt x="168" y="56"/>
                  </a:lnTo>
                  <a:lnTo>
                    <a:pt x="170" y="54"/>
                  </a:lnTo>
                  <a:lnTo>
                    <a:pt x="174" y="50"/>
                  </a:lnTo>
                  <a:lnTo>
                    <a:pt x="180" y="48"/>
                  </a:lnTo>
                  <a:lnTo>
                    <a:pt x="184" y="48"/>
                  </a:lnTo>
                  <a:lnTo>
                    <a:pt x="186" y="46"/>
                  </a:lnTo>
                  <a:lnTo>
                    <a:pt x="188" y="44"/>
                  </a:lnTo>
                  <a:lnTo>
                    <a:pt x="188" y="34"/>
                  </a:lnTo>
                  <a:lnTo>
                    <a:pt x="186" y="28"/>
                  </a:lnTo>
                  <a:lnTo>
                    <a:pt x="194" y="10"/>
                  </a:lnTo>
                  <a:lnTo>
                    <a:pt x="136" y="2"/>
                  </a:lnTo>
                  <a:lnTo>
                    <a:pt x="70" y="0"/>
                  </a:lnTo>
                  <a:lnTo>
                    <a:pt x="16" y="6"/>
                  </a:lnTo>
                  <a:lnTo>
                    <a:pt x="8" y="14"/>
                  </a:lnTo>
                  <a:lnTo>
                    <a:pt x="4" y="20"/>
                  </a:lnTo>
                  <a:lnTo>
                    <a:pt x="0" y="24"/>
                  </a:lnTo>
                  <a:lnTo>
                    <a:pt x="2" y="66"/>
                  </a:lnTo>
                  <a:lnTo>
                    <a:pt x="20" y="132"/>
                  </a:lnTo>
                  <a:lnTo>
                    <a:pt x="34" y="184"/>
                  </a:lnTo>
                  <a:lnTo>
                    <a:pt x="36" y="190"/>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 name="Freeform 48"/>
            <p:cNvSpPr>
              <a:spLocks/>
            </p:cNvSpPr>
            <p:nvPr/>
          </p:nvSpPr>
          <p:spPr bwMode="auto">
            <a:xfrm>
              <a:off x="3711110" y="885783"/>
              <a:ext cx="4656602" cy="2377627"/>
            </a:xfrm>
            <a:custGeom>
              <a:avLst/>
              <a:gdLst>
                <a:gd name="T0" fmla="*/ 2147483647 w 1892"/>
                <a:gd name="T1" fmla="*/ 2147483647 h 608"/>
                <a:gd name="T2" fmla="*/ 2147483647 w 1892"/>
                <a:gd name="T3" fmla="*/ 2147483647 h 608"/>
                <a:gd name="T4" fmla="*/ 2147483647 w 1892"/>
                <a:gd name="T5" fmla="*/ 2147483647 h 608"/>
                <a:gd name="T6" fmla="*/ 2147483647 w 1892"/>
                <a:gd name="T7" fmla="*/ 2147483647 h 608"/>
                <a:gd name="T8" fmla="*/ 2147483647 w 1892"/>
                <a:gd name="T9" fmla="*/ 2147483647 h 608"/>
                <a:gd name="T10" fmla="*/ 2147483647 w 1892"/>
                <a:gd name="T11" fmla="*/ 2147483647 h 608"/>
                <a:gd name="T12" fmla="*/ 2147483647 w 1892"/>
                <a:gd name="T13" fmla="*/ 2147483647 h 608"/>
                <a:gd name="T14" fmla="*/ 2147483647 w 1892"/>
                <a:gd name="T15" fmla="*/ 2147483647 h 608"/>
                <a:gd name="T16" fmla="*/ 2147483647 w 1892"/>
                <a:gd name="T17" fmla="*/ 2147483647 h 608"/>
                <a:gd name="T18" fmla="*/ 2147483647 w 1892"/>
                <a:gd name="T19" fmla="*/ 2147483647 h 608"/>
                <a:gd name="T20" fmla="*/ 2147483647 w 1892"/>
                <a:gd name="T21" fmla="*/ 2147483647 h 608"/>
                <a:gd name="T22" fmla="*/ 2147483647 w 1892"/>
                <a:gd name="T23" fmla="*/ 2147483647 h 608"/>
                <a:gd name="T24" fmla="*/ 2147483647 w 1892"/>
                <a:gd name="T25" fmla="*/ 2147483647 h 608"/>
                <a:gd name="T26" fmla="*/ 2147483647 w 1892"/>
                <a:gd name="T27" fmla="*/ 2147483647 h 608"/>
                <a:gd name="T28" fmla="*/ 2147483647 w 1892"/>
                <a:gd name="T29" fmla="*/ 2147483647 h 608"/>
                <a:gd name="T30" fmla="*/ 2147483647 w 1892"/>
                <a:gd name="T31" fmla="*/ 2147483647 h 608"/>
                <a:gd name="T32" fmla="*/ 2147483647 w 1892"/>
                <a:gd name="T33" fmla="*/ 2147483647 h 608"/>
                <a:gd name="T34" fmla="*/ 2147483647 w 1892"/>
                <a:gd name="T35" fmla="*/ 2147483647 h 608"/>
                <a:gd name="T36" fmla="*/ 2147483647 w 1892"/>
                <a:gd name="T37" fmla="*/ 2147483647 h 608"/>
                <a:gd name="T38" fmla="*/ 2147483647 w 1892"/>
                <a:gd name="T39" fmla="*/ 2147483647 h 608"/>
                <a:gd name="T40" fmla="*/ 2147483647 w 1892"/>
                <a:gd name="T41" fmla="*/ 2147483647 h 608"/>
                <a:gd name="T42" fmla="*/ 2147483647 w 1892"/>
                <a:gd name="T43" fmla="*/ 2147483647 h 608"/>
                <a:gd name="T44" fmla="*/ 2147483647 w 1892"/>
                <a:gd name="T45" fmla="*/ 2147483647 h 608"/>
                <a:gd name="T46" fmla="*/ 2147483647 w 1892"/>
                <a:gd name="T47" fmla="*/ 2147483647 h 608"/>
                <a:gd name="T48" fmla="*/ 2147483647 w 1892"/>
                <a:gd name="T49" fmla="*/ 2147483647 h 608"/>
                <a:gd name="T50" fmla="*/ 2147483647 w 1892"/>
                <a:gd name="T51" fmla="*/ 2147483647 h 608"/>
                <a:gd name="T52" fmla="*/ 2147483647 w 1892"/>
                <a:gd name="T53" fmla="*/ 2147483647 h 608"/>
                <a:gd name="T54" fmla="*/ 2147483647 w 1892"/>
                <a:gd name="T55" fmla="*/ 2147483647 h 608"/>
                <a:gd name="T56" fmla="*/ 2147483647 w 1892"/>
                <a:gd name="T57" fmla="*/ 2147483647 h 608"/>
                <a:gd name="T58" fmla="*/ 2147483647 w 1892"/>
                <a:gd name="T59" fmla="*/ 2147483647 h 608"/>
                <a:gd name="T60" fmla="*/ 2147483647 w 1892"/>
                <a:gd name="T61" fmla="*/ 2147483647 h 608"/>
                <a:gd name="T62" fmla="*/ 0 w 1892"/>
                <a:gd name="T63" fmla="*/ 2147483647 h 608"/>
                <a:gd name="T64" fmla="*/ 2147483647 w 1892"/>
                <a:gd name="T65" fmla="*/ 2147483647 h 608"/>
                <a:gd name="T66" fmla="*/ 2147483647 w 1892"/>
                <a:gd name="T67" fmla="*/ 2147483647 h 608"/>
                <a:gd name="T68" fmla="*/ 2147483647 w 1892"/>
                <a:gd name="T69" fmla="*/ 2147483647 h 608"/>
                <a:gd name="T70" fmla="*/ 2147483647 w 1892"/>
                <a:gd name="T71" fmla="*/ 2147483647 h 608"/>
                <a:gd name="T72" fmla="*/ 2147483647 w 1892"/>
                <a:gd name="T73" fmla="*/ 2147483647 h 608"/>
                <a:gd name="T74" fmla="*/ 2147483647 w 1892"/>
                <a:gd name="T75" fmla="*/ 2147483647 h 608"/>
                <a:gd name="T76" fmla="*/ 2147483647 w 1892"/>
                <a:gd name="T77" fmla="*/ 2147483647 h 608"/>
                <a:gd name="T78" fmla="*/ 2147483647 w 1892"/>
                <a:gd name="T79" fmla="*/ 2147483647 h 608"/>
                <a:gd name="T80" fmla="*/ 2147483647 w 1892"/>
                <a:gd name="T81" fmla="*/ 2147483647 h 608"/>
                <a:gd name="T82" fmla="*/ 2147483647 w 1892"/>
                <a:gd name="T83" fmla="*/ 2147483647 h 608"/>
                <a:gd name="T84" fmla="*/ 2147483647 w 1892"/>
                <a:gd name="T85" fmla="*/ 2147483647 h 608"/>
                <a:gd name="T86" fmla="*/ 2147483647 w 1892"/>
                <a:gd name="T87" fmla="*/ 2147483647 h 608"/>
                <a:gd name="T88" fmla="*/ 2147483647 w 1892"/>
                <a:gd name="T89" fmla="*/ 2147483647 h 608"/>
                <a:gd name="T90" fmla="*/ 2147483647 w 1892"/>
                <a:gd name="T91" fmla="*/ 2147483647 h 608"/>
                <a:gd name="T92" fmla="*/ 2147483647 w 1892"/>
                <a:gd name="T93" fmla="*/ 2147483647 h 608"/>
                <a:gd name="T94" fmla="*/ 2147483647 w 1892"/>
                <a:gd name="T95" fmla="*/ 2147483647 h 608"/>
                <a:gd name="T96" fmla="*/ 2147483647 w 1892"/>
                <a:gd name="T97" fmla="*/ 2147483647 h 608"/>
                <a:gd name="T98" fmla="*/ 2147483647 w 1892"/>
                <a:gd name="T99" fmla="*/ 2147483647 h 608"/>
                <a:gd name="T100" fmla="*/ 2147483647 w 1892"/>
                <a:gd name="T101" fmla="*/ 2147483647 h 608"/>
                <a:gd name="T102" fmla="*/ 2147483647 w 1892"/>
                <a:gd name="T103" fmla="*/ 2147483647 h 608"/>
                <a:gd name="T104" fmla="*/ 2147483647 w 1892"/>
                <a:gd name="T105" fmla="*/ 2147483647 h 608"/>
                <a:gd name="T106" fmla="*/ 2147483647 w 1892"/>
                <a:gd name="T107" fmla="*/ 2147483647 h 608"/>
                <a:gd name="T108" fmla="*/ 2147483647 w 1892"/>
                <a:gd name="T109" fmla="*/ 2147483647 h 608"/>
                <a:gd name="T110" fmla="*/ 2147483647 w 1892"/>
                <a:gd name="T111" fmla="*/ 2147483647 h 608"/>
                <a:gd name="T112" fmla="*/ 2147483647 w 1892"/>
                <a:gd name="T113" fmla="*/ 2147483647 h 608"/>
                <a:gd name="T114" fmla="*/ 2147483647 w 1892"/>
                <a:gd name="T115" fmla="*/ 2147483647 h 608"/>
                <a:gd name="T116" fmla="*/ 2147483647 w 1892"/>
                <a:gd name="T117" fmla="*/ 2147483647 h 608"/>
                <a:gd name="T118" fmla="*/ 2147483647 w 1892"/>
                <a:gd name="T119" fmla="*/ 2147483647 h 608"/>
                <a:gd name="T120" fmla="*/ 2147483647 w 1892"/>
                <a:gd name="T121" fmla="*/ 2147483647 h 6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2"/>
                <a:gd name="T184" fmla="*/ 0 h 608"/>
                <a:gd name="T185" fmla="*/ 1892 w 1892"/>
                <a:gd name="T186" fmla="*/ 608 h 6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2" h="608">
                  <a:moveTo>
                    <a:pt x="1786" y="126"/>
                  </a:moveTo>
                  <a:lnTo>
                    <a:pt x="1808" y="132"/>
                  </a:lnTo>
                  <a:lnTo>
                    <a:pt x="1840" y="144"/>
                  </a:lnTo>
                  <a:lnTo>
                    <a:pt x="1870" y="156"/>
                  </a:lnTo>
                  <a:lnTo>
                    <a:pt x="1870" y="144"/>
                  </a:lnTo>
                  <a:lnTo>
                    <a:pt x="1862" y="132"/>
                  </a:lnTo>
                  <a:lnTo>
                    <a:pt x="1892" y="126"/>
                  </a:lnTo>
                  <a:lnTo>
                    <a:pt x="1870" y="122"/>
                  </a:lnTo>
                  <a:lnTo>
                    <a:pt x="1854" y="122"/>
                  </a:lnTo>
                  <a:lnTo>
                    <a:pt x="1824" y="116"/>
                  </a:lnTo>
                  <a:lnTo>
                    <a:pt x="1794" y="110"/>
                  </a:lnTo>
                  <a:lnTo>
                    <a:pt x="1740" y="98"/>
                  </a:lnTo>
                  <a:lnTo>
                    <a:pt x="1694" y="92"/>
                  </a:lnTo>
                  <a:lnTo>
                    <a:pt x="1672" y="98"/>
                  </a:lnTo>
                  <a:lnTo>
                    <a:pt x="1642" y="98"/>
                  </a:lnTo>
                  <a:lnTo>
                    <a:pt x="1648" y="110"/>
                  </a:lnTo>
                  <a:lnTo>
                    <a:pt x="1618" y="98"/>
                  </a:lnTo>
                  <a:lnTo>
                    <a:pt x="1610" y="104"/>
                  </a:lnTo>
                  <a:lnTo>
                    <a:pt x="1588" y="98"/>
                  </a:lnTo>
                  <a:lnTo>
                    <a:pt x="1566" y="98"/>
                  </a:lnTo>
                  <a:lnTo>
                    <a:pt x="1542" y="104"/>
                  </a:lnTo>
                  <a:lnTo>
                    <a:pt x="1526" y="92"/>
                  </a:lnTo>
                  <a:lnTo>
                    <a:pt x="1506" y="72"/>
                  </a:lnTo>
                  <a:lnTo>
                    <a:pt x="1466" y="80"/>
                  </a:lnTo>
                  <a:lnTo>
                    <a:pt x="1420" y="80"/>
                  </a:lnTo>
                  <a:lnTo>
                    <a:pt x="1390" y="86"/>
                  </a:lnTo>
                  <a:lnTo>
                    <a:pt x="1412" y="80"/>
                  </a:lnTo>
                  <a:lnTo>
                    <a:pt x="1376" y="58"/>
                  </a:lnTo>
                  <a:lnTo>
                    <a:pt x="1330" y="76"/>
                  </a:lnTo>
                  <a:lnTo>
                    <a:pt x="1308" y="70"/>
                  </a:lnTo>
                  <a:lnTo>
                    <a:pt x="1300" y="80"/>
                  </a:lnTo>
                  <a:lnTo>
                    <a:pt x="1276" y="80"/>
                  </a:lnTo>
                  <a:lnTo>
                    <a:pt x="1246" y="86"/>
                  </a:lnTo>
                  <a:lnTo>
                    <a:pt x="1232" y="80"/>
                  </a:lnTo>
                  <a:lnTo>
                    <a:pt x="1224" y="92"/>
                  </a:lnTo>
                  <a:lnTo>
                    <a:pt x="1202" y="86"/>
                  </a:lnTo>
                  <a:lnTo>
                    <a:pt x="1178" y="80"/>
                  </a:lnTo>
                  <a:lnTo>
                    <a:pt x="1194" y="76"/>
                  </a:lnTo>
                  <a:lnTo>
                    <a:pt x="1178" y="64"/>
                  </a:lnTo>
                  <a:lnTo>
                    <a:pt x="1162" y="64"/>
                  </a:lnTo>
                  <a:lnTo>
                    <a:pt x="1148" y="70"/>
                  </a:lnTo>
                  <a:lnTo>
                    <a:pt x="1118" y="70"/>
                  </a:lnTo>
                  <a:lnTo>
                    <a:pt x="1102" y="64"/>
                  </a:lnTo>
                  <a:lnTo>
                    <a:pt x="1064" y="70"/>
                  </a:lnTo>
                  <a:lnTo>
                    <a:pt x="1034" y="70"/>
                  </a:lnTo>
                  <a:lnTo>
                    <a:pt x="1018" y="76"/>
                  </a:lnTo>
                  <a:lnTo>
                    <a:pt x="974" y="92"/>
                  </a:lnTo>
                  <a:lnTo>
                    <a:pt x="996" y="80"/>
                  </a:lnTo>
                  <a:lnTo>
                    <a:pt x="1026" y="70"/>
                  </a:lnTo>
                  <a:lnTo>
                    <a:pt x="1048" y="52"/>
                  </a:lnTo>
                  <a:lnTo>
                    <a:pt x="1034" y="46"/>
                  </a:lnTo>
                  <a:lnTo>
                    <a:pt x="1018" y="40"/>
                  </a:lnTo>
                  <a:lnTo>
                    <a:pt x="1004" y="40"/>
                  </a:lnTo>
                  <a:lnTo>
                    <a:pt x="974" y="46"/>
                  </a:lnTo>
                  <a:lnTo>
                    <a:pt x="964" y="40"/>
                  </a:lnTo>
                  <a:lnTo>
                    <a:pt x="958" y="24"/>
                  </a:lnTo>
                  <a:lnTo>
                    <a:pt x="934" y="18"/>
                  </a:lnTo>
                  <a:lnTo>
                    <a:pt x="950" y="6"/>
                  </a:lnTo>
                  <a:lnTo>
                    <a:pt x="928" y="0"/>
                  </a:lnTo>
                  <a:lnTo>
                    <a:pt x="912" y="18"/>
                  </a:lnTo>
                  <a:lnTo>
                    <a:pt x="934" y="24"/>
                  </a:lnTo>
                  <a:lnTo>
                    <a:pt x="942" y="40"/>
                  </a:lnTo>
                  <a:lnTo>
                    <a:pt x="928" y="36"/>
                  </a:lnTo>
                  <a:lnTo>
                    <a:pt x="920" y="46"/>
                  </a:lnTo>
                  <a:lnTo>
                    <a:pt x="896" y="40"/>
                  </a:lnTo>
                  <a:lnTo>
                    <a:pt x="882" y="40"/>
                  </a:lnTo>
                  <a:lnTo>
                    <a:pt x="866" y="46"/>
                  </a:lnTo>
                  <a:lnTo>
                    <a:pt x="844" y="46"/>
                  </a:lnTo>
                  <a:lnTo>
                    <a:pt x="820" y="52"/>
                  </a:lnTo>
                  <a:lnTo>
                    <a:pt x="828" y="64"/>
                  </a:lnTo>
                  <a:lnTo>
                    <a:pt x="828" y="80"/>
                  </a:lnTo>
                  <a:lnTo>
                    <a:pt x="820" y="70"/>
                  </a:lnTo>
                  <a:lnTo>
                    <a:pt x="798" y="76"/>
                  </a:lnTo>
                  <a:lnTo>
                    <a:pt x="776" y="76"/>
                  </a:lnTo>
                  <a:lnTo>
                    <a:pt x="798" y="86"/>
                  </a:lnTo>
                  <a:lnTo>
                    <a:pt x="814" y="98"/>
                  </a:lnTo>
                  <a:lnTo>
                    <a:pt x="820" y="110"/>
                  </a:lnTo>
                  <a:lnTo>
                    <a:pt x="814" y="122"/>
                  </a:lnTo>
                  <a:lnTo>
                    <a:pt x="798" y="110"/>
                  </a:lnTo>
                  <a:lnTo>
                    <a:pt x="790" y="92"/>
                  </a:lnTo>
                  <a:lnTo>
                    <a:pt x="760" y="92"/>
                  </a:lnTo>
                  <a:lnTo>
                    <a:pt x="744" y="98"/>
                  </a:lnTo>
                  <a:lnTo>
                    <a:pt x="722" y="86"/>
                  </a:lnTo>
                  <a:lnTo>
                    <a:pt x="730" y="104"/>
                  </a:lnTo>
                  <a:lnTo>
                    <a:pt x="738" y="122"/>
                  </a:lnTo>
                  <a:lnTo>
                    <a:pt x="760" y="122"/>
                  </a:lnTo>
                  <a:lnTo>
                    <a:pt x="782" y="132"/>
                  </a:lnTo>
                  <a:lnTo>
                    <a:pt x="776" y="150"/>
                  </a:lnTo>
                  <a:lnTo>
                    <a:pt x="776" y="138"/>
                  </a:lnTo>
                  <a:lnTo>
                    <a:pt x="752" y="126"/>
                  </a:lnTo>
                  <a:lnTo>
                    <a:pt x="752" y="138"/>
                  </a:lnTo>
                  <a:lnTo>
                    <a:pt x="744" y="126"/>
                  </a:lnTo>
                  <a:lnTo>
                    <a:pt x="738" y="144"/>
                  </a:lnTo>
                  <a:lnTo>
                    <a:pt x="730" y="160"/>
                  </a:lnTo>
                  <a:lnTo>
                    <a:pt x="714" y="156"/>
                  </a:lnTo>
                  <a:lnTo>
                    <a:pt x="722" y="144"/>
                  </a:lnTo>
                  <a:lnTo>
                    <a:pt x="722" y="126"/>
                  </a:lnTo>
                  <a:lnTo>
                    <a:pt x="714" y="98"/>
                  </a:lnTo>
                  <a:lnTo>
                    <a:pt x="714" y="86"/>
                  </a:lnTo>
                  <a:lnTo>
                    <a:pt x="706" y="70"/>
                  </a:lnTo>
                  <a:lnTo>
                    <a:pt x="676" y="80"/>
                  </a:lnTo>
                  <a:lnTo>
                    <a:pt x="662" y="98"/>
                  </a:lnTo>
                  <a:lnTo>
                    <a:pt x="662" y="110"/>
                  </a:lnTo>
                  <a:lnTo>
                    <a:pt x="676" y="116"/>
                  </a:lnTo>
                  <a:lnTo>
                    <a:pt x="692" y="126"/>
                  </a:lnTo>
                  <a:lnTo>
                    <a:pt x="654" y="122"/>
                  </a:lnTo>
                  <a:lnTo>
                    <a:pt x="638" y="116"/>
                  </a:lnTo>
                  <a:lnTo>
                    <a:pt x="614" y="110"/>
                  </a:lnTo>
                  <a:lnTo>
                    <a:pt x="570" y="110"/>
                  </a:lnTo>
                  <a:lnTo>
                    <a:pt x="570" y="104"/>
                  </a:lnTo>
                  <a:lnTo>
                    <a:pt x="562" y="104"/>
                  </a:lnTo>
                  <a:lnTo>
                    <a:pt x="554" y="92"/>
                  </a:lnTo>
                  <a:lnTo>
                    <a:pt x="554" y="76"/>
                  </a:lnTo>
                  <a:lnTo>
                    <a:pt x="592" y="64"/>
                  </a:lnTo>
                  <a:lnTo>
                    <a:pt x="630" y="52"/>
                  </a:lnTo>
                  <a:lnTo>
                    <a:pt x="654" y="36"/>
                  </a:lnTo>
                  <a:lnTo>
                    <a:pt x="630" y="40"/>
                  </a:lnTo>
                  <a:lnTo>
                    <a:pt x="586" y="52"/>
                  </a:lnTo>
                  <a:lnTo>
                    <a:pt x="562" y="58"/>
                  </a:lnTo>
                  <a:lnTo>
                    <a:pt x="546" y="76"/>
                  </a:lnTo>
                  <a:lnTo>
                    <a:pt x="532" y="98"/>
                  </a:lnTo>
                  <a:lnTo>
                    <a:pt x="540" y="98"/>
                  </a:lnTo>
                  <a:lnTo>
                    <a:pt x="532" y="110"/>
                  </a:lnTo>
                  <a:lnTo>
                    <a:pt x="554" y="116"/>
                  </a:lnTo>
                  <a:lnTo>
                    <a:pt x="566" y="110"/>
                  </a:lnTo>
                  <a:lnTo>
                    <a:pt x="586" y="116"/>
                  </a:lnTo>
                  <a:lnTo>
                    <a:pt x="600" y="116"/>
                  </a:lnTo>
                  <a:lnTo>
                    <a:pt x="614" y="122"/>
                  </a:lnTo>
                  <a:lnTo>
                    <a:pt x="600" y="126"/>
                  </a:lnTo>
                  <a:lnTo>
                    <a:pt x="578" y="122"/>
                  </a:lnTo>
                  <a:lnTo>
                    <a:pt x="546" y="132"/>
                  </a:lnTo>
                  <a:lnTo>
                    <a:pt x="546" y="122"/>
                  </a:lnTo>
                  <a:lnTo>
                    <a:pt x="540" y="126"/>
                  </a:lnTo>
                  <a:lnTo>
                    <a:pt x="508" y="132"/>
                  </a:lnTo>
                  <a:lnTo>
                    <a:pt x="494" y="150"/>
                  </a:lnTo>
                  <a:lnTo>
                    <a:pt x="486" y="138"/>
                  </a:lnTo>
                  <a:lnTo>
                    <a:pt x="494" y="126"/>
                  </a:lnTo>
                  <a:lnTo>
                    <a:pt x="464" y="126"/>
                  </a:lnTo>
                  <a:lnTo>
                    <a:pt x="472" y="138"/>
                  </a:lnTo>
                  <a:lnTo>
                    <a:pt x="464" y="156"/>
                  </a:lnTo>
                  <a:lnTo>
                    <a:pt x="456" y="156"/>
                  </a:lnTo>
                  <a:lnTo>
                    <a:pt x="440" y="160"/>
                  </a:lnTo>
                  <a:lnTo>
                    <a:pt x="434" y="166"/>
                  </a:lnTo>
                  <a:lnTo>
                    <a:pt x="410" y="166"/>
                  </a:lnTo>
                  <a:lnTo>
                    <a:pt x="426" y="184"/>
                  </a:lnTo>
                  <a:lnTo>
                    <a:pt x="410" y="178"/>
                  </a:lnTo>
                  <a:lnTo>
                    <a:pt x="394" y="172"/>
                  </a:lnTo>
                  <a:lnTo>
                    <a:pt x="402" y="160"/>
                  </a:lnTo>
                  <a:lnTo>
                    <a:pt x="372" y="156"/>
                  </a:lnTo>
                  <a:lnTo>
                    <a:pt x="358" y="150"/>
                  </a:lnTo>
                  <a:lnTo>
                    <a:pt x="386" y="156"/>
                  </a:lnTo>
                  <a:lnTo>
                    <a:pt x="418" y="156"/>
                  </a:lnTo>
                  <a:lnTo>
                    <a:pt x="440" y="150"/>
                  </a:lnTo>
                  <a:lnTo>
                    <a:pt x="440" y="138"/>
                  </a:lnTo>
                  <a:lnTo>
                    <a:pt x="410" y="138"/>
                  </a:lnTo>
                  <a:lnTo>
                    <a:pt x="402" y="126"/>
                  </a:lnTo>
                  <a:lnTo>
                    <a:pt x="380" y="126"/>
                  </a:lnTo>
                  <a:lnTo>
                    <a:pt x="364" y="122"/>
                  </a:lnTo>
                  <a:lnTo>
                    <a:pt x="350" y="116"/>
                  </a:lnTo>
                  <a:lnTo>
                    <a:pt x="312" y="116"/>
                  </a:lnTo>
                  <a:lnTo>
                    <a:pt x="296" y="122"/>
                  </a:lnTo>
                  <a:lnTo>
                    <a:pt x="296" y="110"/>
                  </a:lnTo>
                  <a:lnTo>
                    <a:pt x="274" y="122"/>
                  </a:lnTo>
                  <a:lnTo>
                    <a:pt x="250" y="122"/>
                  </a:lnTo>
                  <a:lnTo>
                    <a:pt x="236" y="132"/>
                  </a:lnTo>
                  <a:lnTo>
                    <a:pt x="212" y="150"/>
                  </a:lnTo>
                  <a:lnTo>
                    <a:pt x="198" y="166"/>
                  </a:lnTo>
                  <a:lnTo>
                    <a:pt x="182" y="190"/>
                  </a:lnTo>
                  <a:lnTo>
                    <a:pt x="160" y="190"/>
                  </a:lnTo>
                  <a:lnTo>
                    <a:pt x="144" y="196"/>
                  </a:lnTo>
                  <a:lnTo>
                    <a:pt x="136" y="208"/>
                  </a:lnTo>
                  <a:lnTo>
                    <a:pt x="130" y="218"/>
                  </a:lnTo>
                  <a:lnTo>
                    <a:pt x="136" y="236"/>
                  </a:lnTo>
                  <a:lnTo>
                    <a:pt x="136" y="248"/>
                  </a:lnTo>
                  <a:lnTo>
                    <a:pt x="152" y="242"/>
                  </a:lnTo>
                  <a:lnTo>
                    <a:pt x="168" y="236"/>
                  </a:lnTo>
                  <a:lnTo>
                    <a:pt x="190" y="230"/>
                  </a:lnTo>
                  <a:lnTo>
                    <a:pt x="198" y="242"/>
                  </a:lnTo>
                  <a:lnTo>
                    <a:pt x="204" y="258"/>
                  </a:lnTo>
                  <a:lnTo>
                    <a:pt x="212" y="264"/>
                  </a:lnTo>
                  <a:lnTo>
                    <a:pt x="236" y="264"/>
                  </a:lnTo>
                  <a:lnTo>
                    <a:pt x="236" y="252"/>
                  </a:lnTo>
                  <a:lnTo>
                    <a:pt x="250" y="242"/>
                  </a:lnTo>
                  <a:lnTo>
                    <a:pt x="250" y="230"/>
                  </a:lnTo>
                  <a:lnTo>
                    <a:pt x="244" y="218"/>
                  </a:lnTo>
                  <a:lnTo>
                    <a:pt x="236" y="208"/>
                  </a:lnTo>
                  <a:lnTo>
                    <a:pt x="236" y="196"/>
                  </a:lnTo>
                  <a:lnTo>
                    <a:pt x="258" y="184"/>
                  </a:lnTo>
                  <a:lnTo>
                    <a:pt x="258" y="172"/>
                  </a:lnTo>
                  <a:lnTo>
                    <a:pt x="282" y="166"/>
                  </a:lnTo>
                  <a:lnTo>
                    <a:pt x="304" y="172"/>
                  </a:lnTo>
                  <a:lnTo>
                    <a:pt x="282" y="190"/>
                  </a:lnTo>
                  <a:lnTo>
                    <a:pt x="266" y="190"/>
                  </a:lnTo>
                  <a:lnTo>
                    <a:pt x="282" y="212"/>
                  </a:lnTo>
                  <a:lnTo>
                    <a:pt x="364" y="212"/>
                  </a:lnTo>
                  <a:lnTo>
                    <a:pt x="350" y="218"/>
                  </a:lnTo>
                  <a:lnTo>
                    <a:pt x="334" y="218"/>
                  </a:lnTo>
                  <a:lnTo>
                    <a:pt x="312" y="224"/>
                  </a:lnTo>
                  <a:lnTo>
                    <a:pt x="304" y="242"/>
                  </a:lnTo>
                  <a:lnTo>
                    <a:pt x="282" y="236"/>
                  </a:lnTo>
                  <a:lnTo>
                    <a:pt x="282" y="264"/>
                  </a:lnTo>
                  <a:lnTo>
                    <a:pt x="258" y="264"/>
                  </a:lnTo>
                  <a:lnTo>
                    <a:pt x="236" y="270"/>
                  </a:lnTo>
                  <a:lnTo>
                    <a:pt x="212" y="270"/>
                  </a:lnTo>
                  <a:lnTo>
                    <a:pt x="198" y="276"/>
                  </a:lnTo>
                  <a:lnTo>
                    <a:pt x="174" y="282"/>
                  </a:lnTo>
                  <a:lnTo>
                    <a:pt x="182" y="270"/>
                  </a:lnTo>
                  <a:lnTo>
                    <a:pt x="198" y="252"/>
                  </a:lnTo>
                  <a:lnTo>
                    <a:pt x="182" y="252"/>
                  </a:lnTo>
                  <a:lnTo>
                    <a:pt x="160" y="248"/>
                  </a:lnTo>
                  <a:lnTo>
                    <a:pt x="168" y="264"/>
                  </a:lnTo>
                  <a:lnTo>
                    <a:pt x="168" y="282"/>
                  </a:lnTo>
                  <a:lnTo>
                    <a:pt x="144" y="282"/>
                  </a:lnTo>
                  <a:lnTo>
                    <a:pt x="136" y="294"/>
                  </a:lnTo>
                  <a:lnTo>
                    <a:pt x="114" y="304"/>
                  </a:lnTo>
                  <a:lnTo>
                    <a:pt x="98" y="316"/>
                  </a:lnTo>
                  <a:lnTo>
                    <a:pt x="76" y="316"/>
                  </a:lnTo>
                  <a:lnTo>
                    <a:pt x="52" y="322"/>
                  </a:lnTo>
                  <a:lnTo>
                    <a:pt x="52" y="332"/>
                  </a:lnTo>
                  <a:lnTo>
                    <a:pt x="68" y="344"/>
                  </a:lnTo>
                  <a:lnTo>
                    <a:pt x="76" y="362"/>
                  </a:lnTo>
                  <a:lnTo>
                    <a:pt x="52" y="368"/>
                  </a:lnTo>
                  <a:lnTo>
                    <a:pt x="0" y="368"/>
                  </a:lnTo>
                  <a:lnTo>
                    <a:pt x="0" y="378"/>
                  </a:lnTo>
                  <a:lnTo>
                    <a:pt x="16" y="378"/>
                  </a:lnTo>
                  <a:lnTo>
                    <a:pt x="6" y="384"/>
                  </a:lnTo>
                  <a:lnTo>
                    <a:pt x="6" y="424"/>
                  </a:lnTo>
                  <a:lnTo>
                    <a:pt x="30" y="420"/>
                  </a:lnTo>
                  <a:lnTo>
                    <a:pt x="46" y="424"/>
                  </a:lnTo>
                  <a:lnTo>
                    <a:pt x="68" y="420"/>
                  </a:lnTo>
                  <a:lnTo>
                    <a:pt x="98" y="408"/>
                  </a:lnTo>
                  <a:lnTo>
                    <a:pt x="98" y="396"/>
                  </a:lnTo>
                  <a:lnTo>
                    <a:pt x="114" y="378"/>
                  </a:lnTo>
                  <a:lnTo>
                    <a:pt x="130" y="368"/>
                  </a:lnTo>
                  <a:lnTo>
                    <a:pt x="174" y="368"/>
                  </a:lnTo>
                  <a:lnTo>
                    <a:pt x="198" y="356"/>
                  </a:lnTo>
                  <a:lnTo>
                    <a:pt x="212" y="378"/>
                  </a:lnTo>
                  <a:lnTo>
                    <a:pt x="228" y="390"/>
                  </a:lnTo>
                  <a:lnTo>
                    <a:pt x="236" y="402"/>
                  </a:lnTo>
                  <a:lnTo>
                    <a:pt x="220" y="408"/>
                  </a:lnTo>
                  <a:lnTo>
                    <a:pt x="236" y="420"/>
                  </a:lnTo>
                  <a:lnTo>
                    <a:pt x="250" y="408"/>
                  </a:lnTo>
                  <a:lnTo>
                    <a:pt x="250" y="390"/>
                  </a:lnTo>
                  <a:lnTo>
                    <a:pt x="244" y="374"/>
                  </a:lnTo>
                  <a:lnTo>
                    <a:pt x="236" y="384"/>
                  </a:lnTo>
                  <a:lnTo>
                    <a:pt x="220" y="362"/>
                  </a:lnTo>
                  <a:lnTo>
                    <a:pt x="204" y="350"/>
                  </a:lnTo>
                  <a:lnTo>
                    <a:pt x="228" y="350"/>
                  </a:lnTo>
                  <a:lnTo>
                    <a:pt x="236" y="356"/>
                  </a:lnTo>
                  <a:lnTo>
                    <a:pt x="258" y="368"/>
                  </a:lnTo>
                  <a:lnTo>
                    <a:pt x="274" y="374"/>
                  </a:lnTo>
                  <a:lnTo>
                    <a:pt x="288" y="384"/>
                  </a:lnTo>
                  <a:lnTo>
                    <a:pt x="304" y="408"/>
                  </a:lnTo>
                  <a:lnTo>
                    <a:pt x="318" y="412"/>
                  </a:lnTo>
                  <a:lnTo>
                    <a:pt x="318" y="402"/>
                  </a:lnTo>
                  <a:lnTo>
                    <a:pt x="312" y="390"/>
                  </a:lnTo>
                  <a:lnTo>
                    <a:pt x="318" y="378"/>
                  </a:lnTo>
                  <a:lnTo>
                    <a:pt x="342" y="378"/>
                  </a:lnTo>
                  <a:lnTo>
                    <a:pt x="364" y="374"/>
                  </a:lnTo>
                  <a:lnTo>
                    <a:pt x="350" y="368"/>
                  </a:lnTo>
                  <a:lnTo>
                    <a:pt x="350" y="356"/>
                  </a:lnTo>
                  <a:lnTo>
                    <a:pt x="364" y="338"/>
                  </a:lnTo>
                  <a:lnTo>
                    <a:pt x="386" y="332"/>
                  </a:lnTo>
                  <a:lnTo>
                    <a:pt x="410" y="328"/>
                  </a:lnTo>
                  <a:lnTo>
                    <a:pt x="394" y="338"/>
                  </a:lnTo>
                  <a:lnTo>
                    <a:pt x="418" y="350"/>
                  </a:lnTo>
                  <a:lnTo>
                    <a:pt x="440" y="344"/>
                  </a:lnTo>
                  <a:lnTo>
                    <a:pt x="464" y="356"/>
                  </a:lnTo>
                  <a:lnTo>
                    <a:pt x="494" y="356"/>
                  </a:lnTo>
                  <a:lnTo>
                    <a:pt x="502" y="378"/>
                  </a:lnTo>
                  <a:lnTo>
                    <a:pt x="464" y="384"/>
                  </a:lnTo>
                  <a:lnTo>
                    <a:pt x="440" y="378"/>
                  </a:lnTo>
                  <a:lnTo>
                    <a:pt x="426" y="378"/>
                  </a:lnTo>
                  <a:lnTo>
                    <a:pt x="410" y="374"/>
                  </a:lnTo>
                  <a:lnTo>
                    <a:pt x="386" y="374"/>
                  </a:lnTo>
                  <a:lnTo>
                    <a:pt x="364" y="384"/>
                  </a:lnTo>
                  <a:lnTo>
                    <a:pt x="350" y="384"/>
                  </a:lnTo>
                  <a:lnTo>
                    <a:pt x="358" y="396"/>
                  </a:lnTo>
                  <a:lnTo>
                    <a:pt x="364" y="408"/>
                  </a:lnTo>
                  <a:lnTo>
                    <a:pt x="380" y="420"/>
                  </a:lnTo>
                  <a:lnTo>
                    <a:pt x="418" y="420"/>
                  </a:lnTo>
                  <a:lnTo>
                    <a:pt x="448" y="412"/>
                  </a:lnTo>
                  <a:lnTo>
                    <a:pt x="434" y="424"/>
                  </a:lnTo>
                  <a:lnTo>
                    <a:pt x="418" y="430"/>
                  </a:lnTo>
                  <a:lnTo>
                    <a:pt x="440" y="430"/>
                  </a:lnTo>
                  <a:lnTo>
                    <a:pt x="440" y="442"/>
                  </a:lnTo>
                  <a:lnTo>
                    <a:pt x="434" y="460"/>
                  </a:lnTo>
                  <a:lnTo>
                    <a:pt x="418" y="448"/>
                  </a:lnTo>
                  <a:lnTo>
                    <a:pt x="418" y="466"/>
                  </a:lnTo>
                  <a:lnTo>
                    <a:pt x="426" y="466"/>
                  </a:lnTo>
                  <a:lnTo>
                    <a:pt x="440" y="476"/>
                  </a:lnTo>
                  <a:lnTo>
                    <a:pt x="448" y="488"/>
                  </a:lnTo>
                  <a:lnTo>
                    <a:pt x="472" y="488"/>
                  </a:lnTo>
                  <a:lnTo>
                    <a:pt x="478" y="504"/>
                  </a:lnTo>
                  <a:lnTo>
                    <a:pt x="486" y="528"/>
                  </a:lnTo>
                  <a:lnTo>
                    <a:pt x="508" y="534"/>
                  </a:lnTo>
                  <a:lnTo>
                    <a:pt x="524" y="546"/>
                  </a:lnTo>
                  <a:lnTo>
                    <a:pt x="532" y="568"/>
                  </a:lnTo>
                  <a:lnTo>
                    <a:pt x="554" y="584"/>
                  </a:lnTo>
                  <a:lnTo>
                    <a:pt x="586" y="580"/>
                  </a:lnTo>
                  <a:lnTo>
                    <a:pt x="622" y="562"/>
                  </a:lnTo>
                  <a:lnTo>
                    <a:pt x="646" y="552"/>
                  </a:lnTo>
                  <a:lnTo>
                    <a:pt x="668" y="540"/>
                  </a:lnTo>
                  <a:lnTo>
                    <a:pt x="692" y="522"/>
                  </a:lnTo>
                  <a:lnTo>
                    <a:pt x="698" y="504"/>
                  </a:lnTo>
                  <a:lnTo>
                    <a:pt x="668" y="500"/>
                  </a:lnTo>
                  <a:lnTo>
                    <a:pt x="662" y="488"/>
                  </a:lnTo>
                  <a:lnTo>
                    <a:pt x="646" y="500"/>
                  </a:lnTo>
                  <a:lnTo>
                    <a:pt x="614" y="504"/>
                  </a:lnTo>
                  <a:lnTo>
                    <a:pt x="614" y="516"/>
                  </a:lnTo>
                  <a:lnTo>
                    <a:pt x="608" y="500"/>
                  </a:lnTo>
                  <a:lnTo>
                    <a:pt x="592" y="488"/>
                  </a:lnTo>
                  <a:lnTo>
                    <a:pt x="570" y="482"/>
                  </a:lnTo>
                  <a:lnTo>
                    <a:pt x="562" y="470"/>
                  </a:lnTo>
                  <a:lnTo>
                    <a:pt x="562" y="454"/>
                  </a:lnTo>
                  <a:lnTo>
                    <a:pt x="586" y="454"/>
                  </a:lnTo>
                  <a:lnTo>
                    <a:pt x="622" y="476"/>
                  </a:lnTo>
                  <a:lnTo>
                    <a:pt x="646" y="476"/>
                  </a:lnTo>
                  <a:lnTo>
                    <a:pt x="654" y="482"/>
                  </a:lnTo>
                  <a:lnTo>
                    <a:pt x="668" y="482"/>
                  </a:lnTo>
                  <a:lnTo>
                    <a:pt x="698" y="488"/>
                  </a:lnTo>
                  <a:lnTo>
                    <a:pt x="722" y="488"/>
                  </a:lnTo>
                  <a:lnTo>
                    <a:pt x="760" y="482"/>
                  </a:lnTo>
                  <a:lnTo>
                    <a:pt x="768" y="482"/>
                  </a:lnTo>
                  <a:lnTo>
                    <a:pt x="776" y="500"/>
                  </a:lnTo>
                  <a:lnTo>
                    <a:pt x="798" y="494"/>
                  </a:lnTo>
                  <a:lnTo>
                    <a:pt x="782" y="504"/>
                  </a:lnTo>
                  <a:lnTo>
                    <a:pt x="798" y="516"/>
                  </a:lnTo>
                  <a:lnTo>
                    <a:pt x="820" y="510"/>
                  </a:lnTo>
                  <a:lnTo>
                    <a:pt x="828" y="534"/>
                  </a:lnTo>
                  <a:lnTo>
                    <a:pt x="844" y="556"/>
                  </a:lnTo>
                  <a:lnTo>
                    <a:pt x="858" y="590"/>
                  </a:lnTo>
                  <a:lnTo>
                    <a:pt x="874" y="608"/>
                  </a:lnTo>
                  <a:lnTo>
                    <a:pt x="890" y="596"/>
                  </a:lnTo>
                  <a:lnTo>
                    <a:pt x="904" y="596"/>
                  </a:lnTo>
                  <a:lnTo>
                    <a:pt x="904" y="584"/>
                  </a:lnTo>
                  <a:lnTo>
                    <a:pt x="920" y="574"/>
                  </a:lnTo>
                  <a:lnTo>
                    <a:pt x="920" y="552"/>
                  </a:lnTo>
                  <a:lnTo>
                    <a:pt x="942" y="534"/>
                  </a:lnTo>
                  <a:lnTo>
                    <a:pt x="980" y="516"/>
                  </a:lnTo>
                  <a:lnTo>
                    <a:pt x="1018" y="504"/>
                  </a:lnTo>
                  <a:lnTo>
                    <a:pt x="1042" y="528"/>
                  </a:lnTo>
                  <a:lnTo>
                    <a:pt x="1064" y="546"/>
                  </a:lnTo>
                  <a:lnTo>
                    <a:pt x="1086" y="540"/>
                  </a:lnTo>
                  <a:lnTo>
                    <a:pt x="1102" y="568"/>
                  </a:lnTo>
                  <a:lnTo>
                    <a:pt x="1102" y="584"/>
                  </a:lnTo>
                  <a:lnTo>
                    <a:pt x="1118" y="602"/>
                  </a:lnTo>
                  <a:lnTo>
                    <a:pt x="1110" y="584"/>
                  </a:lnTo>
                  <a:lnTo>
                    <a:pt x="1110" y="568"/>
                  </a:lnTo>
                  <a:lnTo>
                    <a:pt x="1124" y="556"/>
                  </a:lnTo>
                  <a:lnTo>
                    <a:pt x="1132" y="574"/>
                  </a:lnTo>
                  <a:lnTo>
                    <a:pt x="1156" y="580"/>
                  </a:lnTo>
                  <a:lnTo>
                    <a:pt x="1156" y="596"/>
                  </a:lnTo>
                  <a:lnTo>
                    <a:pt x="1178" y="590"/>
                  </a:lnTo>
                  <a:lnTo>
                    <a:pt x="1208" y="580"/>
                  </a:lnTo>
                  <a:lnTo>
                    <a:pt x="1202" y="562"/>
                  </a:lnTo>
                  <a:lnTo>
                    <a:pt x="1186" y="552"/>
                  </a:lnTo>
                  <a:lnTo>
                    <a:pt x="1170" y="534"/>
                  </a:lnTo>
                  <a:lnTo>
                    <a:pt x="1156" y="522"/>
                  </a:lnTo>
                  <a:lnTo>
                    <a:pt x="1170" y="510"/>
                  </a:lnTo>
                  <a:lnTo>
                    <a:pt x="1202" y="510"/>
                  </a:lnTo>
                  <a:lnTo>
                    <a:pt x="1208" y="516"/>
                  </a:lnTo>
                  <a:lnTo>
                    <a:pt x="1216" y="504"/>
                  </a:lnTo>
                  <a:lnTo>
                    <a:pt x="1238" y="500"/>
                  </a:lnTo>
                  <a:lnTo>
                    <a:pt x="1246" y="504"/>
                  </a:lnTo>
                  <a:lnTo>
                    <a:pt x="1262" y="494"/>
                  </a:lnTo>
                  <a:lnTo>
                    <a:pt x="1276" y="476"/>
                  </a:lnTo>
                  <a:lnTo>
                    <a:pt x="1308" y="454"/>
                  </a:lnTo>
                  <a:lnTo>
                    <a:pt x="1300" y="442"/>
                  </a:lnTo>
                  <a:lnTo>
                    <a:pt x="1292" y="430"/>
                  </a:lnTo>
                  <a:lnTo>
                    <a:pt x="1276" y="420"/>
                  </a:lnTo>
                  <a:lnTo>
                    <a:pt x="1262" y="408"/>
                  </a:lnTo>
                  <a:lnTo>
                    <a:pt x="1276" y="396"/>
                  </a:lnTo>
                  <a:lnTo>
                    <a:pt x="1246" y="396"/>
                  </a:lnTo>
                  <a:lnTo>
                    <a:pt x="1270" y="374"/>
                  </a:lnTo>
                  <a:lnTo>
                    <a:pt x="1276" y="378"/>
                  </a:lnTo>
                  <a:lnTo>
                    <a:pt x="1314" y="378"/>
                  </a:lnTo>
                  <a:lnTo>
                    <a:pt x="1322" y="390"/>
                  </a:lnTo>
                  <a:lnTo>
                    <a:pt x="1338" y="408"/>
                  </a:lnTo>
                  <a:lnTo>
                    <a:pt x="1346" y="430"/>
                  </a:lnTo>
                  <a:lnTo>
                    <a:pt x="1352" y="420"/>
                  </a:lnTo>
                  <a:lnTo>
                    <a:pt x="1376" y="408"/>
                  </a:lnTo>
                  <a:lnTo>
                    <a:pt x="1352" y="396"/>
                  </a:lnTo>
                  <a:lnTo>
                    <a:pt x="1346" y="378"/>
                  </a:lnTo>
                  <a:lnTo>
                    <a:pt x="1360" y="362"/>
                  </a:lnTo>
                  <a:lnTo>
                    <a:pt x="1390" y="350"/>
                  </a:lnTo>
                  <a:lnTo>
                    <a:pt x="1420" y="332"/>
                  </a:lnTo>
                  <a:lnTo>
                    <a:pt x="1428" y="310"/>
                  </a:lnTo>
                  <a:lnTo>
                    <a:pt x="1428" y="288"/>
                  </a:lnTo>
                  <a:lnTo>
                    <a:pt x="1414" y="270"/>
                  </a:lnTo>
                  <a:lnTo>
                    <a:pt x="1414" y="258"/>
                  </a:lnTo>
                  <a:lnTo>
                    <a:pt x="1398" y="248"/>
                  </a:lnTo>
                  <a:lnTo>
                    <a:pt x="1368" y="252"/>
                  </a:lnTo>
                  <a:lnTo>
                    <a:pt x="1368" y="248"/>
                  </a:lnTo>
                  <a:lnTo>
                    <a:pt x="1384" y="224"/>
                  </a:lnTo>
                  <a:lnTo>
                    <a:pt x="1398" y="212"/>
                  </a:lnTo>
                  <a:lnTo>
                    <a:pt x="1428" y="208"/>
                  </a:lnTo>
                  <a:lnTo>
                    <a:pt x="1474" y="208"/>
                  </a:lnTo>
                  <a:lnTo>
                    <a:pt x="1526" y="212"/>
                  </a:lnTo>
                  <a:lnTo>
                    <a:pt x="1542" y="208"/>
                  </a:lnTo>
                  <a:lnTo>
                    <a:pt x="1566" y="184"/>
                  </a:lnTo>
                  <a:lnTo>
                    <a:pt x="1596" y="172"/>
                  </a:lnTo>
                  <a:lnTo>
                    <a:pt x="1596" y="184"/>
                  </a:lnTo>
                  <a:lnTo>
                    <a:pt x="1610" y="190"/>
                  </a:lnTo>
                  <a:lnTo>
                    <a:pt x="1626" y="178"/>
                  </a:lnTo>
                  <a:lnTo>
                    <a:pt x="1648" y="172"/>
                  </a:lnTo>
                  <a:lnTo>
                    <a:pt x="1642" y="184"/>
                  </a:lnTo>
                  <a:lnTo>
                    <a:pt x="1618" y="202"/>
                  </a:lnTo>
                  <a:lnTo>
                    <a:pt x="1588" y="212"/>
                  </a:lnTo>
                  <a:lnTo>
                    <a:pt x="1588" y="230"/>
                  </a:lnTo>
                  <a:lnTo>
                    <a:pt x="1618" y="242"/>
                  </a:lnTo>
                  <a:lnTo>
                    <a:pt x="1618" y="270"/>
                  </a:lnTo>
                  <a:lnTo>
                    <a:pt x="1642" y="288"/>
                  </a:lnTo>
                  <a:lnTo>
                    <a:pt x="1642" y="270"/>
                  </a:lnTo>
                  <a:lnTo>
                    <a:pt x="1656" y="258"/>
                  </a:lnTo>
                  <a:lnTo>
                    <a:pt x="1672" y="242"/>
                  </a:lnTo>
                  <a:lnTo>
                    <a:pt x="1656" y="224"/>
                  </a:lnTo>
                  <a:lnTo>
                    <a:pt x="1656" y="208"/>
                  </a:lnTo>
                  <a:lnTo>
                    <a:pt x="1680" y="190"/>
                  </a:lnTo>
                  <a:lnTo>
                    <a:pt x="1688" y="202"/>
                  </a:lnTo>
                  <a:lnTo>
                    <a:pt x="1726" y="196"/>
                  </a:lnTo>
                  <a:lnTo>
                    <a:pt x="1740" y="184"/>
                  </a:lnTo>
                  <a:lnTo>
                    <a:pt x="1770" y="178"/>
                  </a:lnTo>
                  <a:lnTo>
                    <a:pt x="1770" y="166"/>
                  </a:lnTo>
                  <a:lnTo>
                    <a:pt x="1802" y="160"/>
                  </a:lnTo>
                  <a:lnTo>
                    <a:pt x="1786" y="156"/>
                  </a:lnTo>
                  <a:lnTo>
                    <a:pt x="1770" y="150"/>
                  </a:lnTo>
                  <a:lnTo>
                    <a:pt x="1748" y="144"/>
                  </a:lnTo>
                  <a:lnTo>
                    <a:pt x="1778" y="144"/>
                  </a:lnTo>
                  <a:lnTo>
                    <a:pt x="1786" y="126"/>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 name="Freeform 49"/>
            <p:cNvSpPr>
              <a:spLocks/>
            </p:cNvSpPr>
            <p:nvPr/>
          </p:nvSpPr>
          <p:spPr bwMode="auto">
            <a:xfrm>
              <a:off x="7506289" y="1339409"/>
              <a:ext cx="339647" cy="414520"/>
            </a:xfrm>
            <a:custGeom>
              <a:avLst/>
              <a:gdLst>
                <a:gd name="T0" fmla="*/ 2147483647 w 138"/>
                <a:gd name="T1" fmla="*/ 2147483647 h 106"/>
                <a:gd name="T2" fmla="*/ 2147483647 w 138"/>
                <a:gd name="T3" fmla="*/ 2147483647 h 106"/>
                <a:gd name="T4" fmla="*/ 2147483647 w 138"/>
                <a:gd name="T5" fmla="*/ 0 h 106"/>
                <a:gd name="T6" fmla="*/ 2147483647 w 138"/>
                <a:gd name="T7" fmla="*/ 0 h 106"/>
                <a:gd name="T8" fmla="*/ 2147483647 w 138"/>
                <a:gd name="T9" fmla="*/ 0 h 106"/>
                <a:gd name="T10" fmla="*/ 2147483647 w 138"/>
                <a:gd name="T11" fmla="*/ 0 h 106"/>
                <a:gd name="T12" fmla="*/ 2147483647 w 138"/>
                <a:gd name="T13" fmla="*/ 2147483647 h 106"/>
                <a:gd name="T14" fmla="*/ 2147483647 w 138"/>
                <a:gd name="T15" fmla="*/ 2147483647 h 106"/>
                <a:gd name="T16" fmla="*/ 2147483647 w 138"/>
                <a:gd name="T17" fmla="*/ 2147483647 h 106"/>
                <a:gd name="T18" fmla="*/ 2147483647 w 138"/>
                <a:gd name="T19" fmla="*/ 2147483647 h 106"/>
                <a:gd name="T20" fmla="*/ 2147483647 w 138"/>
                <a:gd name="T21" fmla="*/ 2147483647 h 106"/>
                <a:gd name="T22" fmla="*/ 2147483647 w 138"/>
                <a:gd name="T23" fmla="*/ 2147483647 h 106"/>
                <a:gd name="T24" fmla="*/ 2147483647 w 138"/>
                <a:gd name="T25" fmla="*/ 2147483647 h 106"/>
                <a:gd name="T26" fmla="*/ 2147483647 w 138"/>
                <a:gd name="T27" fmla="*/ 2147483647 h 106"/>
                <a:gd name="T28" fmla="*/ 2147483647 w 138"/>
                <a:gd name="T29" fmla="*/ 2147483647 h 106"/>
                <a:gd name="T30" fmla="*/ 0 w 138"/>
                <a:gd name="T31" fmla="*/ 2147483647 h 106"/>
                <a:gd name="T32" fmla="*/ 0 w 138"/>
                <a:gd name="T33" fmla="*/ 2147483647 h 106"/>
                <a:gd name="T34" fmla="*/ 0 w 138"/>
                <a:gd name="T35" fmla="*/ 2147483647 h 106"/>
                <a:gd name="T36" fmla="*/ 2147483647 w 138"/>
                <a:gd name="T37" fmla="*/ 2147483647 h 106"/>
                <a:gd name="T38" fmla="*/ 2147483647 w 138"/>
                <a:gd name="T39" fmla="*/ 2147483647 h 106"/>
                <a:gd name="T40" fmla="*/ 2147483647 w 138"/>
                <a:gd name="T41" fmla="*/ 2147483647 h 106"/>
                <a:gd name="T42" fmla="*/ 2147483647 w 138"/>
                <a:gd name="T43" fmla="*/ 2147483647 h 106"/>
                <a:gd name="T44" fmla="*/ 2147483647 w 138"/>
                <a:gd name="T45" fmla="*/ 2147483647 h 106"/>
                <a:gd name="T46" fmla="*/ 2147483647 w 138"/>
                <a:gd name="T47" fmla="*/ 2147483647 h 106"/>
                <a:gd name="T48" fmla="*/ 2147483647 w 138"/>
                <a:gd name="T49" fmla="*/ 2147483647 h 106"/>
                <a:gd name="T50" fmla="*/ 2147483647 w 138"/>
                <a:gd name="T51" fmla="*/ 2147483647 h 106"/>
                <a:gd name="T52" fmla="*/ 2147483647 w 138"/>
                <a:gd name="T53" fmla="*/ 2147483647 h 106"/>
                <a:gd name="T54" fmla="*/ 2147483647 w 138"/>
                <a:gd name="T55" fmla="*/ 2147483647 h 106"/>
                <a:gd name="T56" fmla="*/ 2147483647 w 138"/>
                <a:gd name="T57" fmla="*/ 2147483647 h 106"/>
                <a:gd name="T58" fmla="*/ 2147483647 w 138"/>
                <a:gd name="T59" fmla="*/ 2147483647 h 106"/>
                <a:gd name="T60" fmla="*/ 2147483647 w 138"/>
                <a:gd name="T61" fmla="*/ 2147483647 h 106"/>
                <a:gd name="T62" fmla="*/ 2147483647 w 138"/>
                <a:gd name="T63" fmla="*/ 2147483647 h 106"/>
                <a:gd name="T64" fmla="*/ 2147483647 w 138"/>
                <a:gd name="T65" fmla="*/ 2147483647 h 106"/>
                <a:gd name="T66" fmla="*/ 2147483647 w 138"/>
                <a:gd name="T67" fmla="*/ 2147483647 h 106"/>
                <a:gd name="T68" fmla="*/ 2147483647 w 138"/>
                <a:gd name="T69" fmla="*/ 2147483647 h 106"/>
                <a:gd name="T70" fmla="*/ 2147483647 w 138"/>
                <a:gd name="T71" fmla="*/ 2147483647 h 106"/>
                <a:gd name="T72" fmla="*/ 2147483647 w 138"/>
                <a:gd name="T73" fmla="*/ 2147483647 h 106"/>
                <a:gd name="T74" fmla="*/ 2147483647 w 138"/>
                <a:gd name="T75" fmla="*/ 2147483647 h 106"/>
                <a:gd name="T76" fmla="*/ 2147483647 w 138"/>
                <a:gd name="T77" fmla="*/ 2147483647 h 106"/>
                <a:gd name="T78" fmla="*/ 2147483647 w 138"/>
                <a:gd name="T79" fmla="*/ 2147483647 h 106"/>
                <a:gd name="T80" fmla="*/ 2147483647 w 138"/>
                <a:gd name="T81" fmla="*/ 2147483647 h 106"/>
                <a:gd name="T82" fmla="*/ 2147483647 w 138"/>
                <a:gd name="T83" fmla="*/ 2147483647 h 106"/>
                <a:gd name="T84" fmla="*/ 2147483647 w 138"/>
                <a:gd name="T85" fmla="*/ 2147483647 h 106"/>
                <a:gd name="T86" fmla="*/ 2147483647 w 138"/>
                <a:gd name="T87" fmla="*/ 2147483647 h 106"/>
                <a:gd name="T88" fmla="*/ 2147483647 w 138"/>
                <a:gd name="T89" fmla="*/ 2147483647 h 106"/>
                <a:gd name="T90" fmla="*/ 2147483647 w 138"/>
                <a:gd name="T91" fmla="*/ 2147483647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06"/>
                <a:gd name="T140" fmla="*/ 138 w 138"/>
                <a:gd name="T141" fmla="*/ 106 h 1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06">
                  <a:moveTo>
                    <a:pt x="84" y="6"/>
                  </a:moveTo>
                  <a:lnTo>
                    <a:pt x="84" y="6"/>
                  </a:lnTo>
                  <a:lnTo>
                    <a:pt x="54" y="0"/>
                  </a:lnTo>
                  <a:lnTo>
                    <a:pt x="38" y="0"/>
                  </a:lnTo>
                  <a:lnTo>
                    <a:pt x="24" y="0"/>
                  </a:lnTo>
                  <a:lnTo>
                    <a:pt x="18" y="2"/>
                  </a:lnTo>
                  <a:lnTo>
                    <a:pt x="16" y="6"/>
                  </a:lnTo>
                  <a:lnTo>
                    <a:pt x="14" y="10"/>
                  </a:lnTo>
                  <a:lnTo>
                    <a:pt x="12" y="18"/>
                  </a:lnTo>
                  <a:lnTo>
                    <a:pt x="8" y="34"/>
                  </a:lnTo>
                  <a:lnTo>
                    <a:pt x="6" y="50"/>
                  </a:lnTo>
                  <a:lnTo>
                    <a:pt x="2" y="84"/>
                  </a:lnTo>
                  <a:lnTo>
                    <a:pt x="0" y="94"/>
                  </a:lnTo>
                  <a:lnTo>
                    <a:pt x="0" y="102"/>
                  </a:lnTo>
                  <a:lnTo>
                    <a:pt x="16" y="102"/>
                  </a:lnTo>
                  <a:lnTo>
                    <a:pt x="32" y="100"/>
                  </a:lnTo>
                  <a:lnTo>
                    <a:pt x="46" y="104"/>
                  </a:lnTo>
                  <a:lnTo>
                    <a:pt x="60" y="106"/>
                  </a:lnTo>
                  <a:lnTo>
                    <a:pt x="68" y="106"/>
                  </a:lnTo>
                  <a:lnTo>
                    <a:pt x="78" y="106"/>
                  </a:lnTo>
                  <a:lnTo>
                    <a:pt x="82" y="104"/>
                  </a:lnTo>
                  <a:lnTo>
                    <a:pt x="82" y="102"/>
                  </a:lnTo>
                  <a:lnTo>
                    <a:pt x="82" y="100"/>
                  </a:lnTo>
                  <a:lnTo>
                    <a:pt x="84" y="98"/>
                  </a:lnTo>
                  <a:lnTo>
                    <a:pt x="104" y="80"/>
                  </a:lnTo>
                  <a:lnTo>
                    <a:pt x="124" y="62"/>
                  </a:lnTo>
                  <a:lnTo>
                    <a:pt x="134" y="50"/>
                  </a:lnTo>
                  <a:lnTo>
                    <a:pt x="138" y="44"/>
                  </a:lnTo>
                  <a:lnTo>
                    <a:pt x="138" y="40"/>
                  </a:lnTo>
                  <a:lnTo>
                    <a:pt x="138" y="34"/>
                  </a:lnTo>
                  <a:lnTo>
                    <a:pt x="136" y="28"/>
                  </a:lnTo>
                  <a:lnTo>
                    <a:pt x="132" y="24"/>
                  </a:lnTo>
                  <a:lnTo>
                    <a:pt x="126" y="20"/>
                  </a:lnTo>
                  <a:lnTo>
                    <a:pt x="112" y="14"/>
                  </a:lnTo>
                  <a:lnTo>
                    <a:pt x="100" y="12"/>
                  </a:lnTo>
                  <a:lnTo>
                    <a:pt x="84" y="6"/>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 name="Freeform 50"/>
            <p:cNvSpPr>
              <a:spLocks/>
            </p:cNvSpPr>
            <p:nvPr/>
          </p:nvSpPr>
          <p:spPr bwMode="auto">
            <a:xfrm>
              <a:off x="7924695" y="4561720"/>
              <a:ext cx="260887" cy="179886"/>
            </a:xfrm>
            <a:custGeom>
              <a:avLst/>
              <a:gdLst>
                <a:gd name="T0" fmla="*/ 2147483647 w 106"/>
                <a:gd name="T1" fmla="*/ 0 h 46"/>
                <a:gd name="T2" fmla="*/ 2147483647 w 106"/>
                <a:gd name="T3" fmla="*/ 2147483647 h 46"/>
                <a:gd name="T4" fmla="*/ 2147483647 w 106"/>
                <a:gd name="T5" fmla="*/ 2147483647 h 46"/>
                <a:gd name="T6" fmla="*/ 0 w 106"/>
                <a:gd name="T7" fmla="*/ 2147483647 h 46"/>
                <a:gd name="T8" fmla="*/ 2147483647 w 106"/>
                <a:gd name="T9" fmla="*/ 2147483647 h 46"/>
                <a:gd name="T10" fmla="*/ 2147483647 w 106"/>
                <a:gd name="T11" fmla="*/ 2147483647 h 46"/>
                <a:gd name="T12" fmla="*/ 2147483647 w 106"/>
                <a:gd name="T13" fmla="*/ 2147483647 h 46"/>
                <a:gd name="T14" fmla="*/ 2147483647 w 106"/>
                <a:gd name="T15" fmla="*/ 2147483647 h 46"/>
                <a:gd name="T16" fmla="*/ 2147483647 w 106"/>
                <a:gd name="T17" fmla="*/ 0 h 46"/>
                <a:gd name="T18" fmla="*/ 2147483647 w 106"/>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46"/>
                <a:gd name="T32" fmla="*/ 106 w 106"/>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46">
                  <a:moveTo>
                    <a:pt x="82" y="0"/>
                  </a:moveTo>
                  <a:lnTo>
                    <a:pt x="60" y="18"/>
                  </a:lnTo>
                  <a:lnTo>
                    <a:pt x="30" y="30"/>
                  </a:lnTo>
                  <a:lnTo>
                    <a:pt x="0" y="40"/>
                  </a:lnTo>
                  <a:lnTo>
                    <a:pt x="30" y="46"/>
                  </a:lnTo>
                  <a:lnTo>
                    <a:pt x="60" y="34"/>
                  </a:lnTo>
                  <a:lnTo>
                    <a:pt x="82" y="18"/>
                  </a:lnTo>
                  <a:lnTo>
                    <a:pt x="106" y="12"/>
                  </a:lnTo>
                  <a:lnTo>
                    <a:pt x="92" y="0"/>
                  </a:lnTo>
                  <a:lnTo>
                    <a:pt x="82" y="0"/>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 name="Freeform 51"/>
            <p:cNvSpPr>
              <a:spLocks/>
            </p:cNvSpPr>
            <p:nvPr/>
          </p:nvSpPr>
          <p:spPr bwMode="auto">
            <a:xfrm>
              <a:off x="8205271" y="4405296"/>
              <a:ext cx="132905" cy="203349"/>
            </a:xfrm>
            <a:custGeom>
              <a:avLst/>
              <a:gdLst>
                <a:gd name="T0" fmla="*/ 2147483647 w 54"/>
                <a:gd name="T1" fmla="*/ 2147483647 h 52"/>
                <a:gd name="T2" fmla="*/ 2147483647 w 54"/>
                <a:gd name="T3" fmla="*/ 0 h 52"/>
                <a:gd name="T4" fmla="*/ 2147483647 w 54"/>
                <a:gd name="T5" fmla="*/ 2147483647 h 52"/>
                <a:gd name="T6" fmla="*/ 0 w 54"/>
                <a:gd name="T7" fmla="*/ 2147483647 h 52"/>
                <a:gd name="T8" fmla="*/ 2147483647 w 54"/>
                <a:gd name="T9" fmla="*/ 2147483647 h 52"/>
                <a:gd name="T10" fmla="*/ 2147483647 w 54"/>
                <a:gd name="T11" fmla="*/ 2147483647 h 52"/>
                <a:gd name="T12" fmla="*/ 2147483647 w 54"/>
                <a:gd name="T13" fmla="*/ 2147483647 h 52"/>
                <a:gd name="T14" fmla="*/ 2147483647 w 54"/>
                <a:gd name="T15" fmla="*/ 2147483647 h 52"/>
                <a:gd name="T16" fmla="*/ 2147483647 w 54"/>
                <a:gd name="T17" fmla="*/ 214748364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52"/>
                <a:gd name="T29" fmla="*/ 54 w 5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52">
                  <a:moveTo>
                    <a:pt x="14" y="12"/>
                  </a:moveTo>
                  <a:lnTo>
                    <a:pt x="6" y="0"/>
                  </a:lnTo>
                  <a:lnTo>
                    <a:pt x="6" y="34"/>
                  </a:lnTo>
                  <a:lnTo>
                    <a:pt x="0" y="52"/>
                  </a:lnTo>
                  <a:lnTo>
                    <a:pt x="6" y="46"/>
                  </a:lnTo>
                  <a:lnTo>
                    <a:pt x="30" y="28"/>
                  </a:lnTo>
                  <a:lnTo>
                    <a:pt x="44" y="24"/>
                  </a:lnTo>
                  <a:lnTo>
                    <a:pt x="54" y="12"/>
                  </a:lnTo>
                  <a:lnTo>
                    <a:pt x="14" y="12"/>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 name="Freeform 52"/>
            <p:cNvSpPr>
              <a:spLocks/>
            </p:cNvSpPr>
            <p:nvPr/>
          </p:nvSpPr>
          <p:spPr bwMode="auto">
            <a:xfrm>
              <a:off x="6669480" y="3239947"/>
              <a:ext cx="260887" cy="289382"/>
            </a:xfrm>
            <a:custGeom>
              <a:avLst/>
              <a:gdLst>
                <a:gd name="T0" fmla="*/ 2147483647 w 106"/>
                <a:gd name="T1" fmla="*/ 2147483647 h 74"/>
                <a:gd name="T2" fmla="*/ 2147483647 w 106"/>
                <a:gd name="T3" fmla="*/ 2147483647 h 74"/>
                <a:gd name="T4" fmla="*/ 2147483647 w 106"/>
                <a:gd name="T5" fmla="*/ 2147483647 h 74"/>
                <a:gd name="T6" fmla="*/ 2147483647 w 106"/>
                <a:gd name="T7" fmla="*/ 2147483647 h 74"/>
                <a:gd name="T8" fmla="*/ 2147483647 w 106"/>
                <a:gd name="T9" fmla="*/ 2147483647 h 74"/>
                <a:gd name="T10" fmla="*/ 2147483647 w 106"/>
                <a:gd name="T11" fmla="*/ 0 h 74"/>
                <a:gd name="T12" fmla="*/ 2147483647 w 106"/>
                <a:gd name="T13" fmla="*/ 2147483647 h 74"/>
                <a:gd name="T14" fmla="*/ 2147483647 w 106"/>
                <a:gd name="T15" fmla="*/ 2147483647 h 74"/>
                <a:gd name="T16" fmla="*/ 2147483647 w 106"/>
                <a:gd name="T17" fmla="*/ 2147483647 h 74"/>
                <a:gd name="T18" fmla="*/ 0 w 106"/>
                <a:gd name="T19" fmla="*/ 2147483647 h 74"/>
                <a:gd name="T20" fmla="*/ 2147483647 w 106"/>
                <a:gd name="T21" fmla="*/ 2147483647 h 74"/>
                <a:gd name="T22" fmla="*/ 2147483647 w 106"/>
                <a:gd name="T23" fmla="*/ 2147483647 h 74"/>
                <a:gd name="T24" fmla="*/ 2147483647 w 106"/>
                <a:gd name="T25" fmla="*/ 2147483647 h 74"/>
                <a:gd name="T26" fmla="*/ 2147483647 w 106"/>
                <a:gd name="T27" fmla="*/ 2147483647 h 74"/>
                <a:gd name="T28" fmla="*/ 2147483647 w 106"/>
                <a:gd name="T29" fmla="*/ 2147483647 h 74"/>
                <a:gd name="T30" fmla="*/ 2147483647 w 106"/>
                <a:gd name="T31" fmla="*/ 2147483647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74"/>
                <a:gd name="T50" fmla="*/ 106 w 106"/>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74">
                  <a:moveTo>
                    <a:pt x="98" y="52"/>
                  </a:moveTo>
                  <a:lnTo>
                    <a:pt x="106" y="40"/>
                  </a:lnTo>
                  <a:lnTo>
                    <a:pt x="106" y="18"/>
                  </a:lnTo>
                  <a:lnTo>
                    <a:pt x="98" y="6"/>
                  </a:lnTo>
                  <a:lnTo>
                    <a:pt x="82" y="12"/>
                  </a:lnTo>
                  <a:lnTo>
                    <a:pt x="82" y="0"/>
                  </a:lnTo>
                  <a:lnTo>
                    <a:pt x="60" y="18"/>
                  </a:lnTo>
                  <a:lnTo>
                    <a:pt x="30" y="34"/>
                  </a:lnTo>
                  <a:lnTo>
                    <a:pt x="22" y="40"/>
                  </a:lnTo>
                  <a:lnTo>
                    <a:pt x="0" y="46"/>
                  </a:lnTo>
                  <a:lnTo>
                    <a:pt x="14" y="52"/>
                  </a:lnTo>
                  <a:lnTo>
                    <a:pt x="36" y="58"/>
                  </a:lnTo>
                  <a:lnTo>
                    <a:pt x="30" y="74"/>
                  </a:lnTo>
                  <a:lnTo>
                    <a:pt x="74" y="74"/>
                  </a:lnTo>
                  <a:lnTo>
                    <a:pt x="82" y="70"/>
                  </a:lnTo>
                  <a:lnTo>
                    <a:pt x="98" y="52"/>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 name="Freeform 53"/>
            <p:cNvSpPr>
              <a:spLocks/>
            </p:cNvSpPr>
            <p:nvPr/>
          </p:nvSpPr>
          <p:spPr bwMode="auto">
            <a:xfrm>
              <a:off x="6817152" y="3529329"/>
              <a:ext cx="34457" cy="70391"/>
            </a:xfrm>
            <a:custGeom>
              <a:avLst/>
              <a:gdLst>
                <a:gd name="T0" fmla="*/ 2147483647 w 14"/>
                <a:gd name="T1" fmla="*/ 2147483647 h 18"/>
                <a:gd name="T2" fmla="*/ 2147483647 w 14"/>
                <a:gd name="T3" fmla="*/ 2147483647 h 18"/>
                <a:gd name="T4" fmla="*/ 2147483647 w 14"/>
                <a:gd name="T5" fmla="*/ 0 h 18"/>
                <a:gd name="T6" fmla="*/ 0 w 14"/>
                <a:gd name="T7" fmla="*/ 2147483647 h 18"/>
                <a:gd name="T8" fmla="*/ 2147483647 w 14"/>
                <a:gd name="T9" fmla="*/ 2147483647 h 18"/>
                <a:gd name="T10" fmla="*/ 0 60000 65536"/>
                <a:gd name="T11" fmla="*/ 0 60000 65536"/>
                <a:gd name="T12" fmla="*/ 0 60000 65536"/>
                <a:gd name="T13" fmla="*/ 0 60000 65536"/>
                <a:gd name="T14" fmla="*/ 0 60000 65536"/>
                <a:gd name="T15" fmla="*/ 0 w 14"/>
                <a:gd name="T16" fmla="*/ 0 h 18"/>
                <a:gd name="T17" fmla="*/ 14 w 14"/>
                <a:gd name="T18" fmla="*/ 18 h 18"/>
              </a:gdLst>
              <a:ahLst/>
              <a:cxnLst>
                <a:cxn ang="T10">
                  <a:pos x="T0" y="T1"/>
                </a:cxn>
                <a:cxn ang="T11">
                  <a:pos x="T2" y="T3"/>
                </a:cxn>
                <a:cxn ang="T12">
                  <a:pos x="T4" y="T5"/>
                </a:cxn>
                <a:cxn ang="T13">
                  <a:pos x="T6" y="T7"/>
                </a:cxn>
                <a:cxn ang="T14">
                  <a:pos x="T8" y="T9"/>
                </a:cxn>
              </a:cxnLst>
              <a:rect l="T15" t="T16" r="T17" b="T18"/>
              <a:pathLst>
                <a:path w="14" h="18">
                  <a:moveTo>
                    <a:pt x="8" y="18"/>
                  </a:moveTo>
                  <a:lnTo>
                    <a:pt x="8" y="12"/>
                  </a:lnTo>
                  <a:lnTo>
                    <a:pt x="14" y="0"/>
                  </a:lnTo>
                  <a:lnTo>
                    <a:pt x="0" y="12"/>
                  </a:lnTo>
                  <a:lnTo>
                    <a:pt x="8" y="18"/>
                  </a:lnTo>
                  <a:close/>
                </a:path>
              </a:pathLst>
            </a:custGeom>
            <a:solidFill>
              <a:srgbClr val="A1C6E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 name="Freeform 54"/>
            <p:cNvSpPr>
              <a:spLocks/>
            </p:cNvSpPr>
            <p:nvPr/>
          </p:nvSpPr>
          <p:spPr bwMode="auto">
            <a:xfrm>
              <a:off x="2948136" y="1761750"/>
              <a:ext cx="14767" cy="23464"/>
            </a:xfrm>
            <a:custGeom>
              <a:avLst/>
              <a:gdLst>
                <a:gd name="T0" fmla="*/ 2147483647 w 6"/>
                <a:gd name="T1" fmla="*/ 0 h 6"/>
                <a:gd name="T2" fmla="*/ 0 w 6"/>
                <a:gd name="T3" fmla="*/ 2147483647 h 6"/>
                <a:gd name="T4" fmla="*/ 2147483647 w 6"/>
                <a:gd name="T5" fmla="*/ 2147483647 h 6"/>
                <a:gd name="T6" fmla="*/ 2147483647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4"/>
                  </a:lnTo>
                  <a:lnTo>
                    <a:pt x="6" y="6"/>
                  </a:lnTo>
                  <a:lnTo>
                    <a:pt x="6" y="0"/>
                  </a:lnTo>
                  <a:close/>
                </a:path>
              </a:pathLst>
            </a:custGeom>
            <a:solidFill>
              <a:srgbClr val="A1C6E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 name="Freeform 55"/>
            <p:cNvSpPr>
              <a:spLocks/>
            </p:cNvSpPr>
            <p:nvPr/>
          </p:nvSpPr>
          <p:spPr bwMode="auto">
            <a:xfrm>
              <a:off x="2569109" y="2137165"/>
              <a:ext cx="167362" cy="93854"/>
            </a:xfrm>
            <a:custGeom>
              <a:avLst/>
              <a:gdLst>
                <a:gd name="T0" fmla="*/ 2147483647 w 68"/>
                <a:gd name="T1" fmla="*/ 2147483647 h 24"/>
                <a:gd name="T2" fmla="*/ 2147483647 w 68"/>
                <a:gd name="T3" fmla="*/ 2147483647 h 24"/>
                <a:gd name="T4" fmla="*/ 2147483647 w 68"/>
                <a:gd name="T5" fmla="*/ 0 h 24"/>
                <a:gd name="T6" fmla="*/ 2147483647 w 68"/>
                <a:gd name="T7" fmla="*/ 0 h 24"/>
                <a:gd name="T8" fmla="*/ 2147483647 w 68"/>
                <a:gd name="T9" fmla="*/ 2147483647 h 24"/>
                <a:gd name="T10" fmla="*/ 0 w 68"/>
                <a:gd name="T11" fmla="*/ 2147483647 h 24"/>
                <a:gd name="T12" fmla="*/ 0 w 68"/>
                <a:gd name="T13" fmla="*/ 2147483647 h 24"/>
                <a:gd name="T14" fmla="*/ 2147483647 w 68"/>
                <a:gd name="T15" fmla="*/ 2147483647 h 24"/>
                <a:gd name="T16" fmla="*/ 2147483647 w 68"/>
                <a:gd name="T17" fmla="*/ 2147483647 h 24"/>
                <a:gd name="T18" fmla="*/ 2147483647 w 68"/>
                <a:gd name="T19" fmla="*/ 2147483647 h 24"/>
                <a:gd name="T20" fmla="*/ 2147483647 w 68"/>
                <a:gd name="T21" fmla="*/ 2147483647 h 24"/>
                <a:gd name="T22" fmla="*/ 2147483647 w 68"/>
                <a:gd name="T23" fmla="*/ 2147483647 h 24"/>
                <a:gd name="T24" fmla="*/ 2147483647 w 68"/>
                <a:gd name="T25" fmla="*/ 2147483647 h 24"/>
                <a:gd name="T26" fmla="*/ 2147483647 w 68"/>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24"/>
                <a:gd name="T44" fmla="*/ 68 w 68"/>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24">
                  <a:moveTo>
                    <a:pt x="38" y="8"/>
                  </a:moveTo>
                  <a:lnTo>
                    <a:pt x="38" y="6"/>
                  </a:lnTo>
                  <a:lnTo>
                    <a:pt x="38" y="0"/>
                  </a:lnTo>
                  <a:lnTo>
                    <a:pt x="24" y="0"/>
                  </a:lnTo>
                  <a:lnTo>
                    <a:pt x="8" y="8"/>
                  </a:lnTo>
                  <a:lnTo>
                    <a:pt x="0" y="12"/>
                  </a:lnTo>
                  <a:lnTo>
                    <a:pt x="0" y="24"/>
                  </a:lnTo>
                  <a:lnTo>
                    <a:pt x="22" y="18"/>
                  </a:lnTo>
                  <a:lnTo>
                    <a:pt x="38" y="24"/>
                  </a:lnTo>
                  <a:lnTo>
                    <a:pt x="54" y="24"/>
                  </a:lnTo>
                  <a:lnTo>
                    <a:pt x="68" y="18"/>
                  </a:lnTo>
                  <a:lnTo>
                    <a:pt x="44" y="12"/>
                  </a:lnTo>
                  <a:lnTo>
                    <a:pt x="54" y="2"/>
                  </a:lnTo>
                  <a:lnTo>
                    <a:pt x="38" y="8"/>
                  </a:lnTo>
                  <a:close/>
                </a:path>
              </a:pathLst>
            </a:custGeom>
            <a:solidFill>
              <a:schemeClr val="bg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8" name="Freeform 56"/>
            <p:cNvSpPr>
              <a:spLocks/>
            </p:cNvSpPr>
            <p:nvPr/>
          </p:nvSpPr>
          <p:spPr bwMode="auto">
            <a:xfrm>
              <a:off x="2421437" y="776287"/>
              <a:ext cx="1250293" cy="1001106"/>
            </a:xfrm>
            <a:custGeom>
              <a:avLst/>
              <a:gdLst>
                <a:gd name="T0" fmla="*/ 2147483647 w 508"/>
                <a:gd name="T1" fmla="*/ 2147483647 h 256"/>
                <a:gd name="T2" fmla="*/ 2147483647 w 508"/>
                <a:gd name="T3" fmla="*/ 2147483647 h 256"/>
                <a:gd name="T4" fmla="*/ 2147483647 w 508"/>
                <a:gd name="T5" fmla="*/ 2147483647 h 256"/>
                <a:gd name="T6" fmla="*/ 2147483647 w 508"/>
                <a:gd name="T7" fmla="*/ 2147483647 h 256"/>
                <a:gd name="T8" fmla="*/ 2147483647 w 508"/>
                <a:gd name="T9" fmla="*/ 2147483647 h 256"/>
                <a:gd name="T10" fmla="*/ 2147483647 w 508"/>
                <a:gd name="T11" fmla="*/ 2147483647 h 256"/>
                <a:gd name="T12" fmla="*/ 2147483647 w 508"/>
                <a:gd name="T13" fmla="*/ 2147483647 h 256"/>
                <a:gd name="T14" fmla="*/ 2147483647 w 508"/>
                <a:gd name="T15" fmla="*/ 2147483647 h 256"/>
                <a:gd name="T16" fmla="*/ 2147483647 w 508"/>
                <a:gd name="T17" fmla="*/ 2147483647 h 256"/>
                <a:gd name="T18" fmla="*/ 2147483647 w 508"/>
                <a:gd name="T19" fmla="*/ 2147483647 h 256"/>
                <a:gd name="T20" fmla="*/ 2147483647 w 508"/>
                <a:gd name="T21" fmla="*/ 2147483647 h 256"/>
                <a:gd name="T22" fmla="*/ 2147483647 w 508"/>
                <a:gd name="T23" fmla="*/ 2147483647 h 256"/>
                <a:gd name="T24" fmla="*/ 2147483647 w 508"/>
                <a:gd name="T25" fmla="*/ 2147483647 h 256"/>
                <a:gd name="T26" fmla="*/ 2147483647 w 508"/>
                <a:gd name="T27" fmla="*/ 2147483647 h 256"/>
                <a:gd name="T28" fmla="*/ 2147483647 w 508"/>
                <a:gd name="T29" fmla="*/ 0 h 256"/>
                <a:gd name="T30" fmla="*/ 2147483647 w 508"/>
                <a:gd name="T31" fmla="*/ 2147483647 h 256"/>
                <a:gd name="T32" fmla="*/ 2147483647 w 508"/>
                <a:gd name="T33" fmla="*/ 0 h 256"/>
                <a:gd name="T34" fmla="*/ 2147483647 w 508"/>
                <a:gd name="T35" fmla="*/ 2147483647 h 256"/>
                <a:gd name="T36" fmla="*/ 2147483647 w 508"/>
                <a:gd name="T37" fmla="*/ 2147483647 h 256"/>
                <a:gd name="T38" fmla="*/ 2147483647 w 508"/>
                <a:gd name="T39" fmla="*/ 2147483647 h 256"/>
                <a:gd name="T40" fmla="*/ 2147483647 w 508"/>
                <a:gd name="T41" fmla="*/ 2147483647 h 256"/>
                <a:gd name="T42" fmla="*/ 2147483647 w 508"/>
                <a:gd name="T43" fmla="*/ 2147483647 h 256"/>
                <a:gd name="T44" fmla="*/ 2147483647 w 508"/>
                <a:gd name="T45" fmla="*/ 2147483647 h 256"/>
                <a:gd name="T46" fmla="*/ 0 w 508"/>
                <a:gd name="T47" fmla="*/ 2147483647 h 256"/>
                <a:gd name="T48" fmla="*/ 2147483647 w 508"/>
                <a:gd name="T49" fmla="*/ 2147483647 h 256"/>
                <a:gd name="T50" fmla="*/ 2147483647 w 508"/>
                <a:gd name="T51" fmla="*/ 2147483647 h 256"/>
                <a:gd name="T52" fmla="*/ 2147483647 w 508"/>
                <a:gd name="T53" fmla="*/ 2147483647 h 256"/>
                <a:gd name="T54" fmla="*/ 2147483647 w 508"/>
                <a:gd name="T55" fmla="*/ 2147483647 h 256"/>
                <a:gd name="T56" fmla="*/ 2147483647 w 508"/>
                <a:gd name="T57" fmla="*/ 2147483647 h 256"/>
                <a:gd name="T58" fmla="*/ 2147483647 w 508"/>
                <a:gd name="T59" fmla="*/ 2147483647 h 256"/>
                <a:gd name="T60" fmla="*/ 2147483647 w 508"/>
                <a:gd name="T61" fmla="*/ 2147483647 h 256"/>
                <a:gd name="T62" fmla="*/ 2147483647 w 508"/>
                <a:gd name="T63" fmla="*/ 2147483647 h 256"/>
                <a:gd name="T64" fmla="*/ 2147483647 w 508"/>
                <a:gd name="T65" fmla="*/ 2147483647 h 256"/>
                <a:gd name="T66" fmla="*/ 2147483647 w 508"/>
                <a:gd name="T67" fmla="*/ 2147483647 h 256"/>
                <a:gd name="T68" fmla="*/ 2147483647 w 508"/>
                <a:gd name="T69" fmla="*/ 2147483647 h 256"/>
                <a:gd name="T70" fmla="*/ 2147483647 w 508"/>
                <a:gd name="T71" fmla="*/ 2147483647 h 256"/>
                <a:gd name="T72" fmla="*/ 2147483647 w 508"/>
                <a:gd name="T73" fmla="*/ 2147483647 h 256"/>
                <a:gd name="T74" fmla="*/ 2147483647 w 508"/>
                <a:gd name="T75" fmla="*/ 2147483647 h 256"/>
                <a:gd name="T76" fmla="*/ 2147483647 w 508"/>
                <a:gd name="T77" fmla="*/ 2147483647 h 256"/>
                <a:gd name="T78" fmla="*/ 2147483647 w 508"/>
                <a:gd name="T79" fmla="*/ 2147483647 h 256"/>
                <a:gd name="T80" fmla="*/ 2147483647 w 508"/>
                <a:gd name="T81" fmla="*/ 2147483647 h 2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8"/>
                <a:gd name="T124" fmla="*/ 0 h 256"/>
                <a:gd name="T125" fmla="*/ 508 w 508"/>
                <a:gd name="T126" fmla="*/ 256 h 2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8" h="256">
                  <a:moveTo>
                    <a:pt x="388" y="150"/>
                  </a:moveTo>
                  <a:lnTo>
                    <a:pt x="410" y="154"/>
                  </a:lnTo>
                  <a:lnTo>
                    <a:pt x="424" y="154"/>
                  </a:lnTo>
                  <a:lnTo>
                    <a:pt x="418" y="150"/>
                  </a:lnTo>
                  <a:lnTo>
                    <a:pt x="402" y="138"/>
                  </a:lnTo>
                  <a:lnTo>
                    <a:pt x="388" y="132"/>
                  </a:lnTo>
                  <a:lnTo>
                    <a:pt x="410" y="132"/>
                  </a:lnTo>
                  <a:lnTo>
                    <a:pt x="410" y="120"/>
                  </a:lnTo>
                  <a:lnTo>
                    <a:pt x="424" y="120"/>
                  </a:lnTo>
                  <a:lnTo>
                    <a:pt x="448" y="108"/>
                  </a:lnTo>
                  <a:lnTo>
                    <a:pt x="424" y="98"/>
                  </a:lnTo>
                  <a:lnTo>
                    <a:pt x="448" y="104"/>
                  </a:lnTo>
                  <a:lnTo>
                    <a:pt x="432" y="92"/>
                  </a:lnTo>
                  <a:lnTo>
                    <a:pt x="432" y="86"/>
                  </a:lnTo>
                  <a:lnTo>
                    <a:pt x="462" y="80"/>
                  </a:lnTo>
                  <a:lnTo>
                    <a:pt x="448" y="80"/>
                  </a:lnTo>
                  <a:lnTo>
                    <a:pt x="432" y="74"/>
                  </a:lnTo>
                  <a:lnTo>
                    <a:pt x="440" y="58"/>
                  </a:lnTo>
                  <a:lnTo>
                    <a:pt x="462" y="40"/>
                  </a:lnTo>
                  <a:lnTo>
                    <a:pt x="486" y="34"/>
                  </a:lnTo>
                  <a:lnTo>
                    <a:pt x="508" y="22"/>
                  </a:lnTo>
                  <a:lnTo>
                    <a:pt x="448" y="22"/>
                  </a:lnTo>
                  <a:lnTo>
                    <a:pt x="424" y="34"/>
                  </a:lnTo>
                  <a:lnTo>
                    <a:pt x="402" y="34"/>
                  </a:lnTo>
                  <a:lnTo>
                    <a:pt x="424" y="22"/>
                  </a:lnTo>
                  <a:lnTo>
                    <a:pt x="394" y="28"/>
                  </a:lnTo>
                  <a:lnTo>
                    <a:pt x="424" y="12"/>
                  </a:lnTo>
                  <a:lnTo>
                    <a:pt x="410" y="12"/>
                  </a:lnTo>
                  <a:lnTo>
                    <a:pt x="388" y="6"/>
                  </a:lnTo>
                  <a:lnTo>
                    <a:pt x="364" y="0"/>
                  </a:lnTo>
                  <a:lnTo>
                    <a:pt x="296" y="0"/>
                  </a:lnTo>
                  <a:lnTo>
                    <a:pt x="272" y="6"/>
                  </a:lnTo>
                  <a:lnTo>
                    <a:pt x="258" y="6"/>
                  </a:lnTo>
                  <a:lnTo>
                    <a:pt x="242" y="0"/>
                  </a:lnTo>
                  <a:lnTo>
                    <a:pt x="212" y="12"/>
                  </a:lnTo>
                  <a:lnTo>
                    <a:pt x="226" y="22"/>
                  </a:lnTo>
                  <a:lnTo>
                    <a:pt x="212" y="22"/>
                  </a:lnTo>
                  <a:lnTo>
                    <a:pt x="196" y="16"/>
                  </a:lnTo>
                  <a:lnTo>
                    <a:pt x="174" y="22"/>
                  </a:lnTo>
                  <a:lnTo>
                    <a:pt x="150" y="16"/>
                  </a:lnTo>
                  <a:lnTo>
                    <a:pt x="120" y="22"/>
                  </a:lnTo>
                  <a:lnTo>
                    <a:pt x="104" y="28"/>
                  </a:lnTo>
                  <a:lnTo>
                    <a:pt x="74" y="28"/>
                  </a:lnTo>
                  <a:lnTo>
                    <a:pt x="60" y="40"/>
                  </a:lnTo>
                  <a:lnTo>
                    <a:pt x="60" y="52"/>
                  </a:lnTo>
                  <a:lnTo>
                    <a:pt x="44" y="52"/>
                  </a:lnTo>
                  <a:lnTo>
                    <a:pt x="22" y="58"/>
                  </a:lnTo>
                  <a:lnTo>
                    <a:pt x="0" y="58"/>
                  </a:lnTo>
                  <a:lnTo>
                    <a:pt x="0" y="74"/>
                  </a:lnTo>
                  <a:lnTo>
                    <a:pt x="22" y="74"/>
                  </a:lnTo>
                  <a:lnTo>
                    <a:pt x="0" y="86"/>
                  </a:lnTo>
                  <a:lnTo>
                    <a:pt x="14" y="92"/>
                  </a:lnTo>
                  <a:lnTo>
                    <a:pt x="38" y="86"/>
                  </a:lnTo>
                  <a:lnTo>
                    <a:pt x="74" y="82"/>
                  </a:lnTo>
                  <a:lnTo>
                    <a:pt x="104" y="92"/>
                  </a:lnTo>
                  <a:lnTo>
                    <a:pt x="128" y="108"/>
                  </a:lnTo>
                  <a:lnTo>
                    <a:pt x="128" y="144"/>
                  </a:lnTo>
                  <a:lnTo>
                    <a:pt x="136" y="138"/>
                  </a:lnTo>
                  <a:lnTo>
                    <a:pt x="158" y="150"/>
                  </a:lnTo>
                  <a:lnTo>
                    <a:pt x="158" y="160"/>
                  </a:lnTo>
                  <a:lnTo>
                    <a:pt x="150" y="166"/>
                  </a:lnTo>
                  <a:lnTo>
                    <a:pt x="144" y="178"/>
                  </a:lnTo>
                  <a:lnTo>
                    <a:pt x="128" y="194"/>
                  </a:lnTo>
                  <a:lnTo>
                    <a:pt x="150" y="212"/>
                  </a:lnTo>
                  <a:lnTo>
                    <a:pt x="150" y="224"/>
                  </a:lnTo>
                  <a:lnTo>
                    <a:pt x="166" y="246"/>
                  </a:lnTo>
                  <a:lnTo>
                    <a:pt x="188" y="252"/>
                  </a:lnTo>
                  <a:lnTo>
                    <a:pt x="204" y="252"/>
                  </a:lnTo>
                  <a:lnTo>
                    <a:pt x="212" y="256"/>
                  </a:lnTo>
                  <a:lnTo>
                    <a:pt x="220" y="246"/>
                  </a:lnTo>
                  <a:lnTo>
                    <a:pt x="234" y="246"/>
                  </a:lnTo>
                  <a:lnTo>
                    <a:pt x="242" y="230"/>
                  </a:lnTo>
                  <a:lnTo>
                    <a:pt x="242" y="218"/>
                  </a:lnTo>
                  <a:lnTo>
                    <a:pt x="258" y="218"/>
                  </a:lnTo>
                  <a:lnTo>
                    <a:pt x="242" y="206"/>
                  </a:lnTo>
                  <a:lnTo>
                    <a:pt x="258" y="206"/>
                  </a:lnTo>
                  <a:lnTo>
                    <a:pt x="272" y="200"/>
                  </a:lnTo>
                  <a:lnTo>
                    <a:pt x="296" y="194"/>
                  </a:lnTo>
                  <a:lnTo>
                    <a:pt x="326" y="172"/>
                  </a:lnTo>
                  <a:lnTo>
                    <a:pt x="356" y="172"/>
                  </a:lnTo>
                  <a:lnTo>
                    <a:pt x="378" y="166"/>
                  </a:lnTo>
                  <a:lnTo>
                    <a:pt x="410" y="160"/>
                  </a:lnTo>
                  <a:lnTo>
                    <a:pt x="388" y="150"/>
                  </a:lnTo>
                  <a:close/>
                </a:path>
              </a:pathLst>
            </a:custGeom>
            <a:solidFill>
              <a:schemeClr val="accent4">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9" name="Freeform 57"/>
            <p:cNvSpPr>
              <a:spLocks/>
            </p:cNvSpPr>
            <p:nvPr/>
          </p:nvSpPr>
          <p:spPr bwMode="auto">
            <a:xfrm>
              <a:off x="2943213" y="1777392"/>
              <a:ext cx="4922" cy="7821"/>
            </a:xfrm>
            <a:custGeom>
              <a:avLst/>
              <a:gdLst>
                <a:gd name="T0" fmla="*/ 2147483647 w 2"/>
                <a:gd name="T1" fmla="*/ 0 h 2"/>
                <a:gd name="T2" fmla="*/ 0 w 2"/>
                <a:gd name="T3" fmla="*/ 0 h 2"/>
                <a:gd name="T4" fmla="*/ 0 w 2"/>
                <a:gd name="T5" fmla="*/ 2147483647 h 2"/>
                <a:gd name="T6" fmla="*/ 2147483647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0"/>
                  </a:lnTo>
                  <a:lnTo>
                    <a:pt x="0" y="2"/>
                  </a:lnTo>
                  <a:lnTo>
                    <a:pt x="2" y="0"/>
                  </a:lnTo>
                  <a:close/>
                </a:path>
              </a:pathLst>
            </a:custGeom>
            <a:solidFill>
              <a:srgbClr val="A1C6E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0" name="Freeform 58"/>
            <p:cNvSpPr>
              <a:spLocks/>
            </p:cNvSpPr>
            <p:nvPr/>
          </p:nvSpPr>
          <p:spPr bwMode="auto">
            <a:xfrm>
              <a:off x="7078039" y="1832141"/>
              <a:ext cx="447940" cy="711723"/>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0 w 182"/>
                <a:gd name="T11" fmla="*/ 2147483647 h 182"/>
                <a:gd name="T12" fmla="*/ 2147483647 w 182"/>
                <a:gd name="T13" fmla="*/ 2147483647 h 182"/>
                <a:gd name="T14" fmla="*/ 2147483647 w 182"/>
                <a:gd name="T15" fmla="*/ 2147483647 h 182"/>
                <a:gd name="T16" fmla="*/ 2147483647 w 182"/>
                <a:gd name="T17" fmla="*/ 2147483647 h 182"/>
                <a:gd name="T18" fmla="*/ 2147483647 w 182"/>
                <a:gd name="T19" fmla="*/ 2147483647 h 182"/>
                <a:gd name="T20" fmla="*/ 2147483647 w 182"/>
                <a:gd name="T21" fmla="*/ 2147483647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2147483647 w 182"/>
                <a:gd name="T65" fmla="*/ 2147483647 h 182"/>
                <a:gd name="T66" fmla="*/ 2147483647 w 182"/>
                <a:gd name="T67" fmla="*/ 0 h 182"/>
                <a:gd name="T68" fmla="*/ 2147483647 w 182"/>
                <a:gd name="T69" fmla="*/ 2147483647 h 182"/>
                <a:gd name="T70" fmla="*/ 2147483647 w 182"/>
                <a:gd name="T71" fmla="*/ 2147483647 h 182"/>
                <a:gd name="T72" fmla="*/ 2147483647 w 182"/>
                <a:gd name="T73" fmla="*/ 2147483647 h 182"/>
                <a:gd name="T74" fmla="*/ 2147483647 w 182"/>
                <a:gd name="T75" fmla="*/ 2147483647 h 182"/>
                <a:gd name="T76" fmla="*/ 2147483647 w 182"/>
                <a:gd name="T77" fmla="*/ 2147483647 h 182"/>
                <a:gd name="T78" fmla="*/ 2147483647 w 182"/>
                <a:gd name="T79" fmla="*/ 2147483647 h 182"/>
                <a:gd name="T80" fmla="*/ 2147483647 w 182"/>
                <a:gd name="T81" fmla="*/ 2147483647 h 182"/>
                <a:gd name="T82" fmla="*/ 2147483647 w 182"/>
                <a:gd name="T83" fmla="*/ 2147483647 h 182"/>
                <a:gd name="T84" fmla="*/ 2147483647 w 182"/>
                <a:gd name="T85" fmla="*/ 2147483647 h 182"/>
                <a:gd name="T86" fmla="*/ 2147483647 w 182"/>
                <a:gd name="T87" fmla="*/ 2147483647 h 182"/>
                <a:gd name="T88" fmla="*/ 2147483647 w 182"/>
                <a:gd name="T89" fmla="*/ 2147483647 h 182"/>
                <a:gd name="T90" fmla="*/ 2147483647 w 182"/>
                <a:gd name="T91" fmla="*/ 2147483647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182"/>
                <a:gd name="T140" fmla="*/ 182 w 182"/>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182">
                  <a:moveTo>
                    <a:pt x="114" y="142"/>
                  </a:moveTo>
                  <a:lnTo>
                    <a:pt x="92" y="142"/>
                  </a:lnTo>
                  <a:lnTo>
                    <a:pt x="76" y="154"/>
                  </a:lnTo>
                  <a:lnTo>
                    <a:pt x="46" y="160"/>
                  </a:lnTo>
                  <a:lnTo>
                    <a:pt x="22" y="166"/>
                  </a:lnTo>
                  <a:lnTo>
                    <a:pt x="0" y="182"/>
                  </a:lnTo>
                  <a:lnTo>
                    <a:pt x="22" y="182"/>
                  </a:lnTo>
                  <a:lnTo>
                    <a:pt x="22" y="170"/>
                  </a:lnTo>
                  <a:lnTo>
                    <a:pt x="46" y="166"/>
                  </a:lnTo>
                  <a:lnTo>
                    <a:pt x="92" y="166"/>
                  </a:lnTo>
                  <a:lnTo>
                    <a:pt x="114" y="160"/>
                  </a:lnTo>
                  <a:lnTo>
                    <a:pt x="136" y="154"/>
                  </a:lnTo>
                  <a:lnTo>
                    <a:pt x="152" y="154"/>
                  </a:lnTo>
                  <a:lnTo>
                    <a:pt x="158" y="142"/>
                  </a:lnTo>
                  <a:lnTo>
                    <a:pt x="136" y="132"/>
                  </a:lnTo>
                  <a:lnTo>
                    <a:pt x="158" y="126"/>
                  </a:lnTo>
                  <a:lnTo>
                    <a:pt x="144" y="120"/>
                  </a:lnTo>
                  <a:lnTo>
                    <a:pt x="130" y="114"/>
                  </a:lnTo>
                  <a:lnTo>
                    <a:pt x="124" y="114"/>
                  </a:lnTo>
                  <a:lnTo>
                    <a:pt x="136" y="108"/>
                  </a:lnTo>
                  <a:lnTo>
                    <a:pt x="136" y="96"/>
                  </a:lnTo>
                  <a:lnTo>
                    <a:pt x="152" y="102"/>
                  </a:lnTo>
                  <a:lnTo>
                    <a:pt x="168" y="96"/>
                  </a:lnTo>
                  <a:lnTo>
                    <a:pt x="182" y="90"/>
                  </a:lnTo>
                  <a:lnTo>
                    <a:pt x="158" y="90"/>
                  </a:lnTo>
                  <a:lnTo>
                    <a:pt x="136" y="86"/>
                  </a:lnTo>
                  <a:lnTo>
                    <a:pt x="130" y="74"/>
                  </a:lnTo>
                  <a:lnTo>
                    <a:pt x="136" y="68"/>
                  </a:lnTo>
                  <a:lnTo>
                    <a:pt x="122" y="62"/>
                  </a:lnTo>
                  <a:lnTo>
                    <a:pt x="130" y="46"/>
                  </a:lnTo>
                  <a:lnTo>
                    <a:pt x="144" y="46"/>
                  </a:lnTo>
                  <a:lnTo>
                    <a:pt x="122" y="28"/>
                  </a:lnTo>
                  <a:lnTo>
                    <a:pt x="98" y="16"/>
                  </a:lnTo>
                  <a:lnTo>
                    <a:pt x="92" y="0"/>
                  </a:lnTo>
                  <a:lnTo>
                    <a:pt x="84" y="6"/>
                  </a:lnTo>
                  <a:lnTo>
                    <a:pt x="84" y="16"/>
                  </a:lnTo>
                  <a:lnTo>
                    <a:pt x="98" y="34"/>
                  </a:lnTo>
                  <a:lnTo>
                    <a:pt x="114" y="52"/>
                  </a:lnTo>
                  <a:lnTo>
                    <a:pt x="106" y="68"/>
                  </a:lnTo>
                  <a:lnTo>
                    <a:pt x="114" y="80"/>
                  </a:lnTo>
                  <a:lnTo>
                    <a:pt x="122" y="90"/>
                  </a:lnTo>
                  <a:lnTo>
                    <a:pt x="106" y="102"/>
                  </a:lnTo>
                  <a:lnTo>
                    <a:pt x="114" y="120"/>
                  </a:lnTo>
                  <a:lnTo>
                    <a:pt x="122" y="116"/>
                  </a:lnTo>
                  <a:lnTo>
                    <a:pt x="122" y="132"/>
                  </a:lnTo>
                  <a:lnTo>
                    <a:pt x="114" y="142"/>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 name="Freeform 59"/>
            <p:cNvSpPr>
              <a:spLocks/>
            </p:cNvSpPr>
            <p:nvPr/>
          </p:nvSpPr>
          <p:spPr bwMode="auto">
            <a:xfrm>
              <a:off x="304800" y="1362871"/>
              <a:ext cx="2859922" cy="3894929"/>
            </a:xfrm>
            <a:custGeom>
              <a:avLst/>
              <a:gdLst>
                <a:gd name="T0" fmla="*/ 2147483647 w 1162"/>
                <a:gd name="T1" fmla="*/ 2147483647 h 996"/>
                <a:gd name="T2" fmla="*/ 2147483647 w 1162"/>
                <a:gd name="T3" fmla="*/ 2147483647 h 996"/>
                <a:gd name="T4" fmla="*/ 2147483647 w 1162"/>
                <a:gd name="T5" fmla="*/ 2147483647 h 996"/>
                <a:gd name="T6" fmla="*/ 2147483647 w 1162"/>
                <a:gd name="T7" fmla="*/ 2147483647 h 996"/>
                <a:gd name="T8" fmla="*/ 2147483647 w 1162"/>
                <a:gd name="T9" fmla="*/ 2147483647 h 996"/>
                <a:gd name="T10" fmla="*/ 2147483647 w 1162"/>
                <a:gd name="T11" fmla="*/ 2147483647 h 996"/>
                <a:gd name="T12" fmla="*/ 2147483647 w 1162"/>
                <a:gd name="T13" fmla="*/ 2147483647 h 996"/>
                <a:gd name="T14" fmla="*/ 2147483647 w 1162"/>
                <a:gd name="T15" fmla="*/ 2147483647 h 996"/>
                <a:gd name="T16" fmla="*/ 2147483647 w 1162"/>
                <a:gd name="T17" fmla="*/ 2147483647 h 996"/>
                <a:gd name="T18" fmla="*/ 2147483647 w 1162"/>
                <a:gd name="T19" fmla="*/ 2147483647 h 996"/>
                <a:gd name="T20" fmla="*/ 2147483647 w 1162"/>
                <a:gd name="T21" fmla="*/ 2147483647 h 996"/>
                <a:gd name="T22" fmla="*/ 2147483647 w 1162"/>
                <a:gd name="T23" fmla="*/ 2147483647 h 996"/>
                <a:gd name="T24" fmla="*/ 2147483647 w 1162"/>
                <a:gd name="T25" fmla="*/ 2147483647 h 996"/>
                <a:gd name="T26" fmla="*/ 2147483647 w 1162"/>
                <a:gd name="T27" fmla="*/ 2147483647 h 996"/>
                <a:gd name="T28" fmla="*/ 2147483647 w 1162"/>
                <a:gd name="T29" fmla="*/ 2147483647 h 996"/>
                <a:gd name="T30" fmla="*/ 2147483647 w 1162"/>
                <a:gd name="T31" fmla="*/ 2147483647 h 996"/>
                <a:gd name="T32" fmla="*/ 2147483647 w 1162"/>
                <a:gd name="T33" fmla="*/ 2147483647 h 996"/>
                <a:gd name="T34" fmla="*/ 2147483647 w 1162"/>
                <a:gd name="T35" fmla="*/ 2147483647 h 996"/>
                <a:gd name="T36" fmla="*/ 2147483647 w 1162"/>
                <a:gd name="T37" fmla="*/ 2147483647 h 996"/>
                <a:gd name="T38" fmla="*/ 2147483647 w 1162"/>
                <a:gd name="T39" fmla="*/ 2147483647 h 996"/>
                <a:gd name="T40" fmla="*/ 2147483647 w 1162"/>
                <a:gd name="T41" fmla="*/ 2147483647 h 996"/>
                <a:gd name="T42" fmla="*/ 2147483647 w 1162"/>
                <a:gd name="T43" fmla="*/ 2147483647 h 996"/>
                <a:gd name="T44" fmla="*/ 2147483647 w 1162"/>
                <a:gd name="T45" fmla="*/ 2147483647 h 996"/>
                <a:gd name="T46" fmla="*/ 2147483647 w 1162"/>
                <a:gd name="T47" fmla="*/ 2147483647 h 996"/>
                <a:gd name="T48" fmla="*/ 2147483647 w 1162"/>
                <a:gd name="T49" fmla="*/ 2147483647 h 996"/>
                <a:gd name="T50" fmla="*/ 2147483647 w 1162"/>
                <a:gd name="T51" fmla="*/ 2147483647 h 996"/>
                <a:gd name="T52" fmla="*/ 2147483647 w 1162"/>
                <a:gd name="T53" fmla="*/ 2147483647 h 996"/>
                <a:gd name="T54" fmla="*/ 2147483647 w 1162"/>
                <a:gd name="T55" fmla="*/ 2147483647 h 996"/>
                <a:gd name="T56" fmla="*/ 2147483647 w 1162"/>
                <a:gd name="T57" fmla="*/ 2147483647 h 996"/>
                <a:gd name="T58" fmla="*/ 2147483647 w 1162"/>
                <a:gd name="T59" fmla="*/ 2147483647 h 996"/>
                <a:gd name="T60" fmla="*/ 2147483647 w 1162"/>
                <a:gd name="T61" fmla="*/ 2147483647 h 996"/>
                <a:gd name="T62" fmla="*/ 2147483647 w 1162"/>
                <a:gd name="T63" fmla="*/ 2147483647 h 996"/>
                <a:gd name="T64" fmla="*/ 2147483647 w 1162"/>
                <a:gd name="T65" fmla="*/ 2147483647 h 996"/>
                <a:gd name="T66" fmla="*/ 2147483647 w 1162"/>
                <a:gd name="T67" fmla="*/ 0 h 996"/>
                <a:gd name="T68" fmla="*/ 2147483647 w 1162"/>
                <a:gd name="T69" fmla="*/ 2147483647 h 996"/>
                <a:gd name="T70" fmla="*/ 2147483647 w 1162"/>
                <a:gd name="T71" fmla="*/ 2147483647 h 996"/>
                <a:gd name="T72" fmla="*/ 2147483647 w 1162"/>
                <a:gd name="T73" fmla="*/ 2147483647 h 996"/>
                <a:gd name="T74" fmla="*/ 2147483647 w 1162"/>
                <a:gd name="T75" fmla="*/ 2147483647 h 996"/>
                <a:gd name="T76" fmla="*/ 2147483647 w 1162"/>
                <a:gd name="T77" fmla="*/ 2147483647 h 996"/>
                <a:gd name="T78" fmla="*/ 2147483647 w 1162"/>
                <a:gd name="T79" fmla="*/ 2147483647 h 996"/>
                <a:gd name="T80" fmla="*/ 2147483647 w 1162"/>
                <a:gd name="T81" fmla="*/ 2147483647 h 996"/>
                <a:gd name="T82" fmla="*/ 2147483647 w 1162"/>
                <a:gd name="T83" fmla="*/ 2147483647 h 996"/>
                <a:gd name="T84" fmla="*/ 2147483647 w 1162"/>
                <a:gd name="T85" fmla="*/ 2147483647 h 996"/>
                <a:gd name="T86" fmla="*/ 2147483647 w 1162"/>
                <a:gd name="T87" fmla="*/ 2147483647 h 996"/>
                <a:gd name="T88" fmla="*/ 2147483647 w 1162"/>
                <a:gd name="T89" fmla="*/ 2147483647 h 996"/>
                <a:gd name="T90" fmla="*/ 2147483647 w 1162"/>
                <a:gd name="T91" fmla="*/ 2147483647 h 996"/>
                <a:gd name="T92" fmla="*/ 2147483647 w 1162"/>
                <a:gd name="T93" fmla="*/ 2147483647 h 996"/>
                <a:gd name="T94" fmla="*/ 2147483647 w 1162"/>
                <a:gd name="T95" fmla="*/ 2147483647 h 996"/>
                <a:gd name="T96" fmla="*/ 2147483647 w 1162"/>
                <a:gd name="T97" fmla="*/ 2147483647 h 996"/>
                <a:gd name="T98" fmla="*/ 2147483647 w 1162"/>
                <a:gd name="T99" fmla="*/ 2147483647 h 996"/>
                <a:gd name="T100" fmla="*/ 2147483647 w 1162"/>
                <a:gd name="T101" fmla="*/ 2147483647 h 996"/>
                <a:gd name="T102" fmla="*/ 2147483647 w 1162"/>
                <a:gd name="T103" fmla="*/ 2147483647 h 996"/>
                <a:gd name="T104" fmla="*/ 2147483647 w 1162"/>
                <a:gd name="T105" fmla="*/ 2147483647 h 996"/>
                <a:gd name="T106" fmla="*/ 2147483647 w 1162"/>
                <a:gd name="T107" fmla="*/ 2147483647 h 996"/>
                <a:gd name="T108" fmla="*/ 2147483647 w 1162"/>
                <a:gd name="T109" fmla="*/ 2147483647 h 996"/>
                <a:gd name="T110" fmla="*/ 2147483647 w 1162"/>
                <a:gd name="T111" fmla="*/ 2147483647 h 996"/>
                <a:gd name="T112" fmla="*/ 2147483647 w 1162"/>
                <a:gd name="T113" fmla="*/ 2147483647 h 996"/>
                <a:gd name="T114" fmla="*/ 2147483647 w 1162"/>
                <a:gd name="T115" fmla="*/ 2147483647 h 996"/>
                <a:gd name="T116" fmla="*/ 2147483647 w 1162"/>
                <a:gd name="T117" fmla="*/ 2147483647 h 996"/>
                <a:gd name="T118" fmla="*/ 2147483647 w 1162"/>
                <a:gd name="T119" fmla="*/ 2147483647 h 996"/>
                <a:gd name="T120" fmla="*/ 2147483647 w 1162"/>
                <a:gd name="T121" fmla="*/ 2147483647 h 9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2"/>
                <a:gd name="T184" fmla="*/ 0 h 996"/>
                <a:gd name="T185" fmla="*/ 1162 w 1162"/>
                <a:gd name="T186" fmla="*/ 996 h 9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2" h="996">
                  <a:moveTo>
                    <a:pt x="1126" y="596"/>
                  </a:moveTo>
                  <a:lnTo>
                    <a:pt x="1110" y="584"/>
                  </a:lnTo>
                  <a:lnTo>
                    <a:pt x="1064" y="584"/>
                  </a:lnTo>
                  <a:lnTo>
                    <a:pt x="1048" y="578"/>
                  </a:lnTo>
                  <a:lnTo>
                    <a:pt x="1026" y="584"/>
                  </a:lnTo>
                  <a:lnTo>
                    <a:pt x="1004" y="584"/>
                  </a:lnTo>
                  <a:lnTo>
                    <a:pt x="1018" y="572"/>
                  </a:lnTo>
                  <a:lnTo>
                    <a:pt x="1010" y="572"/>
                  </a:lnTo>
                  <a:lnTo>
                    <a:pt x="996" y="578"/>
                  </a:lnTo>
                  <a:lnTo>
                    <a:pt x="980" y="584"/>
                  </a:lnTo>
                  <a:lnTo>
                    <a:pt x="988" y="572"/>
                  </a:lnTo>
                  <a:lnTo>
                    <a:pt x="1004" y="572"/>
                  </a:lnTo>
                  <a:lnTo>
                    <a:pt x="1004" y="538"/>
                  </a:lnTo>
                  <a:lnTo>
                    <a:pt x="988" y="532"/>
                  </a:lnTo>
                  <a:lnTo>
                    <a:pt x="964" y="526"/>
                  </a:lnTo>
                  <a:lnTo>
                    <a:pt x="950" y="532"/>
                  </a:lnTo>
                  <a:lnTo>
                    <a:pt x="920" y="526"/>
                  </a:lnTo>
                  <a:lnTo>
                    <a:pt x="920" y="514"/>
                  </a:lnTo>
                  <a:lnTo>
                    <a:pt x="904" y="508"/>
                  </a:lnTo>
                  <a:lnTo>
                    <a:pt x="882" y="498"/>
                  </a:lnTo>
                  <a:lnTo>
                    <a:pt x="860" y="504"/>
                  </a:lnTo>
                  <a:lnTo>
                    <a:pt x="844" y="498"/>
                  </a:lnTo>
                  <a:lnTo>
                    <a:pt x="822" y="492"/>
                  </a:lnTo>
                  <a:lnTo>
                    <a:pt x="798" y="492"/>
                  </a:lnTo>
                  <a:lnTo>
                    <a:pt x="790" y="486"/>
                  </a:lnTo>
                  <a:lnTo>
                    <a:pt x="776" y="492"/>
                  </a:lnTo>
                  <a:lnTo>
                    <a:pt x="752" y="504"/>
                  </a:lnTo>
                  <a:lnTo>
                    <a:pt x="730" y="514"/>
                  </a:lnTo>
                  <a:lnTo>
                    <a:pt x="714" y="508"/>
                  </a:lnTo>
                  <a:lnTo>
                    <a:pt x="730" y="504"/>
                  </a:lnTo>
                  <a:lnTo>
                    <a:pt x="708" y="504"/>
                  </a:lnTo>
                  <a:lnTo>
                    <a:pt x="684" y="508"/>
                  </a:lnTo>
                  <a:lnTo>
                    <a:pt x="668" y="498"/>
                  </a:lnTo>
                  <a:lnTo>
                    <a:pt x="668" y="468"/>
                  </a:lnTo>
                  <a:lnTo>
                    <a:pt x="654" y="462"/>
                  </a:lnTo>
                  <a:lnTo>
                    <a:pt x="638" y="458"/>
                  </a:lnTo>
                  <a:lnTo>
                    <a:pt x="608" y="468"/>
                  </a:lnTo>
                  <a:lnTo>
                    <a:pt x="616" y="452"/>
                  </a:lnTo>
                  <a:lnTo>
                    <a:pt x="616" y="434"/>
                  </a:lnTo>
                  <a:lnTo>
                    <a:pt x="624" y="418"/>
                  </a:lnTo>
                  <a:lnTo>
                    <a:pt x="600" y="424"/>
                  </a:lnTo>
                  <a:lnTo>
                    <a:pt x="586" y="434"/>
                  </a:lnTo>
                  <a:lnTo>
                    <a:pt x="570" y="446"/>
                  </a:lnTo>
                  <a:lnTo>
                    <a:pt x="546" y="440"/>
                  </a:lnTo>
                  <a:lnTo>
                    <a:pt x="524" y="430"/>
                  </a:lnTo>
                  <a:lnTo>
                    <a:pt x="516" y="412"/>
                  </a:lnTo>
                  <a:lnTo>
                    <a:pt x="524" y="394"/>
                  </a:lnTo>
                  <a:lnTo>
                    <a:pt x="516" y="382"/>
                  </a:lnTo>
                  <a:lnTo>
                    <a:pt x="540" y="372"/>
                  </a:lnTo>
                  <a:lnTo>
                    <a:pt x="554" y="366"/>
                  </a:lnTo>
                  <a:lnTo>
                    <a:pt x="578" y="360"/>
                  </a:lnTo>
                  <a:lnTo>
                    <a:pt x="592" y="366"/>
                  </a:lnTo>
                  <a:lnTo>
                    <a:pt x="616" y="360"/>
                  </a:lnTo>
                  <a:lnTo>
                    <a:pt x="654" y="366"/>
                  </a:lnTo>
                  <a:lnTo>
                    <a:pt x="668" y="366"/>
                  </a:lnTo>
                  <a:lnTo>
                    <a:pt x="668" y="378"/>
                  </a:lnTo>
                  <a:lnTo>
                    <a:pt x="684" y="388"/>
                  </a:lnTo>
                  <a:lnTo>
                    <a:pt x="700" y="400"/>
                  </a:lnTo>
                  <a:lnTo>
                    <a:pt x="700" y="382"/>
                  </a:lnTo>
                  <a:lnTo>
                    <a:pt x="692" y="372"/>
                  </a:lnTo>
                  <a:lnTo>
                    <a:pt x="684" y="360"/>
                  </a:lnTo>
                  <a:lnTo>
                    <a:pt x="700" y="354"/>
                  </a:lnTo>
                  <a:lnTo>
                    <a:pt x="714" y="338"/>
                  </a:lnTo>
                  <a:lnTo>
                    <a:pt x="738" y="326"/>
                  </a:lnTo>
                  <a:lnTo>
                    <a:pt x="744" y="314"/>
                  </a:lnTo>
                  <a:lnTo>
                    <a:pt x="730" y="302"/>
                  </a:lnTo>
                  <a:lnTo>
                    <a:pt x="744" y="290"/>
                  </a:lnTo>
                  <a:lnTo>
                    <a:pt x="752" y="302"/>
                  </a:lnTo>
                  <a:lnTo>
                    <a:pt x="776" y="280"/>
                  </a:lnTo>
                  <a:lnTo>
                    <a:pt x="790" y="274"/>
                  </a:lnTo>
                  <a:lnTo>
                    <a:pt x="806" y="268"/>
                  </a:lnTo>
                  <a:lnTo>
                    <a:pt x="806" y="256"/>
                  </a:lnTo>
                  <a:lnTo>
                    <a:pt x="836" y="246"/>
                  </a:lnTo>
                  <a:lnTo>
                    <a:pt x="860" y="240"/>
                  </a:lnTo>
                  <a:lnTo>
                    <a:pt x="852" y="252"/>
                  </a:lnTo>
                  <a:lnTo>
                    <a:pt x="874" y="252"/>
                  </a:lnTo>
                  <a:lnTo>
                    <a:pt x="898" y="240"/>
                  </a:lnTo>
                  <a:lnTo>
                    <a:pt x="874" y="234"/>
                  </a:lnTo>
                  <a:lnTo>
                    <a:pt x="866" y="216"/>
                  </a:lnTo>
                  <a:lnTo>
                    <a:pt x="866" y="206"/>
                  </a:lnTo>
                  <a:lnTo>
                    <a:pt x="844" y="210"/>
                  </a:lnTo>
                  <a:lnTo>
                    <a:pt x="782" y="228"/>
                  </a:lnTo>
                  <a:lnTo>
                    <a:pt x="828" y="210"/>
                  </a:lnTo>
                  <a:lnTo>
                    <a:pt x="852" y="200"/>
                  </a:lnTo>
                  <a:lnTo>
                    <a:pt x="874" y="200"/>
                  </a:lnTo>
                  <a:lnTo>
                    <a:pt x="904" y="206"/>
                  </a:lnTo>
                  <a:lnTo>
                    <a:pt x="912" y="210"/>
                  </a:lnTo>
                  <a:lnTo>
                    <a:pt x="928" y="206"/>
                  </a:lnTo>
                  <a:lnTo>
                    <a:pt x="942" y="194"/>
                  </a:lnTo>
                  <a:lnTo>
                    <a:pt x="964" y="194"/>
                  </a:lnTo>
                  <a:lnTo>
                    <a:pt x="964" y="182"/>
                  </a:lnTo>
                  <a:lnTo>
                    <a:pt x="950" y="176"/>
                  </a:lnTo>
                  <a:lnTo>
                    <a:pt x="928" y="188"/>
                  </a:lnTo>
                  <a:lnTo>
                    <a:pt x="934" y="176"/>
                  </a:lnTo>
                  <a:lnTo>
                    <a:pt x="928" y="166"/>
                  </a:lnTo>
                  <a:lnTo>
                    <a:pt x="920" y="148"/>
                  </a:lnTo>
                  <a:lnTo>
                    <a:pt x="912" y="130"/>
                  </a:lnTo>
                  <a:lnTo>
                    <a:pt x="890" y="120"/>
                  </a:lnTo>
                  <a:lnTo>
                    <a:pt x="874" y="130"/>
                  </a:lnTo>
                  <a:lnTo>
                    <a:pt x="866" y="148"/>
                  </a:lnTo>
                  <a:lnTo>
                    <a:pt x="852" y="142"/>
                  </a:lnTo>
                  <a:lnTo>
                    <a:pt x="852" y="126"/>
                  </a:lnTo>
                  <a:lnTo>
                    <a:pt x="836" y="108"/>
                  </a:lnTo>
                  <a:lnTo>
                    <a:pt x="806" y="102"/>
                  </a:lnTo>
                  <a:lnTo>
                    <a:pt x="776" y="96"/>
                  </a:lnTo>
                  <a:lnTo>
                    <a:pt x="776" y="86"/>
                  </a:lnTo>
                  <a:lnTo>
                    <a:pt x="768" y="102"/>
                  </a:lnTo>
                  <a:lnTo>
                    <a:pt x="768" y="120"/>
                  </a:lnTo>
                  <a:lnTo>
                    <a:pt x="776" y="148"/>
                  </a:lnTo>
                  <a:lnTo>
                    <a:pt x="752" y="160"/>
                  </a:lnTo>
                  <a:lnTo>
                    <a:pt x="738" y="160"/>
                  </a:lnTo>
                  <a:lnTo>
                    <a:pt x="744" y="182"/>
                  </a:lnTo>
                  <a:lnTo>
                    <a:pt x="730" y="200"/>
                  </a:lnTo>
                  <a:lnTo>
                    <a:pt x="714" y="188"/>
                  </a:lnTo>
                  <a:lnTo>
                    <a:pt x="714" y="176"/>
                  </a:lnTo>
                  <a:lnTo>
                    <a:pt x="708" y="160"/>
                  </a:lnTo>
                  <a:lnTo>
                    <a:pt x="692" y="160"/>
                  </a:lnTo>
                  <a:lnTo>
                    <a:pt x="668" y="154"/>
                  </a:lnTo>
                  <a:lnTo>
                    <a:pt x="660" y="148"/>
                  </a:lnTo>
                  <a:lnTo>
                    <a:pt x="646" y="142"/>
                  </a:lnTo>
                  <a:lnTo>
                    <a:pt x="624" y="142"/>
                  </a:lnTo>
                  <a:lnTo>
                    <a:pt x="608" y="130"/>
                  </a:lnTo>
                  <a:lnTo>
                    <a:pt x="608" y="114"/>
                  </a:lnTo>
                  <a:lnTo>
                    <a:pt x="632" y="102"/>
                  </a:lnTo>
                  <a:lnTo>
                    <a:pt x="654" y="90"/>
                  </a:lnTo>
                  <a:lnTo>
                    <a:pt x="638" y="90"/>
                  </a:lnTo>
                  <a:lnTo>
                    <a:pt x="660" y="80"/>
                  </a:lnTo>
                  <a:lnTo>
                    <a:pt x="684" y="86"/>
                  </a:lnTo>
                  <a:lnTo>
                    <a:pt x="676" y="74"/>
                  </a:lnTo>
                  <a:lnTo>
                    <a:pt x="660" y="62"/>
                  </a:lnTo>
                  <a:lnTo>
                    <a:pt x="692" y="62"/>
                  </a:lnTo>
                  <a:lnTo>
                    <a:pt x="700" y="50"/>
                  </a:lnTo>
                  <a:lnTo>
                    <a:pt x="692" y="44"/>
                  </a:lnTo>
                  <a:lnTo>
                    <a:pt x="684" y="50"/>
                  </a:lnTo>
                  <a:lnTo>
                    <a:pt x="684" y="16"/>
                  </a:lnTo>
                  <a:lnTo>
                    <a:pt x="646" y="0"/>
                  </a:lnTo>
                  <a:lnTo>
                    <a:pt x="660" y="28"/>
                  </a:lnTo>
                  <a:lnTo>
                    <a:pt x="616" y="34"/>
                  </a:lnTo>
                  <a:lnTo>
                    <a:pt x="562" y="34"/>
                  </a:lnTo>
                  <a:lnTo>
                    <a:pt x="510" y="44"/>
                  </a:lnTo>
                  <a:lnTo>
                    <a:pt x="464" y="28"/>
                  </a:lnTo>
                  <a:lnTo>
                    <a:pt x="418" y="28"/>
                  </a:lnTo>
                  <a:lnTo>
                    <a:pt x="364" y="22"/>
                  </a:lnTo>
                  <a:lnTo>
                    <a:pt x="320" y="22"/>
                  </a:lnTo>
                  <a:lnTo>
                    <a:pt x="274" y="38"/>
                  </a:lnTo>
                  <a:lnTo>
                    <a:pt x="228" y="28"/>
                  </a:lnTo>
                  <a:lnTo>
                    <a:pt x="182" y="28"/>
                  </a:lnTo>
                  <a:lnTo>
                    <a:pt x="136" y="16"/>
                  </a:lnTo>
                  <a:lnTo>
                    <a:pt x="92" y="16"/>
                  </a:lnTo>
                  <a:lnTo>
                    <a:pt x="52" y="28"/>
                  </a:lnTo>
                  <a:lnTo>
                    <a:pt x="8" y="38"/>
                  </a:lnTo>
                  <a:lnTo>
                    <a:pt x="52" y="56"/>
                  </a:lnTo>
                  <a:lnTo>
                    <a:pt x="0" y="62"/>
                  </a:lnTo>
                  <a:lnTo>
                    <a:pt x="30" y="86"/>
                  </a:lnTo>
                  <a:lnTo>
                    <a:pt x="8" y="120"/>
                  </a:lnTo>
                  <a:lnTo>
                    <a:pt x="22" y="154"/>
                  </a:lnTo>
                  <a:lnTo>
                    <a:pt x="68" y="130"/>
                  </a:lnTo>
                  <a:lnTo>
                    <a:pt x="114" y="126"/>
                  </a:lnTo>
                  <a:lnTo>
                    <a:pt x="160" y="120"/>
                  </a:lnTo>
                  <a:lnTo>
                    <a:pt x="206" y="136"/>
                  </a:lnTo>
                  <a:lnTo>
                    <a:pt x="242" y="160"/>
                  </a:lnTo>
                  <a:lnTo>
                    <a:pt x="274" y="188"/>
                  </a:lnTo>
                  <a:lnTo>
                    <a:pt x="296" y="222"/>
                  </a:lnTo>
                  <a:lnTo>
                    <a:pt x="296" y="262"/>
                  </a:lnTo>
                  <a:lnTo>
                    <a:pt x="282" y="298"/>
                  </a:lnTo>
                  <a:lnTo>
                    <a:pt x="304" y="326"/>
                  </a:lnTo>
                  <a:lnTo>
                    <a:pt x="342" y="360"/>
                  </a:lnTo>
                  <a:lnTo>
                    <a:pt x="372" y="388"/>
                  </a:lnTo>
                  <a:lnTo>
                    <a:pt x="394" y="424"/>
                  </a:lnTo>
                  <a:lnTo>
                    <a:pt x="380" y="388"/>
                  </a:lnTo>
                  <a:lnTo>
                    <a:pt x="364" y="354"/>
                  </a:lnTo>
                  <a:lnTo>
                    <a:pt x="394" y="382"/>
                  </a:lnTo>
                  <a:lnTo>
                    <a:pt x="426" y="412"/>
                  </a:lnTo>
                  <a:lnTo>
                    <a:pt x="448" y="440"/>
                  </a:lnTo>
                  <a:lnTo>
                    <a:pt x="486" y="458"/>
                  </a:lnTo>
                  <a:lnTo>
                    <a:pt x="540" y="468"/>
                  </a:lnTo>
                  <a:lnTo>
                    <a:pt x="592" y="474"/>
                  </a:lnTo>
                  <a:lnTo>
                    <a:pt x="632" y="492"/>
                  </a:lnTo>
                  <a:lnTo>
                    <a:pt x="660" y="520"/>
                  </a:lnTo>
                  <a:lnTo>
                    <a:pt x="714" y="520"/>
                  </a:lnTo>
                  <a:lnTo>
                    <a:pt x="714" y="554"/>
                  </a:lnTo>
                  <a:lnTo>
                    <a:pt x="692" y="584"/>
                  </a:lnTo>
                  <a:lnTo>
                    <a:pt x="692" y="618"/>
                  </a:lnTo>
                  <a:lnTo>
                    <a:pt x="714" y="646"/>
                  </a:lnTo>
                  <a:lnTo>
                    <a:pt x="752" y="682"/>
                  </a:lnTo>
                  <a:lnTo>
                    <a:pt x="790" y="704"/>
                  </a:lnTo>
                  <a:lnTo>
                    <a:pt x="814" y="744"/>
                  </a:lnTo>
                  <a:lnTo>
                    <a:pt x="798" y="784"/>
                  </a:lnTo>
                  <a:lnTo>
                    <a:pt x="806" y="824"/>
                  </a:lnTo>
                  <a:lnTo>
                    <a:pt x="806" y="864"/>
                  </a:lnTo>
                  <a:lnTo>
                    <a:pt x="814" y="904"/>
                  </a:lnTo>
                  <a:lnTo>
                    <a:pt x="814" y="944"/>
                  </a:lnTo>
                  <a:lnTo>
                    <a:pt x="844" y="974"/>
                  </a:lnTo>
                  <a:lnTo>
                    <a:pt x="874" y="996"/>
                  </a:lnTo>
                  <a:lnTo>
                    <a:pt x="920" y="996"/>
                  </a:lnTo>
                  <a:lnTo>
                    <a:pt x="920" y="990"/>
                  </a:lnTo>
                  <a:lnTo>
                    <a:pt x="898" y="984"/>
                  </a:lnTo>
                  <a:lnTo>
                    <a:pt x="898" y="974"/>
                  </a:lnTo>
                  <a:lnTo>
                    <a:pt x="882" y="978"/>
                  </a:lnTo>
                  <a:lnTo>
                    <a:pt x="860" y="978"/>
                  </a:lnTo>
                  <a:lnTo>
                    <a:pt x="874" y="968"/>
                  </a:lnTo>
                  <a:lnTo>
                    <a:pt x="890" y="968"/>
                  </a:lnTo>
                  <a:lnTo>
                    <a:pt x="874" y="950"/>
                  </a:lnTo>
                  <a:lnTo>
                    <a:pt x="890" y="938"/>
                  </a:lnTo>
                  <a:lnTo>
                    <a:pt x="898" y="928"/>
                  </a:lnTo>
                  <a:lnTo>
                    <a:pt x="898" y="922"/>
                  </a:lnTo>
                  <a:lnTo>
                    <a:pt x="882" y="916"/>
                  </a:lnTo>
                  <a:lnTo>
                    <a:pt x="866" y="922"/>
                  </a:lnTo>
                  <a:lnTo>
                    <a:pt x="882" y="904"/>
                  </a:lnTo>
                  <a:lnTo>
                    <a:pt x="898" y="894"/>
                  </a:lnTo>
                  <a:lnTo>
                    <a:pt x="904" y="882"/>
                  </a:lnTo>
                  <a:lnTo>
                    <a:pt x="890" y="888"/>
                  </a:lnTo>
                  <a:lnTo>
                    <a:pt x="882" y="876"/>
                  </a:lnTo>
                  <a:lnTo>
                    <a:pt x="898" y="870"/>
                  </a:lnTo>
                  <a:lnTo>
                    <a:pt x="904" y="876"/>
                  </a:lnTo>
                  <a:lnTo>
                    <a:pt x="904" y="870"/>
                  </a:lnTo>
                  <a:lnTo>
                    <a:pt x="912" y="858"/>
                  </a:lnTo>
                  <a:lnTo>
                    <a:pt x="934" y="852"/>
                  </a:lnTo>
                  <a:lnTo>
                    <a:pt x="958" y="848"/>
                  </a:lnTo>
                  <a:lnTo>
                    <a:pt x="958" y="824"/>
                  </a:lnTo>
                  <a:lnTo>
                    <a:pt x="934" y="812"/>
                  </a:lnTo>
                  <a:lnTo>
                    <a:pt x="928" y="802"/>
                  </a:lnTo>
                  <a:lnTo>
                    <a:pt x="942" y="806"/>
                  </a:lnTo>
                  <a:lnTo>
                    <a:pt x="964" y="818"/>
                  </a:lnTo>
                  <a:lnTo>
                    <a:pt x="980" y="824"/>
                  </a:lnTo>
                  <a:lnTo>
                    <a:pt x="988" y="812"/>
                  </a:lnTo>
                  <a:lnTo>
                    <a:pt x="1004" y="796"/>
                  </a:lnTo>
                  <a:lnTo>
                    <a:pt x="1010" y="778"/>
                  </a:lnTo>
                  <a:lnTo>
                    <a:pt x="1026" y="778"/>
                  </a:lnTo>
                  <a:lnTo>
                    <a:pt x="1026" y="768"/>
                  </a:lnTo>
                  <a:lnTo>
                    <a:pt x="1034" y="750"/>
                  </a:lnTo>
                  <a:lnTo>
                    <a:pt x="1056" y="744"/>
                  </a:lnTo>
                  <a:lnTo>
                    <a:pt x="1080" y="732"/>
                  </a:lnTo>
                  <a:lnTo>
                    <a:pt x="1094" y="732"/>
                  </a:lnTo>
                  <a:lnTo>
                    <a:pt x="1102" y="720"/>
                  </a:lnTo>
                  <a:lnTo>
                    <a:pt x="1110" y="710"/>
                  </a:lnTo>
                  <a:lnTo>
                    <a:pt x="1110" y="670"/>
                  </a:lnTo>
                  <a:lnTo>
                    <a:pt x="1126" y="652"/>
                  </a:lnTo>
                  <a:lnTo>
                    <a:pt x="1148" y="640"/>
                  </a:lnTo>
                  <a:lnTo>
                    <a:pt x="1156" y="630"/>
                  </a:lnTo>
                  <a:lnTo>
                    <a:pt x="1156" y="612"/>
                  </a:lnTo>
                  <a:lnTo>
                    <a:pt x="1162" y="596"/>
                  </a:lnTo>
                  <a:lnTo>
                    <a:pt x="1140" y="606"/>
                  </a:lnTo>
                  <a:lnTo>
                    <a:pt x="1126" y="596"/>
                  </a:lnTo>
                  <a:close/>
                </a:path>
              </a:pathLst>
            </a:custGeom>
            <a:solidFill>
              <a:schemeClr val="accent4">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 name="Freeform 60"/>
            <p:cNvSpPr>
              <a:spLocks/>
            </p:cNvSpPr>
            <p:nvPr/>
          </p:nvSpPr>
          <p:spPr bwMode="auto">
            <a:xfrm>
              <a:off x="3765256" y="1800855"/>
              <a:ext cx="167362" cy="328488"/>
            </a:xfrm>
            <a:custGeom>
              <a:avLst/>
              <a:gdLst>
                <a:gd name="T0" fmla="*/ 2147483647 w 68"/>
                <a:gd name="T1" fmla="*/ 2147483647 h 84"/>
                <a:gd name="T2" fmla="*/ 2147483647 w 68"/>
                <a:gd name="T3" fmla="*/ 2147483647 h 84"/>
                <a:gd name="T4" fmla="*/ 2147483647 w 68"/>
                <a:gd name="T5" fmla="*/ 2147483647 h 84"/>
                <a:gd name="T6" fmla="*/ 2147483647 w 68"/>
                <a:gd name="T7" fmla="*/ 2147483647 h 84"/>
                <a:gd name="T8" fmla="*/ 2147483647 w 68"/>
                <a:gd name="T9" fmla="*/ 2147483647 h 84"/>
                <a:gd name="T10" fmla="*/ 2147483647 w 68"/>
                <a:gd name="T11" fmla="*/ 2147483647 h 84"/>
                <a:gd name="T12" fmla="*/ 2147483647 w 68"/>
                <a:gd name="T13" fmla="*/ 2147483647 h 84"/>
                <a:gd name="T14" fmla="*/ 2147483647 w 68"/>
                <a:gd name="T15" fmla="*/ 2147483647 h 84"/>
                <a:gd name="T16" fmla="*/ 2147483647 w 68"/>
                <a:gd name="T17" fmla="*/ 2147483647 h 84"/>
                <a:gd name="T18" fmla="*/ 2147483647 w 68"/>
                <a:gd name="T19" fmla="*/ 2147483647 h 84"/>
                <a:gd name="T20" fmla="*/ 2147483647 w 68"/>
                <a:gd name="T21" fmla="*/ 2147483647 h 84"/>
                <a:gd name="T22" fmla="*/ 2147483647 w 68"/>
                <a:gd name="T23" fmla="*/ 2147483647 h 84"/>
                <a:gd name="T24" fmla="*/ 2147483647 w 68"/>
                <a:gd name="T25" fmla="*/ 2147483647 h 84"/>
                <a:gd name="T26" fmla="*/ 2147483647 w 68"/>
                <a:gd name="T27" fmla="*/ 2147483647 h 84"/>
                <a:gd name="T28" fmla="*/ 2147483647 w 68"/>
                <a:gd name="T29" fmla="*/ 2147483647 h 84"/>
                <a:gd name="T30" fmla="*/ 2147483647 w 68"/>
                <a:gd name="T31" fmla="*/ 2147483647 h 84"/>
                <a:gd name="T32" fmla="*/ 2147483647 w 68"/>
                <a:gd name="T33" fmla="*/ 2147483647 h 84"/>
                <a:gd name="T34" fmla="*/ 2147483647 w 68"/>
                <a:gd name="T35" fmla="*/ 2147483647 h 84"/>
                <a:gd name="T36" fmla="*/ 2147483647 w 68"/>
                <a:gd name="T37" fmla="*/ 2147483647 h 84"/>
                <a:gd name="T38" fmla="*/ 2147483647 w 68"/>
                <a:gd name="T39" fmla="*/ 2147483647 h 84"/>
                <a:gd name="T40" fmla="*/ 2147483647 w 68"/>
                <a:gd name="T41" fmla="*/ 0 h 84"/>
                <a:gd name="T42" fmla="*/ 2147483647 w 68"/>
                <a:gd name="T43" fmla="*/ 2147483647 h 84"/>
                <a:gd name="T44" fmla="*/ 0 w 68"/>
                <a:gd name="T45" fmla="*/ 2147483647 h 84"/>
                <a:gd name="T46" fmla="*/ 2147483647 w 68"/>
                <a:gd name="T47" fmla="*/ 2147483647 h 84"/>
                <a:gd name="T48" fmla="*/ 2147483647 w 68"/>
                <a:gd name="T49" fmla="*/ 2147483647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84"/>
                <a:gd name="T77" fmla="*/ 68 w 68"/>
                <a:gd name="T78" fmla="*/ 84 h 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84">
                  <a:moveTo>
                    <a:pt x="30" y="42"/>
                  </a:moveTo>
                  <a:lnTo>
                    <a:pt x="40" y="54"/>
                  </a:lnTo>
                  <a:lnTo>
                    <a:pt x="24" y="60"/>
                  </a:lnTo>
                  <a:lnTo>
                    <a:pt x="16" y="70"/>
                  </a:lnTo>
                  <a:lnTo>
                    <a:pt x="40" y="70"/>
                  </a:lnTo>
                  <a:lnTo>
                    <a:pt x="24" y="76"/>
                  </a:lnTo>
                  <a:lnTo>
                    <a:pt x="46" y="70"/>
                  </a:lnTo>
                  <a:lnTo>
                    <a:pt x="30" y="76"/>
                  </a:lnTo>
                  <a:lnTo>
                    <a:pt x="6" y="84"/>
                  </a:lnTo>
                  <a:lnTo>
                    <a:pt x="8" y="84"/>
                  </a:lnTo>
                  <a:lnTo>
                    <a:pt x="18" y="84"/>
                  </a:lnTo>
                  <a:lnTo>
                    <a:pt x="34" y="82"/>
                  </a:lnTo>
                  <a:lnTo>
                    <a:pt x="30" y="80"/>
                  </a:lnTo>
                  <a:lnTo>
                    <a:pt x="54" y="76"/>
                  </a:lnTo>
                  <a:lnTo>
                    <a:pt x="62" y="76"/>
                  </a:lnTo>
                  <a:lnTo>
                    <a:pt x="68" y="60"/>
                  </a:lnTo>
                  <a:lnTo>
                    <a:pt x="54" y="42"/>
                  </a:lnTo>
                  <a:lnTo>
                    <a:pt x="30" y="30"/>
                  </a:lnTo>
                  <a:lnTo>
                    <a:pt x="30" y="14"/>
                  </a:lnTo>
                  <a:lnTo>
                    <a:pt x="16" y="14"/>
                  </a:lnTo>
                  <a:lnTo>
                    <a:pt x="26" y="0"/>
                  </a:lnTo>
                  <a:lnTo>
                    <a:pt x="8" y="8"/>
                  </a:lnTo>
                  <a:lnTo>
                    <a:pt x="0" y="24"/>
                  </a:lnTo>
                  <a:lnTo>
                    <a:pt x="16" y="36"/>
                  </a:lnTo>
                  <a:lnTo>
                    <a:pt x="30" y="42"/>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3" name="Freeform 61"/>
            <p:cNvSpPr>
              <a:spLocks/>
            </p:cNvSpPr>
            <p:nvPr/>
          </p:nvSpPr>
          <p:spPr bwMode="auto">
            <a:xfrm>
              <a:off x="3917850" y="2051131"/>
              <a:ext cx="34457" cy="46927"/>
            </a:xfrm>
            <a:custGeom>
              <a:avLst/>
              <a:gdLst>
                <a:gd name="T0" fmla="*/ 2147483647 w 14"/>
                <a:gd name="T1" fmla="*/ 0 h 12"/>
                <a:gd name="T2" fmla="*/ 0 w 14"/>
                <a:gd name="T3" fmla="*/ 2147483647 h 12"/>
                <a:gd name="T4" fmla="*/ 2147483647 w 14"/>
                <a:gd name="T5" fmla="*/ 2147483647 h 12"/>
                <a:gd name="T6" fmla="*/ 2147483647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14" y="0"/>
                  </a:moveTo>
                  <a:lnTo>
                    <a:pt x="0" y="12"/>
                  </a:lnTo>
                  <a:lnTo>
                    <a:pt x="6" y="12"/>
                  </a:lnTo>
                  <a:lnTo>
                    <a:pt x="14" y="0"/>
                  </a:lnTo>
                  <a:close/>
                </a:path>
              </a:pathLst>
            </a:custGeom>
            <a:solidFill>
              <a:srgbClr val="A1C6E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 name="Freeform 62"/>
            <p:cNvSpPr>
              <a:spLocks/>
            </p:cNvSpPr>
            <p:nvPr/>
          </p:nvSpPr>
          <p:spPr bwMode="auto">
            <a:xfrm>
              <a:off x="7619504" y="3709213"/>
              <a:ext cx="19689" cy="15642"/>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4" y="4"/>
                  </a:lnTo>
                  <a:lnTo>
                    <a:pt x="8" y="0"/>
                  </a:lnTo>
                  <a:lnTo>
                    <a:pt x="0" y="0"/>
                  </a:lnTo>
                  <a:close/>
                </a:path>
              </a:pathLst>
            </a:custGeom>
            <a:solidFill>
              <a:srgbClr val="A1C6E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 name="Freeform 63"/>
            <p:cNvSpPr>
              <a:spLocks/>
            </p:cNvSpPr>
            <p:nvPr/>
          </p:nvSpPr>
          <p:spPr bwMode="auto">
            <a:xfrm>
              <a:off x="6758083" y="3724856"/>
              <a:ext cx="1201068" cy="789935"/>
            </a:xfrm>
            <a:custGeom>
              <a:avLst/>
              <a:gdLst>
                <a:gd name="T0" fmla="*/ 2147483647 w 488"/>
                <a:gd name="T1" fmla="*/ 2147483647 h 202"/>
                <a:gd name="T2" fmla="*/ 2147483647 w 488"/>
                <a:gd name="T3" fmla="*/ 2147483647 h 202"/>
                <a:gd name="T4" fmla="*/ 2147483647 w 488"/>
                <a:gd name="T5" fmla="*/ 2147483647 h 202"/>
                <a:gd name="T6" fmla="*/ 2147483647 w 488"/>
                <a:gd name="T7" fmla="*/ 2147483647 h 202"/>
                <a:gd name="T8" fmla="*/ 2147483647 w 488"/>
                <a:gd name="T9" fmla="*/ 2147483647 h 202"/>
                <a:gd name="T10" fmla="*/ 2147483647 w 488"/>
                <a:gd name="T11" fmla="*/ 2147483647 h 202"/>
                <a:gd name="T12" fmla="*/ 2147483647 w 488"/>
                <a:gd name="T13" fmla="*/ 2147483647 h 202"/>
                <a:gd name="T14" fmla="*/ 2147483647 w 488"/>
                <a:gd name="T15" fmla="*/ 0 h 202"/>
                <a:gd name="T16" fmla="*/ 2147483647 w 488"/>
                <a:gd name="T17" fmla="*/ 2147483647 h 202"/>
                <a:gd name="T18" fmla="*/ 2147483647 w 488"/>
                <a:gd name="T19" fmla="*/ 2147483647 h 202"/>
                <a:gd name="T20" fmla="*/ 2147483647 w 488"/>
                <a:gd name="T21" fmla="*/ 2147483647 h 202"/>
                <a:gd name="T22" fmla="*/ 2147483647 w 488"/>
                <a:gd name="T23" fmla="*/ 2147483647 h 202"/>
                <a:gd name="T24" fmla="*/ 2147483647 w 488"/>
                <a:gd name="T25" fmla="*/ 2147483647 h 202"/>
                <a:gd name="T26" fmla="*/ 2147483647 w 488"/>
                <a:gd name="T27" fmla="*/ 2147483647 h 202"/>
                <a:gd name="T28" fmla="*/ 2147483647 w 488"/>
                <a:gd name="T29" fmla="*/ 2147483647 h 202"/>
                <a:gd name="T30" fmla="*/ 2147483647 w 488"/>
                <a:gd name="T31" fmla="*/ 2147483647 h 202"/>
                <a:gd name="T32" fmla="*/ 2147483647 w 488"/>
                <a:gd name="T33" fmla="*/ 2147483647 h 202"/>
                <a:gd name="T34" fmla="*/ 2147483647 w 488"/>
                <a:gd name="T35" fmla="*/ 2147483647 h 202"/>
                <a:gd name="T36" fmla="*/ 2147483647 w 488"/>
                <a:gd name="T37" fmla="*/ 2147483647 h 202"/>
                <a:gd name="T38" fmla="*/ 2147483647 w 488"/>
                <a:gd name="T39" fmla="*/ 2147483647 h 202"/>
                <a:gd name="T40" fmla="*/ 2147483647 w 488"/>
                <a:gd name="T41" fmla="*/ 2147483647 h 202"/>
                <a:gd name="T42" fmla="*/ 2147483647 w 488"/>
                <a:gd name="T43" fmla="*/ 2147483647 h 202"/>
                <a:gd name="T44" fmla="*/ 2147483647 w 488"/>
                <a:gd name="T45" fmla="*/ 2147483647 h 202"/>
                <a:gd name="T46" fmla="*/ 2147483647 w 488"/>
                <a:gd name="T47" fmla="*/ 2147483647 h 202"/>
                <a:gd name="T48" fmla="*/ 2147483647 w 488"/>
                <a:gd name="T49" fmla="*/ 2147483647 h 202"/>
                <a:gd name="T50" fmla="*/ 2147483647 w 488"/>
                <a:gd name="T51" fmla="*/ 2147483647 h 202"/>
                <a:gd name="T52" fmla="*/ 2147483647 w 488"/>
                <a:gd name="T53" fmla="*/ 2147483647 h 202"/>
                <a:gd name="T54" fmla="*/ 2147483647 w 488"/>
                <a:gd name="T55" fmla="*/ 2147483647 h 202"/>
                <a:gd name="T56" fmla="*/ 2147483647 w 488"/>
                <a:gd name="T57" fmla="*/ 2147483647 h 202"/>
                <a:gd name="T58" fmla="*/ 2147483647 w 488"/>
                <a:gd name="T59" fmla="*/ 2147483647 h 202"/>
                <a:gd name="T60" fmla="*/ 2147483647 w 488"/>
                <a:gd name="T61" fmla="*/ 2147483647 h 202"/>
                <a:gd name="T62" fmla="*/ 2147483647 w 488"/>
                <a:gd name="T63" fmla="*/ 2147483647 h 202"/>
                <a:gd name="T64" fmla="*/ 0 w 488"/>
                <a:gd name="T65" fmla="*/ 2147483647 h 202"/>
                <a:gd name="T66" fmla="*/ 2147483647 w 488"/>
                <a:gd name="T67" fmla="*/ 2147483647 h 202"/>
                <a:gd name="T68" fmla="*/ 2147483647 w 488"/>
                <a:gd name="T69" fmla="*/ 2147483647 h 202"/>
                <a:gd name="T70" fmla="*/ 2147483647 w 488"/>
                <a:gd name="T71" fmla="*/ 2147483647 h 202"/>
                <a:gd name="T72" fmla="*/ 2147483647 w 488"/>
                <a:gd name="T73" fmla="*/ 2147483647 h 202"/>
                <a:gd name="T74" fmla="*/ 2147483647 w 488"/>
                <a:gd name="T75" fmla="*/ 2147483647 h 202"/>
                <a:gd name="T76" fmla="*/ 2147483647 w 488"/>
                <a:gd name="T77" fmla="*/ 2147483647 h 202"/>
                <a:gd name="T78" fmla="*/ 2147483647 w 488"/>
                <a:gd name="T79" fmla="*/ 2147483647 h 202"/>
                <a:gd name="T80" fmla="*/ 2147483647 w 488"/>
                <a:gd name="T81" fmla="*/ 2147483647 h 202"/>
                <a:gd name="T82" fmla="*/ 2147483647 w 488"/>
                <a:gd name="T83" fmla="*/ 2147483647 h 202"/>
                <a:gd name="T84" fmla="*/ 2147483647 w 488"/>
                <a:gd name="T85" fmla="*/ 2147483647 h 202"/>
                <a:gd name="T86" fmla="*/ 2147483647 w 488"/>
                <a:gd name="T87" fmla="*/ 2147483647 h 202"/>
                <a:gd name="T88" fmla="*/ 2147483647 w 488"/>
                <a:gd name="T89" fmla="*/ 2147483647 h 202"/>
                <a:gd name="T90" fmla="*/ 2147483647 w 488"/>
                <a:gd name="T91" fmla="*/ 2147483647 h 202"/>
                <a:gd name="T92" fmla="*/ 2147483647 w 488"/>
                <a:gd name="T93" fmla="*/ 2147483647 h 202"/>
                <a:gd name="T94" fmla="*/ 2147483647 w 488"/>
                <a:gd name="T95" fmla="*/ 2147483647 h 202"/>
                <a:gd name="T96" fmla="*/ 2147483647 w 488"/>
                <a:gd name="T97" fmla="*/ 2147483647 h 202"/>
                <a:gd name="T98" fmla="*/ 2147483647 w 488"/>
                <a:gd name="T99" fmla="*/ 2147483647 h 202"/>
                <a:gd name="T100" fmla="*/ 2147483647 w 488"/>
                <a:gd name="T101" fmla="*/ 2147483647 h 202"/>
                <a:gd name="T102" fmla="*/ 2147483647 w 488"/>
                <a:gd name="T103" fmla="*/ 2147483647 h 202"/>
                <a:gd name="T104" fmla="*/ 2147483647 w 488"/>
                <a:gd name="T105" fmla="*/ 2147483647 h 202"/>
                <a:gd name="T106" fmla="*/ 2147483647 w 488"/>
                <a:gd name="T107" fmla="*/ 2147483647 h 202"/>
                <a:gd name="T108" fmla="*/ 2147483647 w 488"/>
                <a:gd name="T109" fmla="*/ 2147483647 h 202"/>
                <a:gd name="T110" fmla="*/ 2147483647 w 488"/>
                <a:gd name="T111" fmla="*/ 2147483647 h 202"/>
                <a:gd name="T112" fmla="*/ 2147483647 w 488"/>
                <a:gd name="T113" fmla="*/ 2147483647 h 202"/>
                <a:gd name="T114" fmla="*/ 2147483647 w 488"/>
                <a:gd name="T115" fmla="*/ 2147483647 h 202"/>
                <a:gd name="T116" fmla="*/ 2147483647 w 488"/>
                <a:gd name="T117" fmla="*/ 2147483647 h 202"/>
                <a:gd name="T118" fmla="*/ 2147483647 w 488"/>
                <a:gd name="T119" fmla="*/ 2147483647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8"/>
                <a:gd name="T181" fmla="*/ 0 h 202"/>
                <a:gd name="T182" fmla="*/ 488 w 488"/>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8" h="202">
                  <a:moveTo>
                    <a:pt x="442" y="82"/>
                  </a:moveTo>
                  <a:lnTo>
                    <a:pt x="442" y="72"/>
                  </a:lnTo>
                  <a:lnTo>
                    <a:pt x="426" y="60"/>
                  </a:lnTo>
                  <a:lnTo>
                    <a:pt x="396" y="48"/>
                  </a:lnTo>
                  <a:lnTo>
                    <a:pt x="388" y="30"/>
                  </a:lnTo>
                  <a:lnTo>
                    <a:pt x="380" y="20"/>
                  </a:lnTo>
                  <a:lnTo>
                    <a:pt x="364" y="8"/>
                  </a:lnTo>
                  <a:lnTo>
                    <a:pt x="354" y="0"/>
                  </a:lnTo>
                  <a:lnTo>
                    <a:pt x="342" y="14"/>
                  </a:lnTo>
                  <a:lnTo>
                    <a:pt x="342" y="30"/>
                  </a:lnTo>
                  <a:lnTo>
                    <a:pt x="358" y="42"/>
                  </a:lnTo>
                  <a:lnTo>
                    <a:pt x="336" y="48"/>
                  </a:lnTo>
                  <a:lnTo>
                    <a:pt x="312" y="42"/>
                  </a:lnTo>
                  <a:lnTo>
                    <a:pt x="298" y="36"/>
                  </a:lnTo>
                  <a:lnTo>
                    <a:pt x="282" y="30"/>
                  </a:lnTo>
                  <a:lnTo>
                    <a:pt x="288" y="14"/>
                  </a:lnTo>
                  <a:lnTo>
                    <a:pt x="274" y="14"/>
                  </a:lnTo>
                  <a:lnTo>
                    <a:pt x="252" y="8"/>
                  </a:lnTo>
                  <a:lnTo>
                    <a:pt x="214" y="8"/>
                  </a:lnTo>
                  <a:lnTo>
                    <a:pt x="182" y="14"/>
                  </a:lnTo>
                  <a:lnTo>
                    <a:pt x="198" y="20"/>
                  </a:lnTo>
                  <a:lnTo>
                    <a:pt x="206" y="30"/>
                  </a:lnTo>
                  <a:lnTo>
                    <a:pt x="146" y="30"/>
                  </a:lnTo>
                  <a:lnTo>
                    <a:pt x="130" y="42"/>
                  </a:lnTo>
                  <a:lnTo>
                    <a:pt x="108" y="48"/>
                  </a:lnTo>
                  <a:lnTo>
                    <a:pt x="108" y="60"/>
                  </a:lnTo>
                  <a:lnTo>
                    <a:pt x="84" y="78"/>
                  </a:lnTo>
                  <a:lnTo>
                    <a:pt x="62" y="78"/>
                  </a:lnTo>
                  <a:lnTo>
                    <a:pt x="46" y="82"/>
                  </a:lnTo>
                  <a:lnTo>
                    <a:pt x="32" y="78"/>
                  </a:lnTo>
                  <a:lnTo>
                    <a:pt x="8" y="88"/>
                  </a:lnTo>
                  <a:lnTo>
                    <a:pt x="8" y="106"/>
                  </a:lnTo>
                  <a:lnTo>
                    <a:pt x="0" y="128"/>
                  </a:lnTo>
                  <a:lnTo>
                    <a:pt x="8" y="146"/>
                  </a:lnTo>
                  <a:lnTo>
                    <a:pt x="8" y="180"/>
                  </a:lnTo>
                  <a:lnTo>
                    <a:pt x="32" y="186"/>
                  </a:lnTo>
                  <a:lnTo>
                    <a:pt x="54" y="180"/>
                  </a:lnTo>
                  <a:lnTo>
                    <a:pt x="76" y="174"/>
                  </a:lnTo>
                  <a:lnTo>
                    <a:pt x="100" y="174"/>
                  </a:lnTo>
                  <a:lnTo>
                    <a:pt x="130" y="168"/>
                  </a:lnTo>
                  <a:lnTo>
                    <a:pt x="176" y="152"/>
                  </a:lnTo>
                  <a:lnTo>
                    <a:pt x="214" y="152"/>
                  </a:lnTo>
                  <a:lnTo>
                    <a:pt x="236" y="156"/>
                  </a:lnTo>
                  <a:lnTo>
                    <a:pt x="244" y="168"/>
                  </a:lnTo>
                  <a:lnTo>
                    <a:pt x="252" y="180"/>
                  </a:lnTo>
                  <a:lnTo>
                    <a:pt x="274" y="168"/>
                  </a:lnTo>
                  <a:lnTo>
                    <a:pt x="298" y="156"/>
                  </a:lnTo>
                  <a:lnTo>
                    <a:pt x="282" y="174"/>
                  </a:lnTo>
                  <a:lnTo>
                    <a:pt x="274" y="186"/>
                  </a:lnTo>
                  <a:lnTo>
                    <a:pt x="298" y="192"/>
                  </a:lnTo>
                  <a:lnTo>
                    <a:pt x="312" y="202"/>
                  </a:lnTo>
                  <a:lnTo>
                    <a:pt x="364" y="202"/>
                  </a:lnTo>
                  <a:lnTo>
                    <a:pt x="380" y="198"/>
                  </a:lnTo>
                  <a:lnTo>
                    <a:pt x="404" y="192"/>
                  </a:lnTo>
                  <a:lnTo>
                    <a:pt x="418" y="180"/>
                  </a:lnTo>
                  <a:lnTo>
                    <a:pt x="434" y="168"/>
                  </a:lnTo>
                  <a:lnTo>
                    <a:pt x="464" y="146"/>
                  </a:lnTo>
                  <a:lnTo>
                    <a:pt x="488" y="116"/>
                  </a:lnTo>
                  <a:lnTo>
                    <a:pt x="464" y="94"/>
                  </a:lnTo>
                  <a:lnTo>
                    <a:pt x="442" y="82"/>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 name="Freeform 64"/>
            <p:cNvSpPr>
              <a:spLocks/>
            </p:cNvSpPr>
            <p:nvPr/>
          </p:nvSpPr>
          <p:spPr bwMode="auto">
            <a:xfrm>
              <a:off x="5074617" y="3857815"/>
              <a:ext cx="167362" cy="391056"/>
            </a:xfrm>
            <a:custGeom>
              <a:avLst/>
              <a:gdLst>
                <a:gd name="T0" fmla="*/ 2147483647 w 68"/>
                <a:gd name="T1" fmla="*/ 2147483647 h 100"/>
                <a:gd name="T2" fmla="*/ 2147483647 w 68"/>
                <a:gd name="T3" fmla="*/ 2147483647 h 100"/>
                <a:gd name="T4" fmla="*/ 2147483647 w 68"/>
                <a:gd name="T5" fmla="*/ 2147483647 h 100"/>
                <a:gd name="T6" fmla="*/ 0 w 68"/>
                <a:gd name="T7" fmla="*/ 2147483647 h 100"/>
                <a:gd name="T8" fmla="*/ 0 w 68"/>
                <a:gd name="T9" fmla="*/ 2147483647 h 100"/>
                <a:gd name="T10" fmla="*/ 2147483647 w 68"/>
                <a:gd name="T11" fmla="*/ 2147483647 h 100"/>
                <a:gd name="T12" fmla="*/ 2147483647 w 68"/>
                <a:gd name="T13" fmla="*/ 2147483647 h 100"/>
                <a:gd name="T14" fmla="*/ 2147483647 w 68"/>
                <a:gd name="T15" fmla="*/ 2147483647 h 100"/>
                <a:gd name="T16" fmla="*/ 2147483647 w 68"/>
                <a:gd name="T17" fmla="*/ 2147483647 h 100"/>
                <a:gd name="T18" fmla="*/ 2147483647 w 68"/>
                <a:gd name="T19" fmla="*/ 2147483647 h 100"/>
                <a:gd name="T20" fmla="*/ 2147483647 w 68"/>
                <a:gd name="T21" fmla="*/ 2147483647 h 100"/>
                <a:gd name="T22" fmla="*/ 2147483647 w 68"/>
                <a:gd name="T23" fmla="*/ 0 h 100"/>
                <a:gd name="T24" fmla="*/ 2147483647 w 68"/>
                <a:gd name="T25" fmla="*/ 2147483647 h 100"/>
                <a:gd name="T26" fmla="*/ 2147483647 w 68"/>
                <a:gd name="T27" fmla="*/ 2147483647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100"/>
                <a:gd name="T44" fmla="*/ 68 w 68"/>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100">
                  <a:moveTo>
                    <a:pt x="32" y="20"/>
                  </a:moveTo>
                  <a:lnTo>
                    <a:pt x="8" y="32"/>
                  </a:lnTo>
                  <a:lnTo>
                    <a:pt x="16" y="48"/>
                  </a:lnTo>
                  <a:lnTo>
                    <a:pt x="0" y="60"/>
                  </a:lnTo>
                  <a:lnTo>
                    <a:pt x="0" y="78"/>
                  </a:lnTo>
                  <a:lnTo>
                    <a:pt x="8" y="94"/>
                  </a:lnTo>
                  <a:lnTo>
                    <a:pt x="24" y="100"/>
                  </a:lnTo>
                  <a:lnTo>
                    <a:pt x="38" y="82"/>
                  </a:lnTo>
                  <a:lnTo>
                    <a:pt x="54" y="54"/>
                  </a:lnTo>
                  <a:lnTo>
                    <a:pt x="68" y="32"/>
                  </a:lnTo>
                  <a:lnTo>
                    <a:pt x="68" y="14"/>
                  </a:lnTo>
                  <a:lnTo>
                    <a:pt x="62" y="0"/>
                  </a:lnTo>
                  <a:lnTo>
                    <a:pt x="54" y="2"/>
                  </a:lnTo>
                  <a:lnTo>
                    <a:pt x="32" y="2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 name="Freeform 65"/>
            <p:cNvSpPr>
              <a:spLocks/>
            </p:cNvSpPr>
            <p:nvPr/>
          </p:nvSpPr>
          <p:spPr bwMode="auto">
            <a:xfrm>
              <a:off x="5222290" y="3842172"/>
              <a:ext cx="19689" cy="15642"/>
            </a:xfrm>
            <a:custGeom>
              <a:avLst/>
              <a:gdLst>
                <a:gd name="T0" fmla="*/ 0 w 8"/>
                <a:gd name="T1" fmla="*/ 0 h 4"/>
                <a:gd name="T2" fmla="*/ 2147483647 w 8"/>
                <a:gd name="T3" fmla="*/ 2147483647 h 4"/>
                <a:gd name="T4" fmla="*/ 2147483647 w 8"/>
                <a:gd name="T5" fmla="*/ 0 h 4"/>
                <a:gd name="T6" fmla="*/ 0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0"/>
                  </a:moveTo>
                  <a:lnTo>
                    <a:pt x="2" y="4"/>
                  </a:lnTo>
                  <a:lnTo>
                    <a:pt x="8" y="0"/>
                  </a:lnTo>
                  <a:lnTo>
                    <a:pt x="0" y="0"/>
                  </a:lnTo>
                  <a:close/>
                </a:path>
              </a:pathLst>
            </a:custGeom>
            <a:solidFill>
              <a:srgbClr val="A1C6E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8" name="Freeform 66"/>
            <p:cNvSpPr>
              <a:spLocks/>
            </p:cNvSpPr>
            <p:nvPr/>
          </p:nvSpPr>
          <p:spPr bwMode="auto">
            <a:xfrm>
              <a:off x="3376376" y="1511466"/>
              <a:ext cx="201818" cy="140780"/>
            </a:xfrm>
            <a:custGeom>
              <a:avLst/>
              <a:gdLst>
                <a:gd name="T0" fmla="*/ 2147483647 w 82"/>
                <a:gd name="T1" fmla="*/ 2147483647 h 36"/>
                <a:gd name="T2" fmla="*/ 2147483647 w 82"/>
                <a:gd name="T3" fmla="*/ 2147483647 h 36"/>
                <a:gd name="T4" fmla="*/ 2147483647 w 82"/>
                <a:gd name="T5" fmla="*/ 2147483647 h 36"/>
                <a:gd name="T6" fmla="*/ 2147483647 w 82"/>
                <a:gd name="T7" fmla="*/ 0 h 36"/>
                <a:gd name="T8" fmla="*/ 2147483647 w 82"/>
                <a:gd name="T9" fmla="*/ 0 h 36"/>
                <a:gd name="T10" fmla="*/ 2147483647 w 82"/>
                <a:gd name="T11" fmla="*/ 2147483647 h 36"/>
                <a:gd name="T12" fmla="*/ 2147483647 w 82"/>
                <a:gd name="T13" fmla="*/ 2147483647 h 36"/>
                <a:gd name="T14" fmla="*/ 2147483647 w 82"/>
                <a:gd name="T15" fmla="*/ 2147483647 h 36"/>
                <a:gd name="T16" fmla="*/ 2147483647 w 82"/>
                <a:gd name="T17" fmla="*/ 2147483647 h 36"/>
                <a:gd name="T18" fmla="*/ 0 w 82"/>
                <a:gd name="T19" fmla="*/ 2147483647 h 36"/>
                <a:gd name="T20" fmla="*/ 2147483647 w 82"/>
                <a:gd name="T21" fmla="*/ 2147483647 h 36"/>
                <a:gd name="T22" fmla="*/ 2147483647 w 82"/>
                <a:gd name="T23" fmla="*/ 2147483647 h 36"/>
                <a:gd name="T24" fmla="*/ 2147483647 w 82"/>
                <a:gd name="T25" fmla="*/ 2147483647 h 36"/>
                <a:gd name="T26" fmla="*/ 2147483647 w 82"/>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36"/>
                <a:gd name="T44" fmla="*/ 82 w 8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36">
                  <a:moveTo>
                    <a:pt x="74" y="30"/>
                  </a:moveTo>
                  <a:lnTo>
                    <a:pt x="82" y="18"/>
                  </a:lnTo>
                  <a:lnTo>
                    <a:pt x="74" y="6"/>
                  </a:lnTo>
                  <a:lnTo>
                    <a:pt x="82" y="0"/>
                  </a:lnTo>
                  <a:lnTo>
                    <a:pt x="68" y="0"/>
                  </a:lnTo>
                  <a:lnTo>
                    <a:pt x="60" y="6"/>
                  </a:lnTo>
                  <a:lnTo>
                    <a:pt x="44" y="6"/>
                  </a:lnTo>
                  <a:lnTo>
                    <a:pt x="44" y="12"/>
                  </a:lnTo>
                  <a:lnTo>
                    <a:pt x="30" y="6"/>
                  </a:lnTo>
                  <a:lnTo>
                    <a:pt x="0" y="6"/>
                  </a:lnTo>
                  <a:lnTo>
                    <a:pt x="14" y="24"/>
                  </a:lnTo>
                  <a:lnTo>
                    <a:pt x="30" y="36"/>
                  </a:lnTo>
                  <a:lnTo>
                    <a:pt x="52" y="30"/>
                  </a:lnTo>
                  <a:lnTo>
                    <a:pt x="74" y="30"/>
                  </a:lnTo>
                  <a:close/>
                </a:path>
              </a:pathLst>
            </a:custGeom>
            <a:solidFill>
              <a:schemeClr val="accent4">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39" name="Gruppe 382"/>
          <p:cNvGrpSpPr>
            <a:grpSpLocks/>
          </p:cNvGrpSpPr>
          <p:nvPr/>
        </p:nvGrpSpPr>
        <p:grpSpPr bwMode="auto">
          <a:xfrm>
            <a:off x="5181600" y="2438400"/>
            <a:ext cx="685800" cy="830122"/>
            <a:chOff x="7479774" y="4334933"/>
            <a:chExt cx="470426" cy="552662"/>
          </a:xfrm>
        </p:grpSpPr>
        <p:grpSp>
          <p:nvGrpSpPr>
            <p:cNvPr id="40" name="Gruppe 647"/>
            <p:cNvGrpSpPr>
              <a:grpSpLocks/>
            </p:cNvGrpSpPr>
            <p:nvPr/>
          </p:nvGrpSpPr>
          <p:grpSpPr bwMode="auto">
            <a:xfrm>
              <a:off x="7481365" y="4685904"/>
              <a:ext cx="468836" cy="165163"/>
              <a:chOff x="6337141" y="2585467"/>
              <a:chExt cx="1276845" cy="419723"/>
            </a:xfrm>
          </p:grpSpPr>
          <p:sp>
            <p:nvSpPr>
              <p:cNvPr id="47" name="Freeform 14"/>
              <p:cNvSpPr>
                <a:spLocks/>
              </p:cNvSpPr>
              <p:nvPr/>
            </p:nvSpPr>
            <p:spPr bwMode="auto">
              <a:xfrm rot="4140000" flipH="1">
                <a:off x="6570267" y="2659548"/>
                <a:ext cx="92544" cy="555763"/>
              </a:xfrm>
              <a:custGeom>
                <a:avLst/>
                <a:gdLst>
                  <a:gd name="T0" fmla="*/ 136 w 136"/>
                  <a:gd name="T1" fmla="*/ 456 h 456"/>
                  <a:gd name="T2" fmla="*/ 136 w 136"/>
                  <a:gd name="T3" fmla="*/ 456 h 456"/>
                  <a:gd name="T4" fmla="*/ 124 w 136"/>
                  <a:gd name="T5" fmla="*/ 386 h 456"/>
                  <a:gd name="T6" fmla="*/ 98 w 136"/>
                  <a:gd name="T7" fmla="*/ 236 h 456"/>
                  <a:gd name="T8" fmla="*/ 82 w 136"/>
                  <a:gd name="T9" fmla="*/ 154 h 456"/>
                  <a:gd name="T10" fmla="*/ 66 w 136"/>
                  <a:gd name="T11" fmla="*/ 80 h 456"/>
                  <a:gd name="T12" fmla="*/ 52 w 136"/>
                  <a:gd name="T13" fmla="*/ 26 h 456"/>
                  <a:gd name="T14" fmla="*/ 46 w 136"/>
                  <a:gd name="T15" fmla="*/ 10 h 456"/>
                  <a:gd name="T16" fmla="*/ 42 w 136"/>
                  <a:gd name="T17" fmla="*/ 2 h 456"/>
                  <a:gd name="T18" fmla="*/ 42 w 136"/>
                  <a:gd name="T19" fmla="*/ 2 h 456"/>
                  <a:gd name="T20" fmla="*/ 38 w 136"/>
                  <a:gd name="T21" fmla="*/ 0 h 456"/>
                  <a:gd name="T22" fmla="*/ 32 w 136"/>
                  <a:gd name="T23" fmla="*/ 0 h 456"/>
                  <a:gd name="T24" fmla="*/ 18 w 136"/>
                  <a:gd name="T25" fmla="*/ 2 h 456"/>
                  <a:gd name="T26" fmla="*/ 10 w 136"/>
                  <a:gd name="T27" fmla="*/ 4 h 456"/>
                  <a:gd name="T28" fmla="*/ 4 w 136"/>
                  <a:gd name="T29" fmla="*/ 8 h 456"/>
                  <a:gd name="T30" fmla="*/ 0 w 136"/>
                  <a:gd name="T31" fmla="*/ 12 h 456"/>
                  <a:gd name="T32" fmla="*/ 0 w 136"/>
                  <a:gd name="T33" fmla="*/ 16 h 456"/>
                  <a:gd name="T34" fmla="*/ 0 w 136"/>
                  <a:gd name="T35" fmla="*/ 16 h 456"/>
                  <a:gd name="T36" fmla="*/ 20 w 136"/>
                  <a:gd name="T37" fmla="*/ 88 h 456"/>
                  <a:gd name="T38" fmla="*/ 68 w 136"/>
                  <a:gd name="T39" fmla="*/ 238 h 456"/>
                  <a:gd name="T40" fmla="*/ 136 w 136"/>
                  <a:gd name="T41" fmla="*/ 456 h 456"/>
                  <a:gd name="T42" fmla="*/ 136 w 136"/>
                  <a:gd name="T43" fmla="*/ 456 h 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456"/>
                  <a:gd name="T68" fmla="*/ 136 w 136"/>
                  <a:gd name="T69" fmla="*/ 456 h 4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456">
                    <a:moveTo>
                      <a:pt x="136" y="456"/>
                    </a:moveTo>
                    <a:lnTo>
                      <a:pt x="136" y="456"/>
                    </a:lnTo>
                    <a:lnTo>
                      <a:pt x="124" y="386"/>
                    </a:lnTo>
                    <a:lnTo>
                      <a:pt x="98" y="236"/>
                    </a:lnTo>
                    <a:lnTo>
                      <a:pt x="82" y="154"/>
                    </a:lnTo>
                    <a:lnTo>
                      <a:pt x="66" y="80"/>
                    </a:lnTo>
                    <a:lnTo>
                      <a:pt x="52" y="26"/>
                    </a:lnTo>
                    <a:lnTo>
                      <a:pt x="46" y="10"/>
                    </a:lnTo>
                    <a:lnTo>
                      <a:pt x="42" y="2"/>
                    </a:lnTo>
                    <a:lnTo>
                      <a:pt x="38" y="0"/>
                    </a:lnTo>
                    <a:lnTo>
                      <a:pt x="32" y="0"/>
                    </a:lnTo>
                    <a:lnTo>
                      <a:pt x="18" y="2"/>
                    </a:lnTo>
                    <a:lnTo>
                      <a:pt x="10" y="4"/>
                    </a:lnTo>
                    <a:lnTo>
                      <a:pt x="4" y="8"/>
                    </a:lnTo>
                    <a:lnTo>
                      <a:pt x="0" y="12"/>
                    </a:lnTo>
                    <a:lnTo>
                      <a:pt x="0" y="16"/>
                    </a:lnTo>
                    <a:lnTo>
                      <a:pt x="20" y="88"/>
                    </a:lnTo>
                    <a:lnTo>
                      <a:pt x="68" y="238"/>
                    </a:lnTo>
                    <a:lnTo>
                      <a:pt x="136" y="456"/>
                    </a:lnTo>
                    <a:close/>
                  </a:path>
                </a:pathLst>
              </a:custGeom>
              <a:solidFill>
                <a:schemeClr val="bg2">
                  <a:lumMod val="10000"/>
                  <a:alpha val="14000"/>
                </a:schemeClr>
              </a:solidFill>
              <a:ln w="9525">
                <a:noFill/>
                <a:round/>
                <a:headEnd/>
                <a:tailEnd/>
              </a:ln>
            </p:spPr>
            <p:txBody>
              <a:bodyPr/>
              <a:lstStyle/>
              <a:p>
                <a:pPr>
                  <a:defRPr/>
                </a:pPr>
                <a:endParaRPr lang="en-US"/>
              </a:p>
            </p:txBody>
          </p:sp>
          <p:sp>
            <p:nvSpPr>
              <p:cNvPr id="48" name="Ellipse 57"/>
              <p:cNvSpPr/>
              <p:nvPr/>
            </p:nvSpPr>
            <p:spPr bwMode="auto">
              <a:xfrm rot="5400000" flipH="1">
                <a:off x="7021218" y="2412714"/>
                <a:ext cx="419164" cy="766364"/>
              </a:xfrm>
              <a:prstGeom prst="ellipse">
                <a:avLst/>
              </a:prstGeom>
              <a:solidFill>
                <a:schemeClr val="bg2">
                  <a:lumMod val="10000"/>
                  <a:alpha val="14000"/>
                </a:schemeClr>
              </a:solidFill>
              <a:ln w="9525" cap="flat" cmpd="sng" algn="ctr">
                <a:noFill/>
                <a:prstDash val="solid"/>
              </a:ln>
              <a:effectLst/>
            </p:spPr>
            <p:txBody>
              <a:bodyPr anchor="ctr"/>
              <a:lstStyle/>
              <a:p>
                <a:pPr algn="ctr">
                  <a:defRPr/>
                </a:pPr>
                <a:endParaRPr lang="en-US">
                  <a:solidFill>
                    <a:srgbClr val="FFFFFF"/>
                  </a:solidFill>
                  <a:latin typeface="Calibri" pitchFamily="-108" charset="0"/>
                </a:endParaRPr>
              </a:p>
            </p:txBody>
          </p:sp>
        </p:grpSp>
        <p:sp>
          <p:nvSpPr>
            <p:cNvPr id="41" name="Freeform 14"/>
            <p:cNvSpPr>
              <a:spLocks/>
            </p:cNvSpPr>
            <p:nvPr/>
          </p:nvSpPr>
          <p:spPr bwMode="auto">
            <a:xfrm rot="2340000">
              <a:off x="7505551" y="4553427"/>
              <a:ext cx="98811" cy="334168"/>
            </a:xfrm>
            <a:custGeom>
              <a:avLst/>
              <a:gdLst>
                <a:gd name="T0" fmla="*/ 136 w 136"/>
                <a:gd name="T1" fmla="*/ 456 h 456"/>
                <a:gd name="T2" fmla="*/ 136 w 136"/>
                <a:gd name="T3" fmla="*/ 456 h 456"/>
                <a:gd name="T4" fmla="*/ 124 w 136"/>
                <a:gd name="T5" fmla="*/ 386 h 456"/>
                <a:gd name="T6" fmla="*/ 98 w 136"/>
                <a:gd name="T7" fmla="*/ 236 h 456"/>
                <a:gd name="T8" fmla="*/ 82 w 136"/>
                <a:gd name="T9" fmla="*/ 154 h 456"/>
                <a:gd name="T10" fmla="*/ 66 w 136"/>
                <a:gd name="T11" fmla="*/ 80 h 456"/>
                <a:gd name="T12" fmla="*/ 52 w 136"/>
                <a:gd name="T13" fmla="*/ 26 h 456"/>
                <a:gd name="T14" fmla="*/ 46 w 136"/>
                <a:gd name="T15" fmla="*/ 10 h 456"/>
                <a:gd name="T16" fmla="*/ 42 w 136"/>
                <a:gd name="T17" fmla="*/ 2 h 456"/>
                <a:gd name="T18" fmla="*/ 42 w 136"/>
                <a:gd name="T19" fmla="*/ 2 h 456"/>
                <a:gd name="T20" fmla="*/ 38 w 136"/>
                <a:gd name="T21" fmla="*/ 0 h 456"/>
                <a:gd name="T22" fmla="*/ 32 w 136"/>
                <a:gd name="T23" fmla="*/ 0 h 456"/>
                <a:gd name="T24" fmla="*/ 18 w 136"/>
                <a:gd name="T25" fmla="*/ 2 h 456"/>
                <a:gd name="T26" fmla="*/ 10 w 136"/>
                <a:gd name="T27" fmla="*/ 4 h 456"/>
                <a:gd name="T28" fmla="*/ 4 w 136"/>
                <a:gd name="T29" fmla="*/ 8 h 456"/>
                <a:gd name="T30" fmla="*/ 0 w 136"/>
                <a:gd name="T31" fmla="*/ 12 h 456"/>
                <a:gd name="T32" fmla="*/ 0 w 136"/>
                <a:gd name="T33" fmla="*/ 16 h 456"/>
                <a:gd name="T34" fmla="*/ 0 w 136"/>
                <a:gd name="T35" fmla="*/ 16 h 456"/>
                <a:gd name="T36" fmla="*/ 20 w 136"/>
                <a:gd name="T37" fmla="*/ 88 h 456"/>
                <a:gd name="T38" fmla="*/ 68 w 136"/>
                <a:gd name="T39" fmla="*/ 238 h 456"/>
                <a:gd name="T40" fmla="*/ 136 w 136"/>
                <a:gd name="T41" fmla="*/ 456 h 456"/>
                <a:gd name="T42" fmla="*/ 136 w 136"/>
                <a:gd name="T43" fmla="*/ 456 h 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456"/>
                <a:gd name="T68" fmla="*/ 136 w 136"/>
                <a:gd name="T69" fmla="*/ 456 h 4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456">
                  <a:moveTo>
                    <a:pt x="136" y="456"/>
                  </a:moveTo>
                  <a:lnTo>
                    <a:pt x="136" y="456"/>
                  </a:lnTo>
                  <a:lnTo>
                    <a:pt x="124" y="386"/>
                  </a:lnTo>
                  <a:lnTo>
                    <a:pt x="98" y="236"/>
                  </a:lnTo>
                  <a:lnTo>
                    <a:pt x="82" y="154"/>
                  </a:lnTo>
                  <a:lnTo>
                    <a:pt x="66" y="80"/>
                  </a:lnTo>
                  <a:lnTo>
                    <a:pt x="52" y="26"/>
                  </a:lnTo>
                  <a:lnTo>
                    <a:pt x="46" y="10"/>
                  </a:lnTo>
                  <a:lnTo>
                    <a:pt x="42" y="2"/>
                  </a:lnTo>
                  <a:lnTo>
                    <a:pt x="38" y="0"/>
                  </a:lnTo>
                  <a:lnTo>
                    <a:pt x="32" y="0"/>
                  </a:lnTo>
                  <a:lnTo>
                    <a:pt x="18" y="2"/>
                  </a:lnTo>
                  <a:lnTo>
                    <a:pt x="10" y="4"/>
                  </a:lnTo>
                  <a:lnTo>
                    <a:pt x="4" y="8"/>
                  </a:lnTo>
                  <a:lnTo>
                    <a:pt x="0" y="12"/>
                  </a:lnTo>
                  <a:lnTo>
                    <a:pt x="0" y="16"/>
                  </a:lnTo>
                  <a:lnTo>
                    <a:pt x="20" y="88"/>
                  </a:lnTo>
                  <a:lnTo>
                    <a:pt x="68" y="238"/>
                  </a:lnTo>
                  <a:lnTo>
                    <a:pt x="136" y="456"/>
                  </a:lnTo>
                  <a:close/>
                </a:path>
              </a:pathLst>
            </a:custGeom>
            <a:gradFill flip="none" rotWithShape="1">
              <a:gsLst>
                <a:gs pos="0">
                  <a:schemeClr val="accent1">
                    <a:lumMod val="10000"/>
                  </a:schemeClr>
                </a:gs>
                <a:gs pos="100000">
                  <a:schemeClr val="tx2">
                    <a:lumMod val="95000"/>
                  </a:schemeClr>
                </a:gs>
                <a:gs pos="100000">
                  <a:schemeClr val="accent1">
                    <a:lumMod val="75000"/>
                  </a:schemeClr>
                </a:gs>
              </a:gsLst>
              <a:lin ang="0" scaled="1"/>
              <a:tileRect/>
            </a:gradFill>
            <a:ln w="9525">
              <a:noFill/>
              <a:round/>
              <a:headEnd/>
              <a:tailEnd/>
            </a:ln>
          </p:spPr>
          <p:txBody>
            <a:bodyPr/>
            <a:lstStyle/>
            <a:p>
              <a:pPr>
                <a:defRPr/>
              </a:pPr>
              <a:endParaRPr lang="en-US"/>
            </a:p>
          </p:txBody>
        </p:sp>
        <p:grpSp>
          <p:nvGrpSpPr>
            <p:cNvPr id="42" name="Gruppe 377"/>
            <p:cNvGrpSpPr>
              <a:grpSpLocks/>
            </p:cNvGrpSpPr>
            <p:nvPr/>
          </p:nvGrpSpPr>
          <p:grpSpPr bwMode="auto">
            <a:xfrm>
              <a:off x="7479774" y="4334933"/>
              <a:ext cx="322624" cy="322386"/>
              <a:chOff x="7539038" y="1803400"/>
              <a:chExt cx="1088303" cy="1087504"/>
            </a:xfrm>
          </p:grpSpPr>
          <p:sp>
            <p:nvSpPr>
              <p:cNvPr id="43" name="Ellipse 52"/>
              <p:cNvSpPr/>
              <p:nvPr/>
            </p:nvSpPr>
            <p:spPr bwMode="auto">
              <a:xfrm>
                <a:off x="7546282" y="1803400"/>
                <a:ext cx="1079663" cy="1083890"/>
              </a:xfrm>
              <a:prstGeom prst="ellipse">
                <a:avLst/>
              </a:prstGeom>
              <a:gradFill>
                <a:gsLst>
                  <a:gs pos="20000">
                    <a:srgbClr val="000000"/>
                  </a:gs>
                  <a:gs pos="100000">
                    <a:schemeClr val="accent1">
                      <a:lumMod val="25000"/>
                    </a:schemeClr>
                  </a:gs>
                </a:gsLst>
                <a:lin ang="0" scaled="1"/>
              </a:gradFill>
              <a:ln w="6350" cap="flat" cmpd="sng" algn="ctr">
                <a:solidFill>
                  <a:schemeClr val="accent1">
                    <a:lumMod val="10000"/>
                  </a:schemeClr>
                </a:solidFill>
                <a:prstDash val="solid"/>
              </a:ln>
              <a:effectLst/>
            </p:spPr>
            <p:txBody>
              <a:bodyPr anchor="ctr"/>
              <a:lstStyle/>
              <a:p>
                <a:pPr algn="ctr">
                  <a:defRPr/>
                </a:pPr>
                <a:endParaRPr lang="en-US">
                  <a:solidFill>
                    <a:srgbClr val="FFFFFF"/>
                  </a:solidFill>
                  <a:latin typeface="Calibri" pitchFamily="-108" charset="0"/>
                </a:endParaRPr>
              </a:p>
            </p:txBody>
          </p:sp>
          <p:grpSp>
            <p:nvGrpSpPr>
              <p:cNvPr id="44" name="Gruppe 91"/>
              <p:cNvGrpSpPr>
                <a:grpSpLocks/>
              </p:cNvGrpSpPr>
              <p:nvPr/>
            </p:nvGrpSpPr>
            <p:grpSpPr bwMode="auto">
              <a:xfrm>
                <a:off x="7539038" y="1840898"/>
                <a:ext cx="1035782" cy="1046706"/>
                <a:chOff x="1088055" y="2944587"/>
                <a:chExt cx="1372317" cy="1387456"/>
              </a:xfrm>
            </p:grpSpPr>
            <p:sp>
              <p:nvSpPr>
                <p:cNvPr id="45" name="Ellipse 45"/>
                <p:cNvSpPr>
                  <a:spLocks noChangeArrowheads="1"/>
                </p:cNvSpPr>
                <p:nvPr/>
              </p:nvSpPr>
              <p:spPr bwMode="auto">
                <a:xfrm>
                  <a:off x="1299263" y="2942777"/>
                  <a:ext cx="1027236" cy="775839"/>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lang="en-US">
                    <a:solidFill>
                      <a:srgbClr val="FFFFFF"/>
                    </a:solidFill>
                    <a:latin typeface="Calibri" pitchFamily="-108" charset="0"/>
                  </a:endParaRPr>
                </a:p>
              </p:txBody>
            </p:sp>
            <p:sp>
              <p:nvSpPr>
                <p:cNvPr id="46" name="Måne 55"/>
                <p:cNvSpPr/>
                <p:nvPr/>
              </p:nvSpPr>
              <p:spPr bwMode="auto">
                <a:xfrm rot="16552097">
                  <a:off x="1463017" y="3334688"/>
                  <a:ext cx="622393" cy="1372317"/>
                </a:xfrm>
                <a:prstGeom prst="moon">
                  <a:avLst>
                    <a:gd name="adj" fmla="val 8311"/>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en-US">
                    <a:solidFill>
                      <a:srgbClr val="FFFFFF"/>
                    </a:solidFill>
                    <a:latin typeface="Calibri" pitchFamily="-108" charset="0"/>
                  </a:endParaRPr>
                </a:p>
              </p:txBody>
            </p:sp>
          </p:grpSp>
        </p:grpSp>
      </p:grpSp>
      <p:sp>
        <p:nvSpPr>
          <p:cNvPr id="3" name="Rounded Rectangle 2"/>
          <p:cNvSpPr/>
          <p:nvPr/>
        </p:nvSpPr>
        <p:spPr>
          <a:xfrm>
            <a:off x="4876800" y="1676400"/>
            <a:ext cx="2704865" cy="10558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dirty="0" smtClean="0">
                <a:solidFill>
                  <a:schemeClr val="bg1"/>
                </a:solidFill>
              </a:rPr>
              <a:t>ترتيب مملكة البحرين</a:t>
            </a:r>
          </a:p>
          <a:p>
            <a:pPr algn="ctr"/>
            <a:r>
              <a:rPr lang="en-US" sz="2500" dirty="0" smtClean="0">
                <a:solidFill>
                  <a:schemeClr val="bg1"/>
                </a:solidFill>
              </a:rPr>
              <a:t>2005	67</a:t>
            </a:r>
          </a:p>
        </p:txBody>
      </p:sp>
      <p:sp>
        <p:nvSpPr>
          <p:cNvPr id="8" name="Rectangle 7"/>
          <p:cNvSpPr/>
          <p:nvPr/>
        </p:nvSpPr>
        <p:spPr>
          <a:xfrm>
            <a:off x="685800" y="5695890"/>
            <a:ext cx="7848600" cy="400110"/>
          </a:xfrm>
          <a:prstGeom prst="rect">
            <a:avLst/>
          </a:prstGeom>
        </p:spPr>
        <p:txBody>
          <a:bodyPr wrap="square">
            <a:spAutoFit/>
          </a:bodyPr>
          <a:lstStyle/>
          <a:p>
            <a:pPr algn="ctr" rtl="1"/>
            <a:r>
              <a:rPr lang="ar-BH" sz="2000" dirty="0">
                <a:solidFill>
                  <a:schemeClr val="tx2"/>
                </a:solidFill>
                <a:latin typeface="GE SS Two Medium" pitchFamily="18" charset="-78"/>
                <a:ea typeface="GE SS Two Medium" pitchFamily="18" charset="-78"/>
                <a:cs typeface="GE SS Two Medium" pitchFamily="18" charset="-78"/>
              </a:rPr>
              <a:t>موقع مملكة البحرين على خارطة التعامل </a:t>
            </a:r>
            <a:r>
              <a:rPr lang="ar-BH" sz="2000" dirty="0" smtClean="0">
                <a:solidFill>
                  <a:schemeClr val="tx2"/>
                </a:solidFill>
                <a:latin typeface="GE SS Two Medium" pitchFamily="18" charset="-78"/>
                <a:ea typeface="GE SS Two Medium" pitchFamily="18" charset="-78"/>
                <a:cs typeface="GE SS Two Medium" pitchFamily="18" charset="-78"/>
              </a:rPr>
              <a:t>الإلكتروني وفقاً لمؤشر الجاهزية للأمم المتحدة</a:t>
            </a:r>
            <a:endParaRPr lang="ar-BH" sz="2000" dirty="0">
              <a:solidFill>
                <a:schemeClr val="tx2"/>
              </a:solidFill>
              <a:latin typeface="GE SS Two Medium" pitchFamily="18" charset="-78"/>
              <a:ea typeface="GE SS Two Medium" pitchFamily="18" charset="-78"/>
              <a:cs typeface="GE SS Two Medium" pitchFamily="18" charset="-78"/>
            </a:endParaRPr>
          </a:p>
        </p:txBody>
      </p:sp>
    </p:spTree>
    <p:extLst>
      <p:ext uri="{BB962C8B-B14F-4D97-AF65-F5344CB8AC3E}">
        <p14:creationId xmlns:p14="http://schemas.microsoft.com/office/powerpoint/2010/main" xmlns="" val="33559316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png"/>
          <p:cNvPicPr>
            <a:picLocks noChangeAspect="1"/>
          </p:cNvPicPr>
          <p:nvPr/>
        </p:nvPicPr>
        <p:blipFill>
          <a:blip r:embed="rId3" cstate="print"/>
          <a:stretch>
            <a:fillRect/>
          </a:stretch>
        </p:blipFill>
        <p:spPr>
          <a:xfrm>
            <a:off x="-130632" y="65316"/>
            <a:ext cx="2201290" cy="507403"/>
          </a:xfrm>
          <a:prstGeom prst="rect">
            <a:avLst/>
          </a:prstGeom>
        </p:spPr>
      </p:pic>
      <p:sp>
        <p:nvSpPr>
          <p:cNvPr id="5" name="Freeform 4"/>
          <p:cNvSpPr/>
          <p:nvPr/>
        </p:nvSpPr>
        <p:spPr>
          <a:xfrm>
            <a:off x="1926770" y="141514"/>
            <a:ext cx="6760029" cy="459904"/>
          </a:xfrm>
          <a:custGeom>
            <a:avLst/>
            <a:gdLst>
              <a:gd name="connsiteX0" fmla="*/ 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459904">
                <a:moveTo>
                  <a:pt x="457200" y="0"/>
                </a:moveTo>
                <a:lnTo>
                  <a:pt x="6858000" y="0"/>
                </a:lnTo>
                <a:lnTo>
                  <a:pt x="6858000" y="459904"/>
                </a:lnTo>
                <a:lnTo>
                  <a:pt x="0" y="459904"/>
                </a:lnTo>
                <a:cubicBezTo>
                  <a:pt x="308429" y="328374"/>
                  <a:pt x="290286" y="109758"/>
                  <a:pt x="457200" y="0"/>
                </a:cubicBezTo>
                <a:close/>
              </a:path>
            </a:pathLst>
          </a:custGeom>
          <a:solidFill>
            <a:schemeClr val="bg2"/>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r" rtl="1"/>
            <a:r>
              <a:rPr lang="ar-BH" sz="2000" dirty="0">
                <a:solidFill>
                  <a:schemeClr val="bg1"/>
                </a:solidFill>
                <a:latin typeface="GE SS Two Medium" pitchFamily="18" charset="-78"/>
                <a:ea typeface="GE SS Two Medium" pitchFamily="18" charset="-78"/>
                <a:cs typeface="GE SS Two Medium" pitchFamily="18" charset="-78"/>
              </a:rPr>
              <a:t>عوامل </a:t>
            </a:r>
            <a:r>
              <a:rPr lang="ar-BH" sz="2000" dirty="0" smtClean="0">
                <a:solidFill>
                  <a:schemeClr val="bg1"/>
                </a:solidFill>
                <a:latin typeface="GE SS Two Medium" pitchFamily="18" charset="-78"/>
                <a:ea typeface="GE SS Two Medium" pitchFamily="18" charset="-78"/>
                <a:cs typeface="GE SS Two Medium" pitchFamily="18" charset="-78"/>
              </a:rPr>
              <a:t>النجاح</a:t>
            </a:r>
            <a:endParaRPr lang="ar-BH" sz="2000" dirty="0">
              <a:solidFill>
                <a:schemeClr val="bg1"/>
              </a:solidFill>
              <a:latin typeface="GE SS Two Medium" pitchFamily="18" charset="-78"/>
              <a:ea typeface="GE SS Two Medium" pitchFamily="18" charset="-78"/>
              <a:cs typeface="GE SS Two Medium" pitchFamily="18" charset="-78"/>
            </a:endParaRPr>
          </a:p>
        </p:txBody>
      </p:sp>
      <p:sp>
        <p:nvSpPr>
          <p:cNvPr id="6" name="Rectangle 5"/>
          <p:cNvSpPr/>
          <p:nvPr/>
        </p:nvSpPr>
        <p:spPr>
          <a:xfrm>
            <a:off x="8686800" y="140400"/>
            <a:ext cx="457200" cy="46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50" name="Rectangle 49"/>
          <p:cNvSpPr/>
          <p:nvPr/>
        </p:nvSpPr>
        <p:spPr>
          <a:xfrm>
            <a:off x="976312" y="762000"/>
            <a:ext cx="7314104" cy="477054"/>
          </a:xfrm>
          <a:prstGeom prst="rect">
            <a:avLst/>
          </a:prstGeom>
        </p:spPr>
        <p:txBody>
          <a:bodyPr wrap="square">
            <a:spAutoFit/>
          </a:bodyPr>
          <a:lstStyle/>
          <a:p>
            <a:pPr algn="ctr" rtl="1"/>
            <a:r>
              <a:rPr lang="ar-BH" sz="2500" dirty="0" smtClean="0">
                <a:solidFill>
                  <a:schemeClr val="tx2"/>
                </a:solidFill>
                <a:latin typeface="GE SS Two Medium" pitchFamily="18" charset="-78"/>
                <a:ea typeface="GE SS Two Medium" pitchFamily="18" charset="-78"/>
                <a:cs typeface="GE SS Two Medium" pitchFamily="18" charset="-78"/>
              </a:rPr>
              <a:t>آليات متعددة للاستماع للمتعامل وتطوير برنامج الحكومة الإلكترونية </a:t>
            </a:r>
            <a:endParaRPr lang="ar-BH" sz="2500" dirty="0">
              <a:solidFill>
                <a:schemeClr val="tx2"/>
              </a:solidFill>
              <a:latin typeface="GE SS Two Medium" pitchFamily="18" charset="-78"/>
              <a:ea typeface="GE SS Two Medium" pitchFamily="18" charset="-78"/>
              <a:cs typeface="GE SS Two Medium" pitchFamily="18" charset="-78"/>
            </a:endParaRPr>
          </a:p>
        </p:txBody>
      </p:sp>
      <p:sp>
        <p:nvSpPr>
          <p:cNvPr id="46" name="Line 40"/>
          <p:cNvSpPr>
            <a:spLocks noChangeShapeType="1"/>
          </p:cNvSpPr>
          <p:nvPr/>
        </p:nvSpPr>
        <p:spPr bwMode="auto">
          <a:xfrm flipH="1">
            <a:off x="134112" y="2499204"/>
            <a:ext cx="2874962" cy="0"/>
          </a:xfrm>
          <a:prstGeom prst="line">
            <a:avLst/>
          </a:prstGeom>
          <a:noFill/>
          <a:ln w="28575">
            <a:solidFill>
              <a:srgbClr val="4D4D4D"/>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 name="Text Box 6"/>
          <p:cNvSpPr txBox="1">
            <a:spLocks noChangeArrowheads="1"/>
          </p:cNvSpPr>
          <p:nvPr/>
        </p:nvSpPr>
        <p:spPr bwMode="auto">
          <a:xfrm>
            <a:off x="6300694" y="2488616"/>
            <a:ext cx="2503581"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ctr">
            <a:spAutoFit/>
          </a:bodyPr>
          <a:lstStyle>
            <a:lvl1pPr defTabSz="801688" eaLnBrk="0" hangingPunct="0">
              <a:defRPr>
                <a:solidFill>
                  <a:schemeClr val="tx1"/>
                </a:solidFill>
                <a:latin typeface="Arial" pitchFamily="34" charset="0"/>
                <a:cs typeface="Arial" pitchFamily="34" charset="0"/>
              </a:defRPr>
            </a:lvl1pPr>
            <a:lvl2pPr marL="742950" indent="-285750" defTabSz="801688" eaLnBrk="0" hangingPunct="0">
              <a:defRPr>
                <a:solidFill>
                  <a:schemeClr val="tx1"/>
                </a:solidFill>
                <a:latin typeface="Arial" pitchFamily="34" charset="0"/>
                <a:cs typeface="Arial" pitchFamily="34" charset="0"/>
              </a:defRPr>
            </a:lvl2pPr>
            <a:lvl3pPr marL="1143000" indent="-228600" defTabSz="801688" eaLnBrk="0" hangingPunct="0">
              <a:defRPr>
                <a:solidFill>
                  <a:schemeClr val="tx1"/>
                </a:solidFill>
                <a:latin typeface="Arial" pitchFamily="34" charset="0"/>
                <a:cs typeface="Arial" pitchFamily="34" charset="0"/>
              </a:defRPr>
            </a:lvl3pPr>
            <a:lvl4pPr marL="1600200" indent="-228600" defTabSz="801688" eaLnBrk="0" hangingPunct="0">
              <a:defRPr>
                <a:solidFill>
                  <a:schemeClr val="tx1"/>
                </a:solidFill>
                <a:latin typeface="Arial" pitchFamily="34" charset="0"/>
                <a:cs typeface="Arial" pitchFamily="34" charset="0"/>
              </a:defRPr>
            </a:lvl4pPr>
            <a:lvl5pPr marL="2057400" indent="-228600" defTabSz="801688" eaLnBrk="0" hangingPunct="0">
              <a:defRPr>
                <a:solidFill>
                  <a:schemeClr val="tx1"/>
                </a:solidFill>
                <a:latin typeface="Arial" pitchFamily="34" charset="0"/>
                <a:cs typeface="Arial" pitchFamily="34" charset="0"/>
              </a:defRPr>
            </a:lvl5pPr>
            <a:lvl6pPr marL="2514600" indent="-228600" defTabSz="8016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016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016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01688"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20000"/>
              </a:spcBef>
            </a:pPr>
            <a:r>
              <a:rPr lang="ar-BH" dirty="0" smtClean="0">
                <a:solidFill>
                  <a:srgbClr val="4D4D4D"/>
                </a:solidFill>
                <a:cs typeface="+mj-cs"/>
              </a:rPr>
              <a:t>دراسات ميدانية واستفتاءات علمية</a:t>
            </a:r>
            <a:endParaRPr lang="en-GB" dirty="0">
              <a:solidFill>
                <a:srgbClr val="4D4D4D"/>
              </a:solidFill>
              <a:cs typeface="+mj-cs"/>
            </a:endParaRPr>
          </a:p>
        </p:txBody>
      </p:sp>
      <p:sp>
        <p:nvSpPr>
          <p:cNvPr id="48" name="Freeform 6"/>
          <p:cNvSpPr>
            <a:spLocks/>
          </p:cNvSpPr>
          <p:nvPr/>
        </p:nvSpPr>
        <p:spPr bwMode="gray">
          <a:xfrm rot="3600000">
            <a:off x="3702050" y="3441232"/>
            <a:ext cx="1841500" cy="2781300"/>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chemeClr val="tx1">
              <a:lumMod val="75000"/>
            </a:schemeClr>
          </a:solidFill>
          <a:ln w="19050" cap="flat" cmpd="sng">
            <a:solidFill>
              <a:srgbClr val="FFFFFF"/>
            </a:solidFill>
            <a:prstDash val="solid"/>
            <a:round/>
            <a:headEnd type="none" w="med" len="med"/>
            <a:tailEnd type="none" w="med" len="med"/>
          </a:ln>
        </p:spPr>
        <p:txBody>
          <a:bodyPr/>
          <a:lstStyle/>
          <a:p>
            <a:endParaRPr lang="en-US"/>
          </a:p>
        </p:txBody>
      </p:sp>
      <p:sp>
        <p:nvSpPr>
          <p:cNvPr id="49" name="Freeform 7"/>
          <p:cNvSpPr>
            <a:spLocks/>
          </p:cNvSpPr>
          <p:nvPr/>
        </p:nvSpPr>
        <p:spPr bwMode="gray">
          <a:xfrm rot="3600000">
            <a:off x="2734469" y="1945866"/>
            <a:ext cx="2003425" cy="2760663"/>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gradFill rotWithShape="1">
            <a:gsLst>
              <a:gs pos="0">
                <a:srgbClr val="5D0202"/>
              </a:gs>
              <a:gs pos="50000">
                <a:srgbClr val="A90404"/>
              </a:gs>
              <a:gs pos="100000">
                <a:srgbClr val="5D0202"/>
              </a:gs>
            </a:gsLst>
            <a:lin ang="5400000" scaled="1"/>
          </a:gradFill>
          <a:ln w="19050" cap="flat" cmpd="sng">
            <a:solidFill>
              <a:srgbClr val="FFFFFF"/>
            </a:solidFill>
            <a:prstDash val="solid"/>
            <a:round/>
            <a:headEnd type="none" w="med" len="med"/>
            <a:tailEnd type="none" w="med" len="med"/>
          </a:ln>
        </p:spPr>
        <p:txBody>
          <a:bodyPr/>
          <a:lstStyle/>
          <a:p>
            <a:endParaRPr lang="en-US"/>
          </a:p>
        </p:txBody>
      </p:sp>
      <p:sp>
        <p:nvSpPr>
          <p:cNvPr id="51" name="Freeform 8"/>
          <p:cNvSpPr>
            <a:spLocks/>
          </p:cNvSpPr>
          <p:nvPr/>
        </p:nvSpPr>
        <p:spPr bwMode="gray">
          <a:xfrm rot="3600000">
            <a:off x="4019550" y="2595948"/>
            <a:ext cx="3190875" cy="1219200"/>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chemeClr val="accent4">
              <a:lumMod val="75000"/>
            </a:schemeClr>
          </a:solidFill>
          <a:ln w="19050" cap="flat" cmpd="sng">
            <a:solidFill>
              <a:srgbClr val="FFFFFF"/>
            </a:solidFill>
            <a:prstDash val="solid"/>
            <a:round/>
            <a:headEnd type="none" w="med" len="med"/>
            <a:tailEnd type="none" w="med" len="med"/>
          </a:ln>
        </p:spPr>
        <p:txBody>
          <a:bodyPr/>
          <a:lstStyle/>
          <a:p>
            <a:endParaRPr lang="en-US"/>
          </a:p>
        </p:txBody>
      </p:sp>
      <p:sp>
        <p:nvSpPr>
          <p:cNvPr id="52" name="Freeform 9"/>
          <p:cNvSpPr>
            <a:spLocks/>
          </p:cNvSpPr>
          <p:nvPr/>
        </p:nvSpPr>
        <p:spPr bwMode="gray">
          <a:xfrm rot="7200000">
            <a:off x="4496594" y="2447516"/>
            <a:ext cx="1282700" cy="1944688"/>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gradFill rotWithShape="1">
            <a:gsLst>
              <a:gs pos="0">
                <a:srgbClr val="E2E2E2"/>
              </a:gs>
              <a:gs pos="100000">
                <a:srgbClr val="C3C3C3"/>
              </a:gs>
            </a:gsLst>
            <a:lin ang="5400000" scaled="1"/>
          </a:gradFill>
          <a:ln w="19050" cap="flat" cmpd="sng">
            <a:solidFill>
              <a:srgbClr val="FFFFFF"/>
            </a:solidFill>
            <a:prstDash val="solid"/>
            <a:round/>
            <a:headEnd type="none" w="med" len="med"/>
            <a:tailEnd type="none" w="med" len="med"/>
          </a:ln>
        </p:spPr>
        <p:txBody>
          <a:bodyPr/>
          <a:lstStyle/>
          <a:p>
            <a:endParaRPr lang="en-US"/>
          </a:p>
        </p:txBody>
      </p:sp>
      <p:sp>
        <p:nvSpPr>
          <p:cNvPr id="53" name="Freeform 10"/>
          <p:cNvSpPr>
            <a:spLocks/>
          </p:cNvSpPr>
          <p:nvPr/>
        </p:nvSpPr>
        <p:spPr bwMode="gray">
          <a:xfrm rot="7200000">
            <a:off x="3824288" y="3503997"/>
            <a:ext cx="1447800" cy="1920875"/>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gradFill rotWithShape="1">
            <a:gsLst>
              <a:gs pos="0">
                <a:srgbClr val="E2E2E2"/>
              </a:gs>
              <a:gs pos="100000">
                <a:srgbClr val="C3C3C3"/>
              </a:gs>
            </a:gsLst>
            <a:lin ang="5400000" scaled="1"/>
          </a:gradFill>
          <a:ln w="19050" cap="flat" cmpd="sng">
            <a:solidFill>
              <a:srgbClr val="FFFFFF"/>
            </a:solidFill>
            <a:prstDash val="solid"/>
            <a:round/>
            <a:headEnd type="none" w="med" len="med"/>
            <a:tailEnd type="none" w="med" len="med"/>
          </a:ln>
        </p:spPr>
        <p:txBody>
          <a:bodyPr/>
          <a:lstStyle/>
          <a:p>
            <a:endParaRPr lang="en-US"/>
          </a:p>
        </p:txBody>
      </p:sp>
      <p:sp>
        <p:nvSpPr>
          <p:cNvPr id="54" name="Freeform 11"/>
          <p:cNvSpPr>
            <a:spLocks/>
          </p:cNvSpPr>
          <p:nvPr/>
        </p:nvSpPr>
        <p:spPr bwMode="gray">
          <a:xfrm rot="7200000">
            <a:off x="2733675" y="2946786"/>
            <a:ext cx="2217737" cy="931862"/>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gradFill rotWithShape="1">
            <a:gsLst>
              <a:gs pos="0">
                <a:srgbClr val="E2E2E2"/>
              </a:gs>
              <a:gs pos="100000">
                <a:srgbClr val="C3C3C3"/>
              </a:gs>
            </a:gsLst>
            <a:lin ang="5400000" scaled="1"/>
          </a:gradFill>
          <a:ln w="19050" cap="flat" cmpd="sng">
            <a:solidFill>
              <a:srgbClr val="FFFFFF"/>
            </a:solidFill>
            <a:prstDash val="solid"/>
            <a:round/>
            <a:headEnd type="none" w="med" len="med"/>
            <a:tailEnd type="none" w="med" len="med"/>
          </a:ln>
        </p:spPr>
        <p:txBody>
          <a:bodyPr/>
          <a:lstStyle/>
          <a:p>
            <a:endParaRPr lang="en-US"/>
          </a:p>
        </p:txBody>
      </p:sp>
      <p:sp>
        <p:nvSpPr>
          <p:cNvPr id="55" name="Oval 12"/>
          <p:cNvSpPr>
            <a:spLocks noChangeArrowheads="1"/>
          </p:cNvSpPr>
          <p:nvPr/>
        </p:nvSpPr>
        <p:spPr bwMode="gray">
          <a:xfrm>
            <a:off x="3870325" y="3143635"/>
            <a:ext cx="1360488" cy="1355725"/>
          </a:xfrm>
          <a:prstGeom prst="ellipse">
            <a:avLst/>
          </a:prstGeom>
          <a:solidFill>
            <a:schemeClr val="accent2">
              <a:lumMod val="20000"/>
              <a:lumOff val="80000"/>
            </a:schemeClr>
          </a:solidFill>
          <a:ln w="19050" algn="ctr">
            <a:solidFill>
              <a:srgbClr val="FFFFFF"/>
            </a:solidFill>
            <a:round/>
            <a:headEnd/>
            <a:tailEnd/>
          </a:ln>
        </p:spPr>
        <p:txBody>
          <a:bodyPr/>
          <a:lstStyle/>
          <a:p>
            <a:pPr algn="ctr"/>
            <a:endParaRPr lang="en-GB" sz="3800"/>
          </a:p>
        </p:txBody>
      </p:sp>
      <p:sp>
        <p:nvSpPr>
          <p:cNvPr id="57" name="Line 41"/>
          <p:cNvSpPr>
            <a:spLocks noChangeShapeType="1"/>
          </p:cNvSpPr>
          <p:nvPr/>
        </p:nvSpPr>
        <p:spPr bwMode="auto">
          <a:xfrm flipH="1">
            <a:off x="6110288" y="4981960"/>
            <a:ext cx="2693987" cy="0"/>
          </a:xfrm>
          <a:prstGeom prst="line">
            <a:avLst/>
          </a:prstGeom>
          <a:noFill/>
          <a:ln w="28575">
            <a:solidFill>
              <a:srgbClr val="4D4D4D"/>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 name="Text Box 6"/>
          <p:cNvSpPr txBox="1">
            <a:spLocks noChangeArrowheads="1"/>
          </p:cNvSpPr>
          <p:nvPr/>
        </p:nvSpPr>
        <p:spPr bwMode="auto">
          <a:xfrm>
            <a:off x="6135988" y="4883872"/>
            <a:ext cx="270321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ctr">
            <a:spAutoFit/>
          </a:bodyPr>
          <a:lstStyle>
            <a:lvl1pPr defTabSz="801688" eaLnBrk="0" hangingPunct="0">
              <a:defRPr>
                <a:solidFill>
                  <a:schemeClr val="tx1"/>
                </a:solidFill>
                <a:latin typeface="Arial" pitchFamily="34" charset="0"/>
                <a:cs typeface="Arial" pitchFamily="34" charset="0"/>
              </a:defRPr>
            </a:lvl1pPr>
            <a:lvl2pPr marL="742950" indent="-285750" defTabSz="801688" eaLnBrk="0" hangingPunct="0">
              <a:defRPr>
                <a:solidFill>
                  <a:schemeClr val="tx1"/>
                </a:solidFill>
                <a:latin typeface="Arial" pitchFamily="34" charset="0"/>
                <a:cs typeface="Arial" pitchFamily="34" charset="0"/>
              </a:defRPr>
            </a:lvl2pPr>
            <a:lvl3pPr marL="1143000" indent="-228600" defTabSz="801688" eaLnBrk="0" hangingPunct="0">
              <a:defRPr>
                <a:solidFill>
                  <a:schemeClr val="tx1"/>
                </a:solidFill>
                <a:latin typeface="Arial" pitchFamily="34" charset="0"/>
                <a:cs typeface="Arial" pitchFamily="34" charset="0"/>
              </a:defRPr>
            </a:lvl3pPr>
            <a:lvl4pPr marL="1600200" indent="-228600" defTabSz="801688" eaLnBrk="0" hangingPunct="0">
              <a:defRPr>
                <a:solidFill>
                  <a:schemeClr val="tx1"/>
                </a:solidFill>
                <a:latin typeface="Arial" pitchFamily="34" charset="0"/>
                <a:cs typeface="Arial" pitchFamily="34" charset="0"/>
              </a:defRPr>
            </a:lvl4pPr>
            <a:lvl5pPr marL="2057400" indent="-228600" defTabSz="801688" eaLnBrk="0" hangingPunct="0">
              <a:defRPr>
                <a:solidFill>
                  <a:schemeClr val="tx1"/>
                </a:solidFill>
                <a:latin typeface="Arial" pitchFamily="34" charset="0"/>
                <a:cs typeface="Arial" pitchFamily="34" charset="0"/>
              </a:defRPr>
            </a:lvl5pPr>
            <a:lvl6pPr marL="2514600" indent="-228600" defTabSz="8016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016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016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01688"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20000"/>
              </a:spcBef>
            </a:pPr>
            <a:r>
              <a:rPr lang="ar-BH" dirty="0">
                <a:solidFill>
                  <a:srgbClr val="4D4D4D"/>
                </a:solidFill>
                <a:cs typeface="+mj-cs"/>
              </a:rPr>
              <a:t> </a:t>
            </a:r>
            <a:r>
              <a:rPr lang="ar-BH" dirty="0" smtClean="0">
                <a:solidFill>
                  <a:srgbClr val="4D4D4D"/>
                </a:solidFill>
                <a:cs typeface="+mj-cs"/>
              </a:rPr>
              <a:t>القياس المستمر لرضا المتعاملين والاستجابة لرغباتهم واحتياجاتهم</a:t>
            </a:r>
            <a:endParaRPr lang="en-GB" dirty="0">
              <a:solidFill>
                <a:srgbClr val="4D4D4D"/>
              </a:solidFill>
              <a:cs typeface="+mj-cs"/>
            </a:endParaRPr>
          </a:p>
        </p:txBody>
      </p:sp>
      <p:sp>
        <p:nvSpPr>
          <p:cNvPr id="59" name="Text Box 6"/>
          <p:cNvSpPr txBox="1">
            <a:spLocks noChangeArrowheads="1"/>
          </p:cNvSpPr>
          <p:nvPr/>
        </p:nvSpPr>
        <p:spPr bwMode="auto">
          <a:xfrm>
            <a:off x="0" y="2639198"/>
            <a:ext cx="259080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ctr">
            <a:spAutoFit/>
          </a:bodyPr>
          <a:lstStyle>
            <a:lvl1pPr defTabSz="801688" eaLnBrk="0" hangingPunct="0">
              <a:defRPr>
                <a:solidFill>
                  <a:schemeClr val="tx1"/>
                </a:solidFill>
                <a:latin typeface="Arial" pitchFamily="34" charset="0"/>
                <a:cs typeface="Arial" pitchFamily="34" charset="0"/>
              </a:defRPr>
            </a:lvl1pPr>
            <a:lvl2pPr marL="742950" indent="-285750" defTabSz="801688" eaLnBrk="0" hangingPunct="0">
              <a:defRPr>
                <a:solidFill>
                  <a:schemeClr val="tx1"/>
                </a:solidFill>
                <a:latin typeface="Arial" pitchFamily="34" charset="0"/>
                <a:cs typeface="Arial" pitchFamily="34" charset="0"/>
              </a:defRPr>
            </a:lvl2pPr>
            <a:lvl3pPr marL="1143000" indent="-228600" defTabSz="801688" eaLnBrk="0" hangingPunct="0">
              <a:defRPr>
                <a:solidFill>
                  <a:schemeClr val="tx1"/>
                </a:solidFill>
                <a:latin typeface="Arial" pitchFamily="34" charset="0"/>
                <a:cs typeface="Arial" pitchFamily="34" charset="0"/>
              </a:defRPr>
            </a:lvl3pPr>
            <a:lvl4pPr marL="1600200" indent="-228600" defTabSz="801688" eaLnBrk="0" hangingPunct="0">
              <a:defRPr>
                <a:solidFill>
                  <a:schemeClr val="tx1"/>
                </a:solidFill>
                <a:latin typeface="Arial" pitchFamily="34" charset="0"/>
                <a:cs typeface="Arial" pitchFamily="34" charset="0"/>
              </a:defRPr>
            </a:lvl4pPr>
            <a:lvl5pPr marL="2057400" indent="-228600" defTabSz="801688" eaLnBrk="0" hangingPunct="0">
              <a:defRPr>
                <a:solidFill>
                  <a:schemeClr val="tx1"/>
                </a:solidFill>
                <a:latin typeface="Arial" pitchFamily="34" charset="0"/>
                <a:cs typeface="Arial" pitchFamily="34" charset="0"/>
              </a:defRPr>
            </a:lvl5pPr>
            <a:lvl6pPr marL="2514600" indent="-228600" defTabSz="8016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016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016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01688"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20000"/>
              </a:spcBef>
            </a:pPr>
            <a:r>
              <a:rPr lang="ar-BH" dirty="0">
                <a:solidFill>
                  <a:srgbClr val="4D4D4D"/>
                </a:solidFill>
              </a:rPr>
              <a:t>حلقات نقاشية حول الخدمات والقنوات الإلكترونية وسبل تطويرها</a:t>
            </a:r>
            <a:endParaRPr lang="en-GB" dirty="0">
              <a:solidFill>
                <a:srgbClr val="4D4D4D"/>
              </a:solidFill>
            </a:endParaRPr>
          </a:p>
        </p:txBody>
      </p:sp>
      <p:sp>
        <p:nvSpPr>
          <p:cNvPr id="60" name="Freeform 18"/>
          <p:cNvSpPr>
            <a:spLocks noEditPoints="1"/>
          </p:cNvSpPr>
          <p:nvPr>
            <p:custDataLst>
              <p:tags r:id="rId1"/>
            </p:custDataLst>
          </p:nvPr>
        </p:nvSpPr>
        <p:spPr bwMode="gray">
          <a:xfrm>
            <a:off x="317213" y="1658972"/>
            <a:ext cx="1311819" cy="685655"/>
          </a:xfrm>
          <a:custGeom>
            <a:avLst/>
            <a:gdLst>
              <a:gd name="T0" fmla="*/ 68 w 228"/>
              <a:gd name="T1" fmla="*/ 22 h 119"/>
              <a:gd name="T2" fmla="*/ 68 w 228"/>
              <a:gd name="T3" fmla="*/ 6 h 119"/>
              <a:gd name="T4" fmla="*/ 52 w 228"/>
              <a:gd name="T5" fmla="*/ 6 h 119"/>
              <a:gd name="T6" fmla="*/ 52 w 228"/>
              <a:gd name="T7" fmla="*/ 22 h 119"/>
              <a:gd name="T8" fmla="*/ 110 w 228"/>
              <a:gd name="T9" fmla="*/ 23 h 119"/>
              <a:gd name="T10" fmla="*/ 122 w 228"/>
              <a:gd name="T11" fmla="*/ 11 h 119"/>
              <a:gd name="T12" fmla="*/ 110 w 228"/>
              <a:gd name="T13" fmla="*/ 0 h 119"/>
              <a:gd name="T14" fmla="*/ 99 w 228"/>
              <a:gd name="T15" fmla="*/ 11 h 119"/>
              <a:gd name="T16" fmla="*/ 110 w 228"/>
              <a:gd name="T17" fmla="*/ 23 h 119"/>
              <a:gd name="T18" fmla="*/ 167 w 228"/>
              <a:gd name="T19" fmla="*/ 22 h 119"/>
              <a:gd name="T20" fmla="*/ 167 w 228"/>
              <a:gd name="T21" fmla="*/ 6 h 119"/>
              <a:gd name="T22" fmla="*/ 151 w 228"/>
              <a:gd name="T23" fmla="*/ 6 h 119"/>
              <a:gd name="T24" fmla="*/ 151 w 228"/>
              <a:gd name="T25" fmla="*/ 22 h 119"/>
              <a:gd name="T26" fmla="*/ 177 w 228"/>
              <a:gd name="T27" fmla="*/ 53 h 119"/>
              <a:gd name="T28" fmla="*/ 172 w 228"/>
              <a:gd name="T29" fmla="*/ 33 h 119"/>
              <a:gd name="T30" fmla="*/ 146 w 228"/>
              <a:gd name="T31" fmla="*/ 33 h 119"/>
              <a:gd name="T32" fmla="*/ 140 w 228"/>
              <a:gd name="T33" fmla="*/ 48 h 119"/>
              <a:gd name="T34" fmla="*/ 129 w 228"/>
              <a:gd name="T35" fmla="*/ 43 h 119"/>
              <a:gd name="T36" fmla="*/ 110 w 228"/>
              <a:gd name="T37" fmla="*/ 25 h 119"/>
              <a:gd name="T38" fmla="*/ 92 w 228"/>
              <a:gd name="T39" fmla="*/ 43 h 119"/>
              <a:gd name="T40" fmla="*/ 79 w 228"/>
              <a:gd name="T41" fmla="*/ 49 h 119"/>
              <a:gd name="T42" fmla="*/ 73 w 228"/>
              <a:gd name="T43" fmla="*/ 33 h 119"/>
              <a:gd name="T44" fmla="*/ 47 w 228"/>
              <a:gd name="T45" fmla="*/ 33 h 119"/>
              <a:gd name="T46" fmla="*/ 42 w 228"/>
              <a:gd name="T47" fmla="*/ 55 h 119"/>
              <a:gd name="T48" fmla="*/ 42 w 228"/>
              <a:gd name="T49" fmla="*/ 111 h 119"/>
              <a:gd name="T50" fmla="*/ 47 w 228"/>
              <a:gd name="T51" fmla="*/ 93 h 119"/>
              <a:gd name="T52" fmla="*/ 73 w 228"/>
              <a:gd name="T53" fmla="*/ 93 h 119"/>
              <a:gd name="T54" fmla="*/ 79 w 228"/>
              <a:gd name="T55" fmla="*/ 117 h 119"/>
              <a:gd name="T56" fmla="*/ 92 w 228"/>
              <a:gd name="T57" fmla="*/ 111 h 119"/>
              <a:gd name="T58" fmla="*/ 110 w 228"/>
              <a:gd name="T59" fmla="*/ 93 h 119"/>
              <a:gd name="T60" fmla="*/ 129 w 228"/>
              <a:gd name="T61" fmla="*/ 111 h 119"/>
              <a:gd name="T62" fmla="*/ 141 w 228"/>
              <a:gd name="T63" fmla="*/ 118 h 119"/>
              <a:gd name="T64" fmla="*/ 146 w 228"/>
              <a:gd name="T65" fmla="*/ 93 h 119"/>
              <a:gd name="T66" fmla="*/ 172 w 228"/>
              <a:gd name="T67" fmla="*/ 93 h 119"/>
              <a:gd name="T68" fmla="*/ 177 w 228"/>
              <a:gd name="T69" fmla="*/ 113 h 119"/>
              <a:gd name="T70" fmla="*/ 177 w 228"/>
              <a:gd name="T71" fmla="*/ 53 h 119"/>
              <a:gd name="T72" fmla="*/ 60 w 228"/>
              <a:gd name="T73" fmla="*/ 85 h 119"/>
              <a:gd name="T74" fmla="*/ 49 w 228"/>
              <a:gd name="T75" fmla="*/ 74 h 119"/>
              <a:gd name="T76" fmla="*/ 60 w 228"/>
              <a:gd name="T77" fmla="*/ 62 h 119"/>
              <a:gd name="T78" fmla="*/ 72 w 228"/>
              <a:gd name="T79" fmla="*/ 74 h 119"/>
              <a:gd name="T80" fmla="*/ 118 w 228"/>
              <a:gd name="T81" fmla="*/ 87 h 119"/>
              <a:gd name="T82" fmla="*/ 102 w 228"/>
              <a:gd name="T83" fmla="*/ 87 h 119"/>
              <a:gd name="T84" fmla="*/ 102 w 228"/>
              <a:gd name="T85" fmla="*/ 71 h 119"/>
              <a:gd name="T86" fmla="*/ 118 w 228"/>
              <a:gd name="T87" fmla="*/ 71 h 119"/>
              <a:gd name="T88" fmla="*/ 118 w 228"/>
              <a:gd name="T89" fmla="*/ 87 h 119"/>
              <a:gd name="T90" fmla="*/ 159 w 228"/>
              <a:gd name="T91" fmla="*/ 85 h 119"/>
              <a:gd name="T92" fmla="*/ 147 w 228"/>
              <a:gd name="T93" fmla="*/ 74 h 119"/>
              <a:gd name="T94" fmla="*/ 159 w 228"/>
              <a:gd name="T95" fmla="*/ 62 h 119"/>
              <a:gd name="T96" fmla="*/ 170 w 228"/>
              <a:gd name="T97" fmla="*/ 7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8" h="119">
                <a:moveTo>
                  <a:pt x="60" y="25"/>
                </a:moveTo>
                <a:cubicBezTo>
                  <a:pt x="63" y="25"/>
                  <a:pt x="66" y="24"/>
                  <a:pt x="68" y="22"/>
                </a:cubicBezTo>
                <a:cubicBezTo>
                  <a:pt x="71" y="20"/>
                  <a:pt x="72" y="17"/>
                  <a:pt x="72" y="14"/>
                </a:cubicBezTo>
                <a:cubicBezTo>
                  <a:pt x="72" y="11"/>
                  <a:pt x="71" y="8"/>
                  <a:pt x="68" y="6"/>
                </a:cubicBezTo>
                <a:cubicBezTo>
                  <a:pt x="66" y="4"/>
                  <a:pt x="63" y="2"/>
                  <a:pt x="60" y="2"/>
                </a:cubicBezTo>
                <a:cubicBezTo>
                  <a:pt x="57" y="2"/>
                  <a:pt x="54" y="4"/>
                  <a:pt x="52" y="6"/>
                </a:cubicBezTo>
                <a:cubicBezTo>
                  <a:pt x="50" y="8"/>
                  <a:pt x="49" y="11"/>
                  <a:pt x="49" y="14"/>
                </a:cubicBezTo>
                <a:cubicBezTo>
                  <a:pt x="49" y="17"/>
                  <a:pt x="50" y="20"/>
                  <a:pt x="52" y="22"/>
                </a:cubicBezTo>
                <a:cubicBezTo>
                  <a:pt x="54" y="24"/>
                  <a:pt x="57" y="25"/>
                  <a:pt x="60" y="25"/>
                </a:cubicBezTo>
                <a:close/>
                <a:moveTo>
                  <a:pt x="110" y="23"/>
                </a:moveTo>
                <a:cubicBezTo>
                  <a:pt x="113" y="23"/>
                  <a:pt x="116" y="22"/>
                  <a:pt x="118" y="19"/>
                </a:cubicBezTo>
                <a:cubicBezTo>
                  <a:pt x="121" y="17"/>
                  <a:pt x="122" y="15"/>
                  <a:pt x="122" y="11"/>
                </a:cubicBezTo>
                <a:cubicBezTo>
                  <a:pt x="122" y="8"/>
                  <a:pt x="121" y="6"/>
                  <a:pt x="118" y="3"/>
                </a:cubicBezTo>
                <a:cubicBezTo>
                  <a:pt x="116" y="1"/>
                  <a:pt x="113" y="0"/>
                  <a:pt x="110" y="0"/>
                </a:cubicBezTo>
                <a:cubicBezTo>
                  <a:pt x="107" y="0"/>
                  <a:pt x="104" y="1"/>
                  <a:pt x="102" y="3"/>
                </a:cubicBezTo>
                <a:cubicBezTo>
                  <a:pt x="100" y="6"/>
                  <a:pt x="99" y="8"/>
                  <a:pt x="99" y="11"/>
                </a:cubicBezTo>
                <a:cubicBezTo>
                  <a:pt x="99" y="15"/>
                  <a:pt x="100" y="17"/>
                  <a:pt x="102" y="19"/>
                </a:cubicBezTo>
                <a:cubicBezTo>
                  <a:pt x="104" y="22"/>
                  <a:pt x="107" y="23"/>
                  <a:pt x="110" y="23"/>
                </a:cubicBezTo>
                <a:close/>
                <a:moveTo>
                  <a:pt x="159" y="25"/>
                </a:moveTo>
                <a:cubicBezTo>
                  <a:pt x="162" y="25"/>
                  <a:pt x="165" y="24"/>
                  <a:pt x="167" y="22"/>
                </a:cubicBezTo>
                <a:cubicBezTo>
                  <a:pt x="169" y="20"/>
                  <a:pt x="170" y="17"/>
                  <a:pt x="170" y="14"/>
                </a:cubicBezTo>
                <a:cubicBezTo>
                  <a:pt x="170" y="11"/>
                  <a:pt x="169" y="8"/>
                  <a:pt x="167" y="6"/>
                </a:cubicBezTo>
                <a:cubicBezTo>
                  <a:pt x="165" y="4"/>
                  <a:pt x="162" y="2"/>
                  <a:pt x="159" y="2"/>
                </a:cubicBezTo>
                <a:cubicBezTo>
                  <a:pt x="156" y="2"/>
                  <a:pt x="153" y="4"/>
                  <a:pt x="151" y="6"/>
                </a:cubicBezTo>
                <a:cubicBezTo>
                  <a:pt x="148" y="8"/>
                  <a:pt x="147" y="11"/>
                  <a:pt x="147" y="14"/>
                </a:cubicBezTo>
                <a:cubicBezTo>
                  <a:pt x="147" y="17"/>
                  <a:pt x="148" y="20"/>
                  <a:pt x="151" y="22"/>
                </a:cubicBezTo>
                <a:cubicBezTo>
                  <a:pt x="153" y="24"/>
                  <a:pt x="156" y="25"/>
                  <a:pt x="159" y="25"/>
                </a:cubicBezTo>
                <a:close/>
                <a:moveTo>
                  <a:pt x="177" y="53"/>
                </a:moveTo>
                <a:cubicBezTo>
                  <a:pt x="177" y="46"/>
                  <a:pt x="177" y="46"/>
                  <a:pt x="177" y="46"/>
                </a:cubicBezTo>
                <a:cubicBezTo>
                  <a:pt x="177" y="41"/>
                  <a:pt x="175" y="36"/>
                  <a:pt x="172" y="33"/>
                </a:cubicBezTo>
                <a:cubicBezTo>
                  <a:pt x="168" y="29"/>
                  <a:pt x="164" y="28"/>
                  <a:pt x="159" y="28"/>
                </a:cubicBezTo>
                <a:cubicBezTo>
                  <a:pt x="154" y="28"/>
                  <a:pt x="149" y="29"/>
                  <a:pt x="146" y="33"/>
                </a:cubicBezTo>
                <a:cubicBezTo>
                  <a:pt x="142" y="36"/>
                  <a:pt x="140" y="41"/>
                  <a:pt x="140" y="46"/>
                </a:cubicBezTo>
                <a:cubicBezTo>
                  <a:pt x="140" y="48"/>
                  <a:pt x="140" y="48"/>
                  <a:pt x="140" y="48"/>
                </a:cubicBezTo>
                <a:cubicBezTo>
                  <a:pt x="137" y="48"/>
                  <a:pt x="133" y="47"/>
                  <a:pt x="129" y="47"/>
                </a:cubicBezTo>
                <a:cubicBezTo>
                  <a:pt x="129" y="43"/>
                  <a:pt x="129" y="43"/>
                  <a:pt x="129" y="43"/>
                </a:cubicBezTo>
                <a:cubicBezTo>
                  <a:pt x="129" y="38"/>
                  <a:pt x="127" y="34"/>
                  <a:pt x="123" y="30"/>
                </a:cubicBezTo>
                <a:cubicBezTo>
                  <a:pt x="120" y="27"/>
                  <a:pt x="115" y="25"/>
                  <a:pt x="110" y="25"/>
                </a:cubicBezTo>
                <a:cubicBezTo>
                  <a:pt x="105" y="25"/>
                  <a:pt x="101" y="27"/>
                  <a:pt x="97" y="30"/>
                </a:cubicBezTo>
                <a:cubicBezTo>
                  <a:pt x="94" y="34"/>
                  <a:pt x="92" y="38"/>
                  <a:pt x="92" y="43"/>
                </a:cubicBezTo>
                <a:cubicBezTo>
                  <a:pt x="92" y="48"/>
                  <a:pt x="92" y="48"/>
                  <a:pt x="92" y="48"/>
                </a:cubicBezTo>
                <a:cubicBezTo>
                  <a:pt x="87" y="48"/>
                  <a:pt x="83" y="48"/>
                  <a:pt x="79" y="49"/>
                </a:cubicBezTo>
                <a:cubicBezTo>
                  <a:pt x="79" y="46"/>
                  <a:pt x="79" y="46"/>
                  <a:pt x="79" y="46"/>
                </a:cubicBezTo>
                <a:cubicBezTo>
                  <a:pt x="79" y="41"/>
                  <a:pt x="77" y="36"/>
                  <a:pt x="73" y="33"/>
                </a:cubicBezTo>
                <a:cubicBezTo>
                  <a:pt x="70" y="29"/>
                  <a:pt x="65" y="28"/>
                  <a:pt x="60" y="28"/>
                </a:cubicBezTo>
                <a:cubicBezTo>
                  <a:pt x="55" y="28"/>
                  <a:pt x="51" y="29"/>
                  <a:pt x="47" y="33"/>
                </a:cubicBezTo>
                <a:cubicBezTo>
                  <a:pt x="44" y="36"/>
                  <a:pt x="42" y="41"/>
                  <a:pt x="42" y="46"/>
                </a:cubicBezTo>
                <a:cubicBezTo>
                  <a:pt x="42" y="55"/>
                  <a:pt x="42" y="55"/>
                  <a:pt x="42" y="55"/>
                </a:cubicBezTo>
                <a:cubicBezTo>
                  <a:pt x="17" y="62"/>
                  <a:pt x="0" y="72"/>
                  <a:pt x="0" y="83"/>
                </a:cubicBezTo>
                <a:cubicBezTo>
                  <a:pt x="0" y="94"/>
                  <a:pt x="17" y="104"/>
                  <a:pt x="42" y="111"/>
                </a:cubicBezTo>
                <a:cubicBezTo>
                  <a:pt x="42" y="106"/>
                  <a:pt x="42" y="106"/>
                  <a:pt x="42" y="106"/>
                </a:cubicBezTo>
                <a:cubicBezTo>
                  <a:pt x="42" y="101"/>
                  <a:pt x="44" y="96"/>
                  <a:pt x="47" y="93"/>
                </a:cubicBezTo>
                <a:cubicBezTo>
                  <a:pt x="51" y="89"/>
                  <a:pt x="55" y="88"/>
                  <a:pt x="60" y="88"/>
                </a:cubicBezTo>
                <a:cubicBezTo>
                  <a:pt x="65" y="88"/>
                  <a:pt x="70" y="89"/>
                  <a:pt x="73" y="93"/>
                </a:cubicBezTo>
                <a:cubicBezTo>
                  <a:pt x="77" y="96"/>
                  <a:pt x="79" y="101"/>
                  <a:pt x="79" y="106"/>
                </a:cubicBezTo>
                <a:cubicBezTo>
                  <a:pt x="79" y="117"/>
                  <a:pt x="79" y="117"/>
                  <a:pt x="79" y="117"/>
                </a:cubicBezTo>
                <a:cubicBezTo>
                  <a:pt x="83" y="117"/>
                  <a:pt x="87" y="118"/>
                  <a:pt x="92" y="118"/>
                </a:cubicBezTo>
                <a:cubicBezTo>
                  <a:pt x="92" y="111"/>
                  <a:pt x="92" y="111"/>
                  <a:pt x="92" y="111"/>
                </a:cubicBezTo>
                <a:cubicBezTo>
                  <a:pt x="92" y="106"/>
                  <a:pt x="94" y="102"/>
                  <a:pt x="97" y="98"/>
                </a:cubicBezTo>
                <a:cubicBezTo>
                  <a:pt x="101" y="95"/>
                  <a:pt x="105" y="93"/>
                  <a:pt x="110" y="93"/>
                </a:cubicBezTo>
                <a:cubicBezTo>
                  <a:pt x="115" y="93"/>
                  <a:pt x="120" y="95"/>
                  <a:pt x="123" y="98"/>
                </a:cubicBezTo>
                <a:cubicBezTo>
                  <a:pt x="127" y="102"/>
                  <a:pt x="129" y="106"/>
                  <a:pt x="129" y="111"/>
                </a:cubicBezTo>
                <a:cubicBezTo>
                  <a:pt x="129" y="119"/>
                  <a:pt x="129" y="119"/>
                  <a:pt x="129" y="119"/>
                </a:cubicBezTo>
                <a:cubicBezTo>
                  <a:pt x="133" y="118"/>
                  <a:pt x="137" y="118"/>
                  <a:pt x="141" y="118"/>
                </a:cubicBezTo>
                <a:cubicBezTo>
                  <a:pt x="141" y="106"/>
                  <a:pt x="141" y="106"/>
                  <a:pt x="141" y="106"/>
                </a:cubicBezTo>
                <a:cubicBezTo>
                  <a:pt x="141" y="101"/>
                  <a:pt x="142" y="96"/>
                  <a:pt x="146" y="93"/>
                </a:cubicBezTo>
                <a:cubicBezTo>
                  <a:pt x="149" y="89"/>
                  <a:pt x="154" y="88"/>
                  <a:pt x="159" y="88"/>
                </a:cubicBezTo>
                <a:cubicBezTo>
                  <a:pt x="164" y="88"/>
                  <a:pt x="168" y="89"/>
                  <a:pt x="172" y="93"/>
                </a:cubicBezTo>
                <a:cubicBezTo>
                  <a:pt x="175" y="96"/>
                  <a:pt x="177" y="101"/>
                  <a:pt x="177" y="106"/>
                </a:cubicBezTo>
                <a:cubicBezTo>
                  <a:pt x="177" y="113"/>
                  <a:pt x="177" y="113"/>
                  <a:pt x="177" y="113"/>
                </a:cubicBezTo>
                <a:cubicBezTo>
                  <a:pt x="207" y="106"/>
                  <a:pt x="228" y="95"/>
                  <a:pt x="228" y="83"/>
                </a:cubicBezTo>
                <a:cubicBezTo>
                  <a:pt x="228" y="70"/>
                  <a:pt x="207" y="59"/>
                  <a:pt x="177" y="53"/>
                </a:cubicBezTo>
                <a:close/>
                <a:moveTo>
                  <a:pt x="68" y="82"/>
                </a:moveTo>
                <a:cubicBezTo>
                  <a:pt x="66" y="84"/>
                  <a:pt x="63" y="85"/>
                  <a:pt x="60" y="85"/>
                </a:cubicBezTo>
                <a:cubicBezTo>
                  <a:pt x="57" y="85"/>
                  <a:pt x="54" y="84"/>
                  <a:pt x="52" y="82"/>
                </a:cubicBezTo>
                <a:cubicBezTo>
                  <a:pt x="50" y="80"/>
                  <a:pt x="49" y="77"/>
                  <a:pt x="49" y="74"/>
                </a:cubicBezTo>
                <a:cubicBezTo>
                  <a:pt x="49" y="71"/>
                  <a:pt x="50" y="68"/>
                  <a:pt x="52" y="66"/>
                </a:cubicBezTo>
                <a:cubicBezTo>
                  <a:pt x="54" y="64"/>
                  <a:pt x="57" y="62"/>
                  <a:pt x="60" y="62"/>
                </a:cubicBezTo>
                <a:cubicBezTo>
                  <a:pt x="63" y="62"/>
                  <a:pt x="66" y="64"/>
                  <a:pt x="68" y="66"/>
                </a:cubicBezTo>
                <a:cubicBezTo>
                  <a:pt x="71" y="68"/>
                  <a:pt x="72" y="71"/>
                  <a:pt x="72" y="74"/>
                </a:cubicBezTo>
                <a:cubicBezTo>
                  <a:pt x="72" y="77"/>
                  <a:pt x="71" y="80"/>
                  <a:pt x="68" y="82"/>
                </a:cubicBezTo>
                <a:close/>
                <a:moveTo>
                  <a:pt x="118" y="87"/>
                </a:moveTo>
                <a:cubicBezTo>
                  <a:pt x="116" y="90"/>
                  <a:pt x="113" y="91"/>
                  <a:pt x="110" y="91"/>
                </a:cubicBezTo>
                <a:cubicBezTo>
                  <a:pt x="107" y="91"/>
                  <a:pt x="104" y="90"/>
                  <a:pt x="102" y="87"/>
                </a:cubicBezTo>
                <a:cubicBezTo>
                  <a:pt x="100" y="85"/>
                  <a:pt x="99" y="83"/>
                  <a:pt x="99" y="79"/>
                </a:cubicBezTo>
                <a:cubicBezTo>
                  <a:pt x="99" y="76"/>
                  <a:pt x="100" y="74"/>
                  <a:pt x="102" y="71"/>
                </a:cubicBezTo>
                <a:cubicBezTo>
                  <a:pt x="104" y="69"/>
                  <a:pt x="107" y="68"/>
                  <a:pt x="110" y="68"/>
                </a:cubicBezTo>
                <a:cubicBezTo>
                  <a:pt x="113" y="68"/>
                  <a:pt x="116" y="69"/>
                  <a:pt x="118" y="71"/>
                </a:cubicBezTo>
                <a:cubicBezTo>
                  <a:pt x="121" y="74"/>
                  <a:pt x="122" y="76"/>
                  <a:pt x="122" y="79"/>
                </a:cubicBezTo>
                <a:cubicBezTo>
                  <a:pt x="122" y="83"/>
                  <a:pt x="121" y="85"/>
                  <a:pt x="118" y="87"/>
                </a:cubicBezTo>
                <a:close/>
                <a:moveTo>
                  <a:pt x="167" y="82"/>
                </a:moveTo>
                <a:cubicBezTo>
                  <a:pt x="165" y="84"/>
                  <a:pt x="162" y="85"/>
                  <a:pt x="159" y="85"/>
                </a:cubicBezTo>
                <a:cubicBezTo>
                  <a:pt x="156" y="85"/>
                  <a:pt x="153" y="84"/>
                  <a:pt x="151" y="82"/>
                </a:cubicBezTo>
                <a:cubicBezTo>
                  <a:pt x="149" y="80"/>
                  <a:pt x="147" y="77"/>
                  <a:pt x="147" y="74"/>
                </a:cubicBezTo>
                <a:cubicBezTo>
                  <a:pt x="147" y="71"/>
                  <a:pt x="149" y="68"/>
                  <a:pt x="151" y="66"/>
                </a:cubicBezTo>
                <a:cubicBezTo>
                  <a:pt x="153" y="64"/>
                  <a:pt x="156" y="62"/>
                  <a:pt x="159" y="62"/>
                </a:cubicBezTo>
                <a:cubicBezTo>
                  <a:pt x="162" y="62"/>
                  <a:pt x="165" y="64"/>
                  <a:pt x="167" y="66"/>
                </a:cubicBezTo>
                <a:cubicBezTo>
                  <a:pt x="169" y="68"/>
                  <a:pt x="170" y="71"/>
                  <a:pt x="170" y="74"/>
                </a:cubicBezTo>
                <a:cubicBezTo>
                  <a:pt x="170" y="77"/>
                  <a:pt x="169" y="80"/>
                  <a:pt x="167" y="82"/>
                </a:cubicBezTo>
                <a:close/>
              </a:path>
            </a:pathLst>
          </a:custGeom>
          <a:solidFill>
            <a:schemeClr val="tx2"/>
          </a:solidFill>
          <a:ln>
            <a:noFill/>
          </a:ln>
        </p:spPr>
        <p:txBody>
          <a:bodyPr/>
          <a:lstStyle/>
          <a:p>
            <a:endParaRPr lang="en-US"/>
          </a:p>
        </p:txBody>
      </p:sp>
      <p:pic>
        <p:nvPicPr>
          <p:cNvPr id="61" name="Picture 6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677099" y="4069224"/>
            <a:ext cx="1162101" cy="825629"/>
          </a:xfrm>
          <a:prstGeom prst="rect">
            <a:avLst/>
          </a:prstGeom>
        </p:spPr>
      </p:pic>
      <p:pic>
        <p:nvPicPr>
          <p:cNvPr id="62" name="Picture 6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543800" y="1260810"/>
            <a:ext cx="1381726" cy="1211313"/>
          </a:xfrm>
          <a:prstGeom prst="rect">
            <a:avLst/>
          </a:prstGeom>
        </p:spPr>
      </p:pic>
      <p:sp>
        <p:nvSpPr>
          <p:cNvPr id="63" name="Line 40"/>
          <p:cNvSpPr>
            <a:spLocks noChangeShapeType="1"/>
          </p:cNvSpPr>
          <p:nvPr/>
        </p:nvSpPr>
        <p:spPr bwMode="auto">
          <a:xfrm flipH="1">
            <a:off x="152400" y="4876800"/>
            <a:ext cx="2874962" cy="0"/>
          </a:xfrm>
          <a:prstGeom prst="line">
            <a:avLst/>
          </a:prstGeom>
          <a:noFill/>
          <a:ln w="28575">
            <a:solidFill>
              <a:srgbClr val="4D4D4D"/>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64" name="Picture 4" descr="C:\Users\egpbsk\AppData\Local\Microsoft\Windows\Temporary Internet Files\Content.IE5\U837UJLS\MC900434874[1].pn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66914" y="3599619"/>
            <a:ext cx="1295234" cy="1295234"/>
          </a:xfrm>
          <a:prstGeom prst="rect">
            <a:avLst/>
          </a:prstGeom>
          <a:noFill/>
          <a:extLst>
            <a:ext uri="{909E8E84-426E-40DD-AFC4-6F175D3DCCD1}">
              <a14:hiddenFill xmlns:a14="http://schemas.microsoft.com/office/drawing/2010/main" xmlns="">
                <a:solidFill>
                  <a:srgbClr val="FFFFFF"/>
                </a:solidFill>
              </a14:hiddenFill>
            </a:ext>
          </a:extLst>
        </p:spPr>
      </p:pic>
      <p:sp>
        <p:nvSpPr>
          <p:cNvPr id="65" name="Text Box 6"/>
          <p:cNvSpPr txBox="1">
            <a:spLocks noChangeArrowheads="1"/>
          </p:cNvSpPr>
          <p:nvPr/>
        </p:nvSpPr>
        <p:spPr bwMode="auto">
          <a:xfrm>
            <a:off x="457200" y="4991418"/>
            <a:ext cx="21336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ctr">
            <a:spAutoFit/>
          </a:bodyPr>
          <a:lstStyle>
            <a:lvl1pPr defTabSz="801688" eaLnBrk="0" hangingPunct="0">
              <a:defRPr>
                <a:solidFill>
                  <a:schemeClr val="tx1"/>
                </a:solidFill>
                <a:latin typeface="Arial" pitchFamily="34" charset="0"/>
                <a:cs typeface="Arial" pitchFamily="34" charset="0"/>
              </a:defRPr>
            </a:lvl1pPr>
            <a:lvl2pPr marL="742950" indent="-285750" defTabSz="801688" eaLnBrk="0" hangingPunct="0">
              <a:defRPr>
                <a:solidFill>
                  <a:schemeClr val="tx1"/>
                </a:solidFill>
                <a:latin typeface="Arial" pitchFamily="34" charset="0"/>
                <a:cs typeface="Arial" pitchFamily="34" charset="0"/>
              </a:defRPr>
            </a:lvl2pPr>
            <a:lvl3pPr marL="1143000" indent="-228600" defTabSz="801688" eaLnBrk="0" hangingPunct="0">
              <a:defRPr>
                <a:solidFill>
                  <a:schemeClr val="tx1"/>
                </a:solidFill>
                <a:latin typeface="Arial" pitchFamily="34" charset="0"/>
                <a:cs typeface="Arial" pitchFamily="34" charset="0"/>
              </a:defRPr>
            </a:lvl3pPr>
            <a:lvl4pPr marL="1600200" indent="-228600" defTabSz="801688" eaLnBrk="0" hangingPunct="0">
              <a:defRPr>
                <a:solidFill>
                  <a:schemeClr val="tx1"/>
                </a:solidFill>
                <a:latin typeface="Arial" pitchFamily="34" charset="0"/>
                <a:cs typeface="Arial" pitchFamily="34" charset="0"/>
              </a:defRPr>
            </a:lvl4pPr>
            <a:lvl5pPr marL="2057400" indent="-228600" defTabSz="801688" eaLnBrk="0" hangingPunct="0">
              <a:defRPr>
                <a:solidFill>
                  <a:schemeClr val="tx1"/>
                </a:solidFill>
                <a:latin typeface="Arial" pitchFamily="34" charset="0"/>
                <a:cs typeface="Arial" pitchFamily="34" charset="0"/>
              </a:defRPr>
            </a:lvl5pPr>
            <a:lvl6pPr marL="2514600" indent="-228600" defTabSz="8016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016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016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01688"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20000"/>
              </a:spcBef>
            </a:pPr>
            <a:r>
              <a:rPr lang="ar-BH" dirty="0" smtClean="0">
                <a:solidFill>
                  <a:srgbClr val="4D4D4D"/>
                </a:solidFill>
                <a:cs typeface="+mj-cs"/>
              </a:rPr>
              <a:t>نظام المقترحات والشكاوى</a:t>
            </a:r>
            <a:endParaRPr lang="en-GB" dirty="0">
              <a:solidFill>
                <a:srgbClr val="4D4D4D"/>
              </a:solidFill>
              <a:cs typeface="+mj-cs"/>
            </a:endParaRPr>
          </a:p>
        </p:txBody>
      </p:sp>
      <p:sp>
        <p:nvSpPr>
          <p:cNvPr id="66" name="Line 40"/>
          <p:cNvSpPr>
            <a:spLocks noChangeShapeType="1"/>
          </p:cNvSpPr>
          <p:nvPr/>
        </p:nvSpPr>
        <p:spPr bwMode="auto">
          <a:xfrm flipH="1">
            <a:off x="5907024" y="2496312"/>
            <a:ext cx="2874962" cy="0"/>
          </a:xfrm>
          <a:prstGeom prst="line">
            <a:avLst/>
          </a:prstGeom>
          <a:noFill/>
          <a:ln w="28575">
            <a:solidFill>
              <a:srgbClr val="4D4D4D"/>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xmlns="" val="17386423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270408"/>
            <a:ext cx="9144000" cy="2154436"/>
          </a:xfrm>
          <a:prstGeom prst="rect">
            <a:avLst/>
          </a:prstGeom>
          <a:noFill/>
        </p:spPr>
        <p:txBody>
          <a:bodyPr wrap="square" rtlCol="0" anchor="ctr">
            <a:spAutoFit/>
          </a:bodyPr>
          <a:lstStyle/>
          <a:p>
            <a:pPr algn="ctr" rtl="1"/>
            <a:endParaRPr lang="ar-BH" sz="1600" dirty="0" smtClean="0">
              <a:solidFill>
                <a:schemeClr val="accent1"/>
              </a:solidFill>
              <a:latin typeface="GE SS Two Medium" pitchFamily="18" charset="-78"/>
              <a:ea typeface="GE SS Two Medium" pitchFamily="18" charset="-78"/>
              <a:cs typeface="GE SS Two Medium" pitchFamily="18" charset="-78"/>
            </a:endParaRPr>
          </a:p>
          <a:p>
            <a:pPr algn="ctr" rtl="1"/>
            <a:r>
              <a:rPr lang="ar-BH" sz="4000" dirty="0" smtClean="0">
                <a:solidFill>
                  <a:srgbClr val="4D4D4D"/>
                </a:solidFill>
              </a:rPr>
              <a:t>" نرتقي بالبحرين إلى مستويات أعلى "</a:t>
            </a:r>
            <a:endParaRPr lang="en-US" sz="4000" dirty="0" smtClean="0">
              <a:solidFill>
                <a:srgbClr val="4D4D4D"/>
              </a:solidFill>
            </a:endParaRPr>
          </a:p>
          <a:p>
            <a:pPr algn="ctr" rtl="1"/>
            <a:r>
              <a:rPr lang="en-US" sz="1000" dirty="0" smtClean="0">
                <a:solidFill>
                  <a:schemeClr val="tx2"/>
                </a:solidFill>
                <a:latin typeface="GE SS Two Medium" pitchFamily="18" charset="-78"/>
                <a:ea typeface="GE SS Two Medium" pitchFamily="18" charset="-78"/>
                <a:cs typeface="GE SS Two Medium" pitchFamily="18" charset="-78"/>
              </a:rPr>
              <a:t/>
            </a:r>
            <a:br>
              <a:rPr lang="en-US" sz="1000" dirty="0" smtClean="0">
                <a:solidFill>
                  <a:schemeClr val="tx2"/>
                </a:solidFill>
                <a:latin typeface="GE SS Two Medium" pitchFamily="18" charset="-78"/>
                <a:ea typeface="GE SS Two Medium" pitchFamily="18" charset="-78"/>
                <a:cs typeface="GE SS Two Medium" pitchFamily="18" charset="-78"/>
              </a:rPr>
            </a:br>
            <a:r>
              <a:rPr lang="ar-BH" sz="3600" dirty="0" smtClean="0">
                <a:solidFill>
                  <a:schemeClr val="tx2"/>
                </a:solidFill>
                <a:latin typeface="GE SS Two Medium" pitchFamily="18" charset="-78"/>
                <a:ea typeface="GE SS Two Medium" pitchFamily="18" charset="-78"/>
                <a:cs typeface="GE SS Two Medium" pitchFamily="18" charset="-78"/>
              </a:rPr>
              <a:t>شكرا لكم</a:t>
            </a:r>
          </a:p>
          <a:p>
            <a:pPr algn="ctr" rtl="1"/>
            <a:endParaRPr lang="ar-BH" sz="3200" dirty="0" smtClean="0">
              <a:latin typeface="GE SS Two Medium" pitchFamily="18" charset="-78"/>
              <a:ea typeface="GE SS Two Medium" pitchFamily="18" charset="-78"/>
              <a:cs typeface="GE SS Two Medium" pitchFamily="18" charset="-78"/>
            </a:endParaRPr>
          </a:p>
        </p:txBody>
      </p:sp>
      <p:sp>
        <p:nvSpPr>
          <p:cNvPr id="3" name="TextBox 2"/>
          <p:cNvSpPr txBox="1"/>
          <p:nvPr/>
        </p:nvSpPr>
        <p:spPr>
          <a:xfrm>
            <a:off x="838200" y="6397823"/>
            <a:ext cx="2537554" cy="307777"/>
          </a:xfrm>
          <a:prstGeom prst="rect">
            <a:avLst/>
          </a:prstGeom>
          <a:noFill/>
        </p:spPr>
        <p:txBody>
          <a:bodyPr wrap="none" rtlCol="0">
            <a:spAutoFit/>
          </a:bodyPr>
          <a:lstStyle/>
          <a:p>
            <a:r>
              <a:rPr lang="en-US" sz="1400" dirty="0" smtClean="0">
                <a:solidFill>
                  <a:schemeClr val="bg1"/>
                </a:solidFill>
              </a:rPr>
              <a:t>Retouched by YAZ– April 5, 2012</a:t>
            </a:r>
            <a:endParaRPr lang="en-US" sz="1400" dirty="0">
              <a:solidFill>
                <a:schemeClr val="bg1"/>
              </a:solidFill>
            </a:endParaRPr>
          </a:p>
        </p:txBody>
      </p:sp>
      <p:pic>
        <p:nvPicPr>
          <p:cNvPr id="5" name="Picture 100" descr="E"/>
          <p:cNvPicPr>
            <a:picLocks noChangeAspect="1" noChangeArrowheads="1"/>
          </p:cNvPicPr>
          <p:nvPr/>
        </p:nvPicPr>
        <p:blipFill>
          <a:blip r:embed="rId3" cstate="print">
            <a:extLst>
              <a:ext uri="{28A0092B-C50C-407E-A947-70E740481C1C}">
                <a14:useLocalDpi xmlns:a14="http://schemas.microsoft.com/office/drawing/2010/main" xmlns="" val="0"/>
              </a:ext>
            </a:extLst>
          </a:blip>
          <a:srcRect l="44780" t="7483" r="38637" b="66864"/>
          <a:stretch>
            <a:fillRect/>
          </a:stretch>
        </p:blipFill>
        <p:spPr bwMode="auto">
          <a:xfrm>
            <a:off x="3673475" y="1295400"/>
            <a:ext cx="1812925" cy="1982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png"/>
          <p:cNvPicPr>
            <a:picLocks noChangeAspect="1"/>
          </p:cNvPicPr>
          <p:nvPr/>
        </p:nvPicPr>
        <p:blipFill>
          <a:blip r:embed="rId2" cstate="print"/>
          <a:stretch>
            <a:fillRect/>
          </a:stretch>
        </p:blipFill>
        <p:spPr>
          <a:xfrm>
            <a:off x="-130632" y="65316"/>
            <a:ext cx="2201290" cy="507403"/>
          </a:xfrm>
          <a:prstGeom prst="rect">
            <a:avLst/>
          </a:prstGeom>
        </p:spPr>
      </p:pic>
      <p:sp>
        <p:nvSpPr>
          <p:cNvPr id="5" name="Freeform 4"/>
          <p:cNvSpPr/>
          <p:nvPr/>
        </p:nvSpPr>
        <p:spPr>
          <a:xfrm>
            <a:off x="1926770" y="141514"/>
            <a:ext cx="6760029" cy="459904"/>
          </a:xfrm>
          <a:custGeom>
            <a:avLst/>
            <a:gdLst>
              <a:gd name="connsiteX0" fmla="*/ 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459904">
                <a:moveTo>
                  <a:pt x="457200" y="0"/>
                </a:moveTo>
                <a:lnTo>
                  <a:pt x="6858000" y="0"/>
                </a:lnTo>
                <a:lnTo>
                  <a:pt x="6858000" y="459904"/>
                </a:lnTo>
                <a:lnTo>
                  <a:pt x="0" y="459904"/>
                </a:lnTo>
                <a:cubicBezTo>
                  <a:pt x="308429" y="328374"/>
                  <a:pt x="290286" y="109758"/>
                  <a:pt x="457200" y="0"/>
                </a:cubicBezTo>
                <a:close/>
              </a:path>
            </a:pathLst>
          </a:custGeom>
          <a:solidFill>
            <a:schemeClr val="bg2"/>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r" rtl="1"/>
            <a:r>
              <a:rPr lang="ar-BH" sz="2000" dirty="0">
                <a:solidFill>
                  <a:schemeClr val="bg1"/>
                </a:solidFill>
                <a:effectLst>
                  <a:outerShdw blurRad="38100" dist="38100" dir="2700000" algn="tl">
                    <a:srgbClr val="000000">
                      <a:alpha val="43137"/>
                    </a:srgbClr>
                  </a:outerShdw>
                </a:effectLst>
              </a:rPr>
              <a:t>ما قبل برنامج الحكومة </a:t>
            </a:r>
            <a:r>
              <a:rPr lang="ar-BH" sz="2000" dirty="0" smtClean="0">
                <a:solidFill>
                  <a:schemeClr val="bg1"/>
                </a:solidFill>
                <a:effectLst>
                  <a:outerShdw blurRad="38100" dist="38100" dir="2700000" algn="tl">
                    <a:srgbClr val="000000">
                      <a:alpha val="43137"/>
                    </a:srgbClr>
                  </a:outerShdw>
                </a:effectLst>
              </a:rPr>
              <a:t>الإلكترونية</a:t>
            </a:r>
            <a:endParaRPr lang="en-US" sz="2000" dirty="0">
              <a:solidFill>
                <a:schemeClr val="bg1"/>
              </a:solidFill>
              <a:effectLst>
                <a:outerShdw blurRad="38100" dist="38100" dir="2700000" algn="tl">
                  <a:srgbClr val="000000">
                    <a:alpha val="43137"/>
                  </a:srgbClr>
                </a:outerShdw>
              </a:effectLst>
            </a:endParaRPr>
          </a:p>
        </p:txBody>
      </p:sp>
      <p:sp>
        <p:nvSpPr>
          <p:cNvPr id="6" name="Rectangle 5"/>
          <p:cNvSpPr/>
          <p:nvPr/>
        </p:nvSpPr>
        <p:spPr>
          <a:xfrm>
            <a:off x="8686800" y="140400"/>
            <a:ext cx="457200" cy="46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8" name="Rectangle 7"/>
          <p:cNvSpPr/>
          <p:nvPr/>
        </p:nvSpPr>
        <p:spPr>
          <a:xfrm>
            <a:off x="4343400" y="1230154"/>
            <a:ext cx="4190999" cy="5170646"/>
          </a:xfrm>
          <a:prstGeom prst="rect">
            <a:avLst/>
          </a:prstGeom>
        </p:spPr>
        <p:txBody>
          <a:bodyPr wrap="square">
            <a:spAutoFit/>
          </a:bodyPr>
          <a:lstStyle/>
          <a:p>
            <a:pPr marL="342900" indent="-342900" algn="r" rtl="1">
              <a:buClr>
                <a:srgbClr val="1C1C1C"/>
              </a:buClr>
              <a:buFont typeface="Arial" pitchFamily="34" charset="0"/>
              <a:buChar char="•"/>
            </a:pPr>
            <a:r>
              <a:rPr lang="ar-BH" sz="2200" b="1" dirty="0" smtClean="0">
                <a:solidFill>
                  <a:schemeClr val="accent1"/>
                </a:solidFill>
                <a:latin typeface="GE SS Two Medium" pitchFamily="18" charset="-78"/>
                <a:ea typeface="GE SS Two Medium" pitchFamily="18" charset="-78"/>
              </a:rPr>
              <a:t>بيروقراطية</a:t>
            </a:r>
            <a:r>
              <a:rPr lang="ar-BH" sz="2200" dirty="0">
                <a:solidFill>
                  <a:schemeClr val="accent1"/>
                </a:solidFill>
                <a:latin typeface="GE SS Two Medium" pitchFamily="18" charset="-78"/>
                <a:ea typeface="GE SS Two Medium" pitchFamily="18" charset="-78"/>
              </a:rPr>
              <a:t> </a:t>
            </a:r>
            <a:r>
              <a:rPr lang="ar-BH" sz="2200" dirty="0" smtClean="0">
                <a:solidFill>
                  <a:srgbClr val="4D4D4D"/>
                </a:solidFill>
                <a:latin typeface="GE SS Two Medium" pitchFamily="18" charset="-78"/>
                <a:ea typeface="GE SS Two Medium" pitchFamily="18" charset="-78"/>
              </a:rPr>
              <a:t>الأداء في تقديم الخدمات الحكومية</a:t>
            </a:r>
          </a:p>
          <a:p>
            <a:pPr marL="342900" indent="-342900" algn="r" rtl="1">
              <a:buClr>
                <a:srgbClr val="1C1C1C"/>
              </a:buClr>
              <a:buFont typeface="Arial" pitchFamily="34" charset="0"/>
              <a:buChar char="•"/>
            </a:pPr>
            <a:endParaRPr lang="ar-BH" sz="2200" dirty="0" smtClean="0">
              <a:solidFill>
                <a:srgbClr val="4D4D4D"/>
              </a:solidFill>
              <a:latin typeface="GE SS Two Medium" pitchFamily="18" charset="-78"/>
              <a:ea typeface="GE SS Two Medium" pitchFamily="18" charset="-78"/>
            </a:endParaRPr>
          </a:p>
          <a:p>
            <a:pPr marL="342900" indent="-342900" algn="r" rtl="1">
              <a:buClr>
                <a:srgbClr val="1C1C1C"/>
              </a:buClr>
              <a:buFont typeface="Arial" pitchFamily="34" charset="0"/>
              <a:buChar char="•"/>
            </a:pPr>
            <a:r>
              <a:rPr lang="ar-BH" sz="2200" b="1" dirty="0" smtClean="0">
                <a:solidFill>
                  <a:schemeClr val="accent1"/>
                </a:solidFill>
                <a:latin typeface="GE SS Two Medium" pitchFamily="18" charset="-78"/>
                <a:ea typeface="GE SS Two Medium" pitchFamily="18" charset="-78"/>
              </a:rPr>
              <a:t>محدودية خيارات </a:t>
            </a:r>
            <a:r>
              <a:rPr lang="ar-BH" sz="2200" dirty="0" smtClean="0">
                <a:solidFill>
                  <a:srgbClr val="4D4D4D"/>
                </a:solidFill>
                <a:latin typeface="GE SS Two Medium" pitchFamily="18" charset="-78"/>
                <a:ea typeface="GE SS Two Medium" pitchFamily="18" charset="-78"/>
              </a:rPr>
              <a:t>تقديم  الخدمات الحكومية</a:t>
            </a:r>
          </a:p>
          <a:p>
            <a:pPr marL="342900" indent="-342900" algn="r" rtl="1">
              <a:buClr>
                <a:srgbClr val="1C1C1C"/>
              </a:buClr>
              <a:buFont typeface="Arial" pitchFamily="34" charset="0"/>
              <a:buChar char="•"/>
            </a:pPr>
            <a:endParaRPr lang="ar-BH" sz="2200" dirty="0" smtClean="0">
              <a:solidFill>
                <a:srgbClr val="4D4D4D"/>
              </a:solidFill>
              <a:latin typeface="GE SS Two Medium" pitchFamily="18" charset="-78"/>
              <a:ea typeface="GE SS Two Medium" pitchFamily="18" charset="-78"/>
            </a:endParaRPr>
          </a:p>
          <a:p>
            <a:pPr marL="342900" indent="-342900" algn="r" rtl="1">
              <a:lnSpc>
                <a:spcPct val="150000"/>
              </a:lnSpc>
              <a:buClr>
                <a:srgbClr val="1C1C1C"/>
              </a:buClr>
              <a:buFont typeface="Arial" pitchFamily="34" charset="0"/>
              <a:buChar char="•"/>
            </a:pPr>
            <a:r>
              <a:rPr lang="ar-BH" sz="2200" b="1" dirty="0">
                <a:solidFill>
                  <a:schemeClr val="accent1"/>
                </a:solidFill>
                <a:latin typeface="GE SS Two Medium" pitchFamily="18" charset="-78"/>
                <a:ea typeface="GE SS Two Medium" pitchFamily="18" charset="-78"/>
              </a:rPr>
              <a:t>عدم توفر </a:t>
            </a:r>
            <a:r>
              <a:rPr lang="ar-BH" sz="2200" dirty="0">
                <a:solidFill>
                  <a:srgbClr val="4D4D4D"/>
                </a:solidFill>
                <a:latin typeface="GE SS Two Medium" pitchFamily="18" charset="-78"/>
                <a:ea typeface="GE SS Two Medium" pitchFamily="18" charset="-78"/>
              </a:rPr>
              <a:t>خدمات الدفع </a:t>
            </a:r>
            <a:r>
              <a:rPr lang="ar-BH" sz="2200" dirty="0" smtClean="0">
                <a:solidFill>
                  <a:srgbClr val="4D4D4D"/>
                </a:solidFill>
                <a:latin typeface="GE SS Two Medium" pitchFamily="18" charset="-78"/>
                <a:ea typeface="GE SS Two Medium" pitchFamily="18" charset="-78"/>
              </a:rPr>
              <a:t>الإلكتروني</a:t>
            </a:r>
          </a:p>
          <a:p>
            <a:pPr marL="342900" indent="-342900" algn="r" rtl="1">
              <a:lnSpc>
                <a:spcPct val="150000"/>
              </a:lnSpc>
              <a:buClr>
                <a:srgbClr val="1C1C1C"/>
              </a:buClr>
              <a:buFont typeface="Arial" pitchFamily="34" charset="0"/>
              <a:buChar char="•"/>
            </a:pPr>
            <a:endParaRPr lang="ar-BH" sz="2200" dirty="0" smtClean="0">
              <a:solidFill>
                <a:srgbClr val="4D4D4D"/>
              </a:solidFill>
              <a:latin typeface="GE SS Two Medium" pitchFamily="18" charset="-78"/>
              <a:ea typeface="GE SS Two Medium" pitchFamily="18" charset="-78"/>
            </a:endParaRPr>
          </a:p>
          <a:p>
            <a:pPr marL="342900" indent="-342900" algn="r" rtl="1">
              <a:lnSpc>
                <a:spcPct val="150000"/>
              </a:lnSpc>
              <a:buClr>
                <a:srgbClr val="1C1C1C"/>
              </a:buClr>
              <a:buFont typeface="Arial" pitchFamily="34" charset="0"/>
              <a:buChar char="•"/>
            </a:pPr>
            <a:r>
              <a:rPr lang="ar-BH" sz="2200" b="1" dirty="0">
                <a:solidFill>
                  <a:schemeClr val="accent1"/>
                </a:solidFill>
                <a:latin typeface="GE SS Two Medium" pitchFamily="18" charset="-78"/>
                <a:ea typeface="GE SS Two Medium" pitchFamily="18" charset="-78"/>
              </a:rPr>
              <a:t>صعوبة</a:t>
            </a:r>
            <a:r>
              <a:rPr lang="ar-BH" sz="2200" dirty="0">
                <a:solidFill>
                  <a:srgbClr val="4D4D4D"/>
                </a:solidFill>
                <a:latin typeface="GE SS Two Medium" pitchFamily="18" charset="-78"/>
                <a:ea typeface="GE SS Two Medium" pitchFamily="18" charset="-78"/>
              </a:rPr>
              <a:t> الاستفادة من الخدمات </a:t>
            </a:r>
            <a:r>
              <a:rPr lang="ar-BH" sz="2200" dirty="0" smtClean="0">
                <a:solidFill>
                  <a:srgbClr val="4D4D4D"/>
                </a:solidFill>
                <a:latin typeface="GE SS Two Medium" pitchFamily="18" charset="-78"/>
                <a:ea typeface="GE SS Two Medium" pitchFamily="18" charset="-78"/>
              </a:rPr>
              <a:t>الحكومية</a:t>
            </a:r>
          </a:p>
          <a:p>
            <a:pPr marL="342900" indent="-342900" algn="r" rtl="1">
              <a:lnSpc>
                <a:spcPct val="150000"/>
              </a:lnSpc>
              <a:buClr>
                <a:srgbClr val="1C1C1C"/>
              </a:buClr>
              <a:buFont typeface="Arial" pitchFamily="34" charset="0"/>
              <a:buChar char="•"/>
            </a:pPr>
            <a:endParaRPr lang="ar-BH" sz="2200" dirty="0" smtClean="0">
              <a:solidFill>
                <a:srgbClr val="4D4D4D"/>
              </a:solidFill>
              <a:latin typeface="GE SS Two Medium" pitchFamily="18" charset="-78"/>
              <a:ea typeface="GE SS Two Medium" pitchFamily="18" charset="-78"/>
            </a:endParaRPr>
          </a:p>
          <a:p>
            <a:pPr marL="342900" indent="-342900" algn="r" rtl="1">
              <a:lnSpc>
                <a:spcPct val="150000"/>
              </a:lnSpc>
              <a:buClr>
                <a:srgbClr val="1C1C1C"/>
              </a:buClr>
              <a:buFont typeface="Arial" pitchFamily="34" charset="0"/>
              <a:buChar char="•"/>
            </a:pPr>
            <a:r>
              <a:rPr lang="ar-BH" sz="2200" b="1" dirty="0">
                <a:solidFill>
                  <a:schemeClr val="accent1"/>
                </a:solidFill>
                <a:latin typeface="GE SS Two Medium" pitchFamily="18" charset="-78"/>
                <a:ea typeface="GE SS Two Medium" pitchFamily="18" charset="-78"/>
              </a:rPr>
              <a:t>عدم</a:t>
            </a:r>
            <a:r>
              <a:rPr lang="ar-BH" sz="2200" dirty="0" smtClean="0">
                <a:solidFill>
                  <a:schemeClr val="accent1"/>
                </a:solidFill>
                <a:latin typeface="GE SS Two Medium" pitchFamily="18" charset="-78"/>
                <a:ea typeface="GE SS Two Medium" pitchFamily="18" charset="-78"/>
              </a:rPr>
              <a:t> </a:t>
            </a:r>
            <a:r>
              <a:rPr lang="ar-BH" sz="2200" dirty="0" smtClean="0">
                <a:solidFill>
                  <a:srgbClr val="4D4D4D"/>
                </a:solidFill>
                <a:latin typeface="GE SS Two Medium" pitchFamily="18" charset="-78"/>
                <a:ea typeface="GE SS Two Medium" pitchFamily="18" charset="-78"/>
              </a:rPr>
              <a:t>توفر الخدمات الحكومية 24/7</a:t>
            </a:r>
            <a:endParaRPr lang="ar-BH" sz="2200" b="1" dirty="0" smtClean="0">
              <a:solidFill>
                <a:srgbClr val="4D4D4D"/>
              </a:solidFill>
              <a:latin typeface="GE SS Two Medium" pitchFamily="18" charset="-78"/>
              <a:ea typeface="GE SS Two Medium" pitchFamily="18" charset="-78"/>
            </a:endParaRPr>
          </a:p>
          <a:p>
            <a:pPr marL="342900" indent="-342900" algn="r" rtl="1">
              <a:lnSpc>
                <a:spcPct val="150000"/>
              </a:lnSpc>
              <a:buClr>
                <a:srgbClr val="1C1C1C"/>
              </a:buClr>
              <a:buFont typeface="Arial" pitchFamily="34" charset="0"/>
              <a:buChar char="•"/>
            </a:pPr>
            <a:endParaRPr lang="ar-BH" sz="2200" dirty="0" smtClean="0">
              <a:solidFill>
                <a:srgbClr val="4D4D4D"/>
              </a:solidFill>
              <a:latin typeface="GE SS Two Medium" pitchFamily="18" charset="-78"/>
              <a:ea typeface="GE SS Two Medium" pitchFamily="18" charset="-78"/>
            </a:endParaRPr>
          </a:p>
        </p:txBody>
      </p:sp>
      <p:pic>
        <p:nvPicPr>
          <p:cNvPr id="14" name="Picture 13" descr="loc-2.jpg"/>
          <p:cNvPicPr>
            <a:picLocks noChangeAspect="1"/>
          </p:cNvPicPr>
          <p:nvPr/>
        </p:nvPicPr>
        <p:blipFill>
          <a:blip r:embed="rId3" cstate="print">
            <a:extLst>
              <a:ext uri="{BEBA8EAE-BF5A-486C-A8C5-ECC9F3942E4B}">
                <a14:imgProps xmlns:a14="http://schemas.microsoft.com/office/drawing/2010/main" xmlns="">
                  <a14:imgLayer r:embed="rId4">
                    <a14:imgEffect>
                      <a14:saturation sat="0"/>
                    </a14:imgEffect>
                  </a14:imgLayer>
                </a14:imgProps>
              </a:ext>
            </a:extLst>
          </a:blip>
          <a:srcRect l="1163" t="8408"/>
          <a:stretch>
            <a:fillRect/>
          </a:stretch>
        </p:blipFill>
        <p:spPr>
          <a:xfrm>
            <a:off x="446102" y="3399086"/>
            <a:ext cx="4011010" cy="2468314"/>
          </a:xfrm>
          <a:prstGeom prst="rect">
            <a:avLst/>
          </a:prstGeom>
        </p:spPr>
      </p:pic>
      <p:pic>
        <p:nvPicPr>
          <p:cNvPr id="15" name="Picture 14" descr="178000articles.jpg"/>
          <p:cNvPicPr>
            <a:picLocks noChangeAspect="1"/>
          </p:cNvPicPr>
          <p:nvPr/>
        </p:nvPicPr>
        <p:blipFill>
          <a:blip r:embed="rId5" cstate="print">
            <a:extLst>
              <a:ext uri="{BEBA8EAE-BF5A-486C-A8C5-ECC9F3942E4B}">
                <a14:imgProps xmlns:a14="http://schemas.microsoft.com/office/drawing/2010/main" xmlns="">
                  <a14:imgLayer r:embed="rId6">
                    <a14:imgEffect>
                      <a14:saturation sat="0"/>
                    </a14:imgEffect>
                  </a14:imgLayer>
                </a14:imgProps>
              </a:ext>
            </a:extLst>
          </a:blip>
          <a:stretch>
            <a:fillRect/>
          </a:stretch>
        </p:blipFill>
        <p:spPr>
          <a:xfrm>
            <a:off x="435638" y="973842"/>
            <a:ext cx="4025134" cy="2365468"/>
          </a:xfrm>
          <a:prstGeom prst="rect">
            <a:avLst/>
          </a:prstGeom>
        </p:spPr>
      </p:pic>
    </p:spTree>
    <p:extLst>
      <p:ext uri="{BB962C8B-B14F-4D97-AF65-F5344CB8AC3E}">
        <p14:creationId xmlns:p14="http://schemas.microsoft.com/office/powerpoint/2010/main" xmlns="" val="14529786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685800" y="2362200"/>
            <a:ext cx="9829800" cy="1450504"/>
          </a:xfrm>
          <a:custGeom>
            <a:avLst/>
            <a:gdLst>
              <a:gd name="connsiteX0" fmla="*/ 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459904">
                <a:moveTo>
                  <a:pt x="457200" y="0"/>
                </a:moveTo>
                <a:lnTo>
                  <a:pt x="6858000" y="0"/>
                </a:lnTo>
                <a:lnTo>
                  <a:pt x="6858000" y="459904"/>
                </a:lnTo>
                <a:lnTo>
                  <a:pt x="0" y="459904"/>
                </a:lnTo>
                <a:cubicBezTo>
                  <a:pt x="308429" y="328374"/>
                  <a:pt x="290286" y="109758"/>
                  <a:pt x="457200" y="0"/>
                </a:cubicBezTo>
                <a:close/>
              </a:path>
            </a:pathLst>
          </a:custGeom>
          <a:solidFill>
            <a:schemeClr val="bg2">
              <a:lumMod val="40000"/>
              <a:lumOff val="60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rtl="1"/>
            <a:r>
              <a:rPr lang="ar-BH" sz="3500" dirty="0" smtClean="0">
                <a:solidFill>
                  <a:schemeClr val="bg2">
                    <a:lumMod val="75000"/>
                  </a:schemeClr>
                </a:solidFill>
                <a:effectLst>
                  <a:outerShdw blurRad="38100" dist="38100" dir="2700000" algn="tl">
                    <a:srgbClr val="000000">
                      <a:alpha val="43137"/>
                    </a:srgbClr>
                  </a:outerShdw>
                </a:effectLst>
              </a:rPr>
              <a:t>الإنجازات في مجال الحكومة الإلكترونية</a:t>
            </a:r>
            <a:endParaRPr lang="en-US" sz="3500" dirty="0">
              <a:solidFill>
                <a:schemeClr val="bg2">
                  <a:lumMod val="75000"/>
                </a:schemeClr>
              </a:solidFill>
              <a:effectLst>
                <a:outerShdw blurRad="38100" dist="38100" dir="2700000" algn="tl">
                  <a:srgbClr val="000000">
                    <a:alpha val="43137"/>
                  </a:srgbClr>
                </a:outerShdw>
              </a:effectLst>
            </a:endParaRPr>
          </a:p>
        </p:txBody>
      </p:sp>
      <p:sp>
        <p:nvSpPr>
          <p:cNvPr id="6" name="Rectangle 5"/>
          <p:cNvSpPr/>
          <p:nvPr/>
        </p:nvSpPr>
        <p:spPr>
          <a:xfrm>
            <a:off x="7620000" y="2362200"/>
            <a:ext cx="1524000" cy="14505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Tree>
    <p:extLst>
      <p:ext uri="{BB962C8B-B14F-4D97-AF65-F5344CB8AC3E}">
        <p14:creationId xmlns:p14="http://schemas.microsoft.com/office/powerpoint/2010/main" xmlns="" val="355361293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png"/>
          <p:cNvPicPr>
            <a:picLocks noChangeAspect="1"/>
          </p:cNvPicPr>
          <p:nvPr/>
        </p:nvPicPr>
        <p:blipFill>
          <a:blip r:embed="rId2" cstate="print"/>
          <a:stretch>
            <a:fillRect/>
          </a:stretch>
        </p:blipFill>
        <p:spPr>
          <a:xfrm>
            <a:off x="-130632" y="65316"/>
            <a:ext cx="2201290" cy="507403"/>
          </a:xfrm>
          <a:prstGeom prst="rect">
            <a:avLst/>
          </a:prstGeom>
        </p:spPr>
      </p:pic>
      <p:sp>
        <p:nvSpPr>
          <p:cNvPr id="5" name="Freeform 4"/>
          <p:cNvSpPr/>
          <p:nvPr/>
        </p:nvSpPr>
        <p:spPr>
          <a:xfrm>
            <a:off x="1926770" y="141514"/>
            <a:ext cx="6760029" cy="459904"/>
          </a:xfrm>
          <a:custGeom>
            <a:avLst/>
            <a:gdLst>
              <a:gd name="connsiteX0" fmla="*/ 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459904">
                <a:moveTo>
                  <a:pt x="457200" y="0"/>
                </a:moveTo>
                <a:lnTo>
                  <a:pt x="6858000" y="0"/>
                </a:lnTo>
                <a:lnTo>
                  <a:pt x="6858000" y="459904"/>
                </a:lnTo>
                <a:lnTo>
                  <a:pt x="0" y="459904"/>
                </a:lnTo>
                <a:cubicBezTo>
                  <a:pt x="308429" y="328374"/>
                  <a:pt x="290286" y="109758"/>
                  <a:pt x="457200" y="0"/>
                </a:cubicBezTo>
                <a:close/>
              </a:path>
            </a:pathLst>
          </a:custGeom>
          <a:solidFill>
            <a:schemeClr val="bg2"/>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r" rtl="1"/>
            <a:r>
              <a:rPr lang="ar-BH" sz="2000" dirty="0" smtClean="0">
                <a:solidFill>
                  <a:schemeClr val="bg1"/>
                </a:solidFill>
                <a:effectLst>
                  <a:outerShdw blurRad="38100" dist="38100" dir="2700000" algn="tl">
                    <a:srgbClr val="000000">
                      <a:alpha val="43137"/>
                    </a:srgbClr>
                  </a:outerShdw>
                </a:effectLst>
              </a:rPr>
              <a:t>إنجازات برنامج الحكومة الإلكترونية</a:t>
            </a:r>
            <a:endParaRPr lang="en-US" sz="2000" dirty="0">
              <a:solidFill>
                <a:schemeClr val="bg1"/>
              </a:solidFill>
              <a:effectLst>
                <a:outerShdw blurRad="38100" dist="38100" dir="2700000" algn="tl">
                  <a:srgbClr val="000000">
                    <a:alpha val="43137"/>
                  </a:srgbClr>
                </a:outerShdw>
              </a:effectLst>
            </a:endParaRPr>
          </a:p>
        </p:txBody>
      </p:sp>
      <p:sp>
        <p:nvSpPr>
          <p:cNvPr id="6" name="Rectangle 5"/>
          <p:cNvSpPr/>
          <p:nvPr/>
        </p:nvSpPr>
        <p:spPr>
          <a:xfrm>
            <a:off x="8686800" y="140400"/>
            <a:ext cx="457200" cy="46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aphicFrame>
        <p:nvGraphicFramePr>
          <p:cNvPr id="2" name="Table 1"/>
          <p:cNvGraphicFramePr>
            <a:graphicFrameLocks noGrp="1"/>
          </p:cNvGraphicFramePr>
          <p:nvPr>
            <p:extLst>
              <p:ext uri="{D42A27DB-BD31-4B8C-83A1-F6EECF244321}">
                <p14:modId xmlns:p14="http://schemas.microsoft.com/office/powerpoint/2010/main" xmlns="" val="943033161"/>
              </p:ext>
            </p:extLst>
          </p:nvPr>
        </p:nvGraphicFramePr>
        <p:xfrm>
          <a:off x="742335" y="3581400"/>
          <a:ext cx="7944465" cy="1295400"/>
        </p:xfrm>
        <a:graphic>
          <a:graphicData uri="http://schemas.openxmlformats.org/drawingml/2006/table">
            <a:tbl>
              <a:tblPr rtl="1" firstRow="1" firstCol="1" bandRow="1">
                <a:tableStyleId>{5C22544A-7EE6-4342-B048-85BDC9FD1C3A}</a:tableStyleId>
              </a:tblPr>
              <a:tblGrid>
                <a:gridCol w="3322195"/>
                <a:gridCol w="924454"/>
                <a:gridCol w="924454"/>
                <a:gridCol w="924454"/>
                <a:gridCol w="924454"/>
                <a:gridCol w="924454"/>
              </a:tblGrid>
              <a:tr h="733652">
                <a:tc>
                  <a:txBody>
                    <a:bodyPr/>
                    <a:lstStyle/>
                    <a:p>
                      <a:pPr marL="0" marR="0" algn="ctr" rtl="1">
                        <a:spcBef>
                          <a:spcPts val="600"/>
                        </a:spcBef>
                        <a:spcAft>
                          <a:spcPts val="600"/>
                        </a:spcAft>
                      </a:pPr>
                      <a:r>
                        <a:rPr lang="ar-BH" sz="2000" b="0" dirty="0" smtClean="0">
                          <a:solidFill>
                            <a:srgbClr val="4D4D4D"/>
                          </a:solidFill>
                          <a:effectLst/>
                          <a:cs typeface="+mj-cs"/>
                        </a:rPr>
                        <a:t>المؤشر</a:t>
                      </a:r>
                      <a:endParaRPr lang="en-US" sz="2000" b="0" dirty="0">
                        <a:solidFill>
                          <a:srgbClr val="4D4D4D"/>
                        </a:solidFill>
                        <a:effectLst/>
                        <a:latin typeface="Times New Roman"/>
                        <a:ea typeface="Calibri"/>
                        <a:cs typeface="+mj-cs"/>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rtl="1">
                        <a:spcBef>
                          <a:spcPts val="600"/>
                        </a:spcBef>
                        <a:spcAft>
                          <a:spcPts val="600"/>
                        </a:spcAft>
                      </a:pPr>
                      <a:r>
                        <a:rPr lang="en-US" sz="1800" dirty="0" smtClean="0">
                          <a:solidFill>
                            <a:srgbClr val="4D4D4D"/>
                          </a:solidFill>
                          <a:effectLst/>
                          <a:latin typeface="Arial" pitchFamily="34" charset="0"/>
                          <a:ea typeface="Calibri"/>
                          <a:cs typeface="Arial" pitchFamily="34" charset="0"/>
                        </a:rPr>
                        <a:t>2003</a:t>
                      </a:r>
                      <a:endParaRPr lang="en-US" sz="1800" dirty="0">
                        <a:solidFill>
                          <a:srgbClr val="4D4D4D"/>
                        </a:solidFill>
                        <a:effectLst/>
                        <a:latin typeface="Arial" pitchFamily="34" charset="0"/>
                        <a:ea typeface="Calibri"/>
                        <a:cs typeface="Arial"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rtl="1">
                        <a:spcBef>
                          <a:spcPts val="600"/>
                        </a:spcBef>
                        <a:spcAft>
                          <a:spcPts val="600"/>
                        </a:spcAft>
                      </a:pPr>
                      <a:r>
                        <a:rPr lang="en-US" sz="1800" dirty="0" smtClean="0">
                          <a:solidFill>
                            <a:srgbClr val="4D4D4D"/>
                          </a:solidFill>
                          <a:effectLst/>
                          <a:latin typeface="Arial" pitchFamily="34" charset="0"/>
                          <a:ea typeface="Calibri"/>
                          <a:cs typeface="Arial" pitchFamily="34" charset="0"/>
                        </a:rPr>
                        <a:t>2005</a:t>
                      </a:r>
                      <a:endParaRPr lang="en-US" sz="1800" dirty="0">
                        <a:solidFill>
                          <a:srgbClr val="4D4D4D"/>
                        </a:solidFill>
                        <a:effectLst/>
                        <a:latin typeface="Arial" pitchFamily="34" charset="0"/>
                        <a:ea typeface="Calibri"/>
                        <a:cs typeface="Arial"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rtl="1">
                        <a:spcBef>
                          <a:spcPts val="600"/>
                        </a:spcBef>
                        <a:spcAft>
                          <a:spcPts val="600"/>
                        </a:spcAft>
                      </a:pPr>
                      <a:r>
                        <a:rPr lang="en-US" sz="1800" dirty="0" smtClean="0">
                          <a:solidFill>
                            <a:srgbClr val="4D4D4D"/>
                          </a:solidFill>
                          <a:effectLst/>
                          <a:latin typeface="Arial" pitchFamily="34" charset="0"/>
                          <a:ea typeface="Calibri"/>
                          <a:cs typeface="Arial" pitchFamily="34" charset="0"/>
                        </a:rPr>
                        <a:t>2008</a:t>
                      </a:r>
                      <a:endParaRPr lang="en-US" sz="1800" dirty="0">
                        <a:solidFill>
                          <a:srgbClr val="4D4D4D"/>
                        </a:solidFill>
                        <a:effectLst/>
                        <a:latin typeface="Arial" pitchFamily="34" charset="0"/>
                        <a:ea typeface="Calibri"/>
                        <a:cs typeface="Arial"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rtl="1">
                        <a:spcBef>
                          <a:spcPts val="600"/>
                        </a:spcBef>
                        <a:spcAft>
                          <a:spcPts val="600"/>
                        </a:spcAft>
                      </a:pPr>
                      <a:r>
                        <a:rPr lang="en-US" sz="1800" dirty="0" smtClean="0">
                          <a:solidFill>
                            <a:srgbClr val="4D4D4D"/>
                          </a:solidFill>
                          <a:effectLst/>
                          <a:latin typeface="Arial" pitchFamily="34" charset="0"/>
                          <a:ea typeface="Calibri"/>
                          <a:cs typeface="Arial" pitchFamily="34" charset="0"/>
                        </a:rPr>
                        <a:t>2010</a:t>
                      </a:r>
                      <a:endParaRPr lang="en-US" sz="1800" dirty="0">
                        <a:solidFill>
                          <a:srgbClr val="4D4D4D"/>
                        </a:solidFill>
                        <a:effectLst/>
                        <a:latin typeface="Arial" pitchFamily="34" charset="0"/>
                        <a:ea typeface="Calibri"/>
                        <a:cs typeface="Arial"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marL="0" marR="0" algn="ctr" rtl="1">
                        <a:spcBef>
                          <a:spcPts val="600"/>
                        </a:spcBef>
                        <a:spcAft>
                          <a:spcPts val="600"/>
                        </a:spcAft>
                      </a:pPr>
                      <a:r>
                        <a:rPr lang="en-US" sz="1800" dirty="0" smtClean="0">
                          <a:solidFill>
                            <a:srgbClr val="4D4D4D"/>
                          </a:solidFill>
                          <a:effectLst/>
                          <a:latin typeface="Arial" pitchFamily="34" charset="0"/>
                          <a:ea typeface="Calibri"/>
                          <a:cs typeface="Arial" pitchFamily="34" charset="0"/>
                        </a:rPr>
                        <a:t>2012</a:t>
                      </a:r>
                      <a:endParaRPr lang="en-US" sz="1800" dirty="0">
                        <a:solidFill>
                          <a:srgbClr val="4D4D4D"/>
                        </a:solidFill>
                        <a:effectLst/>
                        <a:latin typeface="Arial" pitchFamily="34" charset="0"/>
                        <a:ea typeface="Calibri"/>
                        <a:cs typeface="Arial"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r>
              <a:tr h="561748">
                <a:tc>
                  <a:txBody>
                    <a:bodyPr/>
                    <a:lstStyle/>
                    <a:p>
                      <a:pPr marL="0" marR="0" algn="ctr" rtl="1">
                        <a:spcBef>
                          <a:spcPts val="600"/>
                        </a:spcBef>
                        <a:spcAft>
                          <a:spcPts val="600"/>
                        </a:spcAft>
                      </a:pPr>
                      <a:r>
                        <a:rPr lang="ar-BH" sz="2000" b="0" dirty="0" smtClean="0">
                          <a:solidFill>
                            <a:srgbClr val="4D4D4D"/>
                          </a:solidFill>
                          <a:effectLst/>
                          <a:cs typeface="+mj-cs"/>
                        </a:rPr>
                        <a:t>مؤشر الخدمات الإلكترونية</a:t>
                      </a:r>
                      <a:endParaRPr lang="en-US" sz="2000" b="0" dirty="0">
                        <a:solidFill>
                          <a:srgbClr val="4D4D4D"/>
                        </a:solidFill>
                        <a:effectLst/>
                        <a:latin typeface="Times New Roman"/>
                        <a:ea typeface="Calibri"/>
                        <a:cs typeface="+mj-cs"/>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1">
                        <a:spcBef>
                          <a:spcPts val="600"/>
                        </a:spcBef>
                        <a:spcAft>
                          <a:spcPts val="600"/>
                        </a:spcAft>
                      </a:pPr>
                      <a:r>
                        <a:rPr lang="en-US" sz="1800" b="1" dirty="0" smtClean="0">
                          <a:solidFill>
                            <a:srgbClr val="4D4D4D"/>
                          </a:solidFill>
                          <a:effectLst/>
                          <a:latin typeface="Arial" pitchFamily="34" charset="0"/>
                          <a:ea typeface="Times New Roman"/>
                          <a:cs typeface="Arial" pitchFamily="34" charset="0"/>
                        </a:rPr>
                        <a:t>62</a:t>
                      </a:r>
                      <a:endParaRPr lang="ar-BH" sz="1800" b="1" dirty="0">
                        <a:solidFill>
                          <a:srgbClr val="4D4D4D"/>
                        </a:solidFill>
                        <a:effectLst/>
                        <a:latin typeface="Arial" pitchFamily="34" charset="0"/>
                        <a:ea typeface="Times New Roman"/>
                        <a:cs typeface="Arial"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1">
                        <a:spcBef>
                          <a:spcPts val="600"/>
                        </a:spcBef>
                        <a:spcAft>
                          <a:spcPts val="600"/>
                        </a:spcAft>
                      </a:pPr>
                      <a:r>
                        <a:rPr lang="en-US" sz="1800" b="1" dirty="0" smtClean="0">
                          <a:solidFill>
                            <a:srgbClr val="4D4D4D"/>
                          </a:solidFill>
                          <a:effectLst/>
                          <a:latin typeface="Arial" pitchFamily="34" charset="0"/>
                          <a:ea typeface="Times New Roman"/>
                          <a:cs typeface="Arial" pitchFamily="34" charset="0"/>
                        </a:rPr>
                        <a:t>67</a:t>
                      </a:r>
                      <a:endParaRPr lang="ar-BH" sz="1800" b="1" dirty="0">
                        <a:solidFill>
                          <a:srgbClr val="4D4D4D"/>
                        </a:solidFill>
                        <a:effectLst/>
                        <a:latin typeface="Arial" pitchFamily="34" charset="0"/>
                        <a:ea typeface="Times New Roman"/>
                        <a:cs typeface="Arial"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1">
                        <a:spcBef>
                          <a:spcPts val="600"/>
                        </a:spcBef>
                        <a:spcAft>
                          <a:spcPts val="600"/>
                        </a:spcAft>
                      </a:pPr>
                      <a:r>
                        <a:rPr lang="en-US" sz="1800" b="1" dirty="0" smtClean="0">
                          <a:solidFill>
                            <a:srgbClr val="4D4D4D"/>
                          </a:solidFill>
                          <a:effectLst/>
                          <a:latin typeface="Arial" pitchFamily="34" charset="0"/>
                          <a:ea typeface="Times New Roman"/>
                          <a:cs typeface="Arial" pitchFamily="34" charset="0"/>
                        </a:rPr>
                        <a:t>44</a:t>
                      </a:r>
                      <a:endParaRPr lang="ar-BH" sz="1800" b="1" dirty="0">
                        <a:solidFill>
                          <a:srgbClr val="4D4D4D"/>
                        </a:solidFill>
                        <a:effectLst/>
                        <a:latin typeface="Arial" pitchFamily="34" charset="0"/>
                        <a:ea typeface="Times New Roman"/>
                        <a:cs typeface="Arial"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1">
                        <a:spcBef>
                          <a:spcPts val="600"/>
                        </a:spcBef>
                        <a:spcAft>
                          <a:spcPts val="600"/>
                        </a:spcAft>
                      </a:pPr>
                      <a:r>
                        <a:rPr lang="en-US" sz="1800" b="1" dirty="0" smtClean="0">
                          <a:solidFill>
                            <a:srgbClr val="4D4D4D"/>
                          </a:solidFill>
                          <a:effectLst/>
                          <a:latin typeface="Arial" pitchFamily="34" charset="0"/>
                          <a:ea typeface="Calibri"/>
                          <a:cs typeface="Arial" pitchFamily="34" charset="0"/>
                        </a:rPr>
                        <a:t>8</a:t>
                      </a:r>
                      <a:endParaRPr lang="en-US" sz="1800" b="1" dirty="0">
                        <a:solidFill>
                          <a:srgbClr val="4D4D4D"/>
                        </a:solidFill>
                        <a:effectLst/>
                        <a:latin typeface="Arial" pitchFamily="34" charset="0"/>
                        <a:ea typeface="Calibri"/>
                        <a:cs typeface="Arial"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rtl="1">
                        <a:spcBef>
                          <a:spcPts val="600"/>
                        </a:spcBef>
                        <a:spcAft>
                          <a:spcPts val="600"/>
                        </a:spcAft>
                      </a:pPr>
                      <a:r>
                        <a:rPr lang="en-US" sz="1800" b="1" dirty="0" smtClean="0">
                          <a:solidFill>
                            <a:srgbClr val="4D4D4D"/>
                          </a:solidFill>
                          <a:effectLst/>
                          <a:latin typeface="Arial" pitchFamily="34" charset="0"/>
                          <a:ea typeface="Calibri"/>
                          <a:cs typeface="Arial" pitchFamily="34" charset="0"/>
                        </a:rPr>
                        <a:t>7</a:t>
                      </a:r>
                      <a:endParaRPr lang="en-US" sz="1800" b="1" dirty="0">
                        <a:solidFill>
                          <a:srgbClr val="4D4D4D"/>
                        </a:solidFill>
                        <a:effectLst/>
                        <a:latin typeface="Arial" pitchFamily="34" charset="0"/>
                        <a:ea typeface="Calibri"/>
                        <a:cs typeface="Arial"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4" name="Rectangle 13"/>
          <p:cNvSpPr/>
          <p:nvPr/>
        </p:nvSpPr>
        <p:spPr>
          <a:xfrm>
            <a:off x="4800600" y="1711404"/>
            <a:ext cx="3809999" cy="800219"/>
          </a:xfrm>
          <a:prstGeom prst="rect">
            <a:avLst/>
          </a:prstGeom>
        </p:spPr>
        <p:txBody>
          <a:bodyPr wrap="square">
            <a:spAutoFit/>
          </a:bodyPr>
          <a:lstStyle/>
          <a:p>
            <a:pPr marL="342900" indent="-342900" algn="r" rtl="1">
              <a:buFont typeface="Arial" pitchFamily="34" charset="0"/>
              <a:buChar char="•"/>
            </a:pPr>
            <a:r>
              <a:rPr lang="ar-BH" sz="2400" b="1" dirty="0" smtClean="0">
                <a:solidFill>
                  <a:schemeClr val="accent1"/>
                </a:solidFill>
                <a:latin typeface="GE SS Two Medium" pitchFamily="18" charset="-78"/>
                <a:ea typeface="GE SS Two Medium" pitchFamily="18" charset="-78"/>
                <a:cs typeface="GE SS Two Medium" pitchFamily="18" charset="-78"/>
              </a:rPr>
              <a:t>تطور</a:t>
            </a:r>
            <a:r>
              <a:rPr lang="ar-BH" sz="2400" dirty="0" smtClean="0">
                <a:solidFill>
                  <a:srgbClr val="4D4D4D"/>
                </a:solidFill>
                <a:latin typeface="GE SS Two Medium" pitchFamily="18" charset="-78"/>
                <a:ea typeface="GE SS Two Medium" pitchFamily="18" charset="-78"/>
                <a:cs typeface="GE SS Two Medium" pitchFamily="18" charset="-78"/>
              </a:rPr>
              <a:t> </a:t>
            </a:r>
            <a:r>
              <a:rPr lang="ar-BH" sz="2200" dirty="0" smtClean="0">
                <a:solidFill>
                  <a:srgbClr val="4D4D4D"/>
                </a:solidFill>
                <a:latin typeface="GE SS Two Medium" pitchFamily="18" charset="-78"/>
                <a:ea typeface="GE SS Two Medium" pitchFamily="18" charset="-78"/>
                <a:cs typeface="GE SS Two Medium" pitchFamily="18" charset="-78"/>
              </a:rPr>
              <a:t>ملحوظ في مؤشر الأمم المتحدة للخدمات الإلكترونية</a:t>
            </a:r>
          </a:p>
        </p:txBody>
      </p:sp>
      <p:pic>
        <p:nvPicPr>
          <p:cNvPr id="16" name="Picture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14400" y="836453"/>
            <a:ext cx="3840620" cy="2744947"/>
          </a:xfrm>
          <a:prstGeom prst="rect">
            <a:avLst/>
          </a:prstGeom>
        </p:spPr>
      </p:pic>
      <p:sp>
        <p:nvSpPr>
          <p:cNvPr id="17" name="Rectangle 16"/>
          <p:cNvSpPr/>
          <p:nvPr/>
        </p:nvSpPr>
        <p:spPr>
          <a:xfrm>
            <a:off x="7602253" y="5158026"/>
            <a:ext cx="1295546" cy="861774"/>
          </a:xfrm>
          <a:prstGeom prst="rect">
            <a:avLst/>
          </a:prstGeom>
        </p:spPr>
        <p:txBody>
          <a:bodyPr wrap="none">
            <a:spAutoFit/>
          </a:bodyPr>
          <a:lstStyle/>
          <a:p>
            <a:pPr algn="r"/>
            <a:r>
              <a:rPr lang="ar-BH" sz="2500" dirty="0" smtClean="0">
                <a:solidFill>
                  <a:schemeClr val="tx2"/>
                </a:solidFill>
                <a:latin typeface="GE SS Two Light" pitchFamily="18" charset="-78"/>
                <a:ea typeface="GE SS Two Light" pitchFamily="18" charset="-78"/>
              </a:rPr>
              <a:t>متوفرة </a:t>
            </a:r>
          </a:p>
          <a:p>
            <a:pPr algn="r"/>
            <a:r>
              <a:rPr lang="ar-BH" sz="2500" dirty="0" smtClean="0">
                <a:solidFill>
                  <a:schemeClr val="tx2"/>
                </a:solidFill>
                <a:latin typeface="GE SS Two Light" pitchFamily="18" charset="-78"/>
                <a:ea typeface="GE SS Two Light" pitchFamily="18" charset="-78"/>
              </a:rPr>
              <a:t>للجميع</a:t>
            </a:r>
          </a:p>
        </p:txBody>
      </p:sp>
      <p:sp>
        <p:nvSpPr>
          <p:cNvPr id="18" name="TextBox 17"/>
          <p:cNvSpPr txBox="1"/>
          <p:nvPr/>
        </p:nvSpPr>
        <p:spPr>
          <a:xfrm>
            <a:off x="4953000" y="5279648"/>
            <a:ext cx="2971800" cy="584775"/>
          </a:xfrm>
          <a:prstGeom prst="rect">
            <a:avLst/>
          </a:prstGeom>
          <a:noFill/>
        </p:spPr>
        <p:txBody>
          <a:bodyPr wrap="square" rtlCol="0">
            <a:spAutoFit/>
          </a:bodyPr>
          <a:lstStyle/>
          <a:p>
            <a:pPr algn="r" rtl="1"/>
            <a:r>
              <a:rPr lang="ar-BH" sz="1600" dirty="0" smtClean="0">
                <a:solidFill>
                  <a:srgbClr val="000000"/>
                </a:solidFill>
                <a:latin typeface="GE SS Two Light" pitchFamily="18" charset="-78"/>
                <a:ea typeface="GE SS Two Light" pitchFamily="18" charset="-78"/>
              </a:rPr>
              <a:t>أكثر من </a:t>
            </a:r>
            <a:r>
              <a:rPr lang="en-US" sz="1600" dirty="0" smtClean="0">
                <a:solidFill>
                  <a:srgbClr val="000000"/>
                </a:solidFill>
                <a:latin typeface="Arial" pitchFamily="34" charset="0"/>
                <a:ea typeface="GE SS Two Light" pitchFamily="18" charset="-78"/>
                <a:cs typeface="Arial" pitchFamily="34" charset="0"/>
              </a:rPr>
              <a:t>280</a:t>
            </a:r>
            <a:r>
              <a:rPr lang="ar-BH" sz="1600" dirty="0" smtClean="0">
                <a:solidFill>
                  <a:srgbClr val="000000"/>
                </a:solidFill>
                <a:latin typeface="Arial" pitchFamily="34" charset="0"/>
                <a:ea typeface="GE SS Two Light" pitchFamily="18" charset="-78"/>
                <a:cs typeface="Arial" pitchFamily="34" charset="0"/>
              </a:rPr>
              <a:t>+</a:t>
            </a:r>
            <a:r>
              <a:rPr lang="en-US" sz="1600" dirty="0" smtClean="0">
                <a:solidFill>
                  <a:srgbClr val="000000"/>
                </a:solidFill>
                <a:latin typeface="Arial" pitchFamily="34" charset="0"/>
                <a:ea typeface="GE SS Two Light" pitchFamily="18" charset="-78"/>
                <a:cs typeface="Arial" pitchFamily="34" charset="0"/>
              </a:rPr>
              <a:t> </a:t>
            </a:r>
            <a:r>
              <a:rPr lang="ar-BH" sz="1600" dirty="0" smtClean="0">
                <a:solidFill>
                  <a:srgbClr val="000000"/>
                </a:solidFill>
                <a:latin typeface="GE SS Two Light" pitchFamily="18" charset="-78"/>
                <a:ea typeface="GE SS Two Light" pitchFamily="18" charset="-78"/>
              </a:rPr>
              <a:t> خدمة إلكترونية مقدمة عبر مختلف القنوات</a:t>
            </a:r>
          </a:p>
        </p:txBody>
      </p:sp>
      <p:sp>
        <p:nvSpPr>
          <p:cNvPr id="19" name="Rectangle 18"/>
          <p:cNvSpPr/>
          <p:nvPr/>
        </p:nvSpPr>
        <p:spPr>
          <a:xfrm>
            <a:off x="3124200" y="5158026"/>
            <a:ext cx="1317989" cy="861774"/>
          </a:xfrm>
          <a:prstGeom prst="rect">
            <a:avLst/>
          </a:prstGeom>
        </p:spPr>
        <p:txBody>
          <a:bodyPr wrap="none">
            <a:spAutoFit/>
          </a:bodyPr>
          <a:lstStyle/>
          <a:p>
            <a:pPr algn="r"/>
            <a:r>
              <a:rPr lang="ar-BH" sz="2500" dirty="0" smtClean="0">
                <a:solidFill>
                  <a:schemeClr val="tx2"/>
                </a:solidFill>
                <a:latin typeface="GE SS Two Light" pitchFamily="18" charset="-78"/>
                <a:ea typeface="GE SS Two Light" pitchFamily="18" charset="-78"/>
              </a:rPr>
              <a:t>قنوات </a:t>
            </a:r>
          </a:p>
          <a:p>
            <a:pPr algn="r"/>
            <a:r>
              <a:rPr lang="ar-BH" sz="2500" dirty="0" smtClean="0">
                <a:solidFill>
                  <a:schemeClr val="tx2"/>
                </a:solidFill>
                <a:latin typeface="GE SS Two Light" pitchFamily="18" charset="-78"/>
                <a:ea typeface="GE SS Two Light" pitchFamily="18" charset="-78"/>
              </a:rPr>
              <a:t>متعددة</a:t>
            </a:r>
          </a:p>
        </p:txBody>
      </p:sp>
      <p:sp>
        <p:nvSpPr>
          <p:cNvPr id="20" name="TextBox 19"/>
          <p:cNvSpPr txBox="1"/>
          <p:nvPr/>
        </p:nvSpPr>
        <p:spPr>
          <a:xfrm>
            <a:off x="461364" y="5248870"/>
            <a:ext cx="2967633" cy="646331"/>
          </a:xfrm>
          <a:prstGeom prst="rect">
            <a:avLst/>
          </a:prstGeom>
          <a:noFill/>
        </p:spPr>
        <p:txBody>
          <a:bodyPr wrap="square" rtlCol="0">
            <a:spAutoFit/>
          </a:bodyPr>
          <a:lstStyle/>
          <a:p>
            <a:pPr algn="r"/>
            <a:r>
              <a:rPr lang="ar-BH" dirty="0" smtClean="0">
                <a:solidFill>
                  <a:srgbClr val="000000"/>
                </a:solidFill>
                <a:latin typeface="Arial" pitchFamily="34" charset="0"/>
                <a:ea typeface="GE SS Two Light" pitchFamily="18" charset="-78"/>
                <a:cs typeface="Arial" pitchFamily="34" charset="0"/>
              </a:rPr>
              <a:t>4</a:t>
            </a:r>
            <a:r>
              <a:rPr lang="ar-BH" dirty="0" smtClean="0">
                <a:solidFill>
                  <a:srgbClr val="000000"/>
                </a:solidFill>
                <a:latin typeface="GE SS Two Light" pitchFamily="18" charset="-78"/>
                <a:ea typeface="GE SS Two Light" pitchFamily="18" charset="-78"/>
              </a:rPr>
              <a:t> قنوات تقدم عن طريقها الخدمات الإلكترونية</a:t>
            </a:r>
          </a:p>
        </p:txBody>
      </p:sp>
    </p:spTree>
    <p:extLst>
      <p:ext uri="{BB962C8B-B14F-4D97-AF65-F5344CB8AC3E}">
        <p14:creationId xmlns:p14="http://schemas.microsoft.com/office/powerpoint/2010/main" xmlns="" val="57088309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1329" y="887384"/>
            <a:ext cx="1219200" cy="553998"/>
          </a:xfrm>
          <a:prstGeom prst="rect">
            <a:avLst/>
          </a:prstGeom>
        </p:spPr>
        <p:txBody>
          <a:bodyPr wrap="square">
            <a:spAutoFit/>
          </a:bodyPr>
          <a:lstStyle/>
          <a:p>
            <a:pPr algn="ctr" rtl="1"/>
            <a:r>
              <a:rPr lang="ar-BH" sz="3000" dirty="0" smtClean="0">
                <a:solidFill>
                  <a:schemeClr val="tx2"/>
                </a:solidFill>
                <a:latin typeface="GE SS Two Light" pitchFamily="18" charset="-78"/>
                <a:ea typeface="GE SS Two Light" pitchFamily="18" charset="-78"/>
              </a:rPr>
              <a:t>ريادة</a:t>
            </a:r>
          </a:p>
        </p:txBody>
      </p:sp>
      <p:sp>
        <p:nvSpPr>
          <p:cNvPr id="14" name="Round Same Side Corner Rectangle 13"/>
          <p:cNvSpPr/>
          <p:nvPr/>
        </p:nvSpPr>
        <p:spPr>
          <a:xfrm>
            <a:off x="5230363" y="4876800"/>
            <a:ext cx="3490017" cy="762000"/>
          </a:xfrm>
          <a:prstGeom prst="round2SameRect">
            <a:avLst/>
          </a:prstGeom>
          <a:solidFill>
            <a:schemeClr val="bg2">
              <a:lumMod val="40000"/>
              <a:lumOff val="60000"/>
            </a:scheme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rtl="1"/>
            <a:r>
              <a:rPr lang="ar-BH" sz="2300" b="1" dirty="0" smtClean="0">
                <a:solidFill>
                  <a:schemeClr val="accent6"/>
                </a:solidFill>
                <a:latin typeface="Arial" pitchFamily="34" charset="0"/>
                <a:cs typeface="Arial" pitchFamily="34" charset="0"/>
              </a:rPr>
              <a:t>6</a:t>
            </a:r>
            <a:r>
              <a:rPr lang="ar-BH" sz="2300" dirty="0" smtClean="0">
                <a:solidFill>
                  <a:schemeClr val="accent6"/>
                </a:solidFill>
              </a:rPr>
              <a:t> جوائز خليجية</a:t>
            </a:r>
            <a:endParaRPr lang="en-US" sz="2300" dirty="0" smtClean="0">
              <a:solidFill>
                <a:schemeClr val="accent6"/>
              </a:solidFill>
            </a:endParaRPr>
          </a:p>
        </p:txBody>
      </p:sp>
      <p:sp>
        <p:nvSpPr>
          <p:cNvPr id="12" name="Round Same Side Corner Rectangle 11"/>
          <p:cNvSpPr/>
          <p:nvPr/>
        </p:nvSpPr>
        <p:spPr>
          <a:xfrm>
            <a:off x="5272983" y="2743200"/>
            <a:ext cx="3490017" cy="838200"/>
          </a:xfrm>
          <a:prstGeom prst="round2SameRect">
            <a:avLst/>
          </a:prstGeom>
          <a:solidFill>
            <a:schemeClr val="bg2">
              <a:lumMod val="40000"/>
              <a:lumOff val="60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rtl="1"/>
            <a:r>
              <a:rPr lang="en-US" sz="2300" b="1" dirty="0" smtClean="0">
                <a:solidFill>
                  <a:schemeClr val="accent6"/>
                </a:solidFill>
                <a:latin typeface="Arial" pitchFamily="34" charset="0"/>
                <a:cs typeface="Arial" pitchFamily="34" charset="0"/>
              </a:rPr>
              <a:t>10</a:t>
            </a:r>
            <a:r>
              <a:rPr lang="ar-BH" sz="2300" dirty="0" smtClean="0">
                <a:solidFill>
                  <a:schemeClr val="accent6"/>
                </a:solidFill>
              </a:rPr>
              <a:t> جوائز عالمية</a:t>
            </a:r>
            <a:endParaRPr lang="en-US" sz="2300" dirty="0">
              <a:solidFill>
                <a:schemeClr val="accent6"/>
              </a:solidFill>
            </a:endParaRPr>
          </a:p>
        </p:txBody>
      </p:sp>
      <p:sp>
        <p:nvSpPr>
          <p:cNvPr id="10" name="Round Same Side Corner Rectangle 9"/>
          <p:cNvSpPr/>
          <p:nvPr/>
        </p:nvSpPr>
        <p:spPr>
          <a:xfrm>
            <a:off x="5272983" y="3810000"/>
            <a:ext cx="3490017" cy="838200"/>
          </a:xfrm>
          <a:prstGeom prst="round2SameRect">
            <a:avLst/>
          </a:prstGeom>
          <a:solidFill>
            <a:schemeClr val="bg2">
              <a:lumMod val="40000"/>
              <a:lumOff val="60000"/>
            </a:schemeClr>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rtl="1"/>
            <a:r>
              <a:rPr lang="ar-BH" sz="2300" b="1" dirty="0" smtClean="0">
                <a:solidFill>
                  <a:schemeClr val="accent6"/>
                </a:solidFill>
                <a:latin typeface="Arial" pitchFamily="34" charset="0"/>
                <a:cs typeface="Arial" pitchFamily="34" charset="0"/>
              </a:rPr>
              <a:t>10</a:t>
            </a:r>
            <a:r>
              <a:rPr lang="ar-BH" sz="2300" dirty="0" smtClean="0">
                <a:solidFill>
                  <a:schemeClr val="accent6"/>
                </a:solidFill>
              </a:rPr>
              <a:t> جوائز عربية</a:t>
            </a:r>
            <a:endParaRPr lang="en-US" sz="2300" dirty="0">
              <a:solidFill>
                <a:schemeClr val="accent6"/>
              </a:solidFill>
            </a:endParaRPr>
          </a:p>
        </p:txBody>
      </p:sp>
      <p:pic>
        <p:nvPicPr>
          <p:cNvPr id="18" name="Picture 17" descr="Picture1.png"/>
          <p:cNvPicPr>
            <a:picLocks noChangeAspect="1"/>
          </p:cNvPicPr>
          <p:nvPr/>
        </p:nvPicPr>
        <p:blipFill>
          <a:blip r:embed="rId3" cstate="print"/>
          <a:stretch>
            <a:fillRect/>
          </a:stretch>
        </p:blipFill>
        <p:spPr>
          <a:xfrm>
            <a:off x="-130632" y="65316"/>
            <a:ext cx="2201290" cy="507403"/>
          </a:xfrm>
          <a:prstGeom prst="rect">
            <a:avLst/>
          </a:prstGeom>
        </p:spPr>
      </p:pic>
      <p:sp>
        <p:nvSpPr>
          <p:cNvPr id="19" name="Freeform 18"/>
          <p:cNvSpPr/>
          <p:nvPr/>
        </p:nvSpPr>
        <p:spPr>
          <a:xfrm>
            <a:off x="1926770" y="141514"/>
            <a:ext cx="6760029" cy="459904"/>
          </a:xfrm>
          <a:custGeom>
            <a:avLst/>
            <a:gdLst>
              <a:gd name="connsiteX0" fmla="*/ 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459904">
                <a:moveTo>
                  <a:pt x="457200" y="0"/>
                </a:moveTo>
                <a:lnTo>
                  <a:pt x="6858000" y="0"/>
                </a:lnTo>
                <a:lnTo>
                  <a:pt x="6858000" y="459904"/>
                </a:lnTo>
                <a:lnTo>
                  <a:pt x="0" y="459904"/>
                </a:lnTo>
                <a:cubicBezTo>
                  <a:pt x="308429" y="328374"/>
                  <a:pt x="290286" y="109758"/>
                  <a:pt x="457200" y="0"/>
                </a:cubicBezTo>
                <a:close/>
              </a:path>
            </a:pathLst>
          </a:custGeom>
          <a:solidFill>
            <a:schemeClr val="bg2"/>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r" rtl="1"/>
            <a:r>
              <a:rPr lang="ar-BH" sz="2000" dirty="0">
                <a:solidFill>
                  <a:schemeClr val="bg1"/>
                </a:solidFill>
                <a:effectLst>
                  <a:outerShdw blurRad="38100" dist="38100" dir="2700000" algn="tl">
                    <a:srgbClr val="000000">
                      <a:alpha val="43137"/>
                    </a:srgbClr>
                  </a:outerShdw>
                </a:effectLst>
              </a:rPr>
              <a:t>مكتسبات برنامج الحكومة الإلكترونية</a:t>
            </a:r>
            <a:endParaRPr lang="en-US" sz="2000" dirty="0">
              <a:solidFill>
                <a:schemeClr val="bg1"/>
              </a:solidFill>
              <a:effectLst>
                <a:outerShdw blurRad="38100" dist="38100" dir="2700000" algn="tl">
                  <a:srgbClr val="000000">
                    <a:alpha val="43137"/>
                  </a:srgbClr>
                </a:outerShdw>
              </a:effectLst>
            </a:endParaRPr>
          </a:p>
        </p:txBody>
      </p:sp>
      <p:sp>
        <p:nvSpPr>
          <p:cNvPr id="20" name="Rectangle 19"/>
          <p:cNvSpPr/>
          <p:nvPr/>
        </p:nvSpPr>
        <p:spPr>
          <a:xfrm>
            <a:off x="8686800" y="140400"/>
            <a:ext cx="457200" cy="46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6" name="Rectangle 15"/>
          <p:cNvSpPr/>
          <p:nvPr/>
        </p:nvSpPr>
        <p:spPr>
          <a:xfrm>
            <a:off x="4771871" y="1441382"/>
            <a:ext cx="3809999" cy="769441"/>
          </a:xfrm>
          <a:prstGeom prst="rect">
            <a:avLst/>
          </a:prstGeom>
        </p:spPr>
        <p:txBody>
          <a:bodyPr wrap="square">
            <a:spAutoFit/>
          </a:bodyPr>
          <a:lstStyle/>
          <a:p>
            <a:pPr marL="342900" indent="-342900" algn="r" rtl="1">
              <a:buFont typeface="Arial" pitchFamily="34" charset="0"/>
              <a:buChar char="•"/>
            </a:pPr>
            <a:r>
              <a:rPr lang="ar-BH" sz="2200" dirty="0" smtClean="0">
                <a:solidFill>
                  <a:srgbClr val="4D4D4D"/>
                </a:solidFill>
                <a:latin typeface="GE SS Two Medium" pitchFamily="18" charset="-78"/>
                <a:ea typeface="GE SS Two Medium" pitchFamily="18" charset="-78"/>
                <a:cs typeface="GE SS Two Medium" pitchFamily="18" charset="-78"/>
              </a:rPr>
              <a:t>برنامج الحكومة الإلكترونية إقليمياً وعالمياً</a:t>
            </a:r>
          </a:p>
        </p:txBody>
      </p:sp>
      <p:sp>
        <p:nvSpPr>
          <p:cNvPr id="17" name="Rectangle 16"/>
          <p:cNvSpPr/>
          <p:nvPr/>
        </p:nvSpPr>
        <p:spPr>
          <a:xfrm>
            <a:off x="3422858" y="886361"/>
            <a:ext cx="1219200" cy="553998"/>
          </a:xfrm>
          <a:prstGeom prst="rect">
            <a:avLst/>
          </a:prstGeom>
        </p:spPr>
        <p:txBody>
          <a:bodyPr wrap="square">
            <a:spAutoFit/>
          </a:bodyPr>
          <a:lstStyle/>
          <a:p>
            <a:pPr algn="ctr" rtl="1"/>
            <a:r>
              <a:rPr lang="ar-BH" sz="3000" dirty="0" smtClean="0">
                <a:solidFill>
                  <a:schemeClr val="tx2"/>
                </a:solidFill>
                <a:latin typeface="GE SS Two Light" pitchFamily="18" charset="-78"/>
                <a:ea typeface="GE SS Two Light" pitchFamily="18" charset="-78"/>
              </a:rPr>
              <a:t>مكانة</a:t>
            </a:r>
          </a:p>
        </p:txBody>
      </p:sp>
      <p:sp>
        <p:nvSpPr>
          <p:cNvPr id="21" name="Rectangle 20"/>
          <p:cNvSpPr/>
          <p:nvPr/>
        </p:nvSpPr>
        <p:spPr>
          <a:xfrm>
            <a:off x="533400" y="1440359"/>
            <a:ext cx="3809999" cy="769441"/>
          </a:xfrm>
          <a:prstGeom prst="rect">
            <a:avLst/>
          </a:prstGeom>
        </p:spPr>
        <p:txBody>
          <a:bodyPr wrap="square">
            <a:spAutoFit/>
          </a:bodyPr>
          <a:lstStyle/>
          <a:p>
            <a:pPr marL="342900" indent="-342900" algn="r" rtl="1">
              <a:buFont typeface="Arial" pitchFamily="34" charset="0"/>
              <a:buChar char="•"/>
            </a:pPr>
            <a:r>
              <a:rPr lang="ar-BH" sz="2200" dirty="0" smtClean="0">
                <a:solidFill>
                  <a:srgbClr val="4D4D4D"/>
                </a:solidFill>
                <a:latin typeface="GE SS Two Medium" pitchFamily="18" charset="-78"/>
                <a:ea typeface="GE SS Two Medium" pitchFamily="18" charset="-78"/>
                <a:cs typeface="GE SS Two Medium" pitchFamily="18" charset="-78"/>
              </a:rPr>
              <a:t>عند المنظمات الدولية بحيث يسترشد بتجربتها</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xmlns="" val="0"/>
              </a:ext>
            </a:extLst>
          </a:blip>
          <a:srcRect l="24769" t="35077" r="23717" b="1744"/>
          <a:stretch/>
        </p:blipFill>
        <p:spPr>
          <a:xfrm>
            <a:off x="519891" y="2286000"/>
            <a:ext cx="3823509" cy="3516992"/>
          </a:xfrm>
          <a:prstGeom prst="rect">
            <a:avLst/>
          </a:prstGeom>
        </p:spPr>
      </p:pic>
    </p:spTree>
    <p:extLst>
      <p:ext uri="{BB962C8B-B14F-4D97-AF65-F5344CB8AC3E}">
        <p14:creationId xmlns:p14="http://schemas.microsoft.com/office/powerpoint/2010/main" xmlns="" val="283043829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685800" y="2362200"/>
            <a:ext cx="9829800" cy="1450504"/>
          </a:xfrm>
          <a:custGeom>
            <a:avLst/>
            <a:gdLst>
              <a:gd name="connsiteX0" fmla="*/ 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459904">
                <a:moveTo>
                  <a:pt x="457200" y="0"/>
                </a:moveTo>
                <a:lnTo>
                  <a:pt x="6858000" y="0"/>
                </a:lnTo>
                <a:lnTo>
                  <a:pt x="6858000" y="459904"/>
                </a:lnTo>
                <a:lnTo>
                  <a:pt x="0" y="459904"/>
                </a:lnTo>
                <a:cubicBezTo>
                  <a:pt x="308429" y="328374"/>
                  <a:pt x="290286" y="109758"/>
                  <a:pt x="457200" y="0"/>
                </a:cubicBezTo>
                <a:close/>
              </a:path>
            </a:pathLst>
          </a:custGeom>
          <a:solidFill>
            <a:schemeClr val="bg2">
              <a:lumMod val="40000"/>
              <a:lumOff val="60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rtl="1"/>
            <a:r>
              <a:rPr lang="ar-BH" sz="3500" dirty="0" smtClean="0">
                <a:solidFill>
                  <a:schemeClr val="bg2">
                    <a:lumMod val="75000"/>
                  </a:schemeClr>
                </a:solidFill>
                <a:effectLst>
                  <a:outerShdw blurRad="38100" dist="38100" dir="2700000" algn="tl">
                    <a:srgbClr val="000000">
                      <a:alpha val="43137"/>
                    </a:srgbClr>
                  </a:outerShdw>
                </a:effectLst>
              </a:rPr>
              <a:t>         الإستراتيجية الوطنية للحكومة الإلكترونية 2016</a:t>
            </a:r>
            <a:endParaRPr lang="en-US" sz="3500" dirty="0">
              <a:solidFill>
                <a:schemeClr val="bg2">
                  <a:lumMod val="75000"/>
                </a:schemeClr>
              </a:solidFill>
              <a:effectLst>
                <a:outerShdw blurRad="38100" dist="38100" dir="2700000" algn="tl">
                  <a:srgbClr val="000000">
                    <a:alpha val="43137"/>
                  </a:srgbClr>
                </a:outerShdw>
              </a:effectLst>
            </a:endParaRPr>
          </a:p>
        </p:txBody>
      </p:sp>
      <p:sp>
        <p:nvSpPr>
          <p:cNvPr id="6" name="Rectangle 5"/>
          <p:cNvSpPr/>
          <p:nvPr/>
        </p:nvSpPr>
        <p:spPr>
          <a:xfrm>
            <a:off x="7620000" y="2362200"/>
            <a:ext cx="1524000" cy="14505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Tree>
    <p:extLst>
      <p:ext uri="{BB962C8B-B14F-4D97-AF65-F5344CB8AC3E}">
        <p14:creationId xmlns:p14="http://schemas.microsoft.com/office/powerpoint/2010/main" xmlns="" val="25011243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2590800"/>
            <a:ext cx="8415705"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endParaRPr lang="en-US" sz="2400" b="1" dirty="0" smtClean="0">
              <a:cs typeface="+mn-cs"/>
            </a:endParaRPr>
          </a:p>
        </p:txBody>
      </p:sp>
      <p:sp>
        <p:nvSpPr>
          <p:cNvPr id="11" name="TextBox 10"/>
          <p:cNvSpPr txBox="1"/>
          <p:nvPr/>
        </p:nvSpPr>
        <p:spPr>
          <a:xfrm>
            <a:off x="6619523" y="1747195"/>
            <a:ext cx="1399854" cy="276999"/>
          </a:xfrm>
          <a:prstGeom prst="rect">
            <a:avLst/>
          </a:prstGeom>
          <a:noFill/>
        </p:spPr>
        <p:txBody>
          <a:bodyPr wrap="square" rtlCol="0">
            <a:spAutoFit/>
          </a:bodyPr>
          <a:lstStyle/>
          <a:p>
            <a:pPr algn="ctr" rtl="1"/>
            <a:endParaRPr lang="en-US" sz="1200" dirty="0">
              <a:solidFill>
                <a:schemeClr val="bg1"/>
              </a:solidFill>
            </a:endParaRPr>
          </a:p>
        </p:txBody>
      </p:sp>
      <p:sp>
        <p:nvSpPr>
          <p:cNvPr id="12" name="TextBox 11"/>
          <p:cNvSpPr txBox="1"/>
          <p:nvPr/>
        </p:nvSpPr>
        <p:spPr>
          <a:xfrm>
            <a:off x="5072423" y="1632940"/>
            <a:ext cx="1578749" cy="276999"/>
          </a:xfrm>
          <a:prstGeom prst="rect">
            <a:avLst/>
          </a:prstGeom>
          <a:noFill/>
        </p:spPr>
        <p:txBody>
          <a:bodyPr wrap="square" rtlCol="0">
            <a:spAutoFit/>
          </a:bodyPr>
          <a:lstStyle/>
          <a:p>
            <a:pPr algn="ctr" rtl="1"/>
            <a:endParaRPr lang="en-US" sz="1200" dirty="0">
              <a:solidFill>
                <a:schemeClr val="bg1"/>
              </a:solidFill>
            </a:endParaRPr>
          </a:p>
        </p:txBody>
      </p:sp>
      <p:sp>
        <p:nvSpPr>
          <p:cNvPr id="13" name="TextBox 12"/>
          <p:cNvSpPr txBox="1"/>
          <p:nvPr/>
        </p:nvSpPr>
        <p:spPr>
          <a:xfrm>
            <a:off x="7190089" y="3018589"/>
            <a:ext cx="1606702" cy="276999"/>
          </a:xfrm>
          <a:prstGeom prst="rect">
            <a:avLst/>
          </a:prstGeom>
          <a:noFill/>
        </p:spPr>
        <p:txBody>
          <a:bodyPr wrap="square" rtlCol="0">
            <a:spAutoFit/>
          </a:bodyPr>
          <a:lstStyle/>
          <a:p>
            <a:pPr algn="ctr" rtl="1"/>
            <a:endParaRPr lang="en-US" sz="1200" dirty="0">
              <a:solidFill>
                <a:schemeClr val="bg1"/>
              </a:solidFill>
            </a:endParaRPr>
          </a:p>
        </p:txBody>
      </p:sp>
      <p:pic>
        <p:nvPicPr>
          <p:cNvPr id="20" name="Picture 19" descr="Picture1.png"/>
          <p:cNvPicPr>
            <a:picLocks noChangeAspect="1"/>
          </p:cNvPicPr>
          <p:nvPr/>
        </p:nvPicPr>
        <p:blipFill>
          <a:blip r:embed="rId3" cstate="print"/>
          <a:stretch>
            <a:fillRect/>
          </a:stretch>
        </p:blipFill>
        <p:spPr>
          <a:xfrm>
            <a:off x="-130632" y="65316"/>
            <a:ext cx="2201290" cy="507403"/>
          </a:xfrm>
          <a:prstGeom prst="rect">
            <a:avLst/>
          </a:prstGeom>
        </p:spPr>
      </p:pic>
      <p:sp>
        <p:nvSpPr>
          <p:cNvPr id="21" name="Rectangle 20"/>
          <p:cNvSpPr/>
          <p:nvPr/>
        </p:nvSpPr>
        <p:spPr>
          <a:xfrm>
            <a:off x="4038600" y="1659791"/>
            <a:ext cx="4876800" cy="3062377"/>
          </a:xfrm>
          <a:prstGeom prst="rect">
            <a:avLst/>
          </a:prstGeom>
        </p:spPr>
        <p:txBody>
          <a:bodyPr wrap="square">
            <a:spAutoFit/>
          </a:bodyPr>
          <a:lstStyle/>
          <a:p>
            <a:pPr algn="r" rtl="1">
              <a:spcBef>
                <a:spcPts val="500"/>
              </a:spcBef>
            </a:pPr>
            <a:r>
              <a:rPr lang="ar-BH" sz="2400" dirty="0" smtClean="0">
                <a:solidFill>
                  <a:srgbClr val="4D4D4D"/>
                </a:solidFill>
              </a:rPr>
              <a:t>" تحقيق التميز في الجيل القادم من</a:t>
            </a:r>
          </a:p>
          <a:p>
            <a:pPr algn="r" rtl="1">
              <a:spcBef>
                <a:spcPts val="500"/>
              </a:spcBef>
            </a:pPr>
            <a:r>
              <a:rPr lang="ar-BH" sz="2400" dirty="0" smtClean="0">
                <a:solidFill>
                  <a:srgbClr val="4D4D4D"/>
                </a:solidFill>
              </a:rPr>
              <a:t>العمليات الحكومية، من خلال رفع</a:t>
            </a:r>
          </a:p>
          <a:p>
            <a:pPr algn="r" rtl="1">
              <a:spcBef>
                <a:spcPts val="500"/>
              </a:spcBef>
            </a:pPr>
            <a:r>
              <a:rPr lang="ar-BH" sz="2400" dirty="0" smtClean="0">
                <a:solidFill>
                  <a:srgbClr val="4D4D4D"/>
                </a:solidFill>
              </a:rPr>
              <a:t>كفاءتها وتقديم خدمات عالية</a:t>
            </a:r>
          </a:p>
          <a:p>
            <a:pPr algn="r" rtl="1">
              <a:spcBef>
                <a:spcPts val="500"/>
              </a:spcBef>
            </a:pPr>
            <a:r>
              <a:rPr lang="ar-BH" sz="2400" dirty="0" smtClean="0">
                <a:solidFill>
                  <a:srgbClr val="4D4D4D"/>
                </a:solidFill>
              </a:rPr>
              <a:t>الجودة بطريقة فعّالة، وتشجيع</a:t>
            </a:r>
          </a:p>
          <a:p>
            <a:pPr algn="r" rtl="1">
              <a:spcBef>
                <a:spcPts val="500"/>
              </a:spcBef>
            </a:pPr>
            <a:r>
              <a:rPr lang="ar-BH" sz="2400" dirty="0" smtClean="0">
                <a:solidFill>
                  <a:srgbClr val="4D4D4D"/>
                </a:solidFill>
              </a:rPr>
              <a:t>المشاركة الفاعلة من المتعاملين</a:t>
            </a:r>
          </a:p>
          <a:p>
            <a:pPr algn="r" rtl="1">
              <a:spcBef>
                <a:spcPts val="500"/>
              </a:spcBef>
            </a:pPr>
            <a:r>
              <a:rPr lang="ar-BH" sz="2400" dirty="0" smtClean="0">
                <a:solidFill>
                  <a:srgbClr val="4D4D4D"/>
                </a:solidFill>
              </a:rPr>
              <a:t>بالتعاون </a:t>
            </a:r>
            <a:r>
              <a:rPr lang="ar-BH" sz="2400" dirty="0">
                <a:solidFill>
                  <a:srgbClr val="4D4D4D"/>
                </a:solidFill>
              </a:rPr>
              <a:t>مع كافة الشركاء، </a:t>
            </a:r>
            <a:r>
              <a:rPr lang="ar-BH" sz="2400" dirty="0" smtClean="0">
                <a:solidFill>
                  <a:srgbClr val="4D4D4D"/>
                </a:solidFill>
              </a:rPr>
              <a:t>وإرساء</a:t>
            </a:r>
          </a:p>
          <a:p>
            <a:pPr algn="r" rtl="1">
              <a:spcBef>
                <a:spcPts val="500"/>
              </a:spcBef>
            </a:pPr>
            <a:r>
              <a:rPr lang="ar-BH" sz="2400" dirty="0" smtClean="0">
                <a:solidFill>
                  <a:srgbClr val="4D4D4D"/>
                </a:solidFill>
              </a:rPr>
              <a:t>ثقافة الابتكار وروح المبادرة</a:t>
            </a:r>
            <a:r>
              <a:rPr lang="en-US" sz="2400" dirty="0" smtClean="0">
                <a:solidFill>
                  <a:srgbClr val="4D4D4D"/>
                </a:solidFill>
              </a:rPr>
              <a:t>” </a:t>
            </a:r>
            <a:endParaRPr lang="ar-BH" sz="2400" dirty="0">
              <a:solidFill>
                <a:srgbClr val="4D4D4D"/>
              </a:solidFill>
            </a:endParaRPr>
          </a:p>
        </p:txBody>
      </p:sp>
      <p:sp>
        <p:nvSpPr>
          <p:cNvPr id="14" name="Hexagon 13"/>
          <p:cNvSpPr/>
          <p:nvPr/>
        </p:nvSpPr>
        <p:spPr>
          <a:xfrm rot="5400000">
            <a:off x="697596" y="1113669"/>
            <a:ext cx="1676402" cy="1430264"/>
          </a:xfrm>
          <a:prstGeom prst="hexagon">
            <a:avLst>
              <a:gd name="adj" fmla="val 25000"/>
              <a:gd name="vf" fmla="val 115470"/>
            </a:avLst>
          </a:prstGeom>
          <a:solidFill>
            <a:schemeClr val="accent6">
              <a:lumMod val="20000"/>
              <a:lumOff val="80000"/>
            </a:schemeClr>
          </a:solidFill>
          <a:ln>
            <a:solidFill>
              <a:schemeClr val="tx2"/>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Freeform 18"/>
          <p:cNvSpPr/>
          <p:nvPr/>
        </p:nvSpPr>
        <p:spPr>
          <a:xfrm>
            <a:off x="1926770" y="141514"/>
            <a:ext cx="6760029" cy="459904"/>
          </a:xfrm>
          <a:custGeom>
            <a:avLst/>
            <a:gdLst>
              <a:gd name="connsiteX0" fmla="*/ 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304800 w 6705600"/>
              <a:gd name="connsiteY0" fmla="*/ 0 h 459904"/>
              <a:gd name="connsiteX1" fmla="*/ 6705600 w 6705600"/>
              <a:gd name="connsiteY1" fmla="*/ 0 h 459904"/>
              <a:gd name="connsiteX2" fmla="*/ 6705600 w 6705600"/>
              <a:gd name="connsiteY2" fmla="*/ 459904 h 459904"/>
              <a:gd name="connsiteX3" fmla="*/ 0 w 6705600"/>
              <a:gd name="connsiteY3" fmla="*/ 459904 h 459904"/>
              <a:gd name="connsiteX4" fmla="*/ 304800 w 67056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 name="connsiteX0" fmla="*/ 457200 w 6858000"/>
              <a:gd name="connsiteY0" fmla="*/ 0 h 459904"/>
              <a:gd name="connsiteX1" fmla="*/ 6858000 w 6858000"/>
              <a:gd name="connsiteY1" fmla="*/ 0 h 459904"/>
              <a:gd name="connsiteX2" fmla="*/ 6858000 w 6858000"/>
              <a:gd name="connsiteY2" fmla="*/ 459904 h 459904"/>
              <a:gd name="connsiteX3" fmla="*/ 0 w 6858000"/>
              <a:gd name="connsiteY3" fmla="*/ 459904 h 459904"/>
              <a:gd name="connsiteX4" fmla="*/ 457200 w 6858000"/>
              <a:gd name="connsiteY4" fmla="*/ 0 h 45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459904">
                <a:moveTo>
                  <a:pt x="457200" y="0"/>
                </a:moveTo>
                <a:lnTo>
                  <a:pt x="6858000" y="0"/>
                </a:lnTo>
                <a:lnTo>
                  <a:pt x="6858000" y="459904"/>
                </a:lnTo>
                <a:lnTo>
                  <a:pt x="0" y="459904"/>
                </a:lnTo>
                <a:cubicBezTo>
                  <a:pt x="308429" y="328374"/>
                  <a:pt x="290286" y="109758"/>
                  <a:pt x="457200" y="0"/>
                </a:cubicBezTo>
                <a:close/>
              </a:path>
            </a:pathLst>
          </a:custGeom>
          <a:solidFill>
            <a:schemeClr val="bg2"/>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r" rtl="1"/>
            <a:r>
              <a:rPr lang="ar-BH" sz="2000" dirty="0" smtClean="0">
                <a:solidFill>
                  <a:schemeClr val="bg1"/>
                </a:solidFill>
                <a:latin typeface="GE SS Two Medium" pitchFamily="18" charset="-78"/>
                <a:ea typeface="GE SS Two Medium" pitchFamily="18" charset="-78"/>
                <a:cs typeface="GE SS Two Medium" pitchFamily="18" charset="-78"/>
              </a:rPr>
              <a:t>رؤية إستراتيجية </a:t>
            </a:r>
            <a:r>
              <a:rPr lang="ar-BH" sz="2000" b="1" dirty="0" smtClean="0">
                <a:solidFill>
                  <a:schemeClr val="bg1"/>
                </a:solidFill>
                <a:latin typeface="Arial" pitchFamily="34" charset="0"/>
                <a:ea typeface="GE SS Two Medium" pitchFamily="18" charset="-78"/>
                <a:cs typeface="Arial" pitchFamily="34" charset="0"/>
              </a:rPr>
              <a:t>2016</a:t>
            </a:r>
            <a:endParaRPr lang="ar-BH" sz="2000" b="1" dirty="0">
              <a:solidFill>
                <a:schemeClr val="bg1"/>
              </a:solidFill>
              <a:latin typeface="Arial" pitchFamily="34" charset="0"/>
              <a:ea typeface="GE SS Two Medium" pitchFamily="18" charset="-78"/>
              <a:cs typeface="Arial" pitchFamily="34" charset="0"/>
            </a:endParaRPr>
          </a:p>
        </p:txBody>
      </p:sp>
      <p:sp>
        <p:nvSpPr>
          <p:cNvPr id="22" name="Rectangle 21"/>
          <p:cNvSpPr/>
          <p:nvPr/>
        </p:nvSpPr>
        <p:spPr>
          <a:xfrm>
            <a:off x="8686800" y="140400"/>
            <a:ext cx="457200" cy="46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4" name="Hexagon 23"/>
          <p:cNvSpPr/>
          <p:nvPr/>
        </p:nvSpPr>
        <p:spPr>
          <a:xfrm rot="5400000">
            <a:off x="2221595" y="1113667"/>
            <a:ext cx="1676402" cy="1430264"/>
          </a:xfrm>
          <a:prstGeom prst="hexagon">
            <a:avLst>
              <a:gd name="adj" fmla="val 25000"/>
              <a:gd name="vf" fmla="val 115470"/>
            </a:avLst>
          </a:prstGeom>
          <a:solidFill>
            <a:schemeClr val="bg2">
              <a:lumMod val="40000"/>
              <a:lumOff val="60000"/>
            </a:schemeClr>
          </a:solidFill>
          <a:ln>
            <a:solidFill>
              <a:schemeClr val="bg2"/>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0" name="Hexagon 29"/>
          <p:cNvSpPr/>
          <p:nvPr/>
        </p:nvSpPr>
        <p:spPr>
          <a:xfrm rot="5400000">
            <a:off x="3059795" y="2540461"/>
            <a:ext cx="1676402" cy="1430264"/>
          </a:xfrm>
          <a:prstGeom prst="hexagon">
            <a:avLst>
              <a:gd name="adj" fmla="val 25000"/>
              <a:gd name="vf" fmla="val 115470"/>
            </a:avLst>
          </a:prstGeom>
          <a:solidFill>
            <a:schemeClr val="bg2">
              <a:lumMod val="40000"/>
              <a:lumOff val="60000"/>
            </a:schemeClr>
          </a:solidFill>
          <a:ln>
            <a:solidFill>
              <a:schemeClr val="bg2"/>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3" name="Hexagon 32"/>
          <p:cNvSpPr/>
          <p:nvPr/>
        </p:nvSpPr>
        <p:spPr>
          <a:xfrm rot="5400000">
            <a:off x="2256667" y="3933069"/>
            <a:ext cx="1676401" cy="1430264"/>
          </a:xfrm>
          <a:prstGeom prst="hexagon">
            <a:avLst>
              <a:gd name="adj" fmla="val 25000"/>
              <a:gd name="vf" fmla="val 115470"/>
            </a:avLst>
          </a:prstGeom>
          <a:solidFill>
            <a:schemeClr val="bg2">
              <a:lumMod val="40000"/>
              <a:lumOff val="60000"/>
            </a:schemeClr>
          </a:solidFill>
          <a:ln>
            <a:solidFill>
              <a:schemeClr val="bg2"/>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6" name="Hexagon 35"/>
          <p:cNvSpPr/>
          <p:nvPr/>
        </p:nvSpPr>
        <p:spPr>
          <a:xfrm rot="5400000">
            <a:off x="732667" y="3933069"/>
            <a:ext cx="1676402" cy="1430264"/>
          </a:xfrm>
          <a:prstGeom prst="hexagon">
            <a:avLst>
              <a:gd name="adj" fmla="val 25000"/>
              <a:gd name="vf" fmla="val 115470"/>
            </a:avLst>
          </a:prstGeom>
          <a:solidFill>
            <a:schemeClr val="accent6">
              <a:lumMod val="20000"/>
              <a:lumOff val="80000"/>
            </a:schemeClr>
          </a:solidFill>
          <a:ln>
            <a:solidFill>
              <a:schemeClr val="accent1"/>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38" name="Group 37"/>
          <p:cNvGrpSpPr/>
          <p:nvPr/>
        </p:nvGrpSpPr>
        <p:grpSpPr>
          <a:xfrm>
            <a:off x="93736" y="2438400"/>
            <a:ext cx="1430264" cy="1676400"/>
            <a:chOff x="1279731" y="2493520"/>
            <a:chExt cx="1277864" cy="1468809"/>
          </a:xfrm>
        </p:grpSpPr>
        <p:sp>
          <p:nvSpPr>
            <p:cNvPr id="39" name="Hexagon 38"/>
            <p:cNvSpPr/>
            <p:nvPr/>
          </p:nvSpPr>
          <p:spPr>
            <a:xfrm rot="5400000">
              <a:off x="1184258" y="2588993"/>
              <a:ext cx="1468809" cy="1277864"/>
            </a:xfrm>
            <a:prstGeom prst="hexagon">
              <a:avLst>
                <a:gd name="adj" fmla="val 25000"/>
                <a:gd name="vf" fmla="val 115470"/>
              </a:avLst>
            </a:prstGeom>
            <a:solidFill>
              <a:schemeClr val="accent6">
                <a:lumMod val="20000"/>
                <a:lumOff val="80000"/>
              </a:schemeClr>
            </a:solidFill>
            <a:ln>
              <a:solidFill>
                <a:schemeClr val="tx2"/>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0" name="Hexagon 4"/>
            <p:cNvSpPr/>
            <p:nvPr/>
          </p:nvSpPr>
          <p:spPr>
            <a:xfrm>
              <a:off x="1478864" y="2722410"/>
              <a:ext cx="879596" cy="1011031"/>
            </a:xfrm>
            <a:prstGeom prst="rect">
              <a:avLst/>
            </a:prstGeom>
            <a:solidFill>
              <a:schemeClr val="accent6">
                <a:lumMod val="20000"/>
                <a:lumOff val="80000"/>
              </a:schemeClr>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rtl="1"/>
              <a:r>
                <a:rPr lang="ar-BH" sz="1600" b="1" dirty="0" smtClean="0">
                  <a:solidFill>
                    <a:srgbClr val="4D4D4D"/>
                  </a:solidFill>
                </a:rPr>
                <a:t>تقدير</a:t>
              </a:r>
              <a:endParaRPr lang="ar-BH" sz="1600" b="1" dirty="0">
                <a:solidFill>
                  <a:srgbClr val="4D4D4D"/>
                </a:solidFill>
              </a:endParaRPr>
            </a:p>
            <a:p>
              <a:pPr lvl="0" algn="ctr" rtl="1"/>
              <a:r>
                <a:rPr lang="ar-BH" sz="1600" b="1" dirty="0" smtClean="0">
                  <a:solidFill>
                    <a:srgbClr val="4D4D4D"/>
                  </a:solidFill>
                </a:rPr>
                <a:t>الكفاءات</a:t>
              </a:r>
              <a:endParaRPr lang="en-US" sz="1600" b="1" dirty="0">
                <a:solidFill>
                  <a:srgbClr val="4D4D4D"/>
                </a:solidFill>
              </a:endParaRPr>
            </a:p>
          </p:txBody>
        </p:sp>
      </p:grpSp>
      <p:sp>
        <p:nvSpPr>
          <p:cNvPr id="43" name="Rectangle 42"/>
          <p:cNvSpPr/>
          <p:nvPr/>
        </p:nvSpPr>
        <p:spPr>
          <a:xfrm>
            <a:off x="2417617" y="1481374"/>
            <a:ext cx="1279316" cy="784830"/>
          </a:xfrm>
          <a:prstGeom prst="rect">
            <a:avLst/>
          </a:prstGeom>
        </p:spPr>
        <p:txBody>
          <a:bodyPr wrap="square" anchor="ctr">
            <a:spAutoFit/>
          </a:bodyPr>
          <a:lstStyle/>
          <a:p>
            <a:pPr lvl="0" algn="ctr"/>
            <a:r>
              <a:rPr lang="ar-BH" sz="1500" b="1" dirty="0" smtClean="0">
                <a:solidFill>
                  <a:srgbClr val="4D4D4D"/>
                </a:solidFill>
              </a:rPr>
              <a:t>تقديم خدمات عالية الجودة بطريقة فعّالة</a:t>
            </a:r>
            <a:endParaRPr lang="en-US" sz="1500" b="1" dirty="0">
              <a:solidFill>
                <a:srgbClr val="4D4D4D"/>
              </a:solidFill>
            </a:endParaRPr>
          </a:p>
        </p:txBody>
      </p:sp>
      <p:sp>
        <p:nvSpPr>
          <p:cNvPr id="44" name="Rectangle 43"/>
          <p:cNvSpPr/>
          <p:nvPr/>
        </p:nvSpPr>
        <p:spPr>
          <a:xfrm>
            <a:off x="806376" y="1450029"/>
            <a:ext cx="1449891" cy="784830"/>
          </a:xfrm>
          <a:prstGeom prst="rect">
            <a:avLst/>
          </a:prstGeom>
        </p:spPr>
        <p:txBody>
          <a:bodyPr wrap="square" anchor="ctr">
            <a:spAutoFit/>
          </a:bodyPr>
          <a:lstStyle/>
          <a:p>
            <a:pPr lvl="0" algn="ctr"/>
            <a:r>
              <a:rPr lang="ar-BH" sz="1500" b="1" dirty="0" smtClean="0">
                <a:solidFill>
                  <a:srgbClr val="4D4D4D"/>
                </a:solidFill>
              </a:rPr>
              <a:t>تحقيق التميز في الجيل القادم من الخدمات الحكومية</a:t>
            </a:r>
            <a:endParaRPr lang="en-US" sz="1500" b="1" dirty="0">
              <a:solidFill>
                <a:srgbClr val="4D4D4D"/>
              </a:solidFill>
            </a:endParaRPr>
          </a:p>
        </p:txBody>
      </p:sp>
      <p:sp>
        <p:nvSpPr>
          <p:cNvPr id="45" name="Rectangle 44"/>
          <p:cNvSpPr/>
          <p:nvPr/>
        </p:nvSpPr>
        <p:spPr>
          <a:xfrm>
            <a:off x="3226444" y="2995880"/>
            <a:ext cx="1364604" cy="553998"/>
          </a:xfrm>
          <a:prstGeom prst="rect">
            <a:avLst/>
          </a:prstGeom>
        </p:spPr>
        <p:txBody>
          <a:bodyPr wrap="square" anchor="ctr">
            <a:spAutoFit/>
          </a:bodyPr>
          <a:lstStyle/>
          <a:p>
            <a:pPr lvl="0" algn="ctr"/>
            <a:r>
              <a:rPr lang="ar-BH" sz="1500" b="1" dirty="0" smtClean="0">
                <a:solidFill>
                  <a:srgbClr val="4D4D4D"/>
                </a:solidFill>
              </a:rPr>
              <a:t>تشجيع المشاركة الفاعلة من العملاء</a:t>
            </a:r>
            <a:endParaRPr lang="en-US" sz="1500" b="1" dirty="0">
              <a:solidFill>
                <a:srgbClr val="4D4D4D"/>
              </a:solidFill>
            </a:endParaRPr>
          </a:p>
        </p:txBody>
      </p:sp>
      <p:sp>
        <p:nvSpPr>
          <p:cNvPr id="47" name="Rectangle 46"/>
          <p:cNvSpPr/>
          <p:nvPr/>
        </p:nvSpPr>
        <p:spPr>
          <a:xfrm>
            <a:off x="2541067" y="4126721"/>
            <a:ext cx="1108740" cy="1015663"/>
          </a:xfrm>
          <a:prstGeom prst="rect">
            <a:avLst/>
          </a:prstGeom>
        </p:spPr>
        <p:txBody>
          <a:bodyPr wrap="square" anchor="ctr">
            <a:spAutoFit/>
          </a:bodyPr>
          <a:lstStyle/>
          <a:p>
            <a:pPr lvl="0" algn="ctr"/>
            <a:r>
              <a:rPr lang="ar-BH" sz="1500" b="1" dirty="0" smtClean="0">
                <a:solidFill>
                  <a:srgbClr val="4D4D4D"/>
                </a:solidFill>
              </a:rPr>
              <a:t>تنمية روح المبادرة، والتعاون مع كافة الشركاء</a:t>
            </a:r>
            <a:endParaRPr lang="en-US" sz="1500" b="1" dirty="0">
              <a:solidFill>
                <a:srgbClr val="4D4D4D"/>
              </a:solidFill>
            </a:endParaRPr>
          </a:p>
        </p:txBody>
      </p:sp>
      <p:sp>
        <p:nvSpPr>
          <p:cNvPr id="48" name="Rectangle 47"/>
          <p:cNvSpPr/>
          <p:nvPr/>
        </p:nvSpPr>
        <p:spPr>
          <a:xfrm>
            <a:off x="928688" y="4509658"/>
            <a:ext cx="1279316" cy="323165"/>
          </a:xfrm>
          <a:prstGeom prst="rect">
            <a:avLst/>
          </a:prstGeom>
        </p:spPr>
        <p:txBody>
          <a:bodyPr wrap="square" anchor="ctr">
            <a:spAutoFit/>
          </a:bodyPr>
          <a:lstStyle/>
          <a:p>
            <a:pPr lvl="0" algn="ctr"/>
            <a:r>
              <a:rPr lang="ar-BH" sz="1500" b="1" dirty="0" smtClean="0">
                <a:solidFill>
                  <a:srgbClr val="4D4D4D"/>
                </a:solidFill>
              </a:rPr>
              <a:t>تشجيع الابتكار</a:t>
            </a:r>
            <a:endParaRPr lang="en-US" sz="1500" b="1" dirty="0">
              <a:solidFill>
                <a:srgbClr val="4D4D4D"/>
              </a:solidFill>
            </a:endParaRPr>
          </a:p>
        </p:txBody>
      </p:sp>
      <p:sp>
        <p:nvSpPr>
          <p:cNvPr id="2" name="Rectangle 1"/>
          <p:cNvSpPr/>
          <p:nvPr/>
        </p:nvSpPr>
        <p:spPr>
          <a:xfrm>
            <a:off x="7562774" y="914400"/>
            <a:ext cx="1124026" cy="553998"/>
          </a:xfrm>
          <a:prstGeom prst="rect">
            <a:avLst/>
          </a:prstGeom>
        </p:spPr>
        <p:txBody>
          <a:bodyPr wrap="none">
            <a:spAutoFit/>
          </a:bodyPr>
          <a:lstStyle/>
          <a:p>
            <a:pPr algn="r" rtl="1"/>
            <a:r>
              <a:rPr lang="ar-BH" sz="3000" dirty="0" smtClean="0">
                <a:solidFill>
                  <a:schemeClr val="tx2"/>
                </a:solidFill>
                <a:latin typeface="GE SS Two Medium" pitchFamily="18" charset="-78"/>
                <a:ea typeface="GE SS Two Medium" pitchFamily="18" charset="-78"/>
                <a:cs typeface="GE SS Two Medium" pitchFamily="18" charset="-78"/>
              </a:rPr>
              <a:t>الرؤية</a:t>
            </a:r>
            <a:endParaRPr lang="ar-BH" sz="3000" b="1" dirty="0">
              <a:solidFill>
                <a:schemeClr val="tx2"/>
              </a:solidFill>
              <a:latin typeface="Arial" pitchFamily="34" charset="0"/>
              <a:ea typeface="GE SS Two Medium" pitchFamily="18" charset="-78"/>
              <a:cs typeface="Arial" pitchFamily="34" charset="0"/>
            </a:endParaRPr>
          </a:p>
        </p:txBody>
      </p:sp>
    </p:spTree>
    <p:extLst>
      <p:ext uri="{BB962C8B-B14F-4D97-AF65-F5344CB8AC3E}">
        <p14:creationId xmlns:p14="http://schemas.microsoft.com/office/powerpoint/2010/main" xmlns="" val="277211853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n7uecYZKUU.V.AppqAid4w"/>
</p:tagLst>
</file>

<file path=ppt/theme/theme1.xml><?xml version="1.0" encoding="utf-8"?>
<a:theme xmlns:a="http://schemas.openxmlformats.org/drawingml/2006/main" name="Office Theme">
  <a:themeElements>
    <a:clrScheme name="EGA">
      <a:dk1>
        <a:srgbClr val="622C1F"/>
      </a:dk1>
      <a:lt1>
        <a:srgbClr val="FFFFFF"/>
      </a:lt1>
      <a:dk2>
        <a:srgbClr val="C1001F"/>
      </a:dk2>
      <a:lt2>
        <a:srgbClr val="B59F54"/>
      </a:lt2>
      <a:accent1>
        <a:srgbClr val="C1001F"/>
      </a:accent1>
      <a:accent2>
        <a:srgbClr val="622C1F"/>
      </a:accent2>
      <a:accent3>
        <a:srgbClr val="FFFFFF"/>
      </a:accent3>
      <a:accent4>
        <a:srgbClr val="B59F54"/>
      </a:accent4>
      <a:accent5>
        <a:srgbClr val="C1001F"/>
      </a:accent5>
      <a:accent6>
        <a:srgbClr val="622C1F"/>
      </a:accent6>
      <a:hlink>
        <a:srgbClr val="B59F54"/>
      </a:hlink>
      <a:folHlink>
        <a:srgbClr val="B59F54"/>
      </a:folHlink>
    </a:clrScheme>
    <a:fontScheme name="Custom 1">
      <a:majorFont>
        <a:latin typeface="Calibri"/>
        <a:ea typeface=""/>
        <a:cs typeface="GE SS Two Medium"/>
      </a:majorFont>
      <a:minorFont>
        <a:latin typeface="Calibri"/>
        <a:ea typeface=""/>
        <a:cs typeface="GE SS Two Medium"/>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ession xmlns="2e9458a7-cf77-4e38-a176-7c00460a51ce">4</Session>
    <Author0 xmlns="2e9458a7-cf77-4e38-a176-7c00460a51ce">نزار معروف عمر,مدير إدارة الاستراتيجيات وإعادة هندسة الإجراءات الإلكترونية</Author0>
    <Organization xmlns="2e9458a7-cf77-4e38-a176-7c00460a51c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2DAEE60AB10F1439F7E4D68581AA2F8" ma:contentTypeVersion="6" ma:contentTypeDescription="Create a new document." ma:contentTypeScope="" ma:versionID="d77e90180329a6c74e4aed77bdfb5298">
  <xsd:schema xmlns:xsd="http://www.w3.org/2001/XMLSchema" xmlns:xs="http://www.w3.org/2001/XMLSchema" xmlns:p="http://schemas.microsoft.com/office/2006/metadata/properties" xmlns:ns1="http://schemas.microsoft.com/sharepoint/v3" xmlns:ns2="2e9458a7-cf77-4e38-a176-7c00460a51ce" xmlns:ns3="07f874d8-1985-4211-bd75-0b16975e87a8" targetNamespace="http://schemas.microsoft.com/office/2006/metadata/properties" ma:root="true" ma:fieldsID="d1a45afbb746a96cdb01e4d47f085c9b" ns1:_="" ns2:_="" ns3:_="">
    <xsd:import namespace="http://schemas.microsoft.com/sharepoint/v3"/>
    <xsd:import namespace="2e9458a7-cf77-4e38-a176-7c00460a51ce"/>
    <xsd:import namespace="07f874d8-1985-4211-bd75-0b16975e87a8"/>
    <xsd:element name="properties">
      <xsd:complexType>
        <xsd:sequence>
          <xsd:element name="documentManagement">
            <xsd:complexType>
              <xsd:all>
                <xsd:element ref="ns1:PublishingStartDate" minOccurs="0"/>
                <xsd:element ref="ns1:PublishingExpirationDate" minOccurs="0"/>
                <xsd:element ref="ns2:Session" minOccurs="0"/>
                <xsd:element ref="ns2:Author0" minOccurs="0"/>
                <xsd:element ref="ns2:Organization"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9458a7-cf77-4e38-a176-7c00460a51ce" elementFormDefault="qualified">
    <xsd:import namespace="http://schemas.microsoft.com/office/2006/documentManagement/types"/>
    <xsd:import namespace="http://schemas.microsoft.com/office/infopath/2007/PartnerControls"/>
    <xsd:element name="Session" ma:index="10" nillable="true" ma:displayName="Session" ma:internalName="Session">
      <xsd:simpleType>
        <xsd:restriction base="dms:Number"/>
      </xsd:simpleType>
    </xsd:element>
    <xsd:element name="Author0" ma:index="11" nillable="true" ma:displayName="Author" ma:internalName="Author0">
      <xsd:simpleType>
        <xsd:restriction base="dms:Text">
          <xsd:maxLength value="255"/>
        </xsd:restriction>
      </xsd:simpleType>
    </xsd:element>
    <xsd:element name="Organization" ma:index="12" nillable="true" ma:displayName="Organization" ma:internalName="Organiza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f874d8-1985-4211-bd75-0b16975e87a8"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FA92D8-CC73-4FA3-BEA7-D72563B438EB}"/>
</file>

<file path=customXml/itemProps2.xml><?xml version="1.0" encoding="utf-8"?>
<ds:datastoreItem xmlns:ds="http://schemas.openxmlformats.org/officeDocument/2006/customXml" ds:itemID="{F89096A7-751F-4579-B943-293825231529}"/>
</file>

<file path=customXml/itemProps3.xml><?xml version="1.0" encoding="utf-8"?>
<ds:datastoreItem xmlns:ds="http://schemas.openxmlformats.org/officeDocument/2006/customXml" ds:itemID="{63A17D04-5665-4D10-B42A-BA0C2FD75566}"/>
</file>

<file path=docProps/app.xml><?xml version="1.0" encoding="utf-8"?>
<Properties xmlns="http://schemas.openxmlformats.org/officeDocument/2006/extended-properties" xmlns:vt="http://schemas.openxmlformats.org/officeDocument/2006/docPropsVTypes">
  <TotalTime>6377</TotalTime>
  <Words>1430</Words>
  <Application>Microsoft Office PowerPoint</Application>
  <PresentationFormat>On-screen Show (4:3)</PresentationFormat>
  <Paragraphs>333</Paragraphs>
  <Slides>31</Slides>
  <Notes>5</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دور الحكومة الإلكترونية في تطوير الخدمات الحكومية تطبيقات لقطاع الصحة</dc:title>
  <dc:creator>Adel Ahmed Maymoon</dc:creator>
  <cp:lastModifiedBy>egmanm</cp:lastModifiedBy>
  <cp:revision>728</cp:revision>
  <cp:lastPrinted>2012-04-07T22:50:33Z</cp:lastPrinted>
  <dcterms:created xsi:type="dcterms:W3CDTF">2006-08-16T00:00:00Z</dcterms:created>
  <dcterms:modified xsi:type="dcterms:W3CDTF">2013-10-28T06:35:41Z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0x01010062DAEE60AB10F1439F7E4D68581AA2F8</vt:lpwstr>
  </property>
  <property fmtid="{D5CDD505-2E9C-101B-9397-08002B2CF9AE}" pid="3" name="Order">
    <vt:r8>4700</vt:r8>
  </property>
  <property fmtid="{D5CDD505-2E9C-101B-9397-08002B2CF9AE}" pid="4" name="TemplateUrl">
    <vt:lpwstr/>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ies>
</file>