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diagrams/data1.xml" ContentType="application/vnd.openxmlformats-officedocument.drawingml.diagramData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diagrams/drawing1.xml" ContentType="application/vnd.ms-office.drawingml.diagramDrawing+xml"/>
  <Override PartName="/ppt/theme/theme2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7" r:id="rId3"/>
    <p:sldId id="257" r:id="rId4"/>
    <p:sldId id="259" r:id="rId5"/>
    <p:sldId id="260" r:id="rId6"/>
    <p:sldId id="261" r:id="rId7"/>
    <p:sldId id="262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1075" y="1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B405F8-DB2B-47B3-AC9E-889743030E1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A398A53-3240-4271-9C23-152594566FD3}">
      <dgm:prSet custT="1"/>
      <dgm:spPr>
        <a:solidFill>
          <a:schemeClr val="accent4">
            <a:lumMod val="50000"/>
          </a:schemeClr>
        </a:solidFill>
      </dgm:spPr>
      <dgm:t>
        <a:bodyPr/>
        <a:lstStyle/>
        <a:p>
          <a:pPr algn="ctr" rtl="0"/>
          <a:r>
            <a:rPr lang="en-GB" sz="1400" b="1" dirty="0" smtClean="0"/>
            <a:t>‘Information and</a:t>
          </a:r>
        </a:p>
        <a:p>
          <a:pPr algn="ctr"/>
          <a:r>
            <a:rPr lang="en-GB" sz="1400" b="1" dirty="0" smtClean="0"/>
            <a:t>communication</a:t>
          </a:r>
        </a:p>
        <a:p>
          <a:pPr algn="ctr"/>
          <a:r>
            <a:rPr lang="en-GB" sz="1400" b="1" dirty="0" smtClean="0"/>
            <a:t>technologies (ICTs), while</a:t>
          </a:r>
        </a:p>
        <a:p>
          <a:pPr algn="ctr"/>
          <a:r>
            <a:rPr lang="en-GB" sz="1400" b="1" dirty="0" smtClean="0"/>
            <a:t>not an end in themselves,</a:t>
          </a:r>
        </a:p>
        <a:p>
          <a:pPr algn="ctr"/>
          <a:r>
            <a:rPr lang="en-GB" sz="1400" b="1" dirty="0" smtClean="0"/>
            <a:t>have a key role as a basis</a:t>
          </a:r>
        </a:p>
        <a:p>
          <a:pPr algn="ctr"/>
          <a:r>
            <a:rPr lang="en-GB" sz="1400" b="1" dirty="0" smtClean="0"/>
            <a:t>for economic development,</a:t>
          </a:r>
        </a:p>
        <a:p>
          <a:pPr algn="ctr"/>
          <a:r>
            <a:rPr lang="en-GB" sz="1400" b="1" dirty="0" smtClean="0"/>
            <a:t>while also promoting and</a:t>
          </a:r>
        </a:p>
        <a:p>
          <a:pPr algn="ctr"/>
          <a:r>
            <a:rPr lang="en-GB" sz="1400" b="1" dirty="0" smtClean="0"/>
            <a:t>enhancing social cohesion,</a:t>
          </a:r>
        </a:p>
        <a:p>
          <a:pPr algn="ctr"/>
          <a:r>
            <a:rPr lang="en-GB" sz="1400" b="1" dirty="0" smtClean="0"/>
            <a:t>cultural enrichment and</a:t>
          </a:r>
        </a:p>
        <a:p>
          <a:pPr algn="ctr"/>
          <a:r>
            <a:rPr lang="en-GB" sz="1400" b="1" dirty="0" smtClean="0"/>
            <a:t>environmental</a:t>
          </a:r>
        </a:p>
        <a:p>
          <a:pPr algn="ctr"/>
          <a:r>
            <a:rPr lang="en-GB" sz="1400" b="1" dirty="0" smtClean="0"/>
            <a:t>conservation</a:t>
          </a:r>
          <a:r>
            <a:rPr lang="en-GB" sz="1200" b="1" dirty="0" smtClean="0"/>
            <a:t>’</a:t>
          </a:r>
        </a:p>
        <a:p>
          <a:pPr algn="ctr" rtl="0"/>
          <a:r>
            <a:rPr lang="en-US" sz="2000" b="1" dirty="0" smtClean="0">
              <a:solidFill>
                <a:srgbClr val="FF0000"/>
              </a:solidFill>
            </a:rPr>
            <a:t>The Wellington Declaration</a:t>
          </a:r>
          <a:endParaRPr lang="en-GB" sz="2000" b="1" dirty="0">
            <a:solidFill>
              <a:srgbClr val="FF0000"/>
            </a:solidFill>
          </a:endParaRPr>
        </a:p>
      </dgm:t>
    </dgm:pt>
    <dgm:pt modelId="{ACEA7FD0-3FAB-4F8C-BF87-A3703C4A3C21}" type="parTrans" cxnId="{101CB4D2-2F88-4EE9-9164-D4127DE8E406}">
      <dgm:prSet/>
      <dgm:spPr/>
      <dgm:t>
        <a:bodyPr/>
        <a:lstStyle/>
        <a:p>
          <a:endParaRPr lang="en-GB"/>
        </a:p>
      </dgm:t>
    </dgm:pt>
    <dgm:pt modelId="{AA149A8A-86EC-40AF-BAE6-70B433610093}" type="sibTrans" cxnId="{101CB4D2-2F88-4EE9-9164-D4127DE8E406}">
      <dgm:prSet/>
      <dgm:spPr/>
      <dgm:t>
        <a:bodyPr/>
        <a:lstStyle/>
        <a:p>
          <a:endParaRPr lang="en-GB"/>
        </a:p>
      </dgm:t>
    </dgm:pt>
    <dgm:pt modelId="{7E865B54-B2A7-417C-8A76-B95A6690128F}" type="pres">
      <dgm:prSet presAssocID="{6FB405F8-DB2B-47B3-AC9E-889743030E1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2A36D447-6B94-4218-B556-BF73ABD8F8DE}" type="pres">
      <dgm:prSet presAssocID="{EA398A53-3240-4271-9C23-152594566FD3}" presName="parentText" presStyleLbl="node1" presStyleIdx="0" presStyleCnt="1" custScaleY="126134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F9D4E91A-9C53-4D85-81D5-3A91483AE63B}" type="presOf" srcId="{EA398A53-3240-4271-9C23-152594566FD3}" destId="{2A36D447-6B94-4218-B556-BF73ABD8F8DE}" srcOrd="0" destOrd="0" presId="urn:microsoft.com/office/officeart/2005/8/layout/vList2"/>
    <dgm:cxn modelId="{101CB4D2-2F88-4EE9-9164-D4127DE8E406}" srcId="{6FB405F8-DB2B-47B3-AC9E-889743030E1D}" destId="{EA398A53-3240-4271-9C23-152594566FD3}" srcOrd="0" destOrd="0" parTransId="{ACEA7FD0-3FAB-4F8C-BF87-A3703C4A3C21}" sibTransId="{AA149A8A-86EC-40AF-BAE6-70B433610093}"/>
    <dgm:cxn modelId="{2E9462D2-B0E0-44AE-89B9-A9DC8D6C62AB}" type="presOf" srcId="{6FB405F8-DB2B-47B3-AC9E-889743030E1D}" destId="{7E865B54-B2A7-417C-8A76-B95A6690128F}" srcOrd="0" destOrd="0" presId="urn:microsoft.com/office/officeart/2005/8/layout/vList2"/>
    <dgm:cxn modelId="{14DB7271-30BE-4669-AF94-A62F3737376C}" type="presParOf" srcId="{7E865B54-B2A7-417C-8A76-B95A6690128F}" destId="{2A36D447-6B94-4218-B556-BF73ABD8F8D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36D447-6B94-4218-B556-BF73ABD8F8DE}">
      <dsp:nvSpPr>
        <dsp:cNvPr id="0" name=""/>
        <dsp:cNvSpPr/>
      </dsp:nvSpPr>
      <dsp:spPr>
        <a:xfrm>
          <a:off x="0" y="1968"/>
          <a:ext cx="3816424" cy="4028510"/>
        </a:xfrm>
        <a:prstGeom prst="roundRect">
          <a:avLst/>
        </a:prstGeom>
        <a:solidFill>
          <a:schemeClr val="accent4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‘Information and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communication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technologies (ICTs), while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not an end in themselves,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have a key role as a basis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for economic development,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while also promoting and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enhancing social cohesion,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cultural enrichment and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environmental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conservation</a:t>
          </a:r>
          <a:r>
            <a:rPr lang="en-GB" sz="1200" b="1" kern="1200" dirty="0" smtClean="0"/>
            <a:t>’</a:t>
          </a: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rgbClr val="FF0000"/>
              </a:solidFill>
            </a:rPr>
            <a:t>The Wellington Declaration</a:t>
          </a:r>
          <a:endParaRPr lang="en-GB" sz="2000" b="1" kern="1200" dirty="0">
            <a:solidFill>
              <a:srgbClr val="FF0000"/>
            </a:solidFill>
          </a:endParaRPr>
        </a:p>
      </dsp:txBody>
      <dsp:txXfrm>
        <a:off x="186302" y="188270"/>
        <a:ext cx="3443820" cy="36559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C56EBD-A19B-4C3E-BD32-A569FE2E85F2}" type="datetimeFigureOut">
              <a:rPr lang="en-GB" smtClean="0"/>
              <a:t>19/10/2013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C5E332-CB89-4B33-BA80-69EB213B85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7009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47549-36A3-4907-9865-52DDB374EA88}" type="datetime1">
              <a:rPr lang="en-GB" smtClean="0"/>
              <a:t>19/10/2013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ICT Committee- Federation of Arab Engineers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9B84-DB1E-4651-9A95-F27FFAED4C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6512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AE7EA-0B68-454C-B82F-CE4695BB483A}" type="datetime1">
              <a:rPr lang="en-GB" smtClean="0"/>
              <a:t>19/10/2013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ICT Committee- Federation of Arab Engineers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9B84-DB1E-4651-9A95-F27FFAED4C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5476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9B0EB-C49C-4B60-A4C6-758482E4A273}" type="datetime1">
              <a:rPr lang="en-GB" smtClean="0"/>
              <a:t>19/10/2013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ICT Committee- Federation of Arab Engineers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9B84-DB1E-4651-9A95-F27FFAED4C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809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E085-7E68-499C-A859-B107313FC80B}" type="datetime1">
              <a:rPr lang="en-GB" smtClean="0"/>
              <a:t>19/10/2013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ICT Committee- Federation of Arab Engineers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9B84-DB1E-4651-9A95-F27FFAED4C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352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C5D7E-1CE7-4632-8CB1-5BD6E525DC67}" type="datetime1">
              <a:rPr lang="en-GB" smtClean="0"/>
              <a:t>19/10/2013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ICT Committee- Federation of Arab Engineers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9B84-DB1E-4651-9A95-F27FFAED4C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4342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32946-2088-4CC1-BBF0-71BDD88D7BD1}" type="datetime1">
              <a:rPr lang="en-GB" smtClean="0"/>
              <a:t>19/10/2013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ICT Committee- Federation of Arab Engineers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9B84-DB1E-4651-9A95-F27FFAED4C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8092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D5E4-5ECA-4E74-8CD0-361074E63B22}" type="datetime1">
              <a:rPr lang="en-GB" smtClean="0"/>
              <a:t>19/10/2013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ICT Committee- Federation of Arab Engineers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9B84-DB1E-4651-9A95-F27FFAED4C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286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1D50D-7709-4056-B627-05CD88572166}" type="datetime1">
              <a:rPr lang="en-GB" smtClean="0"/>
              <a:t>19/10/2013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ICT Committee- Federation of Arab Engineers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9B84-DB1E-4651-9A95-F27FFAED4C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407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DA876-B8F6-45A3-ABB6-46BAC79B45AB}" type="datetime1">
              <a:rPr lang="en-GB" smtClean="0"/>
              <a:t>19/10/2013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ICT Committee- Federation of Arab Engineers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9B84-DB1E-4651-9A95-F27FFAED4C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9381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44D18-6857-4AF8-BBD0-13869F277318}" type="datetime1">
              <a:rPr lang="en-GB" smtClean="0"/>
              <a:t>19/10/2013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ICT Committee- Federation of Arab Engineers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9B84-DB1E-4651-9A95-F27FFAED4C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2608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27A42-8491-48FC-A8F1-2625B517BD37}" type="datetime1">
              <a:rPr lang="en-GB" smtClean="0"/>
              <a:t>19/10/2013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ICT Committee- Federation of Arab Engineers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9B84-DB1E-4651-9A95-F27FFAED4C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2902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A931B-2995-47FE-A652-161ECCB8144F}" type="datetime1">
              <a:rPr lang="en-GB" smtClean="0"/>
              <a:t>19/10/2013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ICT Committee- Federation of Arab Engineers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29B84-DB1E-4651-9A95-F27FFAED4C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238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3024336"/>
          </a:xfrm>
        </p:spPr>
        <p:txBody>
          <a:bodyPr>
            <a:normAutofit fontScale="90000"/>
          </a:bodyPr>
          <a:lstStyle/>
          <a:p>
            <a:r>
              <a:rPr lang="en-US" sz="3100" b="1" dirty="0" smtClean="0">
                <a:solidFill>
                  <a:srgbClr val="FF0000"/>
                </a:solidFill>
              </a:rPr>
              <a:t>What are some of the ICT Strategic Initiatives that contribute to </a:t>
            </a:r>
            <a:r>
              <a:rPr lang="en-GB" sz="3100" b="1" dirty="0" smtClean="0">
                <a:solidFill>
                  <a:srgbClr val="FF0000"/>
                </a:solidFill>
              </a:rPr>
              <a:t>Sustainable Development?</a:t>
            </a:r>
            <a:r>
              <a:rPr lang="en-GB" sz="3100" dirty="0"/>
              <a:t/>
            </a:r>
            <a:br>
              <a:rPr lang="en-GB" sz="3100" dirty="0"/>
            </a:b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Saleh Tarradah</a:t>
            </a:r>
            <a:br>
              <a:rPr lang="en-US" sz="3200" b="1" dirty="0" smtClean="0"/>
            </a:br>
            <a:r>
              <a:rPr lang="en-US" sz="3200" b="1" dirty="0" smtClean="0">
                <a:solidFill>
                  <a:srgbClr val="0000CC"/>
                </a:solidFill>
              </a:rPr>
              <a:t>Chairman</a:t>
            </a:r>
            <a:br>
              <a:rPr lang="en-US" sz="3200" b="1" dirty="0" smtClean="0">
                <a:solidFill>
                  <a:srgbClr val="0000CC"/>
                </a:solidFill>
              </a:rPr>
            </a:br>
            <a:r>
              <a:rPr lang="en-US" sz="3200" b="1" dirty="0" smtClean="0">
                <a:solidFill>
                  <a:srgbClr val="0000CC"/>
                </a:solidFill>
              </a:rPr>
              <a:t>ICT Committee</a:t>
            </a:r>
            <a:br>
              <a:rPr lang="en-US" sz="3200" b="1" dirty="0" smtClean="0">
                <a:solidFill>
                  <a:srgbClr val="0000CC"/>
                </a:solidFill>
              </a:rPr>
            </a:br>
            <a:r>
              <a:rPr lang="en-US" sz="3200" b="1" dirty="0" smtClean="0">
                <a:solidFill>
                  <a:srgbClr val="0000CC"/>
                </a:solidFill>
              </a:rPr>
              <a:t>Federation of Arab Engineers</a:t>
            </a:r>
            <a:endParaRPr lang="en-GB" sz="3200" b="1" dirty="0">
              <a:solidFill>
                <a:srgbClr val="0000CC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3886200"/>
            <a:ext cx="7056784" cy="2279104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endParaRPr lang="en-GB" b="1" dirty="0" smtClean="0">
              <a:solidFill>
                <a:srgbClr val="FF0000"/>
              </a:solidFill>
              <a:effectLst/>
              <a:latin typeface="+mj-lt"/>
              <a:ea typeface="Calibri"/>
              <a:cs typeface="Arial"/>
            </a:endParaRPr>
          </a:p>
          <a:p>
            <a:pPr>
              <a:spcAft>
                <a:spcPts val="0"/>
              </a:spcAft>
            </a:pPr>
            <a:r>
              <a:rPr lang="en-GB" b="1" dirty="0" smtClean="0">
                <a:solidFill>
                  <a:srgbClr val="FF0000"/>
                </a:solidFill>
                <a:effectLst/>
                <a:latin typeface="+mj-lt"/>
                <a:ea typeface="Calibri"/>
                <a:cs typeface="Arial"/>
              </a:rPr>
              <a:t>ITU Arab Regional Development Forum</a:t>
            </a:r>
            <a:endParaRPr lang="en-GB" sz="2400" b="1" dirty="0">
              <a:solidFill>
                <a:srgbClr val="FF0000"/>
              </a:solidFill>
              <a:latin typeface="+mj-lt"/>
              <a:ea typeface="Calibri"/>
              <a:cs typeface="Arial"/>
            </a:endParaRPr>
          </a:p>
          <a:p>
            <a:r>
              <a:rPr lang="en-GB" b="1" dirty="0" smtClean="0">
                <a:solidFill>
                  <a:srgbClr val="0000CC"/>
                </a:solidFill>
                <a:effectLst/>
                <a:latin typeface="+mj-lt"/>
                <a:ea typeface="Calibri"/>
                <a:cs typeface="Arial"/>
              </a:rPr>
              <a:t>“ICT = I C Tomorrow”</a:t>
            </a:r>
          </a:p>
          <a:p>
            <a:r>
              <a:rPr lang="en-GB" sz="2400" b="1" dirty="0">
                <a:solidFill>
                  <a:schemeClr val="tx1"/>
                </a:solidFill>
              </a:rPr>
              <a:t>28 October 2013, Manama, Bahrain</a:t>
            </a:r>
          </a:p>
          <a:p>
            <a:endParaRPr lang="en-GB" sz="2400" b="1" dirty="0">
              <a:solidFill>
                <a:srgbClr val="0000CC"/>
              </a:solidFill>
              <a:latin typeface="+mj-lt"/>
              <a:ea typeface="Calibri"/>
              <a:cs typeface="Arial"/>
            </a:endParaRP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55776" y="6356350"/>
            <a:ext cx="3816424" cy="365125"/>
          </a:xfrm>
        </p:spPr>
        <p:txBody>
          <a:bodyPr/>
          <a:lstStyle/>
          <a:p>
            <a:r>
              <a:rPr lang="en-GB" dirty="0" smtClean="0"/>
              <a:t>ICT Committee- Federation of Arab Engineers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0013" y="74960"/>
            <a:ext cx="6402387" cy="119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 descr="http://www.itu.int/en/ITU-D/Statistics/PublishingImages/intlcoop/partnership/itu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013176"/>
            <a:ext cx="476250" cy="539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6056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936104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Content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64905"/>
            <a:ext cx="8229600" cy="3240360"/>
          </a:xfrm>
        </p:spPr>
        <p:txBody>
          <a:bodyPr/>
          <a:lstStyle/>
          <a:p>
            <a:r>
              <a:rPr lang="en-GB" sz="2800" b="1" dirty="0">
                <a:solidFill>
                  <a:srgbClr val="333333"/>
                </a:solidFill>
                <a:latin typeface="Verdana"/>
              </a:rPr>
              <a:t>Sustainable Development </a:t>
            </a:r>
            <a:r>
              <a:rPr lang="en-GB" sz="2800" b="1" dirty="0" smtClean="0">
                <a:solidFill>
                  <a:srgbClr val="333333"/>
                </a:solidFill>
                <a:latin typeface="Verdana"/>
              </a:rPr>
              <a:t>Framework</a:t>
            </a:r>
          </a:p>
          <a:p>
            <a:r>
              <a:rPr lang="en-GB" sz="2800" b="1" dirty="0">
                <a:solidFill>
                  <a:srgbClr val="00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Utilization of Limited </a:t>
            </a:r>
            <a:r>
              <a:rPr lang="en-GB" sz="2800" b="1" dirty="0" smtClean="0">
                <a:solidFill>
                  <a:srgbClr val="00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Resources</a:t>
            </a:r>
          </a:p>
          <a:p>
            <a:r>
              <a:rPr lang="en-GB" sz="2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Minimizing Environmental </a:t>
            </a:r>
            <a:r>
              <a:rPr lang="en-GB" sz="2800" b="1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Impact</a:t>
            </a:r>
          </a:p>
          <a:p>
            <a:r>
              <a:rPr lang="en-US" sz="28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ICT </a:t>
            </a:r>
            <a:r>
              <a:rPr lang="en-US" sz="28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products and </a:t>
            </a:r>
            <a:r>
              <a:rPr lang="en-US" sz="28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services</a:t>
            </a:r>
          </a:p>
          <a:p>
            <a:r>
              <a:rPr lang="en-US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Conclusion</a:t>
            </a:r>
          </a:p>
          <a:p>
            <a:endParaRPr lang="en-GB" sz="2800" b="1" dirty="0" smtClean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2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83768" y="6356350"/>
            <a:ext cx="4104456" cy="365125"/>
          </a:xfrm>
        </p:spPr>
        <p:txBody>
          <a:bodyPr/>
          <a:lstStyle/>
          <a:p>
            <a:r>
              <a:rPr lang="en-GB" dirty="0" smtClean="0"/>
              <a:t>ICT Committee- Federation of Arab Engineers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9B84-DB1E-4651-9A95-F27FFAED4CC3}" type="slidenum">
              <a:rPr lang="en-GB" smtClean="0"/>
              <a:t>2</a:t>
            </a:fld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88640"/>
            <a:ext cx="6400800" cy="1195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31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720080"/>
          </a:xfrm>
        </p:spPr>
        <p:txBody>
          <a:bodyPr>
            <a:normAutofit/>
          </a:bodyPr>
          <a:lstStyle/>
          <a:p>
            <a:r>
              <a:rPr lang="en-GB" sz="2800" b="1" dirty="0">
                <a:solidFill>
                  <a:srgbClr val="FF0000"/>
                </a:solidFill>
                <a:latin typeface="Verdana"/>
              </a:rPr>
              <a:t>Sustainable </a:t>
            </a:r>
            <a:r>
              <a:rPr lang="en-GB" sz="2800" b="1" dirty="0" smtClean="0">
                <a:solidFill>
                  <a:srgbClr val="FF0000"/>
                </a:solidFill>
                <a:latin typeface="Verdana"/>
              </a:rPr>
              <a:t>Development Framework</a:t>
            </a:r>
            <a:endParaRPr lang="en-GB" sz="2800" b="1" i="0" dirty="0">
              <a:solidFill>
                <a:srgbClr val="FF0000"/>
              </a:solidFill>
              <a:effectLst/>
              <a:latin typeface="Verdana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276872"/>
            <a:ext cx="4516973" cy="3672408"/>
          </a:xfrm>
          <a:ln w="28575">
            <a:solidFill>
              <a:srgbClr val="7030A0"/>
            </a:solidFill>
          </a:ln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83768" y="6356350"/>
            <a:ext cx="4104456" cy="365125"/>
          </a:xfrm>
        </p:spPr>
        <p:txBody>
          <a:bodyPr/>
          <a:lstStyle/>
          <a:p>
            <a:r>
              <a:rPr lang="en-GB" dirty="0" smtClean="0"/>
              <a:t>ICT Committee- Federation of Arab Engineers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9B84-DB1E-4651-9A95-F27FFAED4CC3}" type="slidenum">
              <a:rPr lang="en-GB" smtClean="0"/>
              <a:t>3</a:t>
            </a:fld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88640"/>
            <a:ext cx="6400800" cy="1195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239650513"/>
              </p:ext>
            </p:extLst>
          </p:nvPr>
        </p:nvGraphicFramePr>
        <p:xfrm>
          <a:off x="4932040" y="2060848"/>
          <a:ext cx="3816424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72376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936104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Utilization of Limited Resources</a:t>
            </a:r>
            <a:endParaRPr lang="en-GB" sz="28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64905"/>
            <a:ext cx="8229600" cy="3240360"/>
          </a:xfrm>
        </p:spPr>
        <p:txBody>
          <a:bodyPr>
            <a:normAutofit lnSpcReduction="10000"/>
          </a:bodyPr>
          <a:lstStyle/>
          <a:p>
            <a:r>
              <a:rPr lang="en-GB" b="1" dirty="0"/>
              <a:t>Promote the use of shared ICT </a:t>
            </a:r>
            <a:r>
              <a:rPr lang="en-GB" b="1" dirty="0" smtClean="0"/>
              <a:t>facilities</a:t>
            </a:r>
          </a:p>
          <a:p>
            <a:r>
              <a:rPr lang="en-GB" b="1" dirty="0" smtClean="0">
                <a:solidFill>
                  <a:srgbClr val="0000CC"/>
                </a:solidFill>
              </a:rPr>
              <a:t>Improving energy </a:t>
            </a:r>
            <a:r>
              <a:rPr lang="en-GB" b="1" dirty="0">
                <a:solidFill>
                  <a:srgbClr val="0000CC"/>
                </a:solidFill>
              </a:rPr>
              <a:t>efficiency of </a:t>
            </a:r>
            <a:r>
              <a:rPr lang="en-GB" b="1" dirty="0" smtClean="0">
                <a:solidFill>
                  <a:srgbClr val="0000CC"/>
                </a:solidFill>
              </a:rPr>
              <a:t>Data Centres </a:t>
            </a:r>
            <a:r>
              <a:rPr lang="en-GB" b="1" dirty="0">
                <a:solidFill>
                  <a:srgbClr val="0000CC"/>
                </a:solidFill>
              </a:rPr>
              <a:t>and </a:t>
            </a:r>
            <a:r>
              <a:rPr lang="en-GB" b="1" dirty="0" smtClean="0">
                <a:solidFill>
                  <a:srgbClr val="0000CC"/>
                </a:solidFill>
              </a:rPr>
              <a:t>Mobile Base Stations</a:t>
            </a:r>
            <a:endParaRPr lang="en-GB" b="1" dirty="0">
              <a:solidFill>
                <a:srgbClr val="0000CC"/>
              </a:solidFill>
            </a:endParaRPr>
          </a:p>
          <a:p>
            <a:r>
              <a:rPr lang="en-GB" b="1" dirty="0" smtClean="0">
                <a:solidFill>
                  <a:srgbClr val="00B050"/>
                </a:solidFill>
              </a:rPr>
              <a:t>Enabling </a:t>
            </a:r>
            <a:r>
              <a:rPr lang="en-GB" b="1" dirty="0">
                <a:solidFill>
                  <a:srgbClr val="00B050"/>
                </a:solidFill>
              </a:rPr>
              <a:t>reuse of existing ICT systems </a:t>
            </a:r>
            <a:endParaRPr lang="en-GB" b="1" dirty="0" smtClean="0">
              <a:solidFill>
                <a:srgbClr val="00B050"/>
              </a:solidFill>
            </a:endParaRPr>
          </a:p>
          <a:p>
            <a:r>
              <a:rPr lang="en-GB" b="1" dirty="0" smtClean="0">
                <a:solidFill>
                  <a:srgbClr val="C00000"/>
                </a:solidFill>
              </a:rPr>
              <a:t>Moving </a:t>
            </a:r>
            <a:r>
              <a:rPr lang="en-GB" b="1" dirty="0">
                <a:solidFill>
                  <a:srgbClr val="C00000"/>
                </a:solidFill>
              </a:rPr>
              <a:t>towards a common infrastructure </a:t>
            </a:r>
            <a:r>
              <a:rPr lang="en-GB" b="1" dirty="0" smtClean="0">
                <a:solidFill>
                  <a:srgbClr val="C00000"/>
                </a:solidFill>
              </a:rPr>
              <a:t>underpinned </a:t>
            </a:r>
            <a:r>
              <a:rPr lang="en-GB" b="1" dirty="0">
                <a:solidFill>
                  <a:srgbClr val="C00000"/>
                </a:solidFill>
              </a:rPr>
              <a:t>by a set of common </a:t>
            </a:r>
            <a:r>
              <a:rPr lang="en-GB" b="1" dirty="0" smtClean="0">
                <a:solidFill>
                  <a:srgbClr val="C00000"/>
                </a:solidFill>
              </a:rPr>
              <a:t>standards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83768" y="6356350"/>
            <a:ext cx="4104456" cy="365125"/>
          </a:xfrm>
        </p:spPr>
        <p:txBody>
          <a:bodyPr/>
          <a:lstStyle/>
          <a:p>
            <a:r>
              <a:rPr lang="en-GB" dirty="0" smtClean="0"/>
              <a:t>ICT Committee- Federation of Arab Engineers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9B84-DB1E-4651-9A95-F27FFAED4CC3}" type="slidenum">
              <a:rPr lang="en-GB" smtClean="0"/>
              <a:t>4</a:t>
            </a:fld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88640"/>
            <a:ext cx="6400800" cy="1195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527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576064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Minimizing Environmental Impact </a:t>
            </a:r>
            <a:endParaRPr lang="en-GB" sz="28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3244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en-US" sz="2400" b="1" dirty="0" smtClean="0">
                <a:latin typeface="Verdana"/>
                <a:ea typeface="Calibri"/>
                <a:cs typeface="Arial"/>
              </a:rPr>
              <a:t>Use renewable </a:t>
            </a:r>
            <a:r>
              <a:rPr lang="en-US" sz="2400" b="1" dirty="0">
                <a:latin typeface="Verdana"/>
                <a:ea typeface="Calibri"/>
                <a:cs typeface="Arial"/>
              </a:rPr>
              <a:t>energy </a:t>
            </a:r>
            <a:r>
              <a:rPr lang="en-US" sz="2400" b="1" dirty="0" smtClean="0">
                <a:latin typeface="Verdana"/>
                <a:ea typeface="Calibri"/>
                <a:cs typeface="Arial"/>
              </a:rPr>
              <a:t>to power ICT systems</a:t>
            </a:r>
          </a:p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ICT companies to increase the energy efficiency of their real estate</a:t>
            </a:r>
            <a:r>
              <a:rPr lang="en-US" sz="2400" b="1" dirty="0" smtClean="0">
                <a:solidFill>
                  <a:srgbClr val="00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en-US" sz="2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Promote and support the establishment of e‐waste/green ICT </a:t>
            </a:r>
            <a:r>
              <a:rPr lang="en-US" sz="24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programmes</a:t>
            </a:r>
            <a:r>
              <a:rPr lang="en-US" sz="2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2400" b="1" dirty="0" smtClean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en-US" sz="24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 </a:t>
            </a:r>
            <a:r>
              <a:rPr lang="en-US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ICT to help other sectors </a:t>
            </a:r>
            <a:r>
              <a:rPr lang="en-US" sz="24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reduce energy </a:t>
            </a:r>
            <a:r>
              <a:rPr lang="en-US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consumption and curb carbon emissions, </a:t>
            </a:r>
            <a:r>
              <a:rPr lang="en-US" sz="24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by digitizing </a:t>
            </a:r>
            <a:r>
              <a:rPr lang="en-US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processes that are carbon </a:t>
            </a:r>
            <a:r>
              <a:rPr lang="en-US" sz="24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intensive</a:t>
            </a:r>
            <a:endParaRPr lang="en-GB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83768" y="6356350"/>
            <a:ext cx="4104456" cy="365125"/>
          </a:xfrm>
        </p:spPr>
        <p:txBody>
          <a:bodyPr/>
          <a:lstStyle/>
          <a:p>
            <a:r>
              <a:rPr lang="en-GB" dirty="0" smtClean="0"/>
              <a:t>ICT Committee- Federation of Arab Engineers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9B84-DB1E-4651-9A95-F27FFAED4CC3}" type="slidenum">
              <a:rPr lang="en-GB" smtClean="0"/>
              <a:t>5</a:t>
            </a:fld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88640"/>
            <a:ext cx="6400800" cy="1195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527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936104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ICT products and services</a:t>
            </a:r>
            <a:endParaRPr lang="en-GB" sz="28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528393"/>
          </a:xfrm>
        </p:spPr>
        <p:txBody>
          <a:bodyPr>
            <a:normAutofit lnSpcReduction="10000"/>
          </a:bodyPr>
          <a:lstStyle/>
          <a:p>
            <a:r>
              <a:rPr lang="en-US" sz="2800" b="1" dirty="0" smtClean="0">
                <a:solidFill>
                  <a:srgbClr val="0B0C0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 </a:t>
            </a:r>
            <a:r>
              <a:rPr lang="en-US" sz="2800" b="1" dirty="0">
                <a:solidFill>
                  <a:srgbClr val="0B0C0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cloud computing to </a:t>
            </a:r>
            <a:r>
              <a:rPr lang="en-US" sz="2800" b="1" dirty="0" smtClean="0">
                <a:solidFill>
                  <a:srgbClr val="0B0C0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deliver infrastructure</a:t>
            </a:r>
            <a:r>
              <a:rPr lang="en-US" sz="2800" b="1" dirty="0">
                <a:solidFill>
                  <a:srgbClr val="0B0C0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platform or </a:t>
            </a:r>
            <a:r>
              <a:rPr lang="en-US" sz="2800" b="1" dirty="0" smtClean="0">
                <a:solidFill>
                  <a:srgbClr val="0B0C0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software as </a:t>
            </a:r>
            <a:r>
              <a:rPr lang="en-US" sz="2800" b="1" dirty="0">
                <a:solidFill>
                  <a:srgbClr val="0B0C0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utility </a:t>
            </a:r>
            <a:r>
              <a:rPr lang="en-US" sz="2800" b="1" dirty="0" smtClean="0">
                <a:solidFill>
                  <a:srgbClr val="0B0C0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service</a:t>
            </a:r>
          </a:p>
          <a:p>
            <a:r>
              <a:rPr lang="en-US" sz="2800" b="1" dirty="0" smtClean="0">
                <a:solidFill>
                  <a:srgbClr val="00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Decommission and Switch off surplus </a:t>
            </a:r>
            <a:r>
              <a:rPr lang="en-US" sz="2800" b="1" dirty="0">
                <a:solidFill>
                  <a:srgbClr val="00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ICT </a:t>
            </a:r>
            <a:r>
              <a:rPr lang="en-US" sz="2800" b="1" dirty="0" smtClean="0">
                <a:solidFill>
                  <a:srgbClr val="00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that is no </a:t>
            </a:r>
            <a:r>
              <a:rPr lang="en-US" sz="2800" b="1" dirty="0">
                <a:solidFill>
                  <a:srgbClr val="00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longer </a:t>
            </a:r>
            <a:r>
              <a:rPr lang="en-US" sz="2800" b="1" dirty="0" smtClean="0">
                <a:solidFill>
                  <a:srgbClr val="00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required</a:t>
            </a:r>
          </a:p>
          <a:p>
            <a:r>
              <a:rPr lang="en-US" sz="2800" b="1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Increase Mobile Working Capability</a:t>
            </a:r>
          </a:p>
          <a:p>
            <a:r>
              <a:rPr lang="en-US" sz="28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Establish early warning and disaster management systems</a:t>
            </a:r>
            <a:endParaRPr lang="en-US" sz="2800" b="1" dirty="0" smtClean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83768" y="6356350"/>
            <a:ext cx="4104456" cy="365125"/>
          </a:xfrm>
        </p:spPr>
        <p:txBody>
          <a:bodyPr/>
          <a:lstStyle/>
          <a:p>
            <a:r>
              <a:rPr lang="en-GB" dirty="0" smtClean="0"/>
              <a:t>ICT Committee- Federation of Arab Engineers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9B84-DB1E-4651-9A95-F27FFAED4CC3}" type="slidenum">
              <a:rPr lang="en-GB" smtClean="0"/>
              <a:t>6</a:t>
            </a:fld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88640"/>
            <a:ext cx="6400800" cy="1195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527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792088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Conclusion</a:t>
            </a:r>
            <a:endParaRPr lang="en-GB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528393"/>
          </a:xfrm>
        </p:spPr>
        <p:txBody>
          <a:bodyPr>
            <a:normAutofit fontScale="925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3600" b="1" i="1" dirty="0" smtClean="0">
                <a:solidFill>
                  <a:srgbClr val="00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implementation of these </a:t>
            </a:r>
            <a:r>
              <a:rPr lang="en-US" sz="36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ICT Strategic Initiatives </a:t>
            </a:r>
            <a:r>
              <a:rPr lang="en-US" sz="36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will </a:t>
            </a:r>
            <a:r>
              <a:rPr lang="en-US" sz="36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contribute </a:t>
            </a:r>
            <a:r>
              <a:rPr lang="en-US" sz="36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</a:t>
            </a:r>
            <a:r>
              <a:rPr lang="en-US" sz="3600" b="1" i="1" dirty="0" smtClean="0">
                <a:solidFill>
                  <a:srgbClr val="00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facilitate National Sustainable Development .</a:t>
            </a:r>
            <a:endParaRPr lang="en-GB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83768" y="6356350"/>
            <a:ext cx="4104456" cy="365125"/>
          </a:xfrm>
        </p:spPr>
        <p:txBody>
          <a:bodyPr/>
          <a:lstStyle/>
          <a:p>
            <a:r>
              <a:rPr lang="en-GB" dirty="0" smtClean="0"/>
              <a:t>ICT Committee- Federation of Arab Engineers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9B84-DB1E-4651-9A95-F27FFAED4CC3}" type="slidenum">
              <a:rPr lang="en-GB" smtClean="0"/>
              <a:t>7</a:t>
            </a:fld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88640"/>
            <a:ext cx="6400800" cy="1195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527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936104"/>
          </a:xfrm>
        </p:spPr>
        <p:txBody>
          <a:bodyPr>
            <a:normAutofit/>
          </a:bodyPr>
          <a:lstStyle/>
          <a:p>
            <a:r>
              <a:rPr lang="en-GB" sz="2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64905"/>
            <a:ext cx="8229600" cy="32403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4400" dirty="0"/>
              <a:t>Mobile </a:t>
            </a:r>
          </a:p>
          <a:p>
            <a:pPr marL="0" indent="0" algn="ctr">
              <a:buNone/>
            </a:pPr>
            <a:r>
              <a:rPr lang="fr-FR" sz="4400" b="1" dirty="0" smtClean="0">
                <a:solidFill>
                  <a:srgbClr val="00B050"/>
                </a:solidFill>
              </a:rPr>
              <a:t>+973 39 </a:t>
            </a:r>
            <a:r>
              <a:rPr lang="fr-FR" sz="4400" b="1" dirty="0">
                <a:solidFill>
                  <a:srgbClr val="00B050"/>
                </a:solidFill>
              </a:rPr>
              <a:t>60 69 55</a:t>
            </a:r>
          </a:p>
          <a:p>
            <a:pPr marL="0" indent="0" algn="ctr">
              <a:buNone/>
            </a:pPr>
            <a:r>
              <a:rPr lang="fr-FR" sz="4400" dirty="0" err="1">
                <a:solidFill>
                  <a:srgbClr val="C00000"/>
                </a:solidFill>
              </a:rPr>
              <a:t>eMail</a:t>
            </a:r>
            <a:r>
              <a:rPr lang="fr-FR" sz="4400" dirty="0"/>
              <a:t> : </a:t>
            </a:r>
            <a:r>
              <a:rPr lang="fr-FR" sz="4400" dirty="0" smtClean="0">
                <a:solidFill>
                  <a:srgbClr val="0000CC"/>
                </a:solidFill>
              </a:rPr>
              <a:t>saleh@stconsultants.co</a:t>
            </a:r>
            <a:endParaRPr lang="en-GB" sz="4400" dirty="0">
              <a:solidFill>
                <a:srgbClr val="0000C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83768" y="6356350"/>
            <a:ext cx="4104456" cy="365125"/>
          </a:xfrm>
        </p:spPr>
        <p:txBody>
          <a:bodyPr/>
          <a:lstStyle/>
          <a:p>
            <a:r>
              <a:rPr lang="en-GB" dirty="0" smtClean="0"/>
              <a:t>ICT Committee- Federation of Arab Engineers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9B84-DB1E-4651-9A95-F27FFAED4CC3}" type="slidenum">
              <a:rPr lang="en-GB" smtClean="0"/>
              <a:t>8</a:t>
            </a:fld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88640"/>
            <a:ext cx="6400800" cy="1195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527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DAEE60AB10F1439F7E4D68581AA2F8" ma:contentTypeVersion="6" ma:contentTypeDescription="Create a new document." ma:contentTypeScope="" ma:versionID="d77e90180329a6c74e4aed77bdfb5298">
  <xsd:schema xmlns:xsd="http://www.w3.org/2001/XMLSchema" xmlns:xs="http://www.w3.org/2001/XMLSchema" xmlns:p="http://schemas.microsoft.com/office/2006/metadata/properties" xmlns:ns1="http://schemas.microsoft.com/sharepoint/v3" xmlns:ns2="2e9458a7-cf77-4e38-a176-7c00460a51ce" xmlns:ns3="07f874d8-1985-4211-bd75-0b16975e87a8" targetNamespace="http://schemas.microsoft.com/office/2006/metadata/properties" ma:root="true" ma:fieldsID="d1a45afbb746a96cdb01e4d47f085c9b" ns1:_="" ns2:_="" ns3:_="">
    <xsd:import namespace="http://schemas.microsoft.com/sharepoint/v3"/>
    <xsd:import namespace="2e9458a7-cf77-4e38-a176-7c00460a51ce"/>
    <xsd:import namespace="07f874d8-1985-4211-bd75-0b16975e87a8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ession" minOccurs="0"/>
                <xsd:element ref="ns2:Author0" minOccurs="0"/>
                <xsd:element ref="ns2:Organization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9458a7-cf77-4e38-a176-7c00460a51ce" elementFormDefault="qualified">
    <xsd:import namespace="http://schemas.microsoft.com/office/2006/documentManagement/types"/>
    <xsd:import namespace="http://schemas.microsoft.com/office/infopath/2007/PartnerControls"/>
    <xsd:element name="Session" ma:index="10" nillable="true" ma:displayName="Session" ma:internalName="Session">
      <xsd:simpleType>
        <xsd:restriction base="dms:Number"/>
      </xsd:simpleType>
    </xsd:element>
    <xsd:element name="Author0" ma:index="11" nillable="true" ma:displayName="Author" ma:internalName="Author0">
      <xsd:simpleType>
        <xsd:restriction base="dms:Text">
          <xsd:maxLength value="255"/>
        </xsd:restriction>
      </xsd:simpleType>
    </xsd:element>
    <xsd:element name="Organization" ma:index="12" nillable="true" ma:displayName="Organization" ma:internalName="Organization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f874d8-1985-4211-bd75-0b16975e87a8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Session xmlns="2e9458a7-cf77-4e38-a176-7c00460a51ce">1</Session>
    <Author0 xmlns="2e9458a7-cf77-4e38-a176-7c00460a51ce">Saleh Tarradah, Chairman</Author0>
    <Organization xmlns="2e9458a7-cf77-4e38-a176-7c00460a51ce">ICT Committee, Federation of Arab Engineers</Organization>
  </documentManagement>
</p:properties>
</file>

<file path=customXml/itemProps1.xml><?xml version="1.0" encoding="utf-8"?>
<ds:datastoreItem xmlns:ds="http://schemas.openxmlformats.org/officeDocument/2006/customXml" ds:itemID="{E624C4B6-0AF0-41AB-A07A-A52981CB0127}"/>
</file>

<file path=customXml/itemProps2.xml><?xml version="1.0" encoding="utf-8"?>
<ds:datastoreItem xmlns:ds="http://schemas.openxmlformats.org/officeDocument/2006/customXml" ds:itemID="{C0587155-B12B-40EE-9E5B-F1238A653FD9}"/>
</file>

<file path=customXml/itemProps3.xml><?xml version="1.0" encoding="utf-8"?>
<ds:datastoreItem xmlns:ds="http://schemas.openxmlformats.org/officeDocument/2006/customXml" ds:itemID="{53040C28-A590-4B4A-8D82-42C1D2E2419A}"/>
</file>

<file path=docProps/app.xml><?xml version="1.0" encoding="utf-8"?>
<Properties xmlns="http://schemas.openxmlformats.org/officeDocument/2006/extended-properties" xmlns:vt="http://schemas.openxmlformats.org/officeDocument/2006/docPropsVTypes">
  <TotalTime>5900</TotalTime>
  <Words>308</Words>
  <Application>Microsoft Office PowerPoint</Application>
  <PresentationFormat>On-screen Show (4:3)</PresentationFormat>
  <Paragraphs>60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What are some of the ICT Strategic Initiatives that contribute to Sustainable Development?  Saleh Tarradah Chairman ICT Committee Federation of Arab Engineers</vt:lpstr>
      <vt:lpstr>Content</vt:lpstr>
      <vt:lpstr>Sustainable Development Framework</vt:lpstr>
      <vt:lpstr>Utilization of Limited Resources</vt:lpstr>
      <vt:lpstr>Minimizing Environmental Impact </vt:lpstr>
      <vt:lpstr>ICT products and services</vt:lpstr>
      <vt:lpstr>Conclusion</vt:lpstr>
      <vt:lpstr>CONTACT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are some of the ICT Strategic Initiatives that contribute to Sustainable Development?</dc:title>
  <dc:creator>Tarradah</dc:creator>
  <cp:lastModifiedBy>Saleh</cp:lastModifiedBy>
  <cp:revision>44</cp:revision>
  <dcterms:created xsi:type="dcterms:W3CDTF">2013-08-13T11:08:52Z</dcterms:created>
  <dcterms:modified xsi:type="dcterms:W3CDTF">2013-10-19T04:58:37Z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0x01010062DAEE60AB10F1439F7E4D68581AA2F8</vt:lpwstr>
  </property>
  <property fmtid="{D5CDD505-2E9C-101B-9397-08002B2CF9AE}" pid="3" name="Order">
    <vt:r8>4500</vt:r8>
  </property>
  <property fmtid="{D5CDD505-2E9C-101B-9397-08002B2CF9AE}" pid="4" name="TemplateUrl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</Properties>
</file>