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1"/>
  </p:notesMasterIdLst>
  <p:sldIdLst>
    <p:sldId id="494" r:id="rId2"/>
    <p:sldId id="495" r:id="rId3"/>
    <p:sldId id="496" r:id="rId4"/>
    <p:sldId id="497" r:id="rId5"/>
    <p:sldId id="498" r:id="rId6"/>
    <p:sldId id="499" r:id="rId7"/>
    <p:sldId id="500" r:id="rId8"/>
    <p:sldId id="501" r:id="rId9"/>
    <p:sldId id="502" r:id="rId10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339933"/>
    <a:srgbClr val="1B5BA2"/>
    <a:srgbClr val="5F5F5F"/>
    <a:srgbClr val="DE8610"/>
    <a:srgbClr val="009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1" autoAdjust="0"/>
    <p:restoredTop sz="94992" autoAdjust="0"/>
  </p:normalViewPr>
  <p:slideViewPr>
    <p:cSldViewPr>
      <p:cViewPr>
        <p:scale>
          <a:sx n="79" d="100"/>
          <a:sy n="79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238" y="-108"/>
      </p:cViewPr>
      <p:guideLst>
        <p:guide orient="horz" pos="312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0225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AF7F52-D788-4BCD-B7E7-2AE37354B1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22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34F35B-3464-4A10-8274-E298822A7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2196D-30CE-4E5B-8D40-E97362A7A81E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5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4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pic>
        <p:nvPicPr>
          <p:cNvPr id="1030" name="Picture 71" descr="BandoBleusurblanc-E"/>
          <p:cNvPicPr>
            <a:picLocks noChangeAspect="1" noChangeArrowheads="1"/>
          </p:cNvPicPr>
          <p:nvPr userDrawn="1"/>
        </p:nvPicPr>
        <p:blipFill>
          <a:blip r:embed="rId5" cstate="print"/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73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s-ES_tradnl" sz="1100" b="1" dirty="0" err="1" smtClean="0">
                <a:solidFill>
                  <a:srgbClr val="1B5BA2"/>
                </a:solidFill>
              </a:rPr>
              <a:t>Committed</a:t>
            </a:r>
            <a:r>
              <a:rPr lang="es-ES_tradnl" sz="1100" b="1" dirty="0" smtClean="0">
                <a:solidFill>
                  <a:srgbClr val="1B5BA2"/>
                </a:solidFill>
              </a:rPr>
              <a:t> </a:t>
            </a:r>
            <a:r>
              <a:rPr lang="es-ES_tradnl" sz="1100" b="1" dirty="0" err="1" smtClean="0">
                <a:solidFill>
                  <a:srgbClr val="1B5BA2"/>
                </a:solidFill>
              </a:rPr>
              <a:t>to</a:t>
            </a:r>
            <a:r>
              <a:rPr lang="es-ES_tradnl" sz="1100" b="1" dirty="0" smtClean="0">
                <a:solidFill>
                  <a:srgbClr val="1B5BA2"/>
                </a:solidFill>
              </a:rPr>
              <a:t> </a:t>
            </a:r>
            <a:r>
              <a:rPr lang="es-ES_tradnl" sz="1100" b="1" dirty="0" err="1" smtClean="0">
                <a:solidFill>
                  <a:srgbClr val="1B5BA2"/>
                </a:solidFill>
              </a:rPr>
              <a:t>Connecting</a:t>
            </a:r>
            <a:r>
              <a:rPr lang="es-ES_tradnl" sz="1100" b="1" dirty="0" smtClean="0">
                <a:solidFill>
                  <a:srgbClr val="1B5BA2"/>
                </a:solidFill>
              </a:rPr>
              <a:t> </a:t>
            </a:r>
            <a:r>
              <a:rPr lang="es-ES_tradnl" sz="1100" b="1" dirty="0" err="1" smtClean="0">
                <a:solidFill>
                  <a:srgbClr val="1B5BA2"/>
                </a:solidFill>
              </a:rPr>
              <a:t>the</a:t>
            </a:r>
            <a:r>
              <a:rPr lang="es-ES_tradnl" sz="1100" b="1" dirty="0" smtClean="0">
                <a:solidFill>
                  <a:srgbClr val="1B5BA2"/>
                </a:solidFill>
              </a:rPr>
              <a:t> </a:t>
            </a:r>
            <a:r>
              <a:rPr lang="es-ES_tradnl" sz="1100" b="1" dirty="0" err="1" smtClean="0">
                <a:solidFill>
                  <a:srgbClr val="1B5BA2"/>
                </a:solidFill>
              </a:rPr>
              <a:t>World</a:t>
            </a:r>
            <a:endParaRPr lang="es-ES_tradnl" sz="1100" b="1" dirty="0" smtClean="0">
              <a:solidFill>
                <a:srgbClr val="1B5BA2"/>
              </a:solidFill>
            </a:endParaRPr>
          </a:p>
        </p:txBody>
      </p:sp>
      <p:sp>
        <p:nvSpPr>
          <p:cNvPr id="2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381750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0E438A"/>
                </a:solidFill>
                <a:latin typeface="Zurich BT" charset="0"/>
                <a:cs typeface="Times New Roman" pitchFamily="18" charset="0"/>
              </a:defRPr>
            </a:lvl1pPr>
          </a:lstStyle>
          <a:p>
            <a:fld id="{896443E1-C0C0-4DBA-A4F9-B84134518D68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7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mustafa-ahmed.al-mahdi@itu.in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ustafa-ahmed.al-mahdi@itu.i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1600" y="2062003"/>
            <a:ext cx="7488832" cy="33547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 rtl="1"/>
            <a:r>
              <a:rPr lang="ar-SA" sz="3200" b="1" dirty="0" smtClean="0">
                <a:solidFill>
                  <a:srgbClr val="00B050"/>
                </a:solidFill>
              </a:rPr>
              <a:t>الجلسة الثانية</a:t>
            </a:r>
            <a:endParaRPr lang="ar-EG" sz="3200" b="1" dirty="0" smtClean="0">
              <a:solidFill>
                <a:srgbClr val="00B050"/>
              </a:solidFill>
            </a:endParaRPr>
          </a:p>
          <a:p>
            <a:pPr lvl="0" algn="ctr" rtl="1"/>
            <a:endParaRPr lang="ar-EG" sz="3200" b="1" dirty="0" smtClean="0">
              <a:solidFill>
                <a:srgbClr val="00B050"/>
              </a:solidFill>
            </a:endParaRPr>
          </a:p>
          <a:p>
            <a:pPr lvl="0" algn="ctr" rtl="1"/>
            <a:r>
              <a:rPr lang="ar-SA" sz="3200" b="1" dirty="0" smtClean="0">
                <a:solidFill>
                  <a:schemeClr val="tx2"/>
                </a:solidFill>
              </a:rPr>
              <a:t> تطوير </a:t>
            </a:r>
            <a:r>
              <a:rPr lang="ar-SA" sz="3200" b="1" dirty="0">
                <a:solidFill>
                  <a:schemeClr val="tx2"/>
                </a:solidFill>
              </a:rPr>
              <a:t>تكنولوجيا المعلومات والاتصالات </a:t>
            </a:r>
            <a:r>
              <a:rPr lang="ar-SA" sz="3200" b="1" dirty="0" smtClean="0">
                <a:solidFill>
                  <a:schemeClr val="tx2"/>
                </a:solidFill>
              </a:rPr>
              <a:t>من </a:t>
            </a:r>
            <a:r>
              <a:rPr lang="ar-SA" sz="3200" b="1" dirty="0">
                <a:solidFill>
                  <a:schemeClr val="tx2"/>
                </a:solidFill>
              </a:rPr>
              <a:t>أجل خلق فرص العمل </a:t>
            </a:r>
            <a:endParaRPr lang="ar-EG" sz="3200" b="1" dirty="0">
              <a:solidFill>
                <a:schemeClr val="tx2"/>
              </a:solidFill>
            </a:endParaRPr>
          </a:p>
          <a:p>
            <a:pPr lvl="0" algn="r" rtl="1"/>
            <a:endParaRPr lang="ar-EG" b="1" dirty="0" smtClean="0">
              <a:solidFill>
                <a:schemeClr val="tx2"/>
              </a:solidFill>
            </a:endParaRPr>
          </a:p>
          <a:p>
            <a:pPr algn="ctr" rtl="1"/>
            <a:r>
              <a:rPr lang="ar-EG" b="1" dirty="0" smtClean="0"/>
              <a:t>م. </a:t>
            </a:r>
            <a:r>
              <a:rPr lang="ar-SA" b="1" dirty="0" smtClean="0"/>
              <a:t>مصطفي المهدي</a:t>
            </a:r>
            <a:endParaRPr lang="en-US" dirty="0" smtClean="0"/>
          </a:p>
          <a:p>
            <a:pPr algn="ctr"/>
            <a:r>
              <a:rPr lang="ar-SA" dirty="0" smtClean="0"/>
              <a:t>المكتب الاقليمي العربي</a:t>
            </a:r>
            <a:endParaRPr lang="en-US" dirty="0" smtClean="0"/>
          </a:p>
          <a:p>
            <a:pPr algn="ctr"/>
            <a:r>
              <a:rPr lang="ar-SA" dirty="0" smtClean="0"/>
              <a:t>الاتحاد الدولي للاتصالات</a:t>
            </a:r>
          </a:p>
          <a:p>
            <a:pPr algn="ctr" rtl="1"/>
            <a:r>
              <a:rPr lang="ar-SA" sz="1200" dirty="0" smtClean="0"/>
              <a:t>بريد الكتروني: </a:t>
            </a:r>
            <a:r>
              <a:rPr lang="en-US" sz="1200" dirty="0" smtClean="0"/>
              <a:t> </a:t>
            </a:r>
            <a:r>
              <a:rPr lang="en-US" sz="1100" b="1" dirty="0" smtClean="0">
                <a:hlinkClick r:id="rId2"/>
              </a:rPr>
              <a:t>mustafa-ahmed.al-mahdi@itu.int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9512" y="6577607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Arab RDF, Manama, Bahrain, 28 October 2013</a:t>
            </a:r>
          </a:p>
        </p:txBody>
      </p:sp>
      <p:pic>
        <p:nvPicPr>
          <p:cNvPr id="2" name="Picture 2" descr="http://www.wired-destinations.com/images/guides/bahrain/New%20Bahrain%20Pics/bahrain_world_trade_centre_atkins231207_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33" y="679041"/>
            <a:ext cx="820016" cy="102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47664" y="683168"/>
            <a:ext cx="5616624" cy="123110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ITU Arab Regional Development Forum</a:t>
            </a:r>
            <a:endParaRPr lang="ar-EG" sz="2000" dirty="0" smtClean="0">
              <a:solidFill>
                <a:srgbClr val="00B050"/>
              </a:solidFill>
            </a:endParaRPr>
          </a:p>
          <a:p>
            <a:pPr algn="ctr"/>
            <a:r>
              <a:rPr lang="ar-EG" sz="2400" b="1" dirty="0">
                <a:solidFill>
                  <a:srgbClr val="00B050"/>
                </a:solidFill>
              </a:rPr>
              <a:t>المنتدي الإقليمــــي للتنمية</a:t>
            </a:r>
          </a:p>
          <a:p>
            <a:pPr algn="ctr"/>
            <a:r>
              <a:rPr lang="en-US" sz="1600" b="1" dirty="0" smtClean="0"/>
              <a:t>“</a:t>
            </a:r>
            <a:r>
              <a:rPr lang="en-US" sz="1600" b="1" dirty="0">
                <a:solidFill>
                  <a:srgbClr val="FF0000"/>
                </a:solidFill>
              </a:rPr>
              <a:t>ICT = I C T</a:t>
            </a:r>
            <a:r>
              <a:rPr lang="en-US" sz="1600" b="1" dirty="0"/>
              <a:t>omorrow</a:t>
            </a:r>
            <a:r>
              <a:rPr lang="en-US" sz="1600" b="1" dirty="0" smtClean="0"/>
              <a:t>”</a:t>
            </a:r>
            <a:endParaRPr lang="ar-EG" sz="1600" b="1" dirty="0"/>
          </a:p>
          <a:p>
            <a:pPr algn="ctr"/>
            <a:r>
              <a:rPr lang="ar-EG" sz="1400" b="1" dirty="0"/>
              <a:t>المنامة – مملكة البحرين، 28 أكتوبر 2013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64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4F35B-3464-4A10-8274-E298822A7B6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3568" y="1124744"/>
            <a:ext cx="770485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مقدمـــــــــــــــــــــــــــــة </a:t>
            </a: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en-US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لقد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أصبحت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عنصرا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اساسيا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ومحركا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رئيسيا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وموردا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للتنمية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الاقتصادية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والاجتماعية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لدول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العالم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حيث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انها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تساهم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بصورة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فعالة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مكافحة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وزيادة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الإنتاجية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ومكافحة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يلاحظ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تنتشر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بسرعة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وهذا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التطور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المتسارع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جيا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الاتصالات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والمعلومات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اصبح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محفزا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للاقتصاديات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الوطنية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حيث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انها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تعتبر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المولد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الرئيس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ى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للاقتصاد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المبني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المعرفة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و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هناك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المزيد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الإمكانيات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توفرها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جيا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الاتصالات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والمعلومات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لحث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المبتكرين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لخلق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مشاريع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مستقبلية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صناعات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جديدة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SA" sz="24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عليه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فإن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الطلب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منتجات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وخدمات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يمثل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مرتكزا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اساسيا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محورا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لخلق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فكلما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زاد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الطلب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تلك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المنتجات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والخدمات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ينتج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سوق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وبالتالي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زادت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وظائف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جديده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/>
              <a:t>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697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7544" y="1340768"/>
            <a:ext cx="820891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EG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</a:t>
            </a:r>
            <a:r>
              <a:rPr lang="ar-SA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عوامل لتكنولوجيا المعلومات والاتصالات </a:t>
            </a:r>
            <a:r>
              <a:rPr lang="ar-SA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أجل توفير </a:t>
            </a:r>
            <a:r>
              <a:rPr lang="ar-SA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 عمل </a:t>
            </a:r>
            <a:r>
              <a:rPr lang="en-ZA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Factors for ICT &amp; Job Creation</a:t>
            </a:r>
            <a:r>
              <a:rPr lang="ar-SA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:</a:t>
            </a:r>
            <a:endParaRPr lang="en-US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SA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العوامل التالية تمثل محاور رئيسية لتمكين تكنولوجيا المعلومات والاتصالات من خلق فرص عمل جديدة:  </a:t>
            </a:r>
            <a:endParaRPr lang="en-US" sz="21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ar-EG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تحرير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قطاع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وتهيئة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البنية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التحتية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المناسبة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اتاحة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النفاذ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شبكات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الاتصالات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وبأسعار</a:t>
            </a:r>
            <a:r>
              <a:rPr lang="en-US" sz="2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معقولة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ثم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تحقيق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أعلى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تغلغل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لتكنولوجيا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يساهم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جديده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بصورة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مباشرة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وغير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مباشرة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بالتالي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يساعد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تخفيف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حدة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.</a:t>
            </a:r>
          </a:p>
          <a:p>
            <a:pPr lvl="0" algn="r" rtl="1"/>
            <a:r>
              <a:rPr lang="ar-EG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الإصلاحات</a:t>
            </a:r>
            <a:r>
              <a:rPr lang="en-US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الاقتصادية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EG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يمكنها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تعمل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اعادة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هيكلة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القطاع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بمساهمتها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الناتج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الاجمالي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مما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يؤثر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بصورة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مباشرة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وظائف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تعمل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دفع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التنمية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الاقتصادية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والاجتماعية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.</a:t>
            </a:r>
          </a:p>
          <a:p>
            <a:pPr lvl="0" algn="r" rtl="1"/>
            <a:r>
              <a:rPr lang="ar-EG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</a:t>
            </a:r>
            <a:r>
              <a:rPr lang="ar-SA" sz="2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إحكام النفاذ الشامل: </a:t>
            </a:r>
            <a:endParaRPr lang="en-US" sz="21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التصميم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الافضل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والانسب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لسياسات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الخدمة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الشاملة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يساهم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تغلغل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خدمات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للمناطق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الريفية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والمناطق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المحرومة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الغير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مجديه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اقتصاديا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حيث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مبادرات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مراكز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الخدمة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الشاملة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تعمل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تغيير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الحالة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الاجتماعية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لسكان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تلك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المناطق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وذلك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بخلق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جديده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لهم و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للشباب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خاصة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النساء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مما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يتيح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عدد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كبير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الناس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الوصول</a:t>
            </a:r>
            <a:r>
              <a:rPr lang="en-US" sz="2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أدوات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</a:t>
            </a:r>
            <a:r>
              <a:rPr lang="ar-SA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ثم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فتح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عالم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المبني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المعرفة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للفقراء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والاغنياء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حد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1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سوء</a:t>
            </a:r>
            <a:r>
              <a:rPr lang="en-US" sz="2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835292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EG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4.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تنمية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المهارت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والقدرات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البشرية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algn="r" rtl="1"/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تفتقر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معظم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البلدان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وخاصة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الدول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النامية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للقوى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العاملة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الماهرة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لاستخدام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يبين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حاجة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تلك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الدول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تبني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سياسات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تنموية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لتعزيز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كفاءة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تلك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القوي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العاملة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وخلق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عمالة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</a:t>
            </a:r>
            <a:r>
              <a:rPr lang="ar-EG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هرة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لاستخدام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.</a:t>
            </a:r>
          </a:p>
          <a:p>
            <a:pPr lvl="0" algn="r" rtl="1"/>
            <a:r>
              <a:rPr lang="ar-EG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5.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الاستعانة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بمصادر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خارجية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Outsourcing </a:t>
            </a:r>
            <a:r>
              <a:rPr lang="ar-SA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):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تنشا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الاستعانة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بمصادر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خارجية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والاستافدة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تلك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الخبرات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الجدي</a:t>
            </a: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 </a:t>
            </a:r>
            <a:r>
              <a:rPr lang="en-US" sz="20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والمتجدده</a:t>
            </a: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EG" sz="1400" b="1" dirty="0"/>
              <a:t>تصدير الخدمات أو الحلول</a:t>
            </a:r>
            <a:r>
              <a:rPr lang="ar-SA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en-US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</a:p>
          <a:p>
            <a:pPr lvl="0" algn="r" rtl="1"/>
            <a:r>
              <a:rPr lang="ar-EG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6.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النوع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(Gender) </a:t>
            </a:r>
            <a:r>
              <a:rPr lang="ar-SA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اعتراف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البلدان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بضرورة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مشاركة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المرأة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عجلة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التنمية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يكون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عاملا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لتكنولوجيا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زيادة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</a:t>
            </a: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لهم 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</a:p>
          <a:p>
            <a:pPr lvl="0" algn="r" rtl="1"/>
            <a:r>
              <a:rPr lang="ar-EG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7.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الخدمات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الالكترونية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تحتاج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البلدان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توفير</a:t>
            </a:r>
            <a:r>
              <a:rPr lang="en-US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البيئة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التمكينية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اللازمة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لإنشاء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نظم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الإلكترونية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 ا</a:t>
            </a:r>
            <a:r>
              <a:rPr lang="en-US" sz="20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لتجارة</a:t>
            </a:r>
            <a:r>
              <a:rPr lang="en-US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الإلكترونية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والزراعة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الإلكترونية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والدفع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الإلكتروني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وكذلك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استخدام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أجهزة الهاتف المحمول </a:t>
            </a:r>
            <a:r>
              <a:rPr lang="en-US" sz="20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عمليات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تحويل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المبالغ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المالية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يساهم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جديده</a:t>
            </a:r>
            <a:r>
              <a:rPr lang="en-US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2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ar-EG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8.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كلفة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توصيل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الإنترنت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ارتفاع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تكلفة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الانترنت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عريض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النطاق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معظم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البلدان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يمثل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عائقا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رئيسيا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لانتشار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وبالتالي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عائقا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رئيسيا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أمام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عبر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ينبغي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تعتمد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البلدان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استراتيجية</a:t>
            </a:r>
            <a:r>
              <a:rPr lang="en-US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الإنترنت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تعزيز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نشر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lvl="0" algn="r" rtl="1"/>
            <a:r>
              <a:rPr lang="ar-EG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9.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ريادة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الأعمال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b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en-US" sz="20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</a:t>
            </a:r>
            <a:r>
              <a:rPr lang="en-US" sz="2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للبلدان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تشجيع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الشباب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الخريجين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وتحفيز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الابتكار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فيهم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ليكونو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مبتكرين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وخلاقين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لوظائف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جديده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بدلا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طالبي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1196752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EG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</a:t>
            </a:r>
            <a:r>
              <a:rPr lang="ar-SA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مجالات فرص عمل تكنولوجيا المعلومات والاتصالات (</a:t>
            </a:r>
            <a:r>
              <a:rPr lang="en-ZA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ICT Employment Opportunities</a:t>
            </a:r>
            <a:r>
              <a:rPr lang="ar-SA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):</a:t>
            </a:r>
            <a:endParaRPr lang="ar-EG" sz="2000" dirty="0"/>
          </a:p>
          <a:p>
            <a:pPr algn="r" rtl="1"/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المجالات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التالية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تمثل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لخلق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وظائف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توفرها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en-US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ar-EG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الصناعات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الجديدة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البرمجيات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والالكترونيات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الدقيقة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الكوابل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بأنواعها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والصناعات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المتعلقة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بمعدات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نظم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الهاتف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المحمول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endParaRPr lang="en-US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ar-EG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إنشاء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إنتاج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محتوى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الإنترنت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والتلفزيون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والراديو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الرموز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البريدية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ونظم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العنونة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إنشاء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الحاضنات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المتعلقة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بالتصنيع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والتجميع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التعبئة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والتغليف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والتوزيع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والتركيب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والصيانة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ومراكز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الاتصال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)،</a:t>
            </a:r>
          </a:p>
          <a:p>
            <a:pPr lvl="0" algn="r" rtl="1"/>
            <a:r>
              <a:rPr lang="ar-EG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التعهيد في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خدمات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outsourcing</a:t>
            </a:r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endParaRPr lang="ar-SA" sz="24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4.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تأسيس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مراكز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حضانة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خاصة ل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تجهيز</a:t>
            </a:r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الاعمال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بالاستعانة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بالمصادر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الخارجية</a:t>
            </a:r>
            <a:endParaRPr lang="ar-SA" sz="24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en-US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(Business Processing Outsourcing)</a:t>
            </a:r>
            <a:r>
              <a:rPr lang="ar-EG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  <a:endParaRPr lang="en-US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ar-SA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5. التدريب 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 الخط (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Online Trainings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و التقديم للوظائف علي الخط (</a:t>
            </a:r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online job application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وارسال السيرة الذاتية خطيا ،</a:t>
            </a:r>
            <a:endParaRPr lang="en-US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484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3529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EG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4. </a:t>
            </a:r>
            <a:r>
              <a:rPr lang="ar-SA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جهود الامم المتحدة /الاتحاد الدولي للاتصالات والدول الاعضاء واعضاء القطاعات</a:t>
            </a:r>
            <a:r>
              <a:rPr lang="ar-SA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EG" sz="2200" dirty="0"/>
          </a:p>
          <a:p>
            <a:pPr algn="r" rtl="1"/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خطة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جنيف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للقمة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العالمية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لمجتمع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(WSIS2003)  </a:t>
            </a:r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وكذلك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التزام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تونس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WSIS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2005)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الذي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أقر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النمو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والإنتاجية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تعزيز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الاستثمارات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المنفذة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بشكل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جيد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تؤدي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زيادة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بصورة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أكبر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وأفضل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حيث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اولت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خطة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جنيف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وتونس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موضوع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التوظيف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عبر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أهمية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بالغة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ووضح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ذلك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خط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7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marL="285750" lvl="0" indent="-285750" algn="r" rtl="1">
              <a:buFont typeface="Courier New" panose="02070309020205020404" pitchFamily="49" charset="0"/>
              <a:buChar char="o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تشجيع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تطوير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أفضل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الممارسات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للعاملين</a:t>
            </a:r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marL="285750" lvl="0" indent="-285750" algn="r" rtl="1">
              <a:buFont typeface="Courier New" panose="02070309020205020404" pitchFamily="49" charset="0"/>
              <a:buChar char="o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تشجيع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الطرق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الجديدة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لتنظيم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والأعمال</a:t>
            </a:r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marL="285750" lvl="0" indent="-285750" algn="r" rtl="1">
              <a:buFont typeface="Courier New" panose="02070309020205020404" pitchFamily="49" charset="0"/>
              <a:buChar char="o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تشجيع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بعد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لزيادة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البلدان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النامية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وأقل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البلدان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نموا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وذات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الصغيرة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EG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285750" lvl="0" indent="-285750" algn="r" rtl="1">
              <a:buFont typeface="Courier New" panose="02070309020205020404" pitchFamily="49" charset="0"/>
              <a:buChar char="o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ينبغي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يكون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هنالك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برامج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مجال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العلم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والتكنولوجيا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تستهدف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صغار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الفتيات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لزيادة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عدد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النساء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العاملات </a:t>
            </a:r>
            <a:r>
              <a:rPr lang="en-US" sz="28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مجال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</p:txBody>
      </p:sp>
    </p:spTree>
    <p:extLst>
      <p:ext uri="{BB962C8B-B14F-4D97-AF65-F5344CB8AC3E}">
        <p14:creationId xmlns:p14="http://schemas.microsoft.com/office/powerpoint/2010/main" val="30010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908720"/>
            <a:ext cx="8748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الخــــــــاتمة </a:t>
            </a: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en-US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en-US" sz="2800" dirty="0"/>
              <a:t> </a:t>
            </a:r>
          </a:p>
          <a:p>
            <a:pPr algn="r" rtl="1"/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الختام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فإن حجم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التحديات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تواجه </a:t>
            </a:r>
            <a:r>
              <a:rPr lang="en-US" sz="28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شعوب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العالم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ضخمة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بحيث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يمكن ل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واحد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اصحاب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المصلحة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عزله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نحتاج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إليه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هو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يكون هنالك توافق بين جميع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أصحاب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المصلحة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المعنيين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بصانع</a:t>
            </a:r>
            <a:r>
              <a:rPr lang="ar-EG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ة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تطوير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السياسات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المعنية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ببيئة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الاتصالات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وتكنولوجيا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الحكومات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والقطاع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الخاص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منظمات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الامم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المتحدة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والمنظمات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غير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الحكومية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حد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سواء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سويا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حيث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أنه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لتكنولوجيا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المعلومات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والاتصالات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تلعبا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دورا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فرص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جديده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عبرخلق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تغيير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منظومات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مكونات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الإنتاج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والتسويق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الجديد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المبني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المعرفة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ar-SA" sz="2800" dirty="0"/>
          </a:p>
          <a:p>
            <a:pPr algn="r" rtl="1"/>
            <a:endParaRPr lang="en-US" sz="2800" dirty="0"/>
          </a:p>
          <a:p>
            <a:pPr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98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9512" y="1628800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توصيــــــــــــــات</a:t>
            </a: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en-US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285750" lvl="0" indent="-285750" algn="r" rtl="1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مراجعة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الوطنية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المتعلقة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بالاستثمارات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اللازمة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للتعلم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والمعرفة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والابتكار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marL="285750" lvl="0" indent="-285750" algn="r" rtl="1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بيئة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تطوير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تنمية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المهارات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تعزيز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نظم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التدريب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marL="285750" lvl="0" indent="-285750" algn="r" rtl="1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وضع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نظم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لتعزيز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ثقافة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ريادة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الأعمال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وتصميم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بيئة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تنظيمية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مواتية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marL="285750" lvl="0" indent="-285750" algn="r" rtl="1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بما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جاء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توصيات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الأهداف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الإنمائية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للألفية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: </a:t>
            </a:r>
          </a:p>
          <a:p>
            <a:pPr lvl="0" algn="r" rtl="1"/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-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حماية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شبكة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الإنترنت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كمكان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لتبادل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للآراء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والمعلومات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lvl="0" algn="r" rtl="1"/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-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وضع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رؤية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لتمكين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سكان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العالم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الوصول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النطاق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العريض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بحلول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عام</a:t>
            </a:r>
            <a:endParaRPr lang="ar-SA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/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2018،</a:t>
            </a:r>
          </a:p>
          <a:p>
            <a:pPr lvl="0" algn="r" rtl="1"/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-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دعم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البرمجيات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مفتوحة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المصدر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lvl="0" algn="r" rtl="1"/>
            <a:r>
              <a:rPr lang="ar-EG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-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دعم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التعليم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عبر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الإنترنت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أجل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النمو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الاقتصادي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المستدام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ومواجهة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إساءة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استخدام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	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الإنترنت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وذلك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خلال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تنوير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المستخدمين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بمخاطر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الاستخدمات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الغير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امنة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للانترنت</a:t>
            </a: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</a:t>
            </a: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32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0B74-11B9-4E15-8114-4904C7C8F653}" type="slidenum">
              <a:rPr lang="en-US" smtClean="0"/>
              <a:t>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923330"/>
          </a:xfrm>
        </p:spPr>
        <p:txBody>
          <a:bodyPr/>
          <a:lstStyle/>
          <a:p>
            <a:r>
              <a:rPr lang="ar-EG" sz="5400" dirty="0" smtClean="0"/>
              <a:t>شكرا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4337228"/>
            <a:ext cx="7488832" cy="110799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EG" b="1" dirty="0"/>
              <a:t>م. </a:t>
            </a:r>
            <a:r>
              <a:rPr lang="ar-SA" b="1" dirty="0"/>
              <a:t>مصطفي المهدي</a:t>
            </a:r>
            <a:endParaRPr lang="en-US" dirty="0"/>
          </a:p>
          <a:p>
            <a:pPr algn="ctr"/>
            <a:r>
              <a:rPr lang="ar-SA" dirty="0"/>
              <a:t>المكتب الاقليمي العربي</a:t>
            </a:r>
            <a:endParaRPr lang="en-US" dirty="0"/>
          </a:p>
          <a:p>
            <a:pPr algn="ctr"/>
            <a:r>
              <a:rPr lang="ar-SA" dirty="0"/>
              <a:t>الاتحاد الدولي للاتصالات</a:t>
            </a:r>
          </a:p>
          <a:p>
            <a:pPr algn="ctr" rtl="1"/>
            <a:r>
              <a:rPr lang="ar-SA" sz="1200" dirty="0"/>
              <a:t>بريد الكتروني: </a:t>
            </a:r>
            <a:r>
              <a:rPr lang="en-US" sz="1200" dirty="0"/>
              <a:t> </a:t>
            </a:r>
            <a:r>
              <a:rPr lang="en-US" sz="1100" b="1" dirty="0">
                <a:hlinkClick r:id="rId2"/>
              </a:rPr>
              <a:t>mustafa-ahmed.al-mahdi@itu.int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48991"/>
      </p:ext>
    </p:extLst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AEE60AB10F1439F7E4D68581AA2F8" ma:contentTypeVersion="6" ma:contentTypeDescription="Create a new document." ma:contentTypeScope="" ma:versionID="d77e90180329a6c74e4aed77bdfb5298">
  <xsd:schema xmlns:xsd="http://www.w3.org/2001/XMLSchema" xmlns:xs="http://www.w3.org/2001/XMLSchema" xmlns:p="http://schemas.microsoft.com/office/2006/metadata/properties" xmlns:ns1="http://schemas.microsoft.com/sharepoint/v3" xmlns:ns2="2e9458a7-cf77-4e38-a176-7c00460a51ce" xmlns:ns3="07f874d8-1985-4211-bd75-0b16975e87a8" targetNamespace="http://schemas.microsoft.com/office/2006/metadata/properties" ma:root="true" ma:fieldsID="d1a45afbb746a96cdb01e4d47f085c9b" ns1:_="" ns2:_="" ns3:_="">
    <xsd:import namespace="http://schemas.microsoft.com/sharepoint/v3"/>
    <xsd:import namespace="2e9458a7-cf77-4e38-a176-7c00460a51ce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ession" minOccurs="0"/>
                <xsd:element ref="ns2:Author0" minOccurs="0"/>
                <xsd:element ref="ns2:Organization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458a7-cf77-4e38-a176-7c00460a51ce" elementFormDefault="qualified">
    <xsd:import namespace="http://schemas.microsoft.com/office/2006/documentManagement/types"/>
    <xsd:import namespace="http://schemas.microsoft.com/office/infopath/2007/PartnerControls"/>
    <xsd:element name="Session" ma:index="10" nillable="true" ma:displayName="Session" ma:internalName="Session">
      <xsd:simpleType>
        <xsd:restriction base="dms:Number"/>
      </xsd:simpleType>
    </xsd:element>
    <xsd:element name="Author0" ma:index="11" nillable="true" ma:displayName="Author" ma:internalName="Author0">
      <xsd:simpleType>
        <xsd:restriction base="dms:Text">
          <xsd:maxLength value="255"/>
        </xsd:restriction>
      </xsd:simpleType>
    </xsd:element>
    <xsd:element name="Organization" ma:index="12" nillable="true" ma:displayName="Organization" ma:internalName="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ession xmlns="2e9458a7-cf77-4e38-a176-7c00460a51ce">2</Session>
    <Author0 xmlns="2e9458a7-cf77-4e38-a176-7c00460a51ce">م. مصطفي المهدي</Author0>
    <Organization xmlns="2e9458a7-cf77-4e38-a176-7c00460a51ce">المكتب الاقليمي العربي</Organization>
  </documentManagement>
</p:properties>
</file>

<file path=customXml/itemProps1.xml><?xml version="1.0" encoding="utf-8"?>
<ds:datastoreItem xmlns:ds="http://schemas.openxmlformats.org/officeDocument/2006/customXml" ds:itemID="{1D22D336-B067-4299-986B-E55BD3F05F9D}"/>
</file>

<file path=customXml/itemProps2.xml><?xml version="1.0" encoding="utf-8"?>
<ds:datastoreItem xmlns:ds="http://schemas.openxmlformats.org/officeDocument/2006/customXml" ds:itemID="{A36808A8-2491-4BE3-896B-19A4AC1239D2}"/>
</file>

<file path=customXml/itemProps3.xml><?xml version="1.0" encoding="utf-8"?>
<ds:datastoreItem xmlns:ds="http://schemas.openxmlformats.org/officeDocument/2006/customXml" ds:itemID="{124FE7F3-AD85-4EEE-BD8E-552283ADD73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12897</TotalTime>
  <Words>864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ITU-e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تطوير تكنولوجيا المعلومات والاتصالات من أجل خلق فرص العمل</dc:title>
  <dc:creator>Nancy</dc:creator>
  <cp:lastModifiedBy>AL MAHDI, Mustafa Ahmed Ali</cp:lastModifiedBy>
  <cp:revision>519</cp:revision>
  <cp:lastPrinted>2011-11-24T11:27:25Z</cp:lastPrinted>
  <dcterms:created xsi:type="dcterms:W3CDTF">2010-11-15T10:23:29Z</dcterms:created>
  <dcterms:modified xsi:type="dcterms:W3CDTF">2013-10-27T18:54:33Z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0x01010062DAEE60AB10F1439F7E4D68581AA2F8</vt:lpwstr>
  </property>
  <property fmtid="{D5CDD505-2E9C-101B-9397-08002B2CF9AE}" pid="3" name="Order">
    <vt:r8>3100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