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8" r:id="rId19"/>
    <p:sldId id="288" r:id="rId20"/>
    <p:sldId id="281" r:id="rId21"/>
    <p:sldId id="283" r:id="rId22"/>
    <p:sldId id="284" r:id="rId23"/>
    <p:sldId id="285" r:id="rId24"/>
    <p:sldId id="286" r:id="rId25"/>
    <p:sldId id="287" r:id="rId26"/>
    <p:sldId id="264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arela Round" panose="00000500000000000000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10" autoAdjust="0"/>
  </p:normalViewPr>
  <p:slideViewPr>
    <p:cSldViewPr snapToGrid="0">
      <p:cViewPr varScale="1">
        <p:scale>
          <a:sx n="90" d="100"/>
          <a:sy n="9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37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7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Online </a:t>
            </a:r>
            <a:r>
              <a:rPr lang="en"/>
              <a:t>- 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 to be hosted on a server. (live, localhost, intranet)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n"/>
              <a:t> 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devices with ability to connect to the hosting server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 manner/format - b</a:t>
            </a:r>
            <a:r>
              <a:rPr lang="en"/>
              <a:t>y default, 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</a:t>
            </a:r>
            <a:r>
              <a:rPr lang="en"/>
              <a:t>has access to content he needs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53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Well researched - founder is in education &amp; has a wider perspective on how schools &amp; education systems work.  Also through partnerships with more schools, content vendors &amp; authors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 format e.g. KCSE student accesses KCSE related content by default, unless request is made for others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– integrated with educational tools such as scientific symbols so as to encourage students to engage i</a:t>
            </a:r>
            <a:r>
              <a:rPr lang="en"/>
              <a:t>n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educational discussions when they chat with friends.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Multimedia - educational games designed with a purpose of challenging students to improve on basic skill such as typing, widening their vocabulary etc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63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6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learning with ease – content delivered with features that filter exactly what student needs at every stage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learning patterns – since students have access to all education levels content at every point in 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Expanded knowledge base for students – since students can access content from other countries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33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Uniform/standardized content for all students – due to input from various stakeholders i.e. teachers, content vendors &amp; authors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32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Sample quizes, tests &amp; explanations leads to improved understanding by student. </a:t>
            </a:r>
          </a:p>
        </p:txBody>
      </p:sp>
    </p:spTree>
    <p:extLst>
      <p:ext uri="{BB962C8B-B14F-4D97-AF65-F5344CB8AC3E}">
        <p14:creationId xmlns:p14="http://schemas.microsoft.com/office/powerpoint/2010/main" val="407430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31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32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out decoration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25" y="0"/>
            <a:ext cx="9144000" cy="514349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25" y="0"/>
            <a:ext cx="9144000" cy="514349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813717" y="4683128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 rot="2700000">
            <a:off x="14774" y="2902620"/>
            <a:ext cx="497236" cy="497236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 rot="2700000">
            <a:off x="8520216" y="1141797"/>
            <a:ext cx="719126" cy="719126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310639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 rot="-1799089">
            <a:off x="8562083" y="3081719"/>
            <a:ext cx="542048" cy="542048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 rot="-1528015">
            <a:off x="184406" y="4107716"/>
            <a:ext cx="826065" cy="82606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240045" y="3562975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7555135" y="603174"/>
            <a:ext cx="389699" cy="389698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 rot="-722532">
            <a:off x="970774" y="658602"/>
            <a:ext cx="593867" cy="593867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7957721" y="-74672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 rot="1500134">
            <a:off x="270775" y="190735"/>
            <a:ext cx="354189" cy="35418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7675747" y="3826976"/>
            <a:ext cx="511799" cy="511799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065151" y="244975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857703" y="4581900"/>
            <a:ext cx="238499" cy="23849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3015532" y="94098"/>
            <a:ext cx="353699" cy="353698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8066931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3200947" y="4718269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348280" y="2445798"/>
            <a:ext cx="353699" cy="353699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643075" y="4619285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 rot="-2700000">
            <a:off x="6674441" y="4438128"/>
            <a:ext cx="232071" cy="23207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422055" y="132476"/>
            <a:ext cx="232199" cy="23219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25" y="0"/>
            <a:ext cx="9144000" cy="106349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914400" marR="0" lvl="2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371600" marR="0" lvl="3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1828800" marR="0" lvl="4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286000" marR="0" lvl="5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Font typeface="Varela Round"/>
              <a:buNone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Font typeface="Varela Round"/>
              <a:buNone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Font typeface="Varela Round"/>
              <a:buNone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600350" y="31917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1771439" y="58647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 rot="-1295565">
            <a:off x="1719773" y="-14240"/>
            <a:ext cx="260048" cy="260048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 rot="1050327">
            <a:off x="7064661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 rot="1498139">
            <a:off x="8048546" y="796760"/>
            <a:ext cx="260109" cy="26010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72750" y="914512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 rot="1222482">
            <a:off x="108246" y="115141"/>
            <a:ext cx="266257" cy="266257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 rot="2700000">
            <a:off x="1130105" y="721482"/>
            <a:ext cx="179462" cy="179462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8797925" y="686962"/>
            <a:ext cx="185100" cy="185098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8434356" y="190568"/>
            <a:ext cx="266399" cy="266399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7656286" y="319169"/>
            <a:ext cx="179399" cy="17939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25" y="0"/>
            <a:ext cx="9144000" cy="514349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4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3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arela Round"/>
              <a:buNone/>
              <a:defRPr sz="48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48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613861" y="4623010"/>
            <a:ext cx="559199" cy="559199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 rot="2700000">
            <a:off x="24133" y="2719060"/>
            <a:ext cx="542633" cy="542633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 rot="2700000">
            <a:off x="8500119" y="1033335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544450" y="1432590"/>
            <a:ext cx="625799" cy="625799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 rot="-1799860">
            <a:off x="8472673" y="3105703"/>
            <a:ext cx="607242" cy="607242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 rot="-1527899">
            <a:off x="453201" y="3864920"/>
            <a:ext cx="901479" cy="901479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775777" y="3374076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05615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 rot="-722907">
            <a:off x="1483694" y="647225"/>
            <a:ext cx="648177" cy="648177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6772950" y="-36363"/>
            <a:ext cx="398099" cy="398099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 rot="1498435">
            <a:off x="553711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7040267" y="3312271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893300" y="20997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423392" y="4259283"/>
            <a:ext cx="260099" cy="26009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029014" y="42547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415225" y="4449548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479238" y="222057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371264" y="4390603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 rot="-2700000">
            <a:off x="6337337" y="4348472"/>
            <a:ext cx="260072" cy="260072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567942" y="263309"/>
            <a:ext cx="260099" cy="260099"/>
          </a:xfrm>
          <a:prstGeom prst="frame">
            <a:avLst>
              <a:gd name="adj1" fmla="val 28897"/>
            </a:avLst>
          </a:prstGeom>
          <a:solidFill>
            <a:srgbClr val="FFFFFF">
              <a:alpha val="23921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30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4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24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6973"/>
              </a:buClr>
              <a:buFont typeface="Varela Round"/>
              <a:buNone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6973"/>
              </a:buClr>
              <a:buFont typeface="Varela Round"/>
              <a:buNone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6973"/>
              </a:buClr>
              <a:buFont typeface="Varela Round"/>
              <a:buNone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 idx="4294967295"/>
          </p:nvPr>
        </p:nvSpPr>
        <p:spPr>
          <a:xfrm>
            <a:off x="1981200" y="1885950"/>
            <a:ext cx="5006975" cy="1158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8000" b="1" i="0" u="none" strike="noStrike" cap="none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Easyprep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9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47700" y="1635000"/>
            <a:ext cx="7848600" cy="1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Varela Round"/>
              <a:buNone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</a:t>
            </a:r>
            <a:r>
              <a:rPr lang="en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sz="2800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virtual</a:t>
            </a:r>
            <a:r>
              <a:rPr lang="en" sz="2800" b="0" i="0" u="none" strike="noStrike" cap="none" dirty="0" smtClean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education platform </a:t>
            </a:r>
            <a:r>
              <a:rPr lang="en" sz="2800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which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provides structured and well researched educational content to high school students.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7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7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 idx="4294967295"/>
          </p:nvPr>
        </p:nvSpPr>
        <p:spPr>
          <a:xfrm>
            <a:off x="905100" y="2081248"/>
            <a:ext cx="7333800" cy="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4800"/>
              <a:t>Thank you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4294967295"/>
          </p:nvPr>
        </p:nvSpPr>
        <p:spPr>
          <a:xfrm>
            <a:off x="905100" y="3062248"/>
            <a:ext cx="7333800" cy="15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r>
              <a:rPr lang="en" sz="2000" b="1" dirty="0">
                <a:solidFill>
                  <a:srgbClr val="FFFFFF"/>
                </a:solidFill>
              </a:rPr>
              <a:t>(+233) 244 214 593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r>
              <a:rPr lang="en" sz="2000" b="1" dirty="0">
                <a:solidFill>
                  <a:srgbClr val="FFFFFF"/>
                </a:solidFill>
              </a:rPr>
              <a:t>(+254) 726 734 650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endParaRPr sz="20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r>
              <a:rPr lang="en" sz="2000" b="1" dirty="0" smtClean="0">
                <a:solidFill>
                  <a:srgbClr val="FFFFFF"/>
                </a:solidFill>
              </a:rPr>
              <a:t>benedem@yahoo.com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r>
              <a:rPr lang="en-GB" sz="2000" b="1" dirty="0">
                <a:solidFill>
                  <a:srgbClr val="FFFFFF"/>
                </a:solidFill>
              </a:rPr>
              <a:t>c</a:t>
            </a:r>
            <a:r>
              <a:rPr lang="en" sz="2000" b="1" dirty="0" smtClean="0">
                <a:solidFill>
                  <a:srgbClr val="FFFFFF"/>
                </a:solidFill>
              </a:rPr>
              <a:t>ornelius.wafula@gmail.com</a:t>
            </a:r>
            <a:endParaRPr lang="en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3000" b="1" i="0" u="none" strike="noStrike" cap="none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Innovation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17220" y="1024890"/>
            <a:ext cx="7920990" cy="40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b="0" i="0" u="none" strike="noStrike" cap="none" dirty="0" smtClean="0">
                <a:solidFill>
                  <a:srgbClr val="546973"/>
                </a:solidFill>
                <a:sym typeface="Varela Round"/>
              </a:rPr>
              <a:t> Well researched and structured content, </a:t>
            </a:r>
            <a:r>
              <a:rPr lang="en" sz="2300" b="0" i="0" u="none" strike="noStrike" cap="none" dirty="0">
                <a:solidFill>
                  <a:srgbClr val="546973"/>
                </a:solidFill>
                <a:sym typeface="Varela Round"/>
              </a:rPr>
              <a:t>in line with official education </a:t>
            </a:r>
            <a:r>
              <a:rPr lang="en" sz="2300" b="0" i="0" u="none" strike="noStrike" cap="none" dirty="0" smtClean="0">
                <a:solidFill>
                  <a:srgbClr val="546973"/>
                </a:solidFill>
                <a:sym typeface="Varela Round"/>
              </a:rPr>
              <a:t>curriculum(s)</a:t>
            </a:r>
            <a:endParaRPr lang="en" sz="2300" b="0" i="0" u="none" strike="noStrike" cap="none" dirty="0">
              <a:solidFill>
                <a:srgbClr val="546973"/>
              </a:solidFill>
              <a:sym typeface="Varela Round"/>
            </a:endParaRP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dirty="0" smtClean="0"/>
              <a:t> R</a:t>
            </a:r>
            <a:r>
              <a:rPr lang="en" sz="2300" b="0" i="0" u="none" strike="noStrike" cap="none" dirty="0" smtClean="0">
                <a:solidFill>
                  <a:srgbClr val="546973"/>
                </a:solidFill>
                <a:sym typeface="Varela Round"/>
              </a:rPr>
              <a:t>eal </a:t>
            </a:r>
            <a:r>
              <a:rPr lang="en" sz="2300" dirty="0"/>
              <a:t>final year exams</a:t>
            </a:r>
            <a:r>
              <a:rPr lang="en" sz="2300" b="0" i="0" u="none" strike="noStrike" cap="none" dirty="0">
                <a:solidFill>
                  <a:srgbClr val="546973"/>
                </a:solidFill>
                <a:sym typeface="Varela Round"/>
              </a:rPr>
              <a:t> and timed tests with detailed </a:t>
            </a:r>
            <a:r>
              <a:rPr lang="en" sz="2300" b="0" i="0" u="none" strike="noStrike" cap="none" dirty="0" smtClean="0">
                <a:solidFill>
                  <a:srgbClr val="546973"/>
                </a:solidFill>
                <a:sym typeface="Varela Round"/>
              </a:rPr>
              <a:t>explanations – familarise student </a:t>
            </a:r>
            <a:r>
              <a:rPr lang="en-GB" sz="2300" b="0" i="0" u="none" strike="noStrike" cap="none" dirty="0" smtClean="0">
                <a:solidFill>
                  <a:srgbClr val="546973"/>
                </a:solidFill>
                <a:sym typeface="Varela Round"/>
              </a:rPr>
              <a:t>with exams</a:t>
            </a:r>
            <a:endParaRPr lang="en" sz="2300" b="0" i="0" u="none" strike="noStrike" cap="none" dirty="0">
              <a:solidFill>
                <a:srgbClr val="546973"/>
              </a:solidFill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  <a:buNone/>
            </a:pPr>
            <a:endParaRPr sz="2300" b="0" i="0" u="none" strike="noStrike" cap="none" dirty="0">
              <a:solidFill>
                <a:srgbClr val="546973"/>
              </a:solidFill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b="0" i="0" u="none" strike="noStrike" cap="none" dirty="0" smtClean="0">
                <a:solidFill>
                  <a:srgbClr val="546973"/>
                </a:solidFill>
                <a:sym typeface="Varela Round"/>
              </a:rPr>
              <a:t> Social </a:t>
            </a:r>
            <a:r>
              <a:rPr lang="en" sz="2300" b="0" i="0" u="none" strike="noStrike" cap="none" dirty="0">
                <a:solidFill>
                  <a:srgbClr val="546973"/>
                </a:solidFill>
                <a:sym typeface="Varela Round"/>
              </a:rPr>
              <a:t>and multimedia features e.g. games, study groups, calendar </a:t>
            </a:r>
            <a:r>
              <a:rPr lang="en" sz="2300" dirty="0"/>
              <a:t>planner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dirty="0" smtClean="0"/>
              <a:t> Administrator features for </a:t>
            </a:r>
            <a:r>
              <a:rPr lang="en" sz="2300" dirty="0"/>
              <a:t>system and content management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3000" dirty="0"/>
              <a:t>Motivation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063499"/>
            <a:ext cx="7848600" cy="408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dirty="0" smtClean="0"/>
              <a:t> Effective </a:t>
            </a:r>
            <a:r>
              <a:rPr lang="en" sz="2300" dirty="0"/>
              <a:t>tool to prepare students for their final year </a:t>
            </a:r>
            <a:r>
              <a:rPr lang="en" sz="2300" dirty="0" smtClean="0"/>
              <a:t>exams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endParaRPr lang="en" sz="2300" dirty="0"/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dirty="0" smtClean="0"/>
              <a:t> A </a:t>
            </a:r>
            <a:r>
              <a:rPr lang="en" sz="2300" dirty="0"/>
              <a:t>tool that allows parents, teachers and students to easily measure </a:t>
            </a:r>
            <a:r>
              <a:rPr lang="en" sz="2300" dirty="0" smtClean="0"/>
              <a:t>progress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endParaRPr lang="en" sz="2300" dirty="0"/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None/>
            </a:pPr>
            <a:endParaRPr sz="2300" dirty="0"/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300" dirty="0" smtClean="0"/>
              <a:t> A fun and interactive </a:t>
            </a:r>
            <a:r>
              <a:rPr lang="en" sz="2300" dirty="0"/>
              <a:t>environment for learning </a:t>
            </a:r>
            <a:r>
              <a:rPr lang="en" sz="2300" dirty="0" smtClean="0"/>
              <a:t>i.e. integrated </a:t>
            </a:r>
            <a:r>
              <a:rPr lang="en" sz="2300" dirty="0"/>
              <a:t>games and social tools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3000"/>
              <a:t>Impact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1063500"/>
            <a:ext cx="7407000" cy="40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 High quality &amp; standard </a:t>
            </a:r>
            <a:r>
              <a:rPr lang="en" sz="2000" dirty="0"/>
              <a:t>educational content for all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 Needy students able to get sponsors</a:t>
            </a:r>
          </a:p>
          <a:p>
            <a:pPr marL="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endParaRPr sz="2000" b="0" i="0" u="none" strike="noStrike" cap="none" dirty="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 A </a:t>
            </a:r>
            <a:r>
              <a:rPr lang="en" sz="2000" dirty="0"/>
              <a:t>tool for homeschooling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40000"/>
              <a:buFont typeface="Varela Round"/>
              <a:buNone/>
            </a:pPr>
            <a:endParaRPr sz="2000" b="0" i="0" u="none" strike="noStrike" cap="none" dirty="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>
              <a:spcBef>
                <a:spcPts val="0"/>
              </a:spcBef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 Publishing </a:t>
            </a:r>
            <a:r>
              <a:rPr lang="en" sz="2000" dirty="0"/>
              <a:t>platform for content vendors and authors</a:t>
            </a:r>
          </a:p>
          <a:p>
            <a:pPr lvl="0" indent="0"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 Crowdsourcing </a:t>
            </a:r>
            <a:r>
              <a:rPr lang="en" sz="2000" dirty="0"/>
              <a:t>features allows for best answers to questions</a:t>
            </a:r>
          </a:p>
          <a:p>
            <a:pPr lvl="0" indent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 Teamwork </a:t>
            </a:r>
            <a:r>
              <a:rPr lang="en" sz="2000" dirty="0"/>
              <a:t>in solving problems by use of the social features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3000"/>
              <a:t>Results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1047750"/>
            <a:ext cx="7696200" cy="40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/>
            <a:r>
              <a:rPr lang="en" sz="2300" dirty="0" smtClean="0"/>
              <a:t> </a:t>
            </a:r>
            <a:r>
              <a:rPr lang="en" sz="2300" dirty="0"/>
              <a:t>Better performance </a:t>
            </a:r>
            <a:r>
              <a:rPr lang="en" sz="2300" dirty="0" smtClean="0"/>
              <a:t>irrespective </a:t>
            </a:r>
            <a:r>
              <a:rPr lang="en" sz="2300" dirty="0"/>
              <a:t>of socioeconomic background</a:t>
            </a:r>
          </a:p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228600"/>
            <a:r>
              <a:rPr lang="en" sz="2300" dirty="0" smtClean="0"/>
              <a:t> </a:t>
            </a:r>
            <a:r>
              <a:rPr lang="en" sz="2300" dirty="0"/>
              <a:t>Easier </a:t>
            </a:r>
            <a:r>
              <a:rPr lang="en" sz="2300" dirty="0"/>
              <a:t>learning techniques by use of multimedia e.g. videos and interactive images</a:t>
            </a:r>
          </a:p>
          <a:p>
            <a:pPr marL="457200" lvl="0" indent="-228600"/>
            <a:endParaRPr sz="2300" dirty="0"/>
          </a:p>
          <a:p>
            <a:pPr marL="457200" lvl="0" indent="-228600"/>
            <a:r>
              <a:rPr lang="en" sz="2300" dirty="0"/>
              <a:t> Collaborative </a:t>
            </a:r>
            <a:r>
              <a:rPr lang="en" sz="2300" dirty="0"/>
              <a:t>and not just competitive approach in solving problems</a:t>
            </a:r>
          </a:p>
          <a:p>
            <a:pPr marL="457200" lvl="0" indent="-228600"/>
            <a:endParaRPr sz="2300" dirty="0"/>
          </a:p>
          <a:p>
            <a:pPr marL="457200" lvl="0" indent="-228600"/>
            <a:r>
              <a:rPr lang="en" sz="2300" dirty="0"/>
              <a:t> Better </a:t>
            </a:r>
            <a:r>
              <a:rPr lang="en" sz="2300" dirty="0"/>
              <a:t>interest and passion in education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arela Round"/>
              <a:buNone/>
            </a:pPr>
            <a:r>
              <a:rPr lang="en" sz="3000"/>
              <a:t>Uniqueness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82000" cy="40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000" dirty="0" smtClean="0"/>
              <a:t>Supports </a:t>
            </a:r>
            <a:r>
              <a:rPr lang="en" sz="2000" dirty="0"/>
              <a:t>multiple education </a:t>
            </a:r>
            <a:r>
              <a:rPr lang="en" sz="2000" dirty="0" smtClean="0"/>
              <a:t>systems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endParaRPr lang="en" sz="2000" dirty="0" smtClean="0"/>
          </a:p>
          <a:p>
            <a:pPr marL="457200" indent="-228600"/>
            <a:r>
              <a:rPr lang="en" sz="2000" dirty="0" smtClean="0"/>
              <a:t>Sample questions, timed tests &amp; detailed explanations</a:t>
            </a:r>
          </a:p>
          <a:p>
            <a:pPr marL="457200" indent="-228600"/>
            <a:endParaRPr lang="en" sz="2000" dirty="0" smtClean="0"/>
          </a:p>
          <a:p>
            <a:pPr marL="457200" lvl="0" indent="-228600"/>
            <a:r>
              <a:rPr lang="en" sz="2000" dirty="0"/>
              <a:t> Progress tracking features – </a:t>
            </a:r>
            <a:r>
              <a:rPr lang="en" sz="2000" dirty="0" smtClean="0"/>
              <a:t>for easy </a:t>
            </a:r>
            <a:r>
              <a:rPr lang="en" sz="2000" dirty="0"/>
              <a:t>monitoring</a:t>
            </a:r>
          </a:p>
          <a:p>
            <a:pPr marL="457200" indent="-228600"/>
            <a:endParaRPr lang="en" sz="2000" dirty="0" smtClean="0"/>
          </a:p>
          <a:p>
            <a:pPr marL="457200" lvl="0" indent="-228600"/>
            <a:r>
              <a:rPr lang="en" sz="2000" dirty="0"/>
              <a:t> Social and multimedia features – encourages interactivity</a:t>
            </a:r>
          </a:p>
          <a:p>
            <a:pPr marL="457200" indent="-228600"/>
            <a:endParaRPr lang="en" sz="2000" dirty="0"/>
          </a:p>
          <a:p>
            <a:pPr marL="457200" lvl="0" indent="-228600"/>
            <a:r>
              <a:rPr lang="en" sz="2000" dirty="0"/>
              <a:t>No hardware limitations i.e. Online/Offline, USSD &amp; SMS, mobile </a:t>
            </a:r>
            <a:r>
              <a:rPr lang="en" sz="2000" dirty="0" smtClean="0"/>
              <a:t>applications</a:t>
            </a:r>
            <a:endParaRPr lang="en" sz="20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endParaRPr sz="2000" b="0" i="0" u="none" strike="noStrike" cap="none" dirty="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100000"/>
              <a:buFont typeface="Varela Round"/>
            </a:pPr>
            <a:r>
              <a:rPr lang="en" sz="2000" dirty="0"/>
              <a:t>Content uploaded directly into the platform for </a:t>
            </a:r>
            <a:r>
              <a:rPr lang="en" sz="2000" dirty="0" smtClean="0"/>
              <a:t>better user </a:t>
            </a:r>
            <a:r>
              <a:rPr lang="en" sz="2000" dirty="0"/>
              <a:t>experience i.e. not </a:t>
            </a:r>
            <a:r>
              <a:rPr lang="en" sz="2000" dirty="0" smtClean="0"/>
              <a:t>just documents</a:t>
            </a:r>
            <a:endParaRPr sz="2000" b="0" i="0" u="none" strike="noStrike" cap="none" dirty="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2971800" y="2343150"/>
            <a:ext cx="148013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905100" y="2088899"/>
            <a:ext cx="7333800" cy="9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ct val="25000"/>
              <a:buFont typeface="Varela Round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Demo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60606"/>
      </p:ext>
    </p:extLst>
  </p:cSld>
  <p:clrMapOvr>
    <a:masterClrMapping/>
  </p:clrMapOvr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82021C5A8D341B017ACEA8406759F" ma:contentTypeVersion="2" ma:contentTypeDescription="Create a new document." ma:contentTypeScope="" ma:versionID="dc6d8efbfe3b8fd6ca6a4accbe341446">
  <xsd:schema xmlns:xsd="http://www.w3.org/2001/XMLSchema" xmlns:xs="http://www.w3.org/2001/XMLSchema" xmlns:p="http://schemas.microsoft.com/office/2006/metadata/properties" xmlns:ns1="http://schemas.microsoft.com/sharepoint/v3" xmlns:ns2="2df02e6f-b0f3-4f6e-a49c-9768c32cdbbb" targetNamespace="http://schemas.microsoft.com/office/2006/metadata/properties" ma:root="true" ma:fieldsID="f630b839cb62b23c4bd5a5665a517da3" ns1:_="" ns2:_="">
    <xsd:import namespace="http://schemas.microsoft.com/sharepoint/v3"/>
    <xsd:import namespace="2df02e6f-b0f3-4f6e-a49c-9768c32cdbb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02e6f-b0f3-4f6e-a49c-9768c32cdb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5D1E3-ABDD-468B-B453-337248CFCBFA}"/>
</file>

<file path=customXml/itemProps2.xml><?xml version="1.0" encoding="utf-8"?>
<ds:datastoreItem xmlns:ds="http://schemas.openxmlformats.org/officeDocument/2006/customXml" ds:itemID="{62532C20-1FB2-4F60-B1C8-B34F108DF393}"/>
</file>

<file path=customXml/itemProps3.xml><?xml version="1.0" encoding="utf-8"?>
<ds:datastoreItem xmlns:ds="http://schemas.openxmlformats.org/officeDocument/2006/customXml" ds:itemID="{64FADC10-18AC-4F34-A5A3-77E3D9F66E54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503</Words>
  <Application>Microsoft Office PowerPoint</Application>
  <PresentationFormat>On-screen Show (16:9)</PresentationFormat>
  <Paragraphs>70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Varela Round</vt:lpstr>
      <vt:lpstr>Iras template</vt:lpstr>
      <vt:lpstr>Easyprep</vt:lpstr>
      <vt:lpstr>PowerPoint Presentation</vt:lpstr>
      <vt:lpstr>Innovation</vt:lpstr>
      <vt:lpstr>Motivation</vt:lpstr>
      <vt:lpstr>Impact</vt:lpstr>
      <vt:lpstr>Results</vt:lpstr>
      <vt:lpstr>Uniqueness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Easyprep</dc:title>
  <cp:lastModifiedBy>info</cp:lastModifiedBy>
  <cp:revision>18</cp:revision>
  <dcterms:modified xsi:type="dcterms:W3CDTF">2016-09-07T09:54:02Z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0x01010095182021C5A8D341B017ACEA8406759F</vt:lpwstr>
  </property>
</Properties>
</file>