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7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006" r:id="rId2"/>
    <p:sldId id="1018" r:id="rId3"/>
    <p:sldId id="998" r:id="rId4"/>
    <p:sldId id="1008" r:id="rId5"/>
    <p:sldId id="1020" r:id="rId6"/>
    <p:sldId id="1021" r:id="rId7"/>
    <p:sldId id="1030" r:id="rId8"/>
    <p:sldId id="1022" r:id="rId9"/>
    <p:sldId id="1023" r:id="rId10"/>
    <p:sldId id="1024" r:id="rId11"/>
    <p:sldId id="1019" r:id="rId12"/>
    <p:sldId id="1025" r:id="rId13"/>
    <p:sldId id="1010" r:id="rId14"/>
    <p:sldId id="1028" r:id="rId15"/>
    <p:sldId id="1029" r:id="rId16"/>
    <p:sldId id="1016" r:id="rId17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7C3C70"/>
    <a:srgbClr val="FFCC66"/>
    <a:srgbClr val="00CCFF"/>
    <a:srgbClr val="1B5BA2"/>
    <a:srgbClr val="FF5757"/>
    <a:srgbClr val="99CCFF"/>
    <a:srgbClr val="0E438A"/>
    <a:srgbClr val="D944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0420" autoAdjust="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10" d="100"/>
          <a:sy n="110" d="100"/>
        </p:scale>
        <p:origin x="-1476" y="-72"/>
      </p:cViewPr>
      <p:guideLst>
        <p:guide orient="horz" pos="3128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925AB414-991A-4865-859E-3DE8E037F942}" type="datetime6">
              <a:rPr lang="en-US"/>
              <a:pPr/>
              <a:t>September 12</a:t>
            </a:fld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E7F57481-1292-49CD-91A3-D2D8384D31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23971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2EE7BB20-351B-4692-911A-A58F6E3367F0}" type="datetime6">
              <a:rPr lang="en-US"/>
              <a:pPr/>
              <a:t>September 12</a:t>
            </a:fld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4" tIns="46067" rIns="92134" bIns="4606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E68C04A2-E442-437E-BAA1-3D145C5AAC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43229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92C81937-109D-4613-BF98-0A3444D797C7}" type="slidenum">
              <a:rPr lang="en-US" sz="1200">
                <a:solidFill>
                  <a:schemeClr val="tx1"/>
                </a:solidFill>
                <a:latin typeface="Verdana" pitchFamily="34" charset="0"/>
              </a:rPr>
              <a:pPr/>
              <a:t>1</a:t>
            </a:fld>
            <a:endParaRPr lang="en-US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10F25698-28A1-49D7-B7DC-457314CFDE3E}" type="datetime6">
              <a:rPr lang="en-US" sz="1200">
                <a:solidFill>
                  <a:schemeClr val="tx1"/>
                </a:solidFill>
                <a:latin typeface="Verdana" pitchFamily="34" charset="0"/>
              </a:rPr>
              <a:pPr/>
              <a:t>September 12</a:t>
            </a:fld>
            <a:endParaRPr lang="en-US" sz="1200" dirty="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E96F213C-9223-41CB-B7E9-B6189F648E89}" type="slidenum">
              <a:rPr lang="en-US" sz="1200">
                <a:solidFill>
                  <a:schemeClr val="tx1"/>
                </a:solidFill>
                <a:latin typeface="Verdana" pitchFamily="34" charset="0"/>
              </a:rPr>
              <a:pPr/>
              <a:t>3</a:t>
            </a:fld>
            <a:endParaRPr lang="en-US" sz="12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fld id="{1873988A-3C80-4B9E-8D11-56812FE92200}" type="datetime6">
              <a:rPr lang="en-US" sz="1200">
                <a:solidFill>
                  <a:schemeClr val="tx1"/>
                </a:solidFill>
                <a:latin typeface="Verdana" pitchFamily="34" charset="0"/>
              </a:rPr>
              <a:pPr/>
              <a:t>September 12</a:t>
            </a:fld>
            <a:endParaRPr lang="en-US" sz="120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EE7BB20-351B-4692-911A-A58F6E3367F0}" type="datetime6">
              <a:rPr lang="en-US" smtClean="0"/>
              <a:pPr/>
              <a:t>September 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8C04A2-E442-437E-BAA1-3D145C5AAC8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3395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EE7BB20-351B-4692-911A-A58F6E3367F0}" type="datetime6">
              <a:rPr lang="en-US" smtClean="0"/>
              <a:pPr/>
              <a:t>September 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8C04A2-E442-437E-BAA1-3D145C5AAC8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598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smtClean="0">
                <a:latin typeface="Univers" charset="0"/>
              </a:rPr>
              <a:t>International</a:t>
            </a:r>
            <a:br>
              <a:rPr lang="en-US" sz="1000" smtClean="0">
                <a:latin typeface="Univers" charset="0"/>
              </a:rPr>
            </a:br>
            <a:r>
              <a:rPr lang="en-US" sz="1000" smtClean="0">
                <a:latin typeface="Univers" charset="0"/>
              </a:rPr>
              <a:t>Telecommunication</a:t>
            </a:r>
            <a:br>
              <a:rPr lang="en-US" sz="1000" smtClean="0">
                <a:latin typeface="Univers" charset="0"/>
              </a:rPr>
            </a:br>
            <a:r>
              <a:rPr lang="en-US" sz="1000" smtClean="0">
                <a:latin typeface="Univers" charset="0"/>
              </a:rPr>
              <a:t>Union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1">
                <a:solidFill>
                  <a:srgbClr val="0C4B84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00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en-US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9" name="Line 30"/>
          <p:cNvSpPr>
            <a:spLocks noChangeShapeType="1"/>
          </p:cNvSpPr>
          <p:nvPr userDrawn="1"/>
        </p:nvSpPr>
        <p:spPr bwMode="auto">
          <a:xfrm flipH="1">
            <a:off x="611188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" name="Line 33"/>
          <p:cNvSpPr>
            <a:spLocks noChangeShapeType="1"/>
          </p:cNvSpPr>
          <p:nvPr userDrawn="1"/>
        </p:nvSpPr>
        <p:spPr bwMode="auto">
          <a:xfrm flipH="1">
            <a:off x="4716463" y="476250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pic>
        <p:nvPicPr>
          <p:cNvPr id="11" name="Picture 71" descr="BandoBleusurblanc-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03350" y="2349500"/>
            <a:ext cx="7054850" cy="863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26595699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02D03-A3B8-47AC-AED4-E303ACB22C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35051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757946-2A43-42C6-B4D7-4AA91CD0C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619128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52513"/>
            <a:ext cx="1943100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52513"/>
            <a:ext cx="5678487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437A28-7D23-41AA-8122-03079026E6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44518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5825" y="6453188"/>
            <a:ext cx="649288" cy="288925"/>
          </a:xfrm>
        </p:spPr>
        <p:txBody>
          <a:bodyPr/>
          <a:lstStyle>
            <a:lvl1pPr>
              <a:defRPr/>
            </a:lvl1pPr>
          </a:lstStyle>
          <a:p>
            <a:fld id="{A19CB84A-9002-47ED-A8DF-F88EA0334F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97119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59575" y="6494463"/>
            <a:ext cx="1125538" cy="246062"/>
          </a:xfrm>
        </p:spPr>
        <p:txBody>
          <a:bodyPr/>
          <a:lstStyle>
            <a:lvl1pPr>
              <a:defRPr>
                <a:latin typeface="Zurich BT" charset="0"/>
              </a:defRPr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</p:spTree>
    <p:extLst>
      <p:ext uri="{BB962C8B-B14F-4D97-AF65-F5344CB8AC3E}">
        <p14:creationId xmlns:p14="http://schemas.microsoft.com/office/powerpoint/2010/main" xmlns="" val="343158067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C2993A-9C68-45FA-A96E-EA0E10171E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075189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AE3C6-13C7-4A41-B674-500FDDEA6F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469921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844675"/>
            <a:ext cx="38100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6B57E-CC05-463C-82C8-9532AA685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363891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22B9A-16B5-49C9-B874-AEAA275215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9758737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A1D0D-0709-4BD1-A2B2-8F9C326CDB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913306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7621A-156A-45C6-976D-CCB13EB712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90069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06CF3F-46D1-4ABC-A949-A2D16E04CD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53096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8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52513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2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5"/>
          <p:cNvSpPr>
            <a:spLocks noChangeArrowheads="1"/>
          </p:cNvSpPr>
          <p:nvPr/>
        </p:nvSpPr>
        <p:spPr bwMode="auto">
          <a:xfrm>
            <a:off x="7164388" y="6524625"/>
            <a:ext cx="730250" cy="2476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E438A"/>
                </a:solidFill>
                <a:latin typeface="Zurich BT" charset="0"/>
                <a:cs typeface="Times New Roman" pitchFamily="18" charset="0"/>
              </a:rPr>
              <a:t>July 2011</a:t>
            </a:r>
          </a:p>
        </p:txBody>
      </p:sp>
      <p:pic>
        <p:nvPicPr>
          <p:cNvPr id="1031" name="Picture 71" descr="BandoBleusurblanc-E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139"/>
          <a:stretch>
            <a:fillRect/>
          </a:stretch>
        </p:blipFill>
        <p:spPr bwMode="auto">
          <a:xfrm>
            <a:off x="6948488" y="115888"/>
            <a:ext cx="2051050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73"/>
          <p:cNvSpPr txBox="1">
            <a:spLocks noChangeArrowheads="1"/>
          </p:cNvSpPr>
          <p:nvPr userDrawn="1"/>
        </p:nvSpPr>
        <p:spPr bwMode="auto">
          <a:xfrm>
            <a:off x="4418013" y="404813"/>
            <a:ext cx="26749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defRPr/>
            </a:pPr>
            <a:r>
              <a:rPr lang="en-US" sz="1100" b="1" smtClean="0">
                <a:solidFill>
                  <a:srgbClr val="1B5BA2"/>
                </a:solidFill>
                <a:latin typeface="Arial" pitchFamily="34" charset="0"/>
              </a:rPr>
              <a:t>Committed to Connecting the World</a:t>
            </a:r>
          </a:p>
        </p:txBody>
      </p:sp>
      <p:sp>
        <p:nvSpPr>
          <p:cNvPr id="1033" name="Line 74"/>
          <p:cNvSpPr>
            <a:spLocks noChangeShapeType="1"/>
          </p:cNvSpPr>
          <p:nvPr userDrawn="1"/>
        </p:nvSpPr>
        <p:spPr bwMode="auto">
          <a:xfrm flipH="1">
            <a:off x="395288" y="549275"/>
            <a:ext cx="41052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64400" y="6524625"/>
            <a:ext cx="630238" cy="2460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0E438A"/>
                </a:solidFill>
                <a:latin typeface="Zurich BT" charset="0"/>
                <a:cs typeface="Times New Roman" pitchFamily="18" charset="0"/>
              </a:defRPr>
            </a:lvl1pPr>
          </a:lstStyle>
          <a:p>
            <a:fld id="{CAC73A35-0A4F-4FF8-AE4F-B3793C50D7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5" r:id="rId13"/>
  </p:sldLayoutIdLst>
  <p:transition>
    <p:fade/>
  </p:transition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reyes@datectech.co.uk" TargetMode="External"/><Relationship Id="rId2" Type="http://schemas.openxmlformats.org/officeDocument/2006/relationships/hyperlink" Target="mailto:greenstandard@itu.int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046163" y="1525518"/>
            <a:ext cx="7054850" cy="1754326"/>
          </a:xfrm>
        </p:spPr>
        <p:txBody>
          <a:bodyPr/>
          <a:lstStyle/>
          <a:p>
            <a:r>
              <a:rPr lang="en-GB" sz="3600" dirty="0" smtClean="0"/>
              <a:t>Toolkit </a:t>
            </a:r>
            <a:r>
              <a:rPr lang="en-GB" sz="3600" dirty="0"/>
              <a:t>on </a:t>
            </a:r>
            <a:r>
              <a:rPr lang="es-CO" sz="3600" dirty="0"/>
              <a:t/>
            </a:r>
            <a:br>
              <a:rPr lang="es-CO" sz="3600" dirty="0"/>
            </a:br>
            <a:r>
              <a:rPr lang="en-GB" sz="3600" dirty="0"/>
              <a:t>End-of-Life Management of ICT Equipment</a:t>
            </a:r>
            <a:endParaRPr lang="es-CO" sz="3600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116013" y="4005263"/>
            <a:ext cx="7304087" cy="1079921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Tatiana Terekhova</a:t>
            </a:r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UNEP/Secretariat of the Basel Convention</a:t>
            </a:r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5124" name="Picture 2" descr="C:\Documents and Settings\bueti\My Documents\My Pictures\itu-c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300663"/>
            <a:ext cx="231775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2400" cy="461665"/>
          </a:xfrm>
        </p:spPr>
        <p:txBody>
          <a:bodyPr/>
          <a:lstStyle/>
          <a:p>
            <a:pPr eaLnBrk="1" hangingPunct="1"/>
            <a:r>
              <a:rPr lang="en-GB" sz="2400" dirty="0" smtClean="0"/>
              <a:t>Clean </a:t>
            </a:r>
            <a:r>
              <a:rPr lang="en-GB" sz="2400" dirty="0"/>
              <a:t>Supply Chain and Conflict </a:t>
            </a:r>
            <a:r>
              <a:rPr lang="en-GB" sz="2400" dirty="0" smtClean="0"/>
              <a:t>Minerals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251520" y="1571650"/>
            <a:ext cx="8636496" cy="5025702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16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lvl="1"/>
            <a:r>
              <a:rPr lang="en-GB" sz="1600" b="1" dirty="0">
                <a:solidFill>
                  <a:srgbClr val="0070C0"/>
                </a:solidFill>
              </a:rPr>
              <a:t>Manufacturers can support </a:t>
            </a:r>
            <a:r>
              <a:rPr lang="en-GB" sz="1600" b="1" dirty="0" smtClean="0">
                <a:solidFill>
                  <a:srgbClr val="0070C0"/>
                </a:solidFill>
              </a:rPr>
              <a:t>recyclers ‘ efforts to recover </a:t>
            </a:r>
            <a:r>
              <a:rPr lang="en-GB" sz="1600" b="1" dirty="0">
                <a:solidFill>
                  <a:srgbClr val="0070C0"/>
                </a:solidFill>
              </a:rPr>
              <a:t>material by: </a:t>
            </a:r>
          </a:p>
          <a:p>
            <a:pPr lvl="2" eaLnBrk="1" hangingPunct="1"/>
            <a:r>
              <a:rPr lang="en-GB" sz="1600" dirty="0">
                <a:solidFill>
                  <a:srgbClr val="0070C0"/>
                </a:solidFill>
              </a:rPr>
              <a:t>Designing products that through their different life -cycle stages reduce environmental impact and waste </a:t>
            </a:r>
            <a:r>
              <a:rPr lang="en-GB" sz="1600" dirty="0" smtClean="0">
                <a:solidFill>
                  <a:srgbClr val="0070C0"/>
                </a:solidFill>
              </a:rPr>
              <a:t>generation. (</a:t>
            </a:r>
            <a:r>
              <a:rPr lang="en-GB" sz="1200" u="sng" dirty="0" smtClean="0">
                <a:solidFill>
                  <a:srgbClr val="0070C0"/>
                </a:solidFill>
              </a:rPr>
              <a:t>See Sustainable Products - </a:t>
            </a:r>
            <a:r>
              <a:rPr lang="en-US" sz="1200" u="sng" dirty="0">
                <a:solidFill>
                  <a:srgbClr val="0070C0"/>
                </a:solidFill>
              </a:rPr>
              <a:t>Designing for End-of-Life Treatment</a:t>
            </a:r>
            <a:r>
              <a:rPr lang="en-US" sz="1600" dirty="0">
                <a:solidFill>
                  <a:srgbClr val="0070C0"/>
                </a:solidFill>
              </a:rPr>
              <a:t>)</a:t>
            </a:r>
            <a:endParaRPr lang="en-GB" sz="1600" dirty="0">
              <a:solidFill>
                <a:srgbClr val="0070C0"/>
              </a:solidFill>
            </a:endParaRPr>
          </a:p>
          <a:p>
            <a:pPr marL="914400" lvl="2" indent="0" eaLnBrk="1" hangingPunct="1">
              <a:buNone/>
            </a:pPr>
            <a:endParaRPr lang="en-GB" sz="1600" dirty="0">
              <a:solidFill>
                <a:srgbClr val="0070C0"/>
              </a:solidFill>
            </a:endParaRPr>
          </a:p>
          <a:p>
            <a:pPr lvl="2" eaLnBrk="1" hangingPunct="1"/>
            <a:r>
              <a:rPr lang="en-GB" sz="1600" dirty="0">
                <a:solidFill>
                  <a:srgbClr val="0070C0"/>
                </a:solidFill>
              </a:rPr>
              <a:t>Designing, producing, labelling and </a:t>
            </a:r>
            <a:r>
              <a:rPr lang="en-GB" sz="1600" dirty="0" smtClean="0">
                <a:solidFill>
                  <a:srgbClr val="0070C0"/>
                </a:solidFill>
              </a:rPr>
              <a:t>commercialising </a:t>
            </a:r>
            <a:r>
              <a:rPr lang="en-GB" sz="1600" dirty="0">
                <a:solidFill>
                  <a:srgbClr val="0070C0"/>
                </a:solidFill>
              </a:rPr>
              <a:t>equipment that have has a reasonable extensive life and </a:t>
            </a:r>
            <a:r>
              <a:rPr lang="en-GB" sz="1600" dirty="0" smtClean="0">
                <a:solidFill>
                  <a:srgbClr val="0070C0"/>
                </a:solidFill>
              </a:rPr>
              <a:t>can </a:t>
            </a:r>
            <a:r>
              <a:rPr lang="en-GB" sz="1600" dirty="0">
                <a:solidFill>
                  <a:srgbClr val="0070C0"/>
                </a:solidFill>
              </a:rPr>
              <a:t>easily be repaired or dismantled for reuse or its value recovered </a:t>
            </a:r>
            <a:r>
              <a:rPr lang="en-GB" sz="1600" dirty="0" smtClean="0">
                <a:solidFill>
                  <a:srgbClr val="0070C0"/>
                </a:solidFill>
              </a:rPr>
              <a:t>without </a:t>
            </a:r>
            <a:r>
              <a:rPr lang="en-GB" sz="1600" dirty="0">
                <a:solidFill>
                  <a:srgbClr val="0070C0"/>
                </a:solidFill>
              </a:rPr>
              <a:t>influencing economic </a:t>
            </a:r>
            <a:r>
              <a:rPr lang="en-GB" sz="1600" dirty="0" smtClean="0">
                <a:solidFill>
                  <a:srgbClr val="0070C0"/>
                </a:solidFill>
              </a:rPr>
              <a:t>growth.</a:t>
            </a:r>
          </a:p>
          <a:p>
            <a:pPr marL="914400" lvl="2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b="1" dirty="0">
                <a:solidFill>
                  <a:srgbClr val="0070C0"/>
                </a:solidFill>
              </a:rPr>
              <a:t>Recycling rare metals in ICT </a:t>
            </a:r>
            <a:r>
              <a:rPr lang="en-GB" sz="1600" b="1" dirty="0" smtClean="0">
                <a:solidFill>
                  <a:srgbClr val="0070C0"/>
                </a:solidFill>
              </a:rPr>
              <a:t>equipment </a:t>
            </a:r>
            <a:r>
              <a:rPr lang="en-GB" sz="1600" b="1" dirty="0">
                <a:solidFill>
                  <a:srgbClr val="0070C0"/>
                </a:solidFill>
              </a:rPr>
              <a:t>- ITU-T L.1100</a:t>
            </a:r>
          </a:p>
          <a:p>
            <a:pPr lvl="2" eaLnBrk="1" hangingPunct="1"/>
            <a:r>
              <a:rPr lang="en-GB" sz="1600" dirty="0" smtClean="0">
                <a:solidFill>
                  <a:srgbClr val="0070C0"/>
                </a:solidFill>
              </a:rPr>
              <a:t>Detailing the procedures to be employed when recycling these metals.</a:t>
            </a:r>
          </a:p>
          <a:p>
            <a:pPr lvl="2" eaLnBrk="1" hangingPunct="1"/>
            <a:r>
              <a:rPr lang="en-GB" sz="1600" dirty="0" smtClean="0">
                <a:solidFill>
                  <a:srgbClr val="0070C0"/>
                </a:solidFill>
              </a:rPr>
              <a:t>The Recommendation outlines key considerations in all phases of the recycling process, and provides guidelines as to how organizations may fairly and transparently report on rare metal recycling. </a:t>
            </a:r>
          </a:p>
          <a:p>
            <a:pPr lvl="2" eaLnBrk="1" hangingPunct="1"/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D6CE76-708E-46C9-8A39-9B3973021678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10</a:t>
            </a:fld>
            <a:endParaRPr lang="en-US" sz="1000" dirty="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6664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684213" y="615332"/>
            <a:ext cx="7772400" cy="675925"/>
          </a:xfrm>
        </p:spPr>
        <p:txBody>
          <a:bodyPr/>
          <a:lstStyle/>
          <a:p>
            <a:pPr eaLnBrk="1" hangingPunct="1"/>
            <a:r>
              <a:rPr lang="en-GB" sz="2400" dirty="0"/>
              <a:t>Socio – Economical </a:t>
            </a:r>
            <a:r>
              <a:rPr lang="en-GB" sz="2400" dirty="0" smtClean="0"/>
              <a:t>Issues</a:t>
            </a:r>
            <a:r>
              <a:rPr lang="en-GB" sz="2400" dirty="0"/>
              <a:t>:</a:t>
            </a:r>
            <a:endParaRPr lang="en-US" sz="2400" dirty="0" smtClean="0"/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-117495" y="862560"/>
            <a:ext cx="9261495" cy="5734792"/>
          </a:xfrm>
        </p:spPr>
        <p:txBody>
          <a:bodyPr/>
          <a:lstStyle/>
          <a:p>
            <a:pPr lvl="1" eaLnBrk="1" hangingPunct="1"/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b="1" dirty="0" smtClean="0">
                <a:solidFill>
                  <a:srgbClr val="0070C0"/>
                </a:solidFill>
              </a:rPr>
              <a:t>Developing countries main challenges in relation to e-waste</a:t>
            </a:r>
            <a:r>
              <a:rPr lang="en-GB" sz="1600" dirty="0" smtClean="0">
                <a:solidFill>
                  <a:srgbClr val="0070C0"/>
                </a:solidFill>
              </a:rPr>
              <a:t>:</a:t>
            </a:r>
          </a:p>
          <a:p>
            <a:pPr lvl="2" eaLnBrk="1" hangingPunct="1"/>
            <a:r>
              <a:rPr lang="en-GB" sz="1600" dirty="0" smtClean="0">
                <a:solidFill>
                  <a:srgbClr val="0070C0"/>
                </a:solidFill>
              </a:rPr>
              <a:t>Imported non- functional / non - repairable equipment as second-hand with very short life spam, as well as domestically generation is rising.</a:t>
            </a:r>
          </a:p>
          <a:p>
            <a:pPr marL="914400" lvl="2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b="1" dirty="0" smtClean="0">
                <a:solidFill>
                  <a:srgbClr val="0070C0"/>
                </a:solidFill>
              </a:rPr>
              <a:t>Positive and Negatives effects </a:t>
            </a:r>
            <a:r>
              <a:rPr lang="en-GB" sz="1600" dirty="0" smtClean="0">
                <a:solidFill>
                  <a:srgbClr val="0070C0"/>
                </a:solidFill>
              </a:rPr>
              <a:t>depending on whether the EOL management of ICT equipment is managed responsibly or not.</a:t>
            </a:r>
          </a:p>
          <a:p>
            <a:pPr marL="457200" lvl="1" indent="0" eaLnBrk="1" hangingPunct="1"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b="1" dirty="0" smtClean="0">
                <a:solidFill>
                  <a:srgbClr val="0070C0"/>
                </a:solidFill>
              </a:rPr>
              <a:t>Efforts need to focus on:</a:t>
            </a:r>
          </a:p>
          <a:p>
            <a:pPr lvl="2" eaLnBrk="1" hangingPunct="1"/>
            <a:r>
              <a:rPr lang="en-GB" sz="1600" u="sng" dirty="0" smtClean="0">
                <a:solidFill>
                  <a:srgbClr val="0070C0"/>
                </a:solidFill>
              </a:rPr>
              <a:t>Stopping unlawful competition </a:t>
            </a:r>
            <a:r>
              <a:rPr lang="en-GB" sz="1600" dirty="0" smtClean="0">
                <a:solidFill>
                  <a:srgbClr val="0070C0"/>
                </a:solidFill>
              </a:rPr>
              <a:t>of traders who calling themselves “recyclers” offering large economic benefits but no guarantees for the EOL management</a:t>
            </a:r>
          </a:p>
          <a:p>
            <a:pPr marL="914400" lvl="2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2" eaLnBrk="1" hangingPunct="1"/>
            <a:r>
              <a:rPr lang="en-GB" sz="1600" u="sng" dirty="0" smtClean="0">
                <a:solidFill>
                  <a:srgbClr val="0070C0"/>
                </a:solidFill>
              </a:rPr>
              <a:t>Development and adoption of policies, legislation and standards</a:t>
            </a:r>
            <a:r>
              <a:rPr lang="en-GB" sz="1600" dirty="0" smtClean="0">
                <a:solidFill>
                  <a:srgbClr val="0070C0"/>
                </a:solidFill>
              </a:rPr>
              <a:t> to support sustainable jobs  creation and use of technology for environmentally sound management of EOL ICT equipment. </a:t>
            </a:r>
          </a:p>
          <a:p>
            <a:pPr lvl="2" eaLnBrk="1" hangingPunct="1"/>
            <a:endParaRPr lang="en-GB" sz="1600" dirty="0" smtClean="0">
              <a:solidFill>
                <a:srgbClr val="0070C0"/>
              </a:solidFill>
            </a:endParaRPr>
          </a:p>
          <a:p>
            <a:pPr lvl="2" eaLnBrk="1" hangingPunct="1"/>
            <a:r>
              <a:rPr lang="en-GB" sz="1600" dirty="0" smtClean="0">
                <a:solidFill>
                  <a:srgbClr val="0070C0"/>
                </a:solidFill>
              </a:rPr>
              <a:t>The importance to </a:t>
            </a:r>
            <a:r>
              <a:rPr lang="en-GB" sz="1600" u="sng" dirty="0" smtClean="0">
                <a:solidFill>
                  <a:srgbClr val="0070C0"/>
                </a:solidFill>
              </a:rPr>
              <a:t>regulated refurbishing and reuse practices </a:t>
            </a:r>
            <a:r>
              <a:rPr lang="en-GB" sz="1600" dirty="0" smtClean="0">
                <a:solidFill>
                  <a:srgbClr val="0070C0"/>
                </a:solidFill>
              </a:rPr>
              <a:t>in developing countries to support the protection of global community and limit the operations of unlawful players on the market</a:t>
            </a:r>
          </a:p>
          <a:p>
            <a:pPr lvl="2" eaLnBrk="1" hangingPunct="1"/>
            <a:r>
              <a:rPr lang="en-GB" sz="1600" dirty="0" smtClean="0">
                <a:solidFill>
                  <a:srgbClr val="0070C0"/>
                </a:solidFill>
              </a:rPr>
              <a:t>Ghana Case Study. </a:t>
            </a:r>
          </a:p>
          <a:p>
            <a:pPr lvl="2" eaLnBrk="1" hangingPunct="1"/>
            <a:endParaRPr lang="en-GB" sz="1600" dirty="0" smtClean="0">
              <a:solidFill>
                <a:srgbClr val="0070C0"/>
              </a:solidFill>
            </a:endParaRPr>
          </a:p>
          <a:p>
            <a:pPr marL="51435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marL="914400" lvl="2" indent="0" eaLnBrk="1" hangingPunct="1">
              <a:buNone/>
            </a:pP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D6CE76-708E-46C9-8A39-9B3973021678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11</a:t>
            </a:fld>
            <a:endParaRPr lang="en-US" sz="1000" dirty="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6753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539552" y="980728"/>
            <a:ext cx="7772400" cy="461665"/>
          </a:xfrm>
        </p:spPr>
        <p:txBody>
          <a:bodyPr/>
          <a:lstStyle/>
          <a:p>
            <a:pPr eaLnBrk="1" hangingPunct="1"/>
            <a:r>
              <a:rPr lang="en-GB" sz="2400" dirty="0"/>
              <a:t>Offsetting Opportunities and </a:t>
            </a:r>
            <a:r>
              <a:rPr lang="en-GB" sz="2400" dirty="0" smtClean="0"/>
              <a:t>Mitigation:</a:t>
            </a:r>
            <a:endParaRPr lang="en-US" sz="2400" dirty="0"/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-180528" y="1484784"/>
            <a:ext cx="6480720" cy="4680520"/>
          </a:xfrm>
        </p:spPr>
        <p:txBody>
          <a:bodyPr/>
          <a:lstStyle/>
          <a:p>
            <a:pPr lvl="1" eaLnBrk="1" hangingPunct="1"/>
            <a:endParaRPr lang="en-GB" sz="1600" dirty="0">
              <a:solidFill>
                <a:srgbClr val="0070C0"/>
              </a:solidFill>
            </a:endParaRPr>
          </a:p>
          <a:p>
            <a:pPr marL="45720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2000" dirty="0">
                <a:solidFill>
                  <a:srgbClr val="0070C0"/>
                </a:solidFill>
              </a:rPr>
              <a:t>Corporate Social </a:t>
            </a:r>
            <a:r>
              <a:rPr lang="en-GB" sz="2000" dirty="0" smtClean="0">
                <a:solidFill>
                  <a:srgbClr val="0070C0"/>
                </a:solidFill>
              </a:rPr>
              <a:t>Responsibility</a:t>
            </a:r>
          </a:p>
          <a:p>
            <a:pPr marL="457200" lvl="1" indent="0" eaLnBrk="1" hangingPunct="1">
              <a:buNone/>
            </a:pPr>
            <a:endParaRPr lang="en-GB" sz="20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2000" dirty="0" smtClean="0">
                <a:solidFill>
                  <a:srgbClr val="0070C0"/>
                </a:solidFill>
              </a:rPr>
              <a:t>CO2 Management:</a:t>
            </a:r>
          </a:p>
          <a:p>
            <a:pPr lvl="2" eaLnBrk="1" hangingPunct="1"/>
            <a:r>
              <a:rPr lang="en-GB" sz="1600" dirty="0">
                <a:solidFill>
                  <a:srgbClr val="0070C0"/>
                </a:solidFill>
              </a:rPr>
              <a:t>A</a:t>
            </a:r>
            <a:r>
              <a:rPr lang="en-GB" sz="1600" dirty="0" smtClean="0">
                <a:solidFill>
                  <a:srgbClr val="0070C0"/>
                </a:solidFill>
              </a:rPr>
              <a:t>llowing </a:t>
            </a:r>
            <a:r>
              <a:rPr lang="en-GB" sz="1600" dirty="0">
                <a:solidFill>
                  <a:srgbClr val="0070C0"/>
                </a:solidFill>
              </a:rPr>
              <a:t>the e-waste recycling industry to actively participate in the to carbon </a:t>
            </a:r>
            <a:r>
              <a:rPr lang="en-GB" sz="1600" dirty="0" smtClean="0">
                <a:solidFill>
                  <a:srgbClr val="0070C0"/>
                </a:solidFill>
              </a:rPr>
              <a:t>markets.</a:t>
            </a:r>
          </a:p>
          <a:p>
            <a:pPr lvl="2" eaLnBrk="1" hangingPunct="1"/>
            <a:r>
              <a:rPr lang="en-GB" sz="1600" dirty="0">
                <a:solidFill>
                  <a:srgbClr val="0070C0"/>
                </a:solidFill>
              </a:rPr>
              <a:t>E</a:t>
            </a:r>
            <a:r>
              <a:rPr lang="en-GB" sz="1600" dirty="0" smtClean="0">
                <a:solidFill>
                  <a:srgbClr val="0070C0"/>
                </a:solidFill>
              </a:rPr>
              <a:t>nabling </a:t>
            </a:r>
            <a:r>
              <a:rPr lang="en-GB" sz="1600" dirty="0">
                <a:solidFill>
                  <a:srgbClr val="0070C0"/>
                </a:solidFill>
              </a:rPr>
              <a:t>project-based offsets for different stakeholders </a:t>
            </a:r>
          </a:p>
          <a:p>
            <a:pPr lvl="2" eaLnBrk="1" hangingPunct="1"/>
            <a:r>
              <a:rPr lang="en-GB" sz="1600" dirty="0" smtClean="0">
                <a:solidFill>
                  <a:srgbClr val="0070C0"/>
                </a:solidFill>
              </a:rPr>
              <a:t>Enabling project-based </a:t>
            </a:r>
            <a:r>
              <a:rPr lang="en-GB" sz="1600" dirty="0">
                <a:solidFill>
                  <a:srgbClr val="0070C0"/>
                </a:solidFill>
              </a:rPr>
              <a:t>offsets for different stakeholders </a:t>
            </a:r>
            <a:r>
              <a:rPr lang="en-GB" sz="1600" dirty="0" smtClean="0">
                <a:solidFill>
                  <a:srgbClr val="0070C0"/>
                </a:solidFill>
              </a:rPr>
              <a:t>for </a:t>
            </a:r>
            <a:r>
              <a:rPr lang="en-GB" sz="1600" dirty="0">
                <a:solidFill>
                  <a:srgbClr val="0070C0"/>
                </a:solidFill>
              </a:rPr>
              <a:t>setting up a take back scheme in a country without legislative </a:t>
            </a:r>
            <a:r>
              <a:rPr lang="en-GB" sz="1600" dirty="0" smtClean="0">
                <a:solidFill>
                  <a:srgbClr val="0070C0"/>
                </a:solidFill>
              </a:rPr>
              <a:t>obligations.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D6CE76-708E-46C9-8A39-9B3973021678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12</a:t>
            </a:fld>
            <a:endParaRPr lang="en-US" sz="1000" dirty="0">
              <a:solidFill>
                <a:srgbClr val="0E438A"/>
              </a:solidFill>
              <a:latin typeface="Zurich BT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1771374"/>
            <a:ext cx="2499742" cy="410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2016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72400" cy="461665"/>
          </a:xfrm>
        </p:spPr>
        <p:txBody>
          <a:bodyPr/>
          <a:lstStyle/>
          <a:p>
            <a:pPr eaLnBrk="1" hangingPunct="1"/>
            <a:r>
              <a:rPr lang="en-GB" sz="2400" dirty="0">
                <a:solidFill>
                  <a:srgbClr val="0070C0"/>
                </a:solidFill>
                <a:cs typeface="Arial" pitchFamily="34" charset="0"/>
              </a:rPr>
              <a:t>Conclusions </a:t>
            </a:r>
            <a:r>
              <a:rPr lang="en-US" sz="2400" dirty="0">
                <a:solidFill>
                  <a:srgbClr val="0070C0"/>
                </a:solidFill>
                <a:cs typeface="Arial" pitchFamily="34" charset="0"/>
              </a:rPr>
              <a:t> - Suggestions </a:t>
            </a:r>
            <a:endParaRPr lang="en-GB" sz="2400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700808"/>
            <a:ext cx="8280920" cy="515719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GB" sz="1600" u="sng" dirty="0" smtClean="0">
                <a:solidFill>
                  <a:srgbClr val="0070C0"/>
                </a:solidFill>
                <a:cs typeface="Arial" pitchFamily="34" charset="0"/>
              </a:rPr>
              <a:t>ICT </a:t>
            </a:r>
            <a:r>
              <a:rPr lang="en-GB" sz="1600" u="sng" dirty="0">
                <a:solidFill>
                  <a:srgbClr val="0070C0"/>
                </a:solidFill>
                <a:cs typeface="Arial" pitchFamily="34" charset="0"/>
              </a:rPr>
              <a:t>product design </a:t>
            </a:r>
            <a:r>
              <a:rPr lang="en-GB" sz="1600" u="sng" dirty="0" smtClean="0">
                <a:solidFill>
                  <a:srgbClr val="0070C0"/>
                </a:solidFill>
                <a:cs typeface="Arial" pitchFamily="34" charset="0"/>
              </a:rPr>
              <a:t>issues: 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Clean supply chain: reduction of the demand on limited natural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resources;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products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 with reasonable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extensive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life.</a:t>
            </a:r>
          </a:p>
          <a:p>
            <a:pPr marL="457200" lvl="1" indent="0">
              <a:buNone/>
            </a:pPr>
            <a:endParaRPr lang="en-GB" sz="1600" dirty="0">
              <a:solidFill>
                <a:srgbClr val="0070C0"/>
              </a:solidFill>
              <a:ea typeface="+mn-ea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1600" u="sng" dirty="0">
                <a:solidFill>
                  <a:srgbClr val="0070C0"/>
                </a:solidFill>
                <a:cs typeface="Arial" pitchFamily="34" charset="0"/>
              </a:rPr>
              <a:t>Technical guidance applicable to refurbishment and repair facilities as well as marketing of used ICT </a:t>
            </a:r>
            <a:r>
              <a:rPr lang="en-GB" sz="1600" u="sng" dirty="0" smtClean="0">
                <a:solidFill>
                  <a:srgbClr val="0070C0"/>
                </a:solidFill>
                <a:cs typeface="Arial" pitchFamily="34" charset="0"/>
              </a:rPr>
              <a:t>equipment: </a:t>
            </a:r>
          </a:p>
          <a:p>
            <a:pPr lvl="1"/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To include processing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and management of equipment and components destined for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reuse;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record keeping and performance measurement (partly covered here), etc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.</a:t>
            </a:r>
          </a:p>
          <a:p>
            <a:pPr marL="457200" lvl="1" indent="0">
              <a:buNone/>
            </a:pPr>
            <a:endParaRPr lang="en-GB" sz="1600" dirty="0">
              <a:solidFill>
                <a:srgbClr val="0070C0"/>
              </a:solidFill>
              <a:ea typeface="+mn-ea"/>
              <a:cs typeface="Arial" pitchFamily="34" charset="0"/>
            </a:endParaRPr>
          </a:p>
          <a:p>
            <a:pPr>
              <a:buFont typeface="+mj-lt"/>
              <a:buAutoNum type="arabicPeriod"/>
            </a:pPr>
            <a:r>
              <a:rPr lang="en-GB" sz="1600" u="sng" dirty="0" smtClean="0">
                <a:solidFill>
                  <a:srgbClr val="0070C0"/>
                </a:solidFill>
                <a:cs typeface="Arial" pitchFamily="34" charset="0"/>
              </a:rPr>
              <a:t>Environmental</a:t>
            </a:r>
            <a:r>
              <a:rPr lang="en-GB" sz="1600" u="sng" dirty="0">
                <a:solidFill>
                  <a:srgbClr val="0070C0"/>
                </a:solidFill>
                <a:cs typeface="Arial" pitchFamily="34" charset="0"/>
              </a:rPr>
              <a:t>, socio-economic aspects</a:t>
            </a:r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:</a:t>
            </a:r>
          </a:p>
          <a:p>
            <a:pPr lvl="1"/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Guide the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industry in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how to help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governments and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communities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to end bad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EOL practices , taking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into account the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micro-economics.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7A2282-9DA6-4493-B382-BB689EE9B482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13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461665"/>
          </a:xfrm>
        </p:spPr>
        <p:txBody>
          <a:bodyPr/>
          <a:lstStyle/>
          <a:p>
            <a:r>
              <a:rPr lang="en-GB" sz="2400" dirty="0"/>
              <a:t>Suggestions to ITU-T Study Group </a:t>
            </a:r>
            <a:r>
              <a:rPr lang="en-GB" sz="2400" dirty="0" smtClean="0"/>
              <a:t>5</a:t>
            </a:r>
            <a:r>
              <a:rPr lang="en-GB" sz="2400" dirty="0" smtClean="0">
                <a:solidFill>
                  <a:srgbClr val="0070C0"/>
                </a:solidFill>
                <a:cs typeface="Arial" pitchFamily="34" charset="0"/>
              </a:rPr>
              <a:t>: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412776"/>
            <a:ext cx="8280920" cy="5157192"/>
          </a:xfrm>
        </p:spPr>
        <p:txBody>
          <a:bodyPr/>
          <a:lstStyle/>
          <a:p>
            <a:pPr marL="57150" indent="0">
              <a:buNone/>
            </a:pPr>
            <a:r>
              <a:rPr lang="en-GB" sz="2000" dirty="0" smtClean="0">
                <a:solidFill>
                  <a:srgbClr val="0070C0"/>
                </a:solidFill>
                <a:cs typeface="Arial" pitchFamily="34" charset="0"/>
              </a:rPr>
              <a:t>4. </a:t>
            </a:r>
            <a:r>
              <a:rPr lang="en-GB" sz="2000" u="sng" dirty="0" smtClean="0">
                <a:solidFill>
                  <a:srgbClr val="0070C0"/>
                </a:solidFill>
                <a:cs typeface="Arial" pitchFamily="34" charset="0"/>
              </a:rPr>
              <a:t>Principles </a:t>
            </a:r>
            <a:r>
              <a:rPr lang="en-GB" sz="2000" u="sng" dirty="0">
                <a:solidFill>
                  <a:srgbClr val="0070C0"/>
                </a:solidFill>
                <a:cs typeface="Arial" pitchFamily="34" charset="0"/>
              </a:rPr>
              <a:t>for donors of ICT </a:t>
            </a:r>
            <a:r>
              <a:rPr lang="en-GB" sz="2000" u="sng" dirty="0" smtClean="0">
                <a:solidFill>
                  <a:srgbClr val="0070C0"/>
                </a:solidFill>
                <a:cs typeface="Arial" pitchFamily="34" charset="0"/>
              </a:rPr>
              <a:t>equipment</a:t>
            </a:r>
          </a:p>
          <a:p>
            <a:pPr lvl="1"/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Ensure that products are functional and that appropriate products are provided; availability of technical support in the country of destination; ensure full transparency, contract and notification and consent prior to delivery; etc.</a:t>
            </a:r>
          </a:p>
          <a:p>
            <a:pPr marL="457200" lvl="1" indent="0">
              <a:buNone/>
            </a:pPr>
            <a:endParaRPr lang="en-GB" sz="1600" dirty="0">
              <a:solidFill>
                <a:srgbClr val="0070C0"/>
              </a:solidFill>
              <a:ea typeface="+mn-ea"/>
              <a:cs typeface="Arial" pitchFamily="34" charset="0"/>
            </a:endParaRPr>
          </a:p>
          <a:p>
            <a:pPr marL="0" lvl="0" indent="0">
              <a:buNone/>
            </a:pPr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5.  </a:t>
            </a:r>
            <a:r>
              <a:rPr lang="en-GB" sz="2000" u="sng" dirty="0">
                <a:solidFill>
                  <a:srgbClr val="0070C0"/>
                </a:solidFill>
                <a:cs typeface="Arial" pitchFamily="34" charset="0"/>
              </a:rPr>
              <a:t>Development of national ICT policies where necessary.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Ensure that the life-cycle approach is used for developing national ICT policies.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E.g. inter alia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, green design, collection, recycling, disposal should be considered in the policy. </a:t>
            </a:r>
            <a:endParaRPr lang="en-GB" sz="1600" dirty="0" smtClean="0">
              <a:solidFill>
                <a:srgbClr val="0070C0"/>
              </a:solidFill>
              <a:ea typeface="+mn-ea"/>
              <a:cs typeface="Arial" pitchFamily="34" charset="0"/>
            </a:endParaRPr>
          </a:p>
          <a:p>
            <a:pPr marL="457200" lvl="1" indent="0">
              <a:buNone/>
            </a:pPr>
            <a:endParaRPr lang="en-GB" sz="1600" dirty="0">
              <a:solidFill>
                <a:srgbClr val="0070C0"/>
              </a:solidFill>
              <a:ea typeface="+mn-ea"/>
              <a:cs typeface="Arial" pitchFamily="34" charset="0"/>
            </a:endParaRPr>
          </a:p>
          <a:p>
            <a:pPr marL="0" lvl="0" indent="0">
              <a:buNone/>
            </a:pPr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6.   </a:t>
            </a:r>
            <a:r>
              <a:rPr lang="en-GB" sz="2000" u="sng" dirty="0">
                <a:solidFill>
                  <a:srgbClr val="0070C0"/>
                </a:solidFill>
                <a:cs typeface="Arial" pitchFamily="34" charset="0"/>
              </a:rPr>
              <a:t>Map Guidance document on ICT applicable standards and legislation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Develop a map or guidance document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that  helps the user to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make an independent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but informed decision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over which standard to use according to the needs and objectives of the stakeholder on its specific role within the recycling chain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.</a:t>
            </a:r>
            <a:endParaRPr lang="en-GB" sz="1600" dirty="0">
              <a:solidFill>
                <a:srgbClr val="0070C0"/>
              </a:solidFill>
              <a:ea typeface="+mn-ea"/>
              <a:cs typeface="Arial" pitchFamily="34" charset="0"/>
            </a:endParaRP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7A2282-9DA6-4493-B382-BB689EE9B482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14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1315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72400" cy="461665"/>
          </a:xfrm>
        </p:spPr>
        <p:txBody>
          <a:bodyPr/>
          <a:lstStyle/>
          <a:p>
            <a:r>
              <a:rPr lang="en-GB" sz="2400" dirty="0"/>
              <a:t>Suggestions to ITU-T Study Group </a:t>
            </a:r>
            <a:r>
              <a:rPr lang="en-GB" sz="2400" dirty="0" smtClean="0"/>
              <a:t>5</a:t>
            </a:r>
            <a:r>
              <a:rPr lang="en-GB" sz="2400" dirty="0" smtClean="0">
                <a:solidFill>
                  <a:srgbClr val="0070C0"/>
                </a:solidFill>
                <a:cs typeface="Arial" pitchFamily="34" charset="0"/>
              </a:rPr>
              <a:t>: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916832"/>
            <a:ext cx="8280920" cy="3528392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>
                <a:solidFill>
                  <a:srgbClr val="0070C0"/>
                </a:solidFill>
                <a:cs typeface="Arial" pitchFamily="34" charset="0"/>
              </a:rPr>
              <a:t>7. </a:t>
            </a:r>
            <a:r>
              <a:rPr lang="en-GB" sz="2000" u="sng" dirty="0" smtClean="0">
                <a:solidFill>
                  <a:srgbClr val="0070C0"/>
                </a:solidFill>
                <a:cs typeface="Arial" pitchFamily="34" charset="0"/>
              </a:rPr>
              <a:t>Development </a:t>
            </a:r>
            <a:r>
              <a:rPr lang="en-GB" sz="2000" u="sng" dirty="0">
                <a:solidFill>
                  <a:srgbClr val="0070C0"/>
                </a:solidFill>
                <a:cs typeface="Arial" pitchFamily="34" charset="0"/>
              </a:rPr>
              <a:t>of a Global CO</a:t>
            </a:r>
            <a:r>
              <a:rPr lang="en-GB" sz="2000" u="sng" baseline="30000" dirty="0">
                <a:solidFill>
                  <a:srgbClr val="0070C0"/>
                </a:solidFill>
                <a:cs typeface="Arial" pitchFamily="34" charset="0"/>
              </a:rPr>
              <a:t>2</a:t>
            </a:r>
            <a:r>
              <a:rPr lang="en-GB" sz="2000" u="sng" dirty="0">
                <a:solidFill>
                  <a:srgbClr val="0070C0"/>
                </a:solidFill>
                <a:cs typeface="Arial" pitchFamily="34" charset="0"/>
              </a:rPr>
              <a:t> - equivalent market.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T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o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directly control and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incentivise reduction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on pollution emissions </a:t>
            </a:r>
          </a:p>
          <a:p>
            <a:pPr marL="57150" indent="0">
              <a:buNone/>
            </a:pPr>
            <a:endParaRPr lang="en-GB" dirty="0" smtClean="0">
              <a:solidFill>
                <a:srgbClr val="0070C0"/>
              </a:solidFill>
              <a:cs typeface="Arial" pitchFamily="34" charset="0"/>
            </a:endParaRPr>
          </a:p>
          <a:p>
            <a:pPr marL="57150" indent="0">
              <a:buNone/>
            </a:pPr>
            <a:r>
              <a:rPr lang="en-GB" sz="2000" dirty="0">
                <a:solidFill>
                  <a:srgbClr val="0070C0"/>
                </a:solidFill>
                <a:cs typeface="Arial" pitchFamily="34" charset="0"/>
              </a:rPr>
              <a:t>8.  </a:t>
            </a:r>
            <a:r>
              <a:rPr lang="en-GB" sz="2000" u="sng" dirty="0">
                <a:solidFill>
                  <a:srgbClr val="0070C0"/>
                </a:solidFill>
                <a:cs typeface="Arial" pitchFamily="34" charset="0"/>
              </a:rPr>
              <a:t>Recovery of Rare metals and Green Supply Chain</a:t>
            </a:r>
          </a:p>
          <a:p>
            <a:pPr lvl="1"/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Actively </a:t>
            </a:r>
            <a:r>
              <a:rPr lang="en-GB" sz="1600" dirty="0">
                <a:solidFill>
                  <a:srgbClr val="0070C0"/>
                </a:solidFill>
                <a:ea typeface="+mn-ea"/>
                <a:cs typeface="Arial" pitchFamily="34" charset="0"/>
              </a:rPr>
              <a:t>includes and facilitates access to the Recycling and Precious Metals industry in the discussions of possible developments that aim to return such a metals to the </a:t>
            </a:r>
            <a:r>
              <a:rPr lang="en-GB" sz="16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industry.</a:t>
            </a:r>
            <a:endParaRPr lang="en-US" sz="1600" dirty="0">
              <a:solidFill>
                <a:srgbClr val="0070C0"/>
              </a:solidFill>
              <a:ea typeface="+mn-ea"/>
              <a:cs typeface="Arial" pitchFamily="34" charset="0"/>
            </a:endParaRP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7A2282-9DA6-4493-B382-BB689EE9B482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15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6077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4213" y="1412875"/>
            <a:ext cx="7772400" cy="641350"/>
          </a:xfrm>
        </p:spPr>
        <p:txBody>
          <a:bodyPr/>
          <a:lstStyle/>
          <a:p>
            <a:r>
              <a:rPr lang="en-US" sz="2400" smtClean="0"/>
              <a:t>More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87450" y="2205038"/>
            <a:ext cx="6985000" cy="2447925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>
              <a:solidFill>
                <a:srgbClr val="0070C0"/>
              </a:solidFill>
              <a:cs typeface="Arial" pitchFamily="34" charset="0"/>
            </a:endParaRPr>
          </a:p>
          <a:p>
            <a:r>
              <a:rPr lang="en-US" dirty="0" smtClean="0">
                <a:solidFill>
                  <a:srgbClr val="0070C0"/>
                </a:solidFill>
                <a:cs typeface="Arial" pitchFamily="34" charset="0"/>
              </a:rPr>
              <a:t>Contact: 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  <a:cs typeface="Arial" pitchFamily="34" charset="0"/>
              </a:rPr>
              <a:t>Cristina Bueti (</a:t>
            </a:r>
            <a:r>
              <a:rPr lang="en-US" sz="2400" dirty="0" smtClean="0">
                <a:solidFill>
                  <a:srgbClr val="0070C0"/>
                </a:solidFill>
                <a:cs typeface="Arial" pitchFamily="34" charset="0"/>
                <a:hlinkClick r:id="rId2"/>
              </a:rPr>
              <a:t>greenstandard@itu.int</a:t>
            </a:r>
            <a:r>
              <a:rPr lang="en-US" sz="2400" dirty="0" smtClean="0">
                <a:solidFill>
                  <a:srgbClr val="0070C0"/>
                </a:solidFill>
                <a:cs typeface="Arial" pitchFamily="34" charset="0"/>
              </a:rPr>
              <a:t>)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  <a:cs typeface="Arial" pitchFamily="34" charset="0"/>
              </a:rPr>
              <a:t>Laura Reyes (</a:t>
            </a:r>
            <a:r>
              <a:rPr lang="en-US" sz="2400" dirty="0" smtClean="0">
                <a:solidFill>
                  <a:srgbClr val="0070C0"/>
                </a:solidFill>
                <a:cs typeface="Arial" pitchFamily="34" charset="0"/>
                <a:hlinkClick r:id="rId3"/>
              </a:rPr>
              <a:t>lreyes@datectech.co.uk</a:t>
            </a:r>
            <a:r>
              <a:rPr lang="en-US" sz="2400" dirty="0" smtClean="0">
                <a:solidFill>
                  <a:srgbClr val="0070C0"/>
                </a:solidFill>
                <a:cs typeface="Arial" pitchFamily="34" charset="0"/>
              </a:rPr>
              <a:t>)</a:t>
            </a:r>
          </a:p>
          <a:p>
            <a:pPr lvl="1"/>
            <a:endParaRPr lang="en-US" sz="1600" dirty="0" smtClean="0">
              <a:solidFill>
                <a:srgbClr val="0070C0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AF33A51-9713-4AF5-B4C6-1B03E32108BE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16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  <p:pic>
        <p:nvPicPr>
          <p:cNvPr id="16389" name="Picture 6" descr="C:\Documents and Settings\bueti\My Documents\My Pictures\photos climate\shutterstock_1494419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471195"/>
            <a:ext cx="2314575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611561" y="1888406"/>
            <a:ext cx="7674916" cy="151216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  <a:cs typeface="Arial" pitchFamily="34" charset="0"/>
              </a:rPr>
              <a:t>Laura Reyes (DATEC – BELMONT)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solidFill>
                  <a:srgbClr val="0070C0"/>
                </a:solidFill>
                <a:cs typeface="Arial" pitchFamily="34" charset="0"/>
              </a:rPr>
              <a:t>Tatiana </a:t>
            </a: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Terekhova </a:t>
            </a:r>
            <a:r>
              <a:rPr lang="en-GB" sz="1400" dirty="0">
                <a:solidFill>
                  <a:srgbClr val="0070C0"/>
                </a:solidFill>
                <a:cs typeface="Arial" pitchFamily="34" charset="0"/>
              </a:rPr>
              <a:t>(UNEP/Secretariat of the Basel Convention)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Shannon West </a:t>
            </a:r>
            <a:r>
              <a:rPr lang="en-GB" sz="1400" dirty="0">
                <a:solidFill>
                  <a:srgbClr val="0070C0"/>
                </a:solidFill>
                <a:cs typeface="Arial" pitchFamily="34" charset="0"/>
              </a:rPr>
              <a:t>(Verizon)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Federico </a:t>
            </a:r>
            <a:r>
              <a:rPr lang="en-GB" dirty="0" err="1">
                <a:solidFill>
                  <a:srgbClr val="0070C0"/>
                </a:solidFill>
                <a:cs typeface="Arial" pitchFamily="34" charset="0"/>
              </a:rPr>
              <a:t>Magalini</a:t>
            </a: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GB" sz="1400" dirty="0">
                <a:solidFill>
                  <a:srgbClr val="0070C0"/>
                </a:solidFill>
                <a:cs typeface="Arial" pitchFamily="34" charset="0"/>
              </a:rPr>
              <a:t>(UNU)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Cristina Bueti </a:t>
            </a:r>
            <a:r>
              <a:rPr lang="en-GB" sz="1400" dirty="0">
                <a:solidFill>
                  <a:srgbClr val="0070C0"/>
                </a:solidFill>
                <a:cs typeface="Arial" pitchFamily="34" charset="0"/>
              </a:rPr>
              <a:t>(ITU)</a:t>
            </a:r>
          </a:p>
          <a:p>
            <a:endParaRPr lang="es-CO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221" y="908720"/>
            <a:ext cx="7772400" cy="641350"/>
          </a:xfrm>
        </p:spPr>
        <p:txBody>
          <a:bodyPr/>
          <a:lstStyle/>
          <a:p>
            <a:r>
              <a:rPr lang="en-GB" dirty="0" smtClean="0"/>
              <a:t>Contributors &amp; Collaborators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6B57E-CC05-463C-82C8-9532AA68565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611562" y="3672458"/>
            <a:ext cx="7726088" cy="149971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THANKS: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Elisabeth </a:t>
            </a:r>
            <a:r>
              <a:rPr lang="en-GB" dirty="0" err="1">
                <a:solidFill>
                  <a:srgbClr val="0070C0"/>
                </a:solidFill>
                <a:cs typeface="Arial" pitchFamily="34" charset="0"/>
              </a:rPr>
              <a:t>Dechenaux</a:t>
            </a: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, Didier </a:t>
            </a:r>
            <a:r>
              <a:rPr lang="en-GB" dirty="0" err="1">
                <a:solidFill>
                  <a:srgbClr val="0070C0"/>
                </a:solidFill>
                <a:cs typeface="Arial" pitchFamily="34" charset="0"/>
              </a:rPr>
              <a:t>Marquet</a:t>
            </a: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, and Ahmed </a:t>
            </a:r>
            <a:r>
              <a:rPr lang="en-GB" dirty="0" err="1">
                <a:solidFill>
                  <a:srgbClr val="0070C0"/>
                </a:solidFill>
                <a:cs typeface="Arial" pitchFamily="34" charset="0"/>
              </a:rPr>
              <a:t>Zeddam</a:t>
            </a: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 (France Telecom/Orange)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Gilbert </a:t>
            </a:r>
            <a:r>
              <a:rPr lang="en-GB" dirty="0" err="1">
                <a:solidFill>
                  <a:srgbClr val="0070C0"/>
                </a:solidFill>
                <a:cs typeface="Arial" pitchFamily="34" charset="0"/>
              </a:rPr>
              <a:t>Buty</a:t>
            </a: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 and Thomas </a:t>
            </a:r>
            <a:r>
              <a:rPr lang="en-GB" dirty="0" err="1">
                <a:solidFill>
                  <a:srgbClr val="0070C0"/>
                </a:solidFill>
                <a:cs typeface="Arial" pitchFamily="34" charset="0"/>
              </a:rPr>
              <a:t>Okrasinsiki</a:t>
            </a: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 (Alcatel Lucent)</a:t>
            </a:r>
            <a:endParaRPr lang="es-CO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11561" y="5548858"/>
            <a:ext cx="7738787" cy="9361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800" b="1" dirty="0">
                <a:solidFill>
                  <a:srgbClr val="1B5BA2"/>
                </a:solidFill>
                <a:latin typeface="+mj-lt"/>
                <a:ea typeface="+mj-ea"/>
                <a:cs typeface="+mj-cs"/>
              </a:rPr>
              <a:t>THANKS: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Microsoft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>
                <a:solidFill>
                  <a:srgbClr val="0070C0"/>
                </a:solidFill>
                <a:cs typeface="Arial" pitchFamily="34" charset="0"/>
              </a:rPr>
              <a:t>Verizon</a:t>
            </a:r>
            <a:endParaRPr lang="es-CO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47556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2400" cy="5715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400" dirty="0" smtClean="0">
                <a:ea typeface="+mn-ea"/>
                <a:cs typeface="+mn-cs"/>
              </a:rPr>
              <a:t>Purpose</a:t>
            </a:r>
            <a:r>
              <a:rPr lang="en-US" sz="2400" dirty="0">
                <a:ea typeface="+mn-ea"/>
                <a:cs typeface="+mn-cs"/>
              </a:rPr>
              <a:t>:</a:t>
            </a:r>
            <a:endParaRPr lang="en-US" sz="24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704856" cy="3384104"/>
          </a:xfrm>
        </p:spPr>
        <p:txBody>
          <a:bodyPr/>
          <a:lstStyle/>
          <a:p>
            <a:pPr lvl="1">
              <a:lnSpc>
                <a:spcPct val="150000"/>
              </a:lnSpc>
            </a:pPr>
            <a:endParaRPr lang="en-US" sz="1400" dirty="0" smtClean="0"/>
          </a:p>
          <a:p>
            <a:r>
              <a:rPr lang="en-US" sz="1600" dirty="0">
                <a:solidFill>
                  <a:srgbClr val="0070C0"/>
                </a:solidFill>
                <a:cs typeface="Arial" pitchFamily="34" charset="0"/>
              </a:rPr>
              <a:t>Aims to give directions on how to find an environmentally sustainable solution for EOL equipment by providing a checklist that allows full monitoring of the decisions made in relation to ICT EOL</a:t>
            </a:r>
          </a:p>
          <a:p>
            <a:pPr marL="0" indent="0">
              <a:buNone/>
            </a:pPr>
            <a:endParaRPr lang="en-GB" sz="1600" dirty="0">
              <a:solidFill>
                <a:srgbClr val="0070C0"/>
              </a:solidFill>
              <a:cs typeface="Arial" pitchFamily="34" charset="0"/>
            </a:endParaRPr>
          </a:p>
          <a:p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To </a:t>
            </a:r>
            <a:r>
              <a:rPr lang="en-GB" sz="1600" dirty="0">
                <a:solidFill>
                  <a:srgbClr val="0070C0"/>
                </a:solidFill>
                <a:cs typeface="Arial" pitchFamily="34" charset="0"/>
              </a:rPr>
              <a:t>present different initiatives </a:t>
            </a:r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for  ICT equipment’s End of Life management solutions.</a:t>
            </a:r>
          </a:p>
          <a:p>
            <a:pPr marL="0" indent="0">
              <a:buNone/>
            </a:pPr>
            <a:endParaRPr lang="en-GB" sz="1600" dirty="0" smtClean="0">
              <a:solidFill>
                <a:srgbClr val="0070C0"/>
              </a:solidFill>
              <a:cs typeface="Arial" pitchFamily="34" charset="0"/>
            </a:endParaRPr>
          </a:p>
          <a:p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Identify </a:t>
            </a:r>
            <a:r>
              <a:rPr lang="en-GB" sz="1600" dirty="0">
                <a:solidFill>
                  <a:srgbClr val="0070C0"/>
                </a:solidFill>
                <a:cs typeface="Arial" pitchFamily="34" charset="0"/>
              </a:rPr>
              <a:t>social, economic and environmental aspects related to </a:t>
            </a:r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End of Life management </a:t>
            </a:r>
            <a:r>
              <a:rPr lang="en-GB" sz="1600" dirty="0">
                <a:solidFill>
                  <a:srgbClr val="0070C0"/>
                </a:solidFill>
                <a:cs typeface="Arial" pitchFamily="34" charset="0"/>
              </a:rPr>
              <a:t>of ICT equipment. </a:t>
            </a:r>
          </a:p>
          <a:p>
            <a:pPr marL="0" lvl="0" indent="0">
              <a:buNone/>
            </a:pPr>
            <a:endParaRPr lang="en-GB" sz="1600" dirty="0">
              <a:solidFill>
                <a:srgbClr val="0070C0"/>
              </a:solidFill>
              <a:cs typeface="Arial" pitchFamily="34" charset="0"/>
            </a:endParaRPr>
          </a:p>
          <a:p>
            <a:pPr lvl="0"/>
            <a:r>
              <a:rPr lang="en-GB" sz="1600" dirty="0">
                <a:solidFill>
                  <a:srgbClr val="0070C0"/>
                </a:solidFill>
                <a:cs typeface="Arial" pitchFamily="34" charset="0"/>
              </a:rPr>
              <a:t>I</a:t>
            </a:r>
            <a:r>
              <a:rPr lang="en-GB" sz="1600" dirty="0" smtClean="0">
                <a:solidFill>
                  <a:srgbClr val="0070C0"/>
                </a:solidFill>
                <a:cs typeface="Arial" pitchFamily="34" charset="0"/>
              </a:rPr>
              <a:t>llustrate </a:t>
            </a:r>
            <a:r>
              <a:rPr lang="en-GB" sz="1600" dirty="0">
                <a:solidFill>
                  <a:srgbClr val="0070C0"/>
                </a:solidFill>
                <a:cs typeface="Arial" pitchFamily="34" charset="0"/>
              </a:rPr>
              <a:t>how the end-of-life management and its environmental aspect can be integrated into the design process as part of the life-cycle approach within the framework which is developed by the ITU-T Study Group 5 (SG5).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rgbClr val="0070C0"/>
              </a:solidFill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en-US" sz="1600" dirty="0">
              <a:solidFill>
                <a:srgbClr val="0070C0"/>
              </a:solidFill>
              <a:ea typeface="+mn-ea"/>
              <a:cs typeface="Arial" pitchFamily="34" charset="0"/>
            </a:endParaRP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B246BC-7EDC-40A1-AD03-5F17D5D1EB4D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3</a:t>
            </a:fld>
            <a:endParaRPr lang="en-US" sz="1000">
              <a:solidFill>
                <a:srgbClr val="0E438A"/>
              </a:solidFill>
              <a:latin typeface="Zurich BT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684213" y="836613"/>
            <a:ext cx="7772400" cy="461962"/>
          </a:xfrm>
        </p:spPr>
        <p:txBody>
          <a:bodyPr/>
          <a:lstStyle/>
          <a:p>
            <a:r>
              <a:rPr lang="en-US" sz="2400" dirty="0" smtClean="0"/>
              <a:t>The Document:</a:t>
            </a:r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4536504"/>
          </a:xfrm>
        </p:spPr>
        <p:txBody>
          <a:bodyPr/>
          <a:lstStyle/>
          <a:p>
            <a:pPr eaLnBrk="1" hangingPunct="1"/>
            <a:r>
              <a:rPr lang="en-US" sz="1600" b="1" dirty="0">
                <a:solidFill>
                  <a:srgbClr val="0070C0"/>
                </a:solidFill>
                <a:cs typeface="Arial" pitchFamily="34" charset="0"/>
              </a:rPr>
              <a:t>End of Life Management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6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lang="en-GB" sz="1600" b="1" dirty="0">
                <a:solidFill>
                  <a:srgbClr val="0070C0"/>
                </a:solidFill>
                <a:cs typeface="Arial" pitchFamily="34" charset="0"/>
              </a:rPr>
              <a:t>General Material Recovery and Recycling Facility Guidelines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16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lang="en-GB" sz="1600" b="1" dirty="0">
                <a:solidFill>
                  <a:srgbClr val="0070C0"/>
                </a:solidFill>
                <a:cs typeface="Arial" pitchFamily="34" charset="0"/>
              </a:rPr>
              <a:t>Clean Supply Chain and Conflict Minerals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16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lang="en-GB" sz="1600" b="1" dirty="0">
                <a:solidFill>
                  <a:srgbClr val="0070C0"/>
                </a:solidFill>
                <a:cs typeface="Arial" pitchFamily="34" charset="0"/>
              </a:rPr>
              <a:t>Socio – Economic Issues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16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lang="en-GB" sz="1600" b="1" dirty="0">
                <a:solidFill>
                  <a:srgbClr val="0070C0"/>
                </a:solidFill>
                <a:cs typeface="Arial" pitchFamily="34" charset="0"/>
              </a:rPr>
              <a:t>Offsetting Opportunities and Mitigation</a:t>
            </a:r>
          </a:p>
          <a:p>
            <a:pPr eaLnBrk="1" hangingPunct="1"/>
            <a:endParaRPr lang="en-GB" sz="16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lang="en-GB" sz="1600" b="1" dirty="0">
                <a:solidFill>
                  <a:srgbClr val="0070C0"/>
                </a:solidFill>
                <a:cs typeface="Arial" pitchFamily="34" charset="0"/>
              </a:rPr>
              <a:t>Case Studies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16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lang="en-GB" sz="1600" b="1" dirty="0">
                <a:solidFill>
                  <a:srgbClr val="0070C0"/>
                </a:solidFill>
                <a:cs typeface="Arial" pitchFamily="34" charset="0"/>
              </a:rPr>
              <a:t>Check list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GB" sz="1600" b="1" dirty="0">
              <a:solidFill>
                <a:srgbClr val="0070C0"/>
              </a:solidFill>
              <a:cs typeface="Arial" pitchFamily="34" charset="0"/>
            </a:endParaRPr>
          </a:p>
          <a:p>
            <a:pPr eaLnBrk="1" hangingPunct="1"/>
            <a:r>
              <a:rPr lang="en-GB" sz="1600" b="1" dirty="0">
                <a:solidFill>
                  <a:srgbClr val="0070C0"/>
                </a:solidFill>
                <a:cs typeface="Arial" pitchFamily="34" charset="0"/>
              </a:rPr>
              <a:t>Conclusions </a:t>
            </a:r>
            <a:r>
              <a:rPr lang="en-US" sz="1600" b="1" dirty="0">
                <a:solidFill>
                  <a:srgbClr val="0070C0"/>
                </a:solidFill>
                <a:cs typeface="Arial" pitchFamily="34" charset="0"/>
              </a:rPr>
              <a:t> - </a:t>
            </a:r>
            <a:r>
              <a:rPr lang="en-US" sz="1600" b="1" dirty="0" smtClean="0">
                <a:solidFill>
                  <a:srgbClr val="0070C0"/>
                </a:solidFill>
                <a:cs typeface="Arial" pitchFamily="34" charset="0"/>
              </a:rPr>
              <a:t>Suggestions </a:t>
            </a:r>
            <a:endParaRPr lang="en-GB" sz="16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D6CE76-708E-46C9-8A39-9B3973021678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4</a:t>
            </a:fld>
            <a:endParaRPr lang="en-US" sz="1000" dirty="0">
              <a:solidFill>
                <a:srgbClr val="0E438A"/>
              </a:solidFill>
              <a:latin typeface="Zurich BT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684213" y="836613"/>
            <a:ext cx="7772400" cy="461962"/>
          </a:xfrm>
        </p:spPr>
        <p:txBody>
          <a:bodyPr/>
          <a:lstStyle/>
          <a:p>
            <a:r>
              <a:rPr lang="en-US" sz="2400" dirty="0" smtClean="0"/>
              <a:t>End of </a:t>
            </a:r>
            <a:r>
              <a:rPr lang="en-US" sz="2400" dirty="0"/>
              <a:t>Life </a:t>
            </a:r>
            <a:r>
              <a:rPr lang="en-US" sz="2400" dirty="0" smtClean="0"/>
              <a:t>Management:</a:t>
            </a:r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179512" y="1539875"/>
            <a:ext cx="8712968" cy="50419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16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lvl="1" eaLnBrk="1" hangingPunct="1"/>
            <a:r>
              <a:rPr lang="en-GB" sz="1600" dirty="0" smtClean="0">
                <a:solidFill>
                  <a:srgbClr val="0070C0"/>
                </a:solidFill>
              </a:rPr>
              <a:t>Definition </a:t>
            </a:r>
            <a:r>
              <a:rPr lang="en-GB" sz="1600" dirty="0">
                <a:solidFill>
                  <a:srgbClr val="0070C0"/>
                </a:solidFill>
              </a:rPr>
              <a:t>of End-of-Life for ICT </a:t>
            </a:r>
            <a:r>
              <a:rPr lang="en-GB" sz="1600" dirty="0" smtClean="0">
                <a:solidFill>
                  <a:srgbClr val="0070C0"/>
                </a:solidFill>
              </a:rPr>
              <a:t>Equipment: Advises on the need </a:t>
            </a:r>
            <a:r>
              <a:rPr lang="en-GB" sz="1600" dirty="0">
                <a:solidFill>
                  <a:srgbClr val="0070C0"/>
                </a:solidFill>
              </a:rPr>
              <a:t>to </a:t>
            </a:r>
            <a:r>
              <a:rPr lang="en-GB" sz="1600" dirty="0" smtClean="0">
                <a:solidFill>
                  <a:srgbClr val="0070C0"/>
                </a:solidFill>
              </a:rPr>
              <a:t>conduct </a:t>
            </a:r>
            <a:r>
              <a:rPr lang="en-GB" sz="1600" dirty="0">
                <a:solidFill>
                  <a:srgbClr val="0070C0"/>
                </a:solidFill>
              </a:rPr>
              <a:t>functionality </a:t>
            </a:r>
            <a:r>
              <a:rPr lang="en-GB" sz="1600" dirty="0" smtClean="0">
                <a:solidFill>
                  <a:srgbClr val="0070C0"/>
                </a:solidFill>
              </a:rPr>
              <a:t>tests.</a:t>
            </a:r>
          </a:p>
          <a:p>
            <a:pPr marL="45720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Definition of Environmentally Sound Management of </a:t>
            </a:r>
            <a:r>
              <a:rPr lang="en-GB" sz="1600" dirty="0" smtClean="0">
                <a:solidFill>
                  <a:srgbClr val="0070C0"/>
                </a:solidFill>
              </a:rPr>
              <a:t>E-Waste</a:t>
            </a:r>
          </a:p>
          <a:p>
            <a:pPr marL="457200" lvl="1" indent="0" eaLnBrk="1" hangingPunct="1">
              <a:buNone/>
            </a:pPr>
            <a:endParaRPr lang="en-GB" sz="1600" dirty="0">
              <a:solidFill>
                <a:srgbClr val="0070C0"/>
              </a:solidFill>
            </a:endParaRPr>
          </a:p>
          <a:p>
            <a:pPr marL="45720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marL="457200" lvl="1" indent="0" eaLnBrk="1" hangingPunct="1">
              <a:buNone/>
            </a:pPr>
            <a:endParaRPr lang="en-GB" sz="1600" dirty="0">
              <a:solidFill>
                <a:srgbClr val="0070C0"/>
              </a:solidFill>
            </a:endParaRPr>
          </a:p>
          <a:p>
            <a:pPr marL="45720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marL="45720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General description of the end-of-life management chain for ICT </a:t>
            </a:r>
            <a:r>
              <a:rPr lang="en-GB" sz="1600" dirty="0" smtClean="0">
                <a:solidFill>
                  <a:srgbClr val="0070C0"/>
                </a:solidFill>
              </a:rPr>
              <a:t>equipment</a:t>
            </a:r>
          </a:p>
          <a:p>
            <a:pPr marL="45720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dirty="0" err="1">
                <a:solidFill>
                  <a:srgbClr val="0070C0"/>
                </a:solidFill>
              </a:rPr>
              <a:t>Transboundary</a:t>
            </a:r>
            <a:r>
              <a:rPr lang="en-GB" sz="1600" dirty="0">
                <a:solidFill>
                  <a:srgbClr val="0070C0"/>
                </a:solidFill>
              </a:rPr>
              <a:t> Movements of Hazardous Wastes and Other </a:t>
            </a:r>
            <a:r>
              <a:rPr lang="en-GB" sz="1600" dirty="0" smtClean="0">
                <a:solidFill>
                  <a:srgbClr val="0070C0"/>
                </a:solidFill>
              </a:rPr>
              <a:t>Wastes</a:t>
            </a:r>
          </a:p>
          <a:p>
            <a:pPr lvl="1" eaLnBrk="1" hangingPunct="1"/>
            <a:endParaRPr lang="en-GB" sz="1600" dirty="0" smtClean="0">
              <a:solidFill>
                <a:srgbClr val="0070C0"/>
              </a:solidFill>
            </a:endParaRPr>
          </a:p>
          <a:p>
            <a:pPr lvl="1" eaLnBrk="1" hangingPunct="1"/>
            <a:r>
              <a:rPr lang="en-GB" sz="1600" dirty="0" smtClean="0">
                <a:solidFill>
                  <a:srgbClr val="0070C0"/>
                </a:solidFill>
              </a:rPr>
              <a:t>End-of-Life </a:t>
            </a:r>
            <a:r>
              <a:rPr lang="en-GB" sz="1600" dirty="0">
                <a:solidFill>
                  <a:srgbClr val="0070C0"/>
                </a:solidFill>
              </a:rPr>
              <a:t>Management: Stages and Waste </a:t>
            </a:r>
            <a:r>
              <a:rPr lang="en-GB" sz="1600" dirty="0" smtClean="0">
                <a:solidFill>
                  <a:srgbClr val="0070C0"/>
                </a:solidFill>
              </a:rPr>
              <a:t>Hierarchy</a:t>
            </a:r>
            <a:endParaRPr lang="en-GB" sz="1600" dirty="0">
              <a:solidFill>
                <a:srgbClr val="0070C0"/>
              </a:solidFill>
            </a:endParaRP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D6CE76-708E-46C9-8A39-9B3973021678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5</a:t>
            </a:fld>
            <a:endParaRPr lang="en-US" sz="1000" dirty="0">
              <a:solidFill>
                <a:srgbClr val="0E438A"/>
              </a:solidFill>
              <a:latin typeface="Zurich BT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563081" y="3055008"/>
            <a:ext cx="8352928" cy="108012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>
              <a:buClr>
                <a:schemeClr val="tx1"/>
              </a:buClr>
            </a:pPr>
            <a:r>
              <a:rPr lang="en-GB" b="1" dirty="0">
                <a:solidFill>
                  <a:srgbClr val="0070C0"/>
                </a:solidFill>
              </a:rPr>
              <a:t>E-WASTE: </a:t>
            </a:r>
            <a:r>
              <a:rPr lang="en-GB" dirty="0">
                <a:solidFill>
                  <a:srgbClr val="0070C0"/>
                </a:solidFill>
              </a:rPr>
              <a:t>“Any device that for functional reasons is dependent on electric currents or electro-magnetic fields in order to work properly. It becomes e-waste when the holder discards, intends or  requires to discard”</a:t>
            </a:r>
          </a:p>
        </p:txBody>
      </p:sp>
    </p:spTree>
    <p:extLst>
      <p:ext uri="{BB962C8B-B14F-4D97-AF65-F5344CB8AC3E}">
        <p14:creationId xmlns:p14="http://schemas.microsoft.com/office/powerpoint/2010/main" xmlns="" val="37781011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772400" cy="830997"/>
          </a:xfrm>
        </p:spPr>
        <p:txBody>
          <a:bodyPr/>
          <a:lstStyle/>
          <a:p>
            <a:pPr eaLnBrk="1" hangingPunct="1"/>
            <a:r>
              <a:rPr lang="en-GB" sz="2400" dirty="0" smtClean="0"/>
              <a:t>General </a:t>
            </a:r>
            <a:r>
              <a:rPr lang="en-GB" sz="2400" dirty="0"/>
              <a:t>Material Recovery and Recycling Facility </a:t>
            </a:r>
            <a:r>
              <a:rPr lang="en-GB" sz="2400" dirty="0" smtClean="0"/>
              <a:t>Guidelines</a:t>
            </a:r>
            <a:r>
              <a:rPr lang="en-US" sz="2400" dirty="0" smtClean="0"/>
              <a:t>:</a:t>
            </a:r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1043608" y="2420888"/>
            <a:ext cx="7772400" cy="50419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16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lvl="1" eaLnBrk="1" hangingPunct="1"/>
            <a:r>
              <a:rPr lang="en-GB" sz="1600" dirty="0" smtClean="0">
                <a:solidFill>
                  <a:srgbClr val="0070C0"/>
                </a:solidFill>
              </a:rPr>
              <a:t>Environmental </a:t>
            </a:r>
            <a:r>
              <a:rPr lang="en-GB" sz="1600" dirty="0">
                <a:solidFill>
                  <a:srgbClr val="0070C0"/>
                </a:solidFill>
              </a:rPr>
              <a:t>Management System, Licences &amp; Permits</a:t>
            </a: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Monitoring and Record Keeping</a:t>
            </a: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Emergency Planning</a:t>
            </a: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Occupational Health and Safety: Best Practices to Ensure Workers’ Safety</a:t>
            </a: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Personal Protective Equipment</a:t>
            </a: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Employee Training</a:t>
            </a:r>
          </a:p>
          <a:p>
            <a:pPr lvl="1" eaLnBrk="1" hangingPunct="1"/>
            <a:r>
              <a:rPr lang="en-GB" sz="1600" dirty="0">
                <a:solidFill>
                  <a:srgbClr val="0070C0"/>
                </a:solidFill>
              </a:rPr>
              <a:t>Financial Guarantees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D6CE76-708E-46C9-8A39-9B3973021678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6</a:t>
            </a:fld>
            <a:endParaRPr lang="en-US" sz="1000" dirty="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7252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687" y="757152"/>
            <a:ext cx="7772400" cy="1015663"/>
          </a:xfrm>
        </p:spPr>
        <p:txBody>
          <a:bodyPr/>
          <a:lstStyle/>
          <a:p>
            <a:pPr lvl="0" eaLnBrk="1" hangingPunct="1"/>
            <a:r>
              <a:rPr lang="en-GB" sz="2400" dirty="0" smtClean="0" bmk="_Toc321255225"/>
              <a:t>Example </a:t>
            </a:r>
            <a:r>
              <a:rPr lang="en-GB" sz="2400" dirty="0" bmk="_Toc321255225"/>
              <a:t>of End of Life Management processing for Computing Equipment</a:t>
            </a:r>
            <a:r>
              <a:rPr lang="en-GB" b="0" dirty="0" bmk="_Toc321255225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dirty="0">
              <a:solidFill>
                <a:srgbClr val="4F81BD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CB84A-9002-47ED-A8DF-F88EA0334F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91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SimSun" pitchFamily="2" charset="-122"/>
                <a:cs typeface="Calibri" pitchFamily="34" charset="0"/>
              </a:rPr>
              <a:t/>
            </a:r>
            <a:br>
              <a:rPr kumimoji="0" lang="en-GB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SimSun" pitchFamily="2" charset="-122"/>
                <a:cs typeface="Calibri" pitchFamily="34" charset="0"/>
              </a:rPr>
            </a:b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846168"/>
            <a:ext cx="8136904" cy="539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92353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214" y="513547"/>
            <a:ext cx="7772400" cy="646331"/>
          </a:xfrm>
        </p:spPr>
        <p:txBody>
          <a:bodyPr/>
          <a:lstStyle/>
          <a:p>
            <a:r>
              <a:rPr lang="en-GB" dirty="0" smtClean="0"/>
              <a:t>Checklist example </a:t>
            </a:r>
            <a:r>
              <a:rPr lang="en-US" dirty="0" smtClean="0"/>
              <a:t>: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CB84A-9002-47ED-A8DF-F88EA0334F3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1124744"/>
            <a:ext cx="8136904" cy="56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87440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5"/>
          <p:cNvSpPr>
            <a:spLocks noGrp="1"/>
          </p:cNvSpPr>
          <p:nvPr>
            <p:ph type="title"/>
          </p:nvPr>
        </p:nvSpPr>
        <p:spPr>
          <a:xfrm>
            <a:off x="827584" y="1196752"/>
            <a:ext cx="7772400" cy="461665"/>
          </a:xfrm>
        </p:spPr>
        <p:txBody>
          <a:bodyPr/>
          <a:lstStyle/>
          <a:p>
            <a:pPr eaLnBrk="1" hangingPunct="1"/>
            <a:r>
              <a:rPr lang="en-GB" sz="2400" dirty="0" smtClean="0"/>
              <a:t>Clean </a:t>
            </a:r>
            <a:r>
              <a:rPr lang="en-GB" sz="2400" dirty="0"/>
              <a:t>Supply Chain and Conflict </a:t>
            </a:r>
            <a:r>
              <a:rPr lang="en-GB" sz="2400" dirty="0" smtClean="0"/>
              <a:t>Minerals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8195" name="Content Placeholder 6"/>
          <p:cNvSpPr>
            <a:spLocks noGrp="1"/>
          </p:cNvSpPr>
          <p:nvPr>
            <p:ph idx="1"/>
          </p:nvPr>
        </p:nvSpPr>
        <p:spPr>
          <a:xfrm>
            <a:off x="467544" y="1988840"/>
            <a:ext cx="8348464" cy="50419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1600" b="1" dirty="0" smtClean="0">
              <a:solidFill>
                <a:srgbClr val="0070C0"/>
              </a:solidFill>
              <a:cs typeface="Arial" pitchFamily="34" charset="0"/>
            </a:endParaRPr>
          </a:p>
          <a:p>
            <a:pPr lvl="1" eaLnBrk="1" hangingPunct="1"/>
            <a:r>
              <a:rPr lang="en-GB" sz="1800" b="1" u="sng" dirty="0">
                <a:solidFill>
                  <a:srgbClr val="0070C0"/>
                </a:solidFill>
              </a:rPr>
              <a:t>C</a:t>
            </a:r>
            <a:r>
              <a:rPr lang="en-GB" sz="1800" b="1" u="sng" dirty="0" smtClean="0">
                <a:solidFill>
                  <a:srgbClr val="0070C0"/>
                </a:solidFill>
              </a:rPr>
              <a:t>losing </a:t>
            </a:r>
            <a:r>
              <a:rPr lang="en-GB" sz="1800" b="1" u="sng" dirty="0">
                <a:solidFill>
                  <a:srgbClr val="0070C0"/>
                </a:solidFill>
              </a:rPr>
              <a:t>the loop </a:t>
            </a:r>
            <a:r>
              <a:rPr lang="en-GB" sz="1600" dirty="0">
                <a:solidFill>
                  <a:srgbClr val="0070C0"/>
                </a:solidFill>
              </a:rPr>
              <a:t>on e-waste by introducing or reinserting precious and rare metals recovered or recycled from the unwanted ICT equipment to the supply chain represents an </a:t>
            </a:r>
            <a:r>
              <a:rPr lang="en-GB" sz="1800" b="1" u="sng" dirty="0">
                <a:solidFill>
                  <a:srgbClr val="0070C0"/>
                </a:solidFill>
              </a:rPr>
              <a:t>opportunity</a:t>
            </a:r>
            <a:r>
              <a:rPr lang="en-GB" sz="1600" dirty="0">
                <a:solidFill>
                  <a:srgbClr val="0070C0"/>
                </a:solidFill>
              </a:rPr>
              <a:t> for manufacturers </a:t>
            </a:r>
            <a:r>
              <a:rPr lang="en-GB" sz="1600" dirty="0" smtClean="0">
                <a:solidFill>
                  <a:srgbClr val="0070C0"/>
                </a:solidFill>
              </a:rPr>
              <a:t>to:</a:t>
            </a:r>
          </a:p>
          <a:p>
            <a:pPr marL="457200" lvl="1" indent="0" eaLnBrk="1" hangingPunct="1">
              <a:buNone/>
            </a:pPr>
            <a:endParaRPr lang="en-GB" sz="1600" dirty="0" smtClean="0">
              <a:solidFill>
                <a:srgbClr val="0070C0"/>
              </a:solidFill>
            </a:endParaRPr>
          </a:p>
          <a:p>
            <a:pPr lvl="2" eaLnBrk="1" hangingPunct="1"/>
            <a:r>
              <a:rPr lang="en-GB" sz="1600" dirty="0">
                <a:solidFill>
                  <a:srgbClr val="0070C0"/>
                </a:solidFill>
              </a:rPr>
              <a:t>Ensure a clean supply </a:t>
            </a:r>
            <a:r>
              <a:rPr lang="en-GB" sz="1600" dirty="0" smtClean="0">
                <a:solidFill>
                  <a:srgbClr val="0070C0"/>
                </a:solidFill>
              </a:rPr>
              <a:t>chain</a:t>
            </a:r>
          </a:p>
          <a:p>
            <a:pPr lvl="2" eaLnBrk="1" hangingPunct="1"/>
            <a:r>
              <a:rPr lang="en-GB" sz="1600" dirty="0" smtClean="0">
                <a:solidFill>
                  <a:srgbClr val="0070C0"/>
                </a:solidFill>
              </a:rPr>
              <a:t>Reduce </a:t>
            </a:r>
            <a:r>
              <a:rPr lang="en-GB" sz="1600" dirty="0">
                <a:solidFill>
                  <a:srgbClr val="0070C0"/>
                </a:solidFill>
              </a:rPr>
              <a:t>the demand on limited natural resources, which is auditable, measurable and tractable;</a:t>
            </a:r>
          </a:p>
          <a:p>
            <a:pPr lvl="2" eaLnBrk="1" hangingPunct="1"/>
            <a:r>
              <a:rPr lang="en-GB" sz="1600" dirty="0">
                <a:solidFill>
                  <a:srgbClr val="0070C0"/>
                </a:solidFill>
              </a:rPr>
              <a:t>Reduce production costs of </a:t>
            </a:r>
            <a:r>
              <a:rPr lang="en-GB" sz="1600" dirty="0" smtClean="0">
                <a:solidFill>
                  <a:srgbClr val="0070C0"/>
                </a:solidFill>
              </a:rPr>
              <a:t>brand new product </a:t>
            </a:r>
          </a:p>
          <a:p>
            <a:pPr lvl="2" eaLnBrk="1" hangingPunct="1"/>
            <a:r>
              <a:rPr lang="en-GB" sz="1600" dirty="0">
                <a:solidFill>
                  <a:srgbClr val="0070C0"/>
                </a:solidFill>
              </a:rPr>
              <a:t>I</a:t>
            </a:r>
            <a:r>
              <a:rPr lang="en-GB" sz="1600" dirty="0" smtClean="0">
                <a:solidFill>
                  <a:srgbClr val="0070C0"/>
                </a:solidFill>
              </a:rPr>
              <a:t>nfluence customer’s </a:t>
            </a:r>
            <a:r>
              <a:rPr lang="en-GB" sz="1600" dirty="0">
                <a:solidFill>
                  <a:srgbClr val="0070C0"/>
                </a:solidFill>
              </a:rPr>
              <a:t>purchasing power by offering a product that is verifiable </a:t>
            </a:r>
            <a:r>
              <a:rPr lang="en-GB" sz="1600" dirty="0" smtClean="0">
                <a:solidFill>
                  <a:srgbClr val="0070C0"/>
                </a:solidFill>
              </a:rPr>
              <a:t>conflict-free</a:t>
            </a:r>
            <a:r>
              <a:rPr lang="en-GB" sz="16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D6CE76-708E-46C9-8A39-9B3973021678}" type="slidenum">
              <a:rPr lang="en-US" sz="1000">
                <a:solidFill>
                  <a:srgbClr val="0E438A"/>
                </a:solidFill>
                <a:latin typeface="Zurich BT" charset="0"/>
              </a:rPr>
              <a:pPr eaLnBrk="1" hangingPunct="1"/>
              <a:t>9</a:t>
            </a:fld>
            <a:endParaRPr lang="en-US" sz="1000" dirty="0">
              <a:solidFill>
                <a:srgbClr val="0E438A"/>
              </a:solidFill>
              <a:latin typeface="Zurich B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4070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19905</TotalTime>
  <Words>1099</Words>
  <Application>Microsoft Office PowerPoint</Application>
  <PresentationFormat>On-screen Show (4:3)</PresentationFormat>
  <Paragraphs>162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ITU-e</vt:lpstr>
      <vt:lpstr>Toolkit on  End-of-Life Management of ICT Equipment</vt:lpstr>
      <vt:lpstr>Contributors &amp; Collaborators</vt:lpstr>
      <vt:lpstr>Purpose:</vt:lpstr>
      <vt:lpstr>The Document:</vt:lpstr>
      <vt:lpstr>End of Life Management:</vt:lpstr>
      <vt:lpstr>General Material Recovery and Recycling Facility Guidelines:</vt:lpstr>
      <vt:lpstr>Example of End of Life Management processing for Computing Equipment.</vt:lpstr>
      <vt:lpstr>Checklist example :</vt:lpstr>
      <vt:lpstr>Clean Supply Chain and Conflict Minerals:</vt:lpstr>
      <vt:lpstr>Clean Supply Chain and Conflict Minerals:</vt:lpstr>
      <vt:lpstr>Socio – Economical Issues:</vt:lpstr>
      <vt:lpstr>Offsetting Opportunities and Mitigation:</vt:lpstr>
      <vt:lpstr>Conclusions  - Suggestions </vt:lpstr>
      <vt:lpstr>Suggestions to ITU-T Study Group 5:</vt:lpstr>
      <vt:lpstr>Suggestions to ITU-T Study Group 5:</vt:lpstr>
      <vt:lpstr>More information</vt:lpstr>
    </vt:vector>
  </TitlesOfParts>
  <Company>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ITU-T climate change</dc:title>
  <dc:creator>Cristina Bueti</dc:creator>
  <cp:lastModifiedBy>tterekhova</cp:lastModifiedBy>
  <cp:revision>1084</cp:revision>
  <cp:lastPrinted>2001-11-25T13:41:09Z</cp:lastPrinted>
  <dcterms:created xsi:type="dcterms:W3CDTF">2006-05-30T12:53:59Z</dcterms:created>
  <dcterms:modified xsi:type="dcterms:W3CDTF">2012-09-18T10:37:58Z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