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1" r:id="rId4"/>
    <p:sldId id="284" r:id="rId5"/>
    <p:sldId id="262" r:id="rId6"/>
    <p:sldId id="279" r:id="rId7"/>
    <p:sldId id="259" r:id="rId8"/>
    <p:sldId id="265" r:id="rId9"/>
    <p:sldId id="267" r:id="rId10"/>
    <p:sldId id="269" r:id="rId11"/>
    <p:sldId id="286" r:id="rId12"/>
    <p:sldId id="271" r:id="rId13"/>
    <p:sldId id="272" r:id="rId14"/>
    <p:sldId id="275" r:id="rId15"/>
    <p:sldId id="274" r:id="rId16"/>
    <p:sldId id="276" r:id="rId17"/>
    <p:sldId id="277" r:id="rId18"/>
    <p:sldId id="288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8CBFF-FBF6-477C-BF6D-CD4C3E1ED2C6}" type="datetimeFigureOut">
              <a:rPr lang="en-US" smtClean="0"/>
              <a:pPr/>
              <a:t>1/12/2012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5D3D8-E542-4D36-92FD-D722229E8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336B2-B00E-40DE-9B8B-310F64E936A1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3FD-BA53-436E-BAB1-CC9537BB238A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D299-88C7-4CCD-BC29-3DAFC3019273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9F83-4415-47DD-8877-3042A877A262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BA92-F212-4609-8866-9E478B02D98E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28FB-6D75-4452-A3C0-33259CA31EEA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DB58-814A-4FF5-B567-9F807162839F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41F11-5DD3-44FE-84C1-009D2F8A9F8C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B59AE-E357-47D0-8721-98657F2699AD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E9CA-62F4-4164-9BB5-1E90A31C7D60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8AAC-F52A-4801-AEA9-C824975AF787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AA1C0-4197-4A80-9EC1-4E99F99F4220}" type="datetime1">
              <a:rPr lang="en-US" smtClean="0"/>
              <a:pPr/>
              <a:t>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F9D12-19C1-4B42-AF01-1E950BC4D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Verdana" pitchFamily="34" charset="0"/>
              </a:rPr>
              <a:t>Interoperability Issues</a:t>
            </a:r>
            <a:br>
              <a:rPr lang="en-US" sz="3600" b="1" dirty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600" b="1" dirty="0">
                <a:solidFill>
                  <a:schemeClr val="tx2"/>
                </a:solidFill>
                <a:latin typeface="Verdana" pitchFamily="34" charset="0"/>
              </a:rPr>
              <a:t>in Public </a:t>
            </a:r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</a:rPr>
              <a:t>Safety Trunking </a:t>
            </a:r>
            <a:br>
              <a:rPr lang="en-US" sz="3600" b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</a:rPr>
              <a:t> Mobile </a:t>
            </a:r>
            <a:r>
              <a:rPr lang="en-US" sz="3600" b="1" dirty="0">
                <a:solidFill>
                  <a:schemeClr val="tx2"/>
                </a:solidFill>
                <a:latin typeface="Verdana" pitchFamily="34" charset="0"/>
              </a:rPr>
              <a:t>Networks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i="1" dirty="0" smtClean="0">
                <a:solidFill>
                  <a:schemeClr val="tx2"/>
                </a:solidFill>
                <a:latin typeface="Verdana" pitchFamily="34" charset="0"/>
              </a:rPr>
              <a:t>R.K. Siddhartha, </a:t>
            </a:r>
          </a:p>
          <a:p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Addl. Director, DCPW</a:t>
            </a:r>
          </a:p>
          <a:p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Ministry of Home Affairs</a:t>
            </a:r>
          </a:p>
          <a:p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INDIA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Interoperability  </a:t>
            </a:r>
            <a:b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in Public Safety Mobile  Networks?</a:t>
            </a:r>
            <a:endParaRPr lang="en-US" sz="32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8458200" cy="4800600"/>
          </a:xfrm>
        </p:spPr>
        <p:txBody>
          <a:bodyPr>
            <a:normAutofit fontScale="55000" lnSpcReduction="20000"/>
          </a:bodyPr>
          <a:lstStyle/>
          <a:p>
            <a:pPr marL="514350" indent="-514350" algn="l"/>
            <a:endParaRPr lang="en-US" dirty="0" smtClean="0"/>
          </a:p>
          <a:p>
            <a:pPr algn="just"/>
            <a:r>
              <a:rPr lang="en-US" sz="4200" dirty="0" smtClean="0">
                <a:solidFill>
                  <a:srgbClr val="0070C0"/>
                </a:solidFill>
                <a:latin typeface="Verdana" pitchFamily="34" charset="0"/>
              </a:rPr>
              <a:t>Currently makeshift arrangement is used for interoperability between two or more incompatible Radio Systems.</a:t>
            </a:r>
          </a:p>
          <a:p>
            <a:pPr marL="457200" indent="-457200" algn="just"/>
            <a:endParaRPr lang="en-US" sz="40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marL="457200" indent="-457200" algn="just"/>
            <a:r>
              <a:rPr lang="en-US" sz="4000" b="1" dirty="0" smtClean="0">
                <a:solidFill>
                  <a:schemeClr val="tx2"/>
                </a:solidFill>
                <a:latin typeface="Verdana" pitchFamily="34" charset="0"/>
              </a:rPr>
              <a:t>Analogue Patching Between Networks: </a:t>
            </a:r>
          </a:p>
          <a:p>
            <a:pPr algn="just"/>
            <a:endParaRPr lang="en-US" sz="40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/>
            <a:r>
              <a:rPr lang="en-US" sz="4400" dirty="0" smtClean="0">
                <a:solidFill>
                  <a:schemeClr val="tx2"/>
                </a:solidFill>
                <a:latin typeface="Verdana" pitchFamily="34" charset="0"/>
              </a:rPr>
              <a:t>This functionality is required when terminals from one network need basic group call communications with terminals operating on another network.</a:t>
            </a:r>
          </a:p>
          <a:p>
            <a:pPr algn="just"/>
            <a:endParaRPr lang="en-US" sz="44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/>
            <a:r>
              <a:rPr lang="en-US" sz="4400" dirty="0" smtClean="0">
                <a:solidFill>
                  <a:schemeClr val="tx2"/>
                </a:solidFill>
                <a:latin typeface="Verdana" pitchFamily="34" charset="0"/>
              </a:rPr>
              <a:t>This solution has already been deployed using a Generic 4-Wire Interface (G4WIF) between consoles from each of the different networks</a:t>
            </a:r>
            <a:endParaRPr lang="en-US" sz="42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just"/>
            <a:endParaRPr lang="en-US" dirty="0" smtClean="0">
              <a:solidFill>
                <a:srgbClr val="FF0000"/>
              </a:solidFill>
              <a:latin typeface="Verdana" pitchFamily="34" charset="0"/>
            </a:endParaRPr>
          </a:p>
          <a:p>
            <a:pPr marL="514350" indent="-514350" algn="just">
              <a:buAutoNum type="arabicPeriod"/>
            </a:pPr>
            <a:endParaRPr lang="en-US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just">
              <a:buAutoNum type="arabicPeriod"/>
            </a:pPr>
            <a:endParaRPr lang="en-US" dirty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l"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Case example –</a:t>
            </a:r>
            <a:b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 Bespoke Solutions for a Standardized Interface </a:t>
            </a:r>
            <a:endParaRPr lang="en-US" sz="32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8458200" cy="4648200"/>
          </a:xfrm>
        </p:spPr>
        <p:txBody>
          <a:bodyPr>
            <a:normAutofit fontScale="40000" lnSpcReduction="20000"/>
          </a:bodyPr>
          <a:lstStyle/>
          <a:p>
            <a:pPr marL="514350" indent="-514350" algn="l"/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6000" dirty="0" smtClean="0">
                <a:solidFill>
                  <a:schemeClr val="tx2"/>
                </a:solidFill>
                <a:latin typeface="Verdana" pitchFamily="34" charset="0"/>
              </a:rPr>
              <a:t>  The </a:t>
            </a:r>
            <a:r>
              <a:rPr lang="en-US" sz="6000" dirty="0" smtClean="0">
                <a:solidFill>
                  <a:schemeClr val="tx2"/>
                </a:solidFill>
                <a:latin typeface="Verdana" pitchFamily="34" charset="0"/>
              </a:rPr>
              <a:t>TETRA standard is a suite of standards -</a:t>
            </a:r>
          </a:p>
          <a:p>
            <a:pPr algn="just"/>
            <a:r>
              <a:rPr lang="en-US" sz="6000" dirty="0" smtClean="0">
                <a:solidFill>
                  <a:schemeClr val="tx2"/>
                </a:solidFill>
                <a:latin typeface="Verdana" pitchFamily="34" charset="0"/>
              </a:rPr>
              <a:t>    Air interfaces, </a:t>
            </a:r>
          </a:p>
          <a:p>
            <a:pPr algn="just"/>
            <a:r>
              <a:rPr lang="en-US" sz="6000" dirty="0" smtClean="0">
                <a:solidFill>
                  <a:schemeClr val="tx2"/>
                </a:solidFill>
                <a:latin typeface="Verdana" pitchFamily="34" charset="0"/>
              </a:rPr>
              <a:t>    Network interfaces, </a:t>
            </a:r>
          </a:p>
          <a:p>
            <a:pPr algn="just"/>
            <a:r>
              <a:rPr lang="en-US" sz="6000" dirty="0" smtClean="0">
                <a:solidFill>
                  <a:schemeClr val="tx2"/>
                </a:solidFill>
                <a:latin typeface="Verdana" pitchFamily="34" charset="0"/>
              </a:rPr>
              <a:t>    Mission critical functions, services and facilities</a:t>
            </a:r>
          </a:p>
          <a:p>
            <a:pPr algn="just"/>
            <a:endParaRPr lang="en-US" sz="60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6000" dirty="0" smtClean="0">
                <a:solidFill>
                  <a:schemeClr val="tx2"/>
                </a:solidFill>
                <a:latin typeface="Verdana" pitchFamily="34" charset="0"/>
              </a:rPr>
              <a:t>   Standardization began in 1990s, TETRA Inter- </a:t>
            </a:r>
          </a:p>
          <a:p>
            <a:pPr algn="just"/>
            <a:r>
              <a:rPr lang="en-US" sz="6000" dirty="0" smtClean="0">
                <a:solidFill>
                  <a:schemeClr val="tx2"/>
                </a:solidFill>
                <a:latin typeface="Verdana" pitchFamily="34" charset="0"/>
              </a:rPr>
              <a:t>    System Interface (ISI) is rarely implemented </a:t>
            </a:r>
          </a:p>
          <a:p>
            <a:pPr algn="just"/>
            <a:endParaRPr lang="en-US" sz="60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6000" dirty="0" smtClean="0">
                <a:solidFill>
                  <a:schemeClr val="tx2"/>
                </a:solidFill>
                <a:latin typeface="Verdana" pitchFamily="34" charset="0"/>
              </a:rPr>
              <a:t>   Bespoke solutions for connecting equipments from    </a:t>
            </a:r>
          </a:p>
          <a:p>
            <a:pPr algn="just"/>
            <a:r>
              <a:rPr lang="en-US" sz="6000" dirty="0" smtClean="0">
                <a:solidFill>
                  <a:schemeClr val="tx2"/>
                </a:solidFill>
                <a:latin typeface="Verdana" pitchFamily="34" charset="0"/>
              </a:rPr>
              <a:t>    different vendors whilst avoiding the need for a  </a:t>
            </a:r>
          </a:p>
          <a:p>
            <a:pPr algn="just"/>
            <a:r>
              <a:rPr lang="en-US" sz="6000" dirty="0" smtClean="0">
                <a:solidFill>
                  <a:schemeClr val="tx2"/>
                </a:solidFill>
                <a:latin typeface="Verdana" pitchFamily="34" charset="0"/>
              </a:rPr>
              <a:t>    full ISI (Interservice Interface)</a:t>
            </a:r>
          </a:p>
          <a:p>
            <a:pPr algn="just"/>
            <a:endParaRPr lang="en-US" sz="42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/>
            <a:endParaRPr lang="en-US" sz="42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/>
            <a:endParaRPr lang="en-US" sz="42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just">
              <a:buAutoNum type="arabicPeriod"/>
            </a:pPr>
            <a:endParaRPr lang="en-US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just">
              <a:buAutoNum type="arabicPeriod"/>
            </a:pPr>
            <a:endParaRPr lang="en-US" dirty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l"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1"/>
            <a:ext cx="7772400" cy="9905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Standards are for Interoperability</a:t>
            </a:r>
            <a:endParaRPr lang="en-US" sz="32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534400" cy="4495800"/>
          </a:xfrm>
        </p:spPr>
        <p:txBody>
          <a:bodyPr>
            <a:normAutofit fontScale="77500" lnSpcReduction="20000"/>
          </a:bodyPr>
          <a:lstStyle/>
          <a:p>
            <a:pPr algn="l"/>
            <a:endParaRPr lang="en-US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l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  Do they in the abstract deliver the benefits of  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   compatibility, modularity and interoperability?  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  </a:t>
            </a:r>
            <a:endParaRPr lang="en-US" dirty="0" smtClean="0">
              <a:solidFill>
                <a:schemeClr val="tx2"/>
              </a:solidFill>
              <a:latin typeface="Helvetica" charset="0"/>
              <a:ea typeface="Calibri" pitchFamily="34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  Greater interoperability is an important 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   benefit of standards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100" dirty="0" smtClean="0">
                <a:solidFill>
                  <a:schemeClr val="tx2"/>
                </a:solidFill>
                <a:latin typeface="Verdana" pitchFamily="34" charset="0"/>
              </a:rPr>
              <a:t>  Interoperability comes from conforming standards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100" dirty="0" smtClean="0">
                <a:solidFill>
                  <a:schemeClr val="tx2"/>
                </a:solidFill>
                <a:latin typeface="Verdana" pitchFamily="34" charset="0"/>
              </a:rPr>
              <a:t>   but if standards are not implemented there is no   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100" dirty="0" smtClean="0">
                <a:solidFill>
                  <a:schemeClr val="tx2"/>
                </a:solidFill>
                <a:latin typeface="Verdana" pitchFamily="34" charset="0"/>
              </a:rPr>
              <a:t>   conformance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100" dirty="0" smtClean="0">
              <a:solidFill>
                <a:schemeClr val="tx2"/>
              </a:solidFill>
              <a:latin typeface="Verdana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100" dirty="0" smtClean="0">
                <a:solidFill>
                  <a:schemeClr val="tx2"/>
                </a:solidFill>
                <a:latin typeface="Verdana" pitchFamily="34" charset="0"/>
              </a:rPr>
              <a:t>  Proprietary Networks could h</a:t>
            </a:r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ave given the  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   same scenario as absence of Interoperability</a:t>
            </a:r>
          </a:p>
          <a:p>
            <a:pPr algn="just"/>
            <a:endParaRPr lang="en-US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just"/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algn="l"/>
            <a:endParaRPr lang="en-US" sz="3400" dirty="0" smtClean="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534400" cy="4724400"/>
          </a:xfrm>
        </p:spPr>
        <p:txBody>
          <a:bodyPr>
            <a:normAutofit fontScale="70000" lnSpcReduction="20000"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900" dirty="0" smtClean="0">
                <a:solidFill>
                  <a:srgbClr val="0070C0"/>
                </a:solidFill>
                <a:latin typeface="Verdana" pitchFamily="34" charset="0"/>
              </a:rPr>
              <a:t>Risks with Proprietary solutions 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9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900" dirty="0" smtClean="0">
                <a:solidFill>
                  <a:schemeClr val="tx2"/>
                </a:solidFill>
                <a:latin typeface="Verdana" pitchFamily="34" charset="0"/>
              </a:rPr>
              <a:t> vendor lock-in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900" dirty="0" smtClean="0">
              <a:solidFill>
                <a:schemeClr val="tx2"/>
              </a:solidFill>
              <a:latin typeface="Verdana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Wingdings" pitchFamily="2" charset="2"/>
              <a:buChar char="§"/>
            </a:pPr>
            <a:r>
              <a:rPr lang="en-US" sz="2900" dirty="0" smtClean="0">
                <a:solidFill>
                  <a:schemeClr val="tx2"/>
                </a:solidFill>
                <a:latin typeface="Verdana" pitchFamily="34" charset="0"/>
              </a:rPr>
              <a:t> discontinued product Lines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900" dirty="0" smtClean="0">
              <a:solidFill>
                <a:schemeClr val="tx2"/>
              </a:solidFill>
              <a:latin typeface="Verdana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900" dirty="0" smtClean="0">
                <a:solidFill>
                  <a:schemeClr val="tx2"/>
                </a:solidFill>
                <a:latin typeface="Verdana" pitchFamily="34" charset="0"/>
              </a:rPr>
              <a:t> ongoing licensing costs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i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/>
            <a:r>
              <a:rPr lang="en-US" sz="2800" dirty="0" smtClean="0">
                <a:solidFill>
                  <a:srgbClr val="0070C0"/>
                </a:solidFill>
                <a:latin typeface="Verdana" pitchFamily="34" charset="0"/>
              </a:rPr>
              <a:t>Systems with high interoperability have</a:t>
            </a:r>
          </a:p>
          <a:p>
            <a:pPr algn="l"/>
            <a:endParaRPr lang="en-US" sz="28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  lower equipment costs 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  lower transactions costs 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  higher competition between equipment </a:t>
            </a:r>
          </a:p>
          <a:p>
            <a:pPr algn="l"/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   suppliers higher  productivity through </a:t>
            </a:r>
          </a:p>
          <a:p>
            <a:pPr algn="l"/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   automation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  more innovation of technology and   </a:t>
            </a:r>
          </a:p>
          <a:p>
            <a:pPr algn="l"/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  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381001"/>
            <a:ext cx="77724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Standards are for    Interoperability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-2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Defining Compatibility Levels in Standards</a:t>
            </a:r>
            <a:endParaRPr lang="en-US" sz="32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05000"/>
            <a:ext cx="8915400" cy="480060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endParaRPr lang="en-US" sz="2700" dirty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/>
            <a:r>
              <a:rPr lang="en-US" dirty="0" smtClean="0"/>
              <a:t>                                                                                   </a:t>
            </a:r>
          </a:p>
          <a:p>
            <a:pPr marL="514350" indent="-514350"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1" y="1295401"/>
          <a:ext cx="7391399" cy="5029198"/>
        </p:xfrm>
        <a:graphic>
          <a:graphicData uri="http://schemas.openxmlformats.org/drawingml/2006/table">
            <a:tbl>
              <a:tblPr/>
              <a:tblGrid>
                <a:gridCol w="2514599"/>
                <a:gridCol w="824499"/>
                <a:gridCol w="1701967"/>
                <a:gridCol w="729414"/>
                <a:gridCol w="405230"/>
                <a:gridCol w="486276"/>
                <a:gridCol w="729414"/>
              </a:tblGrid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Verdana"/>
                          <a:ea typeface="Calibri"/>
                          <a:cs typeface="Times New Roman"/>
                        </a:rPr>
                        <a:t>DYNAMIC BEHAVIOUR</a:t>
                      </a:r>
                      <a:endParaRPr lang="en-US" sz="18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              </a:t>
                      </a:r>
                    </a:p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Verdana"/>
                          <a:ea typeface="Calibri"/>
                          <a:cs typeface="Times New Roman"/>
                        </a:rPr>
                        <a:t>     INTERCHANGEABLE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Verdana"/>
                          <a:ea typeface="Calibri"/>
                          <a:cs typeface="Times New Roman"/>
                        </a:rPr>
                        <a:t>APPLICATION FUNCTIONALITY</a:t>
                      </a:r>
                      <a:endParaRPr lang="en-US" sz="18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Verdana"/>
                          <a:ea typeface="Calibri"/>
                          <a:cs typeface="Times New Roman"/>
                        </a:rPr>
                        <a:t>   INTEROPERABLE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Verdana"/>
                          <a:ea typeface="Calibri"/>
                          <a:cs typeface="Times New Roman"/>
                        </a:rPr>
                        <a:t>PARAMETER </a:t>
                      </a:r>
                      <a:endParaRPr lang="en-US" sz="1800" b="1" dirty="0" smtClean="0">
                        <a:solidFill>
                          <a:schemeClr val="tx2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Verdana"/>
                          <a:ea typeface="Calibri"/>
                          <a:cs typeface="Times New Roman"/>
                        </a:rPr>
                        <a:t>SEMANTICS</a:t>
                      </a:r>
                      <a:endParaRPr lang="en-US" sz="18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02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Verdana"/>
                          <a:ea typeface="Calibri"/>
                          <a:cs typeface="Times New Roman"/>
                        </a:rPr>
                        <a:t>DATA TYPE</a:t>
                      </a:r>
                      <a:endParaRPr lang="en-US" sz="18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B050"/>
                          </a:solidFill>
                          <a:latin typeface="Verdana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Verdana"/>
                          <a:ea typeface="Calibri"/>
                          <a:cs typeface="Times New Roman"/>
                        </a:rPr>
                        <a:t>INTER WORKABLE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Verdana"/>
                          <a:ea typeface="Calibri"/>
                          <a:cs typeface="Times New Roman"/>
                        </a:rPr>
                        <a:t>DATA ACCESS</a:t>
                      </a:r>
                      <a:endParaRPr lang="en-US" sz="18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Verdana"/>
                          <a:ea typeface="Calibri"/>
                          <a:cs typeface="Times New Roman"/>
                        </a:rPr>
                        <a:t>INTER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Verdana"/>
                          <a:ea typeface="Calibri"/>
                          <a:cs typeface="Times New Roman"/>
                        </a:rPr>
                        <a:t>CONNECTABLE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16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Verdana"/>
                          <a:ea typeface="Calibri"/>
                          <a:cs typeface="Times New Roman"/>
                        </a:rPr>
                        <a:t>COMMUNICATION</a:t>
                      </a:r>
                      <a:endParaRPr lang="en-US" sz="18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Verdana"/>
                          <a:ea typeface="Calibri"/>
                          <a:cs typeface="Times New Roman"/>
                        </a:rPr>
                        <a:t>INTERFACE</a:t>
                      </a:r>
                      <a:endParaRPr lang="en-US" sz="18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03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Verdana"/>
                          <a:ea typeface="Calibri"/>
                          <a:cs typeface="Times New Roman"/>
                        </a:rPr>
                        <a:t>COMMUNICATION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Verdan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2"/>
                          </a:solidFill>
                          <a:latin typeface="Verdana"/>
                          <a:ea typeface="Calibri"/>
                          <a:cs typeface="Times New Roman"/>
                        </a:rPr>
                        <a:t>PROTOCOL</a:t>
                      </a:r>
                      <a:endParaRPr lang="en-US" sz="1800" dirty="0">
                        <a:solidFill>
                          <a:schemeClr val="tx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00B05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Verdana"/>
                          <a:ea typeface="Calibri"/>
                          <a:cs typeface="Times New Roman"/>
                        </a:rPr>
                        <a:t>CO-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Verdana"/>
                          <a:ea typeface="Calibri"/>
                          <a:cs typeface="Times New Roman"/>
                        </a:rPr>
                        <a:t>EXISTENCE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229603" y="4191000"/>
            <a:ext cx="400110" cy="20574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tx2"/>
                </a:solidFill>
              </a:rPr>
              <a:t>source: IEC TC 65/290/DC</a:t>
            </a:r>
            <a:endParaRPr lang="en-US" sz="14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Defining Compatibility Levels-2</a:t>
            </a:r>
            <a:endParaRPr lang="en-US" sz="32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8458200" cy="4800600"/>
          </a:xfrm>
        </p:spPr>
        <p:txBody>
          <a:bodyPr>
            <a:normAutofit fontScale="70000" lnSpcReduction="20000"/>
          </a:bodyPr>
          <a:lstStyle/>
          <a:p>
            <a:pPr marL="514350" indent="-514350"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Incompatibility  : </a:t>
            </a:r>
            <a:r>
              <a:rPr lang="en-US" sz="2600" dirty="0" smtClean="0">
                <a:solidFill>
                  <a:srgbClr val="0070C0"/>
                </a:solidFill>
                <a:latin typeface="Verdana" pitchFamily="34" charset="0"/>
              </a:rPr>
              <a:t>Inability of two or more devices to work together in the same application </a:t>
            </a:r>
          </a:p>
          <a:p>
            <a:pPr marL="514350" indent="-514350" algn="l"/>
            <a:endParaRPr lang="en-US" dirty="0" smtClean="0">
              <a:solidFill>
                <a:schemeClr val="tx2"/>
              </a:solidFill>
              <a:latin typeface="Verdana" pitchFamily="34" charset="0"/>
            </a:endParaRPr>
          </a:p>
          <a:p>
            <a:pPr marL="514350" indent="-514350"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Coexistence: </a:t>
            </a:r>
            <a:r>
              <a:rPr lang="en-US" sz="2600" dirty="0" smtClean="0">
                <a:solidFill>
                  <a:srgbClr val="0070C0"/>
                </a:solidFill>
                <a:latin typeface="Verdana" pitchFamily="34" charset="0"/>
              </a:rPr>
              <a:t>Ability of two or more devices operate independently of one another in the same communication network</a:t>
            </a:r>
          </a:p>
          <a:p>
            <a:pPr marL="514350" indent="-514350" algn="l"/>
            <a:endParaRPr lang="en-US" dirty="0" smtClean="0">
              <a:solidFill>
                <a:schemeClr val="tx2"/>
              </a:solidFill>
              <a:latin typeface="Verdana" pitchFamily="34" charset="0"/>
            </a:endParaRPr>
          </a:p>
          <a:p>
            <a:pPr marL="514350" indent="-514350"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Interworkability</a:t>
            </a:r>
            <a:r>
              <a:rPr lang="en-US" sz="2600" dirty="0" smtClean="0">
                <a:solidFill>
                  <a:srgbClr val="0070C0"/>
                </a:solidFill>
                <a:latin typeface="Verdana" pitchFamily="34" charset="0"/>
              </a:rPr>
              <a:t>: Ability of two or more devices to support transfer of device parameters</a:t>
            </a:r>
          </a:p>
          <a:p>
            <a:pPr marL="514350" indent="-514350" algn="l"/>
            <a:endParaRPr lang="en-US" dirty="0" smtClean="0">
              <a:solidFill>
                <a:schemeClr val="tx2"/>
              </a:solidFill>
              <a:latin typeface="Verdana" pitchFamily="34" charset="0"/>
            </a:endParaRPr>
          </a:p>
          <a:p>
            <a:pPr marL="514350" indent="-514350"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Interoperability: </a:t>
            </a:r>
            <a:r>
              <a:rPr lang="en-US" sz="2600" dirty="0" smtClean="0">
                <a:solidFill>
                  <a:srgbClr val="0070C0"/>
                </a:solidFill>
                <a:latin typeface="Verdana" pitchFamily="34" charset="0"/>
              </a:rPr>
              <a:t>Ability of two or more devices to work together in one or more application</a:t>
            </a:r>
          </a:p>
          <a:p>
            <a:pPr marL="514350" indent="-514350" algn="l"/>
            <a:endParaRPr lang="en-US" dirty="0" smtClean="0">
              <a:solidFill>
                <a:schemeClr val="tx2"/>
              </a:solidFill>
              <a:latin typeface="Verdana" pitchFamily="34" charset="0"/>
            </a:endParaRPr>
          </a:p>
          <a:p>
            <a:pPr marL="514350" indent="-514350"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Interchangeability :</a:t>
            </a:r>
            <a:r>
              <a:rPr lang="en-US" sz="2600" dirty="0" smtClean="0">
                <a:solidFill>
                  <a:srgbClr val="0070C0"/>
                </a:solidFill>
                <a:latin typeface="Verdana" pitchFamily="34" charset="0"/>
              </a:rPr>
              <a:t>Ability of two or more devices to replace each other in working together in one or more applications </a:t>
            </a:r>
          </a:p>
          <a:p>
            <a:pPr marL="514350" indent="-514350" algn="l"/>
            <a:endParaRPr lang="en-US" sz="21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</a:rPr>
              <a:t>Difficulties in Conforming to  Standards</a:t>
            </a:r>
            <a:endParaRPr lang="en-US" sz="36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8458200" cy="4648200"/>
          </a:xfrm>
        </p:spPr>
        <p:txBody>
          <a:bodyPr>
            <a:normAutofit/>
          </a:bodyPr>
          <a:lstStyle/>
          <a:p>
            <a:pPr lvl="1" algn="l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  <a:latin typeface="Verdana" pitchFamily="34" charset="0"/>
              </a:rPr>
              <a:t> Misinterpretations</a:t>
            </a:r>
            <a:endParaRPr lang="en-US" sz="3000" dirty="0">
              <a:solidFill>
                <a:schemeClr val="tx2"/>
              </a:solidFill>
              <a:latin typeface="Verdana" pitchFamily="34" charset="0"/>
            </a:endParaRPr>
          </a:p>
          <a:p>
            <a:pPr lvl="1" algn="l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  <a:latin typeface="Verdana" pitchFamily="34" charset="0"/>
              </a:rPr>
              <a:t> Various implementation options </a:t>
            </a:r>
          </a:p>
          <a:p>
            <a:pPr lvl="1" algn="l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  <a:latin typeface="Verdana" pitchFamily="34" charset="0"/>
              </a:rPr>
              <a:t> Over specification/Under-specification   </a:t>
            </a:r>
          </a:p>
          <a:p>
            <a:pPr lvl="1" algn="l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  <a:latin typeface="Verdana" pitchFamily="34" charset="0"/>
              </a:rPr>
              <a:t> Flexibility </a:t>
            </a:r>
            <a:r>
              <a:rPr lang="en-US" sz="3000" dirty="0">
                <a:solidFill>
                  <a:schemeClr val="tx2"/>
                </a:solidFill>
                <a:latin typeface="Verdana" pitchFamily="34" charset="0"/>
              </a:rPr>
              <a:t>- for consensus </a:t>
            </a:r>
            <a:endParaRPr lang="en-US" sz="3000" dirty="0" smtClean="0">
              <a:solidFill>
                <a:schemeClr val="tx2"/>
              </a:solidFill>
              <a:latin typeface="Verdana" pitchFamily="34" charset="0"/>
            </a:endParaRPr>
          </a:p>
          <a:p>
            <a:pPr lvl="1" algn="l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3000" dirty="0" smtClean="0">
                <a:solidFill>
                  <a:schemeClr val="tx2"/>
                </a:solidFill>
                <a:latin typeface="Verdana" pitchFamily="34" charset="0"/>
              </a:rPr>
              <a:t> Not </a:t>
            </a:r>
            <a:r>
              <a:rPr lang="en-US" sz="3000" dirty="0">
                <a:solidFill>
                  <a:schemeClr val="tx2"/>
                </a:solidFill>
                <a:latin typeface="Verdana" pitchFamily="34" charset="0"/>
              </a:rPr>
              <a:t>comprehensive - cross </a:t>
            </a:r>
            <a:r>
              <a:rPr lang="en-US" sz="3000" dirty="0" smtClean="0">
                <a:solidFill>
                  <a:schemeClr val="tx2"/>
                </a:solidFill>
                <a:latin typeface="Verdana" pitchFamily="34" charset="0"/>
              </a:rPr>
              <a:t>references</a:t>
            </a:r>
          </a:p>
          <a:p>
            <a:pPr lvl="1" algn="l">
              <a:lnSpc>
                <a:spcPct val="130000"/>
              </a:lnSpc>
            </a:pPr>
            <a:endParaRPr lang="en-GB" sz="3000" dirty="0">
              <a:solidFill>
                <a:schemeClr val="accent1"/>
              </a:solidFill>
              <a:latin typeface="Verdana" pitchFamily="34" charset="0"/>
            </a:endParaRPr>
          </a:p>
          <a:p>
            <a:pPr marL="514350" indent="-514350" algn="l"/>
            <a:endParaRPr lang="en-US" sz="21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l"/>
            <a:endParaRPr lang="en-US" sz="21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</a:rPr>
              <a:t>Feedback Mechanism from Interoperability Testing</a:t>
            </a:r>
            <a:endParaRPr lang="en-US" sz="36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447800"/>
            <a:ext cx="7391400" cy="4953000"/>
          </a:xfrm>
        </p:spPr>
        <p:txBody>
          <a:bodyPr>
            <a:normAutofit/>
          </a:bodyPr>
          <a:lstStyle/>
          <a:p>
            <a:pPr marL="514350" indent="-514350" algn="l"/>
            <a:endParaRPr lang="en-US" sz="21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l"/>
            <a:endParaRPr lang="en-US" sz="21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 algn="l"/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914400" y="1828800"/>
            <a:ext cx="7742546" cy="2438399"/>
            <a:chOff x="914400" y="1828800"/>
            <a:chExt cx="7742546" cy="2438399"/>
          </a:xfrm>
        </p:grpSpPr>
        <p:sp>
          <p:nvSpPr>
            <p:cNvPr id="7" name="Right Arrow 6"/>
            <p:cNvSpPr/>
            <p:nvPr/>
          </p:nvSpPr>
          <p:spPr>
            <a:xfrm>
              <a:off x="3352800" y="1828800"/>
              <a:ext cx="3352800" cy="990600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  <a:latin typeface="Verdana" pitchFamily="34" charset="0"/>
                </a:rPr>
                <a:t>IMPLEMENTAIONS</a:t>
              </a:r>
              <a:endParaRPr lang="en-US" b="1" dirty="0">
                <a:solidFill>
                  <a:srgbClr val="FF0000"/>
                </a:solidFill>
                <a:latin typeface="Verdana" pitchFamily="34" charset="0"/>
              </a:endParaRPr>
            </a:p>
          </p:txBody>
        </p:sp>
        <p:sp>
          <p:nvSpPr>
            <p:cNvPr id="5" name="Flowchart: Multidocument 4"/>
            <p:cNvSpPr/>
            <p:nvPr/>
          </p:nvSpPr>
          <p:spPr>
            <a:xfrm>
              <a:off x="914400" y="1981200"/>
              <a:ext cx="2262753" cy="1524000"/>
            </a:xfrm>
            <a:prstGeom prst="flowChartMultidocumen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Verdana" pitchFamily="34" charset="0"/>
                </a:rPr>
                <a:t>STANDARDS</a:t>
              </a:r>
            </a:p>
          </p:txBody>
        </p:sp>
        <p:sp>
          <p:nvSpPr>
            <p:cNvPr id="8" name="U-Turn Arrow 7"/>
            <p:cNvSpPr/>
            <p:nvPr/>
          </p:nvSpPr>
          <p:spPr>
            <a:xfrm rot="10800000">
              <a:off x="1828798" y="3200399"/>
              <a:ext cx="5562599" cy="1066800"/>
            </a:xfrm>
            <a:prstGeom prst="uturn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Cube 8"/>
            <p:cNvSpPr/>
            <p:nvPr/>
          </p:nvSpPr>
          <p:spPr>
            <a:xfrm>
              <a:off x="6771468" y="2057400"/>
              <a:ext cx="848532" cy="609600"/>
            </a:xfrm>
            <a:prstGeom prst="cub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be 10"/>
            <p:cNvSpPr/>
            <p:nvPr/>
          </p:nvSpPr>
          <p:spPr>
            <a:xfrm>
              <a:off x="6923868" y="2209800"/>
              <a:ext cx="848532" cy="609600"/>
            </a:xfrm>
            <a:prstGeom prst="cub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7400" y="2819400"/>
              <a:ext cx="27895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Verdana" pitchFamily="34" charset="0"/>
                </a:rPr>
                <a:t>INTEROPERABILITY</a:t>
              </a:r>
            </a:p>
            <a:p>
              <a:r>
                <a:rPr lang="en-US" b="1" dirty="0" smtClean="0">
                  <a:solidFill>
                    <a:srgbClr val="FF0000"/>
                  </a:solidFill>
                  <a:latin typeface="Verdana" pitchFamily="34" charset="0"/>
                </a:rPr>
                <a:t>         TESTING</a:t>
              </a:r>
              <a:endParaRPr lang="en-US" b="1" dirty="0">
                <a:solidFill>
                  <a:srgbClr val="FF0000"/>
                </a:solidFill>
                <a:latin typeface="Verdana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76600" y="3581400"/>
              <a:ext cx="2374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Verdana" pitchFamily="34" charset="0"/>
                </a:rPr>
                <a:t>FEEDBACK FLOW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04800" y="4743271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Standard Framing must be a Dynamic and Living process for achieving Interoperability </a:t>
            </a:r>
          </a:p>
          <a:p>
            <a:endParaRPr lang="en-US" sz="2400" dirty="0">
              <a:solidFill>
                <a:schemeClr val="accent1"/>
              </a:solidFill>
              <a:latin typeface="Verdana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1"/>
            <a:ext cx="7772400" cy="9905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Proposal</a:t>
            </a:r>
            <a:endParaRPr lang="en-US" sz="32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534400" cy="4495800"/>
          </a:xfrm>
        </p:spPr>
        <p:txBody>
          <a:bodyPr>
            <a:normAutofit fontScale="77500" lnSpcReduction="20000"/>
          </a:bodyPr>
          <a:lstStyle/>
          <a:p>
            <a:pPr algn="l"/>
            <a:endParaRPr lang="en-US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To fulfill deployment needs of developing countries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  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tx2"/>
                </a:solidFill>
                <a:latin typeface="Verdana" pitchFamily="34" charset="0"/>
              </a:rPr>
              <a:t>  </a:t>
            </a:r>
            <a:endParaRPr lang="en-US" dirty="0" smtClean="0">
              <a:solidFill>
                <a:schemeClr val="tx2"/>
              </a:solidFill>
              <a:latin typeface="Helvetica" charset="0"/>
              <a:ea typeface="Calibri" pitchFamily="34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  <a:latin typeface="Verdana" pitchFamily="34" charset="0"/>
              </a:rPr>
              <a:t>  Standards for facilitating Interoperability in Public </a:t>
            </a:r>
          </a:p>
          <a:p>
            <a:pPr algn="l"/>
            <a:r>
              <a:rPr lang="en-US" dirty="0" smtClean="0">
                <a:solidFill>
                  <a:srgbClr val="0070C0"/>
                </a:solidFill>
                <a:latin typeface="Verdana" pitchFamily="34" charset="0"/>
              </a:rPr>
              <a:t>   Safety Mobile networks  be framed within the  </a:t>
            </a:r>
          </a:p>
          <a:p>
            <a:pPr algn="l"/>
            <a:r>
              <a:rPr lang="en-US" dirty="0" smtClean="0">
                <a:solidFill>
                  <a:srgbClr val="0070C0"/>
                </a:solidFill>
                <a:latin typeface="Verdana" pitchFamily="34" charset="0"/>
              </a:rPr>
              <a:t>   ambit of ITU-T</a:t>
            </a:r>
          </a:p>
          <a:p>
            <a:pPr algn="l">
              <a:buFontTx/>
              <a:buChar char="-"/>
            </a:pPr>
            <a:endParaRPr lang="en-US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l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  <a:latin typeface="Verdana" pitchFamily="34" charset="0"/>
              </a:rPr>
              <a:t>  A collaborative approach of standardization   </a:t>
            </a:r>
          </a:p>
          <a:p>
            <a:pPr algn="l"/>
            <a:r>
              <a:rPr lang="en-US" dirty="0" smtClean="0">
                <a:solidFill>
                  <a:srgbClr val="0070C0"/>
                </a:solidFill>
                <a:latin typeface="Verdana" pitchFamily="34" charset="0"/>
              </a:rPr>
              <a:t>   with Radio Sector of ITU can be envisaged for   </a:t>
            </a:r>
          </a:p>
          <a:p>
            <a:pPr algn="l"/>
            <a:r>
              <a:rPr lang="en-US" dirty="0" smtClean="0">
                <a:solidFill>
                  <a:srgbClr val="0070C0"/>
                </a:solidFill>
                <a:latin typeface="Verdana" pitchFamily="34" charset="0"/>
              </a:rPr>
              <a:t>   Radio networks</a:t>
            </a:r>
            <a:r>
              <a:rPr lang="en-US" dirty="0" smtClean="0">
                <a:solidFill>
                  <a:srgbClr val="FF0000"/>
                </a:solidFill>
                <a:latin typeface="Verdana" pitchFamily="34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just"/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algn="l"/>
            <a:endParaRPr lang="en-US" sz="3400" dirty="0" smtClean="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5625"/>
            <a:ext cx="7772400" cy="3127375"/>
          </a:xfrm>
        </p:spPr>
        <p:txBody>
          <a:bodyPr>
            <a:normAutofit fontScale="90000"/>
          </a:bodyPr>
          <a:lstStyle/>
          <a:p>
            <a:r>
              <a:rPr lang="en-US" sz="3600" i="1" dirty="0" smtClean="0">
                <a:solidFill>
                  <a:schemeClr val="tx2"/>
                </a:solidFill>
                <a:latin typeface="Verdana" pitchFamily="34" charset="0"/>
              </a:rPr>
              <a:t>Thank you</a:t>
            </a:r>
            <a:br>
              <a:rPr lang="en-US" sz="3600" i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600" i="1" dirty="0" smtClean="0">
                <a:solidFill>
                  <a:schemeClr val="tx2"/>
                </a:solidFill>
                <a:latin typeface="Verdana" pitchFamily="34" charset="0"/>
              </a:rPr>
              <a:t>for your  </a:t>
            </a:r>
            <a:br>
              <a:rPr lang="en-US" sz="3600" i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600" i="1" dirty="0" smtClean="0">
                <a:solidFill>
                  <a:schemeClr val="tx2"/>
                </a:solidFill>
                <a:latin typeface="Verdana" pitchFamily="34" charset="0"/>
              </a:rPr>
              <a:t>kind attention!</a:t>
            </a:r>
            <a:br>
              <a:rPr lang="en-US" sz="3600" i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600" i="1" dirty="0" smtClean="0">
                <a:solidFill>
                  <a:schemeClr val="tx2"/>
                </a:solidFill>
                <a:latin typeface="Verdana" pitchFamily="34" charset="0"/>
              </a:rPr>
              <a:t/>
            </a:r>
            <a:br>
              <a:rPr lang="en-US" sz="3600" i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600" i="1" dirty="0" smtClean="0">
                <a:solidFill>
                  <a:schemeClr val="tx2"/>
                </a:solidFill>
                <a:latin typeface="Verdana" pitchFamily="34" charset="0"/>
              </a:rPr>
              <a:t/>
            </a:r>
            <a:br>
              <a:rPr lang="en-US" sz="3600" i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600" i="1" dirty="0" smtClean="0">
                <a:solidFill>
                  <a:schemeClr val="tx2"/>
                </a:solidFill>
                <a:latin typeface="Verdana" pitchFamily="34" charset="0"/>
              </a:rPr>
              <a:t>rksiddhartha@dcpw.gov.in</a:t>
            </a:r>
            <a:endParaRPr lang="en-US" sz="36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685800"/>
            <a:ext cx="78374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Verdana" pitchFamily="34" charset="0"/>
              </a:rPr>
              <a:t>      </a:t>
            </a:r>
            <a:endParaRPr lang="en-US" sz="4000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1"/>
            <a:ext cx="7772400" cy="10668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tx2"/>
                </a:solidFill>
                <a:latin typeface="Verdana" pitchFamily="34" charset="0"/>
              </a:rPr>
              <a:t>O</a:t>
            </a:r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utline</a:t>
            </a:r>
            <a:endParaRPr lang="en-US" sz="32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81200"/>
            <a:ext cx="8458200" cy="3886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 Public </a:t>
            </a:r>
            <a:r>
              <a:rPr lang="en-US" dirty="0" smtClean="0">
                <a:solidFill>
                  <a:schemeClr val="tx2"/>
                </a:solidFill>
              </a:rPr>
              <a:t>Safety Mobile Networks</a:t>
            </a:r>
          </a:p>
          <a:p>
            <a:pPr algn="l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 Deployment Scenarios and Case Study</a:t>
            </a:r>
          </a:p>
          <a:p>
            <a:pPr algn="l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 Standards and interoperability</a:t>
            </a:r>
          </a:p>
          <a:p>
            <a:pPr algn="l">
              <a:buFont typeface="Wingdings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 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Public Safety</a:t>
            </a:r>
            <a:b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Trunking Mobile Networks</a:t>
            </a:r>
            <a:endParaRPr lang="en-US" sz="32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534400" cy="49530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500" dirty="0" smtClean="0">
                <a:solidFill>
                  <a:srgbClr val="0070C0"/>
                </a:solidFill>
                <a:latin typeface="Verdana" pitchFamily="34" charset="0"/>
              </a:rPr>
              <a:t>Radio communications used by responsible agencies and organizations dealing with maintenance of law and order, protection of life and property, and emergency situations.</a:t>
            </a:r>
          </a:p>
          <a:p>
            <a:pPr algn="just"/>
            <a:endParaRPr lang="en-US" sz="35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/>
            <a:r>
              <a:rPr lang="en-US" sz="3500" dirty="0" smtClean="0">
                <a:solidFill>
                  <a:schemeClr val="tx2"/>
                </a:solidFill>
                <a:latin typeface="Verdana" pitchFamily="34" charset="0"/>
              </a:rPr>
              <a:t>-Complex Features and Functionalities need to be provided by a Public Safety Trunking Mobile Network </a:t>
            </a:r>
            <a:endParaRPr lang="en-US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1"/>
            <a:ext cx="7772400" cy="12954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Public Safety</a:t>
            </a:r>
            <a:b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Trunking Mobile Networks-2</a:t>
            </a:r>
            <a:endParaRPr lang="en-US" sz="32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534400" cy="4953000"/>
          </a:xfrm>
        </p:spPr>
        <p:txBody>
          <a:bodyPr>
            <a:normAutofit fontScale="47500" lnSpcReduction="20000"/>
          </a:bodyPr>
          <a:lstStyle/>
          <a:p>
            <a:pPr algn="just"/>
            <a:endParaRPr lang="en-US" sz="36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/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</a:rPr>
              <a:t>- Group management, </a:t>
            </a:r>
          </a:p>
          <a:p>
            <a:pPr algn="just"/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</a:rPr>
              <a:t>- Dynamic Group Number Assignment, </a:t>
            </a:r>
          </a:p>
          <a:p>
            <a:pPr algn="just">
              <a:buFontTx/>
              <a:buChar char="-"/>
            </a:pPr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</a:rPr>
              <a:t> Emergency, </a:t>
            </a:r>
          </a:p>
          <a:p>
            <a:pPr algn="just"/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</a:rPr>
              <a:t>- DMO</a:t>
            </a:r>
          </a:p>
          <a:p>
            <a:pPr algn="just"/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</a:rPr>
              <a:t>- Pre-emptive Priority, </a:t>
            </a:r>
          </a:p>
          <a:p>
            <a:pPr algn="just"/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</a:rPr>
              <a:t>- Enable/Disable Handset, </a:t>
            </a:r>
          </a:p>
          <a:p>
            <a:pPr algn="just"/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</a:rPr>
              <a:t>- End-to-End Encryption, </a:t>
            </a:r>
          </a:p>
          <a:p>
            <a:pPr algn="just"/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</a:rPr>
              <a:t>- Air Interface Encryption (Static, Derived &amp; Group Cipher Keys )</a:t>
            </a:r>
          </a:p>
          <a:p>
            <a:pPr algn="just"/>
            <a:r>
              <a:rPr lang="en-US" sz="4000" dirty="0" smtClean="0">
                <a:solidFill>
                  <a:srgbClr val="0070C0"/>
                </a:solidFill>
                <a:latin typeface="Verdana" pitchFamily="34" charset="0"/>
              </a:rPr>
              <a:t> </a:t>
            </a:r>
          </a:p>
          <a:p>
            <a:pPr algn="just"/>
            <a:endParaRPr lang="en-US" sz="40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/>
            <a:endParaRPr lang="en-US" sz="40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/>
            <a:r>
              <a:rPr lang="en-US" sz="4000" dirty="0" smtClean="0">
                <a:solidFill>
                  <a:schemeClr val="tx2"/>
                </a:solidFill>
                <a:latin typeface="Verdana" pitchFamily="34" charset="0"/>
              </a:rPr>
              <a:t>Resulting in-</a:t>
            </a:r>
          </a:p>
          <a:p>
            <a:pPr algn="just"/>
            <a:endParaRPr lang="en-US" sz="40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4000" dirty="0" smtClean="0">
                <a:solidFill>
                  <a:schemeClr val="tx2"/>
                </a:solidFill>
                <a:latin typeface="Verdana" pitchFamily="34" charset="0"/>
              </a:rPr>
              <a:t>  Complexity adds development cost</a:t>
            </a:r>
          </a:p>
          <a:p>
            <a:pPr algn="just">
              <a:buFont typeface="Wingdings" pitchFamily="2" charset="2"/>
              <a:buChar char="§"/>
            </a:pPr>
            <a:r>
              <a:rPr lang="en-US" sz="4000" dirty="0" smtClean="0">
                <a:solidFill>
                  <a:schemeClr val="tx2"/>
                </a:solidFill>
                <a:latin typeface="Verdana" pitchFamily="34" charset="0"/>
              </a:rPr>
              <a:t>  Magnified by the limited market</a:t>
            </a:r>
          </a:p>
          <a:p>
            <a:pPr algn="l"/>
            <a:endParaRPr lang="en-US" sz="36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just"/>
            <a:endParaRPr lang="en-US" sz="35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just"/>
            <a:endParaRPr lang="en-US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ITU in Public Safety Network Standardization  </a:t>
            </a:r>
            <a:endParaRPr lang="en-US" sz="32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534400" cy="4953000"/>
          </a:xfrm>
        </p:spPr>
        <p:txBody>
          <a:bodyPr>
            <a:normAutofit/>
          </a:bodyPr>
          <a:lstStyle/>
          <a:p>
            <a:pPr algn="l"/>
            <a:r>
              <a:rPr lang="en-US" sz="3500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-ITU-R : Radio Sector 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  </a:t>
            </a:r>
            <a:r>
              <a:rPr lang="en-US" dirty="0" smtClean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rPr>
              <a:t>Rep. M.2014 </a:t>
            </a:r>
            <a:r>
              <a:rPr lang="en-GB" dirty="0" smtClean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rPr>
              <a:t>lists a number of    </a:t>
            </a:r>
          </a:p>
          <a:p>
            <a:pPr algn="l"/>
            <a:r>
              <a:rPr lang="en-GB" dirty="0" smtClean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rPr>
              <a:t>  technologies, a</a:t>
            </a:r>
            <a:r>
              <a:rPr lang="en-US" dirty="0" smtClean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rPr>
              <a:t>nd  their RF parameters </a:t>
            </a:r>
          </a:p>
          <a:p>
            <a:pPr algn="l"/>
            <a:r>
              <a:rPr lang="en-US" dirty="0" smtClean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rPr>
              <a:t>  e.g. TETRA/APCO/DMR etc. </a:t>
            </a:r>
          </a:p>
          <a:p>
            <a:pPr algn="l"/>
            <a:endParaRPr lang="en-US" sz="3500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  <a:p>
            <a:pPr algn="l"/>
            <a:r>
              <a:rPr lang="en-US" sz="3500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-ITU-T : Standardization Sector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rPr>
              <a:t>  </a:t>
            </a:r>
            <a:r>
              <a:rPr lang="en-US" dirty="0" smtClean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rPr>
              <a:t>Standards/Recommendations?</a:t>
            </a:r>
          </a:p>
          <a:p>
            <a:pPr algn="just"/>
            <a:endParaRPr lang="en-GB" dirty="0" smtClean="0">
              <a:solidFill>
                <a:schemeClr val="tx2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Deployment Scenarios</a:t>
            </a:r>
            <a:b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 in Developing Countries </a:t>
            </a:r>
            <a:endParaRPr lang="en-US" sz="32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534400" cy="495300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Deployment of Trunking Radio Mobile Network in  a Phased manner </a:t>
            </a:r>
          </a:p>
          <a:p>
            <a:pPr marL="514350" indent="-514350" algn="l"/>
            <a:endParaRPr lang="en-US" sz="28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l"/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2. Interconnection of Different networks   </a:t>
            </a:r>
          </a:p>
          <a:p>
            <a:pPr algn="l"/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    is required for Mission Criticality of   </a:t>
            </a:r>
          </a:p>
          <a:p>
            <a:pPr algn="l"/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    operations</a:t>
            </a:r>
          </a:p>
          <a:p>
            <a:pPr algn="l"/>
            <a:endParaRPr lang="en-US" sz="2800" dirty="0" smtClean="0">
              <a:solidFill>
                <a:schemeClr val="tx2"/>
              </a:solidFill>
              <a:latin typeface="Verdana" pitchFamily="34" charset="0"/>
            </a:endParaRPr>
          </a:p>
          <a:p>
            <a:pPr algn="l"/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3. Integration with Existing Radio </a:t>
            </a:r>
          </a:p>
          <a:p>
            <a:pPr algn="l"/>
            <a:r>
              <a:rPr lang="en-US" sz="2800" dirty="0" smtClean="0">
                <a:solidFill>
                  <a:schemeClr val="tx2"/>
                </a:solidFill>
                <a:latin typeface="Verdana" pitchFamily="34" charset="0"/>
              </a:rPr>
              <a:t>    Network  systems</a:t>
            </a:r>
          </a:p>
          <a:p>
            <a:pPr algn="just"/>
            <a:endParaRPr lang="en-US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</a:rPr>
              <a:t>Case Study- 1</a:t>
            </a:r>
            <a:br>
              <a:rPr lang="en-US" sz="3600" b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</a:rPr>
              <a:t>Public Safety Trunking Mobile Network based on Standard</a:t>
            </a:r>
            <a:endParaRPr lang="en-US" sz="3600" b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8458200" cy="4648200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A Trunking Radio Public safety Network based on an Open standard, was deployed in a City(INDIA)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An expansion of deployed Network was required after about two year  time to extend the coverage to adjacent City/Suburban Areas</a:t>
            </a:r>
          </a:p>
          <a:p>
            <a:pPr marL="514350" indent="-514350" algn="l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The Incumbent Equipment Vendor quoted  very   </a:t>
            </a:r>
          </a:p>
          <a:p>
            <a:pPr marL="514350" indent="-514350" algn="l"/>
            <a:r>
              <a:rPr lang="en-US" sz="2400" dirty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    unreasonably hefty cost </a:t>
            </a:r>
          </a:p>
          <a:p>
            <a:pPr marL="514350" indent="-514350"/>
            <a:r>
              <a:rPr lang="en-US" sz="2400" i="1" dirty="0" smtClean="0">
                <a:solidFill>
                  <a:srgbClr val="FF0000"/>
                </a:solidFill>
                <a:latin typeface="Verdana" pitchFamily="34" charset="0"/>
              </a:rPr>
              <a:t>(there was a catch)</a:t>
            </a:r>
          </a:p>
          <a:p>
            <a:pPr marL="514350" indent="-514350" algn="l"/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     The second vendor was chosen for expanding   deployed network/coverage. The vendor deployed the  network within  a reasonable cost. </a:t>
            </a:r>
          </a:p>
          <a:p>
            <a:pPr marL="514350" indent="-514350"/>
            <a:r>
              <a:rPr lang="en-US" sz="2400" i="1" dirty="0" smtClean="0">
                <a:solidFill>
                  <a:srgbClr val="FF0000"/>
                </a:solidFill>
                <a:latin typeface="Verdana" pitchFamily="34" charset="0"/>
              </a:rPr>
              <a:t>(again there was a catch)</a:t>
            </a:r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>
              <a:buAutoNum type="arabicPeriod"/>
            </a:pPr>
            <a:endParaRPr lang="en-US" dirty="0" smtClean="0"/>
          </a:p>
          <a:p>
            <a:pPr marL="514350" indent="-514350" algn="l">
              <a:buAutoNum type="arabicPeriod"/>
            </a:pPr>
            <a:endParaRPr lang="en-US" dirty="0"/>
          </a:p>
          <a:p>
            <a:pPr marL="514350" indent="-514350" algn="l"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457201"/>
            <a:ext cx="7162800" cy="8382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2"/>
                </a:solidFill>
                <a:latin typeface="Verdana" pitchFamily="34" charset="0"/>
              </a:rPr>
              <a:t>Non Implementation of Interface for interconnection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458200" cy="5105400"/>
          </a:xfrm>
        </p:spPr>
        <p:txBody>
          <a:bodyPr>
            <a:normAutofit/>
          </a:bodyPr>
          <a:lstStyle/>
          <a:p>
            <a:pPr marL="514350" indent="-514350"/>
            <a:endParaRPr lang="en-US" dirty="0" smtClean="0">
              <a:solidFill>
                <a:srgbClr val="FF0000"/>
              </a:solidFill>
            </a:endParaRPr>
          </a:p>
          <a:p>
            <a:pPr marL="514350" indent="-514350" algn="l"/>
            <a:endParaRPr lang="en-US" dirty="0"/>
          </a:p>
        </p:txBody>
      </p:sp>
      <p:grpSp>
        <p:nvGrpSpPr>
          <p:cNvPr id="4" name="Group 28"/>
          <p:cNvGrpSpPr/>
          <p:nvPr/>
        </p:nvGrpSpPr>
        <p:grpSpPr>
          <a:xfrm>
            <a:off x="5181600" y="1600200"/>
            <a:ext cx="1752600" cy="2743200"/>
            <a:chOff x="4648200" y="2438400"/>
            <a:chExt cx="1752600" cy="2743200"/>
          </a:xfrm>
        </p:grpSpPr>
        <p:sp>
          <p:nvSpPr>
            <p:cNvPr id="22" name="Oval 21"/>
            <p:cNvSpPr/>
            <p:nvPr/>
          </p:nvSpPr>
          <p:spPr>
            <a:xfrm>
              <a:off x="4648200" y="2438400"/>
              <a:ext cx="1752600" cy="2667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62500" y="27051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9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34000" y="28956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0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38700" y="38100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/>
            <p:cNvPicPr/>
            <p:nvPr/>
          </p:nvPicPr>
          <p:blipFill>
            <a:blip r:embed="rId3" cstate="print">
              <a:lum bright="-2000" contrast="41000"/>
            </a:blip>
            <a:srcRect/>
            <a:stretch>
              <a:fillRect/>
            </a:stretch>
          </p:blipFill>
          <p:spPr bwMode="auto">
            <a:xfrm>
              <a:off x="4648200" y="4495800"/>
              <a:ext cx="457200" cy="685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grpSp>
        <p:nvGrpSpPr>
          <p:cNvPr id="5" name="Group 35"/>
          <p:cNvGrpSpPr/>
          <p:nvPr/>
        </p:nvGrpSpPr>
        <p:grpSpPr>
          <a:xfrm>
            <a:off x="1905000" y="1676400"/>
            <a:ext cx="1752600" cy="2667000"/>
            <a:chOff x="3886200" y="1676400"/>
            <a:chExt cx="1752600" cy="2667000"/>
          </a:xfrm>
        </p:grpSpPr>
        <p:sp>
          <p:nvSpPr>
            <p:cNvPr id="31" name="Oval 30"/>
            <p:cNvSpPr/>
            <p:nvPr/>
          </p:nvSpPr>
          <p:spPr>
            <a:xfrm>
              <a:off x="3886200" y="1676400"/>
              <a:ext cx="1752600" cy="2667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00500" y="19431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32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72000" y="21336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33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76700" y="30480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4"/>
            <p:cNvPicPr/>
            <p:nvPr/>
          </p:nvPicPr>
          <p:blipFill>
            <a:blip r:embed="rId3" cstate="print">
              <a:lum bright="-2000" contrast="41000"/>
            </a:blip>
            <a:srcRect/>
            <a:stretch>
              <a:fillRect/>
            </a:stretch>
          </p:blipFill>
          <p:spPr bwMode="auto">
            <a:xfrm>
              <a:off x="4953000" y="3657600"/>
              <a:ext cx="457200" cy="685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38" name="Left-Right Arrow 37"/>
          <p:cNvSpPr/>
          <p:nvPr/>
        </p:nvSpPr>
        <p:spPr>
          <a:xfrm>
            <a:off x="3276600" y="3886200"/>
            <a:ext cx="1981200" cy="304800"/>
          </a:xfrm>
          <a:prstGeom prst="leftRightArrow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Multiply 38"/>
          <p:cNvSpPr/>
          <p:nvPr/>
        </p:nvSpPr>
        <p:spPr>
          <a:xfrm>
            <a:off x="4114800" y="3810000"/>
            <a:ext cx="304800" cy="457200"/>
          </a:xfrm>
          <a:prstGeom prst="mathMultiply">
            <a:avLst/>
          </a:prstGeom>
          <a:solidFill>
            <a:srgbClr val="C0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eft-Right Arrow Callout 39"/>
          <p:cNvSpPr/>
          <p:nvPr/>
        </p:nvSpPr>
        <p:spPr>
          <a:xfrm>
            <a:off x="3276600" y="3733800"/>
            <a:ext cx="1981200" cy="533400"/>
          </a:xfrm>
          <a:prstGeom prst="left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GW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4343400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000" i="1" dirty="0" smtClean="0">
                <a:solidFill>
                  <a:srgbClr val="FF0000"/>
                </a:solidFill>
                <a:latin typeface="Verdana" pitchFamily="34" charset="0"/>
              </a:rPr>
              <a:t>The catch was </a:t>
            </a:r>
          </a:p>
          <a:p>
            <a:pPr marL="514350" indent="-514350"/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      First vendor knew, that expansion of the network can only be carried out with his own equipment</a:t>
            </a: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!</a:t>
            </a:r>
          </a:p>
          <a:p>
            <a:pPr marL="514350" indent="-514350"/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      The second vendor was also in the know that two networks cannot interconnect </a:t>
            </a: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!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(later passed on blame)</a:t>
            </a:r>
            <a:endParaRPr lang="en-US" sz="20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14350" indent="-514350"/>
            <a:r>
              <a:rPr lang="en-US" sz="2000" i="1" dirty="0" smtClean="0">
                <a:solidFill>
                  <a:srgbClr val="FF0000"/>
                </a:solidFill>
                <a:latin typeface="Verdana" pitchFamily="34" charset="0"/>
              </a:rPr>
              <a:t> Inter Network Interface of Standard not implemented by vendors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2191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Case Study-2</a:t>
            </a:r>
            <a:b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200" b="1" dirty="0" smtClean="0">
                <a:solidFill>
                  <a:schemeClr val="tx2"/>
                </a:solidFill>
                <a:latin typeface="Verdana" pitchFamily="34" charset="0"/>
              </a:rPr>
              <a:t>Interconnection on IP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8458200" cy="4648200"/>
          </a:xfrm>
        </p:spPr>
        <p:txBody>
          <a:bodyPr>
            <a:normAutofit fontScale="92500" lnSpcReduction="20000"/>
          </a:bodyPr>
          <a:lstStyle/>
          <a:p>
            <a:pPr marL="514350" indent="-514350" algn="l"/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An integration of  </a:t>
            </a:r>
          </a:p>
          <a:p>
            <a:pPr marL="514350" indent="-514350" algn="l"/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Standards based</a:t>
            </a:r>
          </a:p>
          <a:p>
            <a:pPr marL="514350" indent="-514350" algn="l"/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(Same Technology)</a:t>
            </a:r>
          </a:p>
          <a:p>
            <a:pPr marL="514350" indent="-514350" algn="l"/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Public Safety mobile networks </a:t>
            </a:r>
          </a:p>
          <a:p>
            <a:pPr marL="514350" indent="-514350" algn="l"/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Of Different Vendors was </a:t>
            </a:r>
          </a:p>
          <a:p>
            <a:pPr marL="514350" indent="-514350" algn="l"/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Envisaged by Connecting </a:t>
            </a:r>
          </a:p>
          <a:p>
            <a:pPr marL="514350" indent="-514350" algn="l"/>
            <a:r>
              <a:rPr lang="en-US" sz="2400" dirty="0" smtClean="0">
                <a:solidFill>
                  <a:schemeClr val="tx2"/>
                </a:solidFill>
                <a:latin typeface="Verdana" pitchFamily="34" charset="0"/>
              </a:rPr>
              <a:t>them on Core IP.</a:t>
            </a:r>
          </a:p>
          <a:p>
            <a:pPr marL="514350" indent="-514350" algn="l"/>
            <a:r>
              <a:rPr lang="en-US" sz="2400" dirty="0" smtClean="0">
                <a:solidFill>
                  <a:schemeClr val="tx2"/>
                </a:solidFill>
              </a:rPr>
              <a:t> </a:t>
            </a:r>
            <a:endParaRPr lang="en-US" sz="2400" i="1" dirty="0" smtClean="0">
              <a:solidFill>
                <a:schemeClr val="tx2"/>
              </a:solidFill>
            </a:endParaRPr>
          </a:p>
          <a:p>
            <a:pPr marL="514350" indent="-514350" algn="l"/>
            <a:endParaRPr lang="en-US" sz="2400" dirty="0" smtClean="0"/>
          </a:p>
          <a:p>
            <a:pPr marL="514350" indent="-514350" algn="l"/>
            <a:r>
              <a:rPr lang="en-US" sz="2400" dirty="0" smtClean="0">
                <a:solidFill>
                  <a:srgbClr val="0070C0"/>
                </a:solidFill>
                <a:latin typeface="Verdana" pitchFamily="34" charset="0"/>
              </a:rPr>
              <a:t>-Even  a Basic </a:t>
            </a:r>
            <a:r>
              <a:rPr lang="en-US" sz="2400" i="1" dirty="0" smtClean="0">
                <a:solidFill>
                  <a:srgbClr val="0070C0"/>
                </a:solidFill>
                <a:latin typeface="Verdana" pitchFamily="34" charset="0"/>
              </a:rPr>
              <a:t>Individual</a:t>
            </a:r>
            <a:r>
              <a:rPr lang="en-US" sz="2400" dirty="0" smtClean="0">
                <a:solidFill>
                  <a:srgbClr val="0070C0"/>
                </a:solidFill>
                <a:latin typeface="Verdana" pitchFamily="34" charset="0"/>
              </a:rPr>
              <a:t> Voice Call </a:t>
            </a:r>
          </a:p>
          <a:p>
            <a:pPr marL="514350" indent="-514350" algn="l"/>
            <a:r>
              <a:rPr lang="en-US" sz="2400" dirty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Verdana" pitchFamily="34" charset="0"/>
              </a:rPr>
              <a:t> from One Vendor Network to another not  compatible</a:t>
            </a:r>
          </a:p>
          <a:p>
            <a:pPr marL="514350" indent="-514350" algn="l"/>
            <a:endParaRPr lang="en-US" sz="2400" i="1" dirty="0" smtClean="0">
              <a:solidFill>
                <a:schemeClr val="tx2"/>
              </a:solidFill>
            </a:endParaRPr>
          </a:p>
          <a:p>
            <a:pPr marL="514350" indent="-514350" algn="l"/>
            <a:r>
              <a:rPr lang="en-US" sz="2400" i="1" dirty="0" smtClean="0">
                <a:solidFill>
                  <a:srgbClr val="FF0000"/>
                </a:solidFill>
              </a:rPr>
              <a:t>Reason being Use of incompatible payload type </a:t>
            </a:r>
          </a:p>
          <a:p>
            <a:pPr marL="514350" indent="-514350" algn="l"/>
            <a:endParaRPr lang="en-US" sz="2400" dirty="0" smtClean="0">
              <a:solidFill>
                <a:srgbClr val="FF0000"/>
              </a:solidFill>
              <a:latin typeface="Verdana" pitchFamily="34" charset="0"/>
            </a:endParaRPr>
          </a:p>
          <a:p>
            <a:pPr marL="514350" indent="-514350" algn="l">
              <a:buAutoNum type="arabicPeriod"/>
            </a:pPr>
            <a:endParaRPr lang="en-US" dirty="0" smtClean="0"/>
          </a:p>
          <a:p>
            <a:pPr marL="514350" indent="-514350" algn="l"/>
            <a:endParaRPr lang="en-US" dirty="0"/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 smtClean="0"/>
          </a:p>
          <a:p>
            <a:pPr marL="514350" indent="-514350" algn="l">
              <a:buAutoNum type="arabicPeriod"/>
            </a:pPr>
            <a:endParaRPr lang="en-US" dirty="0" smtClean="0"/>
          </a:p>
          <a:p>
            <a:pPr marL="514350" indent="-514350" algn="l">
              <a:buAutoNum type="arabicPeriod"/>
            </a:pPr>
            <a:endParaRPr lang="en-US" dirty="0"/>
          </a:p>
          <a:p>
            <a:pPr marL="514350" indent="-514350" algn="l">
              <a:buAutoNum type="arabicPeriod"/>
            </a:pPr>
            <a:endParaRPr lang="en-US" dirty="0" smtClean="0"/>
          </a:p>
        </p:txBody>
      </p:sp>
      <p:grpSp>
        <p:nvGrpSpPr>
          <p:cNvPr id="4" name="Group 35"/>
          <p:cNvGrpSpPr/>
          <p:nvPr/>
        </p:nvGrpSpPr>
        <p:grpSpPr>
          <a:xfrm>
            <a:off x="5105400" y="2362200"/>
            <a:ext cx="1143000" cy="1447800"/>
            <a:chOff x="3886200" y="1676400"/>
            <a:chExt cx="1752600" cy="2667000"/>
          </a:xfrm>
        </p:grpSpPr>
        <p:sp>
          <p:nvSpPr>
            <p:cNvPr id="7" name="Oval 6"/>
            <p:cNvSpPr/>
            <p:nvPr/>
          </p:nvSpPr>
          <p:spPr>
            <a:xfrm>
              <a:off x="3886200" y="1676400"/>
              <a:ext cx="1752600" cy="2667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00500" y="19431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72000" y="21336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76700" y="30480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0"/>
            <p:cNvPicPr/>
            <p:nvPr/>
          </p:nvPicPr>
          <p:blipFill>
            <a:blip r:embed="rId3" cstate="print">
              <a:lum bright="-2000" contrast="41000"/>
            </a:blip>
            <a:srcRect/>
            <a:stretch>
              <a:fillRect/>
            </a:stretch>
          </p:blipFill>
          <p:spPr bwMode="auto">
            <a:xfrm>
              <a:off x="4953000" y="3657600"/>
              <a:ext cx="457200" cy="685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grpSp>
        <p:nvGrpSpPr>
          <p:cNvPr id="5" name="Group 28"/>
          <p:cNvGrpSpPr/>
          <p:nvPr/>
        </p:nvGrpSpPr>
        <p:grpSpPr>
          <a:xfrm>
            <a:off x="6781800" y="2286000"/>
            <a:ext cx="1295400" cy="1447800"/>
            <a:chOff x="4648200" y="2438400"/>
            <a:chExt cx="1752600" cy="2743200"/>
          </a:xfrm>
        </p:grpSpPr>
        <p:sp>
          <p:nvSpPr>
            <p:cNvPr id="13" name="Oval 12"/>
            <p:cNvSpPr/>
            <p:nvPr/>
          </p:nvSpPr>
          <p:spPr>
            <a:xfrm>
              <a:off x="4648200" y="2438400"/>
              <a:ext cx="1752600" cy="2667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62500" y="27051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34000" y="28956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5" descr="RadioTower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38700" y="3810000"/>
              <a:ext cx="647700" cy="110490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6"/>
            <p:cNvPicPr/>
            <p:nvPr/>
          </p:nvPicPr>
          <p:blipFill>
            <a:blip r:embed="rId3" cstate="print">
              <a:lum bright="-2000" contrast="41000"/>
            </a:blip>
            <a:srcRect/>
            <a:stretch>
              <a:fillRect/>
            </a:stretch>
          </p:blipFill>
          <p:spPr bwMode="auto">
            <a:xfrm>
              <a:off x="4648200" y="4495800"/>
              <a:ext cx="457200" cy="685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9" name="Freeform 18"/>
          <p:cNvSpPr>
            <a:spLocks/>
          </p:cNvSpPr>
          <p:nvPr/>
        </p:nvSpPr>
        <p:spPr bwMode="ltGray">
          <a:xfrm>
            <a:off x="6019800" y="3434114"/>
            <a:ext cx="819150" cy="299686"/>
          </a:xfrm>
          <a:custGeom>
            <a:avLst/>
            <a:gdLst/>
            <a:ahLst/>
            <a:cxnLst>
              <a:cxn ang="0">
                <a:pos x="3387" y="69"/>
              </a:cxn>
              <a:cxn ang="0">
                <a:pos x="3754" y="30"/>
              </a:cxn>
              <a:cxn ang="0">
                <a:pos x="4181" y="6"/>
              </a:cxn>
              <a:cxn ang="0">
                <a:pos x="5063" y="16"/>
              </a:cxn>
              <a:cxn ang="0">
                <a:pos x="5743" y="96"/>
              </a:cxn>
              <a:cxn ang="0">
                <a:pos x="6047" y="219"/>
              </a:cxn>
              <a:cxn ang="0">
                <a:pos x="6057" y="252"/>
              </a:cxn>
              <a:cxn ang="0">
                <a:pos x="6117" y="264"/>
              </a:cxn>
              <a:cxn ang="0">
                <a:pos x="6281" y="270"/>
              </a:cxn>
              <a:cxn ang="0">
                <a:pos x="6654" y="331"/>
              </a:cxn>
              <a:cxn ang="0">
                <a:pos x="6832" y="436"/>
              </a:cxn>
              <a:cxn ang="0">
                <a:pos x="6778" y="553"/>
              </a:cxn>
              <a:cxn ang="0">
                <a:pos x="6597" y="634"/>
              </a:cxn>
              <a:cxn ang="0">
                <a:pos x="6331" y="692"/>
              </a:cxn>
              <a:cxn ang="0">
                <a:pos x="6213" y="735"/>
              </a:cxn>
              <a:cxn ang="0">
                <a:pos x="6369" y="798"/>
              </a:cxn>
              <a:cxn ang="0">
                <a:pos x="6418" y="872"/>
              </a:cxn>
              <a:cxn ang="0">
                <a:pos x="6311" y="967"/>
              </a:cxn>
              <a:cxn ang="0">
                <a:pos x="5964" y="1054"/>
              </a:cxn>
              <a:cxn ang="0">
                <a:pos x="5477" y="1092"/>
              </a:cxn>
              <a:cxn ang="0">
                <a:pos x="5173" y="1086"/>
              </a:cxn>
              <a:cxn ang="0">
                <a:pos x="5063" y="1078"/>
              </a:cxn>
              <a:cxn ang="0">
                <a:pos x="4961" y="1068"/>
              </a:cxn>
              <a:cxn ang="0">
                <a:pos x="4932" y="1089"/>
              </a:cxn>
              <a:cxn ang="0">
                <a:pos x="4894" y="1139"/>
              </a:cxn>
              <a:cxn ang="0">
                <a:pos x="4671" y="1215"/>
              </a:cxn>
              <a:cxn ang="0">
                <a:pos x="4317" y="1256"/>
              </a:cxn>
              <a:cxn ang="0">
                <a:pos x="3956" y="1254"/>
              </a:cxn>
              <a:cxn ang="0">
                <a:pos x="3746" y="1232"/>
              </a:cxn>
              <a:cxn ang="0">
                <a:pos x="3582" y="1197"/>
              </a:cxn>
              <a:cxn ang="0">
                <a:pos x="3399" y="1185"/>
              </a:cxn>
              <a:cxn ang="0">
                <a:pos x="3057" y="1218"/>
              </a:cxn>
              <a:cxn ang="0">
                <a:pos x="2668" y="1233"/>
              </a:cxn>
              <a:cxn ang="0">
                <a:pos x="2119" y="1222"/>
              </a:cxn>
              <a:cxn ang="0">
                <a:pos x="1554" y="1156"/>
              </a:cxn>
              <a:cxn ang="0">
                <a:pos x="1268" y="1053"/>
              </a:cxn>
              <a:cxn ang="0">
                <a:pos x="1260" y="994"/>
              </a:cxn>
              <a:cxn ang="0">
                <a:pos x="1120" y="1003"/>
              </a:cxn>
              <a:cxn ang="0">
                <a:pos x="938" y="1009"/>
              </a:cxn>
              <a:cxn ang="0">
                <a:pos x="751" y="1007"/>
              </a:cxn>
              <a:cxn ang="0">
                <a:pos x="329" y="963"/>
              </a:cxn>
              <a:cxn ang="0">
                <a:pos x="55" y="875"/>
              </a:cxn>
              <a:cxn ang="0">
                <a:pos x="18" y="762"/>
              </a:cxn>
              <a:cxn ang="0">
                <a:pos x="158" y="683"/>
              </a:cxn>
              <a:cxn ang="0">
                <a:pos x="411" y="624"/>
              </a:cxn>
              <a:cxn ang="0">
                <a:pos x="695" y="588"/>
              </a:cxn>
              <a:cxn ang="0">
                <a:pos x="586" y="533"/>
              </a:cxn>
              <a:cxn ang="0">
                <a:pos x="542" y="471"/>
              </a:cxn>
              <a:cxn ang="0">
                <a:pos x="587" y="394"/>
              </a:cxn>
              <a:cxn ang="0">
                <a:pos x="882" y="285"/>
              </a:cxn>
              <a:cxn ang="0">
                <a:pos x="1365" y="225"/>
              </a:cxn>
              <a:cxn ang="0">
                <a:pos x="1802" y="222"/>
              </a:cxn>
              <a:cxn ang="0">
                <a:pos x="1898" y="227"/>
              </a:cxn>
              <a:cxn ang="0">
                <a:pos x="1989" y="234"/>
              </a:cxn>
              <a:cxn ang="0">
                <a:pos x="2046" y="238"/>
              </a:cxn>
              <a:cxn ang="0">
                <a:pos x="2139" y="178"/>
              </a:cxn>
              <a:cxn ang="0">
                <a:pos x="2397" y="109"/>
              </a:cxn>
              <a:cxn ang="0">
                <a:pos x="2736" y="82"/>
              </a:cxn>
              <a:cxn ang="0">
                <a:pos x="2913" y="88"/>
              </a:cxn>
              <a:cxn ang="0">
                <a:pos x="3014" y="98"/>
              </a:cxn>
              <a:cxn ang="0">
                <a:pos x="3103" y="113"/>
              </a:cxn>
            </a:cxnLst>
            <a:rect l="0" t="0" r="r" b="b"/>
            <a:pathLst>
              <a:path w="6840" h="1260">
                <a:moveTo>
                  <a:pt x="3117" y="116"/>
                </a:moveTo>
                <a:lnTo>
                  <a:pt x="3142" y="111"/>
                </a:lnTo>
                <a:lnTo>
                  <a:pt x="3166" y="106"/>
                </a:lnTo>
                <a:lnTo>
                  <a:pt x="3192" y="101"/>
                </a:lnTo>
                <a:lnTo>
                  <a:pt x="3218" y="96"/>
                </a:lnTo>
                <a:lnTo>
                  <a:pt x="3244" y="92"/>
                </a:lnTo>
                <a:lnTo>
                  <a:pt x="3272" y="87"/>
                </a:lnTo>
                <a:lnTo>
                  <a:pt x="3300" y="83"/>
                </a:lnTo>
                <a:lnTo>
                  <a:pt x="3329" y="78"/>
                </a:lnTo>
                <a:lnTo>
                  <a:pt x="3358" y="74"/>
                </a:lnTo>
                <a:lnTo>
                  <a:pt x="3387" y="69"/>
                </a:lnTo>
                <a:lnTo>
                  <a:pt x="3418" y="65"/>
                </a:lnTo>
                <a:lnTo>
                  <a:pt x="3449" y="61"/>
                </a:lnTo>
                <a:lnTo>
                  <a:pt x="3481" y="57"/>
                </a:lnTo>
                <a:lnTo>
                  <a:pt x="3513" y="53"/>
                </a:lnTo>
                <a:lnTo>
                  <a:pt x="3546" y="50"/>
                </a:lnTo>
                <a:lnTo>
                  <a:pt x="3579" y="46"/>
                </a:lnTo>
                <a:lnTo>
                  <a:pt x="3613" y="43"/>
                </a:lnTo>
                <a:lnTo>
                  <a:pt x="3648" y="39"/>
                </a:lnTo>
                <a:lnTo>
                  <a:pt x="3682" y="36"/>
                </a:lnTo>
                <a:lnTo>
                  <a:pt x="3718" y="33"/>
                </a:lnTo>
                <a:lnTo>
                  <a:pt x="3754" y="30"/>
                </a:lnTo>
                <a:lnTo>
                  <a:pt x="3791" y="27"/>
                </a:lnTo>
                <a:lnTo>
                  <a:pt x="3827" y="24"/>
                </a:lnTo>
                <a:lnTo>
                  <a:pt x="3865" y="22"/>
                </a:lnTo>
                <a:lnTo>
                  <a:pt x="3903" y="19"/>
                </a:lnTo>
                <a:lnTo>
                  <a:pt x="3941" y="17"/>
                </a:lnTo>
                <a:lnTo>
                  <a:pt x="3980" y="14"/>
                </a:lnTo>
                <a:lnTo>
                  <a:pt x="4019" y="12"/>
                </a:lnTo>
                <a:lnTo>
                  <a:pt x="4059" y="10"/>
                </a:lnTo>
                <a:lnTo>
                  <a:pt x="4099" y="9"/>
                </a:lnTo>
                <a:lnTo>
                  <a:pt x="4140" y="7"/>
                </a:lnTo>
                <a:lnTo>
                  <a:pt x="4181" y="6"/>
                </a:lnTo>
                <a:lnTo>
                  <a:pt x="4265" y="3"/>
                </a:lnTo>
                <a:lnTo>
                  <a:pt x="4348" y="1"/>
                </a:lnTo>
                <a:lnTo>
                  <a:pt x="4432" y="0"/>
                </a:lnTo>
                <a:lnTo>
                  <a:pt x="4514" y="0"/>
                </a:lnTo>
                <a:lnTo>
                  <a:pt x="4596" y="0"/>
                </a:lnTo>
                <a:lnTo>
                  <a:pt x="4677" y="1"/>
                </a:lnTo>
                <a:lnTo>
                  <a:pt x="4757" y="3"/>
                </a:lnTo>
                <a:lnTo>
                  <a:pt x="4836" y="5"/>
                </a:lnTo>
                <a:lnTo>
                  <a:pt x="4913" y="8"/>
                </a:lnTo>
                <a:lnTo>
                  <a:pt x="4989" y="11"/>
                </a:lnTo>
                <a:lnTo>
                  <a:pt x="5063" y="16"/>
                </a:lnTo>
                <a:lnTo>
                  <a:pt x="5136" y="20"/>
                </a:lnTo>
                <a:lnTo>
                  <a:pt x="5207" y="25"/>
                </a:lnTo>
                <a:lnTo>
                  <a:pt x="5276" y="31"/>
                </a:lnTo>
                <a:lnTo>
                  <a:pt x="5342" y="38"/>
                </a:lnTo>
                <a:lnTo>
                  <a:pt x="5407" y="44"/>
                </a:lnTo>
                <a:lnTo>
                  <a:pt x="5470" y="52"/>
                </a:lnTo>
                <a:lnTo>
                  <a:pt x="5530" y="60"/>
                </a:lnTo>
                <a:lnTo>
                  <a:pt x="5587" y="68"/>
                </a:lnTo>
                <a:lnTo>
                  <a:pt x="5642" y="77"/>
                </a:lnTo>
                <a:lnTo>
                  <a:pt x="5693" y="86"/>
                </a:lnTo>
                <a:lnTo>
                  <a:pt x="5743" y="96"/>
                </a:lnTo>
                <a:lnTo>
                  <a:pt x="5788" y="106"/>
                </a:lnTo>
                <a:lnTo>
                  <a:pt x="5831" y="117"/>
                </a:lnTo>
                <a:lnTo>
                  <a:pt x="5871" y="128"/>
                </a:lnTo>
                <a:lnTo>
                  <a:pt x="5907" y="139"/>
                </a:lnTo>
                <a:lnTo>
                  <a:pt x="5939" y="151"/>
                </a:lnTo>
                <a:lnTo>
                  <a:pt x="5968" y="164"/>
                </a:lnTo>
                <a:lnTo>
                  <a:pt x="5993" y="176"/>
                </a:lnTo>
                <a:lnTo>
                  <a:pt x="6014" y="189"/>
                </a:lnTo>
                <a:lnTo>
                  <a:pt x="6031" y="202"/>
                </a:lnTo>
                <a:lnTo>
                  <a:pt x="6044" y="216"/>
                </a:lnTo>
                <a:lnTo>
                  <a:pt x="6047" y="219"/>
                </a:lnTo>
                <a:lnTo>
                  <a:pt x="6048" y="222"/>
                </a:lnTo>
                <a:lnTo>
                  <a:pt x="6050" y="225"/>
                </a:lnTo>
                <a:lnTo>
                  <a:pt x="6052" y="228"/>
                </a:lnTo>
                <a:lnTo>
                  <a:pt x="6053" y="231"/>
                </a:lnTo>
                <a:lnTo>
                  <a:pt x="6055" y="234"/>
                </a:lnTo>
                <a:lnTo>
                  <a:pt x="6055" y="237"/>
                </a:lnTo>
                <a:lnTo>
                  <a:pt x="6056" y="240"/>
                </a:lnTo>
                <a:lnTo>
                  <a:pt x="6057" y="243"/>
                </a:lnTo>
                <a:lnTo>
                  <a:pt x="6057" y="246"/>
                </a:lnTo>
                <a:lnTo>
                  <a:pt x="6057" y="249"/>
                </a:lnTo>
                <a:lnTo>
                  <a:pt x="6057" y="252"/>
                </a:lnTo>
                <a:lnTo>
                  <a:pt x="6057" y="255"/>
                </a:lnTo>
                <a:lnTo>
                  <a:pt x="6056" y="258"/>
                </a:lnTo>
                <a:lnTo>
                  <a:pt x="6055" y="261"/>
                </a:lnTo>
                <a:lnTo>
                  <a:pt x="6055" y="264"/>
                </a:lnTo>
                <a:lnTo>
                  <a:pt x="6063" y="264"/>
                </a:lnTo>
                <a:lnTo>
                  <a:pt x="6072" y="264"/>
                </a:lnTo>
                <a:lnTo>
                  <a:pt x="6081" y="264"/>
                </a:lnTo>
                <a:lnTo>
                  <a:pt x="6090" y="264"/>
                </a:lnTo>
                <a:lnTo>
                  <a:pt x="6099" y="264"/>
                </a:lnTo>
                <a:lnTo>
                  <a:pt x="6108" y="264"/>
                </a:lnTo>
                <a:lnTo>
                  <a:pt x="6117" y="264"/>
                </a:lnTo>
                <a:lnTo>
                  <a:pt x="6125" y="264"/>
                </a:lnTo>
                <a:lnTo>
                  <a:pt x="6134" y="264"/>
                </a:lnTo>
                <a:lnTo>
                  <a:pt x="6143" y="264"/>
                </a:lnTo>
                <a:lnTo>
                  <a:pt x="6152" y="265"/>
                </a:lnTo>
                <a:lnTo>
                  <a:pt x="6161" y="265"/>
                </a:lnTo>
                <a:lnTo>
                  <a:pt x="6170" y="265"/>
                </a:lnTo>
                <a:lnTo>
                  <a:pt x="6179" y="265"/>
                </a:lnTo>
                <a:lnTo>
                  <a:pt x="6187" y="266"/>
                </a:lnTo>
                <a:lnTo>
                  <a:pt x="6196" y="266"/>
                </a:lnTo>
                <a:lnTo>
                  <a:pt x="6239" y="268"/>
                </a:lnTo>
                <a:lnTo>
                  <a:pt x="6281" y="270"/>
                </a:lnTo>
                <a:lnTo>
                  <a:pt x="6322" y="273"/>
                </a:lnTo>
                <a:lnTo>
                  <a:pt x="6361" y="277"/>
                </a:lnTo>
                <a:lnTo>
                  <a:pt x="6399" y="281"/>
                </a:lnTo>
                <a:lnTo>
                  <a:pt x="6436" y="285"/>
                </a:lnTo>
                <a:lnTo>
                  <a:pt x="6472" y="291"/>
                </a:lnTo>
                <a:lnTo>
                  <a:pt x="6506" y="296"/>
                </a:lnTo>
                <a:lnTo>
                  <a:pt x="6539" y="302"/>
                </a:lnTo>
                <a:lnTo>
                  <a:pt x="6570" y="309"/>
                </a:lnTo>
                <a:lnTo>
                  <a:pt x="6600" y="316"/>
                </a:lnTo>
                <a:lnTo>
                  <a:pt x="6628" y="323"/>
                </a:lnTo>
                <a:lnTo>
                  <a:pt x="6654" y="331"/>
                </a:lnTo>
                <a:lnTo>
                  <a:pt x="6680" y="339"/>
                </a:lnTo>
                <a:lnTo>
                  <a:pt x="6703" y="347"/>
                </a:lnTo>
                <a:lnTo>
                  <a:pt x="6725" y="356"/>
                </a:lnTo>
                <a:lnTo>
                  <a:pt x="6745" y="365"/>
                </a:lnTo>
                <a:lnTo>
                  <a:pt x="6763" y="374"/>
                </a:lnTo>
                <a:lnTo>
                  <a:pt x="6779" y="384"/>
                </a:lnTo>
                <a:lnTo>
                  <a:pt x="6794" y="394"/>
                </a:lnTo>
                <a:lnTo>
                  <a:pt x="6806" y="404"/>
                </a:lnTo>
                <a:lnTo>
                  <a:pt x="6817" y="415"/>
                </a:lnTo>
                <a:lnTo>
                  <a:pt x="6826" y="425"/>
                </a:lnTo>
                <a:lnTo>
                  <a:pt x="6832" y="436"/>
                </a:lnTo>
                <a:lnTo>
                  <a:pt x="6837" y="447"/>
                </a:lnTo>
                <a:lnTo>
                  <a:pt x="6840" y="458"/>
                </a:lnTo>
                <a:lnTo>
                  <a:pt x="6840" y="470"/>
                </a:lnTo>
                <a:lnTo>
                  <a:pt x="6838" y="481"/>
                </a:lnTo>
                <a:lnTo>
                  <a:pt x="6835" y="493"/>
                </a:lnTo>
                <a:lnTo>
                  <a:pt x="6828" y="505"/>
                </a:lnTo>
                <a:lnTo>
                  <a:pt x="6819" y="516"/>
                </a:lnTo>
                <a:lnTo>
                  <a:pt x="6809" y="528"/>
                </a:lnTo>
                <a:lnTo>
                  <a:pt x="6800" y="537"/>
                </a:lnTo>
                <a:lnTo>
                  <a:pt x="6790" y="545"/>
                </a:lnTo>
                <a:lnTo>
                  <a:pt x="6778" y="553"/>
                </a:lnTo>
                <a:lnTo>
                  <a:pt x="6767" y="561"/>
                </a:lnTo>
                <a:lnTo>
                  <a:pt x="6753" y="569"/>
                </a:lnTo>
                <a:lnTo>
                  <a:pt x="6739" y="577"/>
                </a:lnTo>
                <a:lnTo>
                  <a:pt x="6725" y="584"/>
                </a:lnTo>
                <a:lnTo>
                  <a:pt x="6709" y="592"/>
                </a:lnTo>
                <a:lnTo>
                  <a:pt x="6692" y="599"/>
                </a:lnTo>
                <a:lnTo>
                  <a:pt x="6674" y="607"/>
                </a:lnTo>
                <a:lnTo>
                  <a:pt x="6656" y="613"/>
                </a:lnTo>
                <a:lnTo>
                  <a:pt x="6638" y="620"/>
                </a:lnTo>
                <a:lnTo>
                  <a:pt x="6618" y="627"/>
                </a:lnTo>
                <a:lnTo>
                  <a:pt x="6597" y="634"/>
                </a:lnTo>
                <a:lnTo>
                  <a:pt x="6576" y="640"/>
                </a:lnTo>
                <a:lnTo>
                  <a:pt x="6554" y="646"/>
                </a:lnTo>
                <a:lnTo>
                  <a:pt x="6532" y="652"/>
                </a:lnTo>
                <a:lnTo>
                  <a:pt x="6508" y="658"/>
                </a:lnTo>
                <a:lnTo>
                  <a:pt x="6485" y="663"/>
                </a:lnTo>
                <a:lnTo>
                  <a:pt x="6460" y="669"/>
                </a:lnTo>
                <a:lnTo>
                  <a:pt x="6435" y="674"/>
                </a:lnTo>
                <a:lnTo>
                  <a:pt x="6410" y="679"/>
                </a:lnTo>
                <a:lnTo>
                  <a:pt x="6384" y="683"/>
                </a:lnTo>
                <a:lnTo>
                  <a:pt x="6358" y="688"/>
                </a:lnTo>
                <a:lnTo>
                  <a:pt x="6331" y="692"/>
                </a:lnTo>
                <a:lnTo>
                  <a:pt x="6304" y="696"/>
                </a:lnTo>
                <a:lnTo>
                  <a:pt x="6276" y="700"/>
                </a:lnTo>
                <a:lnTo>
                  <a:pt x="6248" y="704"/>
                </a:lnTo>
                <a:lnTo>
                  <a:pt x="6220" y="707"/>
                </a:lnTo>
                <a:lnTo>
                  <a:pt x="6191" y="710"/>
                </a:lnTo>
                <a:lnTo>
                  <a:pt x="6162" y="713"/>
                </a:lnTo>
                <a:lnTo>
                  <a:pt x="6133" y="715"/>
                </a:lnTo>
                <a:lnTo>
                  <a:pt x="6153" y="720"/>
                </a:lnTo>
                <a:lnTo>
                  <a:pt x="6174" y="725"/>
                </a:lnTo>
                <a:lnTo>
                  <a:pt x="6194" y="730"/>
                </a:lnTo>
                <a:lnTo>
                  <a:pt x="6213" y="735"/>
                </a:lnTo>
                <a:lnTo>
                  <a:pt x="6231" y="740"/>
                </a:lnTo>
                <a:lnTo>
                  <a:pt x="6248" y="745"/>
                </a:lnTo>
                <a:lnTo>
                  <a:pt x="6265" y="751"/>
                </a:lnTo>
                <a:lnTo>
                  <a:pt x="6280" y="757"/>
                </a:lnTo>
                <a:lnTo>
                  <a:pt x="6296" y="762"/>
                </a:lnTo>
                <a:lnTo>
                  <a:pt x="6310" y="768"/>
                </a:lnTo>
                <a:lnTo>
                  <a:pt x="6324" y="774"/>
                </a:lnTo>
                <a:lnTo>
                  <a:pt x="6336" y="780"/>
                </a:lnTo>
                <a:lnTo>
                  <a:pt x="6348" y="786"/>
                </a:lnTo>
                <a:lnTo>
                  <a:pt x="6358" y="792"/>
                </a:lnTo>
                <a:lnTo>
                  <a:pt x="6369" y="798"/>
                </a:lnTo>
                <a:lnTo>
                  <a:pt x="6378" y="805"/>
                </a:lnTo>
                <a:lnTo>
                  <a:pt x="6386" y="811"/>
                </a:lnTo>
                <a:lnTo>
                  <a:pt x="6394" y="818"/>
                </a:lnTo>
                <a:lnTo>
                  <a:pt x="6400" y="824"/>
                </a:lnTo>
                <a:lnTo>
                  <a:pt x="6406" y="831"/>
                </a:lnTo>
                <a:lnTo>
                  <a:pt x="6410" y="838"/>
                </a:lnTo>
                <a:lnTo>
                  <a:pt x="6414" y="845"/>
                </a:lnTo>
                <a:lnTo>
                  <a:pt x="6416" y="851"/>
                </a:lnTo>
                <a:lnTo>
                  <a:pt x="6418" y="858"/>
                </a:lnTo>
                <a:lnTo>
                  <a:pt x="6418" y="865"/>
                </a:lnTo>
                <a:lnTo>
                  <a:pt x="6418" y="872"/>
                </a:lnTo>
                <a:lnTo>
                  <a:pt x="6417" y="879"/>
                </a:lnTo>
                <a:lnTo>
                  <a:pt x="6415" y="886"/>
                </a:lnTo>
                <a:lnTo>
                  <a:pt x="6411" y="893"/>
                </a:lnTo>
                <a:lnTo>
                  <a:pt x="6407" y="900"/>
                </a:lnTo>
                <a:lnTo>
                  <a:pt x="6401" y="908"/>
                </a:lnTo>
                <a:lnTo>
                  <a:pt x="6394" y="915"/>
                </a:lnTo>
                <a:lnTo>
                  <a:pt x="6382" y="926"/>
                </a:lnTo>
                <a:lnTo>
                  <a:pt x="6368" y="936"/>
                </a:lnTo>
                <a:lnTo>
                  <a:pt x="6351" y="947"/>
                </a:lnTo>
                <a:lnTo>
                  <a:pt x="6332" y="957"/>
                </a:lnTo>
                <a:lnTo>
                  <a:pt x="6311" y="967"/>
                </a:lnTo>
                <a:lnTo>
                  <a:pt x="6288" y="976"/>
                </a:lnTo>
                <a:lnTo>
                  <a:pt x="6262" y="986"/>
                </a:lnTo>
                <a:lnTo>
                  <a:pt x="6236" y="995"/>
                </a:lnTo>
                <a:lnTo>
                  <a:pt x="6207" y="1003"/>
                </a:lnTo>
                <a:lnTo>
                  <a:pt x="6177" y="1012"/>
                </a:lnTo>
                <a:lnTo>
                  <a:pt x="6145" y="1020"/>
                </a:lnTo>
                <a:lnTo>
                  <a:pt x="6112" y="1027"/>
                </a:lnTo>
                <a:lnTo>
                  <a:pt x="6077" y="1035"/>
                </a:lnTo>
                <a:lnTo>
                  <a:pt x="6041" y="1042"/>
                </a:lnTo>
                <a:lnTo>
                  <a:pt x="6003" y="1048"/>
                </a:lnTo>
                <a:lnTo>
                  <a:pt x="5964" y="1054"/>
                </a:lnTo>
                <a:lnTo>
                  <a:pt x="5924" y="1060"/>
                </a:lnTo>
                <a:lnTo>
                  <a:pt x="5883" y="1065"/>
                </a:lnTo>
                <a:lnTo>
                  <a:pt x="5841" y="1070"/>
                </a:lnTo>
                <a:lnTo>
                  <a:pt x="5798" y="1075"/>
                </a:lnTo>
                <a:lnTo>
                  <a:pt x="5754" y="1078"/>
                </a:lnTo>
                <a:lnTo>
                  <a:pt x="5710" y="1082"/>
                </a:lnTo>
                <a:lnTo>
                  <a:pt x="5664" y="1085"/>
                </a:lnTo>
                <a:lnTo>
                  <a:pt x="5618" y="1088"/>
                </a:lnTo>
                <a:lnTo>
                  <a:pt x="5572" y="1090"/>
                </a:lnTo>
                <a:lnTo>
                  <a:pt x="5524" y="1091"/>
                </a:lnTo>
                <a:lnTo>
                  <a:pt x="5477" y="1092"/>
                </a:lnTo>
                <a:lnTo>
                  <a:pt x="5429" y="1093"/>
                </a:lnTo>
                <a:lnTo>
                  <a:pt x="5381" y="1093"/>
                </a:lnTo>
                <a:lnTo>
                  <a:pt x="5332" y="1092"/>
                </a:lnTo>
                <a:lnTo>
                  <a:pt x="5284" y="1091"/>
                </a:lnTo>
                <a:lnTo>
                  <a:pt x="5236" y="1089"/>
                </a:lnTo>
                <a:lnTo>
                  <a:pt x="5225" y="1089"/>
                </a:lnTo>
                <a:lnTo>
                  <a:pt x="5215" y="1088"/>
                </a:lnTo>
                <a:lnTo>
                  <a:pt x="5204" y="1088"/>
                </a:lnTo>
                <a:lnTo>
                  <a:pt x="5194" y="1087"/>
                </a:lnTo>
                <a:lnTo>
                  <a:pt x="5183" y="1087"/>
                </a:lnTo>
                <a:lnTo>
                  <a:pt x="5173" y="1086"/>
                </a:lnTo>
                <a:lnTo>
                  <a:pt x="5163" y="1086"/>
                </a:lnTo>
                <a:lnTo>
                  <a:pt x="5152" y="1085"/>
                </a:lnTo>
                <a:lnTo>
                  <a:pt x="5142" y="1084"/>
                </a:lnTo>
                <a:lnTo>
                  <a:pt x="5132" y="1084"/>
                </a:lnTo>
                <a:lnTo>
                  <a:pt x="5122" y="1083"/>
                </a:lnTo>
                <a:lnTo>
                  <a:pt x="5112" y="1082"/>
                </a:lnTo>
                <a:lnTo>
                  <a:pt x="5102" y="1081"/>
                </a:lnTo>
                <a:lnTo>
                  <a:pt x="5092" y="1081"/>
                </a:lnTo>
                <a:lnTo>
                  <a:pt x="5083" y="1080"/>
                </a:lnTo>
                <a:lnTo>
                  <a:pt x="5073" y="1079"/>
                </a:lnTo>
                <a:lnTo>
                  <a:pt x="5063" y="1078"/>
                </a:lnTo>
                <a:lnTo>
                  <a:pt x="5053" y="1077"/>
                </a:lnTo>
                <a:lnTo>
                  <a:pt x="5044" y="1077"/>
                </a:lnTo>
                <a:lnTo>
                  <a:pt x="5034" y="1076"/>
                </a:lnTo>
                <a:lnTo>
                  <a:pt x="5025" y="1075"/>
                </a:lnTo>
                <a:lnTo>
                  <a:pt x="5016" y="1074"/>
                </a:lnTo>
                <a:lnTo>
                  <a:pt x="5006" y="1073"/>
                </a:lnTo>
                <a:lnTo>
                  <a:pt x="4997" y="1072"/>
                </a:lnTo>
                <a:lnTo>
                  <a:pt x="4988" y="1071"/>
                </a:lnTo>
                <a:lnTo>
                  <a:pt x="4979" y="1070"/>
                </a:lnTo>
                <a:lnTo>
                  <a:pt x="4970" y="1069"/>
                </a:lnTo>
                <a:lnTo>
                  <a:pt x="4961" y="1068"/>
                </a:lnTo>
                <a:lnTo>
                  <a:pt x="4952" y="1067"/>
                </a:lnTo>
                <a:lnTo>
                  <a:pt x="4943" y="1065"/>
                </a:lnTo>
                <a:lnTo>
                  <a:pt x="4934" y="1064"/>
                </a:lnTo>
                <a:lnTo>
                  <a:pt x="4925" y="1063"/>
                </a:lnTo>
                <a:lnTo>
                  <a:pt x="4928" y="1067"/>
                </a:lnTo>
                <a:lnTo>
                  <a:pt x="4929" y="1070"/>
                </a:lnTo>
                <a:lnTo>
                  <a:pt x="4931" y="1074"/>
                </a:lnTo>
                <a:lnTo>
                  <a:pt x="4931" y="1077"/>
                </a:lnTo>
                <a:lnTo>
                  <a:pt x="4932" y="1081"/>
                </a:lnTo>
                <a:lnTo>
                  <a:pt x="4933" y="1085"/>
                </a:lnTo>
                <a:lnTo>
                  <a:pt x="4932" y="1089"/>
                </a:lnTo>
                <a:lnTo>
                  <a:pt x="4932" y="1092"/>
                </a:lnTo>
                <a:lnTo>
                  <a:pt x="4931" y="1096"/>
                </a:lnTo>
                <a:lnTo>
                  <a:pt x="4930" y="1100"/>
                </a:lnTo>
                <a:lnTo>
                  <a:pt x="4928" y="1103"/>
                </a:lnTo>
                <a:lnTo>
                  <a:pt x="4926" y="1107"/>
                </a:lnTo>
                <a:lnTo>
                  <a:pt x="4924" y="1111"/>
                </a:lnTo>
                <a:lnTo>
                  <a:pt x="4921" y="1115"/>
                </a:lnTo>
                <a:lnTo>
                  <a:pt x="4918" y="1119"/>
                </a:lnTo>
                <a:lnTo>
                  <a:pt x="4915" y="1122"/>
                </a:lnTo>
                <a:lnTo>
                  <a:pt x="4906" y="1131"/>
                </a:lnTo>
                <a:lnTo>
                  <a:pt x="4894" y="1139"/>
                </a:lnTo>
                <a:lnTo>
                  <a:pt x="4881" y="1147"/>
                </a:lnTo>
                <a:lnTo>
                  <a:pt x="4867" y="1155"/>
                </a:lnTo>
                <a:lnTo>
                  <a:pt x="4851" y="1163"/>
                </a:lnTo>
                <a:lnTo>
                  <a:pt x="4833" y="1170"/>
                </a:lnTo>
                <a:lnTo>
                  <a:pt x="4814" y="1177"/>
                </a:lnTo>
                <a:lnTo>
                  <a:pt x="4793" y="1184"/>
                </a:lnTo>
                <a:lnTo>
                  <a:pt x="4772" y="1191"/>
                </a:lnTo>
                <a:lnTo>
                  <a:pt x="4748" y="1198"/>
                </a:lnTo>
                <a:lnTo>
                  <a:pt x="4724" y="1204"/>
                </a:lnTo>
                <a:lnTo>
                  <a:pt x="4698" y="1210"/>
                </a:lnTo>
                <a:lnTo>
                  <a:pt x="4671" y="1215"/>
                </a:lnTo>
                <a:lnTo>
                  <a:pt x="4643" y="1221"/>
                </a:lnTo>
                <a:lnTo>
                  <a:pt x="4614" y="1226"/>
                </a:lnTo>
                <a:lnTo>
                  <a:pt x="4584" y="1231"/>
                </a:lnTo>
                <a:lnTo>
                  <a:pt x="4554" y="1235"/>
                </a:lnTo>
                <a:lnTo>
                  <a:pt x="4522" y="1239"/>
                </a:lnTo>
                <a:lnTo>
                  <a:pt x="4489" y="1243"/>
                </a:lnTo>
                <a:lnTo>
                  <a:pt x="4456" y="1246"/>
                </a:lnTo>
                <a:lnTo>
                  <a:pt x="4422" y="1249"/>
                </a:lnTo>
                <a:lnTo>
                  <a:pt x="4387" y="1252"/>
                </a:lnTo>
                <a:lnTo>
                  <a:pt x="4353" y="1254"/>
                </a:lnTo>
                <a:lnTo>
                  <a:pt x="4317" y="1256"/>
                </a:lnTo>
                <a:lnTo>
                  <a:pt x="4281" y="1258"/>
                </a:lnTo>
                <a:lnTo>
                  <a:pt x="4244" y="1259"/>
                </a:lnTo>
                <a:lnTo>
                  <a:pt x="4208" y="1260"/>
                </a:lnTo>
                <a:lnTo>
                  <a:pt x="4170" y="1260"/>
                </a:lnTo>
                <a:lnTo>
                  <a:pt x="4133" y="1260"/>
                </a:lnTo>
                <a:lnTo>
                  <a:pt x="4096" y="1259"/>
                </a:lnTo>
                <a:lnTo>
                  <a:pt x="4058" y="1259"/>
                </a:lnTo>
                <a:lnTo>
                  <a:pt x="4020" y="1257"/>
                </a:lnTo>
                <a:lnTo>
                  <a:pt x="3998" y="1256"/>
                </a:lnTo>
                <a:lnTo>
                  <a:pt x="3977" y="1255"/>
                </a:lnTo>
                <a:lnTo>
                  <a:pt x="3956" y="1254"/>
                </a:lnTo>
                <a:lnTo>
                  <a:pt x="3935" y="1252"/>
                </a:lnTo>
                <a:lnTo>
                  <a:pt x="3915" y="1251"/>
                </a:lnTo>
                <a:lnTo>
                  <a:pt x="3894" y="1249"/>
                </a:lnTo>
                <a:lnTo>
                  <a:pt x="3875" y="1247"/>
                </a:lnTo>
                <a:lnTo>
                  <a:pt x="3855" y="1246"/>
                </a:lnTo>
                <a:lnTo>
                  <a:pt x="3836" y="1244"/>
                </a:lnTo>
                <a:lnTo>
                  <a:pt x="3817" y="1241"/>
                </a:lnTo>
                <a:lnTo>
                  <a:pt x="3799" y="1239"/>
                </a:lnTo>
                <a:lnTo>
                  <a:pt x="3781" y="1237"/>
                </a:lnTo>
                <a:lnTo>
                  <a:pt x="3763" y="1234"/>
                </a:lnTo>
                <a:lnTo>
                  <a:pt x="3746" y="1232"/>
                </a:lnTo>
                <a:lnTo>
                  <a:pt x="3728" y="1229"/>
                </a:lnTo>
                <a:lnTo>
                  <a:pt x="3712" y="1226"/>
                </a:lnTo>
                <a:lnTo>
                  <a:pt x="3696" y="1223"/>
                </a:lnTo>
                <a:lnTo>
                  <a:pt x="3680" y="1220"/>
                </a:lnTo>
                <a:lnTo>
                  <a:pt x="3665" y="1217"/>
                </a:lnTo>
                <a:lnTo>
                  <a:pt x="3650" y="1214"/>
                </a:lnTo>
                <a:lnTo>
                  <a:pt x="3635" y="1211"/>
                </a:lnTo>
                <a:lnTo>
                  <a:pt x="3621" y="1207"/>
                </a:lnTo>
                <a:lnTo>
                  <a:pt x="3608" y="1204"/>
                </a:lnTo>
                <a:lnTo>
                  <a:pt x="3595" y="1200"/>
                </a:lnTo>
                <a:lnTo>
                  <a:pt x="3582" y="1197"/>
                </a:lnTo>
                <a:lnTo>
                  <a:pt x="3570" y="1193"/>
                </a:lnTo>
                <a:lnTo>
                  <a:pt x="3558" y="1189"/>
                </a:lnTo>
                <a:lnTo>
                  <a:pt x="3547" y="1186"/>
                </a:lnTo>
                <a:lnTo>
                  <a:pt x="3536" y="1182"/>
                </a:lnTo>
                <a:lnTo>
                  <a:pt x="3526" y="1178"/>
                </a:lnTo>
                <a:lnTo>
                  <a:pt x="3516" y="1174"/>
                </a:lnTo>
                <a:lnTo>
                  <a:pt x="3506" y="1169"/>
                </a:lnTo>
                <a:lnTo>
                  <a:pt x="3480" y="1174"/>
                </a:lnTo>
                <a:lnTo>
                  <a:pt x="3454" y="1178"/>
                </a:lnTo>
                <a:lnTo>
                  <a:pt x="3426" y="1182"/>
                </a:lnTo>
                <a:lnTo>
                  <a:pt x="3399" y="1185"/>
                </a:lnTo>
                <a:lnTo>
                  <a:pt x="3370" y="1189"/>
                </a:lnTo>
                <a:lnTo>
                  <a:pt x="3341" y="1192"/>
                </a:lnTo>
                <a:lnTo>
                  <a:pt x="3311" y="1196"/>
                </a:lnTo>
                <a:lnTo>
                  <a:pt x="3282" y="1199"/>
                </a:lnTo>
                <a:lnTo>
                  <a:pt x="3251" y="1202"/>
                </a:lnTo>
                <a:lnTo>
                  <a:pt x="3220" y="1205"/>
                </a:lnTo>
                <a:lnTo>
                  <a:pt x="3188" y="1208"/>
                </a:lnTo>
                <a:lnTo>
                  <a:pt x="3156" y="1211"/>
                </a:lnTo>
                <a:lnTo>
                  <a:pt x="3124" y="1213"/>
                </a:lnTo>
                <a:lnTo>
                  <a:pt x="3091" y="1216"/>
                </a:lnTo>
                <a:lnTo>
                  <a:pt x="3057" y="1218"/>
                </a:lnTo>
                <a:lnTo>
                  <a:pt x="3024" y="1220"/>
                </a:lnTo>
                <a:lnTo>
                  <a:pt x="2990" y="1222"/>
                </a:lnTo>
                <a:lnTo>
                  <a:pt x="2955" y="1224"/>
                </a:lnTo>
                <a:lnTo>
                  <a:pt x="2920" y="1226"/>
                </a:lnTo>
                <a:lnTo>
                  <a:pt x="2885" y="1227"/>
                </a:lnTo>
                <a:lnTo>
                  <a:pt x="2850" y="1229"/>
                </a:lnTo>
                <a:lnTo>
                  <a:pt x="2814" y="1230"/>
                </a:lnTo>
                <a:lnTo>
                  <a:pt x="2778" y="1231"/>
                </a:lnTo>
                <a:lnTo>
                  <a:pt x="2741" y="1232"/>
                </a:lnTo>
                <a:lnTo>
                  <a:pt x="2705" y="1233"/>
                </a:lnTo>
                <a:lnTo>
                  <a:pt x="2668" y="1233"/>
                </a:lnTo>
                <a:lnTo>
                  <a:pt x="2631" y="1234"/>
                </a:lnTo>
                <a:lnTo>
                  <a:pt x="2594" y="1234"/>
                </a:lnTo>
                <a:lnTo>
                  <a:pt x="2556" y="1234"/>
                </a:lnTo>
                <a:lnTo>
                  <a:pt x="2518" y="1234"/>
                </a:lnTo>
                <a:lnTo>
                  <a:pt x="2481" y="1234"/>
                </a:lnTo>
                <a:lnTo>
                  <a:pt x="2443" y="1233"/>
                </a:lnTo>
                <a:lnTo>
                  <a:pt x="2376" y="1232"/>
                </a:lnTo>
                <a:lnTo>
                  <a:pt x="2309" y="1230"/>
                </a:lnTo>
                <a:lnTo>
                  <a:pt x="2245" y="1228"/>
                </a:lnTo>
                <a:lnTo>
                  <a:pt x="2182" y="1225"/>
                </a:lnTo>
                <a:lnTo>
                  <a:pt x="2119" y="1222"/>
                </a:lnTo>
                <a:lnTo>
                  <a:pt x="2059" y="1218"/>
                </a:lnTo>
                <a:lnTo>
                  <a:pt x="2000" y="1213"/>
                </a:lnTo>
                <a:lnTo>
                  <a:pt x="1943" y="1209"/>
                </a:lnTo>
                <a:lnTo>
                  <a:pt x="1887" y="1204"/>
                </a:lnTo>
                <a:lnTo>
                  <a:pt x="1834" y="1198"/>
                </a:lnTo>
                <a:lnTo>
                  <a:pt x="1782" y="1192"/>
                </a:lnTo>
                <a:lnTo>
                  <a:pt x="1732" y="1186"/>
                </a:lnTo>
                <a:lnTo>
                  <a:pt x="1685" y="1179"/>
                </a:lnTo>
                <a:lnTo>
                  <a:pt x="1639" y="1172"/>
                </a:lnTo>
                <a:lnTo>
                  <a:pt x="1596" y="1164"/>
                </a:lnTo>
                <a:lnTo>
                  <a:pt x="1554" y="1156"/>
                </a:lnTo>
                <a:lnTo>
                  <a:pt x="1515" y="1148"/>
                </a:lnTo>
                <a:lnTo>
                  <a:pt x="1479" y="1140"/>
                </a:lnTo>
                <a:lnTo>
                  <a:pt x="1445" y="1131"/>
                </a:lnTo>
                <a:lnTo>
                  <a:pt x="1413" y="1122"/>
                </a:lnTo>
                <a:lnTo>
                  <a:pt x="1384" y="1113"/>
                </a:lnTo>
                <a:lnTo>
                  <a:pt x="1358" y="1103"/>
                </a:lnTo>
                <a:lnTo>
                  <a:pt x="1334" y="1094"/>
                </a:lnTo>
                <a:lnTo>
                  <a:pt x="1313" y="1084"/>
                </a:lnTo>
                <a:lnTo>
                  <a:pt x="1295" y="1074"/>
                </a:lnTo>
                <a:lnTo>
                  <a:pt x="1280" y="1063"/>
                </a:lnTo>
                <a:lnTo>
                  <a:pt x="1268" y="1053"/>
                </a:lnTo>
                <a:lnTo>
                  <a:pt x="1260" y="1042"/>
                </a:lnTo>
                <a:lnTo>
                  <a:pt x="1254" y="1031"/>
                </a:lnTo>
                <a:lnTo>
                  <a:pt x="1252" y="1021"/>
                </a:lnTo>
                <a:lnTo>
                  <a:pt x="1253" y="1009"/>
                </a:lnTo>
                <a:lnTo>
                  <a:pt x="1257" y="998"/>
                </a:lnTo>
                <a:lnTo>
                  <a:pt x="1258" y="998"/>
                </a:lnTo>
                <a:lnTo>
                  <a:pt x="1259" y="997"/>
                </a:lnTo>
                <a:lnTo>
                  <a:pt x="1259" y="996"/>
                </a:lnTo>
                <a:lnTo>
                  <a:pt x="1259" y="995"/>
                </a:lnTo>
                <a:lnTo>
                  <a:pt x="1260" y="994"/>
                </a:lnTo>
                <a:lnTo>
                  <a:pt x="1260" y="994"/>
                </a:lnTo>
                <a:lnTo>
                  <a:pt x="1261" y="993"/>
                </a:lnTo>
                <a:lnTo>
                  <a:pt x="1262" y="992"/>
                </a:lnTo>
                <a:lnTo>
                  <a:pt x="1246" y="994"/>
                </a:lnTo>
                <a:lnTo>
                  <a:pt x="1231" y="995"/>
                </a:lnTo>
                <a:lnTo>
                  <a:pt x="1215" y="996"/>
                </a:lnTo>
                <a:lnTo>
                  <a:pt x="1200" y="998"/>
                </a:lnTo>
                <a:lnTo>
                  <a:pt x="1184" y="999"/>
                </a:lnTo>
                <a:lnTo>
                  <a:pt x="1168" y="1000"/>
                </a:lnTo>
                <a:lnTo>
                  <a:pt x="1152" y="1001"/>
                </a:lnTo>
                <a:lnTo>
                  <a:pt x="1136" y="1002"/>
                </a:lnTo>
                <a:lnTo>
                  <a:pt x="1120" y="1003"/>
                </a:lnTo>
                <a:lnTo>
                  <a:pt x="1104" y="1004"/>
                </a:lnTo>
                <a:lnTo>
                  <a:pt x="1088" y="1005"/>
                </a:lnTo>
                <a:lnTo>
                  <a:pt x="1071" y="1006"/>
                </a:lnTo>
                <a:lnTo>
                  <a:pt x="1055" y="1006"/>
                </a:lnTo>
                <a:lnTo>
                  <a:pt x="1039" y="1007"/>
                </a:lnTo>
                <a:lnTo>
                  <a:pt x="1022" y="1007"/>
                </a:lnTo>
                <a:lnTo>
                  <a:pt x="1005" y="1008"/>
                </a:lnTo>
                <a:lnTo>
                  <a:pt x="989" y="1008"/>
                </a:lnTo>
                <a:lnTo>
                  <a:pt x="972" y="1009"/>
                </a:lnTo>
                <a:lnTo>
                  <a:pt x="955" y="1009"/>
                </a:lnTo>
                <a:lnTo>
                  <a:pt x="938" y="1009"/>
                </a:lnTo>
                <a:lnTo>
                  <a:pt x="921" y="1009"/>
                </a:lnTo>
                <a:lnTo>
                  <a:pt x="904" y="1010"/>
                </a:lnTo>
                <a:lnTo>
                  <a:pt x="888" y="1010"/>
                </a:lnTo>
                <a:lnTo>
                  <a:pt x="871" y="1009"/>
                </a:lnTo>
                <a:lnTo>
                  <a:pt x="853" y="1009"/>
                </a:lnTo>
                <a:lnTo>
                  <a:pt x="836" y="1009"/>
                </a:lnTo>
                <a:lnTo>
                  <a:pt x="819" y="1009"/>
                </a:lnTo>
                <a:lnTo>
                  <a:pt x="802" y="1008"/>
                </a:lnTo>
                <a:lnTo>
                  <a:pt x="785" y="1008"/>
                </a:lnTo>
                <a:lnTo>
                  <a:pt x="768" y="1007"/>
                </a:lnTo>
                <a:lnTo>
                  <a:pt x="751" y="1007"/>
                </a:lnTo>
                <a:lnTo>
                  <a:pt x="733" y="1006"/>
                </a:lnTo>
                <a:lnTo>
                  <a:pt x="688" y="1004"/>
                </a:lnTo>
                <a:lnTo>
                  <a:pt x="643" y="1001"/>
                </a:lnTo>
                <a:lnTo>
                  <a:pt x="600" y="998"/>
                </a:lnTo>
                <a:lnTo>
                  <a:pt x="557" y="994"/>
                </a:lnTo>
                <a:lnTo>
                  <a:pt x="516" y="990"/>
                </a:lnTo>
                <a:lnTo>
                  <a:pt x="476" y="986"/>
                </a:lnTo>
                <a:lnTo>
                  <a:pt x="437" y="981"/>
                </a:lnTo>
                <a:lnTo>
                  <a:pt x="400" y="975"/>
                </a:lnTo>
                <a:lnTo>
                  <a:pt x="364" y="970"/>
                </a:lnTo>
                <a:lnTo>
                  <a:pt x="329" y="963"/>
                </a:lnTo>
                <a:lnTo>
                  <a:pt x="296" y="957"/>
                </a:lnTo>
                <a:lnTo>
                  <a:pt x="264" y="950"/>
                </a:lnTo>
                <a:lnTo>
                  <a:pt x="235" y="943"/>
                </a:lnTo>
                <a:lnTo>
                  <a:pt x="206" y="935"/>
                </a:lnTo>
                <a:lnTo>
                  <a:pt x="179" y="927"/>
                </a:lnTo>
                <a:lnTo>
                  <a:pt x="154" y="919"/>
                </a:lnTo>
                <a:lnTo>
                  <a:pt x="131" y="911"/>
                </a:lnTo>
                <a:lnTo>
                  <a:pt x="109" y="902"/>
                </a:lnTo>
                <a:lnTo>
                  <a:pt x="89" y="893"/>
                </a:lnTo>
                <a:lnTo>
                  <a:pt x="71" y="884"/>
                </a:lnTo>
                <a:lnTo>
                  <a:pt x="55" y="875"/>
                </a:lnTo>
                <a:lnTo>
                  <a:pt x="41" y="865"/>
                </a:lnTo>
                <a:lnTo>
                  <a:pt x="29" y="856"/>
                </a:lnTo>
                <a:lnTo>
                  <a:pt x="19" y="846"/>
                </a:lnTo>
                <a:lnTo>
                  <a:pt x="11" y="836"/>
                </a:lnTo>
                <a:lnTo>
                  <a:pt x="5" y="825"/>
                </a:lnTo>
                <a:lnTo>
                  <a:pt x="1" y="815"/>
                </a:lnTo>
                <a:lnTo>
                  <a:pt x="0" y="805"/>
                </a:lnTo>
                <a:lnTo>
                  <a:pt x="1" y="794"/>
                </a:lnTo>
                <a:lnTo>
                  <a:pt x="4" y="784"/>
                </a:lnTo>
                <a:lnTo>
                  <a:pt x="9" y="773"/>
                </a:lnTo>
                <a:lnTo>
                  <a:pt x="18" y="762"/>
                </a:lnTo>
                <a:lnTo>
                  <a:pt x="25" y="754"/>
                </a:lnTo>
                <a:lnTo>
                  <a:pt x="34" y="747"/>
                </a:lnTo>
                <a:lnTo>
                  <a:pt x="43" y="739"/>
                </a:lnTo>
                <a:lnTo>
                  <a:pt x="54" y="732"/>
                </a:lnTo>
                <a:lnTo>
                  <a:pt x="65" y="724"/>
                </a:lnTo>
                <a:lnTo>
                  <a:pt x="78" y="717"/>
                </a:lnTo>
                <a:lnTo>
                  <a:pt x="92" y="710"/>
                </a:lnTo>
                <a:lnTo>
                  <a:pt x="107" y="703"/>
                </a:lnTo>
                <a:lnTo>
                  <a:pt x="124" y="696"/>
                </a:lnTo>
                <a:lnTo>
                  <a:pt x="141" y="690"/>
                </a:lnTo>
                <a:lnTo>
                  <a:pt x="158" y="683"/>
                </a:lnTo>
                <a:lnTo>
                  <a:pt x="177" y="677"/>
                </a:lnTo>
                <a:lnTo>
                  <a:pt x="197" y="671"/>
                </a:lnTo>
                <a:lnTo>
                  <a:pt x="218" y="665"/>
                </a:lnTo>
                <a:lnTo>
                  <a:pt x="239" y="659"/>
                </a:lnTo>
                <a:lnTo>
                  <a:pt x="262" y="654"/>
                </a:lnTo>
                <a:lnTo>
                  <a:pt x="285" y="648"/>
                </a:lnTo>
                <a:lnTo>
                  <a:pt x="308" y="643"/>
                </a:lnTo>
                <a:lnTo>
                  <a:pt x="333" y="638"/>
                </a:lnTo>
                <a:lnTo>
                  <a:pt x="359" y="633"/>
                </a:lnTo>
                <a:lnTo>
                  <a:pt x="384" y="629"/>
                </a:lnTo>
                <a:lnTo>
                  <a:pt x="411" y="624"/>
                </a:lnTo>
                <a:lnTo>
                  <a:pt x="439" y="620"/>
                </a:lnTo>
                <a:lnTo>
                  <a:pt x="466" y="616"/>
                </a:lnTo>
                <a:lnTo>
                  <a:pt x="495" y="612"/>
                </a:lnTo>
                <a:lnTo>
                  <a:pt x="524" y="609"/>
                </a:lnTo>
                <a:lnTo>
                  <a:pt x="554" y="606"/>
                </a:lnTo>
                <a:lnTo>
                  <a:pt x="583" y="603"/>
                </a:lnTo>
                <a:lnTo>
                  <a:pt x="614" y="600"/>
                </a:lnTo>
                <a:lnTo>
                  <a:pt x="645" y="597"/>
                </a:lnTo>
                <a:lnTo>
                  <a:pt x="676" y="595"/>
                </a:lnTo>
                <a:lnTo>
                  <a:pt x="708" y="593"/>
                </a:lnTo>
                <a:lnTo>
                  <a:pt x="695" y="588"/>
                </a:lnTo>
                <a:lnTo>
                  <a:pt x="683" y="583"/>
                </a:lnTo>
                <a:lnTo>
                  <a:pt x="671" y="579"/>
                </a:lnTo>
                <a:lnTo>
                  <a:pt x="659" y="574"/>
                </a:lnTo>
                <a:lnTo>
                  <a:pt x="648" y="569"/>
                </a:lnTo>
                <a:lnTo>
                  <a:pt x="638" y="564"/>
                </a:lnTo>
                <a:lnTo>
                  <a:pt x="628" y="559"/>
                </a:lnTo>
                <a:lnTo>
                  <a:pt x="618" y="554"/>
                </a:lnTo>
                <a:lnTo>
                  <a:pt x="609" y="549"/>
                </a:lnTo>
                <a:lnTo>
                  <a:pt x="601" y="543"/>
                </a:lnTo>
                <a:lnTo>
                  <a:pt x="593" y="538"/>
                </a:lnTo>
                <a:lnTo>
                  <a:pt x="586" y="533"/>
                </a:lnTo>
                <a:lnTo>
                  <a:pt x="579" y="527"/>
                </a:lnTo>
                <a:lnTo>
                  <a:pt x="573" y="522"/>
                </a:lnTo>
                <a:lnTo>
                  <a:pt x="567" y="516"/>
                </a:lnTo>
                <a:lnTo>
                  <a:pt x="562" y="511"/>
                </a:lnTo>
                <a:lnTo>
                  <a:pt x="557" y="505"/>
                </a:lnTo>
                <a:lnTo>
                  <a:pt x="553" y="500"/>
                </a:lnTo>
                <a:lnTo>
                  <a:pt x="550" y="494"/>
                </a:lnTo>
                <a:lnTo>
                  <a:pt x="547" y="488"/>
                </a:lnTo>
                <a:lnTo>
                  <a:pt x="545" y="483"/>
                </a:lnTo>
                <a:lnTo>
                  <a:pt x="543" y="477"/>
                </a:lnTo>
                <a:lnTo>
                  <a:pt x="542" y="471"/>
                </a:lnTo>
                <a:lnTo>
                  <a:pt x="542" y="465"/>
                </a:lnTo>
                <a:lnTo>
                  <a:pt x="542" y="460"/>
                </a:lnTo>
                <a:lnTo>
                  <a:pt x="543" y="454"/>
                </a:lnTo>
                <a:lnTo>
                  <a:pt x="544" y="448"/>
                </a:lnTo>
                <a:lnTo>
                  <a:pt x="547" y="442"/>
                </a:lnTo>
                <a:lnTo>
                  <a:pt x="550" y="436"/>
                </a:lnTo>
                <a:lnTo>
                  <a:pt x="553" y="430"/>
                </a:lnTo>
                <a:lnTo>
                  <a:pt x="557" y="424"/>
                </a:lnTo>
                <a:lnTo>
                  <a:pt x="562" y="418"/>
                </a:lnTo>
                <a:lnTo>
                  <a:pt x="574" y="406"/>
                </a:lnTo>
                <a:lnTo>
                  <a:pt x="587" y="394"/>
                </a:lnTo>
                <a:lnTo>
                  <a:pt x="604" y="383"/>
                </a:lnTo>
                <a:lnTo>
                  <a:pt x="623" y="372"/>
                </a:lnTo>
                <a:lnTo>
                  <a:pt x="644" y="361"/>
                </a:lnTo>
                <a:lnTo>
                  <a:pt x="667" y="350"/>
                </a:lnTo>
                <a:lnTo>
                  <a:pt x="692" y="340"/>
                </a:lnTo>
                <a:lnTo>
                  <a:pt x="719" y="330"/>
                </a:lnTo>
                <a:lnTo>
                  <a:pt x="748" y="320"/>
                </a:lnTo>
                <a:lnTo>
                  <a:pt x="779" y="311"/>
                </a:lnTo>
                <a:lnTo>
                  <a:pt x="812" y="302"/>
                </a:lnTo>
                <a:lnTo>
                  <a:pt x="846" y="294"/>
                </a:lnTo>
                <a:lnTo>
                  <a:pt x="882" y="285"/>
                </a:lnTo>
                <a:lnTo>
                  <a:pt x="920" y="278"/>
                </a:lnTo>
                <a:lnTo>
                  <a:pt x="959" y="270"/>
                </a:lnTo>
                <a:lnTo>
                  <a:pt x="1000" y="263"/>
                </a:lnTo>
                <a:lnTo>
                  <a:pt x="1041" y="257"/>
                </a:lnTo>
                <a:lnTo>
                  <a:pt x="1084" y="251"/>
                </a:lnTo>
                <a:lnTo>
                  <a:pt x="1129" y="245"/>
                </a:lnTo>
                <a:lnTo>
                  <a:pt x="1174" y="240"/>
                </a:lnTo>
                <a:lnTo>
                  <a:pt x="1220" y="235"/>
                </a:lnTo>
                <a:lnTo>
                  <a:pt x="1267" y="231"/>
                </a:lnTo>
                <a:lnTo>
                  <a:pt x="1316" y="228"/>
                </a:lnTo>
                <a:lnTo>
                  <a:pt x="1365" y="225"/>
                </a:lnTo>
                <a:lnTo>
                  <a:pt x="1414" y="222"/>
                </a:lnTo>
                <a:lnTo>
                  <a:pt x="1465" y="220"/>
                </a:lnTo>
                <a:lnTo>
                  <a:pt x="1516" y="218"/>
                </a:lnTo>
                <a:lnTo>
                  <a:pt x="1567" y="218"/>
                </a:lnTo>
                <a:lnTo>
                  <a:pt x="1619" y="217"/>
                </a:lnTo>
                <a:lnTo>
                  <a:pt x="1670" y="218"/>
                </a:lnTo>
                <a:lnTo>
                  <a:pt x="1723" y="219"/>
                </a:lnTo>
                <a:lnTo>
                  <a:pt x="1775" y="220"/>
                </a:lnTo>
                <a:lnTo>
                  <a:pt x="1784" y="221"/>
                </a:lnTo>
                <a:lnTo>
                  <a:pt x="1793" y="221"/>
                </a:lnTo>
                <a:lnTo>
                  <a:pt x="1802" y="222"/>
                </a:lnTo>
                <a:lnTo>
                  <a:pt x="1811" y="222"/>
                </a:lnTo>
                <a:lnTo>
                  <a:pt x="1820" y="222"/>
                </a:lnTo>
                <a:lnTo>
                  <a:pt x="1829" y="223"/>
                </a:lnTo>
                <a:lnTo>
                  <a:pt x="1837" y="223"/>
                </a:lnTo>
                <a:lnTo>
                  <a:pt x="1846" y="224"/>
                </a:lnTo>
                <a:lnTo>
                  <a:pt x="1855" y="224"/>
                </a:lnTo>
                <a:lnTo>
                  <a:pt x="1863" y="225"/>
                </a:lnTo>
                <a:lnTo>
                  <a:pt x="1872" y="225"/>
                </a:lnTo>
                <a:lnTo>
                  <a:pt x="1881" y="226"/>
                </a:lnTo>
                <a:lnTo>
                  <a:pt x="1889" y="226"/>
                </a:lnTo>
                <a:lnTo>
                  <a:pt x="1898" y="227"/>
                </a:lnTo>
                <a:lnTo>
                  <a:pt x="1906" y="227"/>
                </a:lnTo>
                <a:lnTo>
                  <a:pt x="1915" y="228"/>
                </a:lnTo>
                <a:lnTo>
                  <a:pt x="1923" y="229"/>
                </a:lnTo>
                <a:lnTo>
                  <a:pt x="1931" y="229"/>
                </a:lnTo>
                <a:lnTo>
                  <a:pt x="1940" y="230"/>
                </a:lnTo>
                <a:lnTo>
                  <a:pt x="1948" y="231"/>
                </a:lnTo>
                <a:lnTo>
                  <a:pt x="1956" y="231"/>
                </a:lnTo>
                <a:lnTo>
                  <a:pt x="1964" y="232"/>
                </a:lnTo>
                <a:lnTo>
                  <a:pt x="1972" y="233"/>
                </a:lnTo>
                <a:lnTo>
                  <a:pt x="1981" y="233"/>
                </a:lnTo>
                <a:lnTo>
                  <a:pt x="1989" y="234"/>
                </a:lnTo>
                <a:lnTo>
                  <a:pt x="1997" y="235"/>
                </a:lnTo>
                <a:lnTo>
                  <a:pt x="2005" y="236"/>
                </a:lnTo>
                <a:lnTo>
                  <a:pt x="2013" y="237"/>
                </a:lnTo>
                <a:lnTo>
                  <a:pt x="2021" y="237"/>
                </a:lnTo>
                <a:lnTo>
                  <a:pt x="2029" y="238"/>
                </a:lnTo>
                <a:lnTo>
                  <a:pt x="2036" y="239"/>
                </a:lnTo>
                <a:lnTo>
                  <a:pt x="2044" y="240"/>
                </a:lnTo>
                <a:lnTo>
                  <a:pt x="2045" y="239"/>
                </a:lnTo>
                <a:lnTo>
                  <a:pt x="2045" y="239"/>
                </a:lnTo>
                <a:lnTo>
                  <a:pt x="2045" y="239"/>
                </a:lnTo>
                <a:lnTo>
                  <a:pt x="2046" y="238"/>
                </a:lnTo>
                <a:lnTo>
                  <a:pt x="2046" y="238"/>
                </a:lnTo>
                <a:lnTo>
                  <a:pt x="2047" y="237"/>
                </a:lnTo>
                <a:lnTo>
                  <a:pt x="2047" y="237"/>
                </a:lnTo>
                <a:lnTo>
                  <a:pt x="2047" y="237"/>
                </a:lnTo>
                <a:lnTo>
                  <a:pt x="2056" y="227"/>
                </a:lnTo>
                <a:lnTo>
                  <a:pt x="2066" y="219"/>
                </a:lnTo>
                <a:lnTo>
                  <a:pt x="2078" y="210"/>
                </a:lnTo>
                <a:lnTo>
                  <a:pt x="2091" y="202"/>
                </a:lnTo>
                <a:lnTo>
                  <a:pt x="2106" y="193"/>
                </a:lnTo>
                <a:lnTo>
                  <a:pt x="2122" y="185"/>
                </a:lnTo>
                <a:lnTo>
                  <a:pt x="2139" y="178"/>
                </a:lnTo>
                <a:lnTo>
                  <a:pt x="2157" y="170"/>
                </a:lnTo>
                <a:lnTo>
                  <a:pt x="2176" y="163"/>
                </a:lnTo>
                <a:lnTo>
                  <a:pt x="2197" y="156"/>
                </a:lnTo>
                <a:lnTo>
                  <a:pt x="2219" y="149"/>
                </a:lnTo>
                <a:lnTo>
                  <a:pt x="2242" y="142"/>
                </a:lnTo>
                <a:lnTo>
                  <a:pt x="2265" y="136"/>
                </a:lnTo>
                <a:lnTo>
                  <a:pt x="2290" y="130"/>
                </a:lnTo>
                <a:lnTo>
                  <a:pt x="2315" y="124"/>
                </a:lnTo>
                <a:lnTo>
                  <a:pt x="2342" y="119"/>
                </a:lnTo>
                <a:lnTo>
                  <a:pt x="2369" y="114"/>
                </a:lnTo>
                <a:lnTo>
                  <a:pt x="2397" y="109"/>
                </a:lnTo>
                <a:lnTo>
                  <a:pt x="2425" y="105"/>
                </a:lnTo>
                <a:lnTo>
                  <a:pt x="2454" y="101"/>
                </a:lnTo>
                <a:lnTo>
                  <a:pt x="2484" y="97"/>
                </a:lnTo>
                <a:lnTo>
                  <a:pt x="2514" y="94"/>
                </a:lnTo>
                <a:lnTo>
                  <a:pt x="2544" y="91"/>
                </a:lnTo>
                <a:lnTo>
                  <a:pt x="2576" y="88"/>
                </a:lnTo>
                <a:lnTo>
                  <a:pt x="2607" y="86"/>
                </a:lnTo>
                <a:lnTo>
                  <a:pt x="2639" y="84"/>
                </a:lnTo>
                <a:lnTo>
                  <a:pt x="2671" y="83"/>
                </a:lnTo>
                <a:lnTo>
                  <a:pt x="2703" y="82"/>
                </a:lnTo>
                <a:lnTo>
                  <a:pt x="2736" y="82"/>
                </a:lnTo>
                <a:lnTo>
                  <a:pt x="2768" y="82"/>
                </a:lnTo>
                <a:lnTo>
                  <a:pt x="2801" y="82"/>
                </a:lnTo>
                <a:lnTo>
                  <a:pt x="2834" y="83"/>
                </a:lnTo>
                <a:lnTo>
                  <a:pt x="2844" y="84"/>
                </a:lnTo>
                <a:lnTo>
                  <a:pt x="2854" y="84"/>
                </a:lnTo>
                <a:lnTo>
                  <a:pt x="2864" y="85"/>
                </a:lnTo>
                <a:lnTo>
                  <a:pt x="2874" y="85"/>
                </a:lnTo>
                <a:lnTo>
                  <a:pt x="2884" y="86"/>
                </a:lnTo>
                <a:lnTo>
                  <a:pt x="2894" y="86"/>
                </a:lnTo>
                <a:lnTo>
                  <a:pt x="2904" y="87"/>
                </a:lnTo>
                <a:lnTo>
                  <a:pt x="2913" y="88"/>
                </a:lnTo>
                <a:lnTo>
                  <a:pt x="2923" y="88"/>
                </a:lnTo>
                <a:lnTo>
                  <a:pt x="2932" y="89"/>
                </a:lnTo>
                <a:lnTo>
                  <a:pt x="2942" y="90"/>
                </a:lnTo>
                <a:lnTo>
                  <a:pt x="2951" y="91"/>
                </a:lnTo>
                <a:lnTo>
                  <a:pt x="2961" y="92"/>
                </a:lnTo>
                <a:lnTo>
                  <a:pt x="2969" y="93"/>
                </a:lnTo>
                <a:lnTo>
                  <a:pt x="2978" y="94"/>
                </a:lnTo>
                <a:lnTo>
                  <a:pt x="2987" y="95"/>
                </a:lnTo>
                <a:lnTo>
                  <a:pt x="2996" y="96"/>
                </a:lnTo>
                <a:lnTo>
                  <a:pt x="3005" y="97"/>
                </a:lnTo>
                <a:lnTo>
                  <a:pt x="3014" y="98"/>
                </a:lnTo>
                <a:lnTo>
                  <a:pt x="3022" y="99"/>
                </a:lnTo>
                <a:lnTo>
                  <a:pt x="3031" y="100"/>
                </a:lnTo>
                <a:lnTo>
                  <a:pt x="3039" y="102"/>
                </a:lnTo>
                <a:lnTo>
                  <a:pt x="3048" y="103"/>
                </a:lnTo>
                <a:lnTo>
                  <a:pt x="3056" y="104"/>
                </a:lnTo>
                <a:lnTo>
                  <a:pt x="3064" y="106"/>
                </a:lnTo>
                <a:lnTo>
                  <a:pt x="3072" y="107"/>
                </a:lnTo>
                <a:lnTo>
                  <a:pt x="3080" y="108"/>
                </a:lnTo>
                <a:lnTo>
                  <a:pt x="3087" y="110"/>
                </a:lnTo>
                <a:lnTo>
                  <a:pt x="3095" y="112"/>
                </a:lnTo>
                <a:lnTo>
                  <a:pt x="3103" y="113"/>
                </a:lnTo>
                <a:lnTo>
                  <a:pt x="3110" y="115"/>
                </a:lnTo>
                <a:lnTo>
                  <a:pt x="3261" y="260"/>
                </a:ln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3CCD3"/>
              </a:gs>
            </a:gsLst>
            <a:path path="rect">
              <a:fillToRect l="50000" t="50000" r="50000" b="50000"/>
            </a:path>
          </a:gradFill>
          <a:ln w="9525" cap="flat" cmpd="sng">
            <a:noFill/>
            <a:prstDash val="solid"/>
            <a:round/>
            <a:headEnd/>
            <a:tailEnd/>
          </a:ln>
          <a:effectLst>
            <a:outerShdw dist="40161" dir="4293903" algn="ctr" rotWithShape="0">
              <a:srgbClr val="666633"/>
            </a:outerShdw>
          </a:effectLst>
        </p:spPr>
        <p:txBody>
          <a:bodyPr wrap="square" lIns="22467" tIns="11234" rIns="22467" bIns="11234" anchor="ctr" anchorCtr="1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Modern No. 20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Modern No. 20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Modern No. 20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Modern No. 20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Modern No. 20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kern="1200">
                <a:solidFill>
                  <a:schemeClr val="tx1"/>
                </a:solidFill>
                <a:latin typeface="Modern No. 20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kern="1200">
                <a:solidFill>
                  <a:schemeClr val="tx1"/>
                </a:solidFill>
                <a:latin typeface="Modern No. 20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kern="1200">
                <a:solidFill>
                  <a:schemeClr val="tx1"/>
                </a:solidFill>
                <a:latin typeface="Modern No. 20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kern="1200">
                <a:solidFill>
                  <a:schemeClr val="tx1"/>
                </a:solidFill>
                <a:latin typeface="Modern No. 20" pitchFamily="18" charset="0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40989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X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9D12-19C1-4B42-AF01-1E950BC4D11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Geneva, Switzerland, 12 January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1038</Words>
  <Application>Microsoft Office PowerPoint</Application>
  <PresentationFormat>On-screen Show (4:3)</PresentationFormat>
  <Paragraphs>258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Interoperability Issues in Public Safety Trunking   Mobile Networks</vt:lpstr>
      <vt:lpstr>Outline</vt:lpstr>
      <vt:lpstr>Public Safety Trunking Mobile Networks</vt:lpstr>
      <vt:lpstr>Public Safety Trunking Mobile Networks-2</vt:lpstr>
      <vt:lpstr>ITU in Public Safety Network Standardization  </vt:lpstr>
      <vt:lpstr>Deployment Scenarios  in Developing Countries </vt:lpstr>
      <vt:lpstr>Case Study- 1 Public Safety Trunking Mobile Network based on Standard</vt:lpstr>
      <vt:lpstr>Non Implementation of Interface for interconnection </vt:lpstr>
      <vt:lpstr>Case Study-2 Interconnection on IP </vt:lpstr>
      <vt:lpstr>Interoperability   in Public Safety Mobile  Networks?</vt:lpstr>
      <vt:lpstr>Case example –  Bespoke Solutions for a Standardized Interface </vt:lpstr>
      <vt:lpstr>Standards are for Interoperability</vt:lpstr>
      <vt:lpstr>Slide 13</vt:lpstr>
      <vt:lpstr>Defining Compatibility Levels in Standards</vt:lpstr>
      <vt:lpstr>Defining Compatibility Levels-2</vt:lpstr>
      <vt:lpstr>Difficulties in Conforming to  Standards</vt:lpstr>
      <vt:lpstr>Feedback Mechanism from Interoperability Testing</vt:lpstr>
      <vt:lpstr>Proposal</vt:lpstr>
      <vt:lpstr>Thank you for your   kind attention!   rksiddhartha@dcpw.gov.in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Interoperability Issues in Public Safety Networks</dc:title>
  <dc:creator>SIDD</dc:creator>
  <cp:lastModifiedBy>SIDD</cp:lastModifiedBy>
  <cp:revision>151</cp:revision>
  <dcterms:created xsi:type="dcterms:W3CDTF">2012-01-08T10:48:36Z</dcterms:created>
  <dcterms:modified xsi:type="dcterms:W3CDTF">2012-01-12T10:01:50Z</dcterms:modified>
</cp:coreProperties>
</file>