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12" r:id="rId2"/>
    <p:sldId id="415" r:id="rId3"/>
    <p:sldId id="416" r:id="rId4"/>
  </p:sldIdLst>
  <p:sldSz cx="9144000" cy="6858000" type="screen4x3"/>
  <p:notesSz cx="6669088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66"/>
    <a:srgbClr val="0E438A"/>
    <a:srgbClr val="525152"/>
    <a:srgbClr val="0099CC"/>
    <a:srgbClr val="33CCFF"/>
    <a:srgbClr val="00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42" autoAdjust="0"/>
    <p:restoredTop sz="91181" autoAdjust="0"/>
  </p:normalViewPr>
  <p:slideViewPr>
    <p:cSldViewPr>
      <p:cViewPr varScale="1">
        <p:scale>
          <a:sx n="81" d="100"/>
          <a:sy n="81" d="100"/>
        </p:scale>
        <p:origin x="-60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040" y="-96"/>
      </p:cViewPr>
      <p:guideLst>
        <p:guide orient="horz" pos="3128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D3B07B-4F9C-4F1C-B7F6-E9B9338225F7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91088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0EBBD7-667E-4AD1-B3CD-B99959286ACF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3919B6-6C31-4B9F-96D8-F73F4E1D36B6}" type="slidenum">
              <a:rPr lang="en-US"/>
              <a:pPr/>
              <a:t>1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4B18E4-2CA0-41D7-8083-2F3D958A6032}" type="slidenum">
              <a:rPr lang="en-US"/>
              <a:pPr/>
              <a:t>2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4B18E4-2CA0-41D7-8083-2F3D958A6032}" type="slidenum">
              <a:rPr lang="en-US"/>
              <a:pPr/>
              <a:t>3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mark"/>
          <p:cNvPicPr>
            <a:picLocks noChangeAspect="1" noChangeArrowheads="1"/>
          </p:cNvPicPr>
          <p:nvPr/>
        </p:nvPicPr>
        <p:blipFill>
          <a:blip r:embed="rId2" cstate="print"/>
          <a:srcRect l="6723" b="12773"/>
          <a:stretch>
            <a:fillRect/>
          </a:stretch>
        </p:blipFill>
        <p:spPr bwMode="auto">
          <a:xfrm>
            <a:off x="0" y="685800"/>
            <a:ext cx="6467475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027988" y="6237288"/>
            <a:ext cx="1841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>
                <a:solidFill>
                  <a:schemeClr val="bg1"/>
                </a:solidFill>
                <a:latin typeface="Univers" pitchFamily="34" charset="0"/>
              </a:rPr>
              <a:t/>
            </a:r>
            <a:br>
              <a:rPr lang="en-US" sz="1000">
                <a:solidFill>
                  <a:schemeClr val="bg1"/>
                </a:solidFill>
                <a:latin typeface="Univers" pitchFamily="34" charset="0"/>
              </a:rPr>
            </a:br>
            <a:endParaRPr lang="en-US" sz="1000">
              <a:solidFill>
                <a:schemeClr val="bg1"/>
              </a:solidFill>
              <a:latin typeface="Univers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C4B84"/>
                </a:solidFill>
              </a:rPr>
              <a:t> </a:t>
            </a:r>
            <a:endParaRPr lang="en-US" sz="240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C4B84"/>
                </a:solidFill>
              </a:rPr>
              <a:t> </a:t>
            </a:r>
            <a:endParaRPr lang="en-US" sz="2400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 </a:t>
            </a:r>
            <a:endParaRPr lang="en-US" sz="2400"/>
          </a:p>
        </p:txBody>
      </p:sp>
      <p:sp>
        <p:nvSpPr>
          <p:cNvPr id="9" name="AutoShape 18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</p:spPr>
        <p:txBody>
          <a:bodyPr/>
          <a:lstStyle/>
          <a:p>
            <a:endParaRPr lang="en-GB"/>
          </a:p>
        </p:txBody>
      </p:sp>
      <p:sp>
        <p:nvSpPr>
          <p:cNvPr id="10" name="AutoShape 20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</p:spPr>
        <p:txBody>
          <a:bodyPr/>
          <a:lstStyle/>
          <a:p>
            <a:endParaRPr lang="en-GB"/>
          </a:p>
        </p:txBody>
      </p:sp>
      <p:sp>
        <p:nvSpPr>
          <p:cNvPr id="11" name="AutoShape 23" descr="image002"/>
          <p:cNvSpPr>
            <a:spLocks noChangeAspect="1" noChangeArrowheads="1"/>
          </p:cNvSpPr>
          <p:nvPr userDrawn="1"/>
        </p:nvSpPr>
        <p:spPr bwMode="auto">
          <a:xfrm>
            <a:off x="200025" y="46038"/>
            <a:ext cx="1428750" cy="1000125"/>
          </a:xfrm>
          <a:prstGeom prst="rect">
            <a:avLst/>
          </a:prstGeom>
          <a:noFill/>
        </p:spPr>
        <p:txBody>
          <a:bodyPr/>
          <a:lstStyle/>
          <a:p>
            <a:endParaRPr lang="en-GB"/>
          </a:p>
        </p:txBody>
      </p:sp>
      <p:sp>
        <p:nvSpPr>
          <p:cNvPr id="12" name="AutoShape 25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</p:spPr>
        <p:txBody>
          <a:bodyPr/>
          <a:lstStyle/>
          <a:p>
            <a:endParaRPr lang="en-GB"/>
          </a:p>
        </p:txBody>
      </p:sp>
      <p:pic>
        <p:nvPicPr>
          <p:cNvPr id="13" name="Picture 26" descr="Picture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22738" y="3132138"/>
            <a:ext cx="896937" cy="59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28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Title of presentation</a:t>
            </a:r>
          </a:p>
        </p:txBody>
      </p:sp>
      <p:sp>
        <p:nvSpPr>
          <p:cNvPr id="33281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Author</a:t>
            </a:r>
          </a:p>
          <a:p>
            <a:r>
              <a:rPr lang="en-US"/>
              <a:t>Organization</a:t>
            </a:r>
          </a:p>
          <a:p>
            <a:r>
              <a:rPr lang="en-US"/>
              <a:t>Country</a:t>
            </a:r>
          </a:p>
          <a:p>
            <a:r>
              <a:rPr lang="en-US"/>
              <a:t>Email</a:t>
            </a:r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53188"/>
            <a:ext cx="3609975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Chisinau, Moscow, 7 October 2011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Chisinau, Moscow, 7 October 2011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FF1991-C988-4A9A-A208-61D182178DF4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Chisinau, Moscow, 7 October 2011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5D9BFC-248A-4D91-B427-8AE3B48F9D74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Chisinau, Moscow, 7 October 2011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A1C83D-EDCB-437C-8B0A-DDEA1A518A29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Chisinau, Moscow, 7 October 2011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D34FD7-1AB2-44D1-9DF9-AD5FEB1D0E5E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Chisinau, Moscow, 7 October 2011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92A015-4519-452F-B268-E6383A916E71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Chisinau, Moscow, 7 October 2011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F96C37-2DCD-4C0E-9FF4-6FE9C7E0CDE6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Chisinau, Moscow, 7 October 2011</a:t>
            </a:r>
          </a:p>
        </p:txBody>
      </p:sp>
      <p:sp>
        <p:nvSpPr>
          <p:cNvPr id="8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38C7D7-E1D5-4100-A65E-9A0022A53F87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Chisinau, Moscow, 7 October 2011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7EEF52-F959-43ED-83DA-BFA8EF47C29B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Chisinau, Moscow, 7 October 2011</a:t>
            </a:r>
          </a:p>
        </p:txBody>
      </p:sp>
      <p:sp>
        <p:nvSpPr>
          <p:cNvPr id="3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353E6F-4D86-4D7A-97E5-91F1CA6F4D2A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23850" y="6308725"/>
            <a:ext cx="4032250" cy="312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Chisinau, Moscow, 7 October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7CD69E-E800-4644-89C8-414EEF51856B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Chisinau, Moscow, 7 October 2011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C6D79B-6CFD-4481-8D2E-DE1E109E9DD1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0" descr="Watermark"/>
          <p:cNvPicPr>
            <a:picLocks noChangeAspect="1" noChangeArrowheads="1"/>
          </p:cNvPicPr>
          <p:nvPr/>
        </p:nvPicPr>
        <p:blipFill>
          <a:blip r:embed="rId14" cstate="print"/>
          <a:srcRect l="6723" b="12773"/>
          <a:stretch>
            <a:fillRect/>
          </a:stretch>
        </p:blipFill>
        <p:spPr bwMode="auto">
          <a:xfrm>
            <a:off x="0" y="685800"/>
            <a:ext cx="6467475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95288" y="6308725"/>
            <a:ext cx="403225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Univers" pitchFamily="34" charset="0"/>
              </a:defRPr>
            </a:lvl1pPr>
          </a:lstStyle>
          <a:p>
            <a:pPr>
              <a:defRPr/>
            </a:pPr>
            <a:r>
              <a:rPr lang="en-US"/>
              <a:t>Chisinau, Moscow, 7 October 2011</a:t>
            </a:r>
          </a:p>
        </p:txBody>
      </p:sp>
      <p:sp>
        <p:nvSpPr>
          <p:cNvPr id="1060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08850" y="6237288"/>
            <a:ext cx="13668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94A56F5-508B-491E-82DC-F0983697F5BE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2054" name="Rectangle 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6" r:id="rId8"/>
    <p:sldLayoutId id="2147483711" r:id="rId9"/>
    <p:sldLayoutId id="2147483712" r:id="rId10"/>
    <p:sldLayoutId id="2147483713" r:id="rId11"/>
    <p:sldLayoutId id="2147483714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5"/>
        </a:buBlip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Geneva, Switzerland, 17 October 2011</a:t>
            </a:r>
          </a:p>
        </p:txBody>
      </p:sp>
      <p:sp>
        <p:nvSpPr>
          <p:cNvPr id="5123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0" y="2636838"/>
            <a:ext cx="9144000" cy="1152525"/>
          </a:xfrm>
        </p:spPr>
        <p:txBody>
          <a:bodyPr/>
          <a:lstStyle/>
          <a:p>
            <a:r>
              <a:rPr lang="en-US" dirty="0" smtClean="0"/>
              <a:t>Summary of Session 2:</a:t>
            </a:r>
            <a:br>
              <a:rPr lang="en-US" dirty="0" smtClean="0"/>
            </a:br>
            <a:r>
              <a:rPr lang="en-US" dirty="0" smtClean="0"/>
              <a:t>"</a:t>
            </a:r>
            <a:r>
              <a:rPr lang="en-US" sz="2400" dirty="0" smtClean="0"/>
              <a:t>Experiences of SDP deployments </a:t>
            </a:r>
            <a:br>
              <a:rPr lang="en-US" sz="2400" dirty="0" smtClean="0"/>
            </a:br>
            <a:r>
              <a:rPr lang="en-US" sz="2400" dirty="0" smtClean="0"/>
              <a:t>and business models"</a:t>
            </a:r>
            <a:r>
              <a:rPr lang="en-US" dirty="0" smtClean="0"/>
              <a:t> </a:t>
            </a:r>
          </a:p>
        </p:txBody>
      </p:sp>
      <p:sp>
        <p:nvSpPr>
          <p:cNvPr id="5124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4293096"/>
            <a:ext cx="6400800" cy="1752600"/>
          </a:xfrm>
        </p:spPr>
        <p:txBody>
          <a:bodyPr/>
          <a:lstStyle/>
          <a:p>
            <a:r>
              <a:rPr lang="en-GB" sz="2400" b="1" dirty="0" smtClean="0"/>
              <a:t>Olivier Le Grand,</a:t>
            </a:r>
          </a:p>
          <a:p>
            <a:r>
              <a:rPr lang="en-GB" sz="2400" b="1" dirty="0" smtClean="0"/>
              <a:t>France Telecom Orange</a:t>
            </a:r>
          </a:p>
          <a:p>
            <a:r>
              <a:rPr lang="en-GB" sz="2400" b="1" dirty="0" smtClean="0"/>
              <a:t>(</a:t>
            </a:r>
            <a:r>
              <a:rPr lang="en-GB" sz="2400" b="1" dirty="0" err="1" smtClean="0"/>
              <a:t>olivier.legrand@orange.com</a:t>
            </a:r>
            <a:r>
              <a:rPr lang="en-GB" sz="2400" b="1" dirty="0" smtClean="0"/>
              <a:t>)</a:t>
            </a:r>
          </a:p>
        </p:txBody>
      </p:sp>
      <p:sp>
        <p:nvSpPr>
          <p:cNvPr id="5125" name="Rectangle 13"/>
          <p:cNvSpPr>
            <a:spLocks noChangeArrowheads="1"/>
          </p:cNvSpPr>
          <p:nvPr/>
        </p:nvSpPr>
        <p:spPr bwMode="auto">
          <a:xfrm>
            <a:off x="0" y="115888"/>
            <a:ext cx="9144000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en-US" sz="2400" b="1">
                <a:solidFill>
                  <a:schemeClr val="bg2"/>
                </a:solidFill>
              </a:rPr>
              <a:t>ITU Workshop on </a:t>
            </a:r>
            <a:br>
              <a:rPr lang="en-US" sz="2400" b="1">
                <a:solidFill>
                  <a:schemeClr val="bg2"/>
                </a:solidFill>
              </a:rPr>
            </a:br>
            <a:r>
              <a:rPr lang="en-US" sz="2400" b="1">
                <a:solidFill>
                  <a:srgbClr val="22228B"/>
                </a:solidFill>
              </a:rPr>
              <a:t> </a:t>
            </a:r>
            <a:r>
              <a:rPr lang="en-US" sz="2400" b="1">
                <a:solidFill>
                  <a:srgbClr val="262699"/>
                </a:solidFill>
              </a:rPr>
              <a:t>“Service Delivery Platforms (SDP) for Telecommunication Ecosystems: from today’s realities to requirements and </a:t>
            </a:r>
            <a:br>
              <a:rPr lang="en-US" sz="2400" b="1">
                <a:solidFill>
                  <a:srgbClr val="262699"/>
                </a:solidFill>
              </a:rPr>
            </a:br>
            <a:r>
              <a:rPr lang="en-US" sz="2400" b="1">
                <a:solidFill>
                  <a:srgbClr val="262699"/>
                </a:solidFill>
              </a:rPr>
              <a:t>challenges of the future”</a:t>
            </a:r>
            <a:r>
              <a:rPr lang="en-US" sz="2400" b="1">
                <a:solidFill>
                  <a:schemeClr val="bg2"/>
                </a:solidFill>
              </a:rPr>
              <a:t/>
            </a:r>
            <a:br>
              <a:rPr lang="en-US" sz="2400" b="1">
                <a:solidFill>
                  <a:schemeClr val="bg2"/>
                </a:solidFill>
              </a:rPr>
            </a:br>
            <a:r>
              <a:rPr lang="en-US" sz="2400" b="1">
                <a:solidFill>
                  <a:schemeClr val="bg2"/>
                </a:solidFill>
              </a:rPr>
              <a:t/>
            </a:r>
            <a:br>
              <a:rPr lang="en-US" sz="2400" b="1">
                <a:solidFill>
                  <a:schemeClr val="bg2"/>
                </a:solidFill>
              </a:rPr>
            </a:br>
            <a:r>
              <a:rPr lang="en-US" sz="1800" b="1">
                <a:solidFill>
                  <a:schemeClr val="bg2"/>
                </a:solidFill>
              </a:rPr>
              <a:t>(Geneva, Switzerland, 17 October 2011 )</a:t>
            </a:r>
          </a:p>
        </p:txBody>
      </p:sp>
      <p:pic>
        <p:nvPicPr>
          <p:cNvPr id="5126" name="Picture 16" descr="ITUseries"/>
          <p:cNvPicPr>
            <a:picLocks noChangeAspect="1" noChangeArrowheads="1"/>
          </p:cNvPicPr>
          <p:nvPr/>
        </p:nvPicPr>
        <p:blipFill>
          <a:blip r:embed="rId3" cstate="print"/>
          <a:srcRect t="17264" b="69327"/>
          <a:stretch>
            <a:fillRect/>
          </a:stretch>
        </p:blipFill>
        <p:spPr bwMode="auto">
          <a:xfrm>
            <a:off x="6877050" y="6027738"/>
            <a:ext cx="1727200" cy="65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AutoShape 18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8" name="AutoShape 20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9" name="AutoShape 22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0" name="AutoShape 24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1" name="Rectangle 26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Geneva, Switzerland, 17 October 2011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CF11442-2FFA-4144-8D86-9E9E88222191}" type="slidenum">
              <a:rPr lang="en-US"/>
              <a:pPr/>
              <a:t>2</a:t>
            </a:fld>
            <a:endParaRPr lang="en-US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"Telecom" SDP </a:t>
            </a:r>
            <a:r>
              <a:rPr lang="en-US" dirty="0" smtClean="0"/>
              <a:t>approach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908720"/>
            <a:ext cx="8748464" cy="4525963"/>
          </a:xfrm>
        </p:spPr>
        <p:txBody>
          <a:bodyPr/>
          <a:lstStyle/>
          <a:p>
            <a:r>
              <a:rPr lang="en-US" sz="2800" dirty="0" smtClean="0"/>
              <a:t>Cf. China Telecom and China Mobile</a:t>
            </a:r>
          </a:p>
          <a:p>
            <a:r>
              <a:rPr lang="en-US" sz="2800" dirty="0" smtClean="0"/>
              <a:t>Deployment </a:t>
            </a:r>
            <a:r>
              <a:rPr lang="en-US" sz="2800" dirty="0" smtClean="0"/>
              <a:t>of SDP providing:</a:t>
            </a:r>
          </a:p>
          <a:p>
            <a:pPr lvl="1"/>
            <a:r>
              <a:rPr lang="en-US" dirty="0" smtClean="0"/>
              <a:t>Adaptation and integration </a:t>
            </a:r>
            <a:r>
              <a:rPr lang="en-US" dirty="0" smtClean="0"/>
              <a:t>of</a:t>
            </a:r>
          </a:p>
          <a:p>
            <a:pPr lvl="2"/>
            <a:r>
              <a:rPr lang="en-US" dirty="0" smtClean="0"/>
              <a:t>"Telecom resources" </a:t>
            </a:r>
            <a:r>
              <a:rPr lang="en-US" dirty="0" smtClean="0"/>
              <a:t>(IMS/NGN+, SMS</a:t>
            </a:r>
            <a:r>
              <a:rPr lang="en-US" dirty="0" smtClean="0"/>
              <a:t>,…)</a:t>
            </a:r>
          </a:p>
          <a:p>
            <a:pPr lvl="2"/>
            <a:r>
              <a:rPr lang="en-US" dirty="0" smtClean="0"/>
              <a:t>"Internet resources" </a:t>
            </a:r>
            <a:r>
              <a:rPr lang="en-US" dirty="0" smtClean="0"/>
              <a:t>(IM, MAP, Search,…)</a:t>
            </a:r>
          </a:p>
          <a:p>
            <a:pPr lvl="1"/>
            <a:r>
              <a:rPr lang="en-US" dirty="0" smtClean="0"/>
              <a:t>A secure application development environment for application developers </a:t>
            </a:r>
          </a:p>
          <a:p>
            <a:pPr lvl="1"/>
            <a:r>
              <a:rPr lang="en-US" dirty="0" smtClean="0"/>
              <a:t>APIs (</a:t>
            </a:r>
            <a:r>
              <a:rPr lang="en-US" dirty="0" err="1" smtClean="0"/>
              <a:t>RESTful</a:t>
            </a:r>
            <a:r>
              <a:rPr lang="en-US" dirty="0" smtClean="0"/>
              <a:t>, SOAP,…) for service exposure towards applications</a:t>
            </a:r>
          </a:p>
          <a:p>
            <a:pPr lvl="1"/>
            <a:r>
              <a:rPr lang="en-US" dirty="0" smtClean="0"/>
              <a:t>Storage of Applications (In-house App</a:t>
            </a:r>
            <a:r>
              <a:rPr lang="en-US" dirty="0" smtClean="0"/>
              <a:t>)</a:t>
            </a:r>
          </a:p>
          <a:p>
            <a:r>
              <a:rPr lang="en-US" sz="2800" dirty="0" smtClean="0"/>
              <a:t>Very much in line with NGN-SIDE capabilities</a:t>
            </a:r>
            <a:r>
              <a:rPr lang="en-US" dirty="0" smtClean="0"/>
              <a:t>  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Geneva, Switzerland, 17 October 2011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CF11442-2FFA-4144-8D86-9E9E88222191}" type="slidenum">
              <a:rPr lang="en-US"/>
              <a:pPr/>
              <a:t>3</a:t>
            </a:fld>
            <a:endParaRPr lang="en-US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"Service Delivery Broker" </a:t>
            </a:r>
            <a:r>
              <a:rPr lang="en-US" dirty="0" smtClean="0"/>
              <a:t>approach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980728"/>
            <a:ext cx="8748464" cy="5112568"/>
          </a:xfrm>
        </p:spPr>
        <p:txBody>
          <a:bodyPr/>
          <a:lstStyle/>
          <a:p>
            <a:r>
              <a:rPr lang="en-US" sz="2800" dirty="0" smtClean="0"/>
              <a:t>From Microsoft </a:t>
            </a:r>
            <a:endParaRPr lang="en-US" sz="2800" dirty="0" smtClean="0"/>
          </a:p>
          <a:p>
            <a:r>
              <a:rPr lang="en-US" sz="2800" dirty="0" smtClean="0"/>
              <a:t>One global framework that allows</a:t>
            </a:r>
          </a:p>
          <a:p>
            <a:pPr lvl="1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+mj-lt"/>
                <a:sym typeface="Arial" charset="0"/>
              </a:rPr>
              <a:t>the exposure of more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+mj-lt"/>
                <a:sym typeface="Arial" charset="0"/>
              </a:rPr>
              <a:t>and richer capabilities from network, OSS/BSS and the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+mj-lt"/>
                <a:sym typeface="Arial" charset="0"/>
              </a:rPr>
              <a:t>cloud(s)</a:t>
            </a:r>
            <a:endParaRPr lang="en-US" sz="24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lvl="1"/>
            <a:r>
              <a:rPr lang="en-US" sz="2400" dirty="0" smtClean="0"/>
              <a:t>an attractive and consistent development environment, web2.0 focus</a:t>
            </a:r>
            <a:endParaRPr lang="en-US" dirty="0" smtClean="0"/>
          </a:p>
          <a:p>
            <a:r>
              <a:rPr lang="en-US" sz="2800" dirty="0" smtClean="0"/>
              <a:t>Introduction of an </a:t>
            </a:r>
            <a:r>
              <a:rPr lang="en-US" sz="2800" dirty="0" smtClean="0"/>
              <a:t>overlay layer "</a:t>
            </a:r>
            <a:r>
              <a:rPr lang="en-US" sz="2800" dirty="0" smtClean="0"/>
              <a:t>Service Delivery </a:t>
            </a:r>
            <a:r>
              <a:rPr lang="en-US" sz="2800" dirty="0" smtClean="0"/>
              <a:t>Broker"</a:t>
            </a:r>
          </a:p>
          <a:p>
            <a:pPr lvl="1"/>
            <a:r>
              <a:rPr lang="en-US" sz="2400" dirty="0" smtClean="0"/>
              <a:t>abstracting</a:t>
            </a:r>
            <a:r>
              <a:rPr lang="en-US" sz="2400" dirty="0" smtClean="0"/>
              <a:t> "Cloud", "IT/Enterprise" and "network" domains</a:t>
            </a:r>
          </a:p>
          <a:p>
            <a:r>
              <a:rPr lang="en-US" sz="2400" dirty="0" smtClean="0"/>
              <a:t>Seen as complementary to the current "Telecom SDP" approach (to be further checked)</a:t>
            </a:r>
            <a:endParaRPr lang="en-US" sz="2400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U-e">
  <a:themeElements>
    <a:clrScheme name="ITU-e 3">
      <a:dk1>
        <a:srgbClr val="000000"/>
      </a:dk1>
      <a:lt1>
        <a:srgbClr val="FFFFFF"/>
      </a:lt1>
      <a:dk2>
        <a:srgbClr val="000000"/>
      </a:dk2>
      <a:lt2>
        <a:srgbClr val="000099"/>
      </a:lt2>
      <a:accent1>
        <a:srgbClr val="FFCC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E2AA"/>
      </a:accent5>
      <a:accent6>
        <a:srgbClr val="2D2DB9"/>
      </a:accent6>
      <a:hlink>
        <a:srgbClr val="3399FF"/>
      </a:hlink>
      <a:folHlink>
        <a:srgbClr val="5F5F5F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000000"/>
        </a:dk1>
        <a:lt1>
          <a:srgbClr val="FFFFFF"/>
        </a:lt1>
        <a:dk2>
          <a:srgbClr val="000000"/>
        </a:dk2>
        <a:lt2>
          <a:srgbClr val="0000FF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99FF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000000"/>
        </a:dk1>
        <a:lt1>
          <a:srgbClr val="FFFFFF"/>
        </a:lt1>
        <a:dk2>
          <a:srgbClr val="000000"/>
        </a:dk2>
        <a:lt2>
          <a:srgbClr val="000099"/>
        </a:lt2>
        <a:accent1>
          <a:srgbClr val="FF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2DB9"/>
        </a:accent6>
        <a:hlink>
          <a:srgbClr val="3399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ITU-e</Template>
  <TotalTime>2493</TotalTime>
  <Words>195</Words>
  <Application>Microsoft Office PowerPoint</Application>
  <PresentationFormat>Affichage à l'écran (4:3)</PresentationFormat>
  <Paragraphs>31</Paragraphs>
  <Slides>3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ITU-e</vt:lpstr>
      <vt:lpstr>Summary of Session 2: "Experiences of SDP deployments  and business models" </vt:lpstr>
      <vt:lpstr>Current "Telecom" SDP approach</vt:lpstr>
      <vt:lpstr>"Service Delivery Broker" approach</vt:lpstr>
    </vt:vector>
  </TitlesOfParts>
  <Company>ITU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 Telecommunication  Union</dc:title>
  <dc:creator>P.Rosa</dc:creator>
  <cp:lastModifiedBy>LE GRAND Olivier RD-CORE-LAN</cp:lastModifiedBy>
  <cp:revision>324</cp:revision>
  <cp:lastPrinted>2001-11-25T13:41:09Z</cp:lastPrinted>
  <dcterms:created xsi:type="dcterms:W3CDTF">2007-02-20T15:47:31Z</dcterms:created>
  <dcterms:modified xsi:type="dcterms:W3CDTF">2011-10-17T14:23:01Z</dcterms:modified>
</cp:coreProperties>
</file>