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5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2" r:id="rId4"/>
    <p:sldId id="313" r:id="rId5"/>
    <p:sldId id="319" r:id="rId6"/>
    <p:sldId id="320" r:id="rId7"/>
    <p:sldId id="316" r:id="rId8"/>
    <p:sldId id="314" r:id="rId9"/>
    <p:sldId id="315" r:id="rId10"/>
    <p:sldId id="317" r:id="rId11"/>
    <p:sldId id="299" r:id="rId12"/>
    <p:sldId id="308" r:id="rId13"/>
    <p:sldId id="321" r:id="rId14"/>
    <p:sldId id="290" r:id="rId15"/>
    <p:sldId id="322" r:id="rId16"/>
    <p:sldId id="323" r:id="rId17"/>
    <p:sldId id="294" r:id="rId18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0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F29B1-C2AD-493A-A6A8-4FC07ED26AE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0E670C-5F11-40BC-9651-E4B984D447A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Cloud Lifecycle Checklist</a:t>
          </a:r>
          <a:endParaRPr lang="en-US" dirty="0">
            <a:solidFill>
              <a:schemeClr val="tx1"/>
            </a:solidFill>
          </a:endParaRPr>
        </a:p>
      </dgm:t>
    </dgm:pt>
    <dgm:pt modelId="{170782C0-9EFB-42C7-B49B-DFF7C07BE94D}" type="parTrans" cxnId="{2BD4E504-5228-4954-95A2-1D6E1782E663}">
      <dgm:prSet/>
      <dgm:spPr/>
      <dgm:t>
        <a:bodyPr/>
        <a:lstStyle/>
        <a:p>
          <a:endParaRPr lang="en-US"/>
        </a:p>
      </dgm:t>
    </dgm:pt>
    <dgm:pt modelId="{599C40F7-7DFF-459B-8B99-EE755A7DFED9}" type="sibTrans" cxnId="{2BD4E504-5228-4954-95A2-1D6E1782E663}">
      <dgm:prSet/>
      <dgm:spPr/>
      <dgm:t>
        <a:bodyPr/>
        <a:lstStyle/>
        <a:p>
          <a:endParaRPr lang="en-US"/>
        </a:p>
      </dgm:t>
    </dgm:pt>
    <dgm:pt modelId="{7FF0CD9F-86EF-4117-B861-8FEFFDAB255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Conformance</a:t>
          </a:r>
          <a:endParaRPr lang="en-US" dirty="0">
            <a:solidFill>
              <a:schemeClr val="tx1"/>
            </a:solidFill>
          </a:endParaRPr>
        </a:p>
      </dgm:t>
    </dgm:pt>
    <dgm:pt modelId="{C79FA754-04B8-443D-9D8D-88B188731C8B}" type="parTrans" cxnId="{DE86EE5A-7F58-43F8-BA40-9633519C55A0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9376145-5FEA-45F4-958C-873A6509683E}" type="sibTrans" cxnId="{DE86EE5A-7F58-43F8-BA40-9633519C55A0}">
      <dgm:prSet/>
      <dgm:spPr/>
      <dgm:t>
        <a:bodyPr/>
        <a:lstStyle/>
        <a:p>
          <a:endParaRPr lang="en-US"/>
        </a:p>
      </dgm:t>
    </dgm:pt>
    <dgm:pt modelId="{2CF01CAE-0F90-4428-ABC1-DC5D56DB1C6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Connectivity</a:t>
          </a:r>
          <a:endParaRPr lang="en-US" dirty="0">
            <a:solidFill>
              <a:schemeClr val="tx1"/>
            </a:solidFill>
          </a:endParaRPr>
        </a:p>
      </dgm:t>
    </dgm:pt>
    <dgm:pt modelId="{7EEAC754-0A26-44B0-8D85-8B415C447615}" type="parTrans" cxnId="{F4470F1E-D4D4-4385-A6D5-4D370A2E17C2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EB5A4D2-2C30-4885-84A7-B72177AA775C}" type="sibTrans" cxnId="{F4470F1E-D4D4-4385-A6D5-4D370A2E17C2}">
      <dgm:prSet/>
      <dgm:spPr/>
      <dgm:t>
        <a:bodyPr/>
        <a:lstStyle/>
        <a:p>
          <a:endParaRPr lang="en-US"/>
        </a:p>
      </dgm:t>
    </dgm:pt>
    <dgm:pt modelId="{79BEB338-0AF4-4BCF-A594-1328D9C61E0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Compliance</a:t>
          </a:r>
          <a:endParaRPr lang="en-US" dirty="0">
            <a:solidFill>
              <a:schemeClr val="tx1"/>
            </a:solidFill>
          </a:endParaRPr>
        </a:p>
      </dgm:t>
    </dgm:pt>
    <dgm:pt modelId="{F3A9A434-965C-49BB-A0A4-CB61D53414D2}" type="parTrans" cxnId="{58DD4145-D1AD-470C-AF17-66C50AE8AFE6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7F086D2F-BA7B-4A47-88D0-6A87232D271E}" type="sibTrans" cxnId="{58DD4145-D1AD-470C-AF17-66C50AE8AFE6}">
      <dgm:prSet/>
      <dgm:spPr/>
      <dgm:t>
        <a:bodyPr/>
        <a:lstStyle/>
        <a:p>
          <a:endParaRPr lang="en-US"/>
        </a:p>
      </dgm:t>
    </dgm:pt>
    <dgm:pt modelId="{79DF075C-D50A-4D96-879B-5D1803D4ACD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Compatibility</a:t>
          </a:r>
          <a:endParaRPr lang="en-US" dirty="0">
            <a:solidFill>
              <a:schemeClr val="tx1"/>
            </a:solidFill>
          </a:endParaRPr>
        </a:p>
      </dgm:t>
    </dgm:pt>
    <dgm:pt modelId="{E081C878-6B9E-433C-9A2A-33200FEA4A18}" type="parTrans" cxnId="{CA606155-DFBD-4796-BB42-802A98B8A462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B7725AB2-D7D0-4AA1-A2BA-FBEC2CD6E14D}" type="sibTrans" cxnId="{CA606155-DFBD-4796-BB42-802A98B8A462}">
      <dgm:prSet/>
      <dgm:spPr/>
      <dgm:t>
        <a:bodyPr/>
        <a:lstStyle/>
        <a:p>
          <a:endParaRPr lang="en-US"/>
        </a:p>
      </dgm:t>
    </dgm:pt>
    <dgm:pt modelId="{4AFF37B7-5F86-4653-9160-88D974188DB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Contractual</a:t>
          </a:r>
          <a:endParaRPr lang="en-US" dirty="0">
            <a:solidFill>
              <a:schemeClr val="tx1"/>
            </a:solidFill>
          </a:endParaRPr>
        </a:p>
      </dgm:t>
    </dgm:pt>
    <dgm:pt modelId="{CC548D12-AF09-47A7-AC82-26CCE62734BD}" type="parTrans" cxnId="{1BC84910-B244-4EF6-B36F-8B02BE281436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FC20E5E1-354F-4A64-AC60-8E9D67D0A26C}" type="sibTrans" cxnId="{1BC84910-B244-4EF6-B36F-8B02BE281436}">
      <dgm:prSet/>
      <dgm:spPr/>
      <dgm:t>
        <a:bodyPr/>
        <a:lstStyle/>
        <a:p>
          <a:endParaRPr lang="en-US"/>
        </a:p>
      </dgm:t>
    </dgm:pt>
    <dgm:pt modelId="{963C3872-D777-41F8-AD53-334057A7F03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Custom 2</a:t>
          </a:r>
          <a:endParaRPr lang="en-US" dirty="0">
            <a:solidFill>
              <a:schemeClr val="tx1"/>
            </a:solidFill>
          </a:endParaRPr>
        </a:p>
      </dgm:t>
    </dgm:pt>
    <dgm:pt modelId="{2959CF58-98D7-4AA4-ABD9-47D2A9A3DB41}" type="parTrans" cxnId="{4B5CE2CA-ACDB-4992-B26C-708F5DC62ECB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70B9F2A-1DB8-455D-85A9-9506D96874C3}" type="sibTrans" cxnId="{4B5CE2CA-ACDB-4992-B26C-708F5DC62ECB}">
      <dgm:prSet/>
      <dgm:spPr/>
      <dgm:t>
        <a:bodyPr/>
        <a:lstStyle/>
        <a:p>
          <a:endParaRPr lang="en-US"/>
        </a:p>
      </dgm:t>
    </dgm:pt>
    <dgm:pt modelId="{55151E25-8615-4DA5-95B1-CF47A2EE248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Custom 1</a:t>
          </a:r>
          <a:endParaRPr lang="en-US" dirty="0">
            <a:solidFill>
              <a:schemeClr val="tx1"/>
            </a:solidFill>
          </a:endParaRPr>
        </a:p>
      </dgm:t>
    </dgm:pt>
    <dgm:pt modelId="{F8D1A348-B23F-4CD9-B213-06A7F07E2ED0}" type="parTrans" cxnId="{11876F94-B7CF-4279-BC07-58EFD6C4846A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5CA8829A-07D9-49C5-9177-9414F7054CFB}" type="sibTrans" cxnId="{11876F94-B7CF-4279-BC07-58EFD6C4846A}">
      <dgm:prSet/>
      <dgm:spPr/>
      <dgm:t>
        <a:bodyPr/>
        <a:lstStyle/>
        <a:p>
          <a:endParaRPr lang="en-US"/>
        </a:p>
      </dgm:t>
    </dgm:pt>
    <dgm:pt modelId="{C5E8410F-6773-4CA3-A61B-5F0C1C532B8A}">
      <dgm:prSet/>
      <dgm:spPr/>
      <dgm:t>
        <a:bodyPr/>
        <a:lstStyle/>
        <a:p>
          <a:endParaRPr lang="en-US" dirty="0"/>
        </a:p>
      </dgm:t>
    </dgm:pt>
    <dgm:pt modelId="{DB10B361-31FE-4874-866A-1DFF093DA321}" type="parTrans" cxnId="{3AE7C9BD-1B80-43C3-9F4C-5477D4B9491E}">
      <dgm:prSet/>
      <dgm:spPr/>
      <dgm:t>
        <a:bodyPr/>
        <a:lstStyle/>
        <a:p>
          <a:endParaRPr lang="en-US"/>
        </a:p>
      </dgm:t>
    </dgm:pt>
    <dgm:pt modelId="{959F22D6-A96A-4DAC-AE79-CE3EE93E7CA3}" type="sibTrans" cxnId="{3AE7C9BD-1B80-43C3-9F4C-5477D4B9491E}">
      <dgm:prSet/>
      <dgm:spPr/>
      <dgm:t>
        <a:bodyPr/>
        <a:lstStyle/>
        <a:p>
          <a:endParaRPr lang="en-US"/>
        </a:p>
      </dgm:t>
    </dgm:pt>
    <dgm:pt modelId="{EA27BA78-7DA1-499B-B01D-9C2CA8D46113}" type="pres">
      <dgm:prSet presAssocID="{A91F29B1-C2AD-493A-A6A8-4FC07ED26A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2A4B2E-EDEF-4DC8-BBA9-55DDE12DCEB8}" type="pres">
      <dgm:prSet presAssocID="{A30E670C-5F11-40BC-9651-E4B984D447AD}" presName="centerShape" presStyleLbl="node0" presStyleIdx="0" presStyleCnt="1"/>
      <dgm:spPr/>
      <dgm:t>
        <a:bodyPr/>
        <a:lstStyle/>
        <a:p>
          <a:endParaRPr lang="en-US"/>
        </a:p>
      </dgm:t>
    </dgm:pt>
    <dgm:pt modelId="{BC890F24-3F69-4D01-A1A3-D37CA306CA5C}" type="pres">
      <dgm:prSet presAssocID="{C79FA754-04B8-443D-9D8D-88B188731C8B}" presName="Name9" presStyleLbl="parChTrans1D2" presStyleIdx="0" presStyleCnt="7"/>
      <dgm:spPr/>
      <dgm:t>
        <a:bodyPr/>
        <a:lstStyle/>
        <a:p>
          <a:endParaRPr lang="en-US"/>
        </a:p>
      </dgm:t>
    </dgm:pt>
    <dgm:pt modelId="{446A3BCF-2D7E-4301-BFA2-FC1A8CBD3E3A}" type="pres">
      <dgm:prSet presAssocID="{C79FA754-04B8-443D-9D8D-88B188731C8B}" presName="connTx" presStyleLbl="parChTrans1D2" presStyleIdx="0" presStyleCnt="7"/>
      <dgm:spPr/>
      <dgm:t>
        <a:bodyPr/>
        <a:lstStyle/>
        <a:p>
          <a:endParaRPr lang="en-US"/>
        </a:p>
      </dgm:t>
    </dgm:pt>
    <dgm:pt modelId="{521F864F-4CE4-427A-B5E3-811F4596529E}" type="pres">
      <dgm:prSet presAssocID="{7FF0CD9F-86EF-4117-B861-8FEFFDAB255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4D49-8C35-4D9D-A3C1-58DBE2CC7652}" type="pres">
      <dgm:prSet presAssocID="{7EEAC754-0A26-44B0-8D85-8B415C447615}" presName="Name9" presStyleLbl="parChTrans1D2" presStyleIdx="1" presStyleCnt="7"/>
      <dgm:spPr/>
      <dgm:t>
        <a:bodyPr/>
        <a:lstStyle/>
        <a:p>
          <a:endParaRPr lang="en-US"/>
        </a:p>
      </dgm:t>
    </dgm:pt>
    <dgm:pt modelId="{F0C23888-3767-4978-B5FC-86A09DC82B09}" type="pres">
      <dgm:prSet presAssocID="{7EEAC754-0A26-44B0-8D85-8B415C447615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D109B4-C8B6-4872-912C-F83DB87E9375}" type="pres">
      <dgm:prSet presAssocID="{2CF01CAE-0F90-4428-ABC1-DC5D56DB1C6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0DB88-E3F4-4C5B-AF9A-638E257791D8}" type="pres">
      <dgm:prSet presAssocID="{F3A9A434-965C-49BB-A0A4-CB61D53414D2}" presName="Name9" presStyleLbl="parChTrans1D2" presStyleIdx="2" presStyleCnt="7"/>
      <dgm:spPr/>
      <dgm:t>
        <a:bodyPr/>
        <a:lstStyle/>
        <a:p>
          <a:endParaRPr lang="en-US"/>
        </a:p>
      </dgm:t>
    </dgm:pt>
    <dgm:pt modelId="{8E166F31-649C-42C6-96B3-B701F40E6B6E}" type="pres">
      <dgm:prSet presAssocID="{F3A9A434-965C-49BB-A0A4-CB61D53414D2}" presName="connTx" presStyleLbl="parChTrans1D2" presStyleIdx="2" presStyleCnt="7"/>
      <dgm:spPr/>
      <dgm:t>
        <a:bodyPr/>
        <a:lstStyle/>
        <a:p>
          <a:endParaRPr lang="en-US"/>
        </a:p>
      </dgm:t>
    </dgm:pt>
    <dgm:pt modelId="{7F65F388-E879-474E-949B-E1A5B41A6353}" type="pres">
      <dgm:prSet presAssocID="{79BEB338-0AF4-4BCF-A594-1328D9C61E0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F2E1C-1ED0-48A2-B3AB-90CBA33AFBF9}" type="pres">
      <dgm:prSet presAssocID="{2959CF58-98D7-4AA4-ABD9-47D2A9A3DB41}" presName="Name9" presStyleLbl="parChTrans1D2" presStyleIdx="3" presStyleCnt="7"/>
      <dgm:spPr/>
      <dgm:t>
        <a:bodyPr/>
        <a:lstStyle/>
        <a:p>
          <a:endParaRPr lang="en-US"/>
        </a:p>
      </dgm:t>
    </dgm:pt>
    <dgm:pt modelId="{F0DBF506-7A2D-4807-BFFC-40265ABBA3DE}" type="pres">
      <dgm:prSet presAssocID="{2959CF58-98D7-4AA4-ABD9-47D2A9A3DB4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2FDA2667-A69F-4A96-A627-DA90F6ED0C12}" type="pres">
      <dgm:prSet presAssocID="{963C3872-D777-41F8-AD53-334057A7F03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CA585-DFEF-47C9-81D2-F668B425BFD2}" type="pres">
      <dgm:prSet presAssocID="{F8D1A348-B23F-4CD9-B213-06A7F07E2ED0}" presName="Name9" presStyleLbl="parChTrans1D2" presStyleIdx="4" presStyleCnt="7"/>
      <dgm:spPr/>
      <dgm:t>
        <a:bodyPr/>
        <a:lstStyle/>
        <a:p>
          <a:endParaRPr lang="en-US"/>
        </a:p>
      </dgm:t>
    </dgm:pt>
    <dgm:pt modelId="{8157FC67-2A63-4C5A-923E-DB61BB949E4D}" type="pres">
      <dgm:prSet presAssocID="{F8D1A348-B23F-4CD9-B213-06A7F07E2ED0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313193D-3F4A-4DA9-B8C0-022ECE516B09}" type="pres">
      <dgm:prSet presAssocID="{55151E25-8615-4DA5-95B1-CF47A2EE248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C8827-380F-4115-BE47-A225A5AD477E}" type="pres">
      <dgm:prSet presAssocID="{CC548D12-AF09-47A7-AC82-26CCE62734BD}" presName="Name9" presStyleLbl="parChTrans1D2" presStyleIdx="5" presStyleCnt="7"/>
      <dgm:spPr/>
      <dgm:t>
        <a:bodyPr/>
        <a:lstStyle/>
        <a:p>
          <a:endParaRPr lang="en-US"/>
        </a:p>
      </dgm:t>
    </dgm:pt>
    <dgm:pt modelId="{32521887-7F77-45C8-A279-71C36E605D68}" type="pres">
      <dgm:prSet presAssocID="{CC548D12-AF09-47A7-AC82-26CCE62734B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E8285CB-5006-491F-B348-0D0A5FBAF920}" type="pres">
      <dgm:prSet presAssocID="{4AFF37B7-5F86-4653-9160-88D974188DB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4621B-F740-4559-97ED-5A8A0FAB1543}" type="pres">
      <dgm:prSet presAssocID="{E081C878-6B9E-433C-9A2A-33200FEA4A18}" presName="Name9" presStyleLbl="parChTrans1D2" presStyleIdx="6" presStyleCnt="7"/>
      <dgm:spPr/>
      <dgm:t>
        <a:bodyPr/>
        <a:lstStyle/>
        <a:p>
          <a:endParaRPr lang="en-US"/>
        </a:p>
      </dgm:t>
    </dgm:pt>
    <dgm:pt modelId="{66080254-337C-4982-B9E0-91EB5F88A794}" type="pres">
      <dgm:prSet presAssocID="{E081C878-6B9E-433C-9A2A-33200FEA4A18}" presName="connTx" presStyleLbl="parChTrans1D2" presStyleIdx="6" presStyleCnt="7"/>
      <dgm:spPr/>
      <dgm:t>
        <a:bodyPr/>
        <a:lstStyle/>
        <a:p>
          <a:endParaRPr lang="en-US"/>
        </a:p>
      </dgm:t>
    </dgm:pt>
    <dgm:pt modelId="{8487B957-5BB6-42BF-8673-B9CB8C63708C}" type="pres">
      <dgm:prSet presAssocID="{79DF075C-D50A-4D96-879B-5D1803D4ACD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606155-DFBD-4796-BB42-802A98B8A462}" srcId="{A30E670C-5F11-40BC-9651-E4B984D447AD}" destId="{79DF075C-D50A-4D96-879B-5D1803D4ACD9}" srcOrd="6" destOrd="0" parTransId="{E081C878-6B9E-433C-9A2A-33200FEA4A18}" sibTransId="{B7725AB2-D7D0-4AA1-A2BA-FBEC2CD6E14D}"/>
    <dgm:cxn modelId="{90B721A0-219D-422A-A854-5EBC9F4C9F24}" type="presOf" srcId="{7EEAC754-0A26-44B0-8D85-8B415C447615}" destId="{1D9F4D49-8C35-4D9D-A3C1-58DBE2CC7652}" srcOrd="0" destOrd="0" presId="urn:microsoft.com/office/officeart/2005/8/layout/radial1"/>
    <dgm:cxn modelId="{2AC23AF7-2C37-49BD-88E4-38E63D320117}" type="presOf" srcId="{79DF075C-D50A-4D96-879B-5D1803D4ACD9}" destId="{8487B957-5BB6-42BF-8673-B9CB8C63708C}" srcOrd="0" destOrd="0" presId="urn:microsoft.com/office/officeart/2005/8/layout/radial1"/>
    <dgm:cxn modelId="{77713817-B651-4962-B130-2F77CD90D9E1}" type="presOf" srcId="{F3A9A434-965C-49BB-A0A4-CB61D53414D2}" destId="{6DD0DB88-E3F4-4C5B-AF9A-638E257791D8}" srcOrd="0" destOrd="0" presId="urn:microsoft.com/office/officeart/2005/8/layout/radial1"/>
    <dgm:cxn modelId="{7FDB3E3A-1891-4661-B931-8592B0BF6C56}" type="presOf" srcId="{4AFF37B7-5F86-4653-9160-88D974188DB4}" destId="{DE8285CB-5006-491F-B348-0D0A5FBAF920}" srcOrd="0" destOrd="0" presId="urn:microsoft.com/office/officeart/2005/8/layout/radial1"/>
    <dgm:cxn modelId="{A394626A-2C98-431D-A587-B6E11954CB80}" type="presOf" srcId="{2959CF58-98D7-4AA4-ABD9-47D2A9A3DB41}" destId="{F0DBF506-7A2D-4807-BFFC-40265ABBA3DE}" srcOrd="1" destOrd="0" presId="urn:microsoft.com/office/officeart/2005/8/layout/radial1"/>
    <dgm:cxn modelId="{DF6FD209-E059-47F3-B3E9-007DF08188C0}" type="presOf" srcId="{A30E670C-5F11-40BC-9651-E4B984D447AD}" destId="{8D2A4B2E-EDEF-4DC8-BBA9-55DDE12DCEB8}" srcOrd="0" destOrd="0" presId="urn:microsoft.com/office/officeart/2005/8/layout/radial1"/>
    <dgm:cxn modelId="{C93C2FFD-F24D-45DF-AA59-D7334F3474F6}" type="presOf" srcId="{79BEB338-0AF4-4BCF-A594-1328D9C61E0B}" destId="{7F65F388-E879-474E-949B-E1A5B41A6353}" srcOrd="0" destOrd="0" presId="urn:microsoft.com/office/officeart/2005/8/layout/radial1"/>
    <dgm:cxn modelId="{4B5CE2CA-ACDB-4992-B26C-708F5DC62ECB}" srcId="{A30E670C-5F11-40BC-9651-E4B984D447AD}" destId="{963C3872-D777-41F8-AD53-334057A7F038}" srcOrd="3" destOrd="0" parTransId="{2959CF58-98D7-4AA4-ABD9-47D2A9A3DB41}" sibTransId="{470B9F2A-1DB8-455D-85A9-9506D96874C3}"/>
    <dgm:cxn modelId="{0C38F380-86C9-4C53-A2E5-B369BC572319}" type="presOf" srcId="{CC548D12-AF09-47A7-AC82-26CCE62734BD}" destId="{0D8C8827-380F-4115-BE47-A225A5AD477E}" srcOrd="0" destOrd="0" presId="urn:microsoft.com/office/officeart/2005/8/layout/radial1"/>
    <dgm:cxn modelId="{778588B0-DCB3-49B0-A59E-3A9B22457382}" type="presOf" srcId="{F3A9A434-965C-49BB-A0A4-CB61D53414D2}" destId="{8E166F31-649C-42C6-96B3-B701F40E6B6E}" srcOrd="1" destOrd="0" presId="urn:microsoft.com/office/officeart/2005/8/layout/radial1"/>
    <dgm:cxn modelId="{DE86EE5A-7F58-43F8-BA40-9633519C55A0}" srcId="{A30E670C-5F11-40BC-9651-E4B984D447AD}" destId="{7FF0CD9F-86EF-4117-B861-8FEFFDAB2556}" srcOrd="0" destOrd="0" parTransId="{C79FA754-04B8-443D-9D8D-88B188731C8B}" sibTransId="{49376145-5FEA-45F4-958C-873A6509683E}"/>
    <dgm:cxn modelId="{57E4C24A-A11B-4EE4-9607-9472E7E2E0BB}" type="presOf" srcId="{7FF0CD9F-86EF-4117-B861-8FEFFDAB2556}" destId="{521F864F-4CE4-427A-B5E3-811F4596529E}" srcOrd="0" destOrd="0" presId="urn:microsoft.com/office/officeart/2005/8/layout/radial1"/>
    <dgm:cxn modelId="{9DABD68F-0679-4214-9B6A-5E483C24B2A8}" type="presOf" srcId="{C79FA754-04B8-443D-9D8D-88B188731C8B}" destId="{BC890F24-3F69-4D01-A1A3-D37CA306CA5C}" srcOrd="0" destOrd="0" presId="urn:microsoft.com/office/officeart/2005/8/layout/radial1"/>
    <dgm:cxn modelId="{55FA4A76-82BE-4383-A760-7E86F1931E18}" type="presOf" srcId="{A91F29B1-C2AD-493A-A6A8-4FC07ED26AEB}" destId="{EA27BA78-7DA1-499B-B01D-9C2CA8D46113}" srcOrd="0" destOrd="0" presId="urn:microsoft.com/office/officeart/2005/8/layout/radial1"/>
    <dgm:cxn modelId="{11876F94-B7CF-4279-BC07-58EFD6C4846A}" srcId="{A30E670C-5F11-40BC-9651-E4B984D447AD}" destId="{55151E25-8615-4DA5-95B1-CF47A2EE2483}" srcOrd="4" destOrd="0" parTransId="{F8D1A348-B23F-4CD9-B213-06A7F07E2ED0}" sibTransId="{5CA8829A-07D9-49C5-9177-9414F7054CFB}"/>
    <dgm:cxn modelId="{210E4FBD-3383-47A1-AE96-61A4A637EBE1}" type="presOf" srcId="{2CF01CAE-0F90-4428-ABC1-DC5D56DB1C6B}" destId="{E9D109B4-C8B6-4872-912C-F83DB87E9375}" srcOrd="0" destOrd="0" presId="urn:microsoft.com/office/officeart/2005/8/layout/radial1"/>
    <dgm:cxn modelId="{2BD4E504-5228-4954-95A2-1D6E1782E663}" srcId="{A91F29B1-C2AD-493A-A6A8-4FC07ED26AEB}" destId="{A30E670C-5F11-40BC-9651-E4B984D447AD}" srcOrd="0" destOrd="0" parTransId="{170782C0-9EFB-42C7-B49B-DFF7C07BE94D}" sibTransId="{599C40F7-7DFF-459B-8B99-EE755A7DFED9}"/>
    <dgm:cxn modelId="{5677074F-0CF5-4562-A0A1-A37F8050D7AF}" type="presOf" srcId="{2959CF58-98D7-4AA4-ABD9-47D2A9A3DB41}" destId="{39FF2E1C-1ED0-48A2-B3AB-90CBA33AFBF9}" srcOrd="0" destOrd="0" presId="urn:microsoft.com/office/officeart/2005/8/layout/radial1"/>
    <dgm:cxn modelId="{24597BB6-8A7B-4D56-A70D-9EA69A84BC6A}" type="presOf" srcId="{E081C878-6B9E-433C-9A2A-33200FEA4A18}" destId="{66080254-337C-4982-B9E0-91EB5F88A794}" srcOrd="1" destOrd="0" presId="urn:microsoft.com/office/officeart/2005/8/layout/radial1"/>
    <dgm:cxn modelId="{21BAE4D8-9E10-41C2-A1A1-C5789E25CCFA}" type="presOf" srcId="{C79FA754-04B8-443D-9D8D-88B188731C8B}" destId="{446A3BCF-2D7E-4301-BFA2-FC1A8CBD3E3A}" srcOrd="1" destOrd="0" presId="urn:microsoft.com/office/officeart/2005/8/layout/radial1"/>
    <dgm:cxn modelId="{19D3D2B4-38C8-49E6-8219-778EF6EE175A}" type="presOf" srcId="{7EEAC754-0A26-44B0-8D85-8B415C447615}" destId="{F0C23888-3767-4978-B5FC-86A09DC82B09}" srcOrd="1" destOrd="0" presId="urn:microsoft.com/office/officeart/2005/8/layout/radial1"/>
    <dgm:cxn modelId="{3770E0DA-A0E9-4AB9-B394-572A413FD94D}" type="presOf" srcId="{55151E25-8615-4DA5-95B1-CF47A2EE2483}" destId="{E313193D-3F4A-4DA9-B8C0-022ECE516B09}" srcOrd="0" destOrd="0" presId="urn:microsoft.com/office/officeart/2005/8/layout/radial1"/>
    <dgm:cxn modelId="{57204566-EF24-4C57-AF57-52A8C971766D}" type="presOf" srcId="{F8D1A348-B23F-4CD9-B213-06A7F07E2ED0}" destId="{139CA585-DFEF-47C9-81D2-F668B425BFD2}" srcOrd="0" destOrd="0" presId="urn:microsoft.com/office/officeart/2005/8/layout/radial1"/>
    <dgm:cxn modelId="{5D5C4979-11E4-45BF-A64D-16B76A3A76E0}" type="presOf" srcId="{CC548D12-AF09-47A7-AC82-26CCE62734BD}" destId="{32521887-7F77-45C8-A279-71C36E605D68}" srcOrd="1" destOrd="0" presId="urn:microsoft.com/office/officeart/2005/8/layout/radial1"/>
    <dgm:cxn modelId="{F4470F1E-D4D4-4385-A6D5-4D370A2E17C2}" srcId="{A30E670C-5F11-40BC-9651-E4B984D447AD}" destId="{2CF01CAE-0F90-4428-ABC1-DC5D56DB1C6B}" srcOrd="1" destOrd="0" parTransId="{7EEAC754-0A26-44B0-8D85-8B415C447615}" sibTransId="{0EB5A4D2-2C30-4885-84A7-B72177AA775C}"/>
    <dgm:cxn modelId="{58DD4145-D1AD-470C-AF17-66C50AE8AFE6}" srcId="{A30E670C-5F11-40BC-9651-E4B984D447AD}" destId="{79BEB338-0AF4-4BCF-A594-1328D9C61E0B}" srcOrd="2" destOrd="0" parTransId="{F3A9A434-965C-49BB-A0A4-CB61D53414D2}" sibTransId="{7F086D2F-BA7B-4A47-88D0-6A87232D271E}"/>
    <dgm:cxn modelId="{FACC7104-AE2E-4977-9762-2C44A6EE4D69}" type="presOf" srcId="{E081C878-6B9E-433C-9A2A-33200FEA4A18}" destId="{86F4621B-F740-4559-97ED-5A8A0FAB1543}" srcOrd="0" destOrd="0" presId="urn:microsoft.com/office/officeart/2005/8/layout/radial1"/>
    <dgm:cxn modelId="{3AE7C9BD-1B80-43C3-9F4C-5477D4B9491E}" srcId="{A91F29B1-C2AD-493A-A6A8-4FC07ED26AEB}" destId="{C5E8410F-6773-4CA3-A61B-5F0C1C532B8A}" srcOrd="1" destOrd="0" parTransId="{DB10B361-31FE-4874-866A-1DFF093DA321}" sibTransId="{959F22D6-A96A-4DAC-AE79-CE3EE93E7CA3}"/>
    <dgm:cxn modelId="{DCAC4993-6AC0-402E-93B7-042D5A0AB4D3}" type="presOf" srcId="{F8D1A348-B23F-4CD9-B213-06A7F07E2ED0}" destId="{8157FC67-2A63-4C5A-923E-DB61BB949E4D}" srcOrd="1" destOrd="0" presId="urn:microsoft.com/office/officeart/2005/8/layout/radial1"/>
    <dgm:cxn modelId="{6BE6C765-79CF-4AD7-B213-011FE230BBA0}" type="presOf" srcId="{963C3872-D777-41F8-AD53-334057A7F038}" destId="{2FDA2667-A69F-4A96-A627-DA90F6ED0C12}" srcOrd="0" destOrd="0" presId="urn:microsoft.com/office/officeart/2005/8/layout/radial1"/>
    <dgm:cxn modelId="{1BC84910-B244-4EF6-B36F-8B02BE281436}" srcId="{A30E670C-5F11-40BC-9651-E4B984D447AD}" destId="{4AFF37B7-5F86-4653-9160-88D974188DB4}" srcOrd="5" destOrd="0" parTransId="{CC548D12-AF09-47A7-AC82-26CCE62734BD}" sibTransId="{FC20E5E1-354F-4A64-AC60-8E9D67D0A26C}"/>
    <dgm:cxn modelId="{0F60F1FD-8E28-43E1-B1E0-4C68CB2AE0C2}" type="presParOf" srcId="{EA27BA78-7DA1-499B-B01D-9C2CA8D46113}" destId="{8D2A4B2E-EDEF-4DC8-BBA9-55DDE12DCEB8}" srcOrd="0" destOrd="0" presId="urn:microsoft.com/office/officeart/2005/8/layout/radial1"/>
    <dgm:cxn modelId="{022315CC-0B26-4820-8B7B-A3CDCCAA2AA1}" type="presParOf" srcId="{EA27BA78-7DA1-499B-B01D-9C2CA8D46113}" destId="{BC890F24-3F69-4D01-A1A3-D37CA306CA5C}" srcOrd="1" destOrd="0" presId="urn:microsoft.com/office/officeart/2005/8/layout/radial1"/>
    <dgm:cxn modelId="{EB8C9D86-E04B-4468-A9E4-6AF41CA756FA}" type="presParOf" srcId="{BC890F24-3F69-4D01-A1A3-D37CA306CA5C}" destId="{446A3BCF-2D7E-4301-BFA2-FC1A8CBD3E3A}" srcOrd="0" destOrd="0" presId="urn:microsoft.com/office/officeart/2005/8/layout/radial1"/>
    <dgm:cxn modelId="{C859AAC3-3528-4F9B-985B-8CAAECDD2E90}" type="presParOf" srcId="{EA27BA78-7DA1-499B-B01D-9C2CA8D46113}" destId="{521F864F-4CE4-427A-B5E3-811F4596529E}" srcOrd="2" destOrd="0" presId="urn:microsoft.com/office/officeart/2005/8/layout/radial1"/>
    <dgm:cxn modelId="{D0816762-8AD7-43C6-B805-C3F40D8E0214}" type="presParOf" srcId="{EA27BA78-7DA1-499B-B01D-9C2CA8D46113}" destId="{1D9F4D49-8C35-4D9D-A3C1-58DBE2CC7652}" srcOrd="3" destOrd="0" presId="urn:microsoft.com/office/officeart/2005/8/layout/radial1"/>
    <dgm:cxn modelId="{5BB9E3ED-3FD8-4E7E-B484-8A4940AF8262}" type="presParOf" srcId="{1D9F4D49-8C35-4D9D-A3C1-58DBE2CC7652}" destId="{F0C23888-3767-4978-B5FC-86A09DC82B09}" srcOrd="0" destOrd="0" presId="urn:microsoft.com/office/officeart/2005/8/layout/radial1"/>
    <dgm:cxn modelId="{C16BDB3B-64F8-4037-A6D5-7E53B41F066A}" type="presParOf" srcId="{EA27BA78-7DA1-499B-B01D-9C2CA8D46113}" destId="{E9D109B4-C8B6-4872-912C-F83DB87E9375}" srcOrd="4" destOrd="0" presId="urn:microsoft.com/office/officeart/2005/8/layout/radial1"/>
    <dgm:cxn modelId="{4CBAC547-B9CF-4414-9010-C58CCF0206CF}" type="presParOf" srcId="{EA27BA78-7DA1-499B-B01D-9C2CA8D46113}" destId="{6DD0DB88-E3F4-4C5B-AF9A-638E257791D8}" srcOrd="5" destOrd="0" presId="urn:microsoft.com/office/officeart/2005/8/layout/radial1"/>
    <dgm:cxn modelId="{9189B52B-C28D-43AB-825D-4CF863A2F859}" type="presParOf" srcId="{6DD0DB88-E3F4-4C5B-AF9A-638E257791D8}" destId="{8E166F31-649C-42C6-96B3-B701F40E6B6E}" srcOrd="0" destOrd="0" presId="urn:microsoft.com/office/officeart/2005/8/layout/radial1"/>
    <dgm:cxn modelId="{92C77E28-111D-4E4E-9A87-F46E2700DCCA}" type="presParOf" srcId="{EA27BA78-7DA1-499B-B01D-9C2CA8D46113}" destId="{7F65F388-E879-474E-949B-E1A5B41A6353}" srcOrd="6" destOrd="0" presId="urn:microsoft.com/office/officeart/2005/8/layout/radial1"/>
    <dgm:cxn modelId="{6756C48E-DC2B-4CAB-875D-0EB82CFAC79C}" type="presParOf" srcId="{EA27BA78-7DA1-499B-B01D-9C2CA8D46113}" destId="{39FF2E1C-1ED0-48A2-B3AB-90CBA33AFBF9}" srcOrd="7" destOrd="0" presId="urn:microsoft.com/office/officeart/2005/8/layout/radial1"/>
    <dgm:cxn modelId="{9A7F8475-ECC7-45E9-AA72-5A59DD1C34C8}" type="presParOf" srcId="{39FF2E1C-1ED0-48A2-B3AB-90CBA33AFBF9}" destId="{F0DBF506-7A2D-4807-BFFC-40265ABBA3DE}" srcOrd="0" destOrd="0" presId="urn:microsoft.com/office/officeart/2005/8/layout/radial1"/>
    <dgm:cxn modelId="{17E99EE3-7E3C-4E88-991A-94C10E65D22B}" type="presParOf" srcId="{EA27BA78-7DA1-499B-B01D-9C2CA8D46113}" destId="{2FDA2667-A69F-4A96-A627-DA90F6ED0C12}" srcOrd="8" destOrd="0" presId="urn:microsoft.com/office/officeart/2005/8/layout/radial1"/>
    <dgm:cxn modelId="{FDD199C4-CBE1-434C-8594-162BD2B2BB77}" type="presParOf" srcId="{EA27BA78-7DA1-499B-B01D-9C2CA8D46113}" destId="{139CA585-DFEF-47C9-81D2-F668B425BFD2}" srcOrd="9" destOrd="0" presId="urn:microsoft.com/office/officeart/2005/8/layout/radial1"/>
    <dgm:cxn modelId="{74CD1CA3-F3CA-4320-A51E-E0A0414CEC76}" type="presParOf" srcId="{139CA585-DFEF-47C9-81D2-F668B425BFD2}" destId="{8157FC67-2A63-4C5A-923E-DB61BB949E4D}" srcOrd="0" destOrd="0" presId="urn:microsoft.com/office/officeart/2005/8/layout/radial1"/>
    <dgm:cxn modelId="{1C30889C-4159-42F5-8D17-7EBEB05B3FD0}" type="presParOf" srcId="{EA27BA78-7DA1-499B-B01D-9C2CA8D46113}" destId="{E313193D-3F4A-4DA9-B8C0-022ECE516B09}" srcOrd="10" destOrd="0" presId="urn:microsoft.com/office/officeart/2005/8/layout/radial1"/>
    <dgm:cxn modelId="{FA5FA3B9-EF56-47E1-8FFF-F538805582D5}" type="presParOf" srcId="{EA27BA78-7DA1-499B-B01D-9C2CA8D46113}" destId="{0D8C8827-380F-4115-BE47-A225A5AD477E}" srcOrd="11" destOrd="0" presId="urn:microsoft.com/office/officeart/2005/8/layout/radial1"/>
    <dgm:cxn modelId="{4ADEA772-9001-4C53-8211-DA7A046DCB7D}" type="presParOf" srcId="{0D8C8827-380F-4115-BE47-A225A5AD477E}" destId="{32521887-7F77-45C8-A279-71C36E605D68}" srcOrd="0" destOrd="0" presId="urn:microsoft.com/office/officeart/2005/8/layout/radial1"/>
    <dgm:cxn modelId="{EBDFB7F5-E22D-4DB0-8161-3664FFDDCE57}" type="presParOf" srcId="{EA27BA78-7DA1-499B-B01D-9C2CA8D46113}" destId="{DE8285CB-5006-491F-B348-0D0A5FBAF920}" srcOrd="12" destOrd="0" presId="urn:microsoft.com/office/officeart/2005/8/layout/radial1"/>
    <dgm:cxn modelId="{6D15D9EB-9E7A-4FD1-BA50-4516B3EC178F}" type="presParOf" srcId="{EA27BA78-7DA1-499B-B01D-9C2CA8D46113}" destId="{86F4621B-F740-4559-97ED-5A8A0FAB1543}" srcOrd="13" destOrd="0" presId="urn:microsoft.com/office/officeart/2005/8/layout/radial1"/>
    <dgm:cxn modelId="{031FE30B-E6A2-43B5-B90D-39B8D14C273E}" type="presParOf" srcId="{86F4621B-F740-4559-97ED-5A8A0FAB1543}" destId="{66080254-337C-4982-B9E0-91EB5F88A794}" srcOrd="0" destOrd="0" presId="urn:microsoft.com/office/officeart/2005/8/layout/radial1"/>
    <dgm:cxn modelId="{6706D8EA-FE43-4A2D-AD57-6704DC34498E}" type="presParOf" srcId="{EA27BA78-7DA1-499B-B01D-9C2CA8D46113}" destId="{8487B957-5BB6-42BF-8673-B9CB8C63708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10/17/2011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BBFCB-0ABE-43F5-A7F8-9A5915867F3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8"/>
            <a:ext cx="5558801" cy="415591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33800" y="6496050"/>
            <a:ext cx="2133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86C54A3-98AD-4A67-BB98-001F032367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4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33800" y="6496050"/>
            <a:ext cx="2133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AFF3FF7-EEDE-418E-A1D4-906634D996C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193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PPT Image5f.jpg"/>
          <p:cNvPicPr preferRelativeResize="0">
            <a:picLocks/>
          </p:cNvPicPr>
          <p:nvPr/>
        </p:nvPicPr>
        <p:blipFill>
          <a:blip r:embed="rId5"/>
          <a:srcRect t="8176" b="8531"/>
          <a:stretch>
            <a:fillRect/>
          </a:stretch>
        </p:blipFill>
        <p:spPr bwMode="auto">
          <a:xfrm>
            <a:off x="0" y="64165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ATIS LOGO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737" y="6456688"/>
            <a:ext cx="9617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977176" y="6414947"/>
            <a:ext cx="1714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6405313"/>
            <a:ext cx="9144000" cy="1587"/>
          </a:xfrm>
          <a:prstGeom prst="line">
            <a:avLst/>
          </a:prstGeom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ITU-T SDP Workshop</a:t>
            </a:r>
            <a:endParaRPr lang="en-US" sz="1100" baseline="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October 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17, 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44482" y="6441089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Cloud/index.a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5772" y="1190445"/>
            <a:ext cx="6268676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Report from the Cloud Services Forum</a:t>
            </a:r>
            <a:endParaRPr lang="en-US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5771" y="3976764"/>
            <a:ext cx="7660748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Andrew White</a:t>
            </a:r>
            <a:r>
              <a:rPr lang="en-US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, CSF Chair </a:t>
            </a:r>
            <a:endParaRPr lang="en-US" sz="2400" b="1" i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Nokia Siemens Networks</a:t>
            </a: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763" lvl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October 17, 2011</a:t>
            </a:r>
          </a:p>
          <a:p>
            <a:pPr marL="4763" lvl="1"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693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CDN-I Release 2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575"/>
              </a:spcBef>
            </a:pPr>
            <a:r>
              <a:rPr lang="en-US" sz="2400" dirty="0" smtClean="0"/>
              <a:t>CDNI-I Release 2, targeted for completion by the end of 2011, will develop use </a:t>
            </a:r>
            <a:r>
              <a:rPr lang="en-US" sz="2400" dirty="0"/>
              <a:t>c</a:t>
            </a:r>
            <a:r>
              <a:rPr lang="en-US" sz="2400" dirty="0" smtClean="0"/>
              <a:t>ases and requirements for: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Multicast-based </a:t>
            </a:r>
            <a:r>
              <a:rPr lang="en-US" sz="2000" dirty="0"/>
              <a:t>c</a:t>
            </a:r>
            <a:r>
              <a:rPr lang="en-US" sz="2000" dirty="0" smtClean="0"/>
              <a:t>ontent </a:t>
            </a:r>
            <a:r>
              <a:rPr lang="en-US" sz="2000" dirty="0"/>
              <a:t>d</a:t>
            </a:r>
            <a:r>
              <a:rPr lang="en-US" sz="2000" dirty="0" smtClean="0"/>
              <a:t>elivery  with applicable </a:t>
            </a:r>
            <a:r>
              <a:rPr lang="en-US" sz="2000" dirty="0"/>
              <a:t>c</a:t>
            </a:r>
            <a:r>
              <a:rPr lang="en-US" sz="2000" dirty="0" smtClean="0"/>
              <a:t>ontent </a:t>
            </a:r>
            <a:r>
              <a:rPr lang="en-US" sz="2000" dirty="0"/>
              <a:t>t</a:t>
            </a:r>
            <a:r>
              <a:rPr lang="en-US" sz="2000" dirty="0" smtClean="0"/>
              <a:t>ypes (e.g., live </a:t>
            </a:r>
            <a:r>
              <a:rPr lang="en-US" sz="2000" dirty="0"/>
              <a:t>s</a:t>
            </a:r>
            <a:r>
              <a:rPr lang="en-US" sz="2000" dirty="0" smtClean="0"/>
              <a:t>treaming)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Federated CDN-Interconnect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Cloud services charging (generic function driven by CDN Use Cases)</a:t>
            </a:r>
          </a:p>
          <a:p>
            <a:pPr>
              <a:spcBef>
                <a:spcPts val="575"/>
              </a:spcBef>
            </a:pPr>
            <a:r>
              <a:rPr lang="en-US" sz="2400" dirty="0" smtClean="0"/>
              <a:t>Other Release 2 objectives: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Group comprehensive requirements per applicable </a:t>
            </a:r>
            <a:r>
              <a:rPr lang="en-US" sz="2000" dirty="0"/>
              <a:t>i</a:t>
            </a:r>
            <a:r>
              <a:rPr lang="en-US" sz="2000" dirty="0" smtClean="0"/>
              <a:t>nterconnection domain 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Develop reference </a:t>
            </a:r>
            <a:r>
              <a:rPr lang="en-US" sz="2000" dirty="0"/>
              <a:t>a</a:t>
            </a:r>
            <a:r>
              <a:rPr lang="en-US" sz="2000" dirty="0" smtClean="0"/>
              <a:t>rchitecture for CDN-I NNI with other impacted ATIS Committees</a:t>
            </a:r>
          </a:p>
          <a:p>
            <a:pPr lvl="1">
              <a:spcBef>
                <a:spcPts val="575"/>
              </a:spcBef>
            </a:pPr>
            <a:r>
              <a:rPr lang="en-US" sz="2000" dirty="0" smtClean="0"/>
              <a:t>Evaluate protocols including the output of the IETF CDNi Working Group </a:t>
            </a:r>
            <a:r>
              <a:rPr lang="en-US" sz="2000" dirty="0"/>
              <a:t>(when </a:t>
            </a:r>
            <a:r>
              <a:rPr lang="en-US" sz="2000" dirty="0" smtClean="0"/>
              <a:t>available) </a:t>
            </a:r>
            <a:r>
              <a:rPr lang="en-US" sz="2000" dirty="0"/>
              <a:t>to </a:t>
            </a:r>
            <a:r>
              <a:rPr lang="en-US" sz="2000" dirty="0" smtClean="0"/>
              <a:t>support use cases and requirements</a:t>
            </a:r>
            <a:endParaRPr lang="en-US" sz="1600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  <a:noFill/>
        </p:spPr>
        <p:txBody>
          <a:bodyPr/>
          <a:lstStyle/>
          <a:p>
            <a:fld id="{AE0012E4-F90B-408A-A1B8-661F8B638B64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3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TextBox 23"/>
          <p:cNvSpPr txBox="1">
            <a:spLocks noChangeArrowheads="1"/>
          </p:cNvSpPr>
          <p:nvPr/>
        </p:nvSpPr>
        <p:spPr bwMode="auto">
          <a:xfrm>
            <a:off x="2159145" y="5649250"/>
            <a:ext cx="2824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Access, Security</a:t>
            </a:r>
          </a:p>
        </p:txBody>
      </p:sp>
      <p:sp>
        <p:nvSpPr>
          <p:cNvPr id="34835" name="TextBox 24"/>
          <p:cNvSpPr txBox="1">
            <a:spLocks noChangeArrowheads="1"/>
          </p:cNvSpPr>
          <p:nvPr/>
        </p:nvSpPr>
        <p:spPr bwMode="auto">
          <a:xfrm>
            <a:off x="2159145" y="4673898"/>
            <a:ext cx="287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Origin access 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CDN Federation Model Interface Domains</a:t>
            </a: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2F30D82E-901A-40B9-AD5E-6C4C65BE226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281132" y="5415888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Network Interconnection</a:t>
            </a:r>
          </a:p>
        </p:txBody>
      </p:sp>
      <p:sp>
        <p:nvSpPr>
          <p:cNvPr id="34821" name="TextBox 7"/>
          <p:cNvSpPr txBox="1">
            <a:spLocks noChangeArrowheads="1"/>
          </p:cNvSpPr>
          <p:nvPr/>
        </p:nvSpPr>
        <p:spPr bwMode="auto">
          <a:xfrm>
            <a:off x="308120" y="4475433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Delivery</a:t>
            </a:r>
          </a:p>
        </p:txBody>
      </p:sp>
      <p:sp>
        <p:nvSpPr>
          <p:cNvPr id="34822" name="TextBox 8"/>
          <p:cNvSpPr txBox="1">
            <a:spLocks noChangeArrowheads="1"/>
          </p:cNvSpPr>
          <p:nvPr/>
        </p:nvSpPr>
        <p:spPr bwMode="auto">
          <a:xfrm>
            <a:off x="254145" y="3294090"/>
            <a:ext cx="1905000" cy="307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Routing</a:t>
            </a:r>
          </a:p>
        </p:txBody>
      </p:sp>
      <p:sp>
        <p:nvSpPr>
          <p:cNvPr id="34823" name="TextBox 9"/>
          <p:cNvSpPr txBox="1">
            <a:spLocks noChangeArrowheads="1"/>
          </p:cNvSpPr>
          <p:nvPr/>
        </p:nvSpPr>
        <p:spPr bwMode="auto">
          <a:xfrm>
            <a:off x="254145" y="2559021"/>
            <a:ext cx="1905000" cy="306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Back-Office</a:t>
            </a:r>
          </a:p>
        </p:txBody>
      </p:sp>
      <p:sp>
        <p:nvSpPr>
          <p:cNvPr id="34824" name="TextBox 10"/>
          <p:cNvSpPr txBox="1">
            <a:spLocks noChangeArrowheads="1"/>
          </p:cNvSpPr>
          <p:nvPr/>
        </p:nvSpPr>
        <p:spPr bwMode="auto">
          <a:xfrm>
            <a:off x="254145" y="1678080"/>
            <a:ext cx="19050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Operations &amp; C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ustomer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Care</a:t>
            </a:r>
          </a:p>
        </p:txBody>
      </p:sp>
      <p:sp>
        <p:nvSpPr>
          <p:cNvPr id="34825" name="TextBox 11"/>
          <p:cNvSpPr txBox="1">
            <a:spLocks noChangeArrowheads="1"/>
          </p:cNvSpPr>
          <p:nvPr/>
        </p:nvSpPr>
        <p:spPr bwMode="auto">
          <a:xfrm>
            <a:off x="4983308" y="5415888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Network Interconnection</a:t>
            </a:r>
          </a:p>
        </p:txBody>
      </p:sp>
      <p:sp>
        <p:nvSpPr>
          <p:cNvPr id="34826" name="TextBox 12"/>
          <p:cNvSpPr txBox="1">
            <a:spLocks noChangeArrowheads="1"/>
          </p:cNvSpPr>
          <p:nvPr/>
        </p:nvSpPr>
        <p:spPr bwMode="auto">
          <a:xfrm>
            <a:off x="4983308" y="4475433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Delivery</a:t>
            </a:r>
          </a:p>
        </p:txBody>
      </p:sp>
      <p:sp>
        <p:nvSpPr>
          <p:cNvPr id="34827" name="TextBox 13"/>
          <p:cNvSpPr txBox="1">
            <a:spLocks noChangeArrowheads="1"/>
          </p:cNvSpPr>
          <p:nvPr/>
        </p:nvSpPr>
        <p:spPr bwMode="auto">
          <a:xfrm>
            <a:off x="4983308" y="3294090"/>
            <a:ext cx="1851025" cy="307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Routing</a:t>
            </a:r>
          </a:p>
        </p:txBody>
      </p:sp>
      <p:sp>
        <p:nvSpPr>
          <p:cNvPr id="34828" name="TextBox 14"/>
          <p:cNvSpPr txBox="1">
            <a:spLocks noChangeArrowheads="1"/>
          </p:cNvSpPr>
          <p:nvPr/>
        </p:nvSpPr>
        <p:spPr bwMode="auto">
          <a:xfrm>
            <a:off x="4983308" y="2559021"/>
            <a:ext cx="1851025" cy="306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Back-Office</a:t>
            </a:r>
          </a:p>
        </p:txBody>
      </p:sp>
      <p:cxnSp>
        <p:nvCxnSpPr>
          <p:cNvPr id="34829" name="Straight Arrow Connector 17"/>
          <p:cNvCxnSpPr>
            <a:cxnSpLocks noChangeShapeType="1"/>
            <a:stCxn id="34820" idx="3"/>
            <a:endCxn id="34825" idx="1"/>
          </p:cNvCxnSpPr>
          <p:nvPr/>
        </p:nvCxnSpPr>
        <p:spPr bwMode="auto">
          <a:xfrm>
            <a:off x="2159145" y="5677498"/>
            <a:ext cx="282416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4830" name="Straight Arrow Connector 19"/>
          <p:cNvCxnSpPr>
            <a:cxnSpLocks noChangeShapeType="1"/>
            <a:stCxn id="34821" idx="3"/>
            <a:endCxn id="34826" idx="1"/>
          </p:cNvCxnSpPr>
          <p:nvPr/>
        </p:nvCxnSpPr>
        <p:spPr bwMode="auto">
          <a:xfrm>
            <a:off x="2159145" y="4629322"/>
            <a:ext cx="282416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4836" name="TextBox 25"/>
          <p:cNvSpPr txBox="1">
            <a:spLocks noChangeArrowheads="1"/>
          </p:cNvSpPr>
          <p:nvPr/>
        </p:nvSpPr>
        <p:spPr bwMode="auto">
          <a:xfrm>
            <a:off x="6877185" y="3212202"/>
            <a:ext cx="2255692" cy="75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Traffic distribution, load management, AMT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relay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addresses</a:t>
            </a:r>
          </a:p>
        </p:txBody>
      </p:sp>
      <p:sp>
        <p:nvSpPr>
          <p:cNvPr id="34837" name="TextBox 34"/>
          <p:cNvSpPr txBox="1">
            <a:spLocks noChangeArrowheads="1"/>
          </p:cNvSpPr>
          <p:nvPr/>
        </p:nvSpPr>
        <p:spPr bwMode="auto">
          <a:xfrm>
            <a:off x="7215425" y="2559021"/>
            <a:ext cx="1579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Provisioning,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logs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settlement  </a:t>
            </a:r>
          </a:p>
        </p:txBody>
      </p:sp>
      <p:sp>
        <p:nvSpPr>
          <p:cNvPr id="34838" name="TextBox 35"/>
          <p:cNvSpPr txBox="1">
            <a:spLocks noChangeArrowheads="1"/>
          </p:cNvSpPr>
          <p:nvPr/>
        </p:nvSpPr>
        <p:spPr bwMode="auto">
          <a:xfrm flipH="1">
            <a:off x="6935918" y="1678080"/>
            <a:ext cx="213822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SLA/outages/ticketing,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special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customer requests </a:t>
            </a:r>
          </a:p>
        </p:txBody>
      </p:sp>
      <p:sp>
        <p:nvSpPr>
          <p:cNvPr id="34839" name="TextBox 36"/>
          <p:cNvSpPr txBox="1">
            <a:spLocks noChangeArrowheads="1"/>
          </p:cNvSpPr>
          <p:nvPr/>
        </p:nvSpPr>
        <p:spPr bwMode="auto">
          <a:xfrm>
            <a:off x="4983308" y="1678080"/>
            <a:ext cx="1851025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Operations &amp; Customer Care</a:t>
            </a:r>
          </a:p>
        </p:txBody>
      </p:sp>
      <p:sp>
        <p:nvSpPr>
          <p:cNvPr id="34840" name="TextBox 26"/>
          <p:cNvSpPr txBox="1">
            <a:spLocks noChangeArrowheads="1"/>
          </p:cNvSpPr>
          <p:nvPr/>
        </p:nvSpPr>
        <p:spPr bwMode="auto">
          <a:xfrm>
            <a:off x="276360" y="6025488"/>
            <a:ext cx="164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Carrier-1</a:t>
            </a:r>
          </a:p>
        </p:txBody>
      </p:sp>
      <p:sp>
        <p:nvSpPr>
          <p:cNvPr id="34841" name="TextBox 27"/>
          <p:cNvSpPr txBox="1">
            <a:spLocks noChangeArrowheads="1"/>
          </p:cNvSpPr>
          <p:nvPr/>
        </p:nvSpPr>
        <p:spPr bwMode="auto">
          <a:xfrm>
            <a:off x="5229360" y="6025488"/>
            <a:ext cx="164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Carrier-2</a:t>
            </a:r>
          </a:p>
        </p:txBody>
      </p:sp>
      <p:sp>
        <p:nvSpPr>
          <p:cNvPr id="34842" name="TextBox 28"/>
          <p:cNvSpPr txBox="1">
            <a:spLocks noChangeArrowheads="1"/>
          </p:cNvSpPr>
          <p:nvPr/>
        </p:nvSpPr>
        <p:spPr bwMode="auto">
          <a:xfrm>
            <a:off x="198582" y="1242640"/>
            <a:ext cx="7691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Federation exchange: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here is a trusted 3</a:t>
            </a:r>
            <a:r>
              <a:rPr lang="en-US" sz="1400" b="1" baseline="30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rd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party for facilitating federation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25139" y="2575851"/>
            <a:ext cx="919162" cy="9191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1400" baseline="30000" dirty="0" smtClean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Par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ty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0" name="Straight Arrow Connector 20"/>
          <p:cNvCxnSpPr>
            <a:cxnSpLocks noChangeShapeType="1"/>
            <a:stCxn id="28" idx="5"/>
            <a:endCxn id="34826" idx="1"/>
          </p:cNvCxnSpPr>
          <p:nvPr/>
        </p:nvCxnSpPr>
        <p:spPr bwMode="auto">
          <a:xfrm>
            <a:off x="3909693" y="3360405"/>
            <a:ext cx="1073615" cy="126891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2" name="Straight Arrow Connector 20"/>
          <p:cNvCxnSpPr>
            <a:cxnSpLocks noChangeShapeType="1"/>
            <a:stCxn id="28" idx="3"/>
            <a:endCxn id="34821" idx="3"/>
          </p:cNvCxnSpPr>
          <p:nvPr/>
        </p:nvCxnSpPr>
        <p:spPr bwMode="auto">
          <a:xfrm flipH="1">
            <a:off x="2159145" y="3360405"/>
            <a:ext cx="1100602" cy="126891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6" name="Straight Arrow Connector 20"/>
          <p:cNvCxnSpPr>
            <a:cxnSpLocks noChangeShapeType="1"/>
            <a:stCxn id="28" idx="6"/>
            <a:endCxn id="34827" idx="1"/>
          </p:cNvCxnSpPr>
          <p:nvPr/>
        </p:nvCxnSpPr>
        <p:spPr bwMode="auto">
          <a:xfrm>
            <a:off x="4044301" y="3035432"/>
            <a:ext cx="939007" cy="4126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8" name="Straight Arrow Connector 20"/>
          <p:cNvCxnSpPr>
            <a:cxnSpLocks noChangeShapeType="1"/>
            <a:stCxn id="34822" idx="3"/>
            <a:endCxn id="28" idx="2"/>
          </p:cNvCxnSpPr>
          <p:nvPr/>
        </p:nvCxnSpPr>
        <p:spPr bwMode="auto">
          <a:xfrm flipV="1">
            <a:off x="2159145" y="3035432"/>
            <a:ext cx="965994" cy="4126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0" name="Straight Arrow Connector 20"/>
          <p:cNvCxnSpPr>
            <a:cxnSpLocks noChangeShapeType="1"/>
            <a:stCxn id="28" idx="7"/>
            <a:endCxn id="34828" idx="1"/>
          </p:cNvCxnSpPr>
          <p:nvPr/>
        </p:nvCxnSpPr>
        <p:spPr bwMode="auto">
          <a:xfrm>
            <a:off x="3909693" y="2710459"/>
            <a:ext cx="1073615" cy="17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2" name="Straight Arrow Connector 20"/>
          <p:cNvCxnSpPr>
            <a:cxnSpLocks noChangeShapeType="1"/>
            <a:stCxn id="28" idx="0"/>
            <a:endCxn id="34839" idx="1"/>
          </p:cNvCxnSpPr>
          <p:nvPr/>
        </p:nvCxnSpPr>
        <p:spPr bwMode="auto">
          <a:xfrm flipV="1">
            <a:off x="3584720" y="1940018"/>
            <a:ext cx="1398588" cy="63583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4" name="Straight Arrow Connector 20"/>
          <p:cNvCxnSpPr>
            <a:cxnSpLocks noChangeShapeType="1"/>
            <a:stCxn id="34824" idx="3"/>
            <a:endCxn id="28" idx="0"/>
          </p:cNvCxnSpPr>
          <p:nvPr/>
        </p:nvCxnSpPr>
        <p:spPr bwMode="auto">
          <a:xfrm>
            <a:off x="2159145" y="1940018"/>
            <a:ext cx="1425575" cy="63583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6" name="Straight Arrow Connector 20"/>
          <p:cNvCxnSpPr>
            <a:cxnSpLocks noChangeShapeType="1"/>
            <a:stCxn id="34823" idx="3"/>
            <a:endCxn id="28" idx="1"/>
          </p:cNvCxnSpPr>
          <p:nvPr/>
        </p:nvCxnSpPr>
        <p:spPr bwMode="auto">
          <a:xfrm flipV="1">
            <a:off x="2159145" y="2710459"/>
            <a:ext cx="1100602" cy="17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7043295" y="4475433"/>
            <a:ext cx="19234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Features, capacity reservation, multicast sources/groups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10400" y="1377960"/>
            <a:ext cx="2032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Third Party Functions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11179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Inter-Carrier Telepresence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 is to develop, by year-end, an </a:t>
            </a:r>
            <a:r>
              <a:rPr lang="en-US" dirty="0"/>
              <a:t>ATIS specification describing the </a:t>
            </a:r>
            <a:r>
              <a:rPr lang="en-US" dirty="0" smtClean="0"/>
              <a:t>high-level, end-to-end </a:t>
            </a:r>
            <a:r>
              <a:rPr lang="en-US" dirty="0"/>
              <a:t>message flow diagrams for </a:t>
            </a:r>
            <a:r>
              <a:rPr lang="en-US" dirty="0" smtClean="0"/>
              <a:t>access-agnostic, </a:t>
            </a:r>
            <a:r>
              <a:rPr lang="en-US" dirty="0"/>
              <a:t>inter-provider </a:t>
            </a:r>
            <a:r>
              <a:rPr lang="en-US" dirty="0" err="1" smtClean="0"/>
              <a:t>telepresence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Both private and public </a:t>
            </a:r>
            <a:r>
              <a:rPr lang="en-US" dirty="0" smtClean="0"/>
              <a:t>cloud domains </a:t>
            </a:r>
            <a:r>
              <a:rPr lang="en-US" dirty="0"/>
              <a:t>will be </a:t>
            </a:r>
            <a:r>
              <a:rPr lang="en-US" dirty="0" smtClean="0"/>
              <a:t>considered</a:t>
            </a:r>
            <a:endParaRPr lang="en-US" dirty="0"/>
          </a:p>
          <a:p>
            <a:r>
              <a:rPr lang="en-US" dirty="0"/>
              <a:t>End user may access these </a:t>
            </a:r>
            <a:r>
              <a:rPr lang="en-US" dirty="0" smtClean="0"/>
              <a:t>cloud </a:t>
            </a:r>
            <a:r>
              <a:rPr lang="en-US" dirty="0"/>
              <a:t>domains by using wired or wireless </a:t>
            </a:r>
            <a:r>
              <a:rPr lang="en-US" dirty="0" smtClean="0"/>
              <a:t>devices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focus is to use </a:t>
            </a:r>
            <a:r>
              <a:rPr lang="en-US" dirty="0" smtClean="0"/>
              <a:t>functional service enablers </a:t>
            </a:r>
            <a:r>
              <a:rPr lang="en-US" dirty="0"/>
              <a:t>as defined </a:t>
            </a:r>
            <a:r>
              <a:rPr lang="en-US" dirty="0" smtClean="0"/>
              <a:t>by </a:t>
            </a:r>
            <a:r>
              <a:rPr lang="en-US" dirty="0"/>
              <a:t>ATIS </a:t>
            </a:r>
            <a:r>
              <a:rPr lang="en-US" dirty="0" smtClean="0"/>
              <a:t>CSF</a:t>
            </a:r>
            <a:endParaRPr lang="en-US" dirty="0"/>
          </a:p>
          <a:p>
            <a:r>
              <a:rPr lang="en-US" dirty="0"/>
              <a:t>Abstracted messages between the functional elements will be used rather than specific network elements </a:t>
            </a:r>
            <a:r>
              <a:rPr lang="en-US" dirty="0" smtClean="0"/>
              <a:t>and </a:t>
            </a:r>
            <a:r>
              <a:rPr lang="en-US" dirty="0"/>
              <a:t>protocol </a:t>
            </a:r>
            <a:r>
              <a:rPr lang="en-US" dirty="0" smtClean="0"/>
              <a:t>messages</a:t>
            </a:r>
            <a:endParaRPr lang="en-US" dirty="0"/>
          </a:p>
          <a:p>
            <a:r>
              <a:rPr lang="en-US" dirty="0"/>
              <a:t>This </a:t>
            </a:r>
            <a:r>
              <a:rPr lang="en-US" dirty="0" smtClean="0"/>
              <a:t>output </a:t>
            </a:r>
            <a:r>
              <a:rPr lang="en-US" dirty="0"/>
              <a:t>is expected to be the basis of subsequent ATIS CSF service architecture </a:t>
            </a:r>
            <a:r>
              <a:rPr lang="en-US" dirty="0" smtClean="0"/>
              <a:t>specifications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F86C54A3-98AD-4A67-BB98-001F0323674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286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Cloud Lifecycle Checklist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3828197" cy="4735773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The checklist is </a:t>
            </a:r>
            <a:r>
              <a:rPr lang="en-US" sz="1800" dirty="0" smtClean="0"/>
              <a:t>being developed to facilitate </a:t>
            </a:r>
            <a:r>
              <a:rPr lang="en-US" sz="1800" dirty="0"/>
              <a:t>the following six functions from a cloud provider:</a:t>
            </a:r>
            <a:endParaRPr lang="en-US" sz="1800" b="1" dirty="0"/>
          </a:p>
          <a:p>
            <a:pPr marL="457200" indent="-457200"/>
            <a:r>
              <a:rPr lang="en-US" sz="1800" b="1" dirty="0" smtClean="0"/>
              <a:t>Assessment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b="1" dirty="0"/>
              <a:t>a</a:t>
            </a:r>
            <a:r>
              <a:rPr lang="en-US" sz="1800" b="1" dirty="0" smtClean="0"/>
              <a:t>cceptance</a:t>
            </a:r>
            <a:r>
              <a:rPr lang="en-US" sz="1800" dirty="0" smtClean="0"/>
              <a:t> </a:t>
            </a:r>
            <a:r>
              <a:rPr lang="en-US" sz="1800" dirty="0"/>
              <a:t>(i.e. build) of </a:t>
            </a:r>
            <a:r>
              <a:rPr lang="en-US" sz="1800" dirty="0" smtClean="0"/>
              <a:t>services </a:t>
            </a:r>
            <a:r>
              <a:rPr lang="en-US" sz="1800" dirty="0"/>
              <a:t>onto the </a:t>
            </a:r>
            <a:r>
              <a:rPr lang="en-US" sz="1800" dirty="0" smtClean="0"/>
              <a:t>cloud platform/infrastructure </a:t>
            </a:r>
            <a:endParaRPr lang="en-US" sz="1800" dirty="0"/>
          </a:p>
          <a:p>
            <a:pPr marL="457200" indent="-457200"/>
            <a:r>
              <a:rPr lang="en-US" sz="1800" dirty="0"/>
              <a:t>Ongoing </a:t>
            </a:r>
            <a:r>
              <a:rPr lang="en-US" sz="1800" b="1" dirty="0" smtClean="0"/>
              <a:t>audit</a:t>
            </a:r>
            <a:r>
              <a:rPr lang="en-US" sz="1800" dirty="0" smtClean="0"/>
              <a:t> </a:t>
            </a:r>
            <a:r>
              <a:rPr lang="en-US" sz="1800" dirty="0"/>
              <a:t>(i.e. capture) of </a:t>
            </a:r>
            <a:r>
              <a:rPr lang="en-US" sz="1800" dirty="0" smtClean="0"/>
              <a:t>services </a:t>
            </a:r>
            <a:r>
              <a:rPr lang="en-US" sz="1800" dirty="0"/>
              <a:t>on the </a:t>
            </a:r>
            <a:r>
              <a:rPr lang="en-US" sz="1800" dirty="0" smtClean="0"/>
              <a:t>cloud platform/infrastructure</a:t>
            </a:r>
            <a:endParaRPr lang="en-US" sz="1800" dirty="0"/>
          </a:p>
          <a:p>
            <a:pPr marL="457200" indent="-457200"/>
            <a:r>
              <a:rPr lang="en-US" sz="1800" b="1" dirty="0" smtClean="0"/>
              <a:t>Augmentation</a:t>
            </a:r>
            <a:r>
              <a:rPr lang="en-US" sz="1800" dirty="0" smtClean="0"/>
              <a:t>, </a:t>
            </a:r>
            <a:r>
              <a:rPr lang="en-US" sz="1800" b="1" dirty="0" smtClean="0"/>
              <a:t>abridging</a:t>
            </a:r>
            <a:r>
              <a:rPr lang="en-US" sz="1800" dirty="0" smtClean="0"/>
              <a:t>, and </a:t>
            </a:r>
            <a:r>
              <a:rPr lang="en-US" sz="1800" b="1" dirty="0" smtClean="0"/>
              <a:t>annulment</a:t>
            </a:r>
            <a:r>
              <a:rPr lang="en-US" sz="1800" dirty="0" smtClean="0"/>
              <a:t> </a:t>
            </a:r>
            <a:r>
              <a:rPr lang="en-US" sz="1800" dirty="0"/>
              <a:t>of </a:t>
            </a:r>
            <a:r>
              <a:rPr lang="en-US" sz="1800" dirty="0" smtClean="0"/>
              <a:t>services </a:t>
            </a:r>
            <a:r>
              <a:rPr lang="en-US" sz="1800" dirty="0"/>
              <a:t>within the </a:t>
            </a:r>
            <a:r>
              <a:rPr lang="en-US" sz="1800" dirty="0" smtClean="0"/>
              <a:t>cloud platform/infrastructure</a:t>
            </a:r>
            <a:endParaRPr lang="en-US" sz="18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  <a:noFill/>
        </p:spPr>
        <p:txBody>
          <a:bodyPr/>
          <a:lstStyle/>
          <a:p>
            <a:fld id="{84F0FE35-CEED-4472-928D-8E7248D5C3C2}" type="slidenum">
              <a:rPr lang="en-US"/>
              <a:pPr/>
              <a:t>13</a:t>
            </a:fld>
            <a:endParaRPr lang="en-US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8609555"/>
              </p:ext>
            </p:extLst>
          </p:nvPr>
        </p:nvGraphicFramePr>
        <p:xfrm>
          <a:off x="4285397" y="1350963"/>
          <a:ext cx="4745778" cy="499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970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desktop infrastructure (VDI)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initial baseline document was developed mid-year to describe the virtual desktop client requirements for CSF-defined services, to include both enterprise and consumer domains.</a:t>
            </a:r>
          </a:p>
          <a:p>
            <a:r>
              <a:rPr lang="en-US" dirty="0" smtClean="0"/>
              <a:t>The scope of the initiative was recently revised to limit </a:t>
            </a:r>
            <a:r>
              <a:rPr lang="en-US" dirty="0"/>
              <a:t>context to </a:t>
            </a:r>
            <a:r>
              <a:rPr lang="en-US" dirty="0" smtClean="0"/>
              <a:t>enterprise </a:t>
            </a:r>
            <a:r>
              <a:rPr lang="en-US" dirty="0"/>
              <a:t>services </a:t>
            </a:r>
            <a:r>
              <a:rPr lang="en-US" dirty="0" smtClean="0"/>
              <a:t>(and </a:t>
            </a:r>
            <a:r>
              <a:rPr lang="en-US" dirty="0"/>
              <a:t>related network </a:t>
            </a:r>
            <a:r>
              <a:rPr lang="en-US" dirty="0" smtClean="0"/>
              <a:t>architecture)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F86C54A3-98AD-4A67-BB98-001F0323674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6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Virtual Private Network (VPN)-Oriented Data Center Services (VDCS)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baseline document created in support of  VDCS - a </a:t>
            </a:r>
            <a:r>
              <a:rPr lang="en-US" dirty="0"/>
              <a:t>generic framework to provide virtual private </a:t>
            </a:r>
            <a:r>
              <a:rPr lang="en-US" dirty="0" smtClean="0"/>
              <a:t>cloud </a:t>
            </a:r>
            <a:r>
              <a:rPr lang="en-US" dirty="0"/>
              <a:t>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Objective is to develop </a:t>
            </a:r>
            <a:r>
              <a:rPr lang="en-US" dirty="0"/>
              <a:t>use case </a:t>
            </a:r>
            <a:r>
              <a:rPr lang="en-US" dirty="0" smtClean="0"/>
              <a:t>specification for </a:t>
            </a:r>
            <a:r>
              <a:rPr lang="en-US" dirty="0"/>
              <a:t>using the VPN network as the common control point for end–to-end services on interconnected data center resources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F86C54A3-98AD-4A67-BB98-001F0323674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In 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75"/>
              </a:spcBef>
            </a:pPr>
            <a:r>
              <a:rPr lang="en-US" sz="2000" dirty="0" smtClean="0"/>
              <a:t>CSF continues on a fast track as it focuses on the next priorities.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CDN-I</a:t>
            </a:r>
          </a:p>
          <a:p>
            <a:pPr lvl="1">
              <a:spcBef>
                <a:spcPts val="575"/>
              </a:spcBef>
            </a:pPr>
            <a:r>
              <a:rPr lang="en-US" sz="1800" dirty="0" err="1" smtClean="0"/>
              <a:t>Telepresence</a:t>
            </a:r>
            <a:endParaRPr lang="en-US" sz="1800" dirty="0" smtClean="0"/>
          </a:p>
          <a:p>
            <a:pPr lvl="1">
              <a:spcBef>
                <a:spcPts val="575"/>
              </a:spcBef>
            </a:pPr>
            <a:r>
              <a:rPr lang="en-US" sz="1800" dirty="0" smtClean="0"/>
              <a:t>Cloud Lifecycle Checklist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Virtual desktop infrastructure (VDI)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Virtual Private Network (VPN)-Oriented Data Center Services (VDCS)</a:t>
            </a:r>
          </a:p>
          <a:p>
            <a:pPr>
              <a:spcBef>
                <a:spcPts val="575"/>
              </a:spcBef>
            </a:pPr>
            <a:r>
              <a:rPr lang="en-US" sz="2000" dirty="0" smtClean="0"/>
              <a:t>Important synergies exist with the work on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Framework Development,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Service Enabler Definition, and</a:t>
            </a:r>
          </a:p>
          <a:p>
            <a:pPr lvl="1">
              <a:spcBef>
                <a:spcPts val="575"/>
              </a:spcBef>
            </a:pPr>
            <a:r>
              <a:rPr lang="en-US" sz="1800" dirty="0" smtClean="0"/>
              <a:t>Vertical Service Creation.</a:t>
            </a:r>
          </a:p>
          <a:p>
            <a:pPr>
              <a:spcBef>
                <a:spcPts val="575"/>
              </a:spcBef>
            </a:pPr>
            <a:r>
              <a:rPr lang="en-US" sz="2000" dirty="0" smtClean="0"/>
              <a:t>The  Cloud Services Forum looks forward to continued interaction with ITU-T SG13 on these important topics.</a:t>
            </a:r>
          </a:p>
          <a:p>
            <a:pPr>
              <a:spcBef>
                <a:spcPts val="575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  <a:noFill/>
        </p:spPr>
        <p:txBody>
          <a:bodyPr/>
          <a:lstStyle/>
          <a:p>
            <a:fld id="{22558E1A-A84C-428B-A66C-73D7C82BB670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33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CSF Background</a:t>
            </a:r>
          </a:p>
          <a:p>
            <a:r>
              <a:rPr lang="en-US" dirty="0" smtClean="0"/>
              <a:t>CSF Principles</a:t>
            </a:r>
          </a:p>
          <a:p>
            <a:r>
              <a:rPr lang="en-US" dirty="0" smtClean="0"/>
              <a:t>CDN-I Release 1 completed</a:t>
            </a:r>
          </a:p>
          <a:p>
            <a:r>
              <a:rPr lang="en-US" dirty="0" smtClean="0"/>
              <a:t>CDN-I Release 2 in progress </a:t>
            </a:r>
          </a:p>
          <a:p>
            <a:r>
              <a:rPr lang="en-US" dirty="0" smtClean="0"/>
              <a:t>Inter-carrier </a:t>
            </a:r>
            <a:r>
              <a:rPr lang="en-US" dirty="0" err="1"/>
              <a:t>t</a:t>
            </a:r>
            <a:r>
              <a:rPr lang="en-US" dirty="0" err="1" smtClean="0"/>
              <a:t>elepresence</a:t>
            </a:r>
            <a:r>
              <a:rPr lang="en-US" dirty="0" smtClean="0"/>
              <a:t> launch</a:t>
            </a:r>
          </a:p>
          <a:p>
            <a:r>
              <a:rPr lang="en-US" dirty="0" smtClean="0"/>
              <a:t>Cloud </a:t>
            </a:r>
            <a:r>
              <a:rPr lang="en-US" dirty="0"/>
              <a:t>L</a:t>
            </a:r>
            <a:r>
              <a:rPr lang="en-US" dirty="0" smtClean="0"/>
              <a:t>ifecycle Checklist</a:t>
            </a:r>
          </a:p>
          <a:p>
            <a:r>
              <a:rPr lang="en-US" dirty="0" smtClean="0"/>
              <a:t>Status of other </a:t>
            </a:r>
            <a:r>
              <a:rPr lang="en-US" dirty="0"/>
              <a:t>p</a:t>
            </a:r>
            <a:r>
              <a:rPr lang="en-US" dirty="0" smtClean="0"/>
              <a:t>riority initiatives</a:t>
            </a:r>
          </a:p>
          <a:p>
            <a:r>
              <a:rPr lang="en-US" dirty="0" smtClean="0"/>
              <a:t>CSF end-to-end </a:t>
            </a:r>
            <a:r>
              <a:rPr lang="en-US" dirty="0"/>
              <a:t>p</a:t>
            </a:r>
            <a:r>
              <a:rPr lang="en-US" dirty="0" smtClean="0"/>
              <a:t>rocess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F86C54A3-98AD-4A67-BB98-001F032367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02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Background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en-US" sz="2400" dirty="0" smtClean="0"/>
              <a:t>CSF launched mid-February 2011.</a:t>
            </a:r>
          </a:p>
          <a:p>
            <a:pPr eaLnBrk="1" hangingPunct="1">
              <a:spcBef>
                <a:spcPts val="575"/>
              </a:spcBef>
            </a:pPr>
            <a:r>
              <a:rPr lang="en-US" dirty="0" smtClean="0"/>
              <a:t>The committee includes the concepts of the previous SON Forum with a broader scope.</a:t>
            </a:r>
            <a:endParaRPr lang="en-US" sz="2400" dirty="0" smtClean="0"/>
          </a:p>
          <a:p>
            <a:pPr>
              <a:spcBef>
                <a:spcPts val="575"/>
              </a:spcBef>
            </a:pPr>
            <a:r>
              <a:rPr lang="en-US" sz="2400" dirty="0" smtClean="0"/>
              <a:t>Initial set of deliverables identified during inaugural meeting focused on inter-provider </a:t>
            </a:r>
            <a:r>
              <a:rPr lang="en-US" sz="2400" dirty="0" err="1" smtClean="0"/>
              <a:t>telepresence</a:t>
            </a:r>
            <a:r>
              <a:rPr lang="en-US" sz="2400" dirty="0" smtClean="0"/>
              <a:t>, content distribution and VPNs.</a:t>
            </a:r>
          </a:p>
          <a:p>
            <a:pPr marL="342900" lvl="1" indent="-342900">
              <a:spcBef>
                <a:spcPts val="575"/>
              </a:spcBef>
              <a:buFontTx/>
              <a:buChar char="•"/>
            </a:pPr>
            <a:r>
              <a:rPr lang="en-US" sz="2400" dirty="0" smtClean="0"/>
              <a:t>Subsequently, it was agreed that the primary focus would be to complete Content Delivery Network Interconnection (CDN-I) work in a short time interval.</a:t>
            </a:r>
            <a:endParaRPr lang="en-US" sz="2400" dirty="0" smtClean="0">
              <a:sym typeface="Wingdings" pitchFamily="2" charset="2"/>
            </a:endParaRPr>
          </a:p>
          <a:p>
            <a:pPr marL="342900" lvl="1" indent="-342900">
              <a:spcBef>
                <a:spcPts val="575"/>
              </a:spcBef>
              <a:buFontTx/>
              <a:buChar char="•"/>
            </a:pPr>
            <a:r>
              <a:rPr lang="en-US" dirty="0" smtClean="0"/>
              <a:t>Additional information can be found at the following link</a:t>
            </a:r>
          </a:p>
          <a:p>
            <a:pPr marL="742950" lvl="2" indent="-342900">
              <a:spcBef>
                <a:spcPts val="575"/>
              </a:spcBef>
            </a:pPr>
            <a:r>
              <a:rPr lang="en-US" dirty="0" smtClean="0">
                <a:hlinkClick r:id="rId2"/>
              </a:rPr>
              <a:t>http://www.atis.org/Cloud/index.asp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AutoShape 2"/>
          <p:cNvSpPr>
            <a:spLocks noChangeArrowheads="1"/>
          </p:cNvSpPr>
          <p:nvPr/>
        </p:nvSpPr>
        <p:spPr bwMode="auto">
          <a:xfrm>
            <a:off x="152400" y="3886200"/>
            <a:ext cx="8534400" cy="1981200"/>
          </a:xfrm>
          <a:prstGeom prst="roundRect">
            <a:avLst>
              <a:gd name="adj" fmla="val 16667"/>
            </a:avLst>
          </a:prstGeom>
          <a:solidFill>
            <a:srgbClr val="ECFCFE">
              <a:alpha val="39000"/>
            </a:srgbClr>
          </a:solidFill>
          <a:ln w="9525" algn="ctr">
            <a:solidFill>
              <a:srgbClr val="0066CC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400" b="1" dirty="0">
                <a:latin typeface="Helvetica Neue"/>
              </a:rPr>
              <a:t>Applications</a:t>
            </a:r>
          </a:p>
          <a:p>
            <a:pPr algn="r"/>
            <a:endParaRPr lang="en-US" sz="1400" b="1" dirty="0"/>
          </a:p>
          <a:p>
            <a:pPr algn="r"/>
            <a:r>
              <a:rPr lang="en-US" sz="1400" b="1" dirty="0">
                <a:latin typeface="Helvetica Neue"/>
              </a:rPr>
              <a:t>Storage and</a:t>
            </a:r>
          </a:p>
          <a:p>
            <a:pPr algn="r"/>
            <a:r>
              <a:rPr lang="en-US" sz="1400" b="1" dirty="0">
                <a:latin typeface="Helvetica Neue"/>
              </a:rPr>
              <a:t>Computing</a:t>
            </a:r>
          </a:p>
          <a:p>
            <a:pPr algn="r"/>
            <a:endParaRPr lang="en-US" sz="1400" b="1" dirty="0"/>
          </a:p>
          <a:p>
            <a:pPr algn="r"/>
            <a:r>
              <a:rPr lang="en-US" sz="1400" b="1" dirty="0">
                <a:latin typeface="Helvetica Neue"/>
              </a:rPr>
              <a:t>Networks</a:t>
            </a:r>
          </a:p>
        </p:txBody>
      </p:sp>
      <p:sp>
        <p:nvSpPr>
          <p:cNvPr id="1311747" name="AutoShape 3"/>
          <p:cNvSpPr>
            <a:spLocks noChangeArrowheads="1"/>
          </p:cNvSpPr>
          <p:nvPr/>
        </p:nvSpPr>
        <p:spPr bwMode="auto">
          <a:xfrm>
            <a:off x="152400" y="3055937"/>
            <a:ext cx="8534400" cy="754063"/>
          </a:xfrm>
          <a:prstGeom prst="roundRect">
            <a:avLst>
              <a:gd name="adj" fmla="val 16667"/>
            </a:avLst>
          </a:prstGeom>
          <a:solidFill>
            <a:srgbClr val="ECFCFE">
              <a:alpha val="34000"/>
            </a:srgbClr>
          </a:solidFill>
          <a:ln w="9525" algn="ctr">
            <a:solidFill>
              <a:srgbClr val="0066CC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400" b="1" dirty="0">
                <a:latin typeface="Helvetica Neue"/>
              </a:rPr>
              <a:t>Service Enablers </a:t>
            </a:r>
          </a:p>
        </p:txBody>
      </p:sp>
      <p:sp>
        <p:nvSpPr>
          <p:cNvPr id="1311748" name="AutoShape 4"/>
          <p:cNvSpPr>
            <a:spLocks noChangeArrowheads="1"/>
          </p:cNvSpPr>
          <p:nvPr/>
        </p:nvSpPr>
        <p:spPr bwMode="auto">
          <a:xfrm>
            <a:off x="152400" y="2179637"/>
            <a:ext cx="8534400" cy="762000"/>
          </a:xfrm>
          <a:prstGeom prst="roundRect">
            <a:avLst>
              <a:gd name="adj" fmla="val 16667"/>
            </a:avLst>
          </a:prstGeom>
          <a:solidFill>
            <a:srgbClr val="ECFCFE">
              <a:alpha val="28000"/>
            </a:srgbClr>
          </a:solidFill>
          <a:ln w="9525">
            <a:solidFill>
              <a:srgbClr val="0066CC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400" b="1" dirty="0">
                <a:latin typeface="Helvetica Neue"/>
              </a:rPr>
              <a:t>Applications</a:t>
            </a:r>
            <a:r>
              <a:rPr lang="en-US" sz="1400" b="1" dirty="0"/>
              <a:t> </a:t>
            </a:r>
          </a:p>
        </p:txBody>
      </p:sp>
      <p:sp>
        <p:nvSpPr>
          <p:cNvPr id="1311749" name="AutoShape 5"/>
          <p:cNvSpPr>
            <a:spLocks noChangeArrowheads="1"/>
          </p:cNvSpPr>
          <p:nvPr/>
        </p:nvSpPr>
        <p:spPr bwMode="auto">
          <a:xfrm>
            <a:off x="152400" y="1322387"/>
            <a:ext cx="8534400" cy="762000"/>
          </a:xfrm>
          <a:prstGeom prst="roundRect">
            <a:avLst>
              <a:gd name="adj" fmla="val 16667"/>
            </a:avLst>
          </a:prstGeom>
          <a:solidFill>
            <a:srgbClr val="ECFCFE">
              <a:alpha val="25999"/>
            </a:srgbClr>
          </a:solidFill>
          <a:ln w="9525">
            <a:solidFill>
              <a:srgbClr val="0066CC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400" b="1" dirty="0">
                <a:latin typeface="Helvetica Neue"/>
              </a:rPr>
              <a:t>End Users</a:t>
            </a:r>
          </a:p>
        </p:txBody>
      </p:sp>
      <p:sp>
        <p:nvSpPr>
          <p:cNvPr id="1311750" name="Text Box 6"/>
          <p:cNvSpPr txBox="1">
            <a:spLocks noChangeArrowheads="1"/>
          </p:cNvSpPr>
          <p:nvPr/>
        </p:nvSpPr>
        <p:spPr bwMode="auto">
          <a:xfrm>
            <a:off x="7015163" y="1219200"/>
            <a:ext cx="5048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rgbClr val="0066CC"/>
                </a:solidFill>
                <a:latin typeface="Helvetica Neue"/>
              </a:rPr>
              <a:t>User</a:t>
            </a:r>
          </a:p>
        </p:txBody>
      </p:sp>
      <p:sp>
        <p:nvSpPr>
          <p:cNvPr id="1311751" name="Text Box 7"/>
          <p:cNvSpPr txBox="1">
            <a:spLocks noChangeArrowheads="1"/>
          </p:cNvSpPr>
          <p:nvPr/>
        </p:nvSpPr>
        <p:spPr bwMode="auto">
          <a:xfrm>
            <a:off x="7015163" y="2098344"/>
            <a:ext cx="690562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rgbClr val="0066CC"/>
                </a:solidFill>
                <a:latin typeface="Helvetica Neue"/>
              </a:rPr>
              <a:t>Service</a:t>
            </a:r>
          </a:p>
        </p:txBody>
      </p:sp>
      <p:sp>
        <p:nvSpPr>
          <p:cNvPr id="1311752" name="Text Box 8"/>
          <p:cNvSpPr txBox="1">
            <a:spLocks noChangeArrowheads="1"/>
          </p:cNvSpPr>
          <p:nvPr/>
        </p:nvSpPr>
        <p:spPr bwMode="auto">
          <a:xfrm>
            <a:off x="7015163" y="2971800"/>
            <a:ext cx="6223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rgbClr val="0066CC"/>
                </a:solidFill>
                <a:latin typeface="Helvetica Neue"/>
              </a:rPr>
              <a:t>Reuse</a:t>
            </a:r>
          </a:p>
        </p:txBody>
      </p:sp>
      <p:sp>
        <p:nvSpPr>
          <p:cNvPr id="1311753" name="Text Box 9"/>
          <p:cNvSpPr txBox="1">
            <a:spLocks noChangeArrowheads="1"/>
          </p:cNvSpPr>
          <p:nvPr/>
        </p:nvSpPr>
        <p:spPr bwMode="auto">
          <a:xfrm>
            <a:off x="7015163" y="3823648"/>
            <a:ext cx="833437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rgbClr val="0066CC"/>
                </a:solidFill>
                <a:latin typeface="Helvetica Neue"/>
              </a:rPr>
              <a:t>Resource</a:t>
            </a:r>
          </a:p>
        </p:txBody>
      </p:sp>
      <p:sp>
        <p:nvSpPr>
          <p:cNvPr id="1311754" name="Line 10"/>
          <p:cNvSpPr>
            <a:spLocks noChangeShapeType="1"/>
          </p:cNvSpPr>
          <p:nvPr/>
        </p:nvSpPr>
        <p:spPr bwMode="auto">
          <a:xfrm flipH="1">
            <a:off x="152400" y="5181600"/>
            <a:ext cx="8534400" cy="0"/>
          </a:xfrm>
          <a:prstGeom prst="line">
            <a:avLst/>
          </a:prstGeom>
          <a:noFill/>
          <a:ln w="9525">
            <a:solidFill>
              <a:srgbClr val="0066CC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11755" name="Line 11"/>
          <p:cNvSpPr>
            <a:spLocks noChangeShapeType="1"/>
          </p:cNvSpPr>
          <p:nvPr/>
        </p:nvSpPr>
        <p:spPr bwMode="auto">
          <a:xfrm flipH="1">
            <a:off x="152400" y="4495800"/>
            <a:ext cx="8534400" cy="0"/>
          </a:xfrm>
          <a:prstGeom prst="line">
            <a:avLst/>
          </a:prstGeom>
          <a:noFill/>
          <a:ln w="9525">
            <a:solidFill>
              <a:srgbClr val="0066CC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117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CSF Principles</a:t>
            </a:r>
            <a:endParaRPr lang="en-US" sz="3200" dirty="0"/>
          </a:p>
        </p:txBody>
      </p:sp>
      <p:sp>
        <p:nvSpPr>
          <p:cNvPr id="1311758" name="AutoShape 14"/>
          <p:cNvSpPr>
            <a:spLocks noChangeArrowheads="1"/>
          </p:cNvSpPr>
          <p:nvPr/>
        </p:nvSpPr>
        <p:spPr bwMode="auto">
          <a:xfrm>
            <a:off x="5037138" y="3913187"/>
            <a:ext cx="18288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1759" name="AutoShape 15"/>
          <p:cNvSpPr>
            <a:spLocks noChangeArrowheads="1"/>
          </p:cNvSpPr>
          <p:nvPr/>
        </p:nvSpPr>
        <p:spPr bwMode="auto">
          <a:xfrm>
            <a:off x="4038600" y="3913187"/>
            <a:ext cx="8382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11760" name="AutoShape 16"/>
          <p:cNvSpPr>
            <a:spLocks noChangeArrowheads="1"/>
          </p:cNvSpPr>
          <p:nvPr/>
        </p:nvSpPr>
        <p:spPr bwMode="blackWhite">
          <a:xfrm>
            <a:off x="5113338" y="3303587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r>
              <a:rPr lang="en-GB" sz="1000" b="1" dirty="0">
                <a:solidFill>
                  <a:srgbClr val="000000"/>
                </a:solidFill>
                <a:latin typeface="Helvetica Neue"/>
              </a:rPr>
              <a:t>Service</a:t>
            </a:r>
          </a:p>
        </p:txBody>
      </p:sp>
      <p:sp>
        <p:nvSpPr>
          <p:cNvPr id="1311761" name="AutoShape 17"/>
          <p:cNvSpPr>
            <a:spLocks noChangeArrowheads="1"/>
          </p:cNvSpPr>
          <p:nvPr/>
        </p:nvSpPr>
        <p:spPr bwMode="blackWhite">
          <a:xfrm>
            <a:off x="4122738" y="4065587"/>
            <a:ext cx="685800" cy="282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5050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r>
              <a:rPr lang="en-GB" sz="1000" b="1" dirty="0">
                <a:solidFill>
                  <a:srgbClr val="000000"/>
                </a:solidFill>
                <a:latin typeface="Helvetica Neue"/>
              </a:rPr>
              <a:t>App</a:t>
            </a:r>
          </a:p>
        </p:txBody>
      </p:sp>
      <p:sp>
        <p:nvSpPr>
          <p:cNvPr id="1311762" name="AutoShape 18"/>
          <p:cNvSpPr>
            <a:spLocks noChangeArrowheads="1"/>
          </p:cNvSpPr>
          <p:nvPr/>
        </p:nvSpPr>
        <p:spPr bwMode="blackWhite">
          <a:xfrm>
            <a:off x="5113338" y="4065587"/>
            <a:ext cx="685800" cy="282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5050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r>
              <a:rPr lang="en-GB" sz="1000" b="1" dirty="0">
                <a:solidFill>
                  <a:srgbClr val="000000"/>
                </a:solidFill>
                <a:latin typeface="Helvetica Neue"/>
              </a:rPr>
              <a:t>App</a:t>
            </a:r>
          </a:p>
        </p:txBody>
      </p:sp>
      <p:sp>
        <p:nvSpPr>
          <p:cNvPr id="1311763" name="AutoShape 19"/>
          <p:cNvSpPr>
            <a:spLocks noChangeArrowheads="1"/>
          </p:cNvSpPr>
          <p:nvPr/>
        </p:nvSpPr>
        <p:spPr bwMode="blackWhite">
          <a:xfrm>
            <a:off x="6103938" y="4065587"/>
            <a:ext cx="685800" cy="282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5050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r>
              <a:rPr lang="en-GB" sz="1000" b="1" dirty="0">
                <a:solidFill>
                  <a:srgbClr val="000000"/>
                </a:solidFill>
                <a:latin typeface="Helvetica Neue"/>
              </a:rPr>
              <a:t>App</a:t>
            </a:r>
          </a:p>
        </p:txBody>
      </p:sp>
      <p:sp>
        <p:nvSpPr>
          <p:cNvPr id="1311764" name="AutoShape 20"/>
          <p:cNvSpPr>
            <a:spLocks noChangeArrowheads="1"/>
          </p:cNvSpPr>
          <p:nvPr/>
        </p:nvSpPr>
        <p:spPr bwMode="auto">
          <a:xfrm>
            <a:off x="4198938" y="4522787"/>
            <a:ext cx="533400" cy="609600"/>
          </a:xfrm>
          <a:prstGeom prst="can">
            <a:avLst>
              <a:gd name="adj" fmla="val 28571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>
                <a:solidFill>
                  <a:srgbClr val="000000"/>
                </a:solidFill>
                <a:latin typeface="Helvetica Neue"/>
              </a:rPr>
              <a:t>Data</a:t>
            </a:r>
          </a:p>
        </p:txBody>
      </p:sp>
      <p:sp>
        <p:nvSpPr>
          <p:cNvPr id="1311765" name="AutoShape 21"/>
          <p:cNvSpPr>
            <a:spLocks noChangeArrowheads="1"/>
          </p:cNvSpPr>
          <p:nvPr/>
        </p:nvSpPr>
        <p:spPr bwMode="auto">
          <a:xfrm>
            <a:off x="5189538" y="4522787"/>
            <a:ext cx="533400" cy="609600"/>
          </a:xfrm>
          <a:prstGeom prst="can">
            <a:avLst>
              <a:gd name="adj" fmla="val 28571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>
                <a:solidFill>
                  <a:srgbClr val="000000"/>
                </a:solidFill>
                <a:latin typeface="Helvetica Neue"/>
              </a:rPr>
              <a:t>Data</a:t>
            </a:r>
          </a:p>
        </p:txBody>
      </p:sp>
      <p:sp>
        <p:nvSpPr>
          <p:cNvPr id="1311766" name="AutoShape 22"/>
          <p:cNvSpPr>
            <a:spLocks noChangeArrowheads="1"/>
          </p:cNvSpPr>
          <p:nvPr/>
        </p:nvSpPr>
        <p:spPr bwMode="auto">
          <a:xfrm>
            <a:off x="6180138" y="4522787"/>
            <a:ext cx="533400" cy="609600"/>
          </a:xfrm>
          <a:prstGeom prst="can">
            <a:avLst>
              <a:gd name="adj" fmla="val 28571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>
                <a:solidFill>
                  <a:srgbClr val="000000"/>
                </a:solidFill>
                <a:latin typeface="Helvetica Neue"/>
              </a:rPr>
              <a:t>Data</a:t>
            </a:r>
          </a:p>
        </p:txBody>
      </p:sp>
      <p:cxnSp>
        <p:nvCxnSpPr>
          <p:cNvPr id="1311767" name="AutoShape 23"/>
          <p:cNvCxnSpPr>
            <a:cxnSpLocks noChangeShapeType="1"/>
            <a:stCxn id="1311761" idx="0"/>
            <a:endCxn id="1311760" idx="2"/>
          </p:cNvCxnSpPr>
          <p:nvPr/>
        </p:nvCxnSpPr>
        <p:spPr bwMode="auto">
          <a:xfrm flipV="1">
            <a:off x="4465638" y="3597275"/>
            <a:ext cx="990600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11768" name="AutoShape 24"/>
          <p:cNvCxnSpPr>
            <a:cxnSpLocks noChangeShapeType="1"/>
            <a:stCxn id="1311762" idx="0"/>
            <a:endCxn id="1311760" idx="2"/>
          </p:cNvCxnSpPr>
          <p:nvPr/>
        </p:nvCxnSpPr>
        <p:spPr bwMode="auto">
          <a:xfrm flipV="1">
            <a:off x="5456238" y="3597275"/>
            <a:ext cx="0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11769" name="AutoShape 25"/>
          <p:cNvCxnSpPr>
            <a:cxnSpLocks noChangeShapeType="1"/>
            <a:stCxn id="1311760" idx="2"/>
            <a:endCxn id="1311763" idx="0"/>
          </p:cNvCxnSpPr>
          <p:nvPr/>
        </p:nvCxnSpPr>
        <p:spPr bwMode="auto">
          <a:xfrm>
            <a:off x="5456238" y="3597275"/>
            <a:ext cx="990600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11770" name="AutoShape 26"/>
          <p:cNvCxnSpPr>
            <a:cxnSpLocks noChangeShapeType="1"/>
            <a:stCxn id="1311760" idx="0"/>
            <a:endCxn id="1311771" idx="2"/>
          </p:cNvCxnSpPr>
          <p:nvPr/>
        </p:nvCxnSpPr>
        <p:spPr bwMode="auto">
          <a:xfrm flipV="1">
            <a:off x="5456238" y="2759075"/>
            <a:ext cx="0" cy="54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311771" name="AutoShape 27"/>
          <p:cNvSpPr>
            <a:spLocks noChangeArrowheads="1"/>
          </p:cNvSpPr>
          <p:nvPr/>
        </p:nvSpPr>
        <p:spPr bwMode="blackWhite">
          <a:xfrm>
            <a:off x="5113338" y="2465387"/>
            <a:ext cx="685800" cy="293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Helvetica Neue"/>
              </a:rPr>
              <a:t>Service</a:t>
            </a:r>
          </a:p>
          <a:p>
            <a:pPr algn="ctr"/>
            <a:r>
              <a:rPr lang="en-GB" sz="1000" b="1" dirty="0">
                <a:solidFill>
                  <a:srgbClr val="000000"/>
                </a:solidFill>
              </a:rPr>
              <a:t>Interaction</a:t>
            </a:r>
          </a:p>
        </p:txBody>
      </p:sp>
      <p:cxnSp>
        <p:nvCxnSpPr>
          <p:cNvPr id="1311772" name="AutoShape 28"/>
          <p:cNvCxnSpPr>
            <a:cxnSpLocks noChangeShapeType="1"/>
            <a:stCxn id="1311771" idx="0"/>
          </p:cNvCxnSpPr>
          <p:nvPr/>
        </p:nvCxnSpPr>
        <p:spPr bwMode="auto">
          <a:xfrm flipV="1">
            <a:off x="5456238" y="1855787"/>
            <a:ext cx="0" cy="6096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311773" name="Text Box 29"/>
          <p:cNvSpPr txBox="1">
            <a:spLocks noChangeArrowheads="1"/>
          </p:cNvSpPr>
          <p:nvPr/>
        </p:nvSpPr>
        <p:spPr bwMode="auto">
          <a:xfrm>
            <a:off x="5037138" y="1550987"/>
            <a:ext cx="851515" cy="246221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Helvetica Neue"/>
              </a:rPr>
              <a:t>Subscriber</a:t>
            </a:r>
            <a:endParaRPr lang="en-US" sz="1000" b="1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1311774" name="AutoShape 30"/>
          <p:cNvSpPr>
            <a:spLocks noChangeArrowheads="1"/>
          </p:cNvSpPr>
          <p:nvPr/>
        </p:nvSpPr>
        <p:spPr bwMode="auto">
          <a:xfrm>
            <a:off x="4046538" y="5360987"/>
            <a:ext cx="28194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Helvetica Neue"/>
              </a:rPr>
              <a:t>Access</a:t>
            </a:r>
            <a:r>
              <a:rPr lang="en-US" sz="1000" b="1" dirty="0">
                <a:solidFill>
                  <a:srgbClr val="000000"/>
                </a:solidFill>
              </a:rPr>
              <a:t> &amp; Transport</a:t>
            </a:r>
          </a:p>
        </p:txBody>
      </p:sp>
      <p:sp>
        <p:nvSpPr>
          <p:cNvPr id="1311775" name="AutoShape 31"/>
          <p:cNvSpPr>
            <a:spLocks/>
          </p:cNvSpPr>
          <p:nvPr/>
        </p:nvSpPr>
        <p:spPr bwMode="auto">
          <a:xfrm>
            <a:off x="3505200" y="3303587"/>
            <a:ext cx="228600" cy="2438400"/>
          </a:xfrm>
          <a:prstGeom prst="leftBrace">
            <a:avLst>
              <a:gd name="adj1" fmla="val 88889"/>
              <a:gd name="adj2" fmla="val 61847"/>
            </a:avLst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1776" name="Text Box 32"/>
          <p:cNvSpPr txBox="1">
            <a:spLocks noChangeArrowheads="1"/>
          </p:cNvSpPr>
          <p:nvPr/>
        </p:nvSpPr>
        <p:spPr bwMode="auto">
          <a:xfrm>
            <a:off x="152400" y="4522787"/>
            <a:ext cx="3352800" cy="646331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Helvetica Neue"/>
              </a:rPr>
              <a:t>The Service Enablers exposes resources (applications, data, and connectivity) through a defined, reusable interface.</a:t>
            </a:r>
          </a:p>
        </p:txBody>
      </p:sp>
      <p:sp>
        <p:nvSpPr>
          <p:cNvPr id="1311777" name="Text Box 33"/>
          <p:cNvSpPr txBox="1">
            <a:spLocks noChangeArrowheads="1"/>
          </p:cNvSpPr>
          <p:nvPr/>
        </p:nvSpPr>
        <p:spPr bwMode="auto">
          <a:xfrm>
            <a:off x="914400" y="2236787"/>
            <a:ext cx="3352800" cy="646331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Helvetica Neue"/>
              </a:rPr>
              <a:t>Service Interaction Management is used to blend service enablers into a business application.</a:t>
            </a:r>
          </a:p>
        </p:txBody>
      </p:sp>
      <p:sp>
        <p:nvSpPr>
          <p:cNvPr id="1311778" name="Text Box 34"/>
          <p:cNvSpPr txBox="1">
            <a:spLocks noChangeArrowheads="1"/>
          </p:cNvSpPr>
          <p:nvPr/>
        </p:nvSpPr>
        <p:spPr bwMode="auto">
          <a:xfrm>
            <a:off x="936540" y="1474787"/>
            <a:ext cx="3352800" cy="4572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Helvetica Neue"/>
              </a:rPr>
              <a:t>End users interact with the business application oblivious of the component parts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518308" y="6496050"/>
            <a:ext cx="2133600" cy="228600"/>
          </a:xfrm>
        </p:spPr>
        <p:txBody>
          <a:bodyPr/>
          <a:lstStyle/>
          <a:p>
            <a:pPr algn="r"/>
            <a:fld id="{DAFF3FF7-EEDE-418E-A1D4-906634D996CC}" type="slidenum">
              <a:rPr lang="en-US" smtClean="0"/>
              <a:pPr algn="r"/>
              <a:t>4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189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dirty="0" smtClean="0">
                <a:cs typeface="Arial" pitchFamily="34" charset="0"/>
              </a:rPr>
              <a:t>Service Creation in the Cloud</a:t>
            </a:r>
            <a:endParaRPr lang="en-US" sz="3200" dirty="0">
              <a:cs typeface="Arial" pitchFamily="34" charset="0"/>
            </a:endParaRPr>
          </a:p>
        </p:txBody>
      </p:sp>
      <p:pic>
        <p:nvPicPr>
          <p:cNvPr id="37897" name="Picture 9" descr="MC9102163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0"/>
            <a:ext cx="1454150" cy="1547813"/>
          </a:xfrm>
          <a:prstGeom prst="rect">
            <a:avLst/>
          </a:prstGeom>
          <a:noFill/>
        </p:spPr>
      </p:pic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1600200" y="3276600"/>
            <a:ext cx="2514600" cy="1066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blackWhite">
          <a:xfrm>
            <a:off x="1676400" y="33528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blackWhite">
          <a:xfrm>
            <a:off x="1828800" y="35052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blackWhite">
          <a:xfrm>
            <a:off x="1981200" y="36576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blackWhite">
          <a:xfrm>
            <a:off x="2133600" y="3810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blackWhite">
          <a:xfrm>
            <a:off x="2286000" y="39624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blackWhite">
          <a:xfrm>
            <a:off x="2743200" y="33528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blackWhite">
          <a:xfrm>
            <a:off x="2895600" y="35052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blackWhite">
          <a:xfrm>
            <a:off x="3048000" y="36576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blackWhite">
          <a:xfrm>
            <a:off x="3200400" y="3810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blackWhite">
          <a:xfrm>
            <a:off x="3352800" y="39624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blackWhite">
          <a:xfrm>
            <a:off x="6781800" y="3048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3" name="AutoShape 25"/>
          <p:cNvSpPr>
            <a:spLocks noChangeArrowheads="1"/>
          </p:cNvSpPr>
          <p:nvPr/>
        </p:nvSpPr>
        <p:spPr bwMode="blackWhite">
          <a:xfrm>
            <a:off x="6781800" y="3429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blackWhite">
          <a:xfrm>
            <a:off x="6781800" y="3810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5" name="AutoShape 27"/>
          <p:cNvSpPr>
            <a:spLocks noChangeArrowheads="1"/>
          </p:cNvSpPr>
          <p:nvPr/>
        </p:nvSpPr>
        <p:spPr bwMode="blackWhite">
          <a:xfrm>
            <a:off x="6781800" y="4191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blackWhite">
          <a:xfrm>
            <a:off x="6781800" y="4572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21" name="AutoShape 33"/>
          <p:cNvSpPr>
            <a:spLocks noChangeArrowheads="1"/>
          </p:cNvSpPr>
          <p:nvPr/>
        </p:nvSpPr>
        <p:spPr bwMode="blackWhite">
          <a:xfrm>
            <a:off x="6781800" y="2667000"/>
            <a:ext cx="685800" cy="2936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lIns="0" tIns="0" rIns="0" bIns="0" anchor="ctr" anchorCtr="1"/>
          <a:lstStyle/>
          <a:p>
            <a:pPr eaLnBrk="0" hangingPunct="0"/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37926" name="AutoShape 38"/>
          <p:cNvSpPr>
            <a:spLocks/>
          </p:cNvSpPr>
          <p:nvPr/>
        </p:nvSpPr>
        <p:spPr bwMode="auto">
          <a:xfrm>
            <a:off x="6324600" y="2667000"/>
            <a:ext cx="304800" cy="2209800"/>
          </a:xfrm>
          <a:prstGeom prst="leftBrace">
            <a:avLst>
              <a:gd name="adj1" fmla="val 60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1952400" y="4343400"/>
            <a:ext cx="18373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</a:rPr>
              <a:t>Core </a:t>
            </a:r>
            <a:r>
              <a:rPr lang="en-US" sz="1600" dirty="0">
                <a:latin typeface="Helvetica Neue"/>
              </a:rPr>
              <a:t>Competency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6421132" y="4917744"/>
            <a:ext cx="172354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Helvetica Neue"/>
              </a:rPr>
              <a:t>Partner Enablers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855406" y="5445224"/>
            <a:ext cx="7374194" cy="646331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00"/>
                </a:solidFill>
                <a:latin typeface="Helvetica Neue"/>
                <a:ea typeface="宋体" pitchFamily="2" charset="-122"/>
              </a:rPr>
              <a:t>Service enablers come from many places and are combined into finished services through a common framework.</a:t>
            </a:r>
            <a:endParaRPr lang="en-US" sz="1800" dirty="0">
              <a:solidFill>
                <a:srgbClr val="000000"/>
              </a:solidFill>
              <a:latin typeface="Helvetica Neue"/>
              <a:ea typeface="宋体" pitchFamily="2" charset="-122"/>
            </a:endParaRP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4280796" y="4668529"/>
            <a:ext cx="188384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Helvetica Neue"/>
              </a:rPr>
              <a:t>Service Interaction</a:t>
            </a:r>
          </a:p>
          <a:p>
            <a:pPr algn="ctr"/>
            <a:r>
              <a:rPr lang="en-US" sz="1600" dirty="0">
                <a:latin typeface="Helvetica Neue"/>
              </a:rPr>
              <a:t>Management</a:t>
            </a:r>
          </a:p>
        </p:txBody>
      </p:sp>
      <p:pic>
        <p:nvPicPr>
          <p:cNvPr id="37935" name="Picture 47" descr="MC90029015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1066800" cy="863600"/>
          </a:xfrm>
          <a:prstGeom prst="rect">
            <a:avLst/>
          </a:prstGeom>
          <a:noFill/>
        </p:spPr>
      </p:pic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4539664" y="2590800"/>
            <a:ext cx="16305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Helvetica Neue"/>
              </a:rPr>
              <a:t>Service</a:t>
            </a:r>
            <a:r>
              <a:rPr lang="en-US" sz="1600" dirty="0">
                <a:latin typeface="+mn-lt"/>
              </a:rPr>
              <a:t> Catalog</a:t>
            </a:r>
          </a:p>
        </p:txBody>
      </p:sp>
      <p:sp>
        <p:nvSpPr>
          <p:cNvPr id="37941" name="AutoShape 53"/>
          <p:cNvSpPr>
            <a:spLocks noChangeArrowheads="1"/>
          </p:cNvSpPr>
          <p:nvPr/>
        </p:nvSpPr>
        <p:spPr bwMode="auto">
          <a:xfrm>
            <a:off x="3657600" y="18288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228600" y="1752600"/>
            <a:ext cx="33162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latin typeface="Helvetica Neue"/>
              </a:rPr>
              <a:t>Service Enabler Characterization provides key non-functional data to populate Service Catalog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503560" y="6496050"/>
            <a:ext cx="2133600" cy="228600"/>
          </a:xfrm>
        </p:spPr>
        <p:txBody>
          <a:bodyPr/>
          <a:lstStyle/>
          <a:p>
            <a:pPr algn="r"/>
            <a:fld id="{DAFF3FF7-EEDE-418E-A1D4-906634D996CC}" type="slidenum">
              <a:rPr lang="en-US" smtClean="0"/>
              <a:pPr algn="r"/>
              <a:t>5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2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CDN-I Release 1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CDN Interconnection Use Case Specification and High Level Requirements</a:t>
            </a:r>
            <a:r>
              <a:rPr lang="en-US" dirty="0" smtClean="0"/>
              <a:t>, (ATIS-0200003), published June 2011</a:t>
            </a:r>
            <a:endParaRPr lang="en-US" sz="2400" dirty="0" smtClean="0"/>
          </a:p>
          <a:p>
            <a:r>
              <a:rPr lang="en-US" sz="2400" dirty="0" smtClean="0"/>
              <a:t>Develops use cases and requirements for CDN-I structured by phase in the interconnect lifecycle</a:t>
            </a:r>
            <a:endParaRPr lang="en-US" sz="2000" b="1" dirty="0" smtClean="0"/>
          </a:p>
          <a:p>
            <a:r>
              <a:rPr lang="en-US" sz="2400" dirty="0" smtClean="0"/>
              <a:t>Provides focused interconnection model that addresses</a:t>
            </a:r>
          </a:p>
          <a:p>
            <a:pPr lvl="1"/>
            <a:r>
              <a:rPr lang="en-US" dirty="0" smtClean="0"/>
              <a:t>Software Download</a:t>
            </a:r>
          </a:p>
          <a:p>
            <a:pPr lvl="1"/>
            <a:r>
              <a:rPr lang="en-US" sz="2200" dirty="0" smtClean="0"/>
              <a:t>Cached Delivery</a:t>
            </a:r>
          </a:p>
          <a:p>
            <a:pPr lvl="1"/>
            <a:r>
              <a:rPr lang="en-US" dirty="0" smtClean="0"/>
              <a:t>Peer to Peer Interconnection</a:t>
            </a:r>
            <a:endParaRPr lang="en-US" sz="22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  <a:noFill/>
        </p:spPr>
        <p:txBody>
          <a:bodyPr/>
          <a:lstStyle/>
          <a:p>
            <a:fld id="{BA1B0EE2-978A-49AF-B571-081778D41DC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Inter-connected CDN Delivery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F3FF7-EEDE-418E-A1D4-906634D996C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810399" y="1752600"/>
            <a:ext cx="2575034" cy="3657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200">
                <a:solidFill>
                  <a:srgbClr val="4D4D4D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pic>
        <p:nvPicPr>
          <p:cNvPr id="5" name="Picture 4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617" y="479824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6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662160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5334000" y="1752600"/>
            <a:ext cx="2575034" cy="3657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flip="none" rotWithShape="1">
            <a:gsLst>
              <a:gs pos="0">
                <a:srgbClr val="FCFEA0">
                  <a:shade val="30000"/>
                  <a:satMod val="115000"/>
                </a:srgbClr>
              </a:gs>
              <a:gs pos="50000">
                <a:srgbClr val="FCFEA0">
                  <a:shade val="67500"/>
                  <a:satMod val="115000"/>
                </a:srgbClr>
              </a:gs>
              <a:gs pos="100000">
                <a:srgbClr val="FCFEA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200">
                <a:solidFill>
                  <a:srgbClr val="4D4D4D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pic>
        <p:nvPicPr>
          <p:cNvPr id="8" name="Picture 7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599" y="4205181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9" name="Picture 8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299" y="316975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10" name="Picture 9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599" y="216122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11" name="Picture 10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774" y="3774875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12" name="Group 149"/>
          <p:cNvGrpSpPr>
            <a:grpSpLocks/>
          </p:cNvGrpSpPr>
          <p:nvPr/>
        </p:nvGrpSpPr>
        <p:grpSpPr bwMode="auto">
          <a:xfrm>
            <a:off x="1285991" y="25026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1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23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24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4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9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0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1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2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25" name="Can 24"/>
          <p:cNvSpPr/>
          <p:nvPr/>
        </p:nvSpPr>
        <p:spPr bwMode="auto">
          <a:xfrm rot="16200000">
            <a:off x="3842008" y="2713185"/>
            <a:ext cx="1035424" cy="1948567"/>
          </a:xfrm>
          <a:prstGeom prst="can">
            <a:avLst/>
          </a:prstGeom>
          <a:solidFill>
            <a:srgbClr val="FCFE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6" name="Picture 25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3304" y="479824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27" name="Picture 26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286" y="4205181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28" name="Picture 27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161" y="2271744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29" name="Group 149"/>
          <p:cNvGrpSpPr>
            <a:grpSpLocks/>
          </p:cNvGrpSpPr>
          <p:nvPr/>
        </p:nvGrpSpPr>
        <p:grpSpPr bwMode="auto">
          <a:xfrm>
            <a:off x="6530979" y="3298179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30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41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31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2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3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4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5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6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7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8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9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42" name="Group 149"/>
          <p:cNvGrpSpPr>
            <a:grpSpLocks/>
          </p:cNvGrpSpPr>
          <p:nvPr/>
        </p:nvGrpSpPr>
        <p:grpSpPr bwMode="auto">
          <a:xfrm>
            <a:off x="2156692" y="345057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4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53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54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44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5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9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0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1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2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55" name="Group 149"/>
          <p:cNvGrpSpPr>
            <a:grpSpLocks/>
          </p:cNvGrpSpPr>
          <p:nvPr/>
        </p:nvGrpSpPr>
        <p:grpSpPr bwMode="auto">
          <a:xfrm>
            <a:off x="2309092" y="360297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56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66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67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8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9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0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1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2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3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4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5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68" name="Group 149"/>
          <p:cNvGrpSpPr>
            <a:grpSpLocks/>
          </p:cNvGrpSpPr>
          <p:nvPr/>
        </p:nvGrpSpPr>
        <p:grpSpPr bwMode="auto">
          <a:xfrm>
            <a:off x="6949986" y="23452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69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79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0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70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1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2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3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4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5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6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7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8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pic>
        <p:nvPicPr>
          <p:cNvPr id="81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1" y="2005228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8852" y="5098027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82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461" y="431569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84" name="Group 170"/>
          <p:cNvGrpSpPr/>
          <p:nvPr/>
        </p:nvGrpSpPr>
        <p:grpSpPr>
          <a:xfrm>
            <a:off x="3071001" y="4469850"/>
            <a:ext cx="612239" cy="758704"/>
            <a:chOff x="3086101" y="315811"/>
            <a:chExt cx="1737174" cy="2455825"/>
          </a:xfrm>
        </p:grpSpPr>
        <p:pic>
          <p:nvPicPr>
            <p:cNvPr id="85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" name="Rectangle 85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87" name="Group 171"/>
          <p:cNvGrpSpPr/>
          <p:nvPr/>
        </p:nvGrpSpPr>
        <p:grpSpPr>
          <a:xfrm>
            <a:off x="717099" y="4929449"/>
            <a:ext cx="612239" cy="758704"/>
            <a:chOff x="3086101" y="315811"/>
            <a:chExt cx="1737174" cy="2455825"/>
          </a:xfrm>
        </p:grpSpPr>
        <p:pic>
          <p:nvPicPr>
            <p:cNvPr id="88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" name="Rectangle 88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cxnSp>
        <p:nvCxnSpPr>
          <p:cNvPr id="90" name="Straight Connector 89"/>
          <p:cNvCxnSpPr>
            <a:endCxn id="5" idx="0"/>
          </p:cNvCxnSpPr>
          <p:nvPr/>
        </p:nvCxnSpPr>
        <p:spPr bwMode="auto">
          <a:xfrm rot="5400000" flipH="1" flipV="1">
            <a:off x="1309044" y="4610559"/>
            <a:ext cx="326584" cy="701961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1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586" y="4469852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" name="Straight Connector 91"/>
          <p:cNvCxnSpPr/>
          <p:nvPr/>
        </p:nvCxnSpPr>
        <p:spPr bwMode="auto">
          <a:xfrm>
            <a:off x="7463147" y="4426214"/>
            <a:ext cx="445889" cy="22411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3" name="Group 179"/>
          <p:cNvGrpSpPr/>
          <p:nvPr/>
        </p:nvGrpSpPr>
        <p:grpSpPr>
          <a:xfrm>
            <a:off x="3295230" y="4205179"/>
            <a:ext cx="612239" cy="758704"/>
            <a:chOff x="3086101" y="315811"/>
            <a:chExt cx="1737174" cy="2455825"/>
          </a:xfrm>
        </p:grpSpPr>
        <p:pic>
          <p:nvPicPr>
            <p:cNvPr id="94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" name="Rectangle 94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059924" y="3429000"/>
            <a:ext cx="1378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Storage, Origin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81800" y="3243557"/>
            <a:ext cx="1281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Storage, Origin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5000" y="198120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0600" y="396240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238856" y="210816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4230469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9600" y="1444825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Provider-1 Network &amp; CDN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733800" y="3148356"/>
            <a:ext cx="1000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Network Peering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7200" y="5562600"/>
            <a:ext cx="2813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Note: only data path is shown for clarity. </a:t>
            </a:r>
          </a:p>
          <a:p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Request &amp; back-office path not shown. </a:t>
            </a:r>
            <a:endParaRPr lang="en-US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334000" y="1421545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Provider-2 Network &amp; CDN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5859302" y="2716780"/>
            <a:ext cx="896573" cy="448567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83" idx="3"/>
          </p:cNvCxnSpPr>
          <p:nvPr/>
        </p:nvCxnSpPr>
        <p:spPr bwMode="auto">
          <a:xfrm flipV="1">
            <a:off x="5949863" y="3679176"/>
            <a:ext cx="666859" cy="74703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endCxn id="129" idx="3"/>
          </p:cNvCxnSpPr>
          <p:nvPr/>
        </p:nvCxnSpPr>
        <p:spPr bwMode="auto">
          <a:xfrm rot="5400000" flipH="1" flipV="1">
            <a:off x="6016323" y="3953193"/>
            <a:ext cx="1045295" cy="644814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27" idx="0"/>
            <a:endCxn id="129" idx="3"/>
          </p:cNvCxnSpPr>
          <p:nvPr/>
        </p:nvCxnSpPr>
        <p:spPr bwMode="auto">
          <a:xfrm rot="16200000" flipV="1">
            <a:off x="6870070" y="3744262"/>
            <a:ext cx="452228" cy="469611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endCxn id="10" idx="2"/>
          </p:cNvCxnSpPr>
          <p:nvPr/>
        </p:nvCxnSpPr>
        <p:spPr bwMode="auto">
          <a:xfrm rot="5400000" flipH="1" flipV="1">
            <a:off x="2017768" y="2816445"/>
            <a:ext cx="1220718" cy="35234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478756" y="3298178"/>
            <a:ext cx="325543" cy="41276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rot="16200000" flipH="1">
            <a:off x="2459612" y="3965825"/>
            <a:ext cx="256712" cy="22199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1" idx="3"/>
          </p:cNvCxnSpPr>
          <p:nvPr/>
        </p:nvCxnSpPr>
        <p:spPr bwMode="auto">
          <a:xfrm flipV="1">
            <a:off x="1423174" y="3700866"/>
            <a:ext cx="733518" cy="184524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1371929" y="4031616"/>
            <a:ext cx="1158991" cy="437202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28" idx="1"/>
          </p:cNvCxnSpPr>
          <p:nvPr/>
        </p:nvCxnSpPr>
        <p:spPr bwMode="auto">
          <a:xfrm>
            <a:off x="5334006" y="2382259"/>
            <a:ext cx="349157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5244019" y="2507895"/>
            <a:ext cx="462468" cy="41581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7" name="Straight Connector 116"/>
          <p:cNvCxnSpPr>
            <a:endCxn id="26" idx="1"/>
          </p:cNvCxnSpPr>
          <p:nvPr/>
        </p:nvCxnSpPr>
        <p:spPr bwMode="auto">
          <a:xfrm flipV="1">
            <a:off x="5587699" y="4908762"/>
            <a:ext cx="495607" cy="383417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8" name="Straight Connector 117"/>
          <p:cNvCxnSpPr>
            <a:endCxn id="8" idx="3"/>
          </p:cNvCxnSpPr>
          <p:nvPr/>
        </p:nvCxnSpPr>
        <p:spPr bwMode="auto">
          <a:xfrm rot="10800000">
            <a:off x="3071002" y="4315696"/>
            <a:ext cx="448525" cy="12978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9" name="Straight Connector 118"/>
          <p:cNvCxnSpPr>
            <a:endCxn id="8" idx="3"/>
          </p:cNvCxnSpPr>
          <p:nvPr/>
        </p:nvCxnSpPr>
        <p:spPr bwMode="auto">
          <a:xfrm rot="16200000" flipV="1">
            <a:off x="2967961" y="4418734"/>
            <a:ext cx="430308" cy="224232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0" name="Freeform 119"/>
          <p:cNvSpPr/>
          <p:nvPr/>
        </p:nvSpPr>
        <p:spPr bwMode="auto">
          <a:xfrm>
            <a:off x="2512948" y="2471903"/>
            <a:ext cx="3500717" cy="1250576"/>
          </a:xfrm>
          <a:custGeom>
            <a:avLst/>
            <a:gdLst>
              <a:gd name="connsiteX0" fmla="*/ 3455894 w 3545541"/>
              <a:gd name="connsiteY0" fmla="*/ 0 h 1364876"/>
              <a:gd name="connsiteX1" fmla="*/ 2971800 w 3545541"/>
              <a:gd name="connsiteY1" fmla="*/ 1156447 h 1364876"/>
              <a:gd name="connsiteX2" fmla="*/ 13447 w 3545541"/>
              <a:gd name="connsiteY2" fmla="*/ 1250576 h 1364876"/>
              <a:gd name="connsiteX3" fmla="*/ 13447 w 3545541"/>
              <a:gd name="connsiteY3" fmla="*/ 1250576 h 1364876"/>
              <a:gd name="connsiteX4" fmla="*/ 0 w 3545541"/>
              <a:gd name="connsiteY4" fmla="*/ 1223682 h 1364876"/>
              <a:gd name="connsiteX0" fmla="*/ 3455894 w 3500717"/>
              <a:gd name="connsiteY0" fmla="*/ 0 h 1250576"/>
              <a:gd name="connsiteX1" fmla="*/ 2754399 w 3500717"/>
              <a:gd name="connsiteY1" fmla="*/ 944318 h 1250576"/>
              <a:gd name="connsiteX2" fmla="*/ 13447 w 3500717"/>
              <a:gd name="connsiteY2" fmla="*/ 1250576 h 1250576"/>
              <a:gd name="connsiteX3" fmla="*/ 13447 w 3500717"/>
              <a:gd name="connsiteY3" fmla="*/ 1250576 h 1250576"/>
              <a:gd name="connsiteX4" fmla="*/ 0 w 3500717"/>
              <a:gd name="connsiteY4" fmla="*/ 1223682 h 125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717" h="1250576">
                <a:moveTo>
                  <a:pt x="3455894" y="0"/>
                </a:moveTo>
                <a:cubicBezTo>
                  <a:pt x="3500717" y="474009"/>
                  <a:pt x="3328140" y="735889"/>
                  <a:pt x="2754399" y="944318"/>
                </a:cubicBezTo>
                <a:cubicBezTo>
                  <a:pt x="2180658" y="1152747"/>
                  <a:pt x="470272" y="1199533"/>
                  <a:pt x="13447" y="1250576"/>
                </a:cubicBezTo>
                <a:lnTo>
                  <a:pt x="13447" y="1250576"/>
                </a:lnTo>
                <a:lnTo>
                  <a:pt x="0" y="1223682"/>
                </a:lnTo>
              </a:path>
            </a:pathLst>
          </a:custGeom>
          <a:noFill/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1" name="Freeform 120"/>
          <p:cNvSpPr/>
          <p:nvPr/>
        </p:nvSpPr>
        <p:spPr bwMode="auto">
          <a:xfrm>
            <a:off x="2539840" y="3696705"/>
            <a:ext cx="3872746" cy="1088091"/>
          </a:xfrm>
          <a:custGeom>
            <a:avLst/>
            <a:gdLst>
              <a:gd name="connsiteX0" fmla="*/ 3671047 w 4040841"/>
              <a:gd name="connsiteY0" fmla="*/ 1221441 h 1221441"/>
              <a:gd name="connsiteX1" fmla="*/ 3429000 w 4040841"/>
              <a:gd name="connsiteY1" fmla="*/ 159123 h 1221441"/>
              <a:gd name="connsiteX2" fmla="*/ 0 w 4040841"/>
              <a:gd name="connsiteY2" fmla="*/ 266700 h 1221441"/>
              <a:gd name="connsiteX0" fmla="*/ 3671047 w 3872746"/>
              <a:gd name="connsiteY0" fmla="*/ 1088091 h 1088091"/>
              <a:gd name="connsiteX1" fmla="*/ 3260905 w 3872746"/>
              <a:gd name="connsiteY1" fmla="*/ 214334 h 1088091"/>
              <a:gd name="connsiteX2" fmla="*/ 0 w 3872746"/>
              <a:gd name="connsiteY2" fmla="*/ 133350 h 1088091"/>
              <a:gd name="connsiteX0" fmla="*/ 3671047 w 3855944"/>
              <a:gd name="connsiteY0" fmla="*/ 1088091 h 1088091"/>
              <a:gd name="connsiteX1" fmla="*/ 3047857 w 3855944"/>
              <a:gd name="connsiteY1" fmla="*/ 495301 h 1088091"/>
              <a:gd name="connsiteX2" fmla="*/ 0 w 3855944"/>
              <a:gd name="connsiteY2" fmla="*/ 133350 h 1088091"/>
              <a:gd name="connsiteX0" fmla="*/ 3671047 w 4021862"/>
              <a:gd name="connsiteY0" fmla="*/ 1088091 h 1088091"/>
              <a:gd name="connsiteX1" fmla="*/ 3410021 w 4021862"/>
              <a:gd name="connsiteY1" fmla="*/ 508474 h 1088091"/>
              <a:gd name="connsiteX2" fmla="*/ 0 w 4021862"/>
              <a:gd name="connsiteY2" fmla="*/ 133350 h 1088091"/>
              <a:gd name="connsiteX0" fmla="*/ 3671047 w 3872746"/>
              <a:gd name="connsiteY0" fmla="*/ 1088091 h 1088091"/>
              <a:gd name="connsiteX1" fmla="*/ 3260905 w 3872746"/>
              <a:gd name="connsiteY1" fmla="*/ 299201 h 1088091"/>
              <a:gd name="connsiteX2" fmla="*/ 0 w 3872746"/>
              <a:gd name="connsiteY2" fmla="*/ 133350 h 108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2746" h="1088091">
                <a:moveTo>
                  <a:pt x="3671047" y="1088091"/>
                </a:moveTo>
                <a:cubicBezTo>
                  <a:pt x="3855944" y="636493"/>
                  <a:pt x="3872746" y="458324"/>
                  <a:pt x="3260905" y="299201"/>
                </a:cubicBezTo>
                <a:cubicBezTo>
                  <a:pt x="2649064" y="140078"/>
                  <a:pt x="1408579" y="0"/>
                  <a:pt x="0" y="133350"/>
                </a:cubicBezTo>
              </a:path>
            </a:pathLst>
          </a:custGeom>
          <a:noFill/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2" name="Freeform 121"/>
          <p:cNvSpPr/>
          <p:nvPr/>
        </p:nvSpPr>
        <p:spPr bwMode="auto">
          <a:xfrm>
            <a:off x="2640695" y="3655243"/>
            <a:ext cx="3919818" cy="564776"/>
          </a:xfrm>
          <a:custGeom>
            <a:avLst/>
            <a:gdLst>
              <a:gd name="connsiteX0" fmla="*/ 248771 w 3919818"/>
              <a:gd name="connsiteY0" fmla="*/ 564776 h 564776"/>
              <a:gd name="connsiteX1" fmla="*/ 611841 w 3919818"/>
              <a:gd name="connsiteY1" fmla="*/ 349624 h 564776"/>
              <a:gd name="connsiteX2" fmla="*/ 3919818 w 3919818"/>
              <a:gd name="connsiteY2" fmla="*/ 0 h 5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9818" h="564776">
                <a:moveTo>
                  <a:pt x="248771" y="564776"/>
                </a:moveTo>
                <a:cubicBezTo>
                  <a:pt x="124385" y="504264"/>
                  <a:pt x="0" y="443753"/>
                  <a:pt x="611841" y="349624"/>
                </a:cubicBezTo>
                <a:cubicBezTo>
                  <a:pt x="1223682" y="255495"/>
                  <a:pt x="2571750" y="127747"/>
                  <a:pt x="3919818" y="0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6775901" y="5754009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6775901" y="5819407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7228162" y="5674659"/>
            <a:ext cx="1915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User Content Data Path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>
            <a:off x="6793829" y="5946750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>
            <a:off x="6793829" y="6012148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192306" y="5867400"/>
            <a:ext cx="195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Node Cache Fill Data Path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9" name="Can 128"/>
          <p:cNvSpPr/>
          <p:nvPr/>
        </p:nvSpPr>
        <p:spPr bwMode="auto">
          <a:xfrm>
            <a:off x="6762049" y="3493957"/>
            <a:ext cx="198655" cy="258998"/>
          </a:xfrm>
          <a:prstGeom prst="can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0" name="Can 129"/>
          <p:cNvSpPr/>
          <p:nvPr/>
        </p:nvSpPr>
        <p:spPr bwMode="auto">
          <a:xfrm>
            <a:off x="2119369" y="3854479"/>
            <a:ext cx="198655" cy="258998"/>
          </a:xfrm>
          <a:prstGeom prst="can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131" name="Group 149"/>
          <p:cNvGrpSpPr>
            <a:grpSpLocks/>
          </p:cNvGrpSpPr>
          <p:nvPr/>
        </p:nvGrpSpPr>
        <p:grpSpPr bwMode="auto">
          <a:xfrm>
            <a:off x="1438391" y="26550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132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42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43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33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4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5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6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7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8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9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0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1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144" name="Group 149"/>
          <p:cNvGrpSpPr>
            <a:grpSpLocks/>
          </p:cNvGrpSpPr>
          <p:nvPr/>
        </p:nvGrpSpPr>
        <p:grpSpPr bwMode="auto">
          <a:xfrm>
            <a:off x="1590791" y="28074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145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55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56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46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7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8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0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1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2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3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4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157" name="Group 149"/>
          <p:cNvGrpSpPr>
            <a:grpSpLocks/>
          </p:cNvGrpSpPr>
          <p:nvPr/>
        </p:nvGrpSpPr>
        <p:grpSpPr bwMode="auto">
          <a:xfrm>
            <a:off x="7102386" y="24976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158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68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69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59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0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1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2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3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4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5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6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7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170" name="Group 149"/>
          <p:cNvGrpSpPr>
            <a:grpSpLocks/>
          </p:cNvGrpSpPr>
          <p:nvPr/>
        </p:nvGrpSpPr>
        <p:grpSpPr bwMode="auto">
          <a:xfrm>
            <a:off x="7254786" y="26500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171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81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82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72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3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4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5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6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7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8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9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0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1752600" y="2667000"/>
            <a:ext cx="1427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Routing, Back-office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467600" y="2362200"/>
            <a:ext cx="1427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Routing, Back-office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593207" y="6016823"/>
            <a:ext cx="1772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Cache Based Delivery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</p:spPr>
        <p:txBody>
          <a:bodyPr/>
          <a:lstStyle/>
          <a:p>
            <a:fld id="{DAFF3FF7-EEDE-418E-A1D4-906634D996C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38400" y="5710535"/>
            <a:ext cx="5486400" cy="0"/>
          </a:xfrm>
          <a:prstGeom prst="line">
            <a:avLst/>
          </a:prstGeom>
          <a:solidFill>
            <a:srgbClr val="A0FEB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2072640" y="5710535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2987040" y="5710535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7559040" y="5710535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6644640" y="5710535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438400" y="571053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n-lt"/>
              </a:rPr>
              <a:t>On Boarding</a:t>
            </a:r>
            <a:endParaRPr lang="en-US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571053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n-lt"/>
              </a:rPr>
              <a:t>Termination</a:t>
            </a:r>
            <a:endParaRPr lang="en-US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97885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n-lt"/>
              </a:rPr>
              <a:t>Purge, settlements</a:t>
            </a:r>
            <a:endParaRPr lang="en-US" sz="1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5710535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  <a:latin typeface="+mn-lt"/>
              </a:rPr>
              <a:t>Active/interconnected  Environment</a:t>
            </a:r>
            <a:endParaRPr lang="en-US" sz="12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352800" y="3751272"/>
            <a:ext cx="3657600" cy="0"/>
          </a:xfrm>
          <a:prstGeom prst="line">
            <a:avLst/>
          </a:prstGeom>
          <a:solidFill>
            <a:srgbClr val="A0FEB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39014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29870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57302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66446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34442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6187440" y="3751272"/>
            <a:ext cx="731520" cy="0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6600" y="370987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Pre-sale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370987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Post-sale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3751272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Content Delivery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3751273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End Contract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3751273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Postmortem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424749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Capabilities, reservation, trial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cxnSp>
        <p:nvCxnSpPr>
          <p:cNvPr id="27" name="Straight Connector 26"/>
          <p:cNvCxnSpPr>
            <a:stCxn id="21" idx="2"/>
            <a:endCxn id="26" idx="0"/>
          </p:cNvCxnSpPr>
          <p:nvPr/>
        </p:nvCxnSpPr>
        <p:spPr bwMode="auto">
          <a:xfrm rot="5400000">
            <a:off x="3410072" y="4114267"/>
            <a:ext cx="75957" cy="19050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733800" y="448279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On-boarding, Testing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cxnSp>
        <p:nvCxnSpPr>
          <p:cNvPr id="29" name="Straight Connector 28"/>
          <p:cNvCxnSpPr>
            <a:stCxn id="22" idx="2"/>
          </p:cNvCxnSpPr>
          <p:nvPr/>
        </p:nvCxnSpPr>
        <p:spPr bwMode="auto">
          <a:xfrm rot="5400000">
            <a:off x="3902024" y="4308115"/>
            <a:ext cx="311253" cy="3810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724400" y="412299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Additional &amp; on-demand capabilities,  operational management, Performance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448279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Purge, etc.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cxnSp>
        <p:nvCxnSpPr>
          <p:cNvPr id="32" name="Straight Connector 31"/>
          <p:cNvCxnSpPr>
            <a:stCxn id="24" idx="2"/>
            <a:endCxn id="31" idx="0"/>
          </p:cNvCxnSpPr>
          <p:nvPr/>
        </p:nvCxnSpPr>
        <p:spPr bwMode="auto">
          <a:xfrm rot="16200000" flipH="1">
            <a:off x="6339156" y="4421148"/>
            <a:ext cx="85188" cy="3810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934200" y="439135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9900"/>
                </a:solidFill>
                <a:latin typeface="+mn-lt"/>
              </a:rPr>
              <a:t>Root cause, audit</a:t>
            </a:r>
            <a:endParaRPr lang="en-US" sz="1200" dirty="0">
              <a:solidFill>
                <a:srgbClr val="FF9900"/>
              </a:solidFill>
              <a:latin typeface="+mn-lt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rot="16200000" flipV="1">
            <a:off x="6926580" y="4307532"/>
            <a:ext cx="91440" cy="7620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352800" y="2693016"/>
            <a:ext cx="3657600" cy="0"/>
          </a:xfrm>
          <a:prstGeom prst="line">
            <a:avLst/>
          </a:prstGeom>
          <a:solidFill>
            <a:srgbClr val="A0FEB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6200000" flipH="1">
            <a:off x="6781803" y="2699713"/>
            <a:ext cx="457196" cy="1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581400" y="2651618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00B050"/>
                </a:solidFill>
                <a:latin typeface="+mn-lt"/>
              </a:rPr>
              <a:t>Unicast</a:t>
            </a:r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, Multicast: different protocols</a:t>
            </a:r>
            <a:endParaRPr lang="en-US" sz="12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352800" y="1595736"/>
            <a:ext cx="3657600" cy="0"/>
          </a:xfrm>
          <a:prstGeom prst="line">
            <a:avLst/>
          </a:prstGeom>
          <a:solidFill>
            <a:srgbClr val="A0FEB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581400" y="155433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6600"/>
                </a:solidFill>
                <a:latin typeface="+mn-lt"/>
              </a:rPr>
              <a:t>Off-peak – Software download</a:t>
            </a:r>
          </a:p>
          <a:p>
            <a:pPr algn="ctr"/>
            <a:r>
              <a:rPr lang="en-US" sz="1200" dirty="0" smtClean="0">
                <a:solidFill>
                  <a:srgbClr val="CC6600"/>
                </a:solidFill>
                <a:latin typeface="+mn-lt"/>
              </a:rPr>
              <a:t>Peak &amp; on-demand – Web, LFD, VOD, etc</a:t>
            </a:r>
          </a:p>
          <a:p>
            <a:pPr algn="ctr"/>
            <a:r>
              <a:rPr lang="en-US" sz="1200" dirty="0" smtClean="0">
                <a:solidFill>
                  <a:srgbClr val="CC6600"/>
                </a:solidFill>
                <a:latin typeface="+mn-lt"/>
              </a:rPr>
              <a:t>Real-time - Events</a:t>
            </a:r>
            <a:endParaRPr lang="en-US" sz="1200" dirty="0">
              <a:solidFill>
                <a:srgbClr val="CC6600"/>
              </a:solidFill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3124203" y="2699712"/>
            <a:ext cx="457196" cy="1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6781803" y="1602432"/>
            <a:ext cx="457196" cy="1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124203" y="1602432"/>
            <a:ext cx="457196" cy="1"/>
          </a:xfrm>
          <a:prstGeom prst="line">
            <a:avLst/>
          </a:prstGeom>
          <a:solidFill>
            <a:srgbClr val="A0FE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62000" y="539719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Peer-Peer Interconnection Life-cycle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" y="347695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Customer Life-cycle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247111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Delivery types &amp; protocols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0" y="128239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Types and characteristics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CDN-I Interface Domains</a:t>
            </a:r>
            <a:endParaRPr lang="en-US" dirty="0"/>
          </a:p>
        </p:txBody>
      </p:sp>
      <p:sp>
        <p:nvSpPr>
          <p:cNvPr id="2560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6050"/>
            <a:ext cx="2133600" cy="228600"/>
          </a:xfrm>
          <a:noFill/>
        </p:spPr>
        <p:txBody>
          <a:bodyPr/>
          <a:lstStyle/>
          <a:p>
            <a:fld id="{5AF65992-E206-4B59-9C79-C190D8F8FAB0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286467" y="4973636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Network Interconnection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313457" y="4251325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Delivery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286467" y="3486151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Routing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286467" y="2874963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Back-Office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286467" y="2046286"/>
            <a:ext cx="1905000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Operations &amp; Customer Care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6042619" y="4973636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Network Interconnection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6015630" y="4251325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Delivery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6042619" y="3486151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Routing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6042619" y="2874963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Back-Office</a:t>
            </a:r>
          </a:p>
        </p:txBody>
      </p:sp>
      <p:cxnSp>
        <p:nvCxnSpPr>
          <p:cNvPr id="14" name="Straight Arrow Connector 17"/>
          <p:cNvCxnSpPr>
            <a:cxnSpLocks noChangeShapeType="1"/>
            <a:stCxn id="5" idx="3"/>
            <a:endCxn id="10" idx="1"/>
          </p:cNvCxnSpPr>
          <p:nvPr/>
        </p:nvCxnSpPr>
        <p:spPr bwMode="auto">
          <a:xfrm>
            <a:off x="3164480" y="5235246"/>
            <a:ext cx="2878139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5" name="Straight Arrow Connector 19"/>
          <p:cNvCxnSpPr>
            <a:cxnSpLocks noChangeShapeType="1"/>
            <a:endCxn id="11" idx="1"/>
          </p:cNvCxnSpPr>
          <p:nvPr/>
        </p:nvCxnSpPr>
        <p:spPr bwMode="auto">
          <a:xfrm flipV="1">
            <a:off x="3123205" y="4405214"/>
            <a:ext cx="2892425" cy="64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" name="Straight Arrow Connector 20"/>
          <p:cNvCxnSpPr>
            <a:cxnSpLocks noChangeShapeType="1"/>
            <a:endCxn id="12" idx="1"/>
          </p:cNvCxnSpPr>
          <p:nvPr/>
        </p:nvCxnSpPr>
        <p:spPr bwMode="auto">
          <a:xfrm>
            <a:off x="3191468" y="3633787"/>
            <a:ext cx="2851151" cy="625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" name="Straight Arrow Connector 21"/>
          <p:cNvCxnSpPr>
            <a:cxnSpLocks noChangeShapeType="1"/>
            <a:endCxn id="13" idx="1"/>
          </p:cNvCxnSpPr>
          <p:nvPr/>
        </p:nvCxnSpPr>
        <p:spPr bwMode="auto">
          <a:xfrm>
            <a:off x="3191468" y="3022599"/>
            <a:ext cx="2851151" cy="625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" name="Straight Arrow Connector 22"/>
          <p:cNvCxnSpPr>
            <a:cxnSpLocks noChangeShapeType="1"/>
          </p:cNvCxnSpPr>
          <p:nvPr/>
        </p:nvCxnSpPr>
        <p:spPr bwMode="auto">
          <a:xfrm>
            <a:off x="3164482" y="2328861"/>
            <a:ext cx="2878137" cy="63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191469" y="5207000"/>
            <a:ext cx="2824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Access, Security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137493" y="4332286"/>
            <a:ext cx="28781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Features, Capacity reservation, Origin access, multicast sources/groups</a:t>
            </a:r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3375617" y="3573461"/>
            <a:ext cx="23431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Traffic distribution, load management, AMT Relay addresses</a:t>
            </a:r>
          </a:p>
        </p:txBody>
      </p:sp>
      <p:sp>
        <p:nvSpPr>
          <p:cNvPr id="22" name="TextBox 34"/>
          <p:cNvSpPr txBox="1">
            <a:spLocks noChangeArrowheads="1"/>
          </p:cNvSpPr>
          <p:nvPr/>
        </p:nvSpPr>
        <p:spPr bwMode="auto">
          <a:xfrm>
            <a:off x="3472457" y="2981323"/>
            <a:ext cx="2344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Provisioning, Logs, settlement  </a:t>
            </a:r>
          </a:p>
        </p:txBody>
      </p:sp>
      <p:sp>
        <p:nvSpPr>
          <p:cNvPr id="23" name="TextBox 35"/>
          <p:cNvSpPr txBox="1">
            <a:spLocks noChangeArrowheads="1"/>
          </p:cNvSpPr>
          <p:nvPr/>
        </p:nvSpPr>
        <p:spPr bwMode="auto">
          <a:xfrm>
            <a:off x="3375619" y="2274886"/>
            <a:ext cx="244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SLA/outages/ticketing, Special customer requests </a:t>
            </a:r>
          </a:p>
        </p:txBody>
      </p:sp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6015632" y="2046286"/>
            <a:ext cx="1851025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Operations &amp; Customer Care</a:t>
            </a: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1286467" y="5761038"/>
            <a:ext cx="1647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Provider-1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6218832" y="5715000"/>
            <a:ext cx="1647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Provider-2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TextBox 28"/>
          <p:cNvSpPr txBox="1">
            <a:spLocks noChangeArrowheads="1"/>
          </p:cNvSpPr>
          <p:nvPr/>
        </p:nvSpPr>
        <p:spPr bwMode="auto">
          <a:xfrm>
            <a:off x="726281" y="1295400"/>
            <a:ext cx="7691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Bi-Lateral Agreement Between Two Carrier CDNs.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Assume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that each carrier peers with another carrier at the CDN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Template</Template>
  <TotalTime>1639</TotalTime>
  <Words>1058</Words>
  <Application>Microsoft Office PowerPoint</Application>
  <PresentationFormat>On-screen Show (4:3)</PresentationFormat>
  <Paragraphs>215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Final Template</vt:lpstr>
      <vt:lpstr>ATIS Theme (title)</vt:lpstr>
      <vt:lpstr>Slide 1</vt:lpstr>
      <vt:lpstr>Outline</vt:lpstr>
      <vt:lpstr>Background</vt:lpstr>
      <vt:lpstr>CSF Principles</vt:lpstr>
      <vt:lpstr>Service Creation in the Cloud</vt:lpstr>
      <vt:lpstr>CDN-I Release 1</vt:lpstr>
      <vt:lpstr>Inter-connected CDN Delivery Model</vt:lpstr>
      <vt:lpstr>Use Case  Areas</vt:lpstr>
      <vt:lpstr>CDN-I Interface Domains</vt:lpstr>
      <vt:lpstr>CDN-I Release 2</vt:lpstr>
      <vt:lpstr>CDN Federation Model Interface Domains</vt:lpstr>
      <vt:lpstr>Inter-Carrier Telepresence</vt:lpstr>
      <vt:lpstr>Cloud Lifecycle Checklist</vt:lpstr>
      <vt:lpstr>Virtual desktop infrastructure (VDI)</vt:lpstr>
      <vt:lpstr>Virtual Private Network (VPN)-Oriented Data Center Services (VDCS)</vt:lpstr>
      <vt:lpstr> In 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Andrew White</cp:lastModifiedBy>
  <cp:revision>156</cp:revision>
  <cp:lastPrinted>2011-09-21T19:31:23Z</cp:lastPrinted>
  <dcterms:created xsi:type="dcterms:W3CDTF">2011-09-29T20:53:31Z</dcterms:created>
  <dcterms:modified xsi:type="dcterms:W3CDTF">2011-10-17T08:02:15Z</dcterms:modified>
</cp:coreProperties>
</file>