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2"/>
  </p:notesMasterIdLst>
  <p:handoutMasterIdLst>
    <p:handoutMasterId r:id="rId13"/>
  </p:handoutMasterIdLst>
  <p:sldIdLst>
    <p:sldId id="830" r:id="rId2"/>
    <p:sldId id="858" r:id="rId3"/>
    <p:sldId id="863" r:id="rId4"/>
    <p:sldId id="869" r:id="rId5"/>
    <p:sldId id="870" r:id="rId6"/>
    <p:sldId id="871" r:id="rId7"/>
    <p:sldId id="872" r:id="rId8"/>
    <p:sldId id="873" r:id="rId9"/>
    <p:sldId id="874" r:id="rId10"/>
    <p:sldId id="876" r:id="rId11"/>
  </p:sldIdLst>
  <p:sldSz cx="9144000" cy="6858000" type="screen4x3"/>
  <p:notesSz cx="7010400" cy="9296400"/>
  <p:defaultTextStyle>
    <a:defPPr>
      <a:defRPr lang="en-GB"/>
    </a:defPPr>
    <a:lvl1pPr algn="l" rtl="0" eaLnBrk="0" fontAlgn="base" hangingPunct="0">
      <a:spcBef>
        <a:spcPct val="0"/>
      </a:spcBef>
      <a:spcAft>
        <a:spcPct val="30000"/>
      </a:spcAft>
      <a:buClr>
        <a:schemeClr val="tx2"/>
      </a:buClr>
      <a:buChar char="•"/>
      <a:defRPr sz="1400" b="1" kern="1200">
        <a:solidFill>
          <a:schemeClr val="tx1"/>
        </a:solidFill>
        <a:latin typeface="Arial" charset="0"/>
        <a:ea typeface="+mn-ea"/>
        <a:cs typeface="+mn-cs"/>
      </a:defRPr>
    </a:lvl1pPr>
    <a:lvl2pPr marL="457200" algn="l" rtl="0" eaLnBrk="0" fontAlgn="base" hangingPunct="0">
      <a:spcBef>
        <a:spcPct val="0"/>
      </a:spcBef>
      <a:spcAft>
        <a:spcPct val="30000"/>
      </a:spcAft>
      <a:buClr>
        <a:schemeClr val="tx2"/>
      </a:buClr>
      <a:buChar char="•"/>
      <a:defRPr sz="1400" b="1" kern="1200">
        <a:solidFill>
          <a:schemeClr val="tx1"/>
        </a:solidFill>
        <a:latin typeface="Arial" charset="0"/>
        <a:ea typeface="+mn-ea"/>
        <a:cs typeface="+mn-cs"/>
      </a:defRPr>
    </a:lvl2pPr>
    <a:lvl3pPr marL="914400" algn="l" rtl="0" eaLnBrk="0" fontAlgn="base" hangingPunct="0">
      <a:spcBef>
        <a:spcPct val="0"/>
      </a:spcBef>
      <a:spcAft>
        <a:spcPct val="30000"/>
      </a:spcAft>
      <a:buClr>
        <a:schemeClr val="tx2"/>
      </a:buClr>
      <a:buChar char="•"/>
      <a:defRPr sz="1400" b="1" kern="1200">
        <a:solidFill>
          <a:schemeClr val="tx1"/>
        </a:solidFill>
        <a:latin typeface="Arial" charset="0"/>
        <a:ea typeface="+mn-ea"/>
        <a:cs typeface="+mn-cs"/>
      </a:defRPr>
    </a:lvl3pPr>
    <a:lvl4pPr marL="1371600" algn="l" rtl="0" eaLnBrk="0" fontAlgn="base" hangingPunct="0">
      <a:spcBef>
        <a:spcPct val="0"/>
      </a:spcBef>
      <a:spcAft>
        <a:spcPct val="30000"/>
      </a:spcAft>
      <a:buClr>
        <a:schemeClr val="tx2"/>
      </a:buClr>
      <a:buChar char="•"/>
      <a:defRPr sz="1400" b="1" kern="1200">
        <a:solidFill>
          <a:schemeClr val="tx1"/>
        </a:solidFill>
        <a:latin typeface="Arial" charset="0"/>
        <a:ea typeface="+mn-ea"/>
        <a:cs typeface="+mn-cs"/>
      </a:defRPr>
    </a:lvl4pPr>
    <a:lvl5pPr marL="1828800" algn="l" rtl="0" eaLnBrk="0" fontAlgn="base" hangingPunct="0">
      <a:spcBef>
        <a:spcPct val="0"/>
      </a:spcBef>
      <a:spcAft>
        <a:spcPct val="30000"/>
      </a:spcAft>
      <a:buClr>
        <a:schemeClr val="tx2"/>
      </a:buClr>
      <a:buChar char="•"/>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00F13"/>
    <a:srgbClr val="EC1922"/>
    <a:srgbClr val="CFE8F1"/>
    <a:srgbClr val="FCF1B8"/>
    <a:srgbClr val="E7E7EE"/>
    <a:srgbClr val="FFFF00"/>
    <a:srgbClr val="CC0000"/>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19" autoAdjust="0"/>
    <p:restoredTop sz="97778" autoAdjust="0"/>
  </p:normalViewPr>
  <p:slideViewPr>
    <p:cSldViewPr snapToGrid="0">
      <p:cViewPr>
        <p:scale>
          <a:sx n="80" d="100"/>
          <a:sy n="80" d="100"/>
        </p:scale>
        <p:origin x="-978" y="48"/>
      </p:cViewPr>
      <p:guideLst>
        <p:guide orient="horz" pos="300"/>
        <p:guide orient="horz" pos="3748"/>
        <p:guide orient="horz" pos="890"/>
        <p:guide orient="horz" pos="1042"/>
        <p:guide pos="340"/>
        <p:guide pos="3556"/>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53" d="100"/>
          <a:sy n="53" d="100"/>
        </p:scale>
        <p:origin x="-2982" y="-84"/>
      </p:cViewPr>
      <p:guideLst>
        <p:guide orient="horz" pos="2928"/>
        <p:guide pos="220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0580" tIns="45290" rIns="90580" bIns="45290"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0580" tIns="45290" rIns="90580" bIns="45290" rtlCol="0"/>
          <a:lstStyle>
            <a:lvl1pPr algn="r">
              <a:defRPr sz="1200">
                <a:latin typeface="Arial" charset="0"/>
              </a:defRPr>
            </a:lvl1pPr>
          </a:lstStyle>
          <a:p>
            <a:pPr>
              <a:defRPr/>
            </a:pPr>
            <a:fld id="{8644E414-2D31-4D52-B5FD-FDA7D78E3C81}" type="datetimeFigureOut">
              <a:rPr lang="en-US"/>
              <a:pPr>
                <a:defRPr/>
              </a:pPr>
              <a:t>9/6/2011</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0580" tIns="45290" rIns="90580" bIns="45290" rtlCol="0" anchor="b"/>
          <a:lstStyle>
            <a:lvl1pPr algn="l">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0580" tIns="45290" rIns="90580" bIns="45290" rtlCol="0" anchor="b"/>
          <a:lstStyle>
            <a:lvl1pPr algn="r">
              <a:defRPr sz="1200">
                <a:latin typeface="Arial" charset="0"/>
              </a:defRPr>
            </a:lvl1pPr>
          </a:lstStyle>
          <a:p>
            <a:pPr>
              <a:defRPr/>
            </a:pPr>
            <a:fld id="{126198FE-14C6-4DBC-8560-C3FDB987172D}" type="slidenum">
              <a:rPr lang="en-US"/>
              <a:pPr>
                <a:defRPr/>
              </a:pPr>
              <a:t>‹#›</a:t>
            </a:fld>
            <a:endParaRPr lang="en-US" dirty="0"/>
          </a:p>
        </p:txBody>
      </p:sp>
    </p:spTree>
    <p:extLst>
      <p:ext uri="{BB962C8B-B14F-4D97-AF65-F5344CB8AC3E}">
        <p14:creationId xmlns:p14="http://schemas.microsoft.com/office/powerpoint/2010/main" val="11988911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89149" tIns="44575" rIns="89149" bIns="44575" numCol="1" anchor="t" anchorCtr="0" compatLnSpc="1">
            <a:prstTxWarp prst="textNoShape">
              <a:avLst/>
            </a:prstTxWarp>
          </a:bodyPr>
          <a:lstStyle>
            <a:lvl1pPr defTabSz="891652" eaLnBrk="1" hangingPunct="1">
              <a:spcAft>
                <a:spcPct val="0"/>
              </a:spcAft>
              <a:buClrTx/>
              <a:buFontTx/>
              <a:buNone/>
              <a:defRPr sz="1200" b="0">
                <a:latin typeface="Arial" charset="0"/>
              </a:defRPr>
            </a:lvl1pPr>
          </a:lstStyle>
          <a:p>
            <a:pPr>
              <a:defRPr/>
            </a:pPr>
            <a:endParaRPr lang="en-GB"/>
          </a:p>
        </p:txBody>
      </p:sp>
      <p:sp>
        <p:nvSpPr>
          <p:cNvPr id="16387"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89149" tIns="44575" rIns="89149" bIns="44575" numCol="1" anchor="t" anchorCtr="0" compatLnSpc="1">
            <a:prstTxWarp prst="textNoShape">
              <a:avLst/>
            </a:prstTxWarp>
          </a:bodyPr>
          <a:lstStyle>
            <a:lvl1pPr algn="r" defTabSz="891652" eaLnBrk="1" hangingPunct="1">
              <a:spcAft>
                <a:spcPct val="0"/>
              </a:spcAft>
              <a:buClrTx/>
              <a:buFontTx/>
              <a:buNone/>
              <a:defRPr sz="1200" b="0">
                <a:latin typeface="Arial" charset="0"/>
              </a:defRPr>
            </a:lvl1pPr>
          </a:lstStyle>
          <a:p>
            <a:pPr>
              <a:defRPr/>
            </a:pPr>
            <a:endParaRPr lang="en-GB"/>
          </a:p>
        </p:txBody>
      </p:sp>
      <p:sp>
        <p:nvSpPr>
          <p:cNvPr id="9220" name="Rectangle 4"/>
          <p:cNvSpPr>
            <a:spLocks noGrp="1" noRot="1" noChangeAspect="1" noChangeArrowheads="1" noTextEdit="1"/>
          </p:cNvSpPr>
          <p:nvPr>
            <p:ph type="sldImg" idx="2"/>
          </p:nvPr>
        </p:nvSpPr>
        <p:spPr bwMode="auto">
          <a:xfrm>
            <a:off x="1182688" y="698500"/>
            <a:ext cx="4645025" cy="3484563"/>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89149" tIns="44575" rIns="89149" bIns="44575"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6390" name="Rectangle 6"/>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89149" tIns="44575" rIns="89149" bIns="44575" numCol="1" anchor="b" anchorCtr="0" compatLnSpc="1">
            <a:prstTxWarp prst="textNoShape">
              <a:avLst/>
            </a:prstTxWarp>
          </a:bodyPr>
          <a:lstStyle>
            <a:lvl1pPr defTabSz="891652" eaLnBrk="1" hangingPunct="1">
              <a:spcAft>
                <a:spcPct val="0"/>
              </a:spcAft>
              <a:buClrTx/>
              <a:buFontTx/>
              <a:buNone/>
              <a:defRPr sz="1200" b="0">
                <a:latin typeface="Arial" charset="0"/>
              </a:defRPr>
            </a:lvl1pPr>
          </a:lstStyle>
          <a:p>
            <a:pPr>
              <a:defRPr/>
            </a:pPr>
            <a:endParaRPr lang="en-GB"/>
          </a:p>
        </p:txBody>
      </p:sp>
      <p:sp>
        <p:nvSpPr>
          <p:cNvPr id="16391"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89149" tIns="44575" rIns="89149" bIns="44575" numCol="1" anchor="b" anchorCtr="0" compatLnSpc="1">
            <a:prstTxWarp prst="textNoShape">
              <a:avLst/>
            </a:prstTxWarp>
          </a:bodyPr>
          <a:lstStyle>
            <a:lvl1pPr algn="r" defTabSz="891652" eaLnBrk="1" hangingPunct="1">
              <a:spcAft>
                <a:spcPct val="0"/>
              </a:spcAft>
              <a:buClrTx/>
              <a:buFontTx/>
              <a:buNone/>
              <a:defRPr sz="1200" b="0">
                <a:latin typeface="Arial" charset="0"/>
              </a:defRPr>
            </a:lvl1pPr>
          </a:lstStyle>
          <a:p>
            <a:pPr>
              <a:defRPr/>
            </a:pPr>
            <a:fld id="{6EC72841-4D0F-4983-A5D6-72DFE8226C7E}" type="slidenum">
              <a:rPr lang="en-GB"/>
              <a:pPr>
                <a:defRPr/>
              </a:pPr>
              <a:t>‹#›</a:t>
            </a:fld>
            <a:endParaRPr lang="en-GB" dirty="0"/>
          </a:p>
        </p:txBody>
      </p:sp>
    </p:spTree>
    <p:extLst>
      <p:ext uri="{BB962C8B-B14F-4D97-AF65-F5344CB8AC3E}">
        <p14:creationId xmlns:p14="http://schemas.microsoft.com/office/powerpoint/2010/main" val="23582014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3" descr="VF_STK_Icon_RGB_Red_AWgt"/>
          <p:cNvPicPr>
            <a:picLocks noChangeAspect="1" noChangeArrowheads="1"/>
          </p:cNvPicPr>
          <p:nvPr/>
        </p:nvPicPr>
        <p:blipFill>
          <a:blip r:embed="rId2"/>
          <a:srcRect/>
          <a:stretch>
            <a:fillRect/>
          </a:stretch>
        </p:blipFill>
        <p:spPr bwMode="auto">
          <a:xfrm>
            <a:off x="7710488" y="5781675"/>
            <a:ext cx="1141412" cy="774700"/>
          </a:xfrm>
          <a:prstGeom prst="rect">
            <a:avLst/>
          </a:prstGeom>
          <a:noFill/>
          <a:ln w="9525">
            <a:noFill/>
            <a:miter lim="800000"/>
            <a:headEnd/>
            <a:tailEnd/>
          </a:ln>
        </p:spPr>
      </p:pic>
      <p:sp>
        <p:nvSpPr>
          <p:cNvPr id="5122" name="Rectangle 2"/>
          <p:cNvSpPr>
            <a:spLocks noGrp="1" noChangeArrowheads="1"/>
          </p:cNvSpPr>
          <p:nvPr>
            <p:ph type="ctrTitle"/>
          </p:nvPr>
        </p:nvSpPr>
        <p:spPr>
          <a:xfrm>
            <a:off x="1876425" y="2135188"/>
            <a:ext cx="6545263" cy="1408112"/>
          </a:xfrm>
        </p:spPr>
        <p:txBody>
          <a:bodyPr lIns="91440" tIns="45720"/>
          <a:lstStyle>
            <a:lvl1pPr>
              <a:defRPr sz="2400">
                <a:solidFill>
                  <a:schemeClr val="tx2"/>
                </a:solidFill>
              </a:defRPr>
            </a:lvl1pPr>
          </a:lstStyle>
          <a:p>
            <a:r>
              <a:rPr lang="en-GB"/>
              <a:t>Click to edit Master title</a:t>
            </a:r>
          </a:p>
        </p:txBody>
      </p:sp>
      <p:sp>
        <p:nvSpPr>
          <p:cNvPr id="5123" name="Rectangle 3"/>
          <p:cNvSpPr>
            <a:spLocks noGrp="1" noChangeArrowheads="1"/>
          </p:cNvSpPr>
          <p:nvPr>
            <p:ph type="subTitle" idx="1"/>
          </p:nvPr>
        </p:nvSpPr>
        <p:spPr>
          <a:xfrm>
            <a:off x="1876425" y="3543300"/>
            <a:ext cx="6554788" cy="1028700"/>
          </a:xfrm>
        </p:spPr>
        <p:txBody>
          <a:bodyPr lIns="90000" tIns="45720"/>
          <a:lstStyle>
            <a:lvl1pPr marL="0" indent="0">
              <a:spcBef>
                <a:spcPct val="40000"/>
              </a:spcBef>
              <a:buFontTx/>
              <a:buNone/>
              <a:defRPr sz="2000">
                <a:solidFill>
                  <a:srgbClr val="999999"/>
                </a:solidFill>
              </a:defRPr>
            </a:lvl1pPr>
          </a:lstStyle>
          <a:p>
            <a:r>
              <a:rPr lang="en-GB"/>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27788" y="476250"/>
            <a:ext cx="1960562" cy="5473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46100" y="476250"/>
            <a:ext cx="5729288" cy="5473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6100" y="1412875"/>
            <a:ext cx="3844925" cy="4537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43425" y="1412875"/>
            <a:ext cx="3844925" cy="4537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auto">
          <a:xfrm>
            <a:off x="0" y="6318250"/>
            <a:ext cx="9144000" cy="539750"/>
          </a:xfrm>
          <a:prstGeom prst="rect">
            <a:avLst/>
          </a:prstGeom>
          <a:gradFill rotWithShape="1">
            <a:gsLst>
              <a:gs pos="0">
                <a:srgbClr val="B30000"/>
              </a:gs>
              <a:gs pos="100000">
                <a:schemeClr val="tx2"/>
              </a:gs>
            </a:gsLst>
            <a:lin ang="0" scaled="1"/>
          </a:gradFill>
          <a:ln w="9525">
            <a:noFill/>
            <a:miter lim="800000"/>
            <a:headEnd/>
            <a:tailEnd/>
          </a:ln>
          <a:effectLst/>
        </p:spPr>
        <p:txBody>
          <a:bodyPr wrap="none" anchor="ctr"/>
          <a:lstStyle/>
          <a:p>
            <a:pPr>
              <a:defRPr/>
            </a:pPr>
            <a:endParaRPr lang="en-US" dirty="0"/>
          </a:p>
        </p:txBody>
      </p:sp>
      <p:sp>
        <p:nvSpPr>
          <p:cNvPr id="1027" name="Rectangle 6"/>
          <p:cNvSpPr>
            <a:spLocks noGrp="1" noChangeArrowheads="1"/>
          </p:cNvSpPr>
          <p:nvPr>
            <p:ph type="title"/>
          </p:nvPr>
        </p:nvSpPr>
        <p:spPr bwMode="auto">
          <a:xfrm>
            <a:off x="546100" y="476250"/>
            <a:ext cx="7842250" cy="762000"/>
          </a:xfrm>
          <a:prstGeom prst="rect">
            <a:avLst/>
          </a:prstGeom>
          <a:noFill/>
          <a:ln w="9525">
            <a:noFill/>
            <a:miter lim="800000"/>
            <a:headEnd/>
            <a:tailEnd/>
          </a:ln>
        </p:spPr>
        <p:txBody>
          <a:bodyPr vert="horz" wrap="square" lIns="0" tIns="0" rIns="91440" bIns="45720" numCol="1" anchor="t" anchorCtr="0" compatLnSpc="1">
            <a:prstTxWarp prst="textNoShape">
              <a:avLst/>
            </a:prstTxWarp>
          </a:bodyPr>
          <a:lstStyle/>
          <a:p>
            <a:pPr lvl="0"/>
            <a:r>
              <a:rPr lang="en-GB" smtClean="0"/>
              <a:t>Click to edit Master title style</a:t>
            </a:r>
          </a:p>
        </p:txBody>
      </p:sp>
      <p:sp>
        <p:nvSpPr>
          <p:cNvPr id="1028" name="Rectangle 7"/>
          <p:cNvSpPr>
            <a:spLocks noGrp="1" noChangeArrowheads="1"/>
          </p:cNvSpPr>
          <p:nvPr>
            <p:ph type="body" idx="1"/>
          </p:nvPr>
        </p:nvSpPr>
        <p:spPr bwMode="auto">
          <a:xfrm>
            <a:off x="546100" y="1412875"/>
            <a:ext cx="7842250" cy="4537075"/>
          </a:xfrm>
          <a:prstGeom prst="rect">
            <a:avLst/>
          </a:prstGeom>
          <a:noFill/>
          <a:ln w="9525">
            <a:noFill/>
            <a:miter lim="800000"/>
            <a:headEnd/>
            <a:tailEnd/>
          </a:ln>
        </p:spPr>
        <p:txBody>
          <a:bodyPr vert="horz" wrap="square" lIns="0" tIns="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1029" name="Picture 16" descr="roundel"/>
          <p:cNvPicPr>
            <a:picLocks noChangeAspect="1" noChangeArrowheads="1"/>
          </p:cNvPicPr>
          <p:nvPr/>
        </p:nvPicPr>
        <p:blipFill>
          <a:blip r:embed="rId13"/>
          <a:srcRect/>
          <a:stretch>
            <a:fillRect/>
          </a:stretch>
        </p:blipFill>
        <p:spPr bwMode="auto">
          <a:xfrm>
            <a:off x="8548688" y="6408738"/>
            <a:ext cx="360362" cy="3603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76"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iming>
    <p:tnLst>
      <p:par>
        <p:cTn id="1" dur="indefinite" restart="never" nodeType="tmRoot"/>
      </p:par>
    </p:tnLst>
  </p:timing>
  <p:hf sldNum="0" hdr="0" dt="0"/>
  <p:txStyles>
    <p:titleStyle>
      <a:lvl1pPr algn="l" rtl="0" eaLnBrk="0" fontAlgn="base" hangingPunct="0">
        <a:lnSpc>
          <a:spcPct val="90000"/>
        </a:lnSpc>
        <a:spcBef>
          <a:spcPct val="0"/>
        </a:spcBef>
        <a:spcAft>
          <a:spcPct val="0"/>
        </a:spcAft>
        <a:defRPr sz="4400" b="1">
          <a:solidFill>
            <a:srgbClr val="FF0000"/>
          </a:solidFill>
          <a:latin typeface="+mj-lt"/>
          <a:ea typeface="+mj-ea"/>
          <a:cs typeface="+mj-cs"/>
        </a:defRPr>
      </a:lvl1pPr>
      <a:lvl2pPr algn="l" rtl="0" eaLnBrk="0" fontAlgn="base" hangingPunct="0">
        <a:lnSpc>
          <a:spcPct val="90000"/>
        </a:lnSpc>
        <a:spcBef>
          <a:spcPct val="0"/>
        </a:spcBef>
        <a:spcAft>
          <a:spcPct val="0"/>
        </a:spcAft>
        <a:defRPr sz="4400" b="1">
          <a:solidFill>
            <a:srgbClr val="FF0000"/>
          </a:solidFill>
          <a:latin typeface="Arial" charset="0"/>
        </a:defRPr>
      </a:lvl2pPr>
      <a:lvl3pPr algn="l" rtl="0" eaLnBrk="0" fontAlgn="base" hangingPunct="0">
        <a:lnSpc>
          <a:spcPct val="90000"/>
        </a:lnSpc>
        <a:spcBef>
          <a:spcPct val="0"/>
        </a:spcBef>
        <a:spcAft>
          <a:spcPct val="0"/>
        </a:spcAft>
        <a:defRPr sz="4400" b="1">
          <a:solidFill>
            <a:srgbClr val="FF0000"/>
          </a:solidFill>
          <a:latin typeface="Arial" charset="0"/>
        </a:defRPr>
      </a:lvl3pPr>
      <a:lvl4pPr algn="l" rtl="0" eaLnBrk="0" fontAlgn="base" hangingPunct="0">
        <a:lnSpc>
          <a:spcPct val="90000"/>
        </a:lnSpc>
        <a:spcBef>
          <a:spcPct val="0"/>
        </a:spcBef>
        <a:spcAft>
          <a:spcPct val="0"/>
        </a:spcAft>
        <a:defRPr sz="4400" b="1">
          <a:solidFill>
            <a:srgbClr val="FF0000"/>
          </a:solidFill>
          <a:latin typeface="Arial" charset="0"/>
        </a:defRPr>
      </a:lvl4pPr>
      <a:lvl5pPr algn="l" rtl="0" eaLnBrk="0" fontAlgn="base" hangingPunct="0">
        <a:lnSpc>
          <a:spcPct val="90000"/>
        </a:lnSpc>
        <a:spcBef>
          <a:spcPct val="0"/>
        </a:spcBef>
        <a:spcAft>
          <a:spcPct val="0"/>
        </a:spcAft>
        <a:defRPr sz="4400" b="1">
          <a:solidFill>
            <a:srgbClr val="FF0000"/>
          </a:solidFill>
          <a:latin typeface="Arial" charset="0"/>
        </a:defRPr>
      </a:lvl5pPr>
      <a:lvl6pPr marL="457200" algn="l" rtl="0" eaLnBrk="0" fontAlgn="base" hangingPunct="0">
        <a:lnSpc>
          <a:spcPct val="90000"/>
        </a:lnSpc>
        <a:spcBef>
          <a:spcPct val="0"/>
        </a:spcBef>
        <a:spcAft>
          <a:spcPct val="0"/>
        </a:spcAft>
        <a:defRPr b="1">
          <a:solidFill>
            <a:srgbClr val="FF0000"/>
          </a:solidFill>
          <a:latin typeface="Arial" charset="0"/>
        </a:defRPr>
      </a:lvl6pPr>
      <a:lvl7pPr marL="914400" algn="l" rtl="0" eaLnBrk="0" fontAlgn="base" hangingPunct="0">
        <a:lnSpc>
          <a:spcPct val="90000"/>
        </a:lnSpc>
        <a:spcBef>
          <a:spcPct val="0"/>
        </a:spcBef>
        <a:spcAft>
          <a:spcPct val="0"/>
        </a:spcAft>
        <a:defRPr b="1">
          <a:solidFill>
            <a:srgbClr val="FF0000"/>
          </a:solidFill>
          <a:latin typeface="Arial" charset="0"/>
        </a:defRPr>
      </a:lvl7pPr>
      <a:lvl8pPr marL="1371600" algn="l" rtl="0" eaLnBrk="0" fontAlgn="base" hangingPunct="0">
        <a:lnSpc>
          <a:spcPct val="90000"/>
        </a:lnSpc>
        <a:spcBef>
          <a:spcPct val="0"/>
        </a:spcBef>
        <a:spcAft>
          <a:spcPct val="0"/>
        </a:spcAft>
        <a:defRPr b="1">
          <a:solidFill>
            <a:srgbClr val="FF0000"/>
          </a:solidFill>
          <a:latin typeface="Arial" charset="0"/>
        </a:defRPr>
      </a:lvl8pPr>
      <a:lvl9pPr marL="1828800" algn="l" rtl="0" eaLnBrk="0" fontAlgn="base" hangingPunct="0">
        <a:lnSpc>
          <a:spcPct val="90000"/>
        </a:lnSpc>
        <a:spcBef>
          <a:spcPct val="0"/>
        </a:spcBef>
        <a:spcAft>
          <a:spcPct val="0"/>
        </a:spcAft>
        <a:defRPr b="1">
          <a:solidFill>
            <a:srgbClr val="FF0000"/>
          </a:solidFill>
          <a:latin typeface="Arial" charset="0"/>
        </a:defRPr>
      </a:lvl9pPr>
    </p:titleStyle>
    <p:bodyStyle>
      <a:lvl1pPr marL="182563" indent="-182563" algn="l" rtl="0" eaLnBrk="0" fontAlgn="base" hangingPunct="0">
        <a:lnSpc>
          <a:spcPct val="90000"/>
        </a:lnSpc>
        <a:spcBef>
          <a:spcPct val="60000"/>
        </a:spcBef>
        <a:spcAft>
          <a:spcPct val="0"/>
        </a:spcAft>
        <a:buClr>
          <a:srgbClr val="FF0000"/>
        </a:buClr>
        <a:buChar char="•"/>
        <a:defRPr sz="3200">
          <a:solidFill>
            <a:schemeClr val="tx1"/>
          </a:solidFill>
          <a:latin typeface="+mn-lt"/>
          <a:ea typeface="+mn-ea"/>
          <a:cs typeface="+mn-cs"/>
        </a:defRPr>
      </a:lvl1pPr>
      <a:lvl2pPr marL="388938" indent="-182563" algn="l" rtl="0" eaLnBrk="0" fontAlgn="base" hangingPunct="0">
        <a:lnSpc>
          <a:spcPct val="90000"/>
        </a:lnSpc>
        <a:spcBef>
          <a:spcPct val="30000"/>
        </a:spcBef>
        <a:spcAft>
          <a:spcPct val="0"/>
        </a:spcAft>
        <a:buClr>
          <a:schemeClr val="tx1"/>
        </a:buClr>
        <a:buChar char="–"/>
        <a:defRPr sz="1600">
          <a:solidFill>
            <a:schemeClr val="tx1"/>
          </a:solidFill>
          <a:latin typeface="+mn-lt"/>
        </a:defRPr>
      </a:lvl2pPr>
      <a:lvl3pPr marL="541338" indent="-128588" algn="l" rtl="0" eaLnBrk="0" fontAlgn="base" hangingPunct="0">
        <a:lnSpc>
          <a:spcPct val="90000"/>
        </a:lnSpc>
        <a:spcBef>
          <a:spcPct val="20000"/>
        </a:spcBef>
        <a:spcAft>
          <a:spcPct val="0"/>
        </a:spcAft>
        <a:buClr>
          <a:schemeClr val="tx1"/>
        </a:buClr>
        <a:buChar char="–"/>
        <a:defRPr sz="1400">
          <a:solidFill>
            <a:schemeClr val="tx1"/>
          </a:solidFill>
          <a:latin typeface="+mn-lt"/>
        </a:defRPr>
      </a:lvl3pPr>
      <a:lvl4pPr marL="711200" indent="-149225" algn="l" rtl="0" eaLnBrk="0" fontAlgn="base" hangingPunct="0">
        <a:lnSpc>
          <a:spcPct val="90000"/>
        </a:lnSpc>
        <a:spcBef>
          <a:spcPct val="20000"/>
        </a:spcBef>
        <a:spcAft>
          <a:spcPct val="0"/>
        </a:spcAft>
        <a:buClr>
          <a:schemeClr val="tx1"/>
        </a:buClr>
        <a:buChar char="–"/>
        <a:defRPr sz="1400">
          <a:solidFill>
            <a:schemeClr val="tx1"/>
          </a:solidFill>
          <a:latin typeface="+mn-lt"/>
        </a:defRPr>
      </a:lvl4pPr>
      <a:lvl5pPr marL="903288" indent="-169863" algn="l" rtl="0" eaLnBrk="0" fontAlgn="base" hangingPunct="0">
        <a:lnSpc>
          <a:spcPct val="90000"/>
        </a:lnSpc>
        <a:spcBef>
          <a:spcPct val="20000"/>
        </a:spcBef>
        <a:spcAft>
          <a:spcPct val="0"/>
        </a:spcAft>
        <a:buClr>
          <a:schemeClr val="tx1"/>
        </a:buClr>
        <a:buChar char="–"/>
        <a:defRPr sz="1400">
          <a:solidFill>
            <a:schemeClr val="tx1"/>
          </a:solidFill>
          <a:latin typeface="+mn-lt"/>
        </a:defRPr>
      </a:lvl5pPr>
      <a:lvl6pPr marL="1360488" indent="-169863" algn="l" rtl="0" eaLnBrk="0" fontAlgn="base" hangingPunct="0">
        <a:lnSpc>
          <a:spcPct val="90000"/>
        </a:lnSpc>
        <a:spcBef>
          <a:spcPct val="20000"/>
        </a:spcBef>
        <a:spcAft>
          <a:spcPct val="0"/>
        </a:spcAft>
        <a:buClr>
          <a:schemeClr val="tx1"/>
        </a:buClr>
        <a:buChar char="–"/>
        <a:defRPr sz="1400">
          <a:solidFill>
            <a:schemeClr val="tx1"/>
          </a:solidFill>
          <a:latin typeface="+mn-lt"/>
        </a:defRPr>
      </a:lvl6pPr>
      <a:lvl7pPr marL="1817688" indent="-169863" algn="l" rtl="0" eaLnBrk="0" fontAlgn="base" hangingPunct="0">
        <a:lnSpc>
          <a:spcPct val="90000"/>
        </a:lnSpc>
        <a:spcBef>
          <a:spcPct val="20000"/>
        </a:spcBef>
        <a:spcAft>
          <a:spcPct val="0"/>
        </a:spcAft>
        <a:buClr>
          <a:schemeClr val="tx1"/>
        </a:buClr>
        <a:buChar char="–"/>
        <a:defRPr sz="1400">
          <a:solidFill>
            <a:schemeClr val="tx1"/>
          </a:solidFill>
          <a:latin typeface="+mn-lt"/>
        </a:defRPr>
      </a:lvl7pPr>
      <a:lvl8pPr marL="2274888" indent="-169863" algn="l" rtl="0" eaLnBrk="0" fontAlgn="base" hangingPunct="0">
        <a:lnSpc>
          <a:spcPct val="90000"/>
        </a:lnSpc>
        <a:spcBef>
          <a:spcPct val="20000"/>
        </a:spcBef>
        <a:spcAft>
          <a:spcPct val="0"/>
        </a:spcAft>
        <a:buClr>
          <a:schemeClr val="tx1"/>
        </a:buClr>
        <a:buChar char="–"/>
        <a:defRPr sz="1400">
          <a:solidFill>
            <a:schemeClr val="tx1"/>
          </a:solidFill>
          <a:latin typeface="+mn-lt"/>
        </a:defRPr>
      </a:lvl8pPr>
      <a:lvl9pPr marL="2732088" indent="-169863" algn="l" rtl="0" eaLnBrk="0" fontAlgn="base" hangingPunct="0">
        <a:lnSpc>
          <a:spcPct val="90000"/>
        </a:lnSpc>
        <a:spcBef>
          <a:spcPct val="20000"/>
        </a:spcBef>
        <a:spcAft>
          <a:spcPct val="0"/>
        </a:spcAft>
        <a:buClr>
          <a:schemeClr val="tx1"/>
        </a:buClr>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ctrTitle"/>
          </p:nvPr>
        </p:nvSpPr>
        <p:spPr>
          <a:xfrm>
            <a:off x="879475" y="1151907"/>
            <a:ext cx="7542213" cy="4500748"/>
          </a:xfrm>
        </p:spPr>
        <p:txBody>
          <a:bodyPr/>
          <a:lstStyle/>
          <a:p>
            <a:pPr>
              <a:defRPr/>
            </a:pPr>
            <a:r>
              <a:rPr lang="en-GB" sz="3200" dirty="0">
                <a:latin typeface="+mn-lt"/>
              </a:rPr>
              <a:t/>
            </a:r>
            <a:br>
              <a:rPr lang="en-GB" sz="3200" dirty="0">
                <a:latin typeface="+mn-lt"/>
              </a:rPr>
            </a:br>
            <a:r>
              <a:rPr lang="en-GB" sz="3200" dirty="0" smtClean="0">
                <a:latin typeface="+mn-lt"/>
              </a:rPr>
              <a:t/>
            </a:r>
            <a:br>
              <a:rPr lang="en-GB" sz="3200" dirty="0" smtClean="0">
                <a:latin typeface="+mn-lt"/>
              </a:rPr>
            </a:br>
            <a:r>
              <a:rPr lang="en-GB" sz="3200" dirty="0" smtClean="0">
                <a:latin typeface="Vodafone Rg" pitchFamily="34" charset="0"/>
              </a:rPr>
              <a:t>MOVING TO GREEN TECHONOLOGIES</a:t>
            </a:r>
            <a:br>
              <a:rPr lang="en-GB" sz="3200" dirty="0" smtClean="0">
                <a:latin typeface="Vodafone Rg" pitchFamily="34" charset="0"/>
              </a:rPr>
            </a:br>
            <a:r>
              <a:rPr lang="en-GB" sz="3200" dirty="0" smtClean="0">
                <a:latin typeface="Vodafone Rg" pitchFamily="34" charset="0"/>
              </a:rPr>
              <a:t>VODAFONE GHANA EXPERIENCE</a:t>
            </a:r>
            <a:br>
              <a:rPr lang="en-GB" sz="3200" dirty="0" smtClean="0">
                <a:latin typeface="Vodafone Rg" pitchFamily="34" charset="0"/>
              </a:rPr>
            </a:br>
            <a:r>
              <a:rPr lang="en-GB" sz="3200" dirty="0">
                <a:latin typeface="Vodafone Rg" pitchFamily="34" charset="0"/>
              </a:rPr>
              <a:t/>
            </a:r>
            <a:br>
              <a:rPr lang="en-GB" sz="3200" dirty="0">
                <a:latin typeface="Vodafone Rg" pitchFamily="34" charset="0"/>
              </a:rPr>
            </a:br>
            <a:r>
              <a:rPr lang="en-GB" sz="2800" dirty="0" smtClean="0">
                <a:latin typeface="Vodafone Rg" pitchFamily="34" charset="0"/>
              </a:rPr>
              <a:t>by</a:t>
            </a:r>
            <a:br>
              <a:rPr lang="en-GB" sz="2800" dirty="0" smtClean="0">
                <a:latin typeface="Vodafone Rg" pitchFamily="34" charset="0"/>
              </a:rPr>
            </a:br>
            <a:r>
              <a:rPr lang="en-GB" sz="2800" dirty="0">
                <a:latin typeface="Vodafone Rg" pitchFamily="34" charset="0"/>
              </a:rPr>
              <a:t/>
            </a:r>
            <a:br>
              <a:rPr lang="en-GB" sz="2800" dirty="0">
                <a:latin typeface="Vodafone Rg" pitchFamily="34" charset="0"/>
              </a:rPr>
            </a:br>
            <a:r>
              <a:rPr lang="en-GB" sz="2800" smtClean="0">
                <a:latin typeface="Vodafone Rg" pitchFamily="34" charset="0"/>
              </a:rPr>
              <a:t>Mamle Asare</a:t>
            </a:r>
            <a:br>
              <a:rPr lang="en-GB" sz="2800" smtClean="0">
                <a:latin typeface="Vodafone Rg" pitchFamily="34" charset="0"/>
              </a:rPr>
            </a:br>
            <a:r>
              <a:rPr lang="en-GB" smtClean="0">
                <a:latin typeface="Vodafone Rg" pitchFamily="34" charset="0"/>
              </a:rPr>
              <a:t>Sustainability </a:t>
            </a:r>
            <a:r>
              <a:rPr lang="en-GB" dirty="0" smtClean="0">
                <a:latin typeface="Vodafone Rg" pitchFamily="34" charset="0"/>
              </a:rPr>
              <a:t>Manager</a:t>
            </a:r>
            <a:br>
              <a:rPr lang="en-GB" dirty="0" smtClean="0">
                <a:latin typeface="Vodafone Rg" pitchFamily="34" charset="0"/>
              </a:rPr>
            </a:br>
            <a:r>
              <a:rPr lang="en-GB" dirty="0" smtClean="0">
                <a:latin typeface="Vodafone Rg" pitchFamily="34" charset="0"/>
              </a:rPr>
              <a:t>Vodafone Ghana</a:t>
            </a:r>
            <a:br>
              <a:rPr lang="en-GB" dirty="0" smtClean="0">
                <a:latin typeface="Vodafone Rg" pitchFamily="34" charset="0"/>
              </a:rPr>
            </a:br>
            <a:r>
              <a:rPr lang="en-GB" dirty="0" smtClean="0">
                <a:latin typeface="Vodafone Rg" pitchFamily="34" charset="0"/>
              </a:rPr>
              <a:t/>
            </a:r>
            <a:br>
              <a:rPr lang="en-GB" dirty="0" smtClean="0">
                <a:latin typeface="Vodafone Rg" pitchFamily="34" charset="0"/>
              </a:rPr>
            </a:br>
            <a:r>
              <a:rPr lang="en-GB" sz="3200" dirty="0">
                <a:latin typeface="+mn-lt"/>
              </a:rPr>
              <a:t> </a:t>
            </a:r>
            <a:r>
              <a:rPr lang="en-GB" sz="3200" dirty="0" smtClean="0">
                <a:latin typeface="+mn-lt"/>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dirty="0" smtClean="0">
                <a:latin typeface="Vodafone Rg" pitchFamily="34" charset="0"/>
              </a:rPr>
              <a:t>END</a:t>
            </a:r>
            <a:endParaRPr lang="en-US" sz="2800" dirty="0">
              <a:latin typeface="Vodafone Rg" pitchFamily="34" charset="0"/>
            </a:endParaRPr>
          </a:p>
        </p:txBody>
      </p:sp>
      <p:sp>
        <p:nvSpPr>
          <p:cNvPr id="3" name="Content Placeholder 2"/>
          <p:cNvSpPr>
            <a:spLocks noGrp="1"/>
          </p:cNvSpPr>
          <p:nvPr>
            <p:ph idx="1"/>
          </p:nvPr>
        </p:nvSpPr>
        <p:spPr/>
        <p:txBody>
          <a:bodyPr/>
          <a:lstStyle/>
          <a:p>
            <a:endParaRPr lang="en-US" dirty="0" smtClean="0"/>
          </a:p>
          <a:p>
            <a:endParaRPr lang="en-US" dirty="0"/>
          </a:p>
          <a:p>
            <a:pPr marL="0" indent="0" algn="ctr">
              <a:buNone/>
            </a:pPr>
            <a:r>
              <a:rPr lang="en-US" sz="2800" dirty="0" smtClean="0">
                <a:latin typeface="Vodafone Rg" pitchFamily="34" charset="0"/>
              </a:rPr>
              <a:t>Thanks for your attention</a:t>
            </a:r>
            <a:endParaRPr lang="en-US" sz="2800" dirty="0">
              <a:latin typeface="Vodafone Rg" pitchFamily="34" charset="0"/>
            </a:endParaRPr>
          </a:p>
        </p:txBody>
      </p:sp>
    </p:spTree>
    <p:extLst>
      <p:ext uri="{BB962C8B-B14F-4D97-AF65-F5344CB8AC3E}">
        <p14:creationId xmlns:p14="http://schemas.microsoft.com/office/powerpoint/2010/main" val="351649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534988" y="465138"/>
            <a:ext cx="7842250" cy="762000"/>
          </a:xfrm>
        </p:spPr>
        <p:txBody>
          <a:bodyPr/>
          <a:lstStyle/>
          <a:p>
            <a:r>
              <a:rPr lang="en-US" sz="2800" dirty="0" smtClean="0">
                <a:latin typeface="Vodafone Rg" pitchFamily="34" charset="0"/>
              </a:rPr>
              <a:t>Contents</a:t>
            </a:r>
          </a:p>
        </p:txBody>
      </p:sp>
      <p:sp>
        <p:nvSpPr>
          <p:cNvPr id="4099" name="Content Placeholder 2"/>
          <p:cNvSpPr>
            <a:spLocks noGrp="1"/>
          </p:cNvSpPr>
          <p:nvPr>
            <p:ph idx="1"/>
          </p:nvPr>
        </p:nvSpPr>
        <p:spPr/>
        <p:txBody>
          <a:bodyPr/>
          <a:lstStyle/>
          <a:p>
            <a:endParaRPr lang="en-US" sz="2400" dirty="0" smtClean="0"/>
          </a:p>
          <a:p>
            <a:r>
              <a:rPr lang="en-US" sz="2800" dirty="0" smtClean="0">
                <a:latin typeface="Vodafone Rg" pitchFamily="34" charset="0"/>
              </a:rPr>
              <a:t>Vodafone Global Objectives</a:t>
            </a:r>
          </a:p>
          <a:p>
            <a:r>
              <a:rPr lang="en-US" sz="2800" dirty="0" smtClean="0">
                <a:latin typeface="Vodafone Rg" pitchFamily="34" charset="0"/>
              </a:rPr>
              <a:t>What Does Green ICT mean and what is the role of ICT companies in Combating Climate Change effects</a:t>
            </a:r>
          </a:p>
          <a:p>
            <a:r>
              <a:rPr lang="en-US" sz="2800" dirty="0" smtClean="0">
                <a:latin typeface="Vodafone Rg" pitchFamily="34" charset="0"/>
              </a:rPr>
              <a:t>What efforts is Vodafone Ghana making to be green </a:t>
            </a:r>
          </a:p>
          <a:p>
            <a:r>
              <a:rPr lang="en-US" sz="2800" dirty="0" smtClean="0">
                <a:latin typeface="Vodafone Rg" pitchFamily="34" charset="0"/>
              </a:rPr>
              <a:t>Future Plans</a:t>
            </a:r>
          </a:p>
          <a:p>
            <a:endParaRPr lang="en-US" sz="2800" dirty="0" smtClean="0">
              <a:latin typeface="Vodafone Rg"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528638" y="179388"/>
            <a:ext cx="7859712" cy="509382"/>
          </a:xfrm>
        </p:spPr>
        <p:txBody>
          <a:bodyPr/>
          <a:lstStyle/>
          <a:p>
            <a:r>
              <a:rPr lang="en-US" sz="2800" dirty="0" smtClean="0">
                <a:latin typeface="Vodafone Rg" pitchFamily="34" charset="0"/>
              </a:rPr>
              <a:t>Vodafone </a:t>
            </a:r>
            <a:r>
              <a:rPr lang="en-US" sz="2800" dirty="0">
                <a:latin typeface="Vodafone Rg" pitchFamily="34" charset="0"/>
              </a:rPr>
              <a:t>Global objectives on environment</a:t>
            </a:r>
            <a:endParaRPr lang="en-US" sz="2800" dirty="0" smtClean="0">
              <a:latin typeface="Vodafone Rg" pitchFamily="34" charset="0"/>
            </a:endParaRPr>
          </a:p>
        </p:txBody>
      </p:sp>
      <p:sp>
        <p:nvSpPr>
          <p:cNvPr id="5123" name="Content Placeholder 2"/>
          <p:cNvSpPr>
            <a:spLocks noGrp="1"/>
          </p:cNvSpPr>
          <p:nvPr>
            <p:ph idx="1"/>
          </p:nvPr>
        </p:nvSpPr>
        <p:spPr>
          <a:xfrm>
            <a:off x="546100" y="605642"/>
            <a:ext cx="8134350" cy="5961413"/>
          </a:xfrm>
        </p:spPr>
        <p:txBody>
          <a:bodyPr/>
          <a:lstStyle/>
          <a:p>
            <a:pPr lvl="0"/>
            <a:r>
              <a:rPr lang="en-US" sz="2400" dirty="0" smtClean="0">
                <a:latin typeface="Vodafone Rg" pitchFamily="34" charset="0"/>
              </a:rPr>
              <a:t>Be </a:t>
            </a:r>
            <a:r>
              <a:rPr lang="en-US" sz="2400" dirty="0">
                <a:latin typeface="Vodafone Rg" pitchFamily="34" charset="0"/>
              </a:rPr>
              <a:t>recognized as a ‘green’ brand in at least 75% of the developed markets where we operate by March 2012</a:t>
            </a:r>
          </a:p>
          <a:p>
            <a:pPr lvl="0"/>
            <a:r>
              <a:rPr lang="en-US" sz="2400" dirty="0">
                <a:latin typeface="Vodafone Rg" pitchFamily="34" charset="0"/>
              </a:rPr>
              <a:t>Be recognized as a communications company that is making one of the most significant contributions to achieving the Millennium Development Goals by March 2015</a:t>
            </a:r>
          </a:p>
          <a:p>
            <a:pPr lvl="0"/>
            <a:r>
              <a:rPr lang="en-US" sz="2400" dirty="0">
                <a:latin typeface="Vodafone Rg" pitchFamily="34" charset="0"/>
              </a:rPr>
              <a:t>Offer an option to  facilitate hearing impaired, visually impaired and elderly</a:t>
            </a:r>
          </a:p>
          <a:p>
            <a:pPr lvl="0"/>
            <a:r>
              <a:rPr lang="en-US" sz="2400" dirty="0">
                <a:latin typeface="Vodafone Rg" pitchFamily="34" charset="0"/>
              </a:rPr>
              <a:t>Contribute to building capacity to manage electronic waste in three emerging markets (India, Ghana and South Africa) by March 2012</a:t>
            </a:r>
          </a:p>
          <a:p>
            <a:pPr lvl="0"/>
            <a:r>
              <a:rPr lang="en-US" sz="2400" dirty="0">
                <a:latin typeface="Vodafone Rg" pitchFamily="34" charset="0"/>
              </a:rPr>
              <a:t>Develop joint CO2 reduction strategies with suppliers accounting for </a:t>
            </a:r>
            <a:r>
              <a:rPr lang="en-US" sz="2400" dirty="0" smtClean="0">
                <a:latin typeface="Vodafone Rg" pitchFamily="34" charset="0"/>
              </a:rPr>
              <a:t>50% Of </a:t>
            </a:r>
            <a:r>
              <a:rPr lang="en-US" sz="2400" dirty="0">
                <a:latin typeface="Vodafone Rg" pitchFamily="34" charset="0"/>
              </a:rPr>
              <a:t>procurement spend by March 2012</a:t>
            </a:r>
          </a:p>
          <a:p>
            <a:pPr marL="0" indent="0">
              <a:buFontTx/>
              <a:buNone/>
              <a:defRPr/>
            </a:pPr>
            <a:endParaRPr lang="en-US" sz="2400" b="1" dirty="0" smtClean="0">
              <a:solidFill>
                <a:srgbClr val="FF0000"/>
              </a:solidFill>
            </a:endParaRPr>
          </a:p>
          <a:p>
            <a:pPr>
              <a:buFontTx/>
              <a:buNone/>
              <a:defRPr/>
            </a:pPr>
            <a:endParaRPr lang="en-US" sz="2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100" y="1"/>
            <a:ext cx="7842250" cy="914399"/>
          </a:xfrm>
        </p:spPr>
        <p:txBody>
          <a:bodyPr/>
          <a:lstStyle/>
          <a:p>
            <a:r>
              <a:rPr lang="en-US" sz="2800" dirty="0">
                <a:latin typeface="Vodafone Rg" pitchFamily="34" charset="0"/>
              </a:rPr>
              <a:t>What is the role of ICT companies in combating Climate Change?</a:t>
            </a:r>
            <a:br>
              <a:rPr lang="en-US" sz="2800" dirty="0">
                <a:latin typeface="Vodafone Rg" pitchFamily="34" charset="0"/>
              </a:rPr>
            </a:br>
            <a:endParaRPr lang="en-US" sz="2800" dirty="0">
              <a:latin typeface="Vodafone Rg" pitchFamily="34" charset="0"/>
            </a:endParaRPr>
          </a:p>
        </p:txBody>
      </p:sp>
      <p:sp>
        <p:nvSpPr>
          <p:cNvPr id="3" name="Content Placeholder 2"/>
          <p:cNvSpPr>
            <a:spLocks noGrp="1"/>
          </p:cNvSpPr>
          <p:nvPr>
            <p:ph idx="1"/>
          </p:nvPr>
        </p:nvSpPr>
        <p:spPr>
          <a:xfrm>
            <a:off x="546100" y="902525"/>
            <a:ext cx="7842250" cy="5415148"/>
          </a:xfrm>
        </p:spPr>
        <p:txBody>
          <a:bodyPr/>
          <a:lstStyle/>
          <a:p>
            <a:pPr marL="0" indent="0">
              <a:buNone/>
            </a:pPr>
            <a:r>
              <a:rPr lang="en-US" sz="2400" dirty="0">
                <a:latin typeface="Vodafone Rg" pitchFamily="34" charset="0"/>
              </a:rPr>
              <a:t>As operators within the ICT sector we have a big role to play in helping the cause of Climate Change. Among the things we could do are;</a:t>
            </a:r>
          </a:p>
          <a:p>
            <a:pPr lvl="0"/>
            <a:r>
              <a:rPr lang="en-US" sz="2400" dirty="0">
                <a:latin typeface="Vodafone Rg" pitchFamily="34" charset="0"/>
              </a:rPr>
              <a:t>To look at the future impact of ICT by exploring quantitative and qualitative ways that could influence future environmental sustainability.</a:t>
            </a:r>
          </a:p>
          <a:p>
            <a:pPr lvl="0"/>
            <a:r>
              <a:rPr lang="en-US" sz="2400" dirty="0">
                <a:latin typeface="Vodafone Rg" pitchFamily="34" charset="0"/>
              </a:rPr>
              <a:t>To make access to information very easy and increase knowledge among policy makers and the general population through ‘capacity building’. </a:t>
            </a:r>
          </a:p>
          <a:p>
            <a:pPr lvl="0"/>
            <a:r>
              <a:rPr lang="en-US" sz="2400" dirty="0">
                <a:latin typeface="Vodafone Rg" pitchFamily="34" charset="0"/>
              </a:rPr>
              <a:t>Another way ICTs can help in reaching people in remote areas is the ‘Green Power for Mobiles’ initiative which is pioneering alternative power sources such as solar and wind for mobile base stations to serve the one billion people without access to grid electricity</a:t>
            </a:r>
            <a:r>
              <a:rPr lang="en-US" sz="2000" dirty="0">
                <a:latin typeface="Vodafone Rg" pitchFamily="34" charset="0"/>
              </a:rPr>
              <a:t>. </a:t>
            </a:r>
          </a:p>
        </p:txBody>
      </p:sp>
    </p:spTree>
    <p:extLst>
      <p:ext uri="{BB962C8B-B14F-4D97-AF65-F5344CB8AC3E}">
        <p14:creationId xmlns:p14="http://schemas.microsoft.com/office/powerpoint/2010/main" val="1750933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Vodafone Rg" pitchFamily="34" charset="0"/>
              </a:rPr>
              <a:t>Cont’d</a:t>
            </a:r>
            <a:endParaRPr lang="en-US" sz="2800" dirty="0">
              <a:latin typeface="Vodafone Rg" pitchFamily="34" charset="0"/>
            </a:endParaRPr>
          </a:p>
        </p:txBody>
      </p:sp>
      <p:sp>
        <p:nvSpPr>
          <p:cNvPr id="3" name="Content Placeholder 2"/>
          <p:cNvSpPr>
            <a:spLocks noGrp="1"/>
          </p:cNvSpPr>
          <p:nvPr>
            <p:ph idx="1"/>
          </p:nvPr>
        </p:nvSpPr>
        <p:spPr/>
        <p:txBody>
          <a:bodyPr/>
          <a:lstStyle/>
          <a:p>
            <a:pPr lvl="0"/>
            <a:r>
              <a:rPr lang="en-US" sz="2400" dirty="0">
                <a:latin typeface="Vodafone Rg" pitchFamily="34" charset="0"/>
              </a:rPr>
              <a:t>Ghana lacks an effective infrastructure for handling electronic waste. It is therefore necessary to apply the principle of producer responsibility by holding them to minimize their waste stream.</a:t>
            </a:r>
          </a:p>
          <a:p>
            <a:r>
              <a:rPr lang="en-US" sz="2400" dirty="0">
                <a:latin typeface="Vodafone Rg" pitchFamily="34" charset="0"/>
              </a:rPr>
              <a:t>Limiting sales models that make ICT products of little </a:t>
            </a:r>
            <a:r>
              <a:rPr lang="en-US" sz="2400" dirty="0" smtClean="0">
                <a:latin typeface="Vodafone Rg" pitchFamily="34" charset="0"/>
              </a:rPr>
              <a:t> </a:t>
            </a:r>
            <a:r>
              <a:rPr lang="en-US" sz="2400" dirty="0">
                <a:latin typeface="Vodafone Rg" pitchFamily="34" charset="0"/>
              </a:rPr>
              <a:t>no value in a short period of time</a:t>
            </a:r>
            <a:r>
              <a:rPr lang="en-US" sz="2400" dirty="0" smtClean="0">
                <a:latin typeface="Vodafone Rg" pitchFamily="34" charset="0"/>
              </a:rPr>
              <a:t>.</a:t>
            </a:r>
          </a:p>
          <a:p>
            <a:pPr lvl="0"/>
            <a:r>
              <a:rPr lang="en-US" sz="2400" dirty="0" smtClean="0">
                <a:latin typeface="Vodafone Rg" pitchFamily="34" charset="0"/>
              </a:rPr>
              <a:t>Support </a:t>
            </a:r>
            <a:r>
              <a:rPr lang="en-US" sz="2400" dirty="0">
                <a:latin typeface="Vodafone Rg" pitchFamily="34" charset="0"/>
              </a:rPr>
              <a:t>for intelligent systems for recycling and other forms of recovery, thereby decreasing the waste fraction that goes to final disposal and incineration.</a:t>
            </a:r>
          </a:p>
          <a:p>
            <a:pPr marL="0" indent="0">
              <a:buNone/>
            </a:pPr>
            <a:endParaRPr lang="en-US" dirty="0"/>
          </a:p>
        </p:txBody>
      </p:sp>
    </p:spTree>
    <p:extLst>
      <p:ext uri="{BB962C8B-B14F-4D97-AF65-F5344CB8AC3E}">
        <p14:creationId xmlns:p14="http://schemas.microsoft.com/office/powerpoint/2010/main" val="1884343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100" y="190006"/>
            <a:ext cx="7842250" cy="748146"/>
          </a:xfrm>
        </p:spPr>
        <p:txBody>
          <a:bodyPr/>
          <a:lstStyle/>
          <a:p>
            <a:r>
              <a:rPr lang="en-US" sz="2800" dirty="0">
                <a:latin typeface="Vodafone Rg" pitchFamily="34" charset="0"/>
              </a:rPr>
              <a:t>What is Vodafone Doing to be green?</a:t>
            </a:r>
            <a:br>
              <a:rPr lang="en-US" sz="2800" dirty="0">
                <a:latin typeface="Vodafone Rg" pitchFamily="34" charset="0"/>
              </a:rPr>
            </a:br>
            <a:endParaRPr lang="en-US" sz="2800" dirty="0">
              <a:latin typeface="Vodafone Rg" pitchFamily="34" charset="0"/>
            </a:endParaRPr>
          </a:p>
        </p:txBody>
      </p:sp>
      <p:sp>
        <p:nvSpPr>
          <p:cNvPr id="3" name="Content Placeholder 2"/>
          <p:cNvSpPr>
            <a:spLocks noGrp="1"/>
          </p:cNvSpPr>
          <p:nvPr>
            <p:ph idx="1"/>
          </p:nvPr>
        </p:nvSpPr>
        <p:spPr>
          <a:xfrm>
            <a:off x="546100" y="807522"/>
            <a:ext cx="7842250" cy="5260769"/>
          </a:xfrm>
        </p:spPr>
        <p:txBody>
          <a:bodyPr/>
          <a:lstStyle/>
          <a:p>
            <a:r>
              <a:rPr lang="en-US" sz="2400" dirty="0">
                <a:latin typeface="Vodafone Rg" pitchFamily="34" charset="0"/>
              </a:rPr>
              <a:t>Vodafone is collaborating with Environmental Protection Agency on a project called ” Integrating Climate Change into Telecommunication Industry”- this is a two year project which we launched in July 2010. We have done training for relevant stakeholders (National Disaster Management Organization), EPA, Ministry of Communication, Environmental Journalists, Metrological Services Department and selected Vodafone staff) on Climate Change and we are currently piloting an Early Warning System at </a:t>
            </a:r>
            <a:r>
              <a:rPr lang="en-US" sz="2400" dirty="0" err="1">
                <a:latin typeface="Vodafone Rg" pitchFamily="34" charset="0"/>
              </a:rPr>
              <a:t>Fanteakwa</a:t>
            </a:r>
            <a:r>
              <a:rPr lang="en-US" sz="2400" dirty="0">
                <a:latin typeface="Vodafone Rg" pitchFamily="34" charset="0"/>
              </a:rPr>
              <a:t> in the </a:t>
            </a:r>
            <a:r>
              <a:rPr lang="en-US" sz="2400" dirty="0" err="1">
                <a:latin typeface="Vodafone Rg" pitchFamily="34" charset="0"/>
              </a:rPr>
              <a:t>Begoro</a:t>
            </a:r>
            <a:r>
              <a:rPr lang="en-US" sz="2400" dirty="0">
                <a:latin typeface="Vodafone Rg" pitchFamily="34" charset="0"/>
              </a:rPr>
              <a:t> District, in the Eastern Region</a:t>
            </a:r>
            <a:r>
              <a:rPr lang="en-US" sz="2400" dirty="0" smtClean="0">
                <a:latin typeface="Vodafone Rg" pitchFamily="34" charset="0"/>
              </a:rPr>
              <a:t>.</a:t>
            </a:r>
          </a:p>
          <a:p>
            <a:r>
              <a:rPr lang="en-US" sz="2400" dirty="0" smtClean="0">
                <a:latin typeface="Vodafone Rg" pitchFamily="34" charset="0"/>
              </a:rPr>
              <a:t>We </a:t>
            </a:r>
            <a:r>
              <a:rPr lang="en-US" sz="2400" dirty="0">
                <a:latin typeface="Vodafone Rg" pitchFamily="34" charset="0"/>
              </a:rPr>
              <a:t>have our first green sites in the </a:t>
            </a:r>
            <a:r>
              <a:rPr lang="en-US" sz="2400" dirty="0" smtClean="0">
                <a:latin typeface="Vodafone Rg" pitchFamily="34" charset="0"/>
              </a:rPr>
              <a:t>Western and Northern Regions </a:t>
            </a:r>
            <a:r>
              <a:rPr lang="en-US" sz="2400" dirty="0">
                <a:latin typeface="Vodafone Rg" pitchFamily="34" charset="0"/>
              </a:rPr>
              <a:t>- by this we have removed the diesel generators and replaced with batteries to power up the sites reducing </a:t>
            </a:r>
            <a:r>
              <a:rPr lang="en-US" sz="2400" dirty="0" smtClean="0">
                <a:latin typeface="Vodafone Rg" pitchFamily="34" charset="0"/>
              </a:rPr>
              <a:t>CO2 </a:t>
            </a:r>
            <a:r>
              <a:rPr lang="en-US" sz="2400" dirty="0">
                <a:latin typeface="Vodafone Rg" pitchFamily="34" charset="0"/>
              </a:rPr>
              <a:t>emissions. </a:t>
            </a:r>
            <a:r>
              <a:rPr lang="en-US" sz="2400" dirty="0" smtClean="0">
                <a:latin typeface="Vodafone Rg" pitchFamily="34" charset="0"/>
              </a:rPr>
              <a:t>These </a:t>
            </a:r>
            <a:r>
              <a:rPr lang="en-US" sz="2400" dirty="0">
                <a:latin typeface="Vodafone Rg" pitchFamily="34" charset="0"/>
              </a:rPr>
              <a:t>sites are </a:t>
            </a:r>
            <a:r>
              <a:rPr lang="en-US" sz="2400" dirty="0" err="1" smtClean="0">
                <a:latin typeface="Vodafone Rg" pitchFamily="34" charset="0"/>
              </a:rPr>
              <a:t>Kayankaw</a:t>
            </a:r>
            <a:r>
              <a:rPr lang="en-US" sz="2400" dirty="0">
                <a:latin typeface="Vodafone Rg" pitchFamily="34" charset="0"/>
              </a:rPr>
              <a:t>;</a:t>
            </a:r>
            <a:r>
              <a:rPr lang="en-US" sz="2400" dirty="0" smtClean="0">
                <a:latin typeface="Vodafone Rg" pitchFamily="34" charset="0"/>
              </a:rPr>
              <a:t>  </a:t>
            </a:r>
            <a:r>
              <a:rPr lang="en-US" sz="2400" dirty="0" err="1">
                <a:latin typeface="Vodafone Rg" pitchFamily="34" charset="0"/>
              </a:rPr>
              <a:t>Kukruku</a:t>
            </a:r>
            <a:r>
              <a:rPr lang="en-US" sz="2400" dirty="0">
                <a:latin typeface="Vodafone Rg" pitchFamily="34" charset="0"/>
              </a:rPr>
              <a:t> </a:t>
            </a:r>
            <a:r>
              <a:rPr lang="en-US" sz="2400" dirty="0" smtClean="0">
                <a:latin typeface="Vodafone Rg" pitchFamily="34" charset="0"/>
              </a:rPr>
              <a:t>in the western region and </a:t>
            </a:r>
            <a:r>
              <a:rPr lang="en-US" sz="2400" dirty="0" err="1" smtClean="0">
                <a:latin typeface="Vodafone Rg" pitchFamily="34" charset="0"/>
              </a:rPr>
              <a:t>Domeabra</a:t>
            </a:r>
            <a:r>
              <a:rPr lang="en-US" sz="2400" dirty="0" smtClean="0">
                <a:latin typeface="Vodafone Rg" pitchFamily="34" charset="0"/>
              </a:rPr>
              <a:t> in the Northern region</a:t>
            </a:r>
            <a:r>
              <a:rPr lang="en-US" sz="2000" dirty="0" smtClean="0">
                <a:latin typeface="Vodafone Rg" pitchFamily="34" charset="0"/>
              </a:rPr>
              <a:t>.</a:t>
            </a:r>
            <a:endParaRPr lang="en-US" sz="2000" dirty="0">
              <a:latin typeface="Vodafone Rg" pitchFamily="34" charset="0"/>
            </a:endParaRPr>
          </a:p>
        </p:txBody>
      </p:sp>
    </p:spTree>
    <p:extLst>
      <p:ext uri="{BB962C8B-B14F-4D97-AF65-F5344CB8AC3E}">
        <p14:creationId xmlns:p14="http://schemas.microsoft.com/office/powerpoint/2010/main" val="465999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100" y="83127"/>
            <a:ext cx="7842250" cy="795647"/>
          </a:xfrm>
        </p:spPr>
        <p:txBody>
          <a:bodyPr/>
          <a:lstStyle/>
          <a:p>
            <a:r>
              <a:rPr lang="en-US" sz="2800" dirty="0" smtClean="0">
                <a:latin typeface="Vodafone Rg" pitchFamily="34" charset="0"/>
              </a:rPr>
              <a:t>Cont’d</a:t>
            </a:r>
            <a:endParaRPr lang="en-US" sz="2800" dirty="0">
              <a:latin typeface="Vodafone Rg" pitchFamily="34" charset="0"/>
            </a:endParaRPr>
          </a:p>
        </p:txBody>
      </p:sp>
      <p:sp>
        <p:nvSpPr>
          <p:cNvPr id="3" name="Content Placeholder 2"/>
          <p:cNvSpPr>
            <a:spLocks noGrp="1"/>
          </p:cNvSpPr>
          <p:nvPr>
            <p:ph idx="1"/>
          </p:nvPr>
        </p:nvSpPr>
        <p:spPr>
          <a:xfrm>
            <a:off x="546100" y="581891"/>
            <a:ext cx="7842250" cy="4975761"/>
          </a:xfrm>
        </p:spPr>
        <p:txBody>
          <a:bodyPr/>
          <a:lstStyle/>
          <a:p>
            <a:r>
              <a:rPr lang="en-US" sz="2000" dirty="0">
                <a:latin typeface="Vodafone Rg" pitchFamily="34" charset="0"/>
              </a:rPr>
              <a:t>As a telecommunications company we are further contributing to reducing CO2 emissions by promoting video conferencing and audio conferencing internally and minimizing air travel for international </a:t>
            </a:r>
            <a:r>
              <a:rPr lang="en-US" sz="2000" dirty="0" smtClean="0">
                <a:latin typeface="Vodafone Rg" pitchFamily="34" charset="0"/>
              </a:rPr>
              <a:t>meetings</a:t>
            </a:r>
          </a:p>
          <a:p>
            <a:pPr marL="0" indent="0">
              <a:buNone/>
            </a:pPr>
            <a:endParaRPr lang="en-US" sz="2000" dirty="0" smtClean="0">
              <a:latin typeface="Vodafone Rg" pitchFamily="34" charset="0"/>
            </a:endParaRPr>
          </a:p>
          <a:p>
            <a:r>
              <a:rPr lang="en-US" sz="2000" dirty="0"/>
              <a:t> </a:t>
            </a:r>
            <a:r>
              <a:rPr lang="en-US" sz="2000" dirty="0">
                <a:latin typeface="Vodafone Rg" pitchFamily="34" charset="0"/>
              </a:rPr>
              <a:t>Vodafone is partnering 3 NGOs in the Upper east region on a tree growing project named” Green Mobile community Project” where  local people are trained and employed to care for the seedlings and report progress of growth via mobile phone hence the name green mobile. This was launched in September </a:t>
            </a:r>
            <a:r>
              <a:rPr lang="en-US" sz="2000" dirty="0" smtClean="0">
                <a:latin typeface="Vodafone Rg" pitchFamily="34" charset="0"/>
              </a:rPr>
              <a:t>2010</a:t>
            </a:r>
          </a:p>
          <a:p>
            <a:pPr marL="0" indent="0">
              <a:buNone/>
            </a:pPr>
            <a:endParaRPr lang="en-US" sz="2000" dirty="0" smtClean="0">
              <a:latin typeface="Vodafone Rg" pitchFamily="34" charset="0"/>
            </a:endParaRPr>
          </a:p>
          <a:p>
            <a:r>
              <a:rPr lang="en-US" sz="2000" dirty="0">
                <a:latin typeface="Vodafone Rg" pitchFamily="34" charset="0"/>
              </a:rPr>
              <a:t>Vodafone is engaging with its suppliers and contractors on responsible disposal policy making sure that they follow our global waste disposal standards- this forms part of our procurement process</a:t>
            </a:r>
            <a:r>
              <a:rPr lang="en-US" sz="2000" dirty="0"/>
              <a:t>.</a:t>
            </a:r>
          </a:p>
          <a:p>
            <a:pPr marL="0" indent="0">
              <a:buNone/>
            </a:pPr>
            <a:endParaRPr lang="en-US" sz="2400" dirty="0">
              <a:latin typeface="Vodafone Rg" pitchFamily="34" charset="0"/>
            </a:endParaRPr>
          </a:p>
        </p:txBody>
      </p:sp>
    </p:spTree>
    <p:extLst>
      <p:ext uri="{BB962C8B-B14F-4D97-AF65-F5344CB8AC3E}">
        <p14:creationId xmlns:p14="http://schemas.microsoft.com/office/powerpoint/2010/main" val="3304571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Vodafone Rg" pitchFamily="34" charset="0"/>
              </a:rPr>
              <a:t>Cont’d</a:t>
            </a:r>
            <a:endParaRPr lang="en-US" sz="2800" dirty="0">
              <a:latin typeface="Vodafone Rg" pitchFamily="34" charset="0"/>
            </a:endParaRPr>
          </a:p>
        </p:txBody>
      </p:sp>
      <p:sp>
        <p:nvSpPr>
          <p:cNvPr id="3" name="Content Placeholder 2"/>
          <p:cNvSpPr>
            <a:spLocks noGrp="1"/>
          </p:cNvSpPr>
          <p:nvPr>
            <p:ph idx="1"/>
          </p:nvPr>
        </p:nvSpPr>
        <p:spPr/>
        <p:txBody>
          <a:bodyPr/>
          <a:lstStyle/>
          <a:p>
            <a:pPr marL="0" indent="0">
              <a:buNone/>
            </a:pPr>
            <a:endParaRPr lang="en-US" sz="2000" dirty="0" smtClean="0">
              <a:latin typeface="Vodafone Rg" pitchFamily="34" charset="0"/>
            </a:endParaRPr>
          </a:p>
          <a:p>
            <a:r>
              <a:rPr lang="en-US" sz="2400" dirty="0" smtClean="0">
                <a:latin typeface="Vodafone Rg" pitchFamily="34" charset="0"/>
              </a:rPr>
              <a:t>Vodafone Ghana is working with it’s staff to reduce energy usage within it’s facilities</a:t>
            </a:r>
            <a:endParaRPr lang="en-US" sz="2400" dirty="0">
              <a:latin typeface="Vodafone Rg" pitchFamily="34" charset="0"/>
            </a:endParaRPr>
          </a:p>
          <a:p>
            <a:r>
              <a:rPr lang="en-US" sz="2400" dirty="0" smtClean="0">
                <a:latin typeface="Vodafone Rg" pitchFamily="34" charset="0"/>
              </a:rPr>
              <a:t>We </a:t>
            </a:r>
            <a:r>
              <a:rPr lang="en-US" sz="2400" dirty="0">
                <a:latin typeface="Vodafone Rg" pitchFamily="34" charset="0"/>
              </a:rPr>
              <a:t>are in the information age and people can only impact a change with easy access to information. We are making that contribution and  </a:t>
            </a:r>
            <a:r>
              <a:rPr lang="en-US" sz="2400" dirty="0" smtClean="0">
                <a:latin typeface="Vodafone Rg" pitchFamily="34" charset="0"/>
              </a:rPr>
              <a:t>in </a:t>
            </a:r>
            <a:r>
              <a:rPr lang="en-US" sz="2400" dirty="0" smtClean="0">
                <a:latin typeface="Vodafone Rg" pitchFamily="34" charset="0"/>
              </a:rPr>
              <a:t>June </a:t>
            </a:r>
            <a:r>
              <a:rPr lang="en-US" sz="2400" dirty="0" smtClean="0">
                <a:latin typeface="Vodafone Rg" pitchFamily="34" charset="0"/>
              </a:rPr>
              <a:t>we </a:t>
            </a:r>
            <a:r>
              <a:rPr lang="en-US" sz="2400" dirty="0">
                <a:latin typeface="Vodafone Rg" pitchFamily="34" charset="0"/>
              </a:rPr>
              <a:t>launched and handed over a 100 </a:t>
            </a:r>
            <a:r>
              <a:rPr lang="en-US" sz="2400" dirty="0" err="1">
                <a:latin typeface="Vodafone Rg" pitchFamily="34" charset="0"/>
              </a:rPr>
              <a:t>seater</a:t>
            </a:r>
            <a:r>
              <a:rPr lang="en-US" sz="2400" dirty="0">
                <a:latin typeface="Vodafone Rg" pitchFamily="34" charset="0"/>
              </a:rPr>
              <a:t> internet café for the </a:t>
            </a:r>
            <a:r>
              <a:rPr lang="en-US" sz="2400" dirty="0" err="1">
                <a:latin typeface="Vodafone Rg" pitchFamily="34" charset="0"/>
              </a:rPr>
              <a:t>Odorgonno</a:t>
            </a:r>
            <a:r>
              <a:rPr lang="en-US" sz="2400" dirty="0">
                <a:latin typeface="Vodafone Rg" pitchFamily="34" charset="0"/>
              </a:rPr>
              <a:t> Senior High school, equipped with 40MB speed internet access to the </a:t>
            </a:r>
            <a:r>
              <a:rPr lang="en-US" sz="2400" dirty="0" smtClean="0">
                <a:latin typeface="Vodafone Rg" pitchFamily="34" charset="0"/>
              </a:rPr>
              <a:t>students</a:t>
            </a:r>
            <a:endParaRPr lang="en-US" sz="2400" dirty="0">
              <a:latin typeface="Vodafone Rg" pitchFamily="34" charset="0"/>
            </a:endParaRPr>
          </a:p>
          <a:p>
            <a:pPr marL="0" indent="0">
              <a:buNone/>
            </a:pPr>
            <a:endParaRPr lang="en-US" sz="2000" dirty="0">
              <a:latin typeface="Vodafone Rg" pitchFamily="34" charset="0"/>
            </a:endParaRPr>
          </a:p>
        </p:txBody>
      </p:sp>
    </p:spTree>
    <p:extLst>
      <p:ext uri="{BB962C8B-B14F-4D97-AF65-F5344CB8AC3E}">
        <p14:creationId xmlns:p14="http://schemas.microsoft.com/office/powerpoint/2010/main" val="3427349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Vodafone Rg" pitchFamily="34" charset="0"/>
              </a:rPr>
              <a:t>Vodafone  Collaboration </a:t>
            </a:r>
            <a:r>
              <a:rPr lang="en-US" sz="2800" dirty="0">
                <a:latin typeface="Vodafone Rg" pitchFamily="34" charset="0"/>
              </a:rPr>
              <a:t>with </a:t>
            </a:r>
            <a:r>
              <a:rPr lang="en-US" sz="2800" dirty="0" smtClean="0">
                <a:latin typeface="Vodafone Rg" pitchFamily="34" charset="0"/>
              </a:rPr>
              <a:t>ITU</a:t>
            </a:r>
            <a:r>
              <a:rPr lang="en-US" sz="2800" dirty="0">
                <a:latin typeface="Vodafone Rg" pitchFamily="34" charset="0"/>
              </a:rPr>
              <a:t/>
            </a:r>
            <a:br>
              <a:rPr lang="en-US" sz="2800" dirty="0">
                <a:latin typeface="Vodafone Rg" pitchFamily="34" charset="0"/>
              </a:rPr>
            </a:br>
            <a:endParaRPr lang="en-US" sz="2800" dirty="0">
              <a:latin typeface="Vodafone Rg" pitchFamily="34" charset="0"/>
            </a:endParaRPr>
          </a:p>
        </p:txBody>
      </p:sp>
      <p:sp>
        <p:nvSpPr>
          <p:cNvPr id="3" name="Content Placeholder 2"/>
          <p:cNvSpPr>
            <a:spLocks noGrp="1"/>
          </p:cNvSpPr>
          <p:nvPr>
            <p:ph idx="1"/>
          </p:nvPr>
        </p:nvSpPr>
        <p:spPr>
          <a:xfrm>
            <a:off x="546100" y="890649"/>
            <a:ext cx="7842250" cy="5284520"/>
          </a:xfrm>
        </p:spPr>
        <p:txBody>
          <a:bodyPr/>
          <a:lstStyle/>
          <a:p>
            <a:r>
              <a:rPr lang="en-US" sz="2400" dirty="0" smtClean="0">
                <a:latin typeface="Vodafone Rg" pitchFamily="34" charset="0"/>
              </a:rPr>
              <a:t>Vodafone </a:t>
            </a:r>
            <a:r>
              <a:rPr lang="en-US" sz="2400" dirty="0">
                <a:latin typeface="Vodafone Rg" pitchFamily="34" charset="0"/>
              </a:rPr>
              <a:t>is engaging with ITU to provide technical support on the EPA/VF </a:t>
            </a:r>
            <a:r>
              <a:rPr lang="en-US" sz="2400" dirty="0" smtClean="0">
                <a:latin typeface="Vodafone Rg" pitchFamily="34" charset="0"/>
              </a:rPr>
              <a:t>partnership.  </a:t>
            </a:r>
            <a:r>
              <a:rPr lang="en-US" sz="2400" dirty="0">
                <a:latin typeface="Vodafone Rg" pitchFamily="34" charset="0"/>
              </a:rPr>
              <a:t>ITU provided a technical expert who trained selected stakeholders (NADMO, Metrological services, Vodafone staff and environmental journalists) in “ICT and Climate Change”.  </a:t>
            </a:r>
            <a:endParaRPr lang="en-US" sz="2400" dirty="0" smtClean="0">
              <a:latin typeface="Vodafone Rg" pitchFamily="34" charset="0"/>
            </a:endParaRPr>
          </a:p>
          <a:p>
            <a:r>
              <a:rPr lang="en-US" sz="2400" dirty="0" smtClean="0">
                <a:latin typeface="Vodafone Rg" pitchFamily="34" charset="0"/>
              </a:rPr>
              <a:t>Vodafone </a:t>
            </a:r>
            <a:r>
              <a:rPr lang="en-US" sz="2400" dirty="0">
                <a:latin typeface="Vodafone Rg" pitchFamily="34" charset="0"/>
              </a:rPr>
              <a:t>is again relying on ITU expertise to do a country assessment on Climate Change for </a:t>
            </a:r>
            <a:r>
              <a:rPr lang="en-US" sz="2400" dirty="0" smtClean="0">
                <a:latin typeface="Vodafone Rg" pitchFamily="34" charset="0"/>
              </a:rPr>
              <a:t>Ghana. </a:t>
            </a:r>
          </a:p>
          <a:p>
            <a:pPr marL="0" indent="0">
              <a:buNone/>
            </a:pPr>
            <a:endParaRPr lang="en-US" sz="2400" dirty="0" smtClean="0">
              <a:latin typeface="Vodafone Rg" pitchFamily="34" charset="0"/>
            </a:endParaRPr>
          </a:p>
          <a:p>
            <a:r>
              <a:rPr lang="en-US" sz="2400" dirty="0">
                <a:latin typeface="Vodafone Rg" pitchFamily="34" charset="0"/>
              </a:rPr>
              <a:t>ITU currently is providing not just technical support to Vodafone but will be using the Vodafone/EPA project to launch a bigger project in Ghana soon under the name “Moving to a Green Economy through ICT standards “– this project will involve all </a:t>
            </a:r>
            <a:r>
              <a:rPr lang="en-US" sz="2400" dirty="0" err="1" smtClean="0">
                <a:latin typeface="Vodafone Rg" pitchFamily="34" charset="0"/>
              </a:rPr>
              <a:t>Telcos</a:t>
            </a:r>
            <a:r>
              <a:rPr lang="en-US" sz="2400" dirty="0" smtClean="0">
                <a:latin typeface="Vodafone Rg" pitchFamily="34" charset="0"/>
              </a:rPr>
              <a:t> in Ghana </a:t>
            </a:r>
            <a:r>
              <a:rPr lang="en-US" sz="2400" dirty="0">
                <a:latin typeface="Vodafone Rg" pitchFamily="34" charset="0"/>
              </a:rPr>
              <a:t>in impacting positively to climate change</a:t>
            </a:r>
            <a:r>
              <a:rPr lang="en-US" sz="2400" dirty="0"/>
              <a:t>.</a:t>
            </a:r>
          </a:p>
          <a:p>
            <a:pPr marL="0" indent="0">
              <a:buNone/>
            </a:pPr>
            <a:endParaRPr lang="en-US" sz="2400" dirty="0"/>
          </a:p>
          <a:p>
            <a:endParaRPr lang="en-US" sz="2400" dirty="0">
              <a:latin typeface="Vodafone Rg" pitchFamily="34" charset="0"/>
            </a:endParaRPr>
          </a:p>
          <a:p>
            <a:endParaRPr lang="en-US" sz="2000" dirty="0">
              <a:latin typeface="Vodafone Rg" pitchFamily="34" charset="0"/>
            </a:endParaRPr>
          </a:p>
        </p:txBody>
      </p:sp>
    </p:spTree>
    <p:extLst>
      <p:ext uri="{BB962C8B-B14F-4D97-AF65-F5344CB8AC3E}">
        <p14:creationId xmlns:p14="http://schemas.microsoft.com/office/powerpoint/2010/main" val="2658721725"/>
      </p:ext>
    </p:extLst>
  </p:cSld>
  <p:clrMapOvr>
    <a:masterClrMapping/>
  </p:clrMapOvr>
</p:sld>
</file>

<file path=ppt/theme/theme1.xml><?xml version="1.0" encoding="utf-8"?>
<a:theme xmlns:a="http://schemas.openxmlformats.org/drawingml/2006/main" name="VodafoneCorporatePPTtemplatev5">
  <a:themeElements>
    <a:clrScheme name="VodafoneCorporatePPTtemplatev5 1">
      <a:dk1>
        <a:srgbClr val="000000"/>
      </a:dk1>
      <a:lt1>
        <a:srgbClr val="FFFFFF"/>
      </a:lt1>
      <a:dk2>
        <a:srgbClr val="FF0000"/>
      </a:dk2>
      <a:lt2>
        <a:srgbClr val="999999"/>
      </a:lt2>
      <a:accent1>
        <a:srgbClr val="BEE486"/>
      </a:accent1>
      <a:accent2>
        <a:srgbClr val="88C7DF"/>
      </a:accent2>
      <a:accent3>
        <a:srgbClr val="FFFFFF"/>
      </a:accent3>
      <a:accent4>
        <a:srgbClr val="000000"/>
      </a:accent4>
      <a:accent5>
        <a:srgbClr val="DBEFC3"/>
      </a:accent5>
      <a:accent6>
        <a:srgbClr val="7BB4CA"/>
      </a:accent6>
      <a:hlink>
        <a:srgbClr val="FEDC56"/>
      </a:hlink>
      <a:folHlink>
        <a:srgbClr val="C1C3DF"/>
      </a:folHlink>
    </a:clrScheme>
    <a:fontScheme name="VodafoneCorporatePPTtemplatev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bg2"/>
          </a:solidFill>
          <a:prstDash val="solid"/>
          <a:round/>
          <a:headEnd type="none" w="med" len="med"/>
          <a:tailEnd type="none" w="med" len="med"/>
        </a:ln>
        <a:effectLst/>
      </a:spPr>
      <a:bodyPr vert="horz" wrap="square" lIns="66110" tIns="66110" rIns="66110" bIns="66110" numCol="1" anchor="t" anchorCtr="0" compatLnSpc="1">
        <a:prstTxWarp prst="textNoShape">
          <a:avLst/>
        </a:prstTxWarp>
      </a:bodyPr>
      <a:lstStyle>
        <a:defPPr marL="182563" marR="0" indent="-182563" algn="l" defTabSz="957263" rtl="0" eaLnBrk="0" fontAlgn="base" latinLnBrk="0" hangingPunct="0">
          <a:lnSpc>
            <a:spcPct val="100000"/>
          </a:lnSpc>
          <a:spcBef>
            <a:spcPct val="0"/>
          </a:spcBef>
          <a:spcAft>
            <a:spcPct val="30000"/>
          </a:spcAft>
          <a:buClr>
            <a:schemeClr val="tx2"/>
          </a:buClr>
          <a:buSzTx/>
          <a:buFontTx/>
          <a:buChar char="•"/>
          <a:tabLst/>
          <a:defRPr kumimoji="0" lang="en-GB" sz="1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12700" cap="flat" cmpd="sng" algn="ctr">
          <a:solidFill>
            <a:schemeClr val="bg2"/>
          </a:solidFill>
          <a:prstDash val="solid"/>
          <a:round/>
          <a:headEnd type="none" w="med" len="med"/>
          <a:tailEnd type="none" w="med" len="med"/>
        </a:ln>
        <a:effectLst/>
      </a:spPr>
      <a:bodyPr vert="horz" wrap="square" lIns="66110" tIns="66110" rIns="66110" bIns="66110" numCol="1" anchor="t" anchorCtr="0" compatLnSpc="1">
        <a:prstTxWarp prst="textNoShape">
          <a:avLst/>
        </a:prstTxWarp>
      </a:bodyPr>
      <a:lstStyle>
        <a:defPPr marL="182563" marR="0" indent="-182563" algn="l" defTabSz="957263" rtl="0" eaLnBrk="0" fontAlgn="base" latinLnBrk="0" hangingPunct="0">
          <a:lnSpc>
            <a:spcPct val="100000"/>
          </a:lnSpc>
          <a:spcBef>
            <a:spcPct val="0"/>
          </a:spcBef>
          <a:spcAft>
            <a:spcPct val="30000"/>
          </a:spcAft>
          <a:buClr>
            <a:schemeClr val="tx2"/>
          </a:buClr>
          <a:buSzTx/>
          <a:buFontTx/>
          <a:buChar char="•"/>
          <a:tabLst/>
          <a:defRPr kumimoji="0" lang="en-GB" sz="1400" b="1" i="0" u="none" strike="noStrike" cap="none" normalizeH="0" baseline="0" smtClean="0">
            <a:ln>
              <a:noFill/>
            </a:ln>
            <a:solidFill>
              <a:schemeClr val="tx1"/>
            </a:solidFill>
            <a:effectLst/>
            <a:latin typeface="Arial" charset="0"/>
          </a:defRPr>
        </a:defPPr>
      </a:lstStyle>
    </a:lnDef>
  </a:objectDefaults>
  <a:extraClrSchemeLst>
    <a:extraClrScheme>
      <a:clrScheme name="VodafoneCorporatePPTtemplatev5 1">
        <a:dk1>
          <a:srgbClr val="000000"/>
        </a:dk1>
        <a:lt1>
          <a:srgbClr val="FFFFFF"/>
        </a:lt1>
        <a:dk2>
          <a:srgbClr val="FF0000"/>
        </a:dk2>
        <a:lt2>
          <a:srgbClr val="999999"/>
        </a:lt2>
        <a:accent1>
          <a:srgbClr val="BEE486"/>
        </a:accent1>
        <a:accent2>
          <a:srgbClr val="88C7DF"/>
        </a:accent2>
        <a:accent3>
          <a:srgbClr val="FFFFFF"/>
        </a:accent3>
        <a:accent4>
          <a:srgbClr val="000000"/>
        </a:accent4>
        <a:accent5>
          <a:srgbClr val="DBEFC3"/>
        </a:accent5>
        <a:accent6>
          <a:srgbClr val="7BB4CA"/>
        </a:accent6>
        <a:hlink>
          <a:srgbClr val="FEDC56"/>
        </a:hlink>
        <a:folHlink>
          <a:srgbClr val="C1C3D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VodafoneCorporatePPTtemplatev5</Template>
  <TotalTime>5990</TotalTime>
  <Words>763</Words>
  <Application>Microsoft Office PowerPoint</Application>
  <PresentationFormat>On-screen Show (4:3)</PresentationFormat>
  <Paragraphs>45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VodafoneCorporatePPTtemplatev5</vt:lpstr>
      <vt:lpstr>  MOVING TO GREEN TECHONOLOGIES VODAFONE GHANA EXPERIENCE  by  Mamle Asare Sustainability Manager Vodafone Ghana        </vt:lpstr>
      <vt:lpstr>Contents</vt:lpstr>
      <vt:lpstr>Vodafone Global objectives on environment</vt:lpstr>
      <vt:lpstr>What is the role of ICT companies in combating Climate Change? </vt:lpstr>
      <vt:lpstr>Cont’d</vt:lpstr>
      <vt:lpstr>What is Vodafone Doing to be green? </vt:lpstr>
      <vt:lpstr>Cont’d</vt:lpstr>
      <vt:lpstr>Cont’d</vt:lpstr>
      <vt:lpstr>Vodafone  Collaboration with ITU </vt:lpstr>
      <vt:lpstr>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Fraud Prevention Team</dc:title>
  <dc:subject>Presentation of the team</dc:subject>
  <dc:creator>Theophilus Botchway</dc:creator>
  <cp:keywords>fraud, prevention</cp:keywords>
  <cp:lastModifiedBy>Mamle Asare</cp:lastModifiedBy>
  <cp:revision>707</cp:revision>
  <dcterms:created xsi:type="dcterms:W3CDTF">2007-01-30T08:41:16Z</dcterms:created>
  <dcterms:modified xsi:type="dcterms:W3CDTF">2011-09-06T09:56:28Z</dcterms:modified>
  <cp:category>team presentation</cp:category>
</cp:coreProperties>
</file>