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</p:sldMasterIdLst>
  <p:notesMasterIdLst>
    <p:notesMasterId r:id="rId12"/>
  </p:notesMasterIdLst>
  <p:sldIdLst>
    <p:sldId id="314" r:id="rId2"/>
    <p:sldId id="398" r:id="rId3"/>
    <p:sldId id="395" r:id="rId4"/>
    <p:sldId id="397" r:id="rId5"/>
    <p:sldId id="396" r:id="rId6"/>
    <p:sldId id="400" r:id="rId7"/>
    <p:sldId id="399" r:id="rId8"/>
    <p:sldId id="402" r:id="rId9"/>
    <p:sldId id="401" r:id="rId10"/>
    <p:sldId id="343" r:id="rId11"/>
  </p:sldIdLst>
  <p:sldSz cx="9144000" cy="6858000" type="screen4x3"/>
  <p:notesSz cx="6858000" cy="9296400"/>
  <p:embeddedFontLst>
    <p:embeddedFont>
      <p:font typeface="MS PGothic" pitchFamily="34" charset="-128"/>
      <p:regular r:id="rId13"/>
    </p:embeddedFont>
    <p:embeddedFont>
      <p:font typeface="Gulim" pitchFamily="34" charset="-127"/>
      <p:regular r:id="rId14"/>
    </p:embeddedFont>
    <p:embeddedFont>
      <p:font typeface="Arial Narrow" pitchFamily="34" charset="0"/>
      <p:regular r:id="rId15"/>
      <p:bold r:id="rId16"/>
      <p:italic r:id="rId17"/>
      <p:boldItalic r:id="rId18"/>
    </p:embeddedFont>
    <p:embeddedFont>
      <p:font typeface="Malgun Gothic" pitchFamily="34" charset="-127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iscolight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6"/>
    <a:srgbClr val="000000"/>
    <a:srgbClr val="7F7F7F"/>
    <a:srgbClr val="652D89"/>
    <a:srgbClr val="F68B1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9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606" y="-90"/>
      </p:cViewPr>
      <p:guideLst>
        <p:guide orient="horz" pos="271"/>
        <p:guide pos="2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3D7D-19EA-4EC5-ACCC-789B21ABB9B4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BF35-BB53-4448-96C0-CC759C1FE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BF35-BB53-4448-96C0-CC759C1FE4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244475"/>
            <a:ext cx="5322888" cy="3992563"/>
          </a:xfrm>
          <a:ln/>
        </p:spPr>
      </p:sp>
      <p:sp>
        <p:nvSpPr>
          <p:cNvPr id="528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76" y="4369627"/>
            <a:ext cx="5989859" cy="4261380"/>
          </a:xfrm>
          <a:noFill/>
        </p:spPr>
        <p:txBody>
          <a:bodyPr lIns="95502" tIns="50098" rIns="95502" bIns="50098"/>
          <a:lstStyle/>
          <a:p>
            <a:pPr marL="228600" indent="-228600">
              <a:buFontTx/>
              <a:buNone/>
            </a:pPr>
            <a:r>
              <a:rPr lang="en-US" b="1"/>
              <a:t>Connected Urban Development</a:t>
            </a:r>
          </a:p>
          <a:p>
            <a:pPr marL="228600" indent="-228600">
              <a:buFontTx/>
              <a:buNone/>
            </a:pPr>
            <a:r>
              <a:rPr lang="en-US"/>
              <a:t>In 2006, Cisco initiated a collaborative program with the Clinton Foundation, committed to the Clinton Global Initiative, in conjunction with three founding cities; San Francisco, Amsterdam and Seoul. In 2008, four European cities joined CUD: Birmingham, Hamburg, Lisbon and Madrid. </a:t>
            </a:r>
          </a:p>
          <a:p>
            <a:pPr marL="228600" indent="-228600">
              <a:buFontTx/>
              <a:buNone/>
            </a:pPr>
            <a:r>
              <a:rPr lang="en-US"/>
              <a:t>The primary objective of this program is to reduce CO2 emission through the smart application of technology. </a:t>
            </a:r>
          </a:p>
          <a:p>
            <a:pPr marL="228600" indent="-228600">
              <a:buFontTx/>
              <a:buNone/>
            </a:pPr>
            <a:endParaRPr lang="en-US"/>
          </a:p>
          <a:p>
            <a:pPr marL="228600" indent="-228600"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/>
            <a:r>
              <a:rPr lang="en-US" smtClean="0"/>
              <a:t>Government visionaries and their private sector community partners can take a sustainable management approach to help ensure thriving communities. "Community+Exchange" is a back office operations center, "behind the scenes approach" that streamlines planning and management operations at the community level. By providing the network as a highly secure and resilient service delivery platform, you can share information and collaborate across a community's ecosystem of government agencies and private sector partners to facilitate utilities planning, transportation systems enhancements, and health and government social services needs.</a:t>
            </a:r>
          </a:p>
          <a:p>
            <a:pPr defTabSz="914400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BF35-BB53-4448-96C0-CC759C1FE4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5" r:id="rId2"/>
    <p:sldLayoutId id="2147483936" r:id="rId3"/>
    <p:sldLayoutId id="2147483937" r:id="rId4"/>
    <p:sldLayoutId id="2147483900" r:id="rId5"/>
    <p:sldLayoutId id="214748393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3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41" r:id="rId34"/>
    <p:sldLayoutId id="2147483942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hyperlink" Target="http://www.connectedurbandevelopment.org/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www.dialoguesport.nl/" TargetMode="External"/><Relationship Id="rId3" Type="http://schemas.openxmlformats.org/officeDocument/2006/relationships/image" Target="../media/image26.wmf"/><Relationship Id="rId7" Type="http://schemas.openxmlformats.org/officeDocument/2006/relationships/hyperlink" Target="http://www.amsterdambrightcity.nl/zuidas/nl/community/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5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hyperlink" Target="http://www.touchdowncenter.nl/index.aspx" TargetMode="External"/><Relationship Id="rId15" Type="http://schemas.openxmlformats.org/officeDocument/2006/relationships/hyperlink" Target="http://www.flexoffice.nl/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pn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jpe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38" y="854765"/>
            <a:ext cx="8755182" cy="2918779"/>
          </a:xfrm>
        </p:spPr>
        <p:txBody>
          <a:bodyPr/>
          <a:lstStyle/>
          <a:p>
            <a:pPr algn="ctr"/>
            <a:r>
              <a:rPr lang="en-US" sz="3200" spc="0" dirty="0" smtClean="0"/>
              <a:t>Innovation for Sustainability: </a:t>
            </a:r>
            <a:br>
              <a:rPr lang="en-US" sz="3200" spc="0" dirty="0" smtClean="0"/>
            </a:br>
            <a:r>
              <a:rPr lang="en-US" sz="3200" spc="0" dirty="0" smtClean="0"/>
              <a:t>Smart + Connected Communities</a:t>
            </a:r>
            <a:endParaRPr sz="2000" spc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91527" y="4568370"/>
            <a:ext cx="3957138" cy="384175"/>
          </a:xfrm>
        </p:spPr>
        <p:txBody>
          <a:bodyPr/>
          <a:lstStyle/>
          <a:p>
            <a:endParaRPr sz="1800" dirty="0" smtClean="0"/>
          </a:p>
          <a:p>
            <a:r>
              <a:rPr lang="en-US" dirty="0" smtClean="0"/>
              <a:t>Nicola Villa</a:t>
            </a:r>
            <a:endParaRPr lang="en-US" dirty="0" smtClean="0"/>
          </a:p>
          <a:p>
            <a:r>
              <a:rPr lang="en-US" dirty="0" smtClean="0"/>
              <a:t>Global Director, Urban Innovation</a:t>
            </a:r>
            <a:endParaRPr sz="1800" dirty="0" smtClean="0"/>
          </a:p>
          <a:p>
            <a:r>
              <a:rPr lang="en-US" dirty="0" smtClean="0"/>
              <a:t>Cisco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2" cstate="print"/>
          <a:srcRect l="23547" t="10942" r="45090" b="7555"/>
          <a:stretch>
            <a:fillRect/>
          </a:stretch>
        </p:blipFill>
        <p:spPr bwMode="gray">
          <a:xfrm>
            <a:off x="355600" y="3126791"/>
            <a:ext cx="1543050" cy="2444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30000"/>
              </a:srgbClr>
            </a:outerShdw>
          </a:effec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17800" y="2020304"/>
            <a:ext cx="3471863" cy="2352675"/>
            <a:chOff x="2003" y="886"/>
            <a:chExt cx="2187" cy="1482"/>
          </a:xfrm>
        </p:grpSpPr>
        <p:pic>
          <p:nvPicPr>
            <p:cNvPr id="124939" name="Picture 10" descr="connected_sustainable_cit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0" y="946"/>
              <a:ext cx="1920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2003" y="886"/>
              <a:ext cx="1215" cy="1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>
          <a:xfrm>
            <a:off x="229702" y="-18550"/>
            <a:ext cx="8588861" cy="838200"/>
          </a:xfrm>
        </p:spPr>
        <p:txBody>
          <a:bodyPr/>
          <a:lstStyle/>
          <a:p>
            <a:r>
              <a:rPr lang="en-US" b="1" dirty="0" smtClean="0"/>
              <a:t>Cisco, Sustainability </a:t>
            </a:r>
            <a:r>
              <a:rPr lang="en-US" b="1" dirty="0" smtClean="0"/>
              <a:t>and the City…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089025" y="2002841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/>
              <a:t>1998-2004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3738563" y="1531354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/>
              <a:t>2005-2008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78175" y="2479091"/>
            <a:ext cx="1576388" cy="2449513"/>
            <a:chOff x="2011" y="1989"/>
            <a:chExt cx="993" cy="1543"/>
          </a:xfrm>
        </p:grpSpPr>
        <p:pic>
          <p:nvPicPr>
            <p:cNvPr id="124937" name="Picture 9" descr="repo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3" y="1989"/>
              <a:ext cx="991" cy="1543"/>
            </a:xfrm>
            <a:prstGeom prst="rect">
              <a:avLst/>
            </a:prstGeom>
            <a:noFill/>
          </p:spPr>
        </p:pic>
        <p:sp>
          <p:nvSpPr>
            <p:cNvPr id="124944" name="Rectangle 16"/>
            <p:cNvSpPr>
              <a:spLocks noChangeArrowheads="1"/>
            </p:cNvSpPr>
            <p:nvPr/>
          </p:nvSpPr>
          <p:spPr bwMode="auto">
            <a:xfrm>
              <a:off x="2011" y="3410"/>
              <a:ext cx="988" cy="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 l="1114" t="1477" r="1114" b="793"/>
          <a:stretch>
            <a:fillRect/>
          </a:stretch>
        </p:blipFill>
        <p:spPr bwMode="gray">
          <a:xfrm>
            <a:off x="1590675" y="2875966"/>
            <a:ext cx="1712913" cy="2401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249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050" y="4399966"/>
            <a:ext cx="16208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6" name="Picture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838" y="1401179"/>
            <a:ext cx="27130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6764338" y="842379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/>
              <a:t>2009-2011</a:t>
            </a:r>
          </a:p>
        </p:txBody>
      </p:sp>
      <p:sp>
        <p:nvSpPr>
          <p:cNvPr id="124963" name="Text Box 35"/>
          <p:cNvSpPr txBox="1">
            <a:spLocks noChangeArrowheads="1"/>
          </p:cNvSpPr>
          <p:nvPr/>
        </p:nvSpPr>
        <p:spPr bwMode="auto">
          <a:xfrm>
            <a:off x="915988" y="6036990"/>
            <a:ext cx="258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Connected Real Estate BU</a:t>
            </a:r>
          </a:p>
        </p:txBody>
      </p:sp>
      <p:sp>
        <p:nvSpPr>
          <p:cNvPr id="124964" name="Text Box 36"/>
          <p:cNvSpPr txBox="1">
            <a:spLocks noChangeArrowheads="1"/>
          </p:cNvSpPr>
          <p:nvPr/>
        </p:nvSpPr>
        <p:spPr bwMode="auto">
          <a:xfrm>
            <a:off x="144463" y="5698852"/>
            <a:ext cx="2220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/>
              <a:t>Public Sector Vertical</a:t>
            </a:r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2538413" y="5690915"/>
            <a:ext cx="3192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Connected Urban Development</a:t>
            </a:r>
          </a:p>
        </p:txBody>
      </p:sp>
      <p:sp>
        <p:nvSpPr>
          <p:cNvPr id="124966" name="Text Box 38"/>
          <p:cNvSpPr txBox="1">
            <a:spLocks noChangeArrowheads="1"/>
          </p:cNvSpPr>
          <p:nvPr/>
        </p:nvSpPr>
        <p:spPr bwMode="auto">
          <a:xfrm>
            <a:off x="3522663" y="6048102"/>
            <a:ext cx="2220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/>
              <a:t>EcoBoard</a:t>
            </a:r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4730750" y="6076677"/>
            <a:ext cx="222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Globalization Center</a:t>
            </a:r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6734175" y="6076677"/>
            <a:ext cx="222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/>
              <a:t>Smart Grid BU</a:t>
            </a: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5945188" y="5676627"/>
            <a:ext cx="3033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/>
              <a:t>Smart + Connected Communities</a:t>
            </a:r>
          </a:p>
        </p:txBody>
      </p:sp>
      <p:pic>
        <p:nvPicPr>
          <p:cNvPr id="124970" name="Picture 42" descr="plan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3475" y="2510841"/>
            <a:ext cx="2584450" cy="1454150"/>
          </a:xfrm>
          <a:prstGeom prst="rect">
            <a:avLst/>
          </a:prstGeom>
          <a:noFill/>
        </p:spPr>
      </p:pic>
      <p:pic>
        <p:nvPicPr>
          <p:cNvPr id="124961" name="Picture 11" descr="Imagen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3638" y="3858629"/>
            <a:ext cx="16557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9702" y="-31429"/>
            <a:ext cx="8588861" cy="838200"/>
          </a:xfrm>
        </p:spPr>
        <p:txBody>
          <a:bodyPr/>
          <a:lstStyle/>
          <a:p>
            <a:r>
              <a:rPr lang="en-US" dirty="0"/>
              <a:t>Connected Urban Development (CUD)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42900" y="1546800"/>
            <a:ext cx="2806700" cy="1776413"/>
            <a:chOff x="486" y="3324"/>
            <a:chExt cx="1440" cy="911"/>
          </a:xfrm>
        </p:grpSpPr>
        <p:sp>
          <p:nvSpPr>
            <p:cNvPr id="5282837" name="Oval 21"/>
            <p:cNvSpPr>
              <a:spLocks noChangeArrowheads="1"/>
            </p:cNvSpPr>
            <p:nvPr/>
          </p:nvSpPr>
          <p:spPr bwMode="auto">
            <a:xfrm>
              <a:off x="486" y="4007"/>
              <a:ext cx="1440" cy="2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877" name="Picture 61" descr="Clint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" y="3324"/>
              <a:ext cx="1099" cy="799"/>
            </a:xfrm>
            <a:prstGeom prst="rect">
              <a:avLst/>
            </a:prstGeom>
            <a:noFill/>
          </p:spPr>
        </p:pic>
        <p:sp>
          <p:nvSpPr>
            <p:cNvPr id="5282839" name="Rectangle 23"/>
            <p:cNvSpPr>
              <a:spLocks noChangeArrowheads="1"/>
            </p:cNvSpPr>
            <p:nvPr/>
          </p:nvSpPr>
          <p:spPr bwMode="auto">
            <a:xfrm>
              <a:off x="1383" y="3357"/>
              <a:ext cx="384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2006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2797175" y="1923038"/>
            <a:ext cx="2259013" cy="1363662"/>
            <a:chOff x="2362" y="3519"/>
            <a:chExt cx="1159" cy="700"/>
          </a:xfrm>
        </p:grpSpPr>
        <p:sp>
          <p:nvSpPr>
            <p:cNvPr id="5282849" name="Oval 33"/>
            <p:cNvSpPr>
              <a:spLocks noChangeArrowheads="1"/>
            </p:cNvSpPr>
            <p:nvPr/>
          </p:nvSpPr>
          <p:spPr bwMode="auto">
            <a:xfrm>
              <a:off x="2362" y="4047"/>
              <a:ext cx="1158" cy="17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876" name="Picture 60" descr="seouliStock_000004921651X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0" y="3519"/>
              <a:ext cx="942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82855" name="Rectangle 39"/>
            <p:cNvSpPr>
              <a:spLocks noChangeArrowheads="1"/>
            </p:cNvSpPr>
            <p:nvPr/>
          </p:nvSpPr>
          <p:spPr bwMode="auto">
            <a:xfrm>
              <a:off x="2363" y="3930"/>
              <a:ext cx="1158" cy="174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Seoul</a:t>
              </a: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727575" y="1916688"/>
            <a:ext cx="2259013" cy="1371600"/>
            <a:chOff x="3482" y="3515"/>
            <a:chExt cx="1159" cy="704"/>
          </a:xfrm>
        </p:grpSpPr>
        <p:sp>
          <p:nvSpPr>
            <p:cNvPr id="5282857" name="Oval 41"/>
            <p:cNvSpPr>
              <a:spLocks noChangeArrowheads="1"/>
            </p:cNvSpPr>
            <p:nvPr/>
          </p:nvSpPr>
          <p:spPr bwMode="auto">
            <a:xfrm>
              <a:off x="3482" y="4047"/>
              <a:ext cx="1158" cy="17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875" name="Picture 59" descr="sf_iStock_000004689079X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7" y="3515"/>
              <a:ext cx="919" cy="613"/>
            </a:xfrm>
            <a:prstGeom prst="rect">
              <a:avLst/>
            </a:prstGeom>
            <a:noFill/>
          </p:spPr>
        </p:pic>
        <p:sp>
          <p:nvSpPr>
            <p:cNvPr id="5282863" name="Rectangle 47"/>
            <p:cNvSpPr>
              <a:spLocks noChangeArrowheads="1"/>
            </p:cNvSpPr>
            <p:nvPr/>
          </p:nvSpPr>
          <p:spPr bwMode="auto">
            <a:xfrm>
              <a:off x="3483" y="3930"/>
              <a:ext cx="1158" cy="174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San Francisco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6627813" y="1919863"/>
            <a:ext cx="2259012" cy="1368425"/>
            <a:chOff x="4601" y="3517"/>
            <a:chExt cx="1159" cy="702"/>
          </a:xfrm>
        </p:grpSpPr>
        <p:sp>
          <p:nvSpPr>
            <p:cNvPr id="5282865" name="Oval 49"/>
            <p:cNvSpPr>
              <a:spLocks noChangeArrowheads="1"/>
            </p:cNvSpPr>
            <p:nvPr/>
          </p:nvSpPr>
          <p:spPr bwMode="auto">
            <a:xfrm>
              <a:off x="4601" y="4047"/>
              <a:ext cx="1158" cy="17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874" name="Picture 58" descr="amsterdam_iStock_000004006811X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34" y="3517"/>
              <a:ext cx="921" cy="611"/>
            </a:xfrm>
            <a:prstGeom prst="rect">
              <a:avLst/>
            </a:prstGeom>
            <a:noFill/>
          </p:spPr>
        </p:pic>
        <p:sp>
          <p:nvSpPr>
            <p:cNvPr id="5282871" name="Rectangle 55"/>
            <p:cNvSpPr>
              <a:spLocks noChangeArrowheads="1"/>
            </p:cNvSpPr>
            <p:nvPr/>
          </p:nvSpPr>
          <p:spPr bwMode="auto">
            <a:xfrm>
              <a:off x="4602" y="3930"/>
              <a:ext cx="1158" cy="174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Amsterdam</a:t>
              </a:r>
            </a:p>
          </p:txBody>
        </p:sp>
      </p:grpSp>
      <p:sp>
        <p:nvSpPr>
          <p:cNvPr id="5282891" name="Rectangle 14"/>
          <p:cNvSpPr>
            <a:spLocks noChangeArrowheads="1"/>
          </p:cNvSpPr>
          <p:nvPr/>
        </p:nvSpPr>
        <p:spPr bwMode="auto">
          <a:xfrm>
            <a:off x="5337175" y="6610350"/>
            <a:ext cx="3065463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  <a:hlinkClick r:id="rId7"/>
              </a:rPr>
              <a:t>www.connectedurbandevelopment.org</a:t>
            </a: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5282892" name="Rectangle 15"/>
          <p:cNvSpPr>
            <a:spLocks noChangeArrowheads="1"/>
          </p:cNvSpPr>
          <p:nvPr/>
        </p:nvSpPr>
        <p:spPr bwMode="auto">
          <a:xfrm>
            <a:off x="756794" y="996856"/>
            <a:ext cx="7925375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/>
          <a:lstStyle/>
          <a:p>
            <a:pPr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97E1C"/>
                </a:solidFill>
              </a:rPr>
              <a:t>CO2 emissions reduction enabled by Broadband and </a:t>
            </a:r>
            <a:r>
              <a:rPr lang="en-US" dirty="0">
                <a:solidFill>
                  <a:srgbClr val="697E1C"/>
                </a:solidFill>
              </a:rPr>
              <a:t>Information </a:t>
            </a:r>
            <a:r>
              <a:rPr lang="en-US" dirty="0" smtClean="0">
                <a:solidFill>
                  <a:srgbClr val="697E1C"/>
                </a:solidFill>
              </a:rPr>
              <a:t>&amp;</a:t>
            </a:r>
            <a:r>
              <a:rPr lang="en-US" dirty="0" smtClean="0">
                <a:solidFill>
                  <a:srgbClr val="697E1C"/>
                </a:solidFill>
              </a:rPr>
              <a:t> </a:t>
            </a:r>
            <a:r>
              <a:rPr lang="en-US" dirty="0">
                <a:solidFill>
                  <a:srgbClr val="697E1C"/>
                </a:solidFill>
              </a:rPr>
              <a:t>Communication </a:t>
            </a:r>
            <a:r>
              <a:rPr lang="en-US" dirty="0" smtClean="0">
                <a:solidFill>
                  <a:srgbClr val="697E1C"/>
                </a:solidFill>
              </a:rPr>
              <a:t>Technology</a:t>
            </a:r>
            <a:endParaRPr lang="en-US" dirty="0">
              <a:solidFill>
                <a:srgbClr val="697E1C"/>
              </a:solidFill>
            </a:endParaRP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2578100" y="3745488"/>
            <a:ext cx="2355850" cy="1443037"/>
            <a:chOff x="1900" y="3509"/>
            <a:chExt cx="1159" cy="710"/>
          </a:xfrm>
        </p:grpSpPr>
        <p:sp>
          <p:nvSpPr>
            <p:cNvPr id="5282896" name="Oval 80"/>
            <p:cNvSpPr>
              <a:spLocks noChangeArrowheads="1"/>
            </p:cNvSpPr>
            <p:nvPr/>
          </p:nvSpPr>
          <p:spPr bwMode="auto">
            <a:xfrm>
              <a:off x="1900" y="4047"/>
              <a:ext cx="1158" cy="17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1901" y="3509"/>
              <a:ext cx="1158" cy="619"/>
              <a:chOff x="1901" y="3509"/>
              <a:chExt cx="1158" cy="619"/>
            </a:xfrm>
          </p:grpSpPr>
          <p:pic>
            <p:nvPicPr>
              <p:cNvPr id="5282898" name="Picture 82" descr="madrid_iStock_000001553018X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08" y="3509"/>
                <a:ext cx="933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82899" name="Rectangle 83"/>
              <p:cNvSpPr>
                <a:spLocks noChangeArrowheads="1"/>
              </p:cNvSpPr>
              <p:nvPr/>
            </p:nvSpPr>
            <p:spPr bwMode="auto">
              <a:xfrm>
                <a:off x="1901" y="3930"/>
                <a:ext cx="1158" cy="174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814388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</a:rPr>
                  <a:t>Madrid</a:t>
                </a:r>
              </a:p>
            </p:txBody>
          </p:sp>
        </p:grp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556125" y="3743900"/>
            <a:ext cx="2384425" cy="1441450"/>
            <a:chOff x="3020" y="3519"/>
            <a:chExt cx="1159" cy="700"/>
          </a:xfrm>
        </p:grpSpPr>
        <p:sp>
          <p:nvSpPr>
            <p:cNvPr id="5282901" name="Oval 85"/>
            <p:cNvSpPr>
              <a:spLocks noChangeArrowheads="1"/>
            </p:cNvSpPr>
            <p:nvPr/>
          </p:nvSpPr>
          <p:spPr bwMode="auto">
            <a:xfrm>
              <a:off x="3020" y="4047"/>
              <a:ext cx="1158" cy="17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902" name="Picture 86" descr="birmingham_iStock_000005218469X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44" y="3519"/>
              <a:ext cx="920" cy="609"/>
            </a:xfrm>
            <a:prstGeom prst="rect">
              <a:avLst/>
            </a:prstGeom>
            <a:noFill/>
          </p:spPr>
        </p:pic>
        <p:sp>
          <p:nvSpPr>
            <p:cNvPr id="5282903" name="Rectangle 87"/>
            <p:cNvSpPr>
              <a:spLocks noChangeArrowheads="1"/>
            </p:cNvSpPr>
            <p:nvPr/>
          </p:nvSpPr>
          <p:spPr bwMode="auto">
            <a:xfrm>
              <a:off x="3021" y="3930"/>
              <a:ext cx="1158" cy="174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Birmingham</a:t>
              </a:r>
            </a:p>
          </p:txBody>
        </p:sp>
      </p:grp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6542088" y="3753425"/>
            <a:ext cx="2395537" cy="1436688"/>
            <a:chOff x="4121" y="2770"/>
            <a:chExt cx="1509" cy="905"/>
          </a:xfrm>
        </p:grpSpPr>
        <p:sp>
          <p:nvSpPr>
            <p:cNvPr id="5282905" name="Oval 89"/>
            <p:cNvSpPr>
              <a:spLocks noChangeArrowheads="1"/>
            </p:cNvSpPr>
            <p:nvPr/>
          </p:nvSpPr>
          <p:spPr bwMode="auto">
            <a:xfrm>
              <a:off x="4121" y="3451"/>
              <a:ext cx="1508" cy="22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906" name="Picture 90" descr="hamburg_iStock_000004922107XSmall"/>
            <p:cNvPicPr>
              <a:picLocks noChangeAspect="1" noChangeArrowheads="1"/>
            </p:cNvPicPr>
            <p:nvPr/>
          </p:nvPicPr>
          <p:blipFill>
            <a:blip r:embed="rId10" cstate="print"/>
            <a:srcRect t="951" r="1883"/>
            <a:stretch>
              <a:fillRect/>
            </a:stretch>
          </p:blipFill>
          <p:spPr bwMode="auto">
            <a:xfrm>
              <a:off x="4297" y="2770"/>
              <a:ext cx="1174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82907" name="Rectangle 91"/>
            <p:cNvSpPr>
              <a:spLocks noChangeArrowheads="1"/>
            </p:cNvSpPr>
            <p:nvPr/>
          </p:nvSpPr>
          <p:spPr bwMode="auto">
            <a:xfrm>
              <a:off x="4122" y="3299"/>
              <a:ext cx="1508" cy="226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Hamburg</a:t>
              </a:r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09588" y="3745488"/>
            <a:ext cx="2387600" cy="1438275"/>
            <a:chOff x="748" y="3521"/>
            <a:chExt cx="1159" cy="698"/>
          </a:xfrm>
        </p:grpSpPr>
        <p:sp>
          <p:nvSpPr>
            <p:cNvPr id="5282909" name="Oval 93"/>
            <p:cNvSpPr>
              <a:spLocks noChangeArrowheads="1"/>
            </p:cNvSpPr>
            <p:nvPr/>
          </p:nvSpPr>
          <p:spPr bwMode="auto">
            <a:xfrm>
              <a:off x="748" y="4047"/>
              <a:ext cx="1158" cy="17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4999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5282910" name="Picture 94" descr="lisbon_iStock_000004332374XSmall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68" y="3521"/>
              <a:ext cx="930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82911" name="Rectangle 95"/>
            <p:cNvSpPr>
              <a:spLocks noChangeArrowheads="1"/>
            </p:cNvSpPr>
            <p:nvPr/>
          </p:nvSpPr>
          <p:spPr bwMode="auto">
            <a:xfrm>
              <a:off x="749" y="3930"/>
              <a:ext cx="1158" cy="174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Lisbon</a:t>
              </a:r>
            </a:p>
          </p:txBody>
        </p:sp>
      </p:grpSp>
      <p:sp>
        <p:nvSpPr>
          <p:cNvPr id="5282913" name="Rectangle 97"/>
          <p:cNvSpPr>
            <a:spLocks noChangeArrowheads="1"/>
          </p:cNvSpPr>
          <p:nvPr/>
        </p:nvSpPr>
        <p:spPr bwMode="auto">
          <a:xfrm>
            <a:off x="3005138" y="1553150"/>
            <a:ext cx="5678487" cy="279400"/>
          </a:xfrm>
          <a:prstGeom prst="rect">
            <a:avLst/>
          </a:prstGeom>
          <a:solidFill>
            <a:srgbClr val="89A424">
              <a:alpha val="70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71450" indent="-17145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</a:rPr>
              <a:t>Three founding cities:</a:t>
            </a:r>
          </a:p>
        </p:txBody>
      </p:sp>
      <p:sp>
        <p:nvSpPr>
          <p:cNvPr id="5282914" name="Rectangle 98"/>
          <p:cNvSpPr>
            <a:spLocks noChangeArrowheads="1"/>
          </p:cNvSpPr>
          <p:nvPr/>
        </p:nvSpPr>
        <p:spPr bwMode="auto">
          <a:xfrm>
            <a:off x="747713" y="3381950"/>
            <a:ext cx="7940675" cy="279400"/>
          </a:xfrm>
          <a:prstGeom prst="rect">
            <a:avLst/>
          </a:prstGeom>
          <a:solidFill>
            <a:srgbClr val="89A424">
              <a:alpha val="70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71450" indent="-17145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In 2008, four new cities </a:t>
            </a:r>
            <a:r>
              <a:rPr lang="en-US" sz="1200" b="1" dirty="0" smtClean="0">
                <a:solidFill>
                  <a:srgbClr val="FFFFFF"/>
                </a:solidFill>
              </a:rPr>
              <a:t>joined in Europe. More cities joined between 2008 and 2010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40" name="Picture 20" descr="mellogoblac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1945" y="5127103"/>
            <a:ext cx="1059543" cy="124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" descr="The Climate Group logo cropp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6972" y="5470249"/>
            <a:ext cx="3523740" cy="58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400px-Randst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93800"/>
            <a:ext cx="7848600" cy="533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46600"/>
            <a:ext cx="3352800" cy="1138238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7172" name="Picture 5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7178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4130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130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1844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6416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1844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4892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132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5560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4036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9182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514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272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4419600" y="2184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Amsterdam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3200400" y="3556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The Hague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2819400" y="5308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Rotterdam</a:t>
            </a: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6934200" y="264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Almere</a:t>
            </a:r>
          </a:p>
        </p:txBody>
      </p:sp>
      <p:sp>
        <p:nvSpPr>
          <p:cNvPr id="7189" name="Rectangle 22"/>
          <p:cNvSpPr>
            <a:spLocks noChangeArrowheads="1"/>
          </p:cNvSpPr>
          <p:nvPr/>
        </p:nvSpPr>
        <p:spPr bwMode="auto">
          <a:xfrm>
            <a:off x="609600" y="1270000"/>
            <a:ext cx="12954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/>
          </a:p>
        </p:txBody>
      </p:sp>
      <p:pic>
        <p:nvPicPr>
          <p:cNvPr id="7190" name="Picture 23" descr="Touchdown Center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727200"/>
            <a:ext cx="1066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4" descr="ZUIDAS - A'dam Bright Cit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1346200"/>
            <a:ext cx="990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5" descr="22997-272-1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946400"/>
            <a:ext cx="83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6" descr="Iglu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4165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7" descr="c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3403600"/>
            <a:ext cx="495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8" descr="logo%20WTC%20Alme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0" y="5537200"/>
            <a:ext cx="5175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9" descr="Dialogue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4927600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30" descr="Flexoffic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100" y="2184400"/>
            <a:ext cx="11557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31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733800"/>
            <a:ext cx="2428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9" name="Rectangle 23"/>
          <p:cNvSpPr>
            <a:spLocks noChangeArrowheads="1"/>
          </p:cNvSpPr>
          <p:nvPr/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ko-KR" sz="3200" b="1" dirty="0" smtClean="0">
                <a:ea typeface="Gulim" pitchFamily="34" charset="-127"/>
              </a:rPr>
              <a:t>Triple Bottom Line: Smart Work Centers</a:t>
            </a:r>
            <a:endParaRPr lang="en-US" altLang="ko-KR" sz="2400" b="1" dirty="0">
              <a:ea typeface="Gulim" pitchFamily="34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7586" r="3571" b="4996"/>
          <a:stretch>
            <a:fillRect/>
          </a:stretch>
        </p:blipFill>
        <p:spPr bwMode="auto">
          <a:xfrm>
            <a:off x="0" y="990600"/>
            <a:ext cx="8964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914400" y="225378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3600" b="1" dirty="0">
                <a:ea typeface="MS PGothic" pitchFamily="34" charset="-128"/>
              </a:rPr>
              <a:t>Cloud in Action: Urban </a:t>
            </a:r>
            <a:r>
              <a:rPr lang="en-US" sz="3600" b="1" dirty="0" err="1">
                <a:ea typeface="MS PGothic" pitchFamily="34" charset="-128"/>
              </a:rPr>
              <a:t>EcoMap</a:t>
            </a:r>
            <a:endParaRPr lang="en-US" sz="3600" b="1" dirty="0">
              <a:ea typeface="MS PGothic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 14 image"/>
          <p:cNvPicPr>
            <a:picLocks noChangeAspect="1" noChangeArrowheads="1"/>
          </p:cNvPicPr>
          <p:nvPr/>
        </p:nvPicPr>
        <p:blipFill>
          <a:blip r:embed="rId3" cstate="print"/>
          <a:srcRect l="1265" r="5653"/>
          <a:stretch>
            <a:fillRect/>
          </a:stretch>
        </p:blipFill>
        <p:spPr bwMode="auto">
          <a:xfrm>
            <a:off x="-3175" y="0"/>
            <a:ext cx="9147175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92100"/>
            <a:ext cx="9144000" cy="1104900"/>
          </a:xfrm>
          <a:prstGeom prst="rect">
            <a:avLst/>
          </a:prstGeom>
          <a:solidFill>
            <a:srgbClr val="00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sz="2400">
              <a:solidFill>
                <a:schemeClr val="bg1"/>
              </a:solidFill>
              <a:latin typeface="Cisco-Bold"/>
              <a:ea typeface="MS PGothic" pitchFamily="34" charset="-128"/>
            </a:endParaRPr>
          </a:p>
        </p:txBody>
      </p:sp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215317" y="630938"/>
            <a:ext cx="8318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  <a:latin typeface="Cisco-Bold"/>
                <a:ea typeface="MS PGothic" pitchFamily="34" charset="-128"/>
              </a:rPr>
              <a:t>A Service Delivery Platform</a:t>
            </a:r>
            <a:endParaRPr lang="en-US" sz="3000" dirty="0">
              <a:solidFill>
                <a:srgbClr val="FFFFFF"/>
              </a:solidFill>
              <a:latin typeface="Cisco-Bold"/>
              <a:ea typeface="MS PGothic" pitchFamily="34" charset="-128"/>
            </a:endParaRPr>
          </a:p>
        </p:txBody>
      </p:sp>
      <p:pic>
        <p:nvPicPr>
          <p:cNvPr id="6149" name="Picture 6" descr="Community+Exchange_logo2(BLK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54736"/>
            <a:ext cx="4479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24400" y="1173163"/>
            <a:ext cx="1836738" cy="1836737"/>
            <a:chOff x="1752600" y="4640262"/>
            <a:chExt cx="1836738" cy="1836738"/>
          </a:xfrm>
        </p:grpSpPr>
        <p:sp>
          <p:nvSpPr>
            <p:cNvPr id="6173" name="Oval 60"/>
            <p:cNvSpPr>
              <a:spLocks noChangeAspect="1" noChangeArrowheads="1"/>
            </p:cNvSpPr>
            <p:nvPr/>
          </p:nvSpPr>
          <p:spPr bwMode="auto">
            <a:xfrm>
              <a:off x="1752600" y="4640262"/>
              <a:ext cx="1836738" cy="183673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2400">
                <a:solidFill>
                  <a:schemeClr val="bg1"/>
                </a:solidFill>
                <a:latin typeface="Cisco-Bold"/>
                <a:ea typeface="MS PGothic" pitchFamily="34" charset="-128"/>
              </a:endParaRPr>
            </a:p>
          </p:txBody>
        </p:sp>
        <p:pic>
          <p:nvPicPr>
            <p:cNvPr id="6174" name="Picture 19" descr="Telecom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6600" y="4894262"/>
              <a:ext cx="1328738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77" descr="telec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239801">
              <a:off x="2522398" y="4446561"/>
              <a:ext cx="297143" cy="75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714625" y="1166813"/>
            <a:ext cx="1836738" cy="1836737"/>
            <a:chOff x="1745" y="735"/>
            <a:chExt cx="1157" cy="1157"/>
          </a:xfrm>
        </p:grpSpPr>
        <p:sp>
          <p:nvSpPr>
            <p:cNvPr id="6170" name="Oval 60"/>
            <p:cNvSpPr>
              <a:spLocks noChangeAspect="1" noChangeArrowheads="1"/>
            </p:cNvSpPr>
            <p:nvPr/>
          </p:nvSpPr>
          <p:spPr bwMode="auto">
            <a:xfrm>
              <a:off x="1745" y="735"/>
              <a:ext cx="1157" cy="115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2400">
                <a:solidFill>
                  <a:schemeClr val="bg1"/>
                </a:solidFill>
                <a:latin typeface="Cisco-Bold"/>
                <a:ea typeface="MS PGothic" pitchFamily="34" charset="-128"/>
              </a:endParaRPr>
            </a:p>
          </p:txBody>
        </p:sp>
        <p:pic>
          <p:nvPicPr>
            <p:cNvPr id="6171" name="Picture 21" descr="Utilities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" y="895"/>
              <a:ext cx="83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43" descr="h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7" y="759"/>
              <a:ext cx="1070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42113" y="1438275"/>
            <a:ext cx="1836737" cy="1836738"/>
            <a:chOff x="4247" y="840"/>
            <a:chExt cx="1157" cy="1157"/>
          </a:xfrm>
        </p:grpSpPr>
        <p:sp>
          <p:nvSpPr>
            <p:cNvPr id="6167" name="Oval 60"/>
            <p:cNvSpPr>
              <a:spLocks noChangeAspect="1" noChangeArrowheads="1"/>
            </p:cNvSpPr>
            <p:nvPr/>
          </p:nvSpPr>
          <p:spPr bwMode="auto">
            <a:xfrm>
              <a:off x="4247" y="840"/>
              <a:ext cx="1157" cy="115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2400">
                <a:solidFill>
                  <a:schemeClr val="bg1"/>
                </a:solidFill>
                <a:latin typeface="Cisco-Bold"/>
                <a:ea typeface="MS PGothic" pitchFamily="34" charset="-128"/>
              </a:endParaRPr>
            </a:p>
          </p:txBody>
        </p:sp>
        <p:pic>
          <p:nvPicPr>
            <p:cNvPr id="6168" name="Picture 17" descr="Emergenc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07" y="1000"/>
              <a:ext cx="83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75" descr="emergenc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449559">
              <a:off x="4366" y="859"/>
              <a:ext cx="976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229475" y="3327400"/>
            <a:ext cx="1836738" cy="1874838"/>
            <a:chOff x="4554" y="2024"/>
            <a:chExt cx="1157" cy="1181"/>
          </a:xfrm>
        </p:grpSpPr>
        <p:sp>
          <p:nvSpPr>
            <p:cNvPr id="6164" name="Oval 60"/>
            <p:cNvSpPr>
              <a:spLocks noChangeAspect="1" noChangeArrowheads="1"/>
            </p:cNvSpPr>
            <p:nvPr/>
          </p:nvSpPr>
          <p:spPr bwMode="auto">
            <a:xfrm>
              <a:off x="4554" y="2048"/>
              <a:ext cx="1157" cy="115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2400">
                <a:solidFill>
                  <a:schemeClr val="bg1"/>
                </a:solidFill>
                <a:latin typeface="Cisco-Bold"/>
                <a:ea typeface="MS PGothic" pitchFamily="34" charset="-128"/>
              </a:endParaRPr>
            </a:p>
          </p:txBody>
        </p:sp>
        <p:pic>
          <p:nvPicPr>
            <p:cNvPr id="6165" name="Picture 16" descr="building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4" y="2208"/>
              <a:ext cx="83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74" descr="Buildi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3290535">
              <a:off x="4869" y="1922"/>
              <a:ext cx="492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08025" y="1439863"/>
            <a:ext cx="1836738" cy="1836737"/>
            <a:chOff x="1371600" y="3771754"/>
            <a:chExt cx="1836738" cy="1836738"/>
          </a:xfrm>
        </p:grpSpPr>
        <p:sp>
          <p:nvSpPr>
            <p:cNvPr id="6161" name="Oval 60"/>
            <p:cNvSpPr>
              <a:spLocks noChangeAspect="1" noChangeArrowheads="1"/>
            </p:cNvSpPr>
            <p:nvPr/>
          </p:nvSpPr>
          <p:spPr bwMode="auto">
            <a:xfrm>
              <a:off x="1371600" y="3771754"/>
              <a:ext cx="1836738" cy="183673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2400">
                <a:solidFill>
                  <a:schemeClr val="bg1"/>
                </a:solidFill>
                <a:latin typeface="Cisco-Bold"/>
                <a:ea typeface="MS PGothic" pitchFamily="34" charset="-128"/>
              </a:endParaRPr>
            </a:p>
          </p:txBody>
        </p:sp>
        <p:pic>
          <p:nvPicPr>
            <p:cNvPr id="6162" name="Picture 20" descr="Transport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25600" y="4025754"/>
              <a:ext cx="1328738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78" descr="transportatio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4175081">
              <a:off x="2056054" y="3538440"/>
              <a:ext cx="482540" cy="97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04775" y="3338513"/>
            <a:ext cx="1836738" cy="1851025"/>
            <a:chOff x="66" y="2103"/>
            <a:chExt cx="1157" cy="1166"/>
          </a:xfrm>
        </p:grpSpPr>
        <p:sp>
          <p:nvSpPr>
            <p:cNvPr id="6158" name="Oval 60"/>
            <p:cNvSpPr>
              <a:spLocks noChangeAspect="1" noChangeArrowheads="1"/>
            </p:cNvSpPr>
            <p:nvPr/>
          </p:nvSpPr>
          <p:spPr bwMode="auto">
            <a:xfrm>
              <a:off x="66" y="2112"/>
              <a:ext cx="1157" cy="115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2400">
                <a:solidFill>
                  <a:schemeClr val="bg1"/>
                </a:solidFill>
                <a:latin typeface="Cisco-Bold"/>
                <a:ea typeface="MS PGothic" pitchFamily="34" charset="-128"/>
              </a:endParaRPr>
            </a:p>
          </p:txBody>
        </p:sp>
        <p:pic>
          <p:nvPicPr>
            <p:cNvPr id="6159" name="Picture 18" descr="Safety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6" y="2272"/>
              <a:ext cx="83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76" descr="safety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3608615">
              <a:off x="444" y="1969"/>
              <a:ext cx="4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685800" y="23813"/>
            <a:ext cx="8061081" cy="1143000"/>
          </a:xfrm>
        </p:spPr>
        <p:txBody>
          <a:bodyPr/>
          <a:lstStyle/>
          <a:p>
            <a:r>
              <a:rPr lang="en-US" dirty="0" err="1" smtClean="0"/>
              <a:t>Busan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Green </a:t>
            </a:r>
            <a:r>
              <a:rPr lang="en-US" dirty="0" smtClean="0"/>
              <a:t>u-City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Living Lab and Open Data</a:t>
            </a:r>
            <a:endParaRPr lang="en-US" sz="28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1" y="6577014"/>
            <a:ext cx="350227" cy="198437"/>
          </a:xfrm>
          <a:prstGeom prst="rect">
            <a:avLst/>
          </a:prstGeom>
          <a:noFill/>
        </p:spPr>
        <p:txBody>
          <a:bodyPr/>
          <a:lstStyle/>
          <a:p>
            <a:fld id="{6E9393F5-4F54-4D62-BF2F-5BC2E062F9F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" name="Rectangle 72"/>
          <p:cNvSpPr>
            <a:spLocks noChangeArrowheads="1"/>
          </p:cNvSpPr>
          <p:nvPr/>
        </p:nvSpPr>
        <p:spPr bwMode="auto">
          <a:xfrm>
            <a:off x="457933" y="1258889"/>
            <a:ext cx="1603131" cy="1653381"/>
          </a:xfrm>
          <a:prstGeom prst="rect">
            <a:avLst/>
          </a:prstGeom>
          <a:solidFill>
            <a:srgbClr val="697E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2125540" y="1258889"/>
            <a:ext cx="1601667" cy="1653381"/>
          </a:xfrm>
          <a:prstGeom prst="rect">
            <a:avLst/>
          </a:prstGeom>
          <a:solidFill>
            <a:srgbClr val="697E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3773733" y="1258889"/>
            <a:ext cx="1602398" cy="1653381"/>
          </a:xfrm>
          <a:prstGeom prst="rect">
            <a:avLst/>
          </a:prstGeom>
          <a:solidFill>
            <a:srgbClr val="697E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5431449" y="1258889"/>
            <a:ext cx="1603131" cy="1653381"/>
          </a:xfrm>
          <a:prstGeom prst="rect">
            <a:avLst/>
          </a:prstGeom>
          <a:solidFill>
            <a:srgbClr val="697E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3" name="Rectangle 72"/>
          <p:cNvSpPr>
            <a:spLocks noChangeArrowheads="1"/>
          </p:cNvSpPr>
          <p:nvPr/>
        </p:nvSpPr>
        <p:spPr bwMode="auto">
          <a:xfrm>
            <a:off x="7078541" y="1258889"/>
            <a:ext cx="1601664" cy="1653381"/>
          </a:xfrm>
          <a:prstGeom prst="rect">
            <a:avLst/>
          </a:prstGeom>
          <a:solidFill>
            <a:srgbClr val="697E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34" y="1959469"/>
            <a:ext cx="1131277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72"/>
          <p:cNvSpPr>
            <a:spLocks noChangeArrowheads="1"/>
          </p:cNvSpPr>
          <p:nvPr/>
        </p:nvSpPr>
        <p:spPr bwMode="auto">
          <a:xfrm>
            <a:off x="3773366" y="2892426"/>
            <a:ext cx="1603131" cy="2132013"/>
          </a:xfrm>
          <a:prstGeom prst="rect">
            <a:avLst/>
          </a:prstGeom>
          <a:solidFill>
            <a:srgbClr val="0183B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6" name="Rectangle 72"/>
          <p:cNvSpPr>
            <a:spLocks noChangeArrowheads="1"/>
          </p:cNvSpPr>
          <p:nvPr/>
        </p:nvSpPr>
        <p:spPr bwMode="auto">
          <a:xfrm>
            <a:off x="2124808" y="2892426"/>
            <a:ext cx="1603131" cy="2132013"/>
          </a:xfrm>
          <a:prstGeom prst="rect">
            <a:avLst/>
          </a:prstGeom>
          <a:solidFill>
            <a:srgbClr val="0183B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7" name="Rectangle 72"/>
          <p:cNvSpPr>
            <a:spLocks noChangeArrowheads="1"/>
          </p:cNvSpPr>
          <p:nvPr/>
        </p:nvSpPr>
        <p:spPr bwMode="auto">
          <a:xfrm>
            <a:off x="457933" y="2892426"/>
            <a:ext cx="1603131" cy="2132013"/>
          </a:xfrm>
          <a:prstGeom prst="rect">
            <a:avLst/>
          </a:prstGeom>
          <a:solidFill>
            <a:srgbClr val="0183B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8" name="Rectangle 72"/>
          <p:cNvSpPr>
            <a:spLocks noChangeArrowheads="1"/>
          </p:cNvSpPr>
          <p:nvPr/>
        </p:nvSpPr>
        <p:spPr bwMode="auto">
          <a:xfrm>
            <a:off x="5431449" y="2892426"/>
            <a:ext cx="1603131" cy="2132013"/>
          </a:xfrm>
          <a:prstGeom prst="rect">
            <a:avLst/>
          </a:prstGeom>
          <a:solidFill>
            <a:srgbClr val="0183B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9" name="Rectangle 72"/>
          <p:cNvSpPr>
            <a:spLocks noChangeArrowheads="1"/>
          </p:cNvSpPr>
          <p:nvPr/>
        </p:nvSpPr>
        <p:spPr bwMode="auto">
          <a:xfrm>
            <a:off x="7077808" y="2881313"/>
            <a:ext cx="1603131" cy="2144712"/>
          </a:xfrm>
          <a:prstGeom prst="rect">
            <a:avLst/>
          </a:prstGeom>
          <a:solidFill>
            <a:srgbClr val="0183B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7116234" y="2892426"/>
            <a:ext cx="1484435" cy="2410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Real-time logistics infrastructure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Green logistics operation system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Green u-logistics information </a:t>
            </a: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</a:b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utility </a:t>
            </a: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service</a:t>
            </a:r>
            <a:endParaRPr lang="en-US" sz="1600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2155418" y="2892425"/>
            <a:ext cx="1518138" cy="2070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 err="1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Busan</a:t>
            </a: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 PTA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travel stations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parking</a:t>
            </a:r>
            <a:endParaRPr lang="ko-KR" altLang="en-US" sz="1600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Mobile augmented reality tour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 err="1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Busan</a:t>
            </a: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 eco-pass </a:t>
            </a:r>
          </a:p>
        </p:txBody>
      </p:sp>
      <p:sp>
        <p:nvSpPr>
          <p:cNvPr id="72" name="Text Box 57"/>
          <p:cNvSpPr txBox="1">
            <a:spLocks noChangeArrowheads="1"/>
          </p:cNvSpPr>
          <p:nvPr/>
        </p:nvSpPr>
        <p:spPr bwMode="auto">
          <a:xfrm>
            <a:off x="3796975" y="2892425"/>
            <a:ext cx="1575289" cy="2019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Green urban services center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energy management center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buildings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Eco-mileage </a:t>
            </a:r>
            <a:b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</a:b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(eco-card)</a:t>
            </a:r>
          </a:p>
        </p:txBody>
      </p: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5459047" y="2892426"/>
            <a:ext cx="1610458" cy="1916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Integrated safety and security with CCTV </a:t>
            </a: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</a:b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build-to-lease </a:t>
            </a: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IOC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Emergency response and disaster prevention</a:t>
            </a:r>
            <a:endParaRPr lang="ko-KR" altLang="en-US" sz="1600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482601" y="2892426"/>
            <a:ext cx="1658815" cy="18487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</a:t>
            </a: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work</a:t>
            </a:r>
            <a:endParaRPr lang="en-US" altLang="ko-KR" sz="1600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Mobile </a:t>
            </a: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</a:b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application </a:t>
            </a: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center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Video </a:t>
            </a: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</a:b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contact</a:t>
            </a:r>
            <a:r>
              <a:rPr lang="ko-KR" altLang="en-US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 </a:t>
            </a:r>
            <a:r>
              <a:rPr lang="en-US" altLang="ko-KR" sz="1600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center </a:t>
            </a:r>
            <a:endParaRPr lang="en-US" altLang="ko-KR" sz="1600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learning</a:t>
            </a:r>
          </a:p>
          <a:p>
            <a:pPr marL="174625" indent="-174625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altLang="ko-KR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Smart healthcare</a:t>
            </a:r>
            <a:r>
              <a:rPr lang="ko-KR" altLang="en-US" sz="1600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</a:rPr>
              <a:t> </a:t>
            </a:r>
            <a:endParaRPr lang="en-US" altLang="ko-KR" sz="1600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</p:txBody>
      </p:sp>
      <p:pic>
        <p:nvPicPr>
          <p:cNvPr id="75" name="Picture 50" descr="port_salfor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734" y="1959469"/>
            <a:ext cx="1131277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9292" y="1959469"/>
            <a:ext cx="1131277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cap02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253" y="1959469"/>
            <a:ext cx="1130489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460131" y="5065713"/>
            <a:ext cx="8229600" cy="1071562"/>
          </a:xfrm>
          <a:prstGeom prst="rect">
            <a:avLst/>
          </a:prstGeom>
          <a:solidFill>
            <a:srgbClr val="0183B7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1200" b="1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43658" y="5378450"/>
            <a:ext cx="3622431" cy="6985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sz="1800" b="1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0014" y="5560702"/>
            <a:ext cx="3450980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맑은 고딕" pitchFamily="50" charset="-127"/>
              </a:rPr>
              <a:t>Busan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맑은 고딕" pitchFamily="50" charset="-127"/>
              </a:rPr>
              <a:t> Mobile Application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맑은 고딕" pitchFamily="50" charset="-127"/>
              </a:rPr>
              <a:t>Center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맑은 고딕" pitchFamily="50" charset="-127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988169" y="5378450"/>
            <a:ext cx="3622431" cy="6985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sz="1800" b="1">
              <a:solidFill>
                <a:srgbClr val="FFFFFF"/>
              </a:solidFill>
              <a:latin typeface="Arial Narrow" pitchFamily="34" charset="0"/>
              <a:ea typeface="맑은 고딕" pitchFamily="50" charset="-127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074628" y="5549589"/>
            <a:ext cx="3450980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맑은 고딕" pitchFamily="50" charset="-127"/>
              </a:rPr>
              <a:t>Integrated Operation Center (IOC)</a:t>
            </a:r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>
            <a:off x="2765344" y="5051954"/>
            <a:ext cx="3589866" cy="329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algn="ctr" defTabSz="814388"/>
            <a:r>
              <a:rPr lang="en-US" altLang="ko-KR" sz="1600" b="1" dirty="0">
                <a:solidFill>
                  <a:srgbClr val="FFFF00"/>
                </a:solidFill>
                <a:latin typeface="Arial Narrow" pitchFamily="34" charset="0"/>
                <a:ea typeface="맑은 고딕" pitchFamily="50" charset="-127"/>
              </a:rPr>
              <a:t>Green U-City Services Cloud Infrastructure</a:t>
            </a:r>
          </a:p>
        </p:txBody>
      </p:sp>
      <p:sp>
        <p:nvSpPr>
          <p:cNvPr id="88" name="TextBox 64"/>
          <p:cNvSpPr txBox="1">
            <a:spLocks noChangeArrowheads="1"/>
          </p:cNvSpPr>
          <p:nvPr/>
        </p:nvSpPr>
        <p:spPr bwMode="auto">
          <a:xfrm>
            <a:off x="4154366" y="5861051"/>
            <a:ext cx="8835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FFFFFF"/>
                </a:solidFill>
                <a:latin typeface="Arial Narrow" pitchFamily="34" charset="0"/>
              </a:rPr>
              <a:t>Public Data</a:t>
            </a:r>
          </a:p>
        </p:txBody>
      </p:sp>
      <p:sp>
        <p:nvSpPr>
          <p:cNvPr id="89" name="TextBox 65"/>
          <p:cNvSpPr txBox="1">
            <a:spLocks noChangeArrowheads="1"/>
          </p:cNvSpPr>
          <p:nvPr/>
        </p:nvSpPr>
        <p:spPr bwMode="auto">
          <a:xfrm>
            <a:off x="4113976" y="5403851"/>
            <a:ext cx="92044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rgbClr val="FFFFFF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90" name="Text Box 53"/>
          <p:cNvSpPr txBox="1">
            <a:spLocks noChangeArrowheads="1"/>
          </p:cNvSpPr>
          <p:nvPr/>
        </p:nvSpPr>
        <p:spPr bwMode="auto">
          <a:xfrm>
            <a:off x="435220" y="1469813"/>
            <a:ext cx="1648557" cy="290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ctr" defTabSz="814388" hangingPunct="0">
              <a:lnSpc>
                <a:spcPct val="90000"/>
              </a:lnSpc>
            </a:pP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Smart </a:t>
            </a:r>
            <a:r>
              <a:rPr lang="en-US" altLang="ko-KR" sz="1500" b="1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Community</a:t>
            </a:r>
            <a:endParaRPr lang="en-US" sz="1500" b="1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91" name="Text Box 53"/>
          <p:cNvSpPr txBox="1">
            <a:spLocks noChangeArrowheads="1"/>
          </p:cNvSpPr>
          <p:nvPr/>
        </p:nvSpPr>
        <p:spPr bwMode="auto">
          <a:xfrm>
            <a:off x="2145324" y="1355725"/>
            <a:ext cx="1562100" cy="498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ctr" defTabSz="814388" hangingPunct="0">
              <a:lnSpc>
                <a:spcPct val="90000"/>
              </a:lnSpc>
            </a:pP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Smart Green</a:t>
            </a:r>
            <a:b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</a:b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Urban Mobility</a:t>
            </a:r>
            <a:endParaRPr lang="en-US" sz="1500" b="1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92" name="Text Box 53"/>
          <p:cNvSpPr txBox="1">
            <a:spLocks noChangeArrowheads="1"/>
          </p:cNvSpPr>
          <p:nvPr/>
        </p:nvSpPr>
        <p:spPr bwMode="auto">
          <a:xfrm>
            <a:off x="3794615" y="1459599"/>
            <a:ext cx="1560634" cy="290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ctr" defTabSz="814388" hangingPunct="0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Smart </a:t>
            </a:r>
            <a:r>
              <a:rPr lang="en-US" sz="1500" b="1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Energy</a:t>
            </a:r>
            <a:endParaRPr lang="en-US" sz="1500" b="1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93" name="Text Box 53"/>
          <p:cNvSpPr txBox="1">
            <a:spLocks noChangeArrowheads="1"/>
          </p:cNvSpPr>
          <p:nvPr/>
        </p:nvSpPr>
        <p:spPr bwMode="auto">
          <a:xfrm>
            <a:off x="7164265" y="1355725"/>
            <a:ext cx="1430215" cy="498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ctr" defTabSz="814388" hangingPunct="0">
              <a:lnSpc>
                <a:spcPct val="90000"/>
              </a:lnSpc>
            </a:pP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Smart Green</a:t>
            </a:r>
            <a:r>
              <a:rPr lang="ko-KR" altLang="en-US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 </a:t>
            </a:r>
            <a:endParaRPr lang="en-US" altLang="ko-KR" sz="1500" b="1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  <a:cs typeface="Arial" charset="0"/>
            </a:endParaRPr>
          </a:p>
          <a:p>
            <a:pPr algn="ctr" defTabSz="814388" hangingPunct="0">
              <a:lnSpc>
                <a:spcPct val="90000"/>
              </a:lnSpc>
            </a:pP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Logistics</a:t>
            </a:r>
            <a:endParaRPr lang="en-US" sz="1500" b="1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94" name="Text Box 53"/>
          <p:cNvSpPr txBox="1">
            <a:spLocks noChangeArrowheads="1"/>
          </p:cNvSpPr>
          <p:nvPr/>
        </p:nvSpPr>
        <p:spPr bwMode="auto">
          <a:xfrm>
            <a:off x="5451964" y="1355725"/>
            <a:ext cx="1562100" cy="498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ctr" defTabSz="814388" hangingPunct="0">
              <a:lnSpc>
                <a:spcPct val="90000"/>
              </a:lnSpc>
            </a:pP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Smart Safety </a:t>
            </a:r>
            <a:r>
              <a:rPr lang="en-US" altLang="ko-KR" sz="1500" b="1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/>
            </a:r>
            <a:br>
              <a:rPr lang="en-US" altLang="ko-KR" sz="1500" b="1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</a:br>
            <a:r>
              <a:rPr lang="en-US" altLang="ko-KR" sz="1500" b="1" dirty="0" smtClean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&amp; </a:t>
            </a:r>
            <a:r>
              <a:rPr lang="en-US" altLang="ko-KR" sz="1500" b="1" dirty="0">
                <a:solidFill>
                  <a:srgbClr val="FFFFFF"/>
                </a:solidFill>
                <a:latin typeface="Arial Narrow" pitchFamily="34" charset="0"/>
                <a:ea typeface="맑은 고딕" pitchFamily="50" charset="-127"/>
                <a:cs typeface="Arial" charset="0"/>
              </a:rPr>
              <a:t>Security</a:t>
            </a:r>
            <a:endParaRPr lang="en-US" sz="1500" b="1" dirty="0">
              <a:solidFill>
                <a:srgbClr val="FFFFFF"/>
              </a:solidFill>
              <a:latin typeface="Arial Narrow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95" name="Picture 93"/>
          <p:cNvPicPr>
            <a:picLocks noChangeAspect="1" noChangeArrowheads="1"/>
          </p:cNvPicPr>
          <p:nvPr/>
        </p:nvPicPr>
        <p:blipFill>
          <a:blip r:embed="rId6" cstate="print"/>
          <a:srcRect l="2730" t="10541" r="4252" b="10556"/>
          <a:stretch>
            <a:fillRect/>
          </a:stretch>
        </p:blipFill>
        <p:spPr bwMode="auto">
          <a:xfrm>
            <a:off x="5696770" y="1959469"/>
            <a:ext cx="1072486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Line 94"/>
          <p:cNvSpPr>
            <a:spLocks noChangeShapeType="1"/>
          </p:cNvSpPr>
          <p:nvPr/>
        </p:nvSpPr>
        <p:spPr bwMode="auto">
          <a:xfrm>
            <a:off x="4249616" y="5737225"/>
            <a:ext cx="64916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 flipH="1">
            <a:off x="4232031" y="5829300"/>
            <a:ext cx="64916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0" y="973138"/>
            <a:ext cx="9144000" cy="5824537"/>
            <a:chOff x="0" y="914400"/>
            <a:chExt cx="9144000" cy="5400675"/>
          </a:xfrm>
        </p:grpSpPr>
        <p:pic>
          <p:nvPicPr>
            <p:cNvPr id="21550" name="Picture 3" descr="\\.PSF\.Mac\Volumes\RE_8GB\World_Map_Comp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14400"/>
              <a:ext cx="9144000" cy="540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3"/>
            <p:cNvGrpSpPr>
              <a:grpSpLocks/>
            </p:cNvGrpSpPr>
            <p:nvPr/>
          </p:nvGrpSpPr>
          <p:grpSpPr bwMode="auto">
            <a:xfrm>
              <a:off x="-63" y="928688"/>
              <a:ext cx="9142055" cy="5357812"/>
              <a:chOff x="279400" y="174625"/>
              <a:chExt cx="8585200" cy="6510338"/>
            </a:xfrm>
          </p:grpSpPr>
          <p:sp>
            <p:nvSpPr>
              <p:cNvPr id="21552" name="Line 75"/>
              <p:cNvSpPr>
                <a:spLocks noChangeShapeType="1"/>
              </p:cNvSpPr>
              <p:nvPr/>
            </p:nvSpPr>
            <p:spPr bwMode="auto">
              <a:xfrm flipV="1">
                <a:off x="9398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Line 76"/>
              <p:cNvSpPr>
                <a:spLocks noChangeShapeType="1"/>
              </p:cNvSpPr>
              <p:nvPr/>
            </p:nvSpPr>
            <p:spPr bwMode="auto">
              <a:xfrm flipV="1">
                <a:off x="16002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Line 77"/>
              <p:cNvSpPr>
                <a:spLocks noChangeShapeType="1"/>
              </p:cNvSpPr>
              <p:nvPr/>
            </p:nvSpPr>
            <p:spPr bwMode="auto">
              <a:xfrm flipV="1">
                <a:off x="22606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Line 78"/>
              <p:cNvSpPr>
                <a:spLocks noChangeShapeType="1"/>
              </p:cNvSpPr>
              <p:nvPr/>
            </p:nvSpPr>
            <p:spPr bwMode="auto">
              <a:xfrm flipV="1">
                <a:off x="29210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Line 79"/>
              <p:cNvSpPr>
                <a:spLocks noChangeShapeType="1"/>
              </p:cNvSpPr>
              <p:nvPr/>
            </p:nvSpPr>
            <p:spPr bwMode="auto">
              <a:xfrm flipV="1">
                <a:off x="35814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Line 80"/>
              <p:cNvSpPr>
                <a:spLocks noChangeShapeType="1"/>
              </p:cNvSpPr>
              <p:nvPr/>
            </p:nvSpPr>
            <p:spPr bwMode="auto">
              <a:xfrm flipV="1">
                <a:off x="42418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Line 81"/>
              <p:cNvSpPr>
                <a:spLocks noChangeShapeType="1"/>
              </p:cNvSpPr>
              <p:nvPr/>
            </p:nvSpPr>
            <p:spPr bwMode="auto">
              <a:xfrm flipV="1">
                <a:off x="49022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82"/>
              <p:cNvSpPr>
                <a:spLocks noChangeShapeType="1"/>
              </p:cNvSpPr>
              <p:nvPr/>
            </p:nvSpPr>
            <p:spPr bwMode="auto">
              <a:xfrm flipV="1">
                <a:off x="55626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Line 83"/>
              <p:cNvSpPr>
                <a:spLocks noChangeShapeType="1"/>
              </p:cNvSpPr>
              <p:nvPr/>
            </p:nvSpPr>
            <p:spPr bwMode="auto">
              <a:xfrm flipV="1">
                <a:off x="62230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84"/>
              <p:cNvSpPr>
                <a:spLocks noChangeShapeType="1"/>
              </p:cNvSpPr>
              <p:nvPr/>
            </p:nvSpPr>
            <p:spPr bwMode="auto">
              <a:xfrm flipV="1">
                <a:off x="68834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Line 85"/>
              <p:cNvSpPr>
                <a:spLocks noChangeShapeType="1"/>
              </p:cNvSpPr>
              <p:nvPr/>
            </p:nvSpPr>
            <p:spPr bwMode="auto">
              <a:xfrm flipV="1">
                <a:off x="75438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Line 86"/>
              <p:cNvSpPr>
                <a:spLocks noChangeShapeType="1"/>
              </p:cNvSpPr>
              <p:nvPr/>
            </p:nvSpPr>
            <p:spPr bwMode="auto">
              <a:xfrm flipV="1">
                <a:off x="8204200" y="174625"/>
                <a:ext cx="1588" cy="6508750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Line 87"/>
              <p:cNvSpPr>
                <a:spLocks noChangeShapeType="1"/>
              </p:cNvSpPr>
              <p:nvPr/>
            </p:nvSpPr>
            <p:spPr bwMode="auto">
              <a:xfrm>
                <a:off x="279400" y="71755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Line 88"/>
              <p:cNvSpPr>
                <a:spLocks noChangeShapeType="1"/>
              </p:cNvSpPr>
              <p:nvPr/>
            </p:nvSpPr>
            <p:spPr bwMode="auto">
              <a:xfrm>
                <a:off x="279400" y="125730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Line 89"/>
              <p:cNvSpPr>
                <a:spLocks noChangeShapeType="1"/>
              </p:cNvSpPr>
              <p:nvPr/>
            </p:nvSpPr>
            <p:spPr bwMode="auto">
              <a:xfrm>
                <a:off x="279400" y="1800225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Line 90"/>
              <p:cNvSpPr>
                <a:spLocks noChangeShapeType="1"/>
              </p:cNvSpPr>
              <p:nvPr/>
            </p:nvSpPr>
            <p:spPr bwMode="auto">
              <a:xfrm>
                <a:off x="279400" y="234315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Line 91"/>
              <p:cNvSpPr>
                <a:spLocks noChangeShapeType="1"/>
              </p:cNvSpPr>
              <p:nvPr/>
            </p:nvSpPr>
            <p:spPr bwMode="auto">
              <a:xfrm>
                <a:off x="279400" y="2886075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Line 92"/>
              <p:cNvSpPr>
                <a:spLocks noChangeShapeType="1"/>
              </p:cNvSpPr>
              <p:nvPr/>
            </p:nvSpPr>
            <p:spPr bwMode="auto">
              <a:xfrm>
                <a:off x="279400" y="342900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Line 93"/>
              <p:cNvSpPr>
                <a:spLocks noChangeShapeType="1"/>
              </p:cNvSpPr>
              <p:nvPr/>
            </p:nvSpPr>
            <p:spPr bwMode="auto">
              <a:xfrm>
                <a:off x="279400" y="3971925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Line 94"/>
              <p:cNvSpPr>
                <a:spLocks noChangeShapeType="1"/>
              </p:cNvSpPr>
              <p:nvPr/>
            </p:nvSpPr>
            <p:spPr bwMode="auto">
              <a:xfrm>
                <a:off x="279400" y="451485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Line 95"/>
              <p:cNvSpPr>
                <a:spLocks noChangeShapeType="1"/>
              </p:cNvSpPr>
              <p:nvPr/>
            </p:nvSpPr>
            <p:spPr bwMode="auto">
              <a:xfrm>
                <a:off x="279400" y="5057775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96"/>
              <p:cNvSpPr>
                <a:spLocks noChangeShapeType="1"/>
              </p:cNvSpPr>
              <p:nvPr/>
            </p:nvSpPr>
            <p:spPr bwMode="auto">
              <a:xfrm>
                <a:off x="279400" y="560070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Line 97"/>
              <p:cNvSpPr>
                <a:spLocks noChangeShapeType="1"/>
              </p:cNvSpPr>
              <p:nvPr/>
            </p:nvSpPr>
            <p:spPr bwMode="auto">
              <a:xfrm>
                <a:off x="279400" y="6140450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98"/>
              <p:cNvSpPr>
                <a:spLocks noChangeShapeType="1"/>
              </p:cNvSpPr>
              <p:nvPr/>
            </p:nvSpPr>
            <p:spPr bwMode="auto">
              <a:xfrm>
                <a:off x="279400" y="6683375"/>
                <a:ext cx="8585200" cy="1588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07" name="Rectangle 202"/>
          <p:cNvSpPr>
            <a:spLocks noChangeArrowheads="1"/>
          </p:cNvSpPr>
          <p:nvPr/>
        </p:nvSpPr>
        <p:spPr bwMode="auto">
          <a:xfrm>
            <a:off x="0" y="1622425"/>
            <a:ext cx="9144000" cy="4159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274"/>
          <p:cNvGrpSpPr>
            <a:grpSpLocks/>
          </p:cNvGrpSpPr>
          <p:nvPr/>
        </p:nvGrpSpPr>
        <p:grpSpPr bwMode="auto">
          <a:xfrm>
            <a:off x="344488" y="2057402"/>
            <a:ext cx="2311400" cy="542925"/>
            <a:chOff x="240" y="1518"/>
            <a:chExt cx="1456" cy="3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oup 221"/>
            <p:cNvGrpSpPr>
              <a:grpSpLocks/>
            </p:cNvGrpSpPr>
            <p:nvPr/>
          </p:nvGrpSpPr>
          <p:grpSpPr bwMode="auto">
            <a:xfrm>
              <a:off x="240" y="1536"/>
              <a:ext cx="1456" cy="316"/>
              <a:chOff x="2890838" y="1001713"/>
              <a:chExt cx="2311400" cy="501650"/>
            </a:xfrm>
          </p:grpSpPr>
          <p:sp>
            <p:nvSpPr>
              <p:cNvPr id="10401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02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03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0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0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98" name="TextBox 83"/>
            <p:cNvSpPr txBox="1">
              <a:spLocks noChangeArrowheads="1"/>
            </p:cNvSpPr>
            <p:nvPr/>
          </p:nvSpPr>
          <p:spPr bwMode="auto">
            <a:xfrm>
              <a:off x="557" y="1518"/>
              <a:ext cx="10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Seoul: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Personal Travel Assistant</a:t>
              </a:r>
            </a:p>
          </p:txBody>
        </p:sp>
        <p:pic>
          <p:nvPicPr>
            <p:cNvPr id="10399" name="Picture 136" descr="two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1" y="1524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0" name="Oval 137"/>
            <p:cNvSpPr>
              <a:spLocks noChangeArrowheads="1"/>
            </p:cNvSpPr>
            <p:nvPr/>
          </p:nvSpPr>
          <p:spPr bwMode="auto">
            <a:xfrm>
              <a:off x="249" y="1529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" name="Group 279"/>
          <p:cNvGrpSpPr>
            <a:grpSpLocks/>
          </p:cNvGrpSpPr>
          <p:nvPr/>
        </p:nvGrpSpPr>
        <p:grpSpPr bwMode="auto">
          <a:xfrm>
            <a:off x="344489" y="4267202"/>
            <a:ext cx="2332037" cy="561975"/>
            <a:chOff x="240" y="3774"/>
            <a:chExt cx="1469" cy="3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" name="Group 221"/>
            <p:cNvGrpSpPr>
              <a:grpSpLocks/>
            </p:cNvGrpSpPr>
            <p:nvPr/>
          </p:nvGrpSpPr>
          <p:grpSpPr bwMode="auto">
            <a:xfrm>
              <a:off x="245" y="3799"/>
              <a:ext cx="1456" cy="316"/>
              <a:chOff x="2890838" y="1001713"/>
              <a:chExt cx="2311400" cy="501650"/>
            </a:xfrm>
          </p:grpSpPr>
          <p:sp>
            <p:nvSpPr>
              <p:cNvPr id="10373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74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75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76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77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70" name="TextBox 83"/>
            <p:cNvSpPr txBox="1">
              <a:spLocks noChangeArrowheads="1"/>
            </p:cNvSpPr>
            <p:nvPr/>
          </p:nvSpPr>
          <p:spPr bwMode="auto">
            <a:xfrm>
              <a:off x="557" y="377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Qatar:</a:t>
              </a:r>
              <a:r>
                <a:rPr lang="en-US" sz="1500" dirty="0">
                  <a:solidFill>
                    <a:srgbClr val="E96F2B"/>
                  </a:solidFill>
                  <a:latin typeface="Arial"/>
                </a:rPr>
                <a:t> </a:t>
              </a:r>
              <a:br>
                <a:rPr lang="en-US" sz="1500" dirty="0">
                  <a:solidFill>
                    <a:srgbClr val="E96F2B"/>
                  </a:solidFill>
                  <a:latin typeface="Arial"/>
                </a:rPr>
              </a:b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Gate Building</a:t>
              </a:r>
            </a:p>
          </p:txBody>
        </p:sp>
        <p:pic>
          <p:nvPicPr>
            <p:cNvPr id="10371" name="Picture 158" descr="qatar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0" y="37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2" name="Oval 159"/>
            <p:cNvSpPr>
              <a:spLocks noChangeArrowheads="1"/>
            </p:cNvSpPr>
            <p:nvPr/>
          </p:nvSpPr>
          <p:spPr bwMode="auto">
            <a:xfrm>
              <a:off x="245" y="3797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" name="Group 277"/>
          <p:cNvGrpSpPr>
            <a:grpSpLocks/>
          </p:cNvGrpSpPr>
          <p:nvPr/>
        </p:nvGrpSpPr>
        <p:grpSpPr bwMode="auto">
          <a:xfrm>
            <a:off x="344489" y="4948238"/>
            <a:ext cx="2484437" cy="538162"/>
            <a:chOff x="240" y="2886"/>
            <a:chExt cx="1565" cy="3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9" name="Group 221"/>
            <p:cNvGrpSpPr>
              <a:grpSpLocks/>
            </p:cNvGrpSpPr>
            <p:nvPr/>
          </p:nvGrpSpPr>
          <p:grpSpPr bwMode="auto">
            <a:xfrm>
              <a:off x="240" y="2895"/>
              <a:ext cx="1456" cy="316"/>
              <a:chOff x="2890838" y="1001713"/>
              <a:chExt cx="2311400" cy="501650"/>
            </a:xfrm>
          </p:grpSpPr>
          <p:sp>
            <p:nvSpPr>
              <p:cNvPr id="10364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65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66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67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68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61" name="TextBox 83"/>
            <p:cNvSpPr txBox="1">
              <a:spLocks noChangeArrowheads="1"/>
            </p:cNvSpPr>
            <p:nvPr/>
          </p:nvSpPr>
          <p:spPr bwMode="auto">
            <a:xfrm>
              <a:off x="557" y="2886"/>
              <a:ext cx="124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NYC: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br>
                <a:rPr lang="en-US" sz="1500" dirty="0">
                  <a:solidFill>
                    <a:srgbClr val="000000"/>
                  </a:solidFill>
                  <a:latin typeface="Arial"/>
                </a:rPr>
              </a:b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Yankee Stadium</a:t>
              </a:r>
            </a:p>
          </p:txBody>
        </p:sp>
        <p:pic>
          <p:nvPicPr>
            <p:cNvPr id="10362" name="Picture 138" descr="three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43" y="2894"/>
              <a:ext cx="31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3" name="Oval 140"/>
            <p:cNvSpPr>
              <a:spLocks noChangeArrowheads="1"/>
            </p:cNvSpPr>
            <p:nvPr/>
          </p:nvSpPr>
          <p:spPr bwMode="auto">
            <a:xfrm>
              <a:off x="240" y="2888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" name="Group 276"/>
          <p:cNvGrpSpPr>
            <a:grpSpLocks/>
          </p:cNvGrpSpPr>
          <p:nvPr/>
        </p:nvGrpSpPr>
        <p:grpSpPr bwMode="auto">
          <a:xfrm>
            <a:off x="352427" y="5562604"/>
            <a:ext cx="2324100" cy="554038"/>
            <a:chOff x="245" y="2439"/>
            <a:chExt cx="1464" cy="3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221"/>
            <p:cNvGrpSpPr>
              <a:grpSpLocks/>
            </p:cNvGrpSpPr>
            <p:nvPr/>
          </p:nvGrpSpPr>
          <p:grpSpPr bwMode="auto">
            <a:xfrm>
              <a:off x="245" y="2451"/>
              <a:ext cx="1456" cy="316"/>
              <a:chOff x="2890838" y="1001713"/>
              <a:chExt cx="2311400" cy="501650"/>
            </a:xfrm>
          </p:grpSpPr>
          <p:sp>
            <p:nvSpPr>
              <p:cNvPr id="10355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56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57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59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58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52" name="TextBox 83"/>
            <p:cNvSpPr txBox="1">
              <a:spLocks noChangeArrowheads="1"/>
            </p:cNvSpPr>
            <p:nvPr/>
          </p:nvSpPr>
          <p:spPr bwMode="auto">
            <a:xfrm>
              <a:off x="557" y="2439"/>
              <a:ext cx="115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India:</a:t>
              </a:r>
              <a:r>
                <a:rPr lang="en-US" sz="1600" dirty="0">
                  <a:solidFill>
                    <a:srgbClr val="E96F2B"/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UST Global </a:t>
              </a:r>
              <a:br>
                <a:rPr lang="en-US" sz="1400" dirty="0">
                  <a:solidFill>
                    <a:srgbClr val="015273"/>
                  </a:solidFill>
                  <a:latin typeface="Arial"/>
                </a:rPr>
              </a:b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campus, Kerala</a:t>
              </a:r>
              <a:endParaRPr lang="en-US" sz="1400" dirty="0">
                <a:solidFill>
                  <a:srgbClr val="D05816"/>
                </a:solidFill>
                <a:latin typeface="Arial"/>
              </a:endParaRPr>
            </a:p>
          </p:txBody>
        </p:sp>
        <p:sp>
          <p:nvSpPr>
            <p:cNvPr id="10354" name="Oval 155"/>
            <p:cNvSpPr>
              <a:spLocks noChangeArrowheads="1"/>
            </p:cNvSpPr>
            <p:nvPr/>
          </p:nvSpPr>
          <p:spPr bwMode="auto">
            <a:xfrm>
              <a:off x="271" y="2444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287"/>
          <p:cNvGrpSpPr>
            <a:grpSpLocks/>
          </p:cNvGrpSpPr>
          <p:nvPr/>
        </p:nvGrpSpPr>
        <p:grpSpPr bwMode="auto">
          <a:xfrm>
            <a:off x="3352801" y="1427359"/>
            <a:ext cx="2336802" cy="554038"/>
            <a:chOff x="2127" y="1975"/>
            <a:chExt cx="1472" cy="3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221"/>
            <p:cNvGrpSpPr>
              <a:grpSpLocks/>
            </p:cNvGrpSpPr>
            <p:nvPr/>
          </p:nvGrpSpPr>
          <p:grpSpPr bwMode="auto">
            <a:xfrm>
              <a:off x="2127" y="1992"/>
              <a:ext cx="1456" cy="316"/>
              <a:chOff x="2890838" y="1001713"/>
              <a:chExt cx="2311400" cy="501650"/>
            </a:xfrm>
          </p:grpSpPr>
          <p:sp>
            <p:nvSpPr>
              <p:cNvPr id="10346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47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48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49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50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43" name="TextBox 83"/>
            <p:cNvSpPr txBox="1">
              <a:spLocks noChangeArrowheads="1"/>
            </p:cNvSpPr>
            <p:nvPr/>
          </p:nvSpPr>
          <p:spPr bwMode="auto">
            <a:xfrm>
              <a:off x="2351" y="1975"/>
              <a:ext cx="12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     South Korea: </a:t>
              </a:r>
            </a:p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       </a:t>
              </a:r>
              <a:r>
                <a:rPr lang="en-US" sz="1400" dirty="0" err="1">
                  <a:solidFill>
                    <a:srgbClr val="015273"/>
                  </a:solidFill>
                  <a:latin typeface="Arial"/>
                </a:rPr>
                <a:t>Songdo</a:t>
              </a:r>
              <a:endParaRPr lang="en-US" sz="1400" dirty="0">
                <a:solidFill>
                  <a:srgbClr val="015273"/>
                </a:solidFill>
                <a:latin typeface="Arial"/>
              </a:endParaRPr>
            </a:p>
          </p:txBody>
        </p:sp>
        <p:pic>
          <p:nvPicPr>
            <p:cNvPr id="10344" name="Picture 152" descr="songdo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50" y="1980"/>
              <a:ext cx="3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5" name="Oval 153"/>
            <p:cNvSpPr>
              <a:spLocks noChangeArrowheads="1"/>
            </p:cNvSpPr>
            <p:nvPr/>
          </p:nvSpPr>
          <p:spPr bwMode="auto">
            <a:xfrm>
              <a:off x="2127" y="1985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289"/>
          <p:cNvGrpSpPr>
            <a:grpSpLocks/>
          </p:cNvGrpSpPr>
          <p:nvPr/>
        </p:nvGrpSpPr>
        <p:grpSpPr bwMode="auto">
          <a:xfrm>
            <a:off x="3352800" y="2154372"/>
            <a:ext cx="2354263" cy="534988"/>
            <a:chOff x="2127" y="2435"/>
            <a:chExt cx="1483" cy="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221"/>
            <p:cNvGrpSpPr>
              <a:grpSpLocks/>
            </p:cNvGrpSpPr>
            <p:nvPr/>
          </p:nvGrpSpPr>
          <p:grpSpPr bwMode="auto">
            <a:xfrm>
              <a:off x="2127" y="2442"/>
              <a:ext cx="1456" cy="316"/>
              <a:chOff x="2890838" y="1001713"/>
              <a:chExt cx="2311400" cy="501650"/>
            </a:xfrm>
          </p:grpSpPr>
          <p:sp>
            <p:nvSpPr>
              <p:cNvPr id="10337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38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39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40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41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0334" name="Picture 35" descr="china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31" y="243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5" name="TextBox 83"/>
            <p:cNvSpPr txBox="1">
              <a:spLocks noChangeArrowheads="1"/>
            </p:cNvSpPr>
            <p:nvPr/>
          </p:nvSpPr>
          <p:spPr bwMode="auto">
            <a:xfrm>
              <a:off x="2458" y="2496"/>
              <a:ext cx="11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China: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Chengdu</a:t>
              </a:r>
            </a:p>
          </p:txBody>
        </p:sp>
        <p:sp>
          <p:nvSpPr>
            <p:cNvPr id="10336" name="Oval 133"/>
            <p:cNvSpPr>
              <a:spLocks noChangeArrowheads="1"/>
            </p:cNvSpPr>
            <p:nvPr/>
          </p:nvSpPr>
          <p:spPr bwMode="auto">
            <a:xfrm>
              <a:off x="2136" y="2435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3352800" y="2838943"/>
            <a:ext cx="2506663" cy="520700"/>
            <a:chOff x="2127" y="2894"/>
            <a:chExt cx="1579" cy="3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221"/>
            <p:cNvGrpSpPr>
              <a:grpSpLocks/>
            </p:cNvGrpSpPr>
            <p:nvPr/>
          </p:nvGrpSpPr>
          <p:grpSpPr bwMode="auto">
            <a:xfrm>
              <a:off x="2127" y="2896"/>
              <a:ext cx="1456" cy="316"/>
              <a:chOff x="2890838" y="1001713"/>
              <a:chExt cx="2311400" cy="501650"/>
            </a:xfrm>
          </p:grpSpPr>
          <p:sp>
            <p:nvSpPr>
              <p:cNvPr id="10328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29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30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31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32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25" name="TextBox 83"/>
            <p:cNvSpPr txBox="1">
              <a:spLocks noChangeArrowheads="1"/>
            </p:cNvSpPr>
            <p:nvPr/>
          </p:nvSpPr>
          <p:spPr bwMode="auto">
            <a:xfrm>
              <a:off x="2458" y="2952"/>
              <a:ext cx="12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India: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>
                  <a:solidFill>
                    <a:srgbClr val="015273"/>
                  </a:solidFill>
                  <a:latin typeface="Arial"/>
                </a:rPr>
                <a:t>Lavasa</a:t>
              </a:r>
            </a:p>
          </p:txBody>
        </p:sp>
        <p:pic>
          <p:nvPicPr>
            <p:cNvPr id="10326" name="Picture 139" descr="four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133" y="2898"/>
              <a:ext cx="32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7" name="Oval 141"/>
            <p:cNvSpPr>
              <a:spLocks noChangeArrowheads="1"/>
            </p:cNvSpPr>
            <p:nvPr/>
          </p:nvSpPr>
          <p:spPr bwMode="auto">
            <a:xfrm>
              <a:off x="2132" y="2894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 285"/>
          <p:cNvGrpSpPr>
            <a:grpSpLocks/>
          </p:cNvGrpSpPr>
          <p:nvPr/>
        </p:nvGrpSpPr>
        <p:grpSpPr bwMode="auto">
          <a:xfrm>
            <a:off x="6400800" y="1427357"/>
            <a:ext cx="2514600" cy="523875"/>
            <a:chOff x="4080" y="1518"/>
            <a:chExt cx="1584" cy="3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221"/>
            <p:cNvGrpSpPr>
              <a:grpSpLocks/>
            </p:cNvGrpSpPr>
            <p:nvPr/>
          </p:nvGrpSpPr>
          <p:grpSpPr bwMode="auto">
            <a:xfrm>
              <a:off x="4080" y="1528"/>
              <a:ext cx="1456" cy="316"/>
              <a:chOff x="2890838" y="1001713"/>
              <a:chExt cx="2311400" cy="501650"/>
            </a:xfrm>
          </p:grpSpPr>
          <p:sp>
            <p:nvSpPr>
              <p:cNvPr id="10319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20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21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22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23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16" name="TextBox 83"/>
            <p:cNvSpPr txBox="1">
              <a:spLocks noChangeArrowheads="1"/>
            </p:cNvSpPr>
            <p:nvPr/>
          </p:nvSpPr>
          <p:spPr bwMode="auto">
            <a:xfrm>
              <a:off x="4416" y="1577"/>
              <a:ext cx="12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Toronto</a:t>
              </a:r>
              <a:endParaRPr lang="en-US" sz="1500" dirty="0">
                <a:solidFill>
                  <a:srgbClr val="015273"/>
                </a:solidFill>
                <a:latin typeface="Arial"/>
              </a:endParaRPr>
            </a:p>
          </p:txBody>
        </p:sp>
        <p:pic>
          <p:nvPicPr>
            <p:cNvPr id="10317" name="Picture 146" descr="toronto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092" y="1518"/>
              <a:ext cx="32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8" name="Oval 147"/>
            <p:cNvSpPr>
              <a:spLocks noChangeArrowheads="1"/>
            </p:cNvSpPr>
            <p:nvPr/>
          </p:nvSpPr>
          <p:spPr bwMode="auto">
            <a:xfrm>
              <a:off x="4085" y="1520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" name="Group 284"/>
          <p:cNvGrpSpPr>
            <a:grpSpLocks/>
          </p:cNvGrpSpPr>
          <p:nvPr/>
        </p:nvGrpSpPr>
        <p:grpSpPr bwMode="auto">
          <a:xfrm>
            <a:off x="6400800" y="2109811"/>
            <a:ext cx="2362200" cy="528637"/>
            <a:chOff x="4080" y="1971"/>
            <a:chExt cx="1488" cy="3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21"/>
            <p:cNvGrpSpPr>
              <a:grpSpLocks/>
            </p:cNvGrpSpPr>
            <p:nvPr/>
          </p:nvGrpSpPr>
          <p:grpSpPr bwMode="auto">
            <a:xfrm>
              <a:off x="4080" y="1984"/>
              <a:ext cx="1456" cy="316"/>
              <a:chOff x="2890838" y="1001713"/>
              <a:chExt cx="2311400" cy="501650"/>
            </a:xfrm>
          </p:grpSpPr>
          <p:sp>
            <p:nvSpPr>
              <p:cNvPr id="10310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11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12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13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1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07" name="TextBox 83"/>
            <p:cNvSpPr txBox="1">
              <a:spLocks noChangeArrowheads="1"/>
            </p:cNvSpPr>
            <p:nvPr/>
          </p:nvSpPr>
          <p:spPr bwMode="auto">
            <a:xfrm>
              <a:off x="4416" y="2032"/>
              <a:ext cx="11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San Francisco</a:t>
              </a:r>
            </a:p>
          </p:txBody>
        </p:sp>
        <p:pic>
          <p:nvPicPr>
            <p:cNvPr id="10308" name="Picture 148" descr="golden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085" y="1971"/>
              <a:ext cx="32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9" name="Oval 149"/>
            <p:cNvSpPr>
              <a:spLocks noChangeArrowheads="1"/>
            </p:cNvSpPr>
            <p:nvPr/>
          </p:nvSpPr>
          <p:spPr bwMode="auto">
            <a:xfrm>
              <a:off x="4080" y="1976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" name="Group 288"/>
          <p:cNvGrpSpPr>
            <a:grpSpLocks/>
          </p:cNvGrpSpPr>
          <p:nvPr/>
        </p:nvGrpSpPr>
        <p:grpSpPr bwMode="auto">
          <a:xfrm>
            <a:off x="6400801" y="2798612"/>
            <a:ext cx="2311400" cy="533400"/>
            <a:chOff x="4080" y="2427"/>
            <a:chExt cx="1456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oup 221"/>
            <p:cNvGrpSpPr>
              <a:grpSpLocks/>
            </p:cNvGrpSpPr>
            <p:nvPr/>
          </p:nvGrpSpPr>
          <p:grpSpPr bwMode="auto">
            <a:xfrm>
              <a:off x="4080" y="2440"/>
              <a:ext cx="1456" cy="316"/>
              <a:chOff x="2890838" y="1001713"/>
              <a:chExt cx="2311400" cy="501650"/>
            </a:xfrm>
          </p:grpSpPr>
          <p:sp>
            <p:nvSpPr>
              <p:cNvPr id="10301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02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03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0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0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4" name="Group 283"/>
            <p:cNvGrpSpPr>
              <a:grpSpLocks/>
            </p:cNvGrpSpPr>
            <p:nvPr/>
          </p:nvGrpSpPr>
          <p:grpSpPr bwMode="auto">
            <a:xfrm>
              <a:off x="4080" y="2427"/>
              <a:ext cx="1104" cy="336"/>
              <a:chOff x="4080" y="2427"/>
              <a:chExt cx="1104" cy="336"/>
            </a:xfrm>
          </p:grpSpPr>
          <p:sp>
            <p:nvSpPr>
              <p:cNvPr id="10298" name="TextBox 83"/>
              <p:cNvSpPr txBox="1">
                <a:spLocks noChangeArrowheads="1"/>
              </p:cNvSpPr>
              <p:nvPr/>
            </p:nvSpPr>
            <p:spPr bwMode="auto">
              <a:xfrm>
                <a:off x="4416" y="2488"/>
                <a:ext cx="76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174">
                  <a:defRPr/>
                </a:pPr>
                <a:r>
                  <a:rPr lang="en-US" sz="1500" dirty="0">
                    <a:solidFill>
                      <a:srgbClr val="D05816"/>
                    </a:solidFill>
                    <a:latin typeface="Arial"/>
                  </a:rPr>
                  <a:t>Barcelona</a:t>
                </a:r>
                <a:endParaRPr lang="en-US" sz="1500" dirty="0">
                  <a:solidFill>
                    <a:srgbClr val="015273"/>
                  </a:solidFill>
                  <a:latin typeface="Arial"/>
                </a:endParaRPr>
              </a:p>
            </p:txBody>
          </p:sp>
          <p:pic>
            <p:nvPicPr>
              <p:cNvPr id="10299" name="Picture 150" descr="barcelona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4080" y="2427"/>
                <a:ext cx="33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0" name="Oval 151"/>
              <p:cNvSpPr>
                <a:spLocks noChangeArrowheads="1"/>
              </p:cNvSpPr>
              <p:nvPr/>
            </p:nvSpPr>
            <p:spPr bwMode="auto">
              <a:xfrm>
                <a:off x="4081" y="2432"/>
                <a:ext cx="328" cy="328"/>
              </a:xfrm>
              <a:prstGeom prst="ellipse">
                <a:avLst/>
              </a:prstGeom>
              <a:noFill/>
              <a:ln w="28575">
                <a:solidFill>
                  <a:srgbClr val="81818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25" name="Group 282"/>
          <p:cNvGrpSpPr>
            <a:grpSpLocks/>
          </p:cNvGrpSpPr>
          <p:nvPr/>
        </p:nvGrpSpPr>
        <p:grpSpPr bwMode="auto">
          <a:xfrm>
            <a:off x="6400800" y="4177087"/>
            <a:ext cx="2514600" cy="533400"/>
            <a:chOff x="4080" y="2886"/>
            <a:chExt cx="1584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21"/>
            <p:cNvGrpSpPr>
              <a:grpSpLocks/>
            </p:cNvGrpSpPr>
            <p:nvPr/>
          </p:nvGrpSpPr>
          <p:grpSpPr bwMode="auto">
            <a:xfrm>
              <a:off x="4083" y="2889"/>
              <a:ext cx="1456" cy="316"/>
              <a:chOff x="2890838" y="1001713"/>
              <a:chExt cx="2311400" cy="501650"/>
            </a:xfrm>
          </p:grpSpPr>
          <p:sp>
            <p:nvSpPr>
              <p:cNvPr id="10291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92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93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9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9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288" name="TextBox 83"/>
            <p:cNvSpPr txBox="1">
              <a:spLocks noChangeArrowheads="1"/>
            </p:cNvSpPr>
            <p:nvPr/>
          </p:nvSpPr>
          <p:spPr bwMode="auto">
            <a:xfrm>
              <a:off x="4416" y="2943"/>
              <a:ext cx="12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Holyoke</a:t>
              </a:r>
              <a:endParaRPr lang="en-US" sz="1500" dirty="0">
                <a:solidFill>
                  <a:srgbClr val="015273"/>
                </a:solidFill>
                <a:latin typeface="Arial"/>
              </a:endParaRPr>
            </a:p>
          </p:txBody>
        </p:sp>
        <p:pic>
          <p:nvPicPr>
            <p:cNvPr id="10289" name="Picture 144" descr="holyoke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080" y="288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0" name="Oval 145"/>
            <p:cNvSpPr>
              <a:spLocks noChangeArrowheads="1"/>
            </p:cNvSpPr>
            <p:nvPr/>
          </p:nvSpPr>
          <p:spPr bwMode="auto">
            <a:xfrm>
              <a:off x="4088" y="2886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7" name="Group 289"/>
          <p:cNvGrpSpPr>
            <a:grpSpLocks/>
          </p:cNvGrpSpPr>
          <p:nvPr/>
        </p:nvGrpSpPr>
        <p:grpSpPr bwMode="auto">
          <a:xfrm>
            <a:off x="6400800" y="4846285"/>
            <a:ext cx="2354263" cy="534988"/>
            <a:chOff x="2127" y="2435"/>
            <a:chExt cx="1483" cy="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Group 221"/>
            <p:cNvGrpSpPr>
              <a:grpSpLocks/>
            </p:cNvGrpSpPr>
            <p:nvPr/>
          </p:nvGrpSpPr>
          <p:grpSpPr bwMode="auto">
            <a:xfrm>
              <a:off x="2127" y="2442"/>
              <a:ext cx="1456" cy="316"/>
              <a:chOff x="2890838" y="1001713"/>
              <a:chExt cx="2311400" cy="501650"/>
            </a:xfrm>
          </p:grpSpPr>
          <p:sp>
            <p:nvSpPr>
              <p:cNvPr id="10282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83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84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8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86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0279" name="Picture 35" descr="china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31" y="243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0" name="TextBox 83"/>
            <p:cNvSpPr txBox="1">
              <a:spLocks noChangeArrowheads="1"/>
            </p:cNvSpPr>
            <p:nvPr/>
          </p:nvSpPr>
          <p:spPr bwMode="auto">
            <a:xfrm>
              <a:off x="2458" y="2496"/>
              <a:ext cx="11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China: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Chongqing</a:t>
              </a:r>
            </a:p>
          </p:txBody>
        </p:sp>
        <p:sp>
          <p:nvSpPr>
            <p:cNvPr id="10281" name="Oval 133"/>
            <p:cNvSpPr>
              <a:spLocks noChangeArrowheads="1"/>
            </p:cNvSpPr>
            <p:nvPr/>
          </p:nvSpPr>
          <p:spPr bwMode="auto">
            <a:xfrm>
              <a:off x="2136" y="2435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9" name="Group 368"/>
          <p:cNvGrpSpPr>
            <a:grpSpLocks/>
          </p:cNvGrpSpPr>
          <p:nvPr/>
        </p:nvGrpSpPr>
        <p:grpSpPr bwMode="auto">
          <a:xfrm>
            <a:off x="6400801" y="3499646"/>
            <a:ext cx="2314575" cy="530225"/>
            <a:chOff x="3354324" y="5105400"/>
            <a:chExt cx="2314639" cy="5303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221"/>
            <p:cNvGrpSpPr>
              <a:grpSpLocks/>
            </p:cNvGrpSpPr>
            <p:nvPr/>
          </p:nvGrpSpPr>
          <p:grpSpPr bwMode="auto">
            <a:xfrm>
              <a:off x="3357563" y="5110163"/>
              <a:ext cx="2311400" cy="501650"/>
              <a:chOff x="2890838" y="1001713"/>
              <a:chExt cx="2311400" cy="501650"/>
            </a:xfrm>
          </p:grpSpPr>
          <p:sp>
            <p:nvSpPr>
              <p:cNvPr id="10273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74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75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76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277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0270" name="Picture 197" descr="colorado copy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54324" y="5105400"/>
              <a:ext cx="530352" cy="53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1" name="TextBox 83"/>
            <p:cNvSpPr txBox="1">
              <a:spLocks noChangeArrowheads="1"/>
            </p:cNvSpPr>
            <p:nvPr/>
          </p:nvSpPr>
          <p:spPr bwMode="auto">
            <a:xfrm>
              <a:off x="3886200" y="5105400"/>
              <a:ext cx="1752600" cy="49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Colorado: </a:t>
              </a:r>
              <a:r>
                <a:rPr lang="en-US" sz="1100" dirty="0">
                  <a:solidFill>
                    <a:srgbClr val="015273"/>
                  </a:solidFill>
                  <a:latin typeface="Arial"/>
                </a:rPr>
                <a:t>Connected Communities Initiative</a:t>
              </a:r>
              <a:endParaRPr lang="en-US" sz="1100" dirty="0">
                <a:solidFill>
                  <a:srgbClr val="D05816"/>
                </a:solidFill>
                <a:latin typeface="Arial"/>
              </a:endParaRPr>
            </a:p>
          </p:txBody>
        </p:sp>
        <p:sp>
          <p:nvSpPr>
            <p:cNvPr id="10272" name="Oval 145"/>
            <p:cNvSpPr>
              <a:spLocks noChangeArrowheads="1"/>
            </p:cNvSpPr>
            <p:nvPr/>
          </p:nvSpPr>
          <p:spPr bwMode="auto">
            <a:xfrm>
              <a:off x="3359150" y="5110226"/>
              <a:ext cx="520700" cy="520700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1" name="Group 207"/>
          <p:cNvGrpSpPr/>
          <p:nvPr/>
        </p:nvGrpSpPr>
        <p:grpSpPr>
          <a:xfrm>
            <a:off x="3374089" y="3517576"/>
            <a:ext cx="2713811" cy="538163"/>
            <a:chOff x="6430189" y="5713605"/>
            <a:chExt cx="2713811" cy="5381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266" name="Freeform 21"/>
            <p:cNvSpPr>
              <a:spLocks/>
            </p:cNvSpPr>
            <p:nvPr/>
          </p:nvSpPr>
          <p:spPr bwMode="auto">
            <a:xfrm>
              <a:off x="6477000" y="5726305"/>
              <a:ext cx="2251075" cy="501650"/>
            </a:xfrm>
            <a:custGeom>
              <a:avLst/>
              <a:gdLst>
                <a:gd name="T0" fmla="*/ 2147483647 w 1456"/>
                <a:gd name="T1" fmla="*/ 2147483647 h 316"/>
                <a:gd name="T2" fmla="*/ 2147483647 w 1456"/>
                <a:gd name="T3" fmla="*/ 2147483647 h 316"/>
                <a:gd name="T4" fmla="*/ 2147483647 w 1456"/>
                <a:gd name="T5" fmla="*/ 2147483647 h 316"/>
                <a:gd name="T6" fmla="*/ 2147483647 w 1456"/>
                <a:gd name="T7" fmla="*/ 2147483647 h 316"/>
                <a:gd name="T8" fmla="*/ 2147483647 w 1456"/>
                <a:gd name="T9" fmla="*/ 2147483647 h 316"/>
                <a:gd name="T10" fmla="*/ 2147483647 w 1456"/>
                <a:gd name="T11" fmla="*/ 2147483647 h 316"/>
                <a:gd name="T12" fmla="*/ 2147483647 w 1456"/>
                <a:gd name="T13" fmla="*/ 2147483647 h 316"/>
                <a:gd name="T14" fmla="*/ 2147483647 w 1456"/>
                <a:gd name="T15" fmla="*/ 2147483647 h 316"/>
                <a:gd name="T16" fmla="*/ 2147483647 w 1456"/>
                <a:gd name="T17" fmla="*/ 2147483647 h 316"/>
                <a:gd name="T18" fmla="*/ 2147483647 w 1456"/>
                <a:gd name="T19" fmla="*/ 2147483647 h 316"/>
                <a:gd name="T20" fmla="*/ 2147483647 w 1456"/>
                <a:gd name="T21" fmla="*/ 2147483647 h 316"/>
                <a:gd name="T22" fmla="*/ 2147483647 w 1456"/>
                <a:gd name="T23" fmla="*/ 2147483647 h 316"/>
                <a:gd name="T24" fmla="*/ 2147483647 w 1456"/>
                <a:gd name="T25" fmla="*/ 2147483647 h 316"/>
                <a:gd name="T26" fmla="*/ 2147483647 w 1456"/>
                <a:gd name="T27" fmla="*/ 2147483647 h 316"/>
                <a:gd name="T28" fmla="*/ 2147483647 w 1456"/>
                <a:gd name="T29" fmla="*/ 2147483647 h 316"/>
                <a:gd name="T30" fmla="*/ 2147483647 w 1456"/>
                <a:gd name="T31" fmla="*/ 2147483647 h 316"/>
                <a:gd name="T32" fmla="*/ 2147483647 w 1456"/>
                <a:gd name="T33" fmla="*/ 2147483647 h 316"/>
                <a:gd name="T34" fmla="*/ 2147483647 w 1456"/>
                <a:gd name="T35" fmla="*/ 2147483647 h 316"/>
                <a:gd name="T36" fmla="*/ 2147483647 w 1456"/>
                <a:gd name="T37" fmla="*/ 2147483647 h 316"/>
                <a:gd name="T38" fmla="*/ 2147483647 w 1456"/>
                <a:gd name="T39" fmla="*/ 2147483647 h 316"/>
                <a:gd name="T40" fmla="*/ 2147483647 w 1456"/>
                <a:gd name="T41" fmla="*/ 2147483647 h 316"/>
                <a:gd name="T42" fmla="*/ 2147483647 w 1456"/>
                <a:gd name="T43" fmla="*/ 2147483647 h 316"/>
                <a:gd name="T44" fmla="*/ 2147483647 w 1456"/>
                <a:gd name="T45" fmla="*/ 2147483647 h 316"/>
                <a:gd name="T46" fmla="*/ 2147483647 w 1456"/>
                <a:gd name="T47" fmla="*/ 2147483647 h 316"/>
                <a:gd name="T48" fmla="*/ 2147483647 w 1456"/>
                <a:gd name="T49" fmla="*/ 2147483647 h 316"/>
                <a:gd name="T50" fmla="*/ 0 w 1456"/>
                <a:gd name="T51" fmla="*/ 2147483647 h 316"/>
                <a:gd name="T52" fmla="*/ 0 w 1456"/>
                <a:gd name="T53" fmla="*/ 2147483647 h 316"/>
                <a:gd name="T54" fmla="*/ 0 w 1456"/>
                <a:gd name="T55" fmla="*/ 2147483647 h 316"/>
                <a:gd name="T56" fmla="*/ 0 w 1456"/>
                <a:gd name="T57" fmla="*/ 2147483647 h 316"/>
                <a:gd name="T58" fmla="*/ 2147483647 w 1456"/>
                <a:gd name="T59" fmla="*/ 2147483647 h 316"/>
                <a:gd name="T60" fmla="*/ 2147483647 w 1456"/>
                <a:gd name="T61" fmla="*/ 2147483647 h 316"/>
                <a:gd name="T62" fmla="*/ 2147483647 w 1456"/>
                <a:gd name="T63" fmla="*/ 2147483647 h 316"/>
                <a:gd name="T64" fmla="*/ 2147483647 w 1456"/>
                <a:gd name="T65" fmla="*/ 2147483647 h 316"/>
                <a:gd name="T66" fmla="*/ 2147483647 w 1456"/>
                <a:gd name="T67" fmla="*/ 2147483647 h 316"/>
                <a:gd name="T68" fmla="*/ 2147483647 w 1456"/>
                <a:gd name="T69" fmla="*/ 2147483647 h 316"/>
                <a:gd name="T70" fmla="*/ 2147483647 w 1456"/>
                <a:gd name="T71" fmla="*/ 2147483647 h 316"/>
                <a:gd name="T72" fmla="*/ 2147483647 w 1456"/>
                <a:gd name="T73" fmla="*/ 2147483647 h 316"/>
                <a:gd name="T74" fmla="*/ 2147483647 w 1456"/>
                <a:gd name="T75" fmla="*/ 2147483647 h 316"/>
                <a:gd name="T76" fmla="*/ 2147483647 w 1456"/>
                <a:gd name="T77" fmla="*/ 2147483647 h 316"/>
                <a:gd name="T78" fmla="*/ 2147483647 w 1456"/>
                <a:gd name="T79" fmla="*/ 2147483647 h 316"/>
                <a:gd name="T80" fmla="*/ 2147483647 w 1456"/>
                <a:gd name="T81" fmla="*/ 2147483647 h 316"/>
                <a:gd name="T82" fmla="*/ 2147483647 w 1456"/>
                <a:gd name="T83" fmla="*/ 2147483647 h 316"/>
                <a:gd name="T84" fmla="*/ 2147483647 w 1456"/>
                <a:gd name="T85" fmla="*/ 0 h 316"/>
                <a:gd name="T86" fmla="*/ 2147483647 w 1456"/>
                <a:gd name="T87" fmla="*/ 0 h 316"/>
                <a:gd name="T88" fmla="*/ 2147483647 w 1456"/>
                <a:gd name="T89" fmla="*/ 0 h 316"/>
                <a:gd name="T90" fmla="*/ 2147483647 w 1456"/>
                <a:gd name="T91" fmla="*/ 0 h 316"/>
                <a:gd name="T92" fmla="*/ 2147483647 w 1456"/>
                <a:gd name="T93" fmla="*/ 0 h 316"/>
                <a:gd name="T94" fmla="*/ 2147483647 w 1456"/>
                <a:gd name="T95" fmla="*/ 2147483647 h 316"/>
                <a:gd name="T96" fmla="*/ 2147483647 w 1456"/>
                <a:gd name="T97" fmla="*/ 2147483647 h 316"/>
                <a:gd name="T98" fmla="*/ 2147483647 w 1456"/>
                <a:gd name="T99" fmla="*/ 2147483647 h 316"/>
                <a:gd name="T100" fmla="*/ 2147483647 w 1456"/>
                <a:gd name="T101" fmla="*/ 2147483647 h 316"/>
                <a:gd name="T102" fmla="*/ 2147483647 w 1456"/>
                <a:gd name="T103" fmla="*/ 2147483647 h 316"/>
                <a:gd name="T104" fmla="*/ 2147483647 w 1456"/>
                <a:gd name="T105" fmla="*/ 2147483647 h 316"/>
                <a:gd name="T106" fmla="*/ 2147483647 w 1456"/>
                <a:gd name="T107" fmla="*/ 2147483647 h 3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56"/>
                <a:gd name="T163" fmla="*/ 0 h 316"/>
                <a:gd name="T164" fmla="*/ 1456 w 1456"/>
                <a:gd name="T165" fmla="*/ 316 h 3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56" h="316">
                  <a:moveTo>
                    <a:pt x="1456" y="263"/>
                  </a:moveTo>
                  <a:lnTo>
                    <a:pt x="1456" y="263"/>
                  </a:lnTo>
                  <a:lnTo>
                    <a:pt x="1456" y="279"/>
                  </a:lnTo>
                  <a:lnTo>
                    <a:pt x="1456" y="288"/>
                  </a:lnTo>
                  <a:lnTo>
                    <a:pt x="1454" y="298"/>
                  </a:lnTo>
                  <a:lnTo>
                    <a:pt x="1449" y="305"/>
                  </a:lnTo>
                  <a:lnTo>
                    <a:pt x="1440" y="312"/>
                  </a:lnTo>
                  <a:lnTo>
                    <a:pt x="1430" y="316"/>
                  </a:lnTo>
                  <a:lnTo>
                    <a:pt x="1414" y="316"/>
                  </a:lnTo>
                  <a:lnTo>
                    <a:pt x="159" y="316"/>
                  </a:lnTo>
                  <a:lnTo>
                    <a:pt x="143" y="316"/>
                  </a:lnTo>
                  <a:lnTo>
                    <a:pt x="126" y="314"/>
                  </a:lnTo>
                  <a:lnTo>
                    <a:pt x="112" y="309"/>
                  </a:lnTo>
                  <a:lnTo>
                    <a:pt x="96" y="305"/>
                  </a:lnTo>
                  <a:lnTo>
                    <a:pt x="82" y="298"/>
                  </a:lnTo>
                  <a:lnTo>
                    <a:pt x="70" y="291"/>
                  </a:lnTo>
                  <a:lnTo>
                    <a:pt x="58" y="281"/>
                  </a:lnTo>
                  <a:lnTo>
                    <a:pt x="47" y="270"/>
                  </a:lnTo>
                  <a:lnTo>
                    <a:pt x="35" y="260"/>
                  </a:lnTo>
                  <a:lnTo>
                    <a:pt x="28" y="246"/>
                  </a:lnTo>
                  <a:lnTo>
                    <a:pt x="18" y="234"/>
                  </a:lnTo>
                  <a:lnTo>
                    <a:pt x="11" y="220"/>
                  </a:lnTo>
                  <a:lnTo>
                    <a:pt x="7" y="206"/>
                  </a:lnTo>
                  <a:lnTo>
                    <a:pt x="2" y="190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43"/>
                  </a:lnTo>
                  <a:lnTo>
                    <a:pt x="2" y="127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8" y="70"/>
                  </a:lnTo>
                  <a:lnTo>
                    <a:pt x="35" y="56"/>
                  </a:lnTo>
                  <a:lnTo>
                    <a:pt x="47" y="47"/>
                  </a:lnTo>
                  <a:lnTo>
                    <a:pt x="58" y="35"/>
                  </a:lnTo>
                  <a:lnTo>
                    <a:pt x="70" y="26"/>
                  </a:lnTo>
                  <a:lnTo>
                    <a:pt x="82" y="19"/>
                  </a:lnTo>
                  <a:lnTo>
                    <a:pt x="96" y="12"/>
                  </a:lnTo>
                  <a:lnTo>
                    <a:pt x="112" y="7"/>
                  </a:lnTo>
                  <a:lnTo>
                    <a:pt x="126" y="2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414" y="0"/>
                  </a:lnTo>
                  <a:lnTo>
                    <a:pt x="1430" y="0"/>
                  </a:lnTo>
                  <a:lnTo>
                    <a:pt x="1440" y="5"/>
                  </a:lnTo>
                  <a:lnTo>
                    <a:pt x="1449" y="12"/>
                  </a:lnTo>
                  <a:lnTo>
                    <a:pt x="1454" y="19"/>
                  </a:lnTo>
                  <a:lnTo>
                    <a:pt x="1456" y="28"/>
                  </a:lnTo>
                  <a:lnTo>
                    <a:pt x="1456" y="37"/>
                  </a:lnTo>
                  <a:lnTo>
                    <a:pt x="1456" y="54"/>
                  </a:lnTo>
                  <a:lnTo>
                    <a:pt x="1456" y="263"/>
                  </a:lnTo>
                  <a:close/>
                </a:path>
              </a:pathLst>
            </a:custGeom>
            <a:gradFill rotWithShape="1">
              <a:gsLst>
                <a:gs pos="0">
                  <a:srgbClr val="CBCDC9">
                    <a:alpha val="89000"/>
                  </a:srgbClr>
                </a:gs>
                <a:gs pos="100000">
                  <a:srgbClr val="E8E9E7">
                    <a:alpha val="87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67" name="TextBox 83"/>
            <p:cNvSpPr txBox="1">
              <a:spLocks noChangeArrowheads="1"/>
            </p:cNvSpPr>
            <p:nvPr/>
          </p:nvSpPr>
          <p:spPr bwMode="auto">
            <a:xfrm>
              <a:off x="6904038" y="5713605"/>
              <a:ext cx="2239962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Portugal: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PlanIT </a:t>
              </a:r>
              <a:br>
                <a:rPr lang="en-US" sz="1400" dirty="0">
                  <a:solidFill>
                    <a:srgbClr val="015273"/>
                  </a:solidFill>
                  <a:latin typeface="Arial"/>
                </a:rPr>
              </a:b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                 Valley</a:t>
              </a:r>
              <a:endParaRPr lang="en-US" sz="1400" dirty="0">
                <a:solidFill>
                  <a:srgbClr val="D05816"/>
                </a:solidFill>
                <a:latin typeface="Arial"/>
              </a:endParaRPr>
            </a:p>
          </p:txBody>
        </p:sp>
        <p:pic>
          <p:nvPicPr>
            <p:cNvPr id="201" name="Picture 10" descr="http://pfutebol.com/images/Team%20Logos/Portugal%20flag.gif"/>
            <p:cNvPicPr>
              <a:picLocks noChangeAspect="1" noChangeArrowheads="1"/>
            </p:cNvPicPr>
            <p:nvPr/>
          </p:nvPicPr>
          <p:blipFill>
            <a:blip r:embed="rId14" cstate="print"/>
            <a:srcRect l="7226" r="19484"/>
            <a:stretch>
              <a:fillRect/>
            </a:stretch>
          </p:blipFill>
          <p:spPr bwMode="auto">
            <a:xfrm>
              <a:off x="6430189" y="5730767"/>
              <a:ext cx="512112" cy="512112"/>
            </a:xfrm>
            <a:prstGeom prst="flowChartConnector">
              <a:avLst/>
            </a:prstGeom>
            <a:noFill/>
          </p:spPr>
        </p:pic>
      </p:grpSp>
      <p:sp>
        <p:nvSpPr>
          <p:cNvPr id="21523" name="Line 45"/>
          <p:cNvSpPr>
            <a:spLocks noChangeShapeType="1"/>
          </p:cNvSpPr>
          <p:nvPr/>
        </p:nvSpPr>
        <p:spPr bwMode="auto">
          <a:xfrm>
            <a:off x="3121025" y="1116013"/>
            <a:ext cx="0" cy="5397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Text Box 111"/>
          <p:cNvSpPr txBox="1">
            <a:spLocks noChangeArrowheads="1"/>
          </p:cNvSpPr>
          <p:nvPr/>
        </p:nvSpPr>
        <p:spPr bwMode="auto">
          <a:xfrm>
            <a:off x="3073400" y="969963"/>
            <a:ext cx="289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14F6E"/>
            </a:prstShdw>
          </a:effectLst>
        </p:spPr>
        <p:txBody>
          <a:bodyPr wrap="none" lIns="82124" tIns="41061" rIns="82124" bIns="41061"/>
          <a:lstStyle/>
          <a:p>
            <a:pPr algn="ctr" defTabSz="569913" eaLnBrk="0" hangingPunct="0">
              <a:lnSpc>
                <a:spcPct val="9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</a:rPr>
              <a:t>New Development</a:t>
            </a:r>
          </a:p>
        </p:txBody>
      </p:sp>
      <p:sp>
        <p:nvSpPr>
          <p:cNvPr id="21525" name="Text Box 111"/>
          <p:cNvSpPr txBox="1">
            <a:spLocks noChangeArrowheads="1"/>
          </p:cNvSpPr>
          <p:nvPr/>
        </p:nvSpPr>
        <p:spPr bwMode="auto">
          <a:xfrm>
            <a:off x="6149975" y="969963"/>
            <a:ext cx="29432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14F6E"/>
            </a:prstShdw>
          </a:effectLst>
        </p:spPr>
        <p:txBody>
          <a:bodyPr wrap="none" lIns="82124" tIns="41061" rIns="82124" bIns="41061"/>
          <a:lstStyle/>
          <a:p>
            <a:pPr algn="ctr" defTabSz="569913" eaLnBrk="0" hangingPunct="0">
              <a:lnSpc>
                <a:spcPct val="9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</a:rPr>
              <a:t>Revitalization &amp; Growth</a:t>
            </a:r>
          </a:p>
        </p:txBody>
      </p:sp>
      <p:sp>
        <p:nvSpPr>
          <p:cNvPr id="10246" name="Line 45"/>
          <p:cNvSpPr>
            <a:spLocks noChangeShapeType="1"/>
          </p:cNvSpPr>
          <p:nvPr/>
        </p:nvSpPr>
        <p:spPr bwMode="auto">
          <a:xfrm>
            <a:off x="6121400" y="1230313"/>
            <a:ext cx="0" cy="5397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174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27" name="Text Box 111"/>
          <p:cNvSpPr txBox="1">
            <a:spLocks noChangeArrowheads="1"/>
          </p:cNvSpPr>
          <p:nvPr/>
        </p:nvSpPr>
        <p:spPr bwMode="auto">
          <a:xfrm>
            <a:off x="623888" y="969963"/>
            <a:ext cx="173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/>
          <a:lstStyle/>
          <a:p>
            <a:pPr algn="ctr" defTabSz="569913" eaLnBrk="0" hangingPunct="0">
              <a:lnSpc>
                <a:spcPct val="9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</a:rPr>
              <a:t>Proof Points</a:t>
            </a:r>
          </a:p>
        </p:txBody>
      </p:sp>
      <p:sp>
        <p:nvSpPr>
          <p:cNvPr id="21528" name="Text Box 111"/>
          <p:cNvSpPr txBox="1">
            <a:spLocks noChangeArrowheads="1"/>
          </p:cNvSpPr>
          <p:nvPr/>
        </p:nvSpPr>
        <p:spPr bwMode="auto">
          <a:xfrm>
            <a:off x="0" y="32432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/>
          <a:lstStyle/>
          <a:p>
            <a:pPr algn="ctr" defTabSz="569913" eaLnBrk="0" hangingPunct="0">
              <a:lnSpc>
                <a:spcPct val="9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</a:rPr>
              <a:t>Case Studies </a:t>
            </a:r>
          </a:p>
        </p:txBody>
      </p:sp>
      <p:grpSp>
        <p:nvGrpSpPr>
          <p:cNvPr id="10306" name="Group 181"/>
          <p:cNvGrpSpPr>
            <a:grpSpLocks/>
          </p:cNvGrpSpPr>
          <p:nvPr/>
        </p:nvGrpSpPr>
        <p:grpSpPr bwMode="auto">
          <a:xfrm>
            <a:off x="344489" y="1427355"/>
            <a:ext cx="2484437" cy="565150"/>
            <a:chOff x="381000" y="3128963"/>
            <a:chExt cx="2484438" cy="5651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315" name="Group 221"/>
            <p:cNvGrpSpPr>
              <a:grpSpLocks/>
            </p:cNvGrpSpPr>
            <p:nvPr/>
          </p:nvGrpSpPr>
          <p:grpSpPr bwMode="auto">
            <a:xfrm>
              <a:off x="381000" y="3170238"/>
              <a:ext cx="2311400" cy="501650"/>
              <a:chOff x="2890838" y="1001713"/>
              <a:chExt cx="2311400" cy="501650"/>
            </a:xfrm>
          </p:grpSpPr>
          <p:sp>
            <p:nvSpPr>
              <p:cNvPr id="10411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12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13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1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41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0324" name="Group 275"/>
            <p:cNvGrpSpPr>
              <a:grpSpLocks/>
            </p:cNvGrpSpPr>
            <p:nvPr/>
          </p:nvGrpSpPr>
          <p:grpSpPr bwMode="auto">
            <a:xfrm>
              <a:off x="381000" y="3128963"/>
              <a:ext cx="2484438" cy="565150"/>
              <a:chOff x="240" y="1971"/>
              <a:chExt cx="1565" cy="356"/>
            </a:xfrm>
          </p:grpSpPr>
          <p:sp>
            <p:nvSpPr>
              <p:cNvPr id="10408" name="TextBox 83"/>
              <p:cNvSpPr txBox="1">
                <a:spLocks noChangeArrowheads="1"/>
              </p:cNvSpPr>
              <p:nvPr/>
            </p:nvSpPr>
            <p:spPr bwMode="auto">
              <a:xfrm>
                <a:off x="557" y="1971"/>
                <a:ext cx="124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174">
                  <a:defRPr/>
                </a:pPr>
                <a:r>
                  <a:rPr lang="en-US" sz="1500" dirty="0">
                    <a:solidFill>
                      <a:srgbClr val="D05816"/>
                    </a:solidFill>
                    <a:latin typeface="Arial"/>
                  </a:rPr>
                  <a:t>Amsterdam:</a:t>
                </a:r>
                <a:r>
                  <a:rPr lang="en-US" sz="15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400" dirty="0">
                    <a:solidFill>
                      <a:srgbClr val="015273"/>
                    </a:solidFill>
                    <a:latin typeface="Arial"/>
                  </a:rPr>
                  <a:t>Smart Working Centres</a:t>
                </a:r>
              </a:p>
            </p:txBody>
          </p:sp>
          <p:pic>
            <p:nvPicPr>
              <p:cNvPr id="10409" name="Picture 134" descr="first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40" y="1991"/>
                <a:ext cx="33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10" name="Oval 135"/>
              <p:cNvSpPr>
                <a:spLocks noChangeArrowheads="1"/>
              </p:cNvSpPr>
              <p:nvPr/>
            </p:nvSpPr>
            <p:spPr bwMode="auto">
              <a:xfrm>
                <a:off x="245" y="1990"/>
                <a:ext cx="328" cy="328"/>
              </a:xfrm>
              <a:prstGeom prst="ellipse">
                <a:avLst/>
              </a:prstGeom>
              <a:noFill/>
              <a:ln w="28575">
                <a:solidFill>
                  <a:srgbClr val="81818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0333" name="Group 284"/>
          <p:cNvGrpSpPr>
            <a:grpSpLocks/>
          </p:cNvGrpSpPr>
          <p:nvPr/>
        </p:nvGrpSpPr>
        <p:grpSpPr bwMode="auto">
          <a:xfrm>
            <a:off x="344488" y="2667000"/>
            <a:ext cx="2400300" cy="533400"/>
            <a:chOff x="4080" y="1971"/>
            <a:chExt cx="1512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342" name="Group 221"/>
            <p:cNvGrpSpPr>
              <a:grpSpLocks/>
            </p:cNvGrpSpPr>
            <p:nvPr/>
          </p:nvGrpSpPr>
          <p:grpSpPr bwMode="auto">
            <a:xfrm>
              <a:off x="4080" y="1984"/>
              <a:ext cx="1456" cy="316"/>
              <a:chOff x="2890838" y="1001713"/>
              <a:chExt cx="2311400" cy="501650"/>
            </a:xfrm>
          </p:grpSpPr>
          <p:sp>
            <p:nvSpPr>
              <p:cNvPr id="10392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93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94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9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96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89" name="TextBox 83"/>
            <p:cNvSpPr txBox="1">
              <a:spLocks noChangeArrowheads="1"/>
            </p:cNvSpPr>
            <p:nvPr/>
          </p:nvSpPr>
          <p:spPr bwMode="auto">
            <a:xfrm>
              <a:off x="4392" y="1997"/>
              <a:ext cx="12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San Francisco:</a:t>
              </a:r>
              <a:r>
                <a:rPr lang="en-US" sz="1100" dirty="0">
                  <a:solidFill>
                    <a:srgbClr val="015273"/>
                  </a:solidFill>
                  <a:latin typeface="Arial"/>
                </a:rPr>
                <a:t> Urban EcoMap; Connected Bus</a:t>
              </a:r>
              <a:endParaRPr lang="en-US" sz="1500" dirty="0">
                <a:solidFill>
                  <a:srgbClr val="D05816"/>
                </a:solidFill>
                <a:latin typeface="Arial"/>
              </a:endParaRPr>
            </a:p>
          </p:txBody>
        </p:sp>
        <p:pic>
          <p:nvPicPr>
            <p:cNvPr id="10390" name="Picture 148" descr="golden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085" y="1971"/>
              <a:ext cx="32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1" name="Oval 149"/>
            <p:cNvSpPr>
              <a:spLocks noChangeArrowheads="1"/>
            </p:cNvSpPr>
            <p:nvPr/>
          </p:nvSpPr>
          <p:spPr bwMode="auto">
            <a:xfrm>
              <a:off x="4080" y="1976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351" name="Group 273"/>
          <p:cNvGrpSpPr>
            <a:grpSpLocks/>
          </p:cNvGrpSpPr>
          <p:nvPr/>
        </p:nvGrpSpPr>
        <p:grpSpPr bwMode="auto">
          <a:xfrm>
            <a:off x="344488" y="3657602"/>
            <a:ext cx="2311400" cy="536575"/>
            <a:chOff x="240" y="1056"/>
            <a:chExt cx="1456" cy="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353" name="Group 221"/>
            <p:cNvGrpSpPr>
              <a:grpSpLocks/>
            </p:cNvGrpSpPr>
            <p:nvPr/>
          </p:nvGrpSpPr>
          <p:grpSpPr bwMode="auto">
            <a:xfrm>
              <a:off x="240" y="1074"/>
              <a:ext cx="1456" cy="316"/>
              <a:chOff x="2890838" y="1001713"/>
              <a:chExt cx="2311400" cy="501650"/>
            </a:xfrm>
          </p:grpSpPr>
          <p:sp>
            <p:nvSpPr>
              <p:cNvPr id="10383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84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85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86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87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0379" name="TextBox 83"/>
            <p:cNvSpPr txBox="1">
              <a:spLocks noChangeArrowheads="1"/>
            </p:cNvSpPr>
            <p:nvPr/>
          </p:nvSpPr>
          <p:spPr bwMode="auto">
            <a:xfrm>
              <a:off x="557" y="1056"/>
              <a:ext cx="10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Kuwait: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/>
              </a:r>
              <a:br>
                <a:rPr lang="en-US" sz="1400" dirty="0">
                  <a:solidFill>
                    <a:srgbClr val="015273"/>
                  </a:solidFill>
                  <a:latin typeface="Arial"/>
                </a:rPr>
              </a:b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Al Hamra Tower</a:t>
              </a:r>
            </a:p>
          </p:txBody>
        </p:sp>
        <p:grpSp>
          <p:nvGrpSpPr>
            <p:cNvPr id="10360" name="Group 272"/>
            <p:cNvGrpSpPr>
              <a:grpSpLocks/>
            </p:cNvGrpSpPr>
            <p:nvPr/>
          </p:nvGrpSpPr>
          <p:grpSpPr bwMode="auto">
            <a:xfrm>
              <a:off x="240" y="1056"/>
              <a:ext cx="338" cy="338"/>
              <a:chOff x="240" y="1056"/>
              <a:chExt cx="338" cy="338"/>
            </a:xfrm>
          </p:grpSpPr>
          <p:pic>
            <p:nvPicPr>
              <p:cNvPr id="10381" name="Picture 271" descr="kuwait fla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40" y="1056"/>
                <a:ext cx="33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2" name="Oval 137"/>
              <p:cNvSpPr>
                <a:spLocks noChangeArrowheads="1"/>
              </p:cNvSpPr>
              <p:nvPr/>
            </p:nvSpPr>
            <p:spPr bwMode="auto">
              <a:xfrm>
                <a:off x="245" y="1062"/>
                <a:ext cx="328" cy="328"/>
              </a:xfrm>
              <a:prstGeom prst="ellipse">
                <a:avLst/>
              </a:prstGeom>
              <a:noFill/>
              <a:ln w="28575">
                <a:solidFill>
                  <a:srgbClr val="81818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0369" name="Group 289"/>
          <p:cNvGrpSpPr>
            <a:grpSpLocks/>
          </p:cNvGrpSpPr>
          <p:nvPr/>
        </p:nvGrpSpPr>
        <p:grpSpPr bwMode="auto">
          <a:xfrm>
            <a:off x="6395106" y="5533313"/>
            <a:ext cx="2354263" cy="534988"/>
            <a:chOff x="2127" y="2435"/>
            <a:chExt cx="1483" cy="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378" name="Group 221"/>
            <p:cNvGrpSpPr>
              <a:grpSpLocks/>
            </p:cNvGrpSpPr>
            <p:nvPr/>
          </p:nvGrpSpPr>
          <p:grpSpPr bwMode="auto">
            <a:xfrm>
              <a:off x="2127" y="2442"/>
              <a:ext cx="1456" cy="316"/>
              <a:chOff x="2890838" y="1001713"/>
              <a:chExt cx="2311400" cy="501650"/>
            </a:xfrm>
          </p:grpSpPr>
          <p:sp>
            <p:nvSpPr>
              <p:cNvPr id="221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2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3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218" name="Picture 35" descr="china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31" y="243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" name="TextBox 83"/>
            <p:cNvSpPr txBox="1">
              <a:spLocks noChangeArrowheads="1"/>
            </p:cNvSpPr>
            <p:nvPr/>
          </p:nvSpPr>
          <p:spPr bwMode="auto">
            <a:xfrm>
              <a:off x="2458" y="2496"/>
              <a:ext cx="11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China: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Chengdu</a:t>
              </a:r>
            </a:p>
          </p:txBody>
        </p:sp>
        <p:sp>
          <p:nvSpPr>
            <p:cNvPr id="220" name="Oval 133"/>
            <p:cNvSpPr>
              <a:spLocks noChangeArrowheads="1"/>
            </p:cNvSpPr>
            <p:nvPr/>
          </p:nvSpPr>
          <p:spPr bwMode="auto">
            <a:xfrm>
              <a:off x="2136" y="2435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380" name="Group 225"/>
          <p:cNvGrpSpPr>
            <a:grpSpLocks/>
          </p:cNvGrpSpPr>
          <p:nvPr/>
        </p:nvGrpSpPr>
        <p:grpSpPr bwMode="auto">
          <a:xfrm>
            <a:off x="6402388" y="6181725"/>
            <a:ext cx="2514600" cy="525463"/>
            <a:chOff x="8285920" y="5729204"/>
            <a:chExt cx="2514600" cy="526114"/>
          </a:xfrm>
        </p:grpSpPr>
        <p:grpSp>
          <p:nvGrpSpPr>
            <p:cNvPr id="10388" name="Group 221"/>
            <p:cNvGrpSpPr>
              <a:grpSpLocks/>
            </p:cNvGrpSpPr>
            <p:nvPr/>
          </p:nvGrpSpPr>
          <p:grpSpPr bwMode="auto">
            <a:xfrm>
              <a:off x="8285920" y="5741904"/>
              <a:ext cx="2311400" cy="501650"/>
              <a:chOff x="2890838" y="1001713"/>
              <a:chExt cx="2311400" cy="501650"/>
            </a:xfrm>
          </p:grpSpPr>
          <p:sp>
            <p:nvSpPr>
              <p:cNvPr id="21545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2" name="TextBox 83"/>
            <p:cNvSpPr txBox="1">
              <a:spLocks noChangeArrowheads="1"/>
            </p:cNvSpPr>
            <p:nvPr/>
          </p:nvSpPr>
          <p:spPr bwMode="auto">
            <a:xfrm>
              <a:off x="8819320" y="5819692"/>
              <a:ext cx="19812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D05816"/>
                  </a:solidFill>
                  <a:latin typeface="Arial" pitchFamily="34" charset="0"/>
                </a:rPr>
                <a:t>Busan</a:t>
              </a:r>
              <a:endParaRPr lang="en-US" sz="1500" b="1">
                <a:solidFill>
                  <a:srgbClr val="015273"/>
                </a:solidFill>
                <a:latin typeface="Arial" pitchFamily="34" charset="0"/>
              </a:endParaRPr>
            </a:p>
          </p:txBody>
        </p:sp>
        <p:sp>
          <p:nvSpPr>
            <p:cNvPr id="21543" name="Oval 147"/>
            <p:cNvSpPr>
              <a:spLocks noChangeArrowheads="1"/>
            </p:cNvSpPr>
            <p:nvPr/>
          </p:nvSpPr>
          <p:spPr bwMode="auto">
            <a:xfrm>
              <a:off x="8294017" y="5734618"/>
              <a:ext cx="520700" cy="520700"/>
            </a:xfrm>
            <a:prstGeom prst="ellipse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44" name="Oval 147"/>
            <p:cNvSpPr>
              <a:spLocks noChangeArrowheads="1"/>
            </p:cNvSpPr>
            <p:nvPr/>
          </p:nvSpPr>
          <p:spPr bwMode="auto">
            <a:xfrm>
              <a:off x="8293858" y="5729204"/>
              <a:ext cx="520700" cy="520700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72708" name="Picture 4" descr="http://ph.jobstreet.com/logos/agenalogos/ust_global_logo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81000" y="5562600"/>
            <a:ext cx="533400" cy="533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397" name="Group 276"/>
          <p:cNvGrpSpPr>
            <a:grpSpLocks/>
          </p:cNvGrpSpPr>
          <p:nvPr/>
        </p:nvGrpSpPr>
        <p:grpSpPr bwMode="auto">
          <a:xfrm>
            <a:off x="334964" y="6172200"/>
            <a:ext cx="2332037" cy="533400"/>
            <a:chOff x="240" y="2439"/>
            <a:chExt cx="1469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406" name="Group 221"/>
            <p:cNvGrpSpPr>
              <a:grpSpLocks/>
            </p:cNvGrpSpPr>
            <p:nvPr/>
          </p:nvGrpSpPr>
          <p:grpSpPr bwMode="auto">
            <a:xfrm>
              <a:off x="245" y="2451"/>
              <a:ext cx="1456" cy="316"/>
              <a:chOff x="2890838" y="1001713"/>
              <a:chExt cx="2311400" cy="501650"/>
            </a:xfrm>
          </p:grpSpPr>
          <p:sp>
            <p:nvSpPr>
              <p:cNvPr id="231" name="Freeform 21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0 w 1456"/>
                  <a:gd name="T51" fmla="*/ 2147483647 h 316"/>
                  <a:gd name="T52" fmla="*/ 0 w 1456"/>
                  <a:gd name="T53" fmla="*/ 2147483647 h 316"/>
                  <a:gd name="T54" fmla="*/ 0 w 1456"/>
                  <a:gd name="T55" fmla="*/ 2147483647 h 316"/>
                  <a:gd name="T56" fmla="*/ 0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2147483647 w 1456"/>
                  <a:gd name="T65" fmla="*/ 2147483647 h 316"/>
                  <a:gd name="T66" fmla="*/ 2147483647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2147483647 h 316"/>
                  <a:gd name="T82" fmla="*/ 2147483647 w 1456"/>
                  <a:gd name="T83" fmla="*/ 2147483647 h 316"/>
                  <a:gd name="T84" fmla="*/ 2147483647 w 1456"/>
                  <a:gd name="T85" fmla="*/ 0 h 316"/>
                  <a:gd name="T86" fmla="*/ 2147483647 w 1456"/>
                  <a:gd name="T87" fmla="*/ 0 h 316"/>
                  <a:gd name="T88" fmla="*/ 2147483647 w 1456"/>
                  <a:gd name="T89" fmla="*/ 0 h 316"/>
                  <a:gd name="T90" fmla="*/ 2147483647 w 1456"/>
                  <a:gd name="T91" fmla="*/ 0 h 316"/>
                  <a:gd name="T92" fmla="*/ 2147483647 w 1456"/>
                  <a:gd name="T93" fmla="*/ 0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2147483647 w 1456"/>
                  <a:gd name="T103" fmla="*/ 2147483647 h 316"/>
                  <a:gd name="T104" fmla="*/ 2147483647 w 1456"/>
                  <a:gd name="T105" fmla="*/ 2147483647 h 316"/>
                  <a:gd name="T106" fmla="*/ 2147483647 w 1456"/>
                  <a:gd name="T107" fmla="*/ 2147483647 h 3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6"/>
                  <a:gd name="T163" fmla="*/ 0 h 316"/>
                  <a:gd name="T164" fmla="*/ 1456 w 1456"/>
                  <a:gd name="T165" fmla="*/ 316 h 3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6" h="316">
                    <a:moveTo>
                      <a:pt x="1456" y="263"/>
                    </a:move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CDC9">
                      <a:alpha val="89000"/>
                    </a:srgbClr>
                  </a:gs>
                  <a:gs pos="100000">
                    <a:srgbClr val="E8E9E7">
                      <a:alpha val="87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2" name="Freeform 67"/>
              <p:cNvSpPr>
                <a:spLocks/>
              </p:cNvSpPr>
              <p:nvPr/>
            </p:nvSpPr>
            <p:spPr bwMode="auto">
              <a:xfrm>
                <a:off x="2930525" y="1001713"/>
                <a:ext cx="2271713" cy="138113"/>
              </a:xfrm>
              <a:custGeom>
                <a:avLst/>
                <a:gdLst>
                  <a:gd name="T0" fmla="*/ 2147483647 w 1431"/>
                  <a:gd name="T1" fmla="*/ 2147483647 h 87"/>
                  <a:gd name="T2" fmla="*/ 2147483647 w 1431"/>
                  <a:gd name="T3" fmla="*/ 2147483647 h 87"/>
                  <a:gd name="T4" fmla="*/ 2147483647 w 1431"/>
                  <a:gd name="T5" fmla="*/ 2147483647 h 87"/>
                  <a:gd name="T6" fmla="*/ 2147483647 w 1431"/>
                  <a:gd name="T7" fmla="*/ 2147483647 h 87"/>
                  <a:gd name="T8" fmla="*/ 2147483647 w 1431"/>
                  <a:gd name="T9" fmla="*/ 2147483647 h 87"/>
                  <a:gd name="T10" fmla="*/ 2147483647 w 1431"/>
                  <a:gd name="T11" fmla="*/ 2147483647 h 87"/>
                  <a:gd name="T12" fmla="*/ 2147483647 w 1431"/>
                  <a:gd name="T13" fmla="*/ 2147483647 h 87"/>
                  <a:gd name="T14" fmla="*/ 2147483647 w 1431"/>
                  <a:gd name="T15" fmla="*/ 2147483647 h 87"/>
                  <a:gd name="T16" fmla="*/ 2147483647 w 1431"/>
                  <a:gd name="T17" fmla="*/ 0 h 87"/>
                  <a:gd name="T18" fmla="*/ 2147483647 w 1431"/>
                  <a:gd name="T19" fmla="*/ 0 h 87"/>
                  <a:gd name="T20" fmla="*/ 2147483647 w 1431"/>
                  <a:gd name="T21" fmla="*/ 0 h 87"/>
                  <a:gd name="T22" fmla="*/ 2147483647 w 1431"/>
                  <a:gd name="T23" fmla="*/ 0 h 87"/>
                  <a:gd name="T24" fmla="*/ 2147483647 w 1431"/>
                  <a:gd name="T25" fmla="*/ 0 h 87"/>
                  <a:gd name="T26" fmla="*/ 2147483647 w 1431"/>
                  <a:gd name="T27" fmla="*/ 2147483647 h 87"/>
                  <a:gd name="T28" fmla="*/ 2147483647 w 1431"/>
                  <a:gd name="T29" fmla="*/ 2147483647 h 87"/>
                  <a:gd name="T30" fmla="*/ 2147483647 w 1431"/>
                  <a:gd name="T31" fmla="*/ 2147483647 h 87"/>
                  <a:gd name="T32" fmla="*/ 2147483647 w 1431"/>
                  <a:gd name="T33" fmla="*/ 2147483647 h 87"/>
                  <a:gd name="T34" fmla="*/ 2147483647 w 1431"/>
                  <a:gd name="T35" fmla="*/ 2147483647 h 87"/>
                  <a:gd name="T36" fmla="*/ 2147483647 w 1431"/>
                  <a:gd name="T37" fmla="*/ 2147483647 h 87"/>
                  <a:gd name="T38" fmla="*/ 0 w 1431"/>
                  <a:gd name="T39" fmla="*/ 2147483647 h 87"/>
                  <a:gd name="T40" fmla="*/ 0 w 1431"/>
                  <a:gd name="T41" fmla="*/ 2147483647 h 87"/>
                  <a:gd name="T42" fmla="*/ 2147483647 w 1431"/>
                  <a:gd name="T43" fmla="*/ 2147483647 h 87"/>
                  <a:gd name="T44" fmla="*/ 2147483647 w 1431"/>
                  <a:gd name="T45" fmla="*/ 2147483647 h 87"/>
                  <a:gd name="T46" fmla="*/ 2147483647 w 1431"/>
                  <a:gd name="T47" fmla="*/ 2147483647 h 87"/>
                  <a:gd name="T48" fmla="*/ 2147483647 w 1431"/>
                  <a:gd name="T49" fmla="*/ 2147483647 h 87"/>
                  <a:gd name="T50" fmla="*/ 2147483647 w 1431"/>
                  <a:gd name="T51" fmla="*/ 2147483647 h 87"/>
                  <a:gd name="T52" fmla="*/ 2147483647 w 1431"/>
                  <a:gd name="T53" fmla="*/ 2147483647 h 87"/>
                  <a:gd name="T54" fmla="*/ 2147483647 w 1431"/>
                  <a:gd name="T55" fmla="*/ 2147483647 h 87"/>
                  <a:gd name="T56" fmla="*/ 2147483647 w 1431"/>
                  <a:gd name="T57" fmla="*/ 2147483647 h 87"/>
                  <a:gd name="T58" fmla="*/ 2147483647 w 1431"/>
                  <a:gd name="T59" fmla="*/ 2147483647 h 87"/>
                  <a:gd name="T60" fmla="*/ 2147483647 w 1431"/>
                  <a:gd name="T61" fmla="*/ 2147483647 h 87"/>
                  <a:gd name="T62" fmla="*/ 2147483647 w 1431"/>
                  <a:gd name="T63" fmla="*/ 2147483647 h 87"/>
                  <a:gd name="T64" fmla="*/ 2147483647 w 1431"/>
                  <a:gd name="T65" fmla="*/ 214748364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1"/>
                  <a:gd name="T100" fmla="*/ 0 h 87"/>
                  <a:gd name="T101" fmla="*/ 1431 w 143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1" h="87">
                    <a:moveTo>
                      <a:pt x="1431" y="61"/>
                    </a:moveTo>
                    <a:lnTo>
                      <a:pt x="1431" y="54"/>
                    </a:lnTo>
                    <a:lnTo>
                      <a:pt x="1431" y="37"/>
                    </a:lnTo>
                    <a:lnTo>
                      <a:pt x="1431" y="28"/>
                    </a:lnTo>
                    <a:lnTo>
                      <a:pt x="1429" y="19"/>
                    </a:lnTo>
                    <a:lnTo>
                      <a:pt x="1424" y="12"/>
                    </a:lnTo>
                    <a:lnTo>
                      <a:pt x="1415" y="5"/>
                    </a:lnTo>
                    <a:lnTo>
                      <a:pt x="1405" y="0"/>
                    </a:lnTo>
                    <a:lnTo>
                      <a:pt x="1389" y="0"/>
                    </a:lnTo>
                    <a:lnTo>
                      <a:pt x="134" y="0"/>
                    </a:lnTo>
                    <a:lnTo>
                      <a:pt x="113" y="0"/>
                    </a:lnTo>
                    <a:lnTo>
                      <a:pt x="92" y="5"/>
                    </a:lnTo>
                    <a:lnTo>
                      <a:pt x="73" y="12"/>
                    </a:lnTo>
                    <a:lnTo>
                      <a:pt x="57" y="19"/>
                    </a:lnTo>
                    <a:lnTo>
                      <a:pt x="40" y="30"/>
                    </a:lnTo>
                    <a:lnTo>
                      <a:pt x="24" y="42"/>
                    </a:lnTo>
                    <a:lnTo>
                      <a:pt x="10" y="56"/>
                    </a:lnTo>
                    <a:lnTo>
                      <a:pt x="0" y="73"/>
                    </a:lnTo>
                    <a:lnTo>
                      <a:pt x="66" y="80"/>
                    </a:lnTo>
                    <a:lnTo>
                      <a:pt x="141" y="84"/>
                    </a:lnTo>
                    <a:lnTo>
                      <a:pt x="223" y="87"/>
                    </a:lnTo>
                    <a:lnTo>
                      <a:pt x="312" y="87"/>
                    </a:lnTo>
                    <a:lnTo>
                      <a:pt x="505" y="84"/>
                    </a:lnTo>
                    <a:lnTo>
                      <a:pt x="709" y="75"/>
                    </a:lnTo>
                    <a:lnTo>
                      <a:pt x="913" y="68"/>
                    </a:lnTo>
                    <a:lnTo>
                      <a:pt x="1107" y="61"/>
                    </a:lnTo>
                    <a:lnTo>
                      <a:pt x="1283" y="56"/>
                    </a:lnTo>
                    <a:lnTo>
                      <a:pt x="1363" y="59"/>
                    </a:lnTo>
                    <a:lnTo>
                      <a:pt x="1431" y="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3" name="Freeform 66"/>
              <p:cNvSpPr>
                <a:spLocks/>
              </p:cNvSpPr>
              <p:nvPr/>
            </p:nvSpPr>
            <p:spPr bwMode="auto">
              <a:xfrm>
                <a:off x="2949575" y="1381125"/>
                <a:ext cx="2233613" cy="100013"/>
              </a:xfrm>
              <a:custGeom>
                <a:avLst/>
                <a:gdLst>
                  <a:gd name="T0" fmla="*/ 2147483647 w 1407"/>
                  <a:gd name="T1" fmla="*/ 2147483647 h 63"/>
                  <a:gd name="T2" fmla="*/ 2147483647 w 1407"/>
                  <a:gd name="T3" fmla="*/ 2147483647 h 63"/>
                  <a:gd name="T4" fmla="*/ 2147483647 w 1407"/>
                  <a:gd name="T5" fmla="*/ 2147483647 h 63"/>
                  <a:gd name="T6" fmla="*/ 2147483647 w 1407"/>
                  <a:gd name="T7" fmla="*/ 2147483647 h 63"/>
                  <a:gd name="T8" fmla="*/ 2147483647 w 1407"/>
                  <a:gd name="T9" fmla="*/ 2147483647 h 63"/>
                  <a:gd name="T10" fmla="*/ 2147483647 w 1407"/>
                  <a:gd name="T11" fmla="*/ 2147483647 h 63"/>
                  <a:gd name="T12" fmla="*/ 2147483647 w 1407"/>
                  <a:gd name="T13" fmla="*/ 2147483647 h 63"/>
                  <a:gd name="T14" fmla="*/ 2147483647 w 1407"/>
                  <a:gd name="T15" fmla="*/ 2147483647 h 63"/>
                  <a:gd name="T16" fmla="*/ 2147483647 w 1407"/>
                  <a:gd name="T17" fmla="*/ 2147483647 h 63"/>
                  <a:gd name="T18" fmla="*/ 2147483647 w 1407"/>
                  <a:gd name="T19" fmla="*/ 2147483647 h 63"/>
                  <a:gd name="T20" fmla="*/ 2147483647 w 1407"/>
                  <a:gd name="T21" fmla="*/ 0 h 63"/>
                  <a:gd name="T22" fmla="*/ 0 w 1407"/>
                  <a:gd name="T23" fmla="*/ 0 h 63"/>
                  <a:gd name="T24" fmla="*/ 0 w 1407"/>
                  <a:gd name="T25" fmla="*/ 0 h 63"/>
                  <a:gd name="T26" fmla="*/ 2147483647 w 1407"/>
                  <a:gd name="T27" fmla="*/ 2147483647 h 63"/>
                  <a:gd name="T28" fmla="*/ 2147483647 w 1407"/>
                  <a:gd name="T29" fmla="*/ 2147483647 h 63"/>
                  <a:gd name="T30" fmla="*/ 2147483647 w 1407"/>
                  <a:gd name="T31" fmla="*/ 2147483647 h 63"/>
                  <a:gd name="T32" fmla="*/ 2147483647 w 1407"/>
                  <a:gd name="T33" fmla="*/ 2147483647 h 63"/>
                  <a:gd name="T34" fmla="*/ 2147483647 w 1407"/>
                  <a:gd name="T35" fmla="*/ 2147483647 h 63"/>
                  <a:gd name="T36" fmla="*/ 2147483647 w 1407"/>
                  <a:gd name="T37" fmla="*/ 2147483647 h 63"/>
                  <a:gd name="T38" fmla="*/ 2147483647 w 1407"/>
                  <a:gd name="T39" fmla="*/ 2147483647 h 63"/>
                  <a:gd name="T40" fmla="*/ 2147483647 w 1407"/>
                  <a:gd name="T41" fmla="*/ 2147483647 h 63"/>
                  <a:gd name="T42" fmla="*/ 2147483647 w 1407"/>
                  <a:gd name="T43" fmla="*/ 214748364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7"/>
                  <a:gd name="T67" fmla="*/ 0 h 63"/>
                  <a:gd name="T68" fmla="*/ 1407 w 14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7" h="63">
                    <a:moveTo>
                      <a:pt x="120" y="63"/>
                    </a:moveTo>
                    <a:lnTo>
                      <a:pt x="1367" y="63"/>
                    </a:lnTo>
                    <a:lnTo>
                      <a:pt x="1381" y="63"/>
                    </a:lnTo>
                    <a:lnTo>
                      <a:pt x="1393" y="59"/>
                    </a:lnTo>
                    <a:lnTo>
                      <a:pt x="1398" y="54"/>
                    </a:lnTo>
                    <a:lnTo>
                      <a:pt x="1403" y="47"/>
                    </a:lnTo>
                    <a:lnTo>
                      <a:pt x="1405" y="38"/>
                    </a:lnTo>
                    <a:lnTo>
                      <a:pt x="1407" y="31"/>
                    </a:lnTo>
                    <a:lnTo>
                      <a:pt x="1407" y="17"/>
                    </a:lnTo>
                    <a:lnTo>
                      <a:pt x="1407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4" y="26"/>
                    </a:lnTo>
                    <a:lnTo>
                      <a:pt x="38" y="38"/>
                    </a:lnTo>
                    <a:lnTo>
                      <a:pt x="52" y="47"/>
                    </a:lnTo>
                    <a:lnTo>
                      <a:pt x="68" y="54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0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4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60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5" name="Freeform 65"/>
              <p:cNvSpPr>
                <a:spLocks/>
              </p:cNvSpPr>
              <p:nvPr/>
            </p:nvSpPr>
            <p:spPr bwMode="auto">
              <a:xfrm>
                <a:off x="2890838" y="1001713"/>
                <a:ext cx="2311400" cy="501650"/>
              </a:xfrm>
              <a:custGeom>
                <a:avLst/>
                <a:gdLst>
                  <a:gd name="T0" fmla="*/ 2147483647 w 1456"/>
                  <a:gd name="T1" fmla="*/ 2147483647 h 316"/>
                  <a:gd name="T2" fmla="*/ 2147483647 w 1456"/>
                  <a:gd name="T3" fmla="*/ 2147483647 h 316"/>
                  <a:gd name="T4" fmla="*/ 2147483647 w 1456"/>
                  <a:gd name="T5" fmla="*/ 2147483647 h 316"/>
                  <a:gd name="T6" fmla="*/ 2147483647 w 1456"/>
                  <a:gd name="T7" fmla="*/ 2147483647 h 316"/>
                  <a:gd name="T8" fmla="*/ 2147483647 w 1456"/>
                  <a:gd name="T9" fmla="*/ 2147483647 h 316"/>
                  <a:gd name="T10" fmla="*/ 2147483647 w 1456"/>
                  <a:gd name="T11" fmla="*/ 2147483647 h 316"/>
                  <a:gd name="T12" fmla="*/ 2147483647 w 1456"/>
                  <a:gd name="T13" fmla="*/ 2147483647 h 316"/>
                  <a:gd name="T14" fmla="*/ 2147483647 w 1456"/>
                  <a:gd name="T15" fmla="*/ 2147483647 h 316"/>
                  <a:gd name="T16" fmla="*/ 2147483647 w 1456"/>
                  <a:gd name="T17" fmla="*/ 2147483647 h 316"/>
                  <a:gd name="T18" fmla="*/ 2147483647 w 1456"/>
                  <a:gd name="T19" fmla="*/ 2147483647 h 316"/>
                  <a:gd name="T20" fmla="*/ 2147483647 w 1456"/>
                  <a:gd name="T21" fmla="*/ 2147483647 h 316"/>
                  <a:gd name="T22" fmla="*/ 2147483647 w 1456"/>
                  <a:gd name="T23" fmla="*/ 2147483647 h 316"/>
                  <a:gd name="T24" fmla="*/ 2147483647 w 1456"/>
                  <a:gd name="T25" fmla="*/ 2147483647 h 316"/>
                  <a:gd name="T26" fmla="*/ 2147483647 w 1456"/>
                  <a:gd name="T27" fmla="*/ 2147483647 h 316"/>
                  <a:gd name="T28" fmla="*/ 2147483647 w 1456"/>
                  <a:gd name="T29" fmla="*/ 2147483647 h 316"/>
                  <a:gd name="T30" fmla="*/ 2147483647 w 1456"/>
                  <a:gd name="T31" fmla="*/ 2147483647 h 316"/>
                  <a:gd name="T32" fmla="*/ 2147483647 w 1456"/>
                  <a:gd name="T33" fmla="*/ 2147483647 h 316"/>
                  <a:gd name="T34" fmla="*/ 2147483647 w 1456"/>
                  <a:gd name="T35" fmla="*/ 2147483647 h 316"/>
                  <a:gd name="T36" fmla="*/ 2147483647 w 1456"/>
                  <a:gd name="T37" fmla="*/ 2147483647 h 316"/>
                  <a:gd name="T38" fmla="*/ 2147483647 w 1456"/>
                  <a:gd name="T39" fmla="*/ 2147483647 h 316"/>
                  <a:gd name="T40" fmla="*/ 2147483647 w 1456"/>
                  <a:gd name="T41" fmla="*/ 2147483647 h 316"/>
                  <a:gd name="T42" fmla="*/ 2147483647 w 1456"/>
                  <a:gd name="T43" fmla="*/ 2147483647 h 316"/>
                  <a:gd name="T44" fmla="*/ 2147483647 w 1456"/>
                  <a:gd name="T45" fmla="*/ 2147483647 h 316"/>
                  <a:gd name="T46" fmla="*/ 2147483647 w 1456"/>
                  <a:gd name="T47" fmla="*/ 2147483647 h 316"/>
                  <a:gd name="T48" fmla="*/ 2147483647 w 1456"/>
                  <a:gd name="T49" fmla="*/ 2147483647 h 316"/>
                  <a:gd name="T50" fmla="*/ 2147483647 w 1456"/>
                  <a:gd name="T51" fmla="*/ 2147483647 h 316"/>
                  <a:gd name="T52" fmla="*/ 2147483647 w 1456"/>
                  <a:gd name="T53" fmla="*/ 2147483647 h 316"/>
                  <a:gd name="T54" fmla="*/ 2147483647 w 1456"/>
                  <a:gd name="T55" fmla="*/ 2147483647 h 316"/>
                  <a:gd name="T56" fmla="*/ 2147483647 w 1456"/>
                  <a:gd name="T57" fmla="*/ 2147483647 h 316"/>
                  <a:gd name="T58" fmla="*/ 2147483647 w 1456"/>
                  <a:gd name="T59" fmla="*/ 2147483647 h 316"/>
                  <a:gd name="T60" fmla="*/ 2147483647 w 1456"/>
                  <a:gd name="T61" fmla="*/ 2147483647 h 316"/>
                  <a:gd name="T62" fmla="*/ 2147483647 w 1456"/>
                  <a:gd name="T63" fmla="*/ 2147483647 h 316"/>
                  <a:gd name="T64" fmla="*/ 0 w 1456"/>
                  <a:gd name="T65" fmla="*/ 2147483647 h 316"/>
                  <a:gd name="T66" fmla="*/ 0 w 1456"/>
                  <a:gd name="T67" fmla="*/ 2147483647 h 316"/>
                  <a:gd name="T68" fmla="*/ 2147483647 w 1456"/>
                  <a:gd name="T69" fmla="*/ 2147483647 h 316"/>
                  <a:gd name="T70" fmla="*/ 2147483647 w 1456"/>
                  <a:gd name="T71" fmla="*/ 2147483647 h 316"/>
                  <a:gd name="T72" fmla="*/ 2147483647 w 1456"/>
                  <a:gd name="T73" fmla="*/ 2147483647 h 316"/>
                  <a:gd name="T74" fmla="*/ 2147483647 w 1456"/>
                  <a:gd name="T75" fmla="*/ 2147483647 h 316"/>
                  <a:gd name="T76" fmla="*/ 2147483647 w 1456"/>
                  <a:gd name="T77" fmla="*/ 2147483647 h 316"/>
                  <a:gd name="T78" fmla="*/ 2147483647 w 1456"/>
                  <a:gd name="T79" fmla="*/ 2147483647 h 316"/>
                  <a:gd name="T80" fmla="*/ 2147483647 w 1456"/>
                  <a:gd name="T81" fmla="*/ 0 h 316"/>
                  <a:gd name="T82" fmla="*/ 2147483647 w 1456"/>
                  <a:gd name="T83" fmla="*/ 0 h 316"/>
                  <a:gd name="T84" fmla="*/ 2147483647 w 1456"/>
                  <a:gd name="T85" fmla="*/ 0 h 316"/>
                  <a:gd name="T86" fmla="*/ 2147483647 w 1456"/>
                  <a:gd name="T87" fmla="*/ 2147483647 h 316"/>
                  <a:gd name="T88" fmla="*/ 2147483647 w 1456"/>
                  <a:gd name="T89" fmla="*/ 2147483647 h 316"/>
                  <a:gd name="T90" fmla="*/ 2147483647 w 1456"/>
                  <a:gd name="T91" fmla="*/ 2147483647 h 316"/>
                  <a:gd name="T92" fmla="*/ 2147483647 w 1456"/>
                  <a:gd name="T93" fmla="*/ 2147483647 h 316"/>
                  <a:gd name="T94" fmla="*/ 2147483647 w 1456"/>
                  <a:gd name="T95" fmla="*/ 2147483647 h 316"/>
                  <a:gd name="T96" fmla="*/ 2147483647 w 1456"/>
                  <a:gd name="T97" fmla="*/ 2147483647 h 316"/>
                  <a:gd name="T98" fmla="*/ 2147483647 w 1456"/>
                  <a:gd name="T99" fmla="*/ 2147483647 h 316"/>
                  <a:gd name="T100" fmla="*/ 2147483647 w 1456"/>
                  <a:gd name="T101" fmla="*/ 2147483647 h 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6"/>
                  <a:gd name="T154" fmla="*/ 0 h 316"/>
                  <a:gd name="T155" fmla="*/ 1456 w 1456"/>
                  <a:gd name="T156" fmla="*/ 316 h 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6" h="316">
                    <a:moveTo>
                      <a:pt x="555" y="302"/>
                    </a:moveTo>
                    <a:lnTo>
                      <a:pt x="1404" y="302"/>
                    </a:lnTo>
                    <a:lnTo>
                      <a:pt x="1418" y="302"/>
                    </a:lnTo>
                    <a:lnTo>
                      <a:pt x="1430" y="298"/>
                    </a:lnTo>
                    <a:lnTo>
                      <a:pt x="1435" y="293"/>
                    </a:lnTo>
                    <a:lnTo>
                      <a:pt x="1440" y="286"/>
                    </a:lnTo>
                    <a:lnTo>
                      <a:pt x="1442" y="277"/>
                    </a:lnTo>
                    <a:lnTo>
                      <a:pt x="1444" y="270"/>
                    </a:lnTo>
                    <a:lnTo>
                      <a:pt x="1444" y="256"/>
                    </a:lnTo>
                    <a:lnTo>
                      <a:pt x="1444" y="63"/>
                    </a:lnTo>
                    <a:lnTo>
                      <a:pt x="1444" y="47"/>
                    </a:lnTo>
                    <a:lnTo>
                      <a:pt x="1442" y="40"/>
                    </a:lnTo>
                    <a:lnTo>
                      <a:pt x="1440" y="30"/>
                    </a:lnTo>
                    <a:lnTo>
                      <a:pt x="1435" y="23"/>
                    </a:lnTo>
                    <a:lnTo>
                      <a:pt x="1430" y="19"/>
                    </a:lnTo>
                    <a:lnTo>
                      <a:pt x="1418" y="14"/>
                    </a:lnTo>
                    <a:lnTo>
                      <a:pt x="1404" y="14"/>
                    </a:lnTo>
                    <a:lnTo>
                      <a:pt x="157" y="14"/>
                    </a:lnTo>
                    <a:lnTo>
                      <a:pt x="143" y="14"/>
                    </a:lnTo>
                    <a:lnTo>
                      <a:pt x="129" y="16"/>
                    </a:lnTo>
                    <a:lnTo>
                      <a:pt x="115" y="21"/>
                    </a:lnTo>
                    <a:lnTo>
                      <a:pt x="100" y="26"/>
                    </a:lnTo>
                    <a:lnTo>
                      <a:pt x="77" y="37"/>
                    </a:lnTo>
                    <a:lnTo>
                      <a:pt x="56" y="56"/>
                    </a:lnTo>
                    <a:lnTo>
                      <a:pt x="37" y="77"/>
                    </a:lnTo>
                    <a:lnTo>
                      <a:pt x="25" y="103"/>
                    </a:lnTo>
                    <a:lnTo>
                      <a:pt x="18" y="115"/>
                    </a:lnTo>
                    <a:lnTo>
                      <a:pt x="16" y="129"/>
                    </a:lnTo>
                    <a:lnTo>
                      <a:pt x="14" y="143"/>
                    </a:lnTo>
                    <a:lnTo>
                      <a:pt x="14" y="159"/>
                    </a:lnTo>
                    <a:lnTo>
                      <a:pt x="14" y="173"/>
                    </a:lnTo>
                    <a:lnTo>
                      <a:pt x="16" y="188"/>
                    </a:lnTo>
                    <a:lnTo>
                      <a:pt x="18" y="202"/>
                    </a:lnTo>
                    <a:lnTo>
                      <a:pt x="25" y="216"/>
                    </a:lnTo>
                    <a:lnTo>
                      <a:pt x="37" y="239"/>
                    </a:lnTo>
                    <a:lnTo>
                      <a:pt x="56" y="260"/>
                    </a:lnTo>
                    <a:lnTo>
                      <a:pt x="77" y="279"/>
                    </a:lnTo>
                    <a:lnTo>
                      <a:pt x="100" y="293"/>
                    </a:lnTo>
                    <a:lnTo>
                      <a:pt x="115" y="298"/>
                    </a:lnTo>
                    <a:lnTo>
                      <a:pt x="129" y="300"/>
                    </a:lnTo>
                    <a:lnTo>
                      <a:pt x="143" y="302"/>
                    </a:lnTo>
                    <a:lnTo>
                      <a:pt x="157" y="302"/>
                    </a:lnTo>
                    <a:lnTo>
                      <a:pt x="555" y="302"/>
                    </a:lnTo>
                    <a:lnTo>
                      <a:pt x="555" y="316"/>
                    </a:lnTo>
                    <a:lnTo>
                      <a:pt x="159" y="316"/>
                    </a:lnTo>
                    <a:lnTo>
                      <a:pt x="143" y="316"/>
                    </a:lnTo>
                    <a:lnTo>
                      <a:pt x="126" y="314"/>
                    </a:lnTo>
                    <a:lnTo>
                      <a:pt x="112" y="309"/>
                    </a:lnTo>
                    <a:lnTo>
                      <a:pt x="96" y="305"/>
                    </a:lnTo>
                    <a:lnTo>
                      <a:pt x="82" y="298"/>
                    </a:lnTo>
                    <a:lnTo>
                      <a:pt x="70" y="291"/>
                    </a:lnTo>
                    <a:lnTo>
                      <a:pt x="58" y="281"/>
                    </a:lnTo>
                    <a:lnTo>
                      <a:pt x="47" y="270"/>
                    </a:lnTo>
                    <a:lnTo>
                      <a:pt x="35" y="260"/>
                    </a:lnTo>
                    <a:lnTo>
                      <a:pt x="28" y="246"/>
                    </a:lnTo>
                    <a:lnTo>
                      <a:pt x="18" y="234"/>
                    </a:lnTo>
                    <a:lnTo>
                      <a:pt x="11" y="220"/>
                    </a:lnTo>
                    <a:lnTo>
                      <a:pt x="7" y="206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8" y="82"/>
                    </a:lnTo>
                    <a:lnTo>
                      <a:pt x="28" y="70"/>
                    </a:lnTo>
                    <a:lnTo>
                      <a:pt x="35" y="56"/>
                    </a:lnTo>
                    <a:lnTo>
                      <a:pt x="47" y="47"/>
                    </a:lnTo>
                    <a:lnTo>
                      <a:pt x="58" y="35"/>
                    </a:lnTo>
                    <a:lnTo>
                      <a:pt x="70" y="26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2" y="7"/>
                    </a:lnTo>
                    <a:lnTo>
                      <a:pt x="126" y="2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414" y="0"/>
                    </a:lnTo>
                    <a:lnTo>
                      <a:pt x="1430" y="0"/>
                    </a:lnTo>
                    <a:lnTo>
                      <a:pt x="1440" y="5"/>
                    </a:lnTo>
                    <a:lnTo>
                      <a:pt x="1449" y="12"/>
                    </a:lnTo>
                    <a:lnTo>
                      <a:pt x="1454" y="19"/>
                    </a:lnTo>
                    <a:lnTo>
                      <a:pt x="1456" y="28"/>
                    </a:lnTo>
                    <a:lnTo>
                      <a:pt x="1456" y="37"/>
                    </a:lnTo>
                    <a:lnTo>
                      <a:pt x="1456" y="54"/>
                    </a:lnTo>
                    <a:lnTo>
                      <a:pt x="1456" y="263"/>
                    </a:lnTo>
                    <a:lnTo>
                      <a:pt x="1456" y="279"/>
                    </a:lnTo>
                    <a:lnTo>
                      <a:pt x="1456" y="288"/>
                    </a:lnTo>
                    <a:lnTo>
                      <a:pt x="1454" y="298"/>
                    </a:lnTo>
                    <a:lnTo>
                      <a:pt x="1449" y="305"/>
                    </a:lnTo>
                    <a:lnTo>
                      <a:pt x="1440" y="312"/>
                    </a:lnTo>
                    <a:lnTo>
                      <a:pt x="1430" y="316"/>
                    </a:lnTo>
                    <a:lnTo>
                      <a:pt x="1414" y="316"/>
                    </a:lnTo>
                    <a:lnTo>
                      <a:pt x="555" y="316"/>
                    </a:lnTo>
                    <a:lnTo>
                      <a:pt x="555" y="30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1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228" name="TextBox 83"/>
            <p:cNvSpPr txBox="1">
              <a:spLocks noChangeArrowheads="1"/>
            </p:cNvSpPr>
            <p:nvPr/>
          </p:nvSpPr>
          <p:spPr bwMode="auto">
            <a:xfrm>
              <a:off x="557" y="2499"/>
              <a:ext cx="11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Cisco on Cisco</a:t>
              </a:r>
            </a:p>
          </p:txBody>
        </p:sp>
        <p:pic>
          <p:nvPicPr>
            <p:cNvPr id="229" name="Picture 154" descr="cisco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240" y="2439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" name="Oval 155"/>
            <p:cNvSpPr>
              <a:spLocks noChangeArrowheads="1"/>
            </p:cNvSpPr>
            <p:nvPr/>
          </p:nvSpPr>
          <p:spPr bwMode="auto">
            <a:xfrm>
              <a:off x="245" y="2444"/>
              <a:ext cx="328" cy="328"/>
            </a:xfrm>
            <a:prstGeom prst="ellipse">
              <a:avLst/>
            </a:prstGeom>
            <a:noFill/>
            <a:ln w="28575">
              <a:solidFill>
                <a:srgbClr val="8181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407" name="Group 207"/>
          <p:cNvGrpSpPr/>
          <p:nvPr/>
        </p:nvGrpSpPr>
        <p:grpSpPr>
          <a:xfrm>
            <a:off x="3429000" y="4186538"/>
            <a:ext cx="2743200" cy="501650"/>
            <a:chOff x="6506389" y="5726305"/>
            <a:chExt cx="2743200" cy="501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9" name="Freeform 21"/>
            <p:cNvSpPr>
              <a:spLocks/>
            </p:cNvSpPr>
            <p:nvPr/>
          </p:nvSpPr>
          <p:spPr bwMode="auto">
            <a:xfrm>
              <a:off x="6506389" y="5726305"/>
              <a:ext cx="2251075" cy="501650"/>
            </a:xfrm>
            <a:custGeom>
              <a:avLst/>
              <a:gdLst>
                <a:gd name="T0" fmla="*/ 2147483647 w 1456"/>
                <a:gd name="T1" fmla="*/ 2147483647 h 316"/>
                <a:gd name="T2" fmla="*/ 2147483647 w 1456"/>
                <a:gd name="T3" fmla="*/ 2147483647 h 316"/>
                <a:gd name="T4" fmla="*/ 2147483647 w 1456"/>
                <a:gd name="T5" fmla="*/ 2147483647 h 316"/>
                <a:gd name="T6" fmla="*/ 2147483647 w 1456"/>
                <a:gd name="T7" fmla="*/ 2147483647 h 316"/>
                <a:gd name="T8" fmla="*/ 2147483647 w 1456"/>
                <a:gd name="T9" fmla="*/ 2147483647 h 316"/>
                <a:gd name="T10" fmla="*/ 2147483647 w 1456"/>
                <a:gd name="T11" fmla="*/ 2147483647 h 316"/>
                <a:gd name="T12" fmla="*/ 2147483647 w 1456"/>
                <a:gd name="T13" fmla="*/ 2147483647 h 316"/>
                <a:gd name="T14" fmla="*/ 2147483647 w 1456"/>
                <a:gd name="T15" fmla="*/ 2147483647 h 316"/>
                <a:gd name="T16" fmla="*/ 2147483647 w 1456"/>
                <a:gd name="T17" fmla="*/ 2147483647 h 316"/>
                <a:gd name="T18" fmla="*/ 2147483647 w 1456"/>
                <a:gd name="T19" fmla="*/ 2147483647 h 316"/>
                <a:gd name="T20" fmla="*/ 2147483647 w 1456"/>
                <a:gd name="T21" fmla="*/ 2147483647 h 316"/>
                <a:gd name="T22" fmla="*/ 2147483647 w 1456"/>
                <a:gd name="T23" fmla="*/ 2147483647 h 316"/>
                <a:gd name="T24" fmla="*/ 2147483647 w 1456"/>
                <a:gd name="T25" fmla="*/ 2147483647 h 316"/>
                <a:gd name="T26" fmla="*/ 2147483647 w 1456"/>
                <a:gd name="T27" fmla="*/ 2147483647 h 316"/>
                <a:gd name="T28" fmla="*/ 2147483647 w 1456"/>
                <a:gd name="T29" fmla="*/ 2147483647 h 316"/>
                <a:gd name="T30" fmla="*/ 2147483647 w 1456"/>
                <a:gd name="T31" fmla="*/ 2147483647 h 316"/>
                <a:gd name="T32" fmla="*/ 2147483647 w 1456"/>
                <a:gd name="T33" fmla="*/ 2147483647 h 316"/>
                <a:gd name="T34" fmla="*/ 2147483647 w 1456"/>
                <a:gd name="T35" fmla="*/ 2147483647 h 316"/>
                <a:gd name="T36" fmla="*/ 2147483647 w 1456"/>
                <a:gd name="T37" fmla="*/ 2147483647 h 316"/>
                <a:gd name="T38" fmla="*/ 2147483647 w 1456"/>
                <a:gd name="T39" fmla="*/ 2147483647 h 316"/>
                <a:gd name="T40" fmla="*/ 2147483647 w 1456"/>
                <a:gd name="T41" fmla="*/ 2147483647 h 316"/>
                <a:gd name="T42" fmla="*/ 2147483647 w 1456"/>
                <a:gd name="T43" fmla="*/ 2147483647 h 316"/>
                <a:gd name="T44" fmla="*/ 2147483647 w 1456"/>
                <a:gd name="T45" fmla="*/ 2147483647 h 316"/>
                <a:gd name="T46" fmla="*/ 2147483647 w 1456"/>
                <a:gd name="T47" fmla="*/ 2147483647 h 316"/>
                <a:gd name="T48" fmla="*/ 2147483647 w 1456"/>
                <a:gd name="T49" fmla="*/ 2147483647 h 316"/>
                <a:gd name="T50" fmla="*/ 0 w 1456"/>
                <a:gd name="T51" fmla="*/ 2147483647 h 316"/>
                <a:gd name="T52" fmla="*/ 0 w 1456"/>
                <a:gd name="T53" fmla="*/ 2147483647 h 316"/>
                <a:gd name="T54" fmla="*/ 0 w 1456"/>
                <a:gd name="T55" fmla="*/ 2147483647 h 316"/>
                <a:gd name="T56" fmla="*/ 0 w 1456"/>
                <a:gd name="T57" fmla="*/ 2147483647 h 316"/>
                <a:gd name="T58" fmla="*/ 2147483647 w 1456"/>
                <a:gd name="T59" fmla="*/ 2147483647 h 316"/>
                <a:gd name="T60" fmla="*/ 2147483647 w 1456"/>
                <a:gd name="T61" fmla="*/ 2147483647 h 316"/>
                <a:gd name="T62" fmla="*/ 2147483647 w 1456"/>
                <a:gd name="T63" fmla="*/ 2147483647 h 316"/>
                <a:gd name="T64" fmla="*/ 2147483647 w 1456"/>
                <a:gd name="T65" fmla="*/ 2147483647 h 316"/>
                <a:gd name="T66" fmla="*/ 2147483647 w 1456"/>
                <a:gd name="T67" fmla="*/ 2147483647 h 316"/>
                <a:gd name="T68" fmla="*/ 2147483647 w 1456"/>
                <a:gd name="T69" fmla="*/ 2147483647 h 316"/>
                <a:gd name="T70" fmla="*/ 2147483647 w 1456"/>
                <a:gd name="T71" fmla="*/ 2147483647 h 316"/>
                <a:gd name="T72" fmla="*/ 2147483647 w 1456"/>
                <a:gd name="T73" fmla="*/ 2147483647 h 316"/>
                <a:gd name="T74" fmla="*/ 2147483647 w 1456"/>
                <a:gd name="T75" fmla="*/ 2147483647 h 316"/>
                <a:gd name="T76" fmla="*/ 2147483647 w 1456"/>
                <a:gd name="T77" fmla="*/ 2147483647 h 316"/>
                <a:gd name="T78" fmla="*/ 2147483647 w 1456"/>
                <a:gd name="T79" fmla="*/ 2147483647 h 316"/>
                <a:gd name="T80" fmla="*/ 2147483647 w 1456"/>
                <a:gd name="T81" fmla="*/ 2147483647 h 316"/>
                <a:gd name="T82" fmla="*/ 2147483647 w 1456"/>
                <a:gd name="T83" fmla="*/ 2147483647 h 316"/>
                <a:gd name="T84" fmla="*/ 2147483647 w 1456"/>
                <a:gd name="T85" fmla="*/ 0 h 316"/>
                <a:gd name="T86" fmla="*/ 2147483647 w 1456"/>
                <a:gd name="T87" fmla="*/ 0 h 316"/>
                <a:gd name="T88" fmla="*/ 2147483647 w 1456"/>
                <a:gd name="T89" fmla="*/ 0 h 316"/>
                <a:gd name="T90" fmla="*/ 2147483647 w 1456"/>
                <a:gd name="T91" fmla="*/ 0 h 316"/>
                <a:gd name="T92" fmla="*/ 2147483647 w 1456"/>
                <a:gd name="T93" fmla="*/ 0 h 316"/>
                <a:gd name="T94" fmla="*/ 2147483647 w 1456"/>
                <a:gd name="T95" fmla="*/ 2147483647 h 316"/>
                <a:gd name="T96" fmla="*/ 2147483647 w 1456"/>
                <a:gd name="T97" fmla="*/ 2147483647 h 316"/>
                <a:gd name="T98" fmla="*/ 2147483647 w 1456"/>
                <a:gd name="T99" fmla="*/ 2147483647 h 316"/>
                <a:gd name="T100" fmla="*/ 2147483647 w 1456"/>
                <a:gd name="T101" fmla="*/ 2147483647 h 316"/>
                <a:gd name="T102" fmla="*/ 2147483647 w 1456"/>
                <a:gd name="T103" fmla="*/ 2147483647 h 316"/>
                <a:gd name="T104" fmla="*/ 2147483647 w 1456"/>
                <a:gd name="T105" fmla="*/ 2147483647 h 316"/>
                <a:gd name="T106" fmla="*/ 2147483647 w 1456"/>
                <a:gd name="T107" fmla="*/ 2147483647 h 3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56"/>
                <a:gd name="T163" fmla="*/ 0 h 316"/>
                <a:gd name="T164" fmla="*/ 1456 w 1456"/>
                <a:gd name="T165" fmla="*/ 316 h 3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56" h="316">
                  <a:moveTo>
                    <a:pt x="1456" y="263"/>
                  </a:moveTo>
                  <a:lnTo>
                    <a:pt x="1456" y="263"/>
                  </a:lnTo>
                  <a:lnTo>
                    <a:pt x="1456" y="279"/>
                  </a:lnTo>
                  <a:lnTo>
                    <a:pt x="1456" y="288"/>
                  </a:lnTo>
                  <a:lnTo>
                    <a:pt x="1454" y="298"/>
                  </a:lnTo>
                  <a:lnTo>
                    <a:pt x="1449" y="305"/>
                  </a:lnTo>
                  <a:lnTo>
                    <a:pt x="1440" y="312"/>
                  </a:lnTo>
                  <a:lnTo>
                    <a:pt x="1430" y="316"/>
                  </a:lnTo>
                  <a:lnTo>
                    <a:pt x="1414" y="316"/>
                  </a:lnTo>
                  <a:lnTo>
                    <a:pt x="159" y="316"/>
                  </a:lnTo>
                  <a:lnTo>
                    <a:pt x="143" y="316"/>
                  </a:lnTo>
                  <a:lnTo>
                    <a:pt x="126" y="314"/>
                  </a:lnTo>
                  <a:lnTo>
                    <a:pt x="112" y="309"/>
                  </a:lnTo>
                  <a:lnTo>
                    <a:pt x="96" y="305"/>
                  </a:lnTo>
                  <a:lnTo>
                    <a:pt x="82" y="298"/>
                  </a:lnTo>
                  <a:lnTo>
                    <a:pt x="70" y="291"/>
                  </a:lnTo>
                  <a:lnTo>
                    <a:pt x="58" y="281"/>
                  </a:lnTo>
                  <a:lnTo>
                    <a:pt x="47" y="270"/>
                  </a:lnTo>
                  <a:lnTo>
                    <a:pt x="35" y="260"/>
                  </a:lnTo>
                  <a:lnTo>
                    <a:pt x="28" y="246"/>
                  </a:lnTo>
                  <a:lnTo>
                    <a:pt x="18" y="234"/>
                  </a:lnTo>
                  <a:lnTo>
                    <a:pt x="11" y="220"/>
                  </a:lnTo>
                  <a:lnTo>
                    <a:pt x="7" y="206"/>
                  </a:lnTo>
                  <a:lnTo>
                    <a:pt x="2" y="190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43"/>
                  </a:lnTo>
                  <a:lnTo>
                    <a:pt x="2" y="127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8" y="70"/>
                  </a:lnTo>
                  <a:lnTo>
                    <a:pt x="35" y="56"/>
                  </a:lnTo>
                  <a:lnTo>
                    <a:pt x="47" y="47"/>
                  </a:lnTo>
                  <a:lnTo>
                    <a:pt x="58" y="35"/>
                  </a:lnTo>
                  <a:lnTo>
                    <a:pt x="70" y="26"/>
                  </a:lnTo>
                  <a:lnTo>
                    <a:pt x="82" y="19"/>
                  </a:lnTo>
                  <a:lnTo>
                    <a:pt x="96" y="12"/>
                  </a:lnTo>
                  <a:lnTo>
                    <a:pt x="112" y="7"/>
                  </a:lnTo>
                  <a:lnTo>
                    <a:pt x="126" y="2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414" y="0"/>
                  </a:lnTo>
                  <a:lnTo>
                    <a:pt x="1430" y="0"/>
                  </a:lnTo>
                  <a:lnTo>
                    <a:pt x="1440" y="5"/>
                  </a:lnTo>
                  <a:lnTo>
                    <a:pt x="1449" y="12"/>
                  </a:lnTo>
                  <a:lnTo>
                    <a:pt x="1454" y="19"/>
                  </a:lnTo>
                  <a:lnTo>
                    <a:pt x="1456" y="28"/>
                  </a:lnTo>
                  <a:lnTo>
                    <a:pt x="1456" y="37"/>
                  </a:lnTo>
                  <a:lnTo>
                    <a:pt x="1456" y="54"/>
                  </a:lnTo>
                  <a:lnTo>
                    <a:pt x="1456" y="263"/>
                  </a:lnTo>
                  <a:close/>
                </a:path>
              </a:pathLst>
            </a:custGeom>
            <a:gradFill rotWithShape="1">
              <a:gsLst>
                <a:gs pos="0">
                  <a:srgbClr val="CBCDC9">
                    <a:alpha val="89000"/>
                  </a:srgbClr>
                </a:gs>
                <a:gs pos="100000">
                  <a:srgbClr val="E8E9E7">
                    <a:alpha val="87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74"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0" name="TextBox 83"/>
            <p:cNvSpPr txBox="1">
              <a:spLocks noChangeArrowheads="1"/>
            </p:cNvSpPr>
            <p:nvPr/>
          </p:nvSpPr>
          <p:spPr bwMode="auto">
            <a:xfrm>
              <a:off x="7009627" y="5788602"/>
              <a:ext cx="223996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74">
                <a:defRPr/>
              </a:pPr>
              <a:r>
                <a:rPr lang="en-US" sz="1500" dirty="0">
                  <a:solidFill>
                    <a:srgbClr val="D05816"/>
                  </a:solidFill>
                  <a:latin typeface="Arial"/>
                </a:rPr>
                <a:t>Russia: </a:t>
              </a:r>
              <a:r>
                <a:rPr lang="en-US" sz="1400" dirty="0">
                  <a:solidFill>
                    <a:srgbClr val="015273"/>
                  </a:solidFill>
                  <a:latin typeface="Arial"/>
                </a:rPr>
                <a:t>Skolkovo</a:t>
              </a:r>
              <a:endParaRPr lang="en-US" sz="1400" dirty="0">
                <a:solidFill>
                  <a:srgbClr val="D05816"/>
                </a:solidFill>
                <a:latin typeface="Arial"/>
              </a:endParaRPr>
            </a:p>
          </p:txBody>
        </p:sp>
      </p:grpSp>
      <p:sp>
        <p:nvSpPr>
          <p:cNvPr id="21537" name="Oval 149"/>
          <p:cNvSpPr>
            <a:spLocks noChangeArrowheads="1"/>
          </p:cNvSpPr>
          <p:nvPr/>
        </p:nvSpPr>
        <p:spPr bwMode="auto">
          <a:xfrm>
            <a:off x="3429000" y="4191000"/>
            <a:ext cx="533400" cy="533400"/>
          </a:xfrm>
          <a:prstGeom prst="ellipse">
            <a:avLst/>
          </a:prstGeom>
          <a:noFill/>
          <a:ln w="28575">
            <a:solidFill>
              <a:srgbClr val="81818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45" name="Picture 6" descr="http://russia.adoption.com/uni/cms/Image/international/flag-russia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29000" y="4191000"/>
            <a:ext cx="533400" cy="533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39" name="Oval 149"/>
          <p:cNvSpPr>
            <a:spLocks noChangeArrowheads="1"/>
          </p:cNvSpPr>
          <p:nvPr/>
        </p:nvSpPr>
        <p:spPr bwMode="auto">
          <a:xfrm>
            <a:off x="3382963" y="3519488"/>
            <a:ext cx="520700" cy="519112"/>
          </a:xfrm>
          <a:prstGeom prst="ellipse">
            <a:avLst/>
          </a:prstGeom>
          <a:noFill/>
          <a:ln w="28575">
            <a:solidFill>
              <a:srgbClr val="81818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540" name="Oval 149"/>
          <p:cNvSpPr>
            <a:spLocks noChangeArrowheads="1"/>
          </p:cNvSpPr>
          <p:nvPr/>
        </p:nvSpPr>
        <p:spPr bwMode="auto">
          <a:xfrm>
            <a:off x="3429000" y="4191000"/>
            <a:ext cx="520700" cy="520700"/>
          </a:xfrm>
          <a:prstGeom prst="ellipse">
            <a:avLst/>
          </a:prstGeom>
          <a:noFill/>
          <a:ln w="28575">
            <a:solidFill>
              <a:srgbClr val="81818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1" name="Title 2"/>
          <p:cNvSpPr>
            <a:spLocks noGrp="1"/>
          </p:cNvSpPr>
          <p:nvPr>
            <p:ph type="title"/>
          </p:nvPr>
        </p:nvSpPr>
        <p:spPr>
          <a:xfrm>
            <a:off x="349252" y="-336799"/>
            <a:ext cx="8397630" cy="1143000"/>
          </a:xfrm>
        </p:spPr>
        <p:txBody>
          <a:bodyPr/>
          <a:lstStyle/>
          <a:p>
            <a:r>
              <a:rPr lang="en-US" dirty="0" smtClean="0"/>
              <a:t>From Incubation to Market Development</a:t>
            </a: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take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1" y="1751873"/>
            <a:ext cx="8551441" cy="4965699"/>
          </a:xfrm>
        </p:spPr>
        <p:txBody>
          <a:bodyPr/>
          <a:lstStyle/>
          <a:p>
            <a:r>
              <a:rPr lang="en-GB" sz="3200" dirty="0" smtClean="0"/>
              <a:t>From Corporate Social Responsibility to new Market Adjacency</a:t>
            </a:r>
          </a:p>
          <a:p>
            <a:r>
              <a:rPr lang="en-GB" sz="3200" dirty="0" smtClean="0"/>
              <a:t>Triple Bottom Line: Environmental, Social and Economic impact</a:t>
            </a:r>
          </a:p>
          <a:p>
            <a:r>
              <a:rPr lang="en-GB" sz="3200" dirty="0" smtClean="0"/>
              <a:t>Public Private Partnerships... </a:t>
            </a:r>
            <a:r>
              <a:rPr lang="en-GB" sz="3200" dirty="0"/>
              <a:t>w</a:t>
            </a:r>
            <a:r>
              <a:rPr lang="en-GB" sz="3200" dirty="0" smtClean="0"/>
              <a:t>ith People !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</Template>
  <TotalTime>1077</TotalTime>
  <Words>468</Words>
  <Application>Microsoft Office PowerPoint</Application>
  <PresentationFormat>On-screen Show (4:3)</PresentationFormat>
  <Paragraphs>105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MS PGothic</vt:lpstr>
      <vt:lpstr>Gulim</vt:lpstr>
      <vt:lpstr>Cisco-Bold</vt:lpstr>
      <vt:lpstr>Arial Narrow</vt:lpstr>
      <vt:lpstr>Malgun Gothic</vt:lpstr>
      <vt:lpstr>Wingdings</vt:lpstr>
      <vt:lpstr>Calibri</vt:lpstr>
      <vt:lpstr>Ciscolight</vt:lpstr>
      <vt:lpstr>Cisco Arial 4x3 template</vt:lpstr>
      <vt:lpstr>Innovation for Sustainability:  Smart + Connected Communities</vt:lpstr>
      <vt:lpstr>Cisco, Sustainability and the City…</vt:lpstr>
      <vt:lpstr>Connected Urban Development (CUD)</vt:lpstr>
      <vt:lpstr>Slide 4</vt:lpstr>
      <vt:lpstr>Slide 5</vt:lpstr>
      <vt:lpstr>Slide 6</vt:lpstr>
      <vt:lpstr>Busan: Green u-City Living Lab and Open Data</vt:lpstr>
      <vt:lpstr>From Incubation to Market Development</vt:lpstr>
      <vt:lpstr>What does it take ?</vt:lpstr>
      <vt:lpstr>Slide 10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WorkLife Innovation: Thought Leadership and Incubation for Smart+Connected Communities</dc:title>
  <dc:creator>Information Technology</dc:creator>
  <cp:lastModifiedBy>Information Technology</cp:lastModifiedBy>
  <cp:revision>39</cp:revision>
  <dcterms:created xsi:type="dcterms:W3CDTF">2011-01-18T17:05:49Z</dcterms:created>
  <dcterms:modified xsi:type="dcterms:W3CDTF">2011-09-01T22:02:02Z</dcterms:modified>
</cp:coreProperties>
</file>