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91" r:id="rId2"/>
    <p:sldId id="377" r:id="rId3"/>
    <p:sldId id="383" r:id="rId4"/>
    <p:sldId id="404" r:id="rId5"/>
    <p:sldId id="409" r:id="rId6"/>
    <p:sldId id="405" r:id="rId7"/>
    <p:sldId id="406" r:id="rId8"/>
    <p:sldId id="419" r:id="rId9"/>
    <p:sldId id="407" r:id="rId10"/>
    <p:sldId id="413" r:id="rId11"/>
    <p:sldId id="414" r:id="rId12"/>
    <p:sldId id="415" r:id="rId13"/>
    <p:sldId id="416" r:id="rId14"/>
    <p:sldId id="420" r:id="rId15"/>
    <p:sldId id="408" r:id="rId16"/>
    <p:sldId id="417" r:id="rId17"/>
    <p:sldId id="418" r:id="rId18"/>
    <p:sldId id="402" r:id="rId19"/>
    <p:sldId id="421" r:id="rId20"/>
  </p:sldIdLst>
  <p:sldSz cx="9144000" cy="6858000" type="screen4x3"/>
  <p:notesSz cx="6781800" cy="9918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kern="1200">
        <a:solidFill>
          <a:srgbClr val="646464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900" kern="1200">
        <a:solidFill>
          <a:srgbClr val="646464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900" kern="1200">
        <a:solidFill>
          <a:srgbClr val="646464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900" kern="1200">
        <a:solidFill>
          <a:srgbClr val="646464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900" kern="1200">
        <a:solidFill>
          <a:srgbClr val="64646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rgbClr val="64646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rgbClr val="64646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rgbClr val="64646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rgbClr val="64646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1B5BA2"/>
    <a:srgbClr val="1BB806"/>
    <a:srgbClr val="525152"/>
    <a:srgbClr val="646464"/>
    <a:srgbClr val="87BBE0"/>
    <a:srgbClr val="D9445A"/>
    <a:srgbClr val="0E438A"/>
    <a:srgbClr val="0099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7986" autoAdjust="0"/>
  </p:normalViewPr>
  <p:slideViewPr>
    <p:cSldViewPr>
      <p:cViewPr>
        <p:scale>
          <a:sx n="72" d="100"/>
          <a:sy n="72" d="100"/>
        </p:scale>
        <p:origin x="-192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790" y="-91"/>
      </p:cViewPr>
      <p:guideLst>
        <p:guide orient="horz" pos="3124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342D70-3F2D-4B05-80B9-16B0FB9C64DF}" type="doc">
      <dgm:prSet loTypeId="urn:microsoft.com/office/officeart/2005/8/layout/hProcess4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ZA"/>
        </a:p>
      </dgm:t>
    </dgm:pt>
    <dgm:pt modelId="{4552ECA9-D677-4B26-8A88-9BC3CCA47876}">
      <dgm:prSet phldrT="[Text]"/>
      <dgm:spPr/>
      <dgm:t>
        <a:bodyPr/>
        <a:lstStyle/>
        <a:p>
          <a:r>
            <a:rPr lang="en-ZA" dirty="0" smtClean="0"/>
            <a:t>Review</a:t>
          </a:r>
          <a:endParaRPr lang="en-ZA" dirty="0"/>
        </a:p>
      </dgm:t>
    </dgm:pt>
    <dgm:pt modelId="{AB49C9E9-A778-44AE-B0C8-B2CCC086EAD4}" type="parTrans" cxnId="{2C5097C2-5097-4227-8744-E54B68122F14}">
      <dgm:prSet/>
      <dgm:spPr/>
      <dgm:t>
        <a:bodyPr/>
        <a:lstStyle/>
        <a:p>
          <a:endParaRPr lang="en-ZA"/>
        </a:p>
      </dgm:t>
    </dgm:pt>
    <dgm:pt modelId="{50D67E94-12E6-46A7-A08E-CFF1CD505C5B}" type="sibTrans" cxnId="{2C5097C2-5097-4227-8744-E54B68122F14}">
      <dgm:prSet/>
      <dgm:spPr/>
      <dgm:t>
        <a:bodyPr/>
        <a:lstStyle/>
        <a:p>
          <a:endParaRPr lang="en-ZA"/>
        </a:p>
      </dgm:t>
    </dgm:pt>
    <dgm:pt modelId="{06FED532-5848-4CD3-8F52-9D1C89C769D7}">
      <dgm:prSet phldrT="[Text]"/>
      <dgm:spPr/>
      <dgm:t>
        <a:bodyPr/>
        <a:lstStyle/>
        <a:p>
          <a:r>
            <a:rPr lang="en-ZA" dirty="0" smtClean="0"/>
            <a:t>Questionnaires to Member States</a:t>
          </a:r>
          <a:endParaRPr lang="en-ZA" dirty="0"/>
        </a:p>
      </dgm:t>
    </dgm:pt>
    <dgm:pt modelId="{5F23C04D-0B1A-4F4F-A2E3-0E1BB7A2FD26}" type="parTrans" cxnId="{4475FBBB-366D-4ED7-A5B2-25AACE2E4EB4}">
      <dgm:prSet/>
      <dgm:spPr/>
      <dgm:t>
        <a:bodyPr/>
        <a:lstStyle/>
        <a:p>
          <a:endParaRPr lang="en-ZA"/>
        </a:p>
      </dgm:t>
    </dgm:pt>
    <dgm:pt modelId="{F2529FBC-4C15-4136-8E53-D790F8900AD4}" type="sibTrans" cxnId="{4475FBBB-366D-4ED7-A5B2-25AACE2E4EB4}">
      <dgm:prSet/>
      <dgm:spPr/>
      <dgm:t>
        <a:bodyPr/>
        <a:lstStyle/>
        <a:p>
          <a:endParaRPr lang="en-ZA"/>
        </a:p>
      </dgm:t>
    </dgm:pt>
    <dgm:pt modelId="{B9F252E9-2233-4063-A1F9-57D447C8CF39}">
      <dgm:prSet phldrT="[Text]"/>
      <dgm:spPr/>
      <dgm:t>
        <a:bodyPr/>
        <a:lstStyle/>
        <a:p>
          <a:r>
            <a:rPr lang="en-ZA" dirty="0" smtClean="0"/>
            <a:t>Desktop Research</a:t>
          </a:r>
          <a:endParaRPr lang="en-ZA" dirty="0"/>
        </a:p>
      </dgm:t>
    </dgm:pt>
    <dgm:pt modelId="{C7581DB4-3A33-4F03-8690-0D50EF6B5C9D}" type="parTrans" cxnId="{F3DD361F-28E8-437B-9B6B-A30E4669CE59}">
      <dgm:prSet/>
      <dgm:spPr/>
      <dgm:t>
        <a:bodyPr/>
        <a:lstStyle/>
        <a:p>
          <a:endParaRPr lang="en-ZA"/>
        </a:p>
      </dgm:t>
    </dgm:pt>
    <dgm:pt modelId="{B11760F0-F3AA-4699-9803-8EE646B05E7B}" type="sibTrans" cxnId="{F3DD361F-28E8-437B-9B6B-A30E4669CE59}">
      <dgm:prSet/>
      <dgm:spPr/>
      <dgm:t>
        <a:bodyPr/>
        <a:lstStyle/>
        <a:p>
          <a:endParaRPr lang="en-ZA"/>
        </a:p>
      </dgm:t>
    </dgm:pt>
    <dgm:pt modelId="{395D4A55-164C-4F65-96FC-8CB244784D9B}">
      <dgm:prSet phldrT="[Text]"/>
      <dgm:spPr/>
      <dgm:t>
        <a:bodyPr/>
        <a:lstStyle/>
        <a:p>
          <a:r>
            <a:rPr lang="en-ZA" dirty="0" smtClean="0"/>
            <a:t>Comparative Analysis</a:t>
          </a:r>
          <a:endParaRPr lang="en-ZA" dirty="0"/>
        </a:p>
      </dgm:t>
    </dgm:pt>
    <dgm:pt modelId="{17C5B706-E909-4838-AE82-9B0C1DC057B6}" type="parTrans" cxnId="{BCCD4506-2F89-49EC-90CE-41D01CFFE471}">
      <dgm:prSet/>
      <dgm:spPr/>
      <dgm:t>
        <a:bodyPr/>
        <a:lstStyle/>
        <a:p>
          <a:endParaRPr lang="en-ZA"/>
        </a:p>
      </dgm:t>
    </dgm:pt>
    <dgm:pt modelId="{6EBAAB39-D17F-4DB5-BE9E-ECCF836C047E}" type="sibTrans" cxnId="{BCCD4506-2F89-49EC-90CE-41D01CFFE471}">
      <dgm:prSet/>
      <dgm:spPr/>
      <dgm:t>
        <a:bodyPr/>
        <a:lstStyle/>
        <a:p>
          <a:endParaRPr lang="en-ZA"/>
        </a:p>
      </dgm:t>
    </dgm:pt>
    <dgm:pt modelId="{2741C8A1-3EC4-4043-82B1-BA2A8A4326DC}">
      <dgm:prSet phldrT="[Text]"/>
      <dgm:spPr/>
      <dgm:t>
        <a:bodyPr/>
        <a:lstStyle/>
        <a:p>
          <a:r>
            <a:rPr lang="en-ZA" dirty="0" smtClean="0"/>
            <a:t>Review of National Legislation </a:t>
          </a:r>
          <a:endParaRPr lang="en-ZA" dirty="0"/>
        </a:p>
      </dgm:t>
    </dgm:pt>
    <dgm:pt modelId="{79C430BD-F328-4A08-9F18-F649872B57B9}" type="parTrans" cxnId="{62BCF759-E8A4-4657-8FF4-4571506A1A4A}">
      <dgm:prSet/>
      <dgm:spPr/>
      <dgm:t>
        <a:bodyPr/>
        <a:lstStyle/>
        <a:p>
          <a:endParaRPr lang="en-ZA"/>
        </a:p>
      </dgm:t>
    </dgm:pt>
    <dgm:pt modelId="{D77F907E-8E5B-44A3-8563-733A6063FB3C}" type="sibTrans" cxnId="{62BCF759-E8A4-4657-8FF4-4571506A1A4A}">
      <dgm:prSet/>
      <dgm:spPr/>
      <dgm:t>
        <a:bodyPr/>
        <a:lstStyle/>
        <a:p>
          <a:endParaRPr lang="en-ZA"/>
        </a:p>
      </dgm:t>
    </dgm:pt>
    <dgm:pt modelId="{E29A16AB-7AE6-4C97-9028-9D940DC39387}">
      <dgm:prSet phldrT="[Text]"/>
      <dgm:spPr/>
      <dgm:t>
        <a:bodyPr/>
        <a:lstStyle/>
        <a:p>
          <a:r>
            <a:rPr lang="en-ZA" dirty="0" smtClean="0"/>
            <a:t>Comparison of common and differentiated approaches</a:t>
          </a:r>
          <a:endParaRPr lang="en-ZA" dirty="0"/>
        </a:p>
      </dgm:t>
    </dgm:pt>
    <dgm:pt modelId="{0E35F487-49A8-4A37-B907-3855391362E2}" type="parTrans" cxnId="{CB5E1D7E-3DD3-4679-BD0F-D7C715500218}">
      <dgm:prSet/>
      <dgm:spPr/>
      <dgm:t>
        <a:bodyPr/>
        <a:lstStyle/>
        <a:p>
          <a:endParaRPr lang="en-ZA"/>
        </a:p>
      </dgm:t>
    </dgm:pt>
    <dgm:pt modelId="{982BD0A8-9D5D-408C-88C3-48046E84739D}" type="sibTrans" cxnId="{CB5E1D7E-3DD3-4679-BD0F-D7C715500218}">
      <dgm:prSet/>
      <dgm:spPr/>
      <dgm:t>
        <a:bodyPr/>
        <a:lstStyle/>
        <a:p>
          <a:endParaRPr lang="en-ZA"/>
        </a:p>
      </dgm:t>
    </dgm:pt>
    <dgm:pt modelId="{F779229A-B169-4375-B0D6-3815811B96F7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ZA" dirty="0" smtClean="0"/>
            <a:t>Statement of Best Practice</a:t>
          </a:r>
          <a:endParaRPr lang="en-ZA" dirty="0"/>
        </a:p>
      </dgm:t>
    </dgm:pt>
    <dgm:pt modelId="{7FFF6ED5-B3E3-4F38-AD4D-5977E0323C91}" type="parTrans" cxnId="{491D7406-B795-4390-A8C4-615C96E8D3A2}">
      <dgm:prSet/>
      <dgm:spPr/>
      <dgm:t>
        <a:bodyPr/>
        <a:lstStyle/>
        <a:p>
          <a:endParaRPr lang="en-ZA"/>
        </a:p>
      </dgm:t>
    </dgm:pt>
    <dgm:pt modelId="{3F726C8E-292E-46A1-83D7-B45984E453A6}" type="sibTrans" cxnId="{491D7406-B795-4390-A8C4-615C96E8D3A2}">
      <dgm:prSet/>
      <dgm:spPr/>
      <dgm:t>
        <a:bodyPr/>
        <a:lstStyle/>
        <a:p>
          <a:endParaRPr lang="en-ZA"/>
        </a:p>
      </dgm:t>
    </dgm:pt>
    <dgm:pt modelId="{FD6FF75C-2A7F-4A58-AC43-56321A4AEF31}">
      <dgm:prSet phldrT="[Text]"/>
      <dgm:spPr/>
      <dgm:t>
        <a:bodyPr/>
        <a:lstStyle/>
        <a:p>
          <a:r>
            <a:rPr lang="en-ZA" dirty="0" smtClean="0"/>
            <a:t>Analysis of compatibility with global standards</a:t>
          </a:r>
          <a:endParaRPr lang="en-ZA" dirty="0"/>
        </a:p>
      </dgm:t>
    </dgm:pt>
    <dgm:pt modelId="{A0E35C9D-6077-4BE6-A65A-A55840727B30}" type="parTrans" cxnId="{E51EB3AB-A299-4DDB-A48F-6F4EF37E4AA3}">
      <dgm:prSet/>
      <dgm:spPr/>
      <dgm:t>
        <a:bodyPr/>
        <a:lstStyle/>
        <a:p>
          <a:endParaRPr lang="en-ZA"/>
        </a:p>
      </dgm:t>
    </dgm:pt>
    <dgm:pt modelId="{35A5019B-E455-46B6-B011-BCC6A0BDE505}" type="sibTrans" cxnId="{E51EB3AB-A299-4DDB-A48F-6F4EF37E4AA3}">
      <dgm:prSet/>
      <dgm:spPr/>
      <dgm:t>
        <a:bodyPr/>
        <a:lstStyle/>
        <a:p>
          <a:endParaRPr lang="en-ZA"/>
        </a:p>
      </dgm:t>
    </dgm:pt>
    <dgm:pt modelId="{175DF6C3-0AFD-49CB-B567-8625FF13B97D}">
      <dgm:prSet phldrT="[Text]"/>
      <dgm:spPr/>
      <dgm:t>
        <a:bodyPr/>
        <a:lstStyle/>
        <a:p>
          <a:r>
            <a:rPr lang="en-ZA" dirty="0" smtClean="0"/>
            <a:t>Distinguish the best practices </a:t>
          </a:r>
          <a:endParaRPr lang="en-ZA" dirty="0"/>
        </a:p>
      </dgm:t>
    </dgm:pt>
    <dgm:pt modelId="{2658C49E-6BDF-4A4E-8DE6-4A0640C5C1E3}" type="parTrans" cxnId="{472321AF-78DA-4FBB-B2EE-532632DE2DA8}">
      <dgm:prSet/>
      <dgm:spPr/>
      <dgm:t>
        <a:bodyPr/>
        <a:lstStyle/>
        <a:p>
          <a:endParaRPr lang="en-ZA"/>
        </a:p>
      </dgm:t>
    </dgm:pt>
    <dgm:pt modelId="{3A187B99-4183-4623-A777-4FCB1DF74802}" type="sibTrans" cxnId="{472321AF-78DA-4FBB-B2EE-532632DE2DA8}">
      <dgm:prSet/>
      <dgm:spPr/>
      <dgm:t>
        <a:bodyPr/>
        <a:lstStyle/>
        <a:p>
          <a:endParaRPr lang="en-ZA"/>
        </a:p>
      </dgm:t>
    </dgm:pt>
    <dgm:pt modelId="{B2C9BAE7-173E-4673-B9E1-9266C4924725}" type="pres">
      <dgm:prSet presAssocID="{07342D70-3F2D-4B05-80B9-16B0FB9C64DF}" presName="Name0" presStyleCnt="0">
        <dgm:presLayoutVars>
          <dgm:dir/>
          <dgm:animLvl val="lvl"/>
          <dgm:resizeHandles val="exact"/>
        </dgm:presLayoutVars>
      </dgm:prSet>
      <dgm:spPr/>
    </dgm:pt>
    <dgm:pt modelId="{5ABDB1C5-E1D2-4F0C-837D-F41375BC9819}" type="pres">
      <dgm:prSet presAssocID="{07342D70-3F2D-4B05-80B9-16B0FB9C64DF}" presName="tSp" presStyleCnt="0"/>
      <dgm:spPr/>
    </dgm:pt>
    <dgm:pt modelId="{343F8E03-81CF-41B8-B90F-6EE6AF04F440}" type="pres">
      <dgm:prSet presAssocID="{07342D70-3F2D-4B05-80B9-16B0FB9C64DF}" presName="bSp" presStyleCnt="0"/>
      <dgm:spPr/>
    </dgm:pt>
    <dgm:pt modelId="{8C8374E0-1D52-4C02-9AD3-EC63C4A02BE9}" type="pres">
      <dgm:prSet presAssocID="{07342D70-3F2D-4B05-80B9-16B0FB9C64DF}" presName="process" presStyleCnt="0"/>
      <dgm:spPr/>
    </dgm:pt>
    <dgm:pt modelId="{7CDC711F-402E-41DA-BCEE-1DB2E3143F72}" type="pres">
      <dgm:prSet presAssocID="{4552ECA9-D677-4B26-8A88-9BC3CCA47876}" presName="composite1" presStyleCnt="0"/>
      <dgm:spPr/>
    </dgm:pt>
    <dgm:pt modelId="{4143054B-217A-4997-8175-D5E532049142}" type="pres">
      <dgm:prSet presAssocID="{4552ECA9-D677-4B26-8A88-9BC3CCA47876}" presName="dummyNode1" presStyleLbl="node1" presStyleIdx="0" presStyleCnt="3"/>
      <dgm:spPr/>
    </dgm:pt>
    <dgm:pt modelId="{F016D049-39D7-483F-A734-5CEFB20DDCB1}" type="pres">
      <dgm:prSet presAssocID="{4552ECA9-D677-4B26-8A88-9BC3CCA47876}" presName="childNode1" presStyleLbl="bgAcc1" presStyleIdx="0" presStyleCnt="3">
        <dgm:presLayoutVars>
          <dgm:bulletEnabled val="1"/>
        </dgm:presLayoutVars>
      </dgm:prSet>
      <dgm:spPr/>
    </dgm:pt>
    <dgm:pt modelId="{FB0B4E92-A757-4E24-9E01-B09410C8333D}" type="pres">
      <dgm:prSet presAssocID="{4552ECA9-D677-4B26-8A88-9BC3CCA47876}" presName="childNode1tx" presStyleLbl="bgAcc1" presStyleIdx="0" presStyleCnt="3">
        <dgm:presLayoutVars>
          <dgm:bulletEnabled val="1"/>
        </dgm:presLayoutVars>
      </dgm:prSet>
      <dgm:spPr/>
    </dgm:pt>
    <dgm:pt modelId="{6ED5D6EF-7A46-4FE2-8C02-4B0ACDCBD3B5}" type="pres">
      <dgm:prSet presAssocID="{4552ECA9-D677-4B26-8A88-9BC3CCA47876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CBFA3854-B523-426D-B2AE-0835C49930FC}" type="pres">
      <dgm:prSet presAssocID="{4552ECA9-D677-4B26-8A88-9BC3CCA47876}" presName="connSite1" presStyleCnt="0"/>
      <dgm:spPr/>
    </dgm:pt>
    <dgm:pt modelId="{BFC3DB13-621B-44A7-900A-4F7A033A7FCE}" type="pres">
      <dgm:prSet presAssocID="{50D67E94-12E6-46A7-A08E-CFF1CD505C5B}" presName="Name9" presStyleLbl="sibTrans2D1" presStyleIdx="0" presStyleCnt="2"/>
      <dgm:spPr/>
    </dgm:pt>
    <dgm:pt modelId="{E264FD4F-6067-4359-970B-84EB20216C30}" type="pres">
      <dgm:prSet presAssocID="{395D4A55-164C-4F65-96FC-8CB244784D9B}" presName="composite2" presStyleCnt="0"/>
      <dgm:spPr/>
    </dgm:pt>
    <dgm:pt modelId="{2C8611C0-B2DB-43D4-9258-4E59C306960E}" type="pres">
      <dgm:prSet presAssocID="{395D4A55-164C-4F65-96FC-8CB244784D9B}" presName="dummyNode2" presStyleLbl="node1" presStyleIdx="0" presStyleCnt="3"/>
      <dgm:spPr/>
    </dgm:pt>
    <dgm:pt modelId="{BB52EC1C-1CF3-4079-8D15-8215266AA338}" type="pres">
      <dgm:prSet presAssocID="{395D4A55-164C-4F65-96FC-8CB244784D9B}" presName="childNode2" presStyleLbl="bgAcc1" presStyleIdx="1" presStyleCnt="3">
        <dgm:presLayoutVars>
          <dgm:bulletEnabled val="1"/>
        </dgm:presLayoutVars>
      </dgm:prSet>
      <dgm:spPr/>
    </dgm:pt>
    <dgm:pt modelId="{6BF470A0-978C-4976-AE57-D7163CF51E7D}" type="pres">
      <dgm:prSet presAssocID="{395D4A55-164C-4F65-96FC-8CB244784D9B}" presName="childNode2tx" presStyleLbl="bgAcc1" presStyleIdx="1" presStyleCnt="3">
        <dgm:presLayoutVars>
          <dgm:bulletEnabled val="1"/>
        </dgm:presLayoutVars>
      </dgm:prSet>
      <dgm:spPr/>
    </dgm:pt>
    <dgm:pt modelId="{EF14A64D-1E12-4230-A76E-97455B418E61}" type="pres">
      <dgm:prSet presAssocID="{395D4A55-164C-4F65-96FC-8CB244784D9B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F6746CD6-5165-433B-A90D-C3B78180D1F6}" type="pres">
      <dgm:prSet presAssocID="{395D4A55-164C-4F65-96FC-8CB244784D9B}" presName="connSite2" presStyleCnt="0"/>
      <dgm:spPr/>
    </dgm:pt>
    <dgm:pt modelId="{BC3B9271-B1D3-4CFC-A2A0-96BA9277D92D}" type="pres">
      <dgm:prSet presAssocID="{6EBAAB39-D17F-4DB5-BE9E-ECCF836C047E}" presName="Name18" presStyleLbl="sibTrans2D1" presStyleIdx="1" presStyleCnt="2"/>
      <dgm:spPr/>
    </dgm:pt>
    <dgm:pt modelId="{34F6569D-AAD8-4A48-ABAC-D61CEA224921}" type="pres">
      <dgm:prSet presAssocID="{F779229A-B169-4375-B0D6-3815811B96F7}" presName="composite1" presStyleCnt="0"/>
      <dgm:spPr/>
    </dgm:pt>
    <dgm:pt modelId="{50809767-0444-4B34-8816-24AC98322177}" type="pres">
      <dgm:prSet presAssocID="{F779229A-B169-4375-B0D6-3815811B96F7}" presName="dummyNode1" presStyleLbl="node1" presStyleIdx="1" presStyleCnt="3"/>
      <dgm:spPr/>
    </dgm:pt>
    <dgm:pt modelId="{5749527B-53DA-4891-8B6C-4CD5EE6422B5}" type="pres">
      <dgm:prSet presAssocID="{F779229A-B169-4375-B0D6-3815811B96F7}" presName="childNode1" presStyleLbl="bgAcc1" presStyleIdx="2" presStyleCnt="3">
        <dgm:presLayoutVars>
          <dgm:bulletEnabled val="1"/>
        </dgm:presLayoutVars>
      </dgm:prSet>
      <dgm:spPr/>
    </dgm:pt>
    <dgm:pt modelId="{13747733-06A2-45F4-9651-35E0B5F6724F}" type="pres">
      <dgm:prSet presAssocID="{F779229A-B169-4375-B0D6-3815811B96F7}" presName="childNode1tx" presStyleLbl="bgAcc1" presStyleIdx="2" presStyleCnt="3">
        <dgm:presLayoutVars>
          <dgm:bulletEnabled val="1"/>
        </dgm:presLayoutVars>
      </dgm:prSet>
      <dgm:spPr/>
    </dgm:pt>
    <dgm:pt modelId="{29F599A3-F82E-472C-95E2-14C7CA0D3E99}" type="pres">
      <dgm:prSet presAssocID="{F779229A-B169-4375-B0D6-3815811B96F7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34A2835E-B3A8-4D7C-990F-DC5EB4593F21}" type="pres">
      <dgm:prSet presAssocID="{F779229A-B169-4375-B0D6-3815811B96F7}" presName="connSite1" presStyleCnt="0"/>
      <dgm:spPr/>
    </dgm:pt>
  </dgm:ptLst>
  <dgm:cxnLst>
    <dgm:cxn modelId="{0B1759BC-EB5A-4EF7-BD3C-B54B1A22D27A}" type="presOf" srcId="{06FED532-5848-4CD3-8F52-9D1C89C769D7}" destId="{F016D049-39D7-483F-A734-5CEFB20DDCB1}" srcOrd="0" destOrd="0" presId="urn:microsoft.com/office/officeart/2005/8/layout/hProcess4"/>
    <dgm:cxn modelId="{CC75E626-6745-4A57-8963-BFA4C233D0C2}" type="presOf" srcId="{07342D70-3F2D-4B05-80B9-16B0FB9C64DF}" destId="{B2C9BAE7-173E-4673-B9E1-9266C4924725}" srcOrd="0" destOrd="0" presId="urn:microsoft.com/office/officeart/2005/8/layout/hProcess4"/>
    <dgm:cxn modelId="{2C5097C2-5097-4227-8744-E54B68122F14}" srcId="{07342D70-3F2D-4B05-80B9-16B0FB9C64DF}" destId="{4552ECA9-D677-4B26-8A88-9BC3CCA47876}" srcOrd="0" destOrd="0" parTransId="{AB49C9E9-A778-44AE-B0C8-B2CCC086EAD4}" sibTransId="{50D67E94-12E6-46A7-A08E-CFF1CD505C5B}"/>
    <dgm:cxn modelId="{11D4F08B-5B9D-44F5-99C9-E1109846098C}" type="presOf" srcId="{E29A16AB-7AE6-4C97-9028-9D940DC39387}" destId="{6BF470A0-978C-4976-AE57-D7163CF51E7D}" srcOrd="1" destOrd="1" presId="urn:microsoft.com/office/officeart/2005/8/layout/hProcess4"/>
    <dgm:cxn modelId="{39E0F2E1-334C-40E0-AFFC-F5CBAE5203D1}" type="presOf" srcId="{E29A16AB-7AE6-4C97-9028-9D940DC39387}" destId="{BB52EC1C-1CF3-4079-8D15-8215266AA338}" srcOrd="0" destOrd="1" presId="urn:microsoft.com/office/officeart/2005/8/layout/hProcess4"/>
    <dgm:cxn modelId="{6C4533CC-F6C9-4F79-95F7-2D5C13ABC104}" type="presOf" srcId="{FD6FF75C-2A7F-4A58-AC43-56321A4AEF31}" destId="{5749527B-53DA-4891-8B6C-4CD5EE6422B5}" srcOrd="0" destOrd="0" presId="urn:microsoft.com/office/officeart/2005/8/layout/hProcess4"/>
    <dgm:cxn modelId="{491D7406-B795-4390-A8C4-615C96E8D3A2}" srcId="{07342D70-3F2D-4B05-80B9-16B0FB9C64DF}" destId="{F779229A-B169-4375-B0D6-3815811B96F7}" srcOrd="2" destOrd="0" parTransId="{7FFF6ED5-B3E3-4F38-AD4D-5977E0323C91}" sibTransId="{3F726C8E-292E-46A1-83D7-B45984E453A6}"/>
    <dgm:cxn modelId="{0C7B1247-CFD8-479E-A7F5-20BF872ADA88}" type="presOf" srcId="{B9F252E9-2233-4063-A1F9-57D447C8CF39}" destId="{FB0B4E92-A757-4E24-9E01-B09410C8333D}" srcOrd="1" destOrd="1" presId="urn:microsoft.com/office/officeart/2005/8/layout/hProcess4"/>
    <dgm:cxn modelId="{CB5E1D7E-3DD3-4679-BD0F-D7C715500218}" srcId="{395D4A55-164C-4F65-96FC-8CB244784D9B}" destId="{E29A16AB-7AE6-4C97-9028-9D940DC39387}" srcOrd="1" destOrd="0" parTransId="{0E35F487-49A8-4A37-B907-3855391362E2}" sibTransId="{982BD0A8-9D5D-408C-88C3-48046E84739D}"/>
    <dgm:cxn modelId="{30E993CF-BCD9-47C4-B5DA-0F1BBD1EBFBE}" type="presOf" srcId="{F779229A-B169-4375-B0D6-3815811B96F7}" destId="{29F599A3-F82E-472C-95E2-14C7CA0D3E99}" srcOrd="0" destOrd="0" presId="urn:microsoft.com/office/officeart/2005/8/layout/hProcess4"/>
    <dgm:cxn modelId="{62BCF759-E8A4-4657-8FF4-4571506A1A4A}" srcId="{395D4A55-164C-4F65-96FC-8CB244784D9B}" destId="{2741C8A1-3EC4-4043-82B1-BA2A8A4326DC}" srcOrd="0" destOrd="0" parTransId="{79C430BD-F328-4A08-9F18-F649872B57B9}" sibTransId="{D77F907E-8E5B-44A3-8563-733A6063FB3C}"/>
    <dgm:cxn modelId="{21DF26AD-8C3B-45E2-8BDD-D2A3C6D956D8}" type="presOf" srcId="{B9F252E9-2233-4063-A1F9-57D447C8CF39}" destId="{F016D049-39D7-483F-A734-5CEFB20DDCB1}" srcOrd="0" destOrd="1" presId="urn:microsoft.com/office/officeart/2005/8/layout/hProcess4"/>
    <dgm:cxn modelId="{BCCD4506-2F89-49EC-90CE-41D01CFFE471}" srcId="{07342D70-3F2D-4B05-80B9-16B0FB9C64DF}" destId="{395D4A55-164C-4F65-96FC-8CB244784D9B}" srcOrd="1" destOrd="0" parTransId="{17C5B706-E909-4838-AE82-9B0C1DC057B6}" sibTransId="{6EBAAB39-D17F-4DB5-BE9E-ECCF836C047E}"/>
    <dgm:cxn modelId="{EC7D57E0-674E-442C-8F43-BDCFECD0F43E}" type="presOf" srcId="{2741C8A1-3EC4-4043-82B1-BA2A8A4326DC}" destId="{BB52EC1C-1CF3-4079-8D15-8215266AA338}" srcOrd="0" destOrd="0" presId="urn:microsoft.com/office/officeart/2005/8/layout/hProcess4"/>
    <dgm:cxn modelId="{3DF2FAD7-5950-48CF-80CA-CA3D3BC1D37D}" type="presOf" srcId="{395D4A55-164C-4F65-96FC-8CB244784D9B}" destId="{EF14A64D-1E12-4230-A76E-97455B418E61}" srcOrd="0" destOrd="0" presId="urn:microsoft.com/office/officeart/2005/8/layout/hProcess4"/>
    <dgm:cxn modelId="{6819D48B-923D-4305-82C7-D2CAF5316333}" type="presOf" srcId="{2741C8A1-3EC4-4043-82B1-BA2A8A4326DC}" destId="{6BF470A0-978C-4976-AE57-D7163CF51E7D}" srcOrd="1" destOrd="0" presId="urn:microsoft.com/office/officeart/2005/8/layout/hProcess4"/>
    <dgm:cxn modelId="{78F70526-07B5-4C99-86E6-B56C96C5939F}" type="presOf" srcId="{06FED532-5848-4CD3-8F52-9D1C89C769D7}" destId="{FB0B4E92-A757-4E24-9E01-B09410C8333D}" srcOrd="1" destOrd="0" presId="urn:microsoft.com/office/officeart/2005/8/layout/hProcess4"/>
    <dgm:cxn modelId="{F3DD361F-28E8-437B-9B6B-A30E4669CE59}" srcId="{4552ECA9-D677-4B26-8A88-9BC3CCA47876}" destId="{B9F252E9-2233-4063-A1F9-57D447C8CF39}" srcOrd="1" destOrd="0" parTransId="{C7581DB4-3A33-4F03-8690-0D50EF6B5C9D}" sibTransId="{B11760F0-F3AA-4699-9803-8EE646B05E7B}"/>
    <dgm:cxn modelId="{2B763B71-4617-4DC9-9EAC-503A06DDA5B7}" type="presOf" srcId="{175DF6C3-0AFD-49CB-B567-8625FF13B97D}" destId="{13747733-06A2-45F4-9651-35E0B5F6724F}" srcOrd="1" destOrd="1" presId="urn:microsoft.com/office/officeart/2005/8/layout/hProcess4"/>
    <dgm:cxn modelId="{4475FBBB-366D-4ED7-A5B2-25AACE2E4EB4}" srcId="{4552ECA9-D677-4B26-8A88-9BC3CCA47876}" destId="{06FED532-5848-4CD3-8F52-9D1C89C769D7}" srcOrd="0" destOrd="0" parTransId="{5F23C04D-0B1A-4F4F-A2E3-0E1BB7A2FD26}" sibTransId="{F2529FBC-4C15-4136-8E53-D790F8900AD4}"/>
    <dgm:cxn modelId="{E51EB3AB-A299-4DDB-A48F-6F4EF37E4AA3}" srcId="{F779229A-B169-4375-B0D6-3815811B96F7}" destId="{FD6FF75C-2A7F-4A58-AC43-56321A4AEF31}" srcOrd="0" destOrd="0" parTransId="{A0E35C9D-6077-4BE6-A65A-A55840727B30}" sibTransId="{35A5019B-E455-46B6-B011-BCC6A0BDE505}"/>
    <dgm:cxn modelId="{95BBFD28-2084-4F15-913D-2E2DC1185A1E}" type="presOf" srcId="{6EBAAB39-D17F-4DB5-BE9E-ECCF836C047E}" destId="{BC3B9271-B1D3-4CFC-A2A0-96BA9277D92D}" srcOrd="0" destOrd="0" presId="urn:microsoft.com/office/officeart/2005/8/layout/hProcess4"/>
    <dgm:cxn modelId="{472321AF-78DA-4FBB-B2EE-532632DE2DA8}" srcId="{F779229A-B169-4375-B0D6-3815811B96F7}" destId="{175DF6C3-0AFD-49CB-B567-8625FF13B97D}" srcOrd="1" destOrd="0" parTransId="{2658C49E-6BDF-4A4E-8DE6-4A0640C5C1E3}" sibTransId="{3A187B99-4183-4623-A777-4FCB1DF74802}"/>
    <dgm:cxn modelId="{98549C4B-0C54-4C1A-88CB-3980653A4B80}" type="presOf" srcId="{4552ECA9-D677-4B26-8A88-9BC3CCA47876}" destId="{6ED5D6EF-7A46-4FE2-8C02-4B0ACDCBD3B5}" srcOrd="0" destOrd="0" presId="urn:microsoft.com/office/officeart/2005/8/layout/hProcess4"/>
    <dgm:cxn modelId="{0E7A2B14-E913-4E89-9D0D-4F1B4E687D2F}" type="presOf" srcId="{50D67E94-12E6-46A7-A08E-CFF1CD505C5B}" destId="{BFC3DB13-621B-44A7-900A-4F7A033A7FCE}" srcOrd="0" destOrd="0" presId="urn:microsoft.com/office/officeart/2005/8/layout/hProcess4"/>
    <dgm:cxn modelId="{A2F8E02F-01F8-4E62-919C-A89129C9543B}" type="presOf" srcId="{175DF6C3-0AFD-49CB-B567-8625FF13B97D}" destId="{5749527B-53DA-4891-8B6C-4CD5EE6422B5}" srcOrd="0" destOrd="1" presId="urn:microsoft.com/office/officeart/2005/8/layout/hProcess4"/>
    <dgm:cxn modelId="{C5665605-8357-46F4-B8DB-B8930839D6A8}" type="presOf" srcId="{FD6FF75C-2A7F-4A58-AC43-56321A4AEF31}" destId="{13747733-06A2-45F4-9651-35E0B5F6724F}" srcOrd="1" destOrd="0" presId="urn:microsoft.com/office/officeart/2005/8/layout/hProcess4"/>
    <dgm:cxn modelId="{1E62775D-A0E2-4902-9259-7560C854311E}" type="presParOf" srcId="{B2C9BAE7-173E-4673-B9E1-9266C4924725}" destId="{5ABDB1C5-E1D2-4F0C-837D-F41375BC9819}" srcOrd="0" destOrd="0" presId="urn:microsoft.com/office/officeart/2005/8/layout/hProcess4"/>
    <dgm:cxn modelId="{33F998C9-23AA-4DF9-BE5A-7D1231C06FFC}" type="presParOf" srcId="{B2C9BAE7-173E-4673-B9E1-9266C4924725}" destId="{343F8E03-81CF-41B8-B90F-6EE6AF04F440}" srcOrd="1" destOrd="0" presId="urn:microsoft.com/office/officeart/2005/8/layout/hProcess4"/>
    <dgm:cxn modelId="{D6616DE0-8B69-4986-BAA8-E7B57CBF92B3}" type="presParOf" srcId="{B2C9BAE7-173E-4673-B9E1-9266C4924725}" destId="{8C8374E0-1D52-4C02-9AD3-EC63C4A02BE9}" srcOrd="2" destOrd="0" presId="urn:microsoft.com/office/officeart/2005/8/layout/hProcess4"/>
    <dgm:cxn modelId="{4FEAE791-61D9-47B3-919A-90B9E4E71024}" type="presParOf" srcId="{8C8374E0-1D52-4C02-9AD3-EC63C4A02BE9}" destId="{7CDC711F-402E-41DA-BCEE-1DB2E3143F72}" srcOrd="0" destOrd="0" presId="urn:microsoft.com/office/officeart/2005/8/layout/hProcess4"/>
    <dgm:cxn modelId="{F77D65C4-372C-4D6D-8F9B-D7E85938C868}" type="presParOf" srcId="{7CDC711F-402E-41DA-BCEE-1DB2E3143F72}" destId="{4143054B-217A-4997-8175-D5E532049142}" srcOrd="0" destOrd="0" presId="urn:microsoft.com/office/officeart/2005/8/layout/hProcess4"/>
    <dgm:cxn modelId="{DB6A407C-A0FA-4491-93FB-E60009529082}" type="presParOf" srcId="{7CDC711F-402E-41DA-BCEE-1DB2E3143F72}" destId="{F016D049-39D7-483F-A734-5CEFB20DDCB1}" srcOrd="1" destOrd="0" presId="urn:microsoft.com/office/officeart/2005/8/layout/hProcess4"/>
    <dgm:cxn modelId="{BC1D99A1-0202-4D53-873A-EEEB9858995A}" type="presParOf" srcId="{7CDC711F-402E-41DA-BCEE-1DB2E3143F72}" destId="{FB0B4E92-A757-4E24-9E01-B09410C8333D}" srcOrd="2" destOrd="0" presId="urn:microsoft.com/office/officeart/2005/8/layout/hProcess4"/>
    <dgm:cxn modelId="{475FBE34-0B15-49A0-8666-82917C50D713}" type="presParOf" srcId="{7CDC711F-402E-41DA-BCEE-1DB2E3143F72}" destId="{6ED5D6EF-7A46-4FE2-8C02-4B0ACDCBD3B5}" srcOrd="3" destOrd="0" presId="urn:microsoft.com/office/officeart/2005/8/layout/hProcess4"/>
    <dgm:cxn modelId="{060FA925-4E6A-4B8B-84A2-92C98E29AB03}" type="presParOf" srcId="{7CDC711F-402E-41DA-BCEE-1DB2E3143F72}" destId="{CBFA3854-B523-426D-B2AE-0835C49930FC}" srcOrd="4" destOrd="0" presId="urn:microsoft.com/office/officeart/2005/8/layout/hProcess4"/>
    <dgm:cxn modelId="{1E7D94C0-5065-46EE-BC01-F48C084C6E15}" type="presParOf" srcId="{8C8374E0-1D52-4C02-9AD3-EC63C4A02BE9}" destId="{BFC3DB13-621B-44A7-900A-4F7A033A7FCE}" srcOrd="1" destOrd="0" presId="urn:microsoft.com/office/officeart/2005/8/layout/hProcess4"/>
    <dgm:cxn modelId="{0268C8EA-ED27-4612-888C-494112C7F1F2}" type="presParOf" srcId="{8C8374E0-1D52-4C02-9AD3-EC63C4A02BE9}" destId="{E264FD4F-6067-4359-970B-84EB20216C30}" srcOrd="2" destOrd="0" presId="urn:microsoft.com/office/officeart/2005/8/layout/hProcess4"/>
    <dgm:cxn modelId="{DB82B64E-0FD6-48F0-93D8-64CEDDE16C2B}" type="presParOf" srcId="{E264FD4F-6067-4359-970B-84EB20216C30}" destId="{2C8611C0-B2DB-43D4-9258-4E59C306960E}" srcOrd="0" destOrd="0" presId="urn:microsoft.com/office/officeart/2005/8/layout/hProcess4"/>
    <dgm:cxn modelId="{9A1FC2C2-A44A-4745-AB52-6B44DAD5F4CD}" type="presParOf" srcId="{E264FD4F-6067-4359-970B-84EB20216C30}" destId="{BB52EC1C-1CF3-4079-8D15-8215266AA338}" srcOrd="1" destOrd="0" presId="urn:microsoft.com/office/officeart/2005/8/layout/hProcess4"/>
    <dgm:cxn modelId="{FB7803C7-58E5-425E-95C6-CF3C7AFEF2CB}" type="presParOf" srcId="{E264FD4F-6067-4359-970B-84EB20216C30}" destId="{6BF470A0-978C-4976-AE57-D7163CF51E7D}" srcOrd="2" destOrd="0" presId="urn:microsoft.com/office/officeart/2005/8/layout/hProcess4"/>
    <dgm:cxn modelId="{E95785EE-850B-47B6-A9BF-4AACB6990BD8}" type="presParOf" srcId="{E264FD4F-6067-4359-970B-84EB20216C30}" destId="{EF14A64D-1E12-4230-A76E-97455B418E61}" srcOrd="3" destOrd="0" presId="urn:microsoft.com/office/officeart/2005/8/layout/hProcess4"/>
    <dgm:cxn modelId="{987694A9-C955-4E09-8FE5-B586716A5349}" type="presParOf" srcId="{E264FD4F-6067-4359-970B-84EB20216C30}" destId="{F6746CD6-5165-433B-A90D-C3B78180D1F6}" srcOrd="4" destOrd="0" presId="urn:microsoft.com/office/officeart/2005/8/layout/hProcess4"/>
    <dgm:cxn modelId="{9FD5ED71-8A6D-40D4-998F-BF71280B601F}" type="presParOf" srcId="{8C8374E0-1D52-4C02-9AD3-EC63C4A02BE9}" destId="{BC3B9271-B1D3-4CFC-A2A0-96BA9277D92D}" srcOrd="3" destOrd="0" presId="urn:microsoft.com/office/officeart/2005/8/layout/hProcess4"/>
    <dgm:cxn modelId="{C38BC83A-8CC0-4565-9C50-EF1F6D511647}" type="presParOf" srcId="{8C8374E0-1D52-4C02-9AD3-EC63C4A02BE9}" destId="{34F6569D-AAD8-4A48-ABAC-D61CEA224921}" srcOrd="4" destOrd="0" presId="urn:microsoft.com/office/officeart/2005/8/layout/hProcess4"/>
    <dgm:cxn modelId="{6D1945AF-62E2-4ADE-9920-B326FAD5B457}" type="presParOf" srcId="{34F6569D-AAD8-4A48-ABAC-D61CEA224921}" destId="{50809767-0444-4B34-8816-24AC98322177}" srcOrd="0" destOrd="0" presId="urn:microsoft.com/office/officeart/2005/8/layout/hProcess4"/>
    <dgm:cxn modelId="{398E8014-183D-463C-AEDE-8445C612FC3C}" type="presParOf" srcId="{34F6569D-AAD8-4A48-ABAC-D61CEA224921}" destId="{5749527B-53DA-4891-8B6C-4CD5EE6422B5}" srcOrd="1" destOrd="0" presId="urn:microsoft.com/office/officeart/2005/8/layout/hProcess4"/>
    <dgm:cxn modelId="{4565689F-ED20-479C-9357-65A6FB1DF250}" type="presParOf" srcId="{34F6569D-AAD8-4A48-ABAC-D61CEA224921}" destId="{13747733-06A2-45F4-9651-35E0B5F6724F}" srcOrd="2" destOrd="0" presId="urn:microsoft.com/office/officeart/2005/8/layout/hProcess4"/>
    <dgm:cxn modelId="{98394204-91E7-4C0C-93B6-A020D8BD0FB1}" type="presParOf" srcId="{34F6569D-AAD8-4A48-ABAC-D61CEA224921}" destId="{29F599A3-F82E-472C-95E2-14C7CA0D3E99}" srcOrd="3" destOrd="0" presId="urn:microsoft.com/office/officeart/2005/8/layout/hProcess4"/>
    <dgm:cxn modelId="{E59770E9-9428-4B0D-BE95-C2FC4AFF4935}" type="presParOf" srcId="{34F6569D-AAD8-4A48-ABAC-D61CEA224921}" destId="{34A2835E-B3A8-4D7C-990F-DC5EB4593F2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16D049-39D7-483F-A734-5CEFB20DDCB1}">
      <dsp:nvSpPr>
        <dsp:cNvPr id="0" name=""/>
        <dsp:cNvSpPr/>
      </dsp:nvSpPr>
      <dsp:spPr>
        <a:xfrm>
          <a:off x="1667" y="1088826"/>
          <a:ext cx="2287060" cy="18863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500" kern="1200" dirty="0" smtClean="0"/>
            <a:t>Questionnaires to Member States</a:t>
          </a:r>
          <a:endParaRPr lang="en-ZA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500" kern="1200" dirty="0" smtClean="0"/>
            <a:t>Desktop Research</a:t>
          </a:r>
          <a:endParaRPr lang="en-ZA" sz="1500" kern="1200" dirty="0"/>
        </a:p>
      </dsp:txBody>
      <dsp:txXfrm>
        <a:off x="1667" y="1088826"/>
        <a:ext cx="2287060" cy="1482129"/>
      </dsp:txXfrm>
    </dsp:sp>
    <dsp:sp modelId="{BFC3DB13-621B-44A7-900A-4F7A033A7FCE}">
      <dsp:nvSpPr>
        <dsp:cNvPr id="0" name=""/>
        <dsp:cNvSpPr/>
      </dsp:nvSpPr>
      <dsp:spPr>
        <a:xfrm>
          <a:off x="1280831" y="1516172"/>
          <a:ext cx="2554590" cy="2554590"/>
        </a:xfrm>
        <a:prstGeom prst="leftCircularArrow">
          <a:avLst>
            <a:gd name="adj1" fmla="val 3280"/>
            <a:gd name="adj2" fmla="val 404882"/>
            <a:gd name="adj3" fmla="val 2180392"/>
            <a:gd name="adj4" fmla="val 9024489"/>
            <a:gd name="adj5" fmla="val 382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D5D6EF-7A46-4FE2-8C02-4B0ACDCBD3B5}">
      <dsp:nvSpPr>
        <dsp:cNvPr id="0" name=""/>
        <dsp:cNvSpPr/>
      </dsp:nvSpPr>
      <dsp:spPr>
        <a:xfrm>
          <a:off x="509903" y="2570956"/>
          <a:ext cx="2032942" cy="8084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Review</a:t>
          </a:r>
          <a:endParaRPr lang="en-ZA" sz="2200" kern="1200" dirty="0"/>
        </a:p>
      </dsp:txBody>
      <dsp:txXfrm>
        <a:off x="509903" y="2570956"/>
        <a:ext cx="2032942" cy="808434"/>
      </dsp:txXfrm>
    </dsp:sp>
    <dsp:sp modelId="{BB52EC1C-1CF3-4079-8D15-8215266AA338}">
      <dsp:nvSpPr>
        <dsp:cNvPr id="0" name=""/>
        <dsp:cNvSpPr/>
      </dsp:nvSpPr>
      <dsp:spPr>
        <a:xfrm>
          <a:off x="2941878" y="1088826"/>
          <a:ext cx="2287060" cy="18863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34903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500" kern="1200" dirty="0" smtClean="0"/>
            <a:t>Review of National Legislation </a:t>
          </a:r>
          <a:endParaRPr lang="en-ZA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500" kern="1200" dirty="0" smtClean="0"/>
            <a:t>Comparison of common and differentiated approaches</a:t>
          </a:r>
          <a:endParaRPr lang="en-ZA" sz="1500" kern="1200" dirty="0"/>
        </a:p>
      </dsp:txBody>
      <dsp:txXfrm>
        <a:off x="2941878" y="1493043"/>
        <a:ext cx="2287060" cy="1482129"/>
      </dsp:txXfrm>
    </dsp:sp>
    <dsp:sp modelId="{BC3B9271-B1D3-4CFC-A2A0-96BA9277D92D}">
      <dsp:nvSpPr>
        <dsp:cNvPr id="0" name=""/>
        <dsp:cNvSpPr/>
      </dsp:nvSpPr>
      <dsp:spPr>
        <a:xfrm>
          <a:off x="4201984" y="-80725"/>
          <a:ext cx="2846825" cy="2846825"/>
        </a:xfrm>
        <a:prstGeom prst="circularArrow">
          <a:avLst>
            <a:gd name="adj1" fmla="val 2944"/>
            <a:gd name="adj2" fmla="val 360445"/>
            <a:gd name="adj3" fmla="val 19464044"/>
            <a:gd name="adj4" fmla="val 12575511"/>
            <a:gd name="adj5" fmla="val 3434"/>
          </a:avLst>
        </a:prstGeom>
        <a:solidFill>
          <a:schemeClr val="accent4">
            <a:hueOff val="0"/>
            <a:satOff val="0"/>
            <a:lumOff val="6980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14A64D-1E12-4230-A76E-97455B418E61}">
      <dsp:nvSpPr>
        <dsp:cNvPr id="0" name=""/>
        <dsp:cNvSpPr/>
      </dsp:nvSpPr>
      <dsp:spPr>
        <a:xfrm>
          <a:off x="3450114" y="684609"/>
          <a:ext cx="2032942" cy="8084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34903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34903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3490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Comparative Analysis</a:t>
          </a:r>
          <a:endParaRPr lang="en-ZA" sz="2200" kern="1200" dirty="0"/>
        </a:p>
      </dsp:txBody>
      <dsp:txXfrm>
        <a:off x="3450114" y="684609"/>
        <a:ext cx="2032942" cy="808434"/>
      </dsp:txXfrm>
    </dsp:sp>
    <dsp:sp modelId="{5749527B-53DA-4891-8B6C-4CD5EE6422B5}">
      <dsp:nvSpPr>
        <dsp:cNvPr id="0" name=""/>
        <dsp:cNvSpPr/>
      </dsp:nvSpPr>
      <dsp:spPr>
        <a:xfrm>
          <a:off x="5882089" y="1088826"/>
          <a:ext cx="2287060" cy="18863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69805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500" kern="1200" dirty="0" smtClean="0"/>
            <a:t>Analysis of compatibility with global standards</a:t>
          </a:r>
          <a:endParaRPr lang="en-ZA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1500" kern="1200" dirty="0" smtClean="0"/>
            <a:t>Distinguish the best practices </a:t>
          </a:r>
          <a:endParaRPr lang="en-ZA" sz="1500" kern="1200" dirty="0"/>
        </a:p>
      </dsp:txBody>
      <dsp:txXfrm>
        <a:off x="5882089" y="1088826"/>
        <a:ext cx="2287060" cy="1482129"/>
      </dsp:txXfrm>
    </dsp:sp>
    <dsp:sp modelId="{29F599A3-F82E-472C-95E2-14C7CA0D3E99}">
      <dsp:nvSpPr>
        <dsp:cNvPr id="0" name=""/>
        <dsp:cNvSpPr/>
      </dsp:nvSpPr>
      <dsp:spPr>
        <a:xfrm>
          <a:off x="6390325" y="2570956"/>
          <a:ext cx="2032942" cy="808434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Statement of Best Practice</a:t>
          </a:r>
          <a:endParaRPr lang="en-ZA" sz="2200" kern="1200" dirty="0"/>
        </a:p>
      </dsp:txBody>
      <dsp:txXfrm>
        <a:off x="6390325" y="2570956"/>
        <a:ext cx="2032942" cy="808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5" tIns="45636" rIns="91275" bIns="45636" numCol="1" anchor="t" anchorCtr="0" compatLnSpc="1">
            <a:prstTxWarp prst="textNoShape">
              <a:avLst/>
            </a:prstTxWarp>
          </a:bodyPr>
          <a:lstStyle>
            <a:lvl1pPr defTabSz="91281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5" tIns="45636" rIns="91275" bIns="45636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1813"/>
            <a:ext cx="29400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5" tIns="45636" rIns="91275" bIns="45636" numCol="1" anchor="b" anchorCtr="0" compatLnSpc="1">
            <a:prstTxWarp prst="textNoShape">
              <a:avLst/>
            </a:prstTxWarp>
          </a:bodyPr>
          <a:lstStyle>
            <a:lvl1pPr defTabSz="91281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1813"/>
            <a:ext cx="29400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5" tIns="45636" rIns="91275" bIns="45636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F637A0A-0635-4FF0-A8C4-104F9B41FC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5" tIns="45636" rIns="91275" bIns="45636" numCol="1" anchor="t" anchorCtr="0" compatLnSpc="1">
            <a:prstTxWarp prst="textNoShape">
              <a:avLst/>
            </a:prstTxWarp>
          </a:bodyPr>
          <a:lstStyle>
            <a:lvl1pPr defTabSz="91281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5" tIns="45636" rIns="91275" bIns="45636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12813" y="744538"/>
            <a:ext cx="4957762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1700"/>
            <a:ext cx="4972050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5" tIns="45636" rIns="91275" bIns="456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1813"/>
            <a:ext cx="29400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5" tIns="45636" rIns="91275" bIns="45636" numCol="1" anchor="b" anchorCtr="0" compatLnSpc="1">
            <a:prstTxWarp prst="textNoShape">
              <a:avLst/>
            </a:prstTxWarp>
          </a:bodyPr>
          <a:lstStyle>
            <a:lvl1pPr defTabSz="91281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1813"/>
            <a:ext cx="29400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75" tIns="45636" rIns="91275" bIns="45636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127F63C-E9C3-4AEE-8886-0FE9E09B5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CAFF48-5BA9-4990-A1D0-46D61E19A301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de-DE" smtClean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AAEA45-FA4A-4531-8247-B2F5423C3303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AAEA45-FA4A-4531-8247-B2F5423C3303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24A0-0E0D-4EDE-9C9C-90FC12509195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atermark"/>
          <p:cNvPicPr>
            <a:picLocks noChangeAspect="1" noChangeArrowheads="1"/>
          </p:cNvPicPr>
          <p:nvPr/>
        </p:nvPicPr>
        <p:blipFill>
          <a:blip r:embed="rId2" cstate="print"/>
          <a:srcRect l="6723" b="12773"/>
          <a:stretch>
            <a:fillRect/>
          </a:stretch>
        </p:blipFill>
        <p:spPr bwMode="auto">
          <a:xfrm>
            <a:off x="0" y="809625"/>
            <a:ext cx="64674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7620000" y="6175375"/>
            <a:ext cx="1281113" cy="5016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1900">
                <a:solidFill>
                  <a:srgbClr val="646464"/>
                </a:solidFill>
                <a:latin typeface="Verdana" pitchFamily="34" charset="0"/>
              </a:defRPr>
            </a:lvl1pPr>
            <a:lvl2pPr marL="742950" indent="-285750">
              <a:defRPr sz="1900">
                <a:solidFill>
                  <a:srgbClr val="646464"/>
                </a:solidFill>
                <a:latin typeface="Verdana" pitchFamily="34" charset="0"/>
              </a:defRPr>
            </a:lvl2pPr>
            <a:lvl3pPr marL="1143000" indent="-228600">
              <a:defRPr sz="1900">
                <a:solidFill>
                  <a:srgbClr val="646464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rgbClr val="646464"/>
                </a:solidFill>
                <a:latin typeface="Verdana" pitchFamily="34" charset="0"/>
              </a:defRPr>
            </a:lvl4pPr>
            <a:lvl5pPr marL="2057400" indent="-228600">
              <a:defRPr sz="1900">
                <a:solidFill>
                  <a:srgbClr val="64646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rgbClr val="64646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rgbClr val="64646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rgbClr val="64646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rgbClr val="646464"/>
                </a:solidFill>
                <a:latin typeface="Verdana" pitchFamily="34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1000" smtClean="0">
                <a:solidFill>
                  <a:schemeClr val="bg1"/>
                </a:solidFill>
                <a:latin typeface="Univers" pitchFamily="34" charset="0"/>
              </a:rPr>
              <a:t>International</a:t>
            </a:r>
            <a:br>
              <a:rPr lang="en-US" sz="1000" smtClean="0">
                <a:solidFill>
                  <a:schemeClr val="bg1"/>
                </a:solidFill>
                <a:latin typeface="Univers" pitchFamily="34" charset="0"/>
              </a:rPr>
            </a:br>
            <a:r>
              <a:rPr lang="en-US" sz="1000" smtClean="0">
                <a:solidFill>
                  <a:schemeClr val="bg1"/>
                </a:solidFill>
                <a:latin typeface="Univers" pitchFamily="34" charset="0"/>
              </a:rPr>
              <a:t>Telecommunication</a:t>
            </a:r>
            <a:br>
              <a:rPr lang="en-US" sz="1000" smtClean="0">
                <a:solidFill>
                  <a:schemeClr val="bg1"/>
                </a:solidFill>
                <a:latin typeface="Univers" pitchFamily="34" charset="0"/>
              </a:rPr>
            </a:br>
            <a:r>
              <a:rPr lang="en-US" sz="1000" smtClean="0">
                <a:solidFill>
                  <a:schemeClr val="bg1"/>
                </a:solidFill>
                <a:latin typeface="Univers" pitchFamily="34" charset="0"/>
              </a:rPr>
              <a:t>Union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6426200" y="4343400"/>
            <a:ext cx="523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0C4B84"/>
                </a:solidFill>
              </a:rPr>
              <a:t> 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319963" y="4524375"/>
            <a:ext cx="5238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0C4B84"/>
                </a:solidFill>
              </a:rPr>
              <a:t> 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280025" y="4802188"/>
            <a:ext cx="444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000">
                <a:solidFill>
                  <a:srgbClr val="000000"/>
                </a:solidFill>
              </a:rPr>
              <a:t> 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9" name="Line 21"/>
          <p:cNvSpPr>
            <a:spLocks noChangeShapeType="1"/>
          </p:cNvSpPr>
          <p:nvPr userDrawn="1"/>
        </p:nvSpPr>
        <p:spPr bwMode="auto">
          <a:xfrm flipH="1">
            <a:off x="395288" y="482600"/>
            <a:ext cx="8280400" cy="0"/>
          </a:xfrm>
          <a:prstGeom prst="line">
            <a:avLst/>
          </a:prstGeom>
          <a:noFill/>
          <a:ln w="22225" cap="rnd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Line 25"/>
          <p:cNvSpPr>
            <a:spLocks noChangeShapeType="1"/>
          </p:cNvSpPr>
          <p:nvPr userDrawn="1"/>
        </p:nvSpPr>
        <p:spPr bwMode="auto">
          <a:xfrm flipH="1">
            <a:off x="395288" y="6524625"/>
            <a:ext cx="8280400" cy="0"/>
          </a:xfrm>
          <a:prstGeom prst="line">
            <a:avLst/>
          </a:prstGeom>
          <a:noFill/>
          <a:ln w="22225" cap="rnd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11" name="Picture 2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white">
          <a:xfrm>
            <a:off x="7019925" y="5854700"/>
            <a:ext cx="1944688" cy="815975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</p:spPr>
      </p:pic>
      <p:pic>
        <p:nvPicPr>
          <p:cNvPr id="12" name="Picture 13" descr="logo_ue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6070600"/>
            <a:ext cx="100806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9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484313"/>
            <a:ext cx="7772400" cy="172878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29000"/>
            <a:ext cx="6400800" cy="244792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3B8EC-104F-4E9A-9B78-E8F72BA15B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081088"/>
            <a:ext cx="1943100" cy="5164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213" y="1081088"/>
            <a:ext cx="5678487" cy="5164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1491E-86CB-4E8B-9D6B-CE38252EB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81088"/>
            <a:ext cx="7772400" cy="641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4213" y="1989138"/>
            <a:ext cx="3810000" cy="4256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256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7349A-86AE-4D9D-99C9-C96CA5671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81088"/>
            <a:ext cx="7772400" cy="641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4213" y="1989138"/>
            <a:ext cx="7772400" cy="4256087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CFB50-CB01-4118-B110-0776DA9136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48FFD-F4A2-48BD-8221-1BE0E5A67F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32716-F185-4D9B-AB03-42F025BF8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3" y="1989138"/>
            <a:ext cx="3810000" cy="4256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9138"/>
            <a:ext cx="3810000" cy="4256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C5D57-9C3D-434F-AB27-5B3498225E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792C4-5ACA-43F1-98A5-A34DACFB7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CE8E1-43FA-43F1-AC50-710CE6CE4D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C4520-31F7-4407-ADBE-2FE1695119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80233-22C8-471F-8467-FB5933613D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ED6B2-921B-417E-9013-B96706F036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0" descr="Watermark"/>
          <p:cNvPicPr>
            <a:picLocks noChangeAspect="1" noChangeArrowheads="1"/>
          </p:cNvPicPr>
          <p:nvPr/>
        </p:nvPicPr>
        <p:blipFill>
          <a:blip r:embed="rId15" cstate="print"/>
          <a:srcRect l="6723" b="12773"/>
          <a:stretch>
            <a:fillRect/>
          </a:stretch>
        </p:blipFill>
        <p:spPr bwMode="auto">
          <a:xfrm>
            <a:off x="0" y="809625"/>
            <a:ext cx="64674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Line 61"/>
          <p:cNvSpPr>
            <a:spLocks noChangeShapeType="1"/>
          </p:cNvSpPr>
          <p:nvPr userDrawn="1"/>
        </p:nvSpPr>
        <p:spPr bwMode="auto">
          <a:xfrm flipH="1">
            <a:off x="395288" y="6524625"/>
            <a:ext cx="8280400" cy="0"/>
          </a:xfrm>
          <a:prstGeom prst="line">
            <a:avLst/>
          </a:prstGeom>
          <a:noFill/>
          <a:ln w="22225" cap="rnd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081088"/>
            <a:ext cx="777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67" name="Rectangle 4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04275" y="0"/>
            <a:ext cx="339725" cy="24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000">
                <a:solidFill>
                  <a:srgbClr val="0E438A"/>
                </a:solidFill>
                <a:latin typeface="Zurich BT" charset="0"/>
                <a:cs typeface="Times New Roman" pitchFamily="18" charset="0"/>
              </a:defRPr>
            </a:lvl1pPr>
          </a:lstStyle>
          <a:p>
            <a:pPr>
              <a:defRPr/>
            </a:pPr>
            <a:fld id="{63EAE519-97ED-4F21-9F77-206ADF5DBC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66" name="Rectangle 4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95513" y="6424613"/>
            <a:ext cx="4457700" cy="24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1000">
                <a:solidFill>
                  <a:srgbClr val="0E438A"/>
                </a:solidFill>
                <a:latin typeface="Zurich BT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989138"/>
            <a:ext cx="7772400" cy="425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2" name="Line 63"/>
          <p:cNvSpPr>
            <a:spLocks noChangeShapeType="1"/>
          </p:cNvSpPr>
          <p:nvPr userDrawn="1"/>
        </p:nvSpPr>
        <p:spPr bwMode="auto">
          <a:xfrm flipH="1">
            <a:off x="395288" y="482600"/>
            <a:ext cx="8280400" cy="0"/>
          </a:xfrm>
          <a:prstGeom prst="line">
            <a:avLst/>
          </a:prstGeom>
          <a:noFill/>
          <a:ln w="22225" cap="rnd">
            <a:solidFill>
              <a:srgbClr val="C0C0C0"/>
            </a:solidFill>
            <a:prstDash val="sysDot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2057" name="Picture 67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white">
          <a:xfrm>
            <a:off x="7164388" y="5926138"/>
            <a:ext cx="1873250" cy="785812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</p:spPr>
      </p:pic>
      <p:pic>
        <p:nvPicPr>
          <p:cNvPr id="2058" name="Picture 10" descr="logo_ue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79388" y="6045200"/>
            <a:ext cx="93662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</p:sldLayoutIdLst>
  <p:transition>
    <p:fade/>
  </p:transition>
  <p:timing>
    <p:tnLst>
      <p:par>
        <p:cTn id="1" dur="indefinite" restart="never" nodeType="tmRoot"/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E438A"/>
        </a:buClr>
        <a:buSzPct val="110000"/>
        <a:buFont typeface="Wingdings" pitchFamily="2" charset="2"/>
        <a:buChar char="§"/>
        <a:defRPr sz="3200">
          <a:solidFill>
            <a:srgbClr val="5C5C5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Ø"/>
        <a:defRPr sz="2800">
          <a:solidFill>
            <a:srgbClr val="5C5C5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§"/>
        <a:defRPr sz="2400">
          <a:solidFill>
            <a:srgbClr val="5C5C5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pria.chetty@za.pwc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wc.com/z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1" name="Rectangle 1045"/>
          <p:cNvSpPr>
            <a:spLocks noGrp="1" noChangeArrowheads="1"/>
          </p:cNvSpPr>
          <p:nvPr>
            <p:ph type="ctrTitle"/>
          </p:nvPr>
        </p:nvSpPr>
        <p:spPr>
          <a:xfrm>
            <a:off x="214313" y="744538"/>
            <a:ext cx="8605837" cy="755650"/>
          </a:xfrm>
        </p:spPr>
        <p:txBody>
          <a:bodyPr/>
          <a:lstStyle/>
          <a:p>
            <a:pPr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HIPSSA Project</a:t>
            </a:r>
            <a:b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045"/>
          <p:cNvSpPr>
            <a:spLocks noChangeArrowheads="1"/>
          </p:cNvSpPr>
          <p:nvPr/>
        </p:nvSpPr>
        <p:spPr bwMode="auto">
          <a:xfrm>
            <a:off x="323850" y="1643063"/>
            <a:ext cx="8605838" cy="2185987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1800" b="1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Support for Harmonization of the ICT Policies </a:t>
            </a:r>
            <a:br>
              <a:rPr lang="en-US" sz="1800" b="1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1800" b="1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 Sub-Sahara Africa, </a:t>
            </a:r>
          </a:p>
          <a:p>
            <a:pPr algn="ctr">
              <a:defRPr/>
            </a:pPr>
            <a:r>
              <a:rPr lang="en-US" sz="1800" b="1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Workshop on the SADC Harmonized Legal Framework for Cyber Security Gaborone Botswana 27</a:t>
            </a:r>
            <a:r>
              <a:rPr lang="en-US" sz="1800" b="1" baseline="30000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</a:t>
            </a:r>
            <a:r>
              <a:rPr lang="en-US" sz="1800" b="1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February-3</a:t>
            </a:r>
            <a:r>
              <a:rPr lang="en-US" sz="1800" b="1" baseline="30000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rd</a:t>
            </a:r>
            <a:r>
              <a:rPr lang="en-US" sz="1800" b="1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March 2012</a:t>
            </a:r>
          </a:p>
          <a:p>
            <a:pPr algn="ctr">
              <a:defRPr/>
            </a:pPr>
            <a:r>
              <a:rPr lang="en-US" sz="2400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2400" dirty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4000" b="1" dirty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467545" y="3143250"/>
            <a:ext cx="8104956" cy="254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PRESENTATION ON REGIONAL ASSESSMENT OF DATA PROTECTION LAW AND POLICY IN SADC </a:t>
            </a:r>
          </a:p>
          <a:p>
            <a:pPr>
              <a:defRPr/>
            </a:pPr>
            <a:endParaRPr lang="en-US" dirty="0"/>
          </a:p>
          <a:p>
            <a:pPr algn="r">
              <a:lnSpc>
                <a:spcPct val="90000"/>
              </a:lnSpc>
              <a:defRPr/>
            </a:pPr>
            <a:endParaRPr lang="fr-FR" sz="2000" b="1" dirty="0" smtClean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  <a:defRPr/>
            </a:pPr>
            <a:r>
              <a:rPr lang="fr-FR" sz="2000" b="1" dirty="0" smtClean="0">
                <a:solidFill>
                  <a:schemeClr val="tx1"/>
                </a:solidFill>
              </a:rPr>
              <a:t>Pria Chetty, </a:t>
            </a:r>
          </a:p>
          <a:p>
            <a:pPr algn="r">
              <a:lnSpc>
                <a:spcPct val="90000"/>
              </a:lnSpc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Regional Legal </a:t>
            </a:r>
            <a:r>
              <a:rPr lang="fr-FR" sz="1800" dirty="0">
                <a:solidFill>
                  <a:schemeClr val="tx1"/>
                </a:solidFill>
              </a:rPr>
              <a:t>Expert </a:t>
            </a:r>
            <a:r>
              <a:rPr lang="fr-FR" sz="1800" dirty="0" smtClean="0">
                <a:solidFill>
                  <a:schemeClr val="tx1"/>
                </a:solidFill>
              </a:rPr>
              <a:t>on Data Protection,</a:t>
            </a:r>
          </a:p>
          <a:p>
            <a:pPr algn="r">
              <a:lnSpc>
                <a:spcPct val="90000"/>
              </a:lnSpc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Associate Director, Technology Legal Advisory, PwC Southern Africa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101" name="Picture 7" descr="Description : Description: C:\Users\Administrator\Documents\ACPLOGOC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6180138"/>
            <a:ext cx="9191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8" descr="Description : sad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3363" y="6072188"/>
            <a:ext cx="798512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63" y="6000750"/>
            <a:ext cx="111125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56966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Comparative Analysis/Data Protection in Electronic Communications </a:t>
            </a:r>
            <a:endParaRPr lang="en-US" sz="3200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81000" y="1484784"/>
            <a:ext cx="8763000" cy="4614863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None/>
              <a:defRPr/>
            </a:pPr>
            <a:endParaRPr lang="en-US" sz="18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628800"/>
            <a:ext cx="8763000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lang="en-GB" sz="1800" b="1" kern="0" noProof="0" dirty="0" smtClean="0">
                <a:solidFill>
                  <a:srgbClr val="5C5C5C"/>
                </a:solidFill>
                <a:latin typeface="+mn-lt"/>
              </a:rPr>
              <a:t>Certain countries (e.g. South Africa, Zambia) have data protection principles in electronic commerce regulation: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1800" b="1" i="0" u="none" strike="noStrike" kern="0" cap="none" spc="0" normalizeH="0" dirty="0" smtClean="0">
                <a:ln>
                  <a:noFill/>
                </a:ln>
                <a:solidFill>
                  <a:srgbClr val="5C5C5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Voluntary subscription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lang="en-GB" sz="1800" b="1" kern="0" noProof="0" dirty="0" smtClean="0">
              <a:solidFill>
                <a:srgbClr val="5C5C5C"/>
              </a:solidFill>
              <a:latin typeface="+mn-lt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lang="en-GB" sz="1800" b="1" kern="0" noProof="0" dirty="0" smtClean="0">
                <a:solidFill>
                  <a:srgbClr val="5C5C5C"/>
                </a:solidFill>
                <a:latin typeface="+mn-lt"/>
              </a:rPr>
              <a:t>Data protection in relation to personal information in electronic communications and transactions.</a:t>
            </a:r>
            <a:endParaRPr kumimoji="0" lang="en-GB" sz="1800" b="1" i="0" u="none" strike="noStrike" kern="0" cap="none" spc="0" normalizeH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51520" y="506869"/>
            <a:ext cx="8640960" cy="107721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Comparative Analysis/Access to Information Rights </a:t>
            </a:r>
            <a:endParaRPr lang="en-US" sz="3200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81000" y="1484784"/>
            <a:ext cx="8763000" cy="4614863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None/>
              <a:defRPr/>
            </a:pPr>
            <a:endParaRPr lang="en-US" sz="18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628800"/>
            <a:ext cx="8763000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lang="en-GB" sz="1800" b="1" kern="0" noProof="0" dirty="0" smtClean="0">
                <a:solidFill>
                  <a:srgbClr val="5C5C5C"/>
                </a:solidFill>
                <a:latin typeface="+mn-lt"/>
              </a:rPr>
              <a:t>Majority of countries have a constitutional right of access to information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lang="en-GB" sz="1800" b="1" kern="0" dirty="0" smtClean="0">
                <a:solidFill>
                  <a:srgbClr val="5C5C5C"/>
                </a:solidFill>
                <a:latin typeface="+mn-lt"/>
              </a:rPr>
              <a:t>Countries (e.g. Lesotho, Malawi, Zambia. Mozambique, South Africa and Zimbabwe) have enacted access to information law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1800" b="1" i="0" u="none" strike="noStrike" kern="0" cap="none" spc="0" normalizeH="0" noProof="0" dirty="0" smtClean="0">
                <a:ln>
                  <a:noFill/>
                </a:ln>
                <a:solidFill>
                  <a:srgbClr val="5C5C5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Restrictions on access to information due to privacy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lang="en-GB" sz="1800" b="1" kern="0" dirty="0" smtClean="0">
                <a:solidFill>
                  <a:srgbClr val="5C5C5C"/>
                </a:solidFill>
                <a:latin typeface="+mn-lt"/>
              </a:rPr>
              <a:t>Shared (Information) Regulator </a:t>
            </a:r>
            <a:endParaRPr kumimoji="0" lang="en-GB" sz="1800" b="1" i="0" u="none" strike="noStrike" kern="0" cap="none" spc="0" normalizeH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51520" y="506869"/>
            <a:ext cx="8640960" cy="107721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Comparative Analysis/Interception of Communications </a:t>
            </a:r>
            <a:endParaRPr lang="en-US" sz="3200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81000" y="1484784"/>
            <a:ext cx="8763000" cy="4614863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None/>
              <a:defRPr/>
            </a:pPr>
            <a:endParaRPr lang="en-US" sz="18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628800"/>
            <a:ext cx="8763000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1800" b="1" i="0" u="none" strike="noStrike" kern="0" cap="none" spc="0" normalizeH="0" noProof="0" dirty="0" smtClean="0">
                <a:ln>
                  <a:noFill/>
                </a:ln>
                <a:solidFill>
                  <a:srgbClr val="5C5C5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Countries provisioned for privacy in communications by restricting interception and monitoring of communications and disclosure of communication records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lang="en-GB" sz="1800" b="1" kern="0" dirty="0" smtClean="0">
              <a:solidFill>
                <a:srgbClr val="5C5C5C"/>
              </a:solidFill>
              <a:latin typeface="+mn-lt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lang="en-GB" sz="1800" b="1" kern="0" dirty="0" smtClean="0">
                <a:solidFill>
                  <a:srgbClr val="5C5C5C"/>
                </a:solidFill>
                <a:latin typeface="+mn-lt"/>
              </a:rPr>
              <a:t>Countries include Botswana, Zambia, Namibia</a:t>
            </a:r>
            <a:endParaRPr kumimoji="0" lang="en-GB" sz="1800" b="1" i="0" u="none" strike="noStrike" kern="0" cap="none" spc="0" normalizeH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51520" y="506869"/>
            <a:ext cx="8640960" cy="107721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Comparative Analysis/ Consumer Protection and Privacy </a:t>
            </a:r>
            <a:endParaRPr lang="en-US" sz="3200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81000" y="1484784"/>
            <a:ext cx="8763000" cy="4614863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None/>
              <a:defRPr/>
            </a:pPr>
            <a:endParaRPr lang="en-US" sz="18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628800"/>
            <a:ext cx="8763000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5C5C5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Prohibitions on “spamming” or unsolicited commercial communications in electronic commerce legislation and/or consumer protection legislation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lang="en-GB" sz="1800" b="1" kern="0" dirty="0">
              <a:solidFill>
                <a:srgbClr val="5C5C5C"/>
              </a:solidFill>
              <a:latin typeface="+mn-l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5C5C5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Consumers</a:t>
            </a:r>
            <a:r>
              <a:rPr kumimoji="0" lang="en-GB" sz="1800" b="1" i="0" u="none" strike="noStrike" kern="0" cap="none" spc="0" normalizeH="0" noProof="0" dirty="0" smtClean="0">
                <a:ln>
                  <a:noFill/>
                </a:ln>
                <a:solidFill>
                  <a:srgbClr val="5C5C5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have rights over contact information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lang="en-GB" sz="1800" b="1" kern="0" baseline="0" dirty="0">
              <a:solidFill>
                <a:srgbClr val="5C5C5C"/>
              </a:solidFill>
              <a:latin typeface="+mn-l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 l="24803" t="16798" r="25748" b="12178"/>
          <a:stretch>
            <a:fillRect/>
          </a:stretch>
        </p:blipFill>
        <p:spPr bwMode="auto">
          <a:xfrm>
            <a:off x="539552" y="260648"/>
            <a:ext cx="7992888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815262" cy="646331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Best Practices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614863"/>
          </a:xfrm>
        </p:spPr>
        <p:txBody>
          <a:bodyPr/>
          <a:lstStyle/>
          <a:p>
            <a:pPr indent="0">
              <a:lnSpc>
                <a:spcPct val="150000"/>
              </a:lnSpc>
              <a:buNone/>
              <a:defRPr/>
            </a:pPr>
            <a:r>
              <a:rPr lang="en-US" sz="2000" b="1" dirty="0" smtClean="0"/>
              <a:t>Angola, Botswana, Mauritius, South Africa and Zimbabwe reveal an awareness of need for data protection regulation</a:t>
            </a:r>
          </a:p>
          <a:p>
            <a:pPr indent="0">
              <a:lnSpc>
                <a:spcPct val="150000"/>
              </a:lnSpc>
              <a:buNone/>
              <a:defRPr/>
            </a:pPr>
            <a:endParaRPr lang="en-US" sz="2000" b="1" dirty="0" smtClean="0"/>
          </a:p>
          <a:p>
            <a:pPr indent="0">
              <a:lnSpc>
                <a:spcPct val="150000"/>
              </a:lnSpc>
              <a:buNone/>
              <a:defRPr/>
            </a:pPr>
            <a:r>
              <a:rPr lang="en-US" sz="2000" b="1" dirty="0" smtClean="0"/>
              <a:t>Mauritius </a:t>
            </a:r>
            <a:r>
              <a:rPr lang="en-US" sz="2000" b="1" dirty="0" smtClean="0"/>
              <a:t>and Angola have comprehensive data protection regulation in force compatible with international frameworks</a:t>
            </a:r>
          </a:p>
          <a:p>
            <a:pPr indent="0">
              <a:lnSpc>
                <a:spcPct val="150000"/>
              </a:lnSpc>
              <a:buNone/>
              <a:defRPr/>
            </a:pPr>
            <a:endParaRPr lang="en-GB" sz="2000" b="1" dirty="0" smtClean="0"/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Mauritius </a:t>
            </a:r>
            <a:r>
              <a:rPr lang="en-GB" sz="2000" b="1" dirty="0" smtClean="0"/>
              <a:t>regulation of data protection is mature with </a:t>
            </a:r>
            <a:r>
              <a:rPr lang="en-GB" sz="2000" b="1" dirty="0" smtClean="0"/>
              <a:t>active Data Protection Regulator</a:t>
            </a:r>
            <a:endParaRPr lang="en-GB" sz="2000" b="1" dirty="0" smtClean="0"/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815262" cy="646331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Best Practices/ Mauritius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614863"/>
          </a:xfrm>
        </p:spPr>
        <p:txBody>
          <a:bodyPr/>
          <a:lstStyle/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Definitions (including definition of consent)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Data Protection Principles aligned with international standards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Data Protection Regulator functions and powers defined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Consideration of conflict with other laws e.g. </a:t>
            </a:r>
            <a:r>
              <a:rPr lang="en-GB" sz="2000" b="1" dirty="0" smtClean="0"/>
              <a:t>c</a:t>
            </a:r>
            <a:r>
              <a:rPr lang="en-GB" sz="2000" b="1" dirty="0" smtClean="0"/>
              <a:t>riminal law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Order of Precedence of data protection legislation and industry specific legislation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Addresses direct marketing</a:t>
            </a:r>
          </a:p>
          <a:p>
            <a:pPr indent="0">
              <a:lnSpc>
                <a:spcPct val="150000"/>
              </a:lnSpc>
              <a:buNone/>
              <a:defRPr/>
            </a:pPr>
            <a:endParaRPr lang="en-GB" sz="2000" b="1" dirty="0" smtClean="0"/>
          </a:p>
          <a:p>
            <a:pPr indent="0">
              <a:lnSpc>
                <a:spcPct val="150000"/>
              </a:lnSpc>
              <a:buNone/>
              <a:defRPr/>
            </a:pPr>
            <a:endParaRPr lang="en-GB" sz="2000" b="1" dirty="0" smtClean="0"/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815262" cy="646331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Best Practices/ South Africa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614863"/>
          </a:xfrm>
        </p:spPr>
        <p:txBody>
          <a:bodyPr/>
          <a:lstStyle/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Distinction between personal and sensitive information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Conditions for Transborder flow of information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Detailed enforcement provisions 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000" b="1" dirty="0" smtClean="0"/>
              <a:t>Pro-active powers of the Regulator</a:t>
            </a:r>
          </a:p>
          <a:p>
            <a:pPr indent="0">
              <a:lnSpc>
                <a:spcPct val="150000"/>
              </a:lnSpc>
              <a:buNone/>
              <a:defRPr/>
            </a:pPr>
            <a:endParaRPr lang="en-GB" sz="2000" b="1" dirty="0" smtClean="0"/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2400" cy="708025"/>
          </a:xfrm>
        </p:spPr>
        <p:txBody>
          <a:bodyPr/>
          <a:lstStyle/>
          <a:p>
            <a:r>
              <a:rPr lang="en-GB" sz="4000" dirty="0" smtClean="0"/>
              <a:t>Conclusion 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14313" y="1484784"/>
            <a:ext cx="8929687" cy="4459287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</a:rPr>
              <a:t>Divide</a:t>
            </a:r>
            <a:r>
              <a:rPr lang="en-GB" sz="2000" b="1" dirty="0" smtClean="0"/>
              <a:t> between the levels implementation of ICT Policies in SADC Member States</a:t>
            </a:r>
          </a:p>
          <a:p>
            <a:pPr marL="0" indent="0">
              <a:lnSpc>
                <a:spcPct val="150000"/>
              </a:lnSpc>
              <a:buNone/>
              <a:defRPr/>
            </a:pPr>
            <a:endParaRPr lang="en-GB" sz="2000" b="1" dirty="0" smtClean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</a:rPr>
              <a:t>Harmonisation</a:t>
            </a:r>
            <a:r>
              <a:rPr lang="en-GB" sz="2000" b="1" dirty="0" smtClean="0"/>
              <a:t> </a:t>
            </a:r>
            <a:r>
              <a:rPr lang="en-GB" sz="2000" b="1" dirty="0" smtClean="0"/>
              <a:t>of </a:t>
            </a:r>
            <a:r>
              <a:rPr lang="en-GB" sz="2000" b="1" dirty="0" smtClean="0"/>
              <a:t>data protection includes harmonisation of laws having a bearing on data protection and privacy “data protection legal universe”</a:t>
            </a:r>
          </a:p>
          <a:p>
            <a:pPr marL="0" indent="0">
              <a:lnSpc>
                <a:spcPct val="150000"/>
              </a:lnSpc>
              <a:buNone/>
              <a:defRPr/>
            </a:pPr>
            <a:endParaRPr lang="en-GB" sz="2000" b="1" dirty="0" smtClean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</a:rPr>
              <a:t>Challenges</a:t>
            </a:r>
            <a:r>
              <a:rPr lang="en-GB" sz="2000" b="1" dirty="0" smtClean="0"/>
              <a:t> of skills and expertise must be addressed</a:t>
            </a:r>
            <a:endParaRPr lang="en-GB" sz="20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772400" cy="1323439"/>
          </a:xfrm>
        </p:spPr>
        <p:txBody>
          <a:bodyPr/>
          <a:lstStyle/>
          <a:p>
            <a:r>
              <a:rPr lang="en-GB" sz="4000" dirty="0" smtClean="0"/>
              <a:t>Thank You</a:t>
            </a:r>
            <a:br>
              <a:rPr lang="en-GB" sz="4000" dirty="0" smtClean="0"/>
            </a:br>
            <a:r>
              <a:rPr lang="en-GB" sz="4000" dirty="0" smtClean="0"/>
              <a:t> </a:t>
            </a:r>
            <a:endParaRPr lang="en-GB" sz="4000" dirty="0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14313" y="1484784"/>
            <a:ext cx="8929687" cy="4459287"/>
          </a:xfrm>
        </p:spPr>
        <p:txBody>
          <a:bodyPr/>
          <a:lstStyle/>
          <a:p>
            <a:pPr algn="r">
              <a:buNone/>
            </a:pPr>
            <a:r>
              <a:rPr lang="en-ZA" sz="2800" b="1" i="1" dirty="0" smtClean="0"/>
              <a:t>Questions?</a:t>
            </a:r>
            <a:endParaRPr lang="en-ZA" sz="2800" b="1" i="1" dirty="0" smtClean="0"/>
          </a:p>
          <a:p>
            <a:pPr>
              <a:buNone/>
            </a:pPr>
            <a:endParaRPr lang="en-ZA" sz="2000" b="1" dirty="0" smtClean="0"/>
          </a:p>
          <a:p>
            <a:pPr>
              <a:buNone/>
            </a:pPr>
            <a:r>
              <a:rPr lang="en-ZA" sz="2000" b="1" dirty="0" smtClean="0"/>
              <a:t>Pria </a:t>
            </a:r>
            <a:r>
              <a:rPr lang="en-ZA" sz="2000" b="1" dirty="0" smtClean="0"/>
              <a:t>Chetty</a:t>
            </a:r>
          </a:p>
          <a:p>
            <a:pPr>
              <a:buNone/>
            </a:pPr>
            <a:r>
              <a:rPr lang="en-ZA" sz="1600" b="1" i="1" dirty="0" smtClean="0">
                <a:solidFill>
                  <a:srgbClr val="1B5BA2"/>
                </a:solidFill>
              </a:rPr>
              <a:t>PwC </a:t>
            </a:r>
            <a:r>
              <a:rPr lang="en-ZA" sz="1600" b="1" i="1" dirty="0" smtClean="0">
                <a:solidFill>
                  <a:srgbClr val="1B5BA2"/>
                </a:solidFill>
              </a:rPr>
              <a:t>Associate Director</a:t>
            </a:r>
            <a:r>
              <a:rPr lang="en-ZA" sz="1600" dirty="0" smtClean="0"/>
              <a:t/>
            </a:r>
            <a:br>
              <a:rPr lang="en-ZA" sz="1600" dirty="0" smtClean="0"/>
            </a:br>
            <a:endParaRPr lang="en-ZA" sz="1600" dirty="0" smtClean="0"/>
          </a:p>
          <a:p>
            <a:pPr>
              <a:buNone/>
            </a:pPr>
            <a:r>
              <a:rPr lang="en-ZA" sz="1600" dirty="0" smtClean="0"/>
              <a:t>Office</a:t>
            </a:r>
            <a:r>
              <a:rPr lang="en-ZA" sz="1600" dirty="0" smtClean="0"/>
              <a:t>: 011 797 5141 | Mobile: 083 384 </a:t>
            </a:r>
            <a:r>
              <a:rPr lang="en-ZA" sz="1600" dirty="0" smtClean="0"/>
              <a:t>4543</a:t>
            </a:r>
          </a:p>
          <a:p>
            <a:pPr>
              <a:buNone/>
            </a:pPr>
            <a:r>
              <a:rPr lang="en-ZA" sz="1600" dirty="0" smtClean="0"/>
              <a:t>Email</a:t>
            </a:r>
            <a:r>
              <a:rPr lang="en-ZA" sz="1600" dirty="0" smtClean="0"/>
              <a:t>: </a:t>
            </a:r>
            <a:r>
              <a:rPr lang="en-ZA" sz="1600" u="sng" dirty="0" smtClean="0">
                <a:hlinkClick r:id="rId3"/>
              </a:rPr>
              <a:t>pria.chetty@za.pwc.com</a:t>
            </a:r>
            <a:endParaRPr lang="en-ZA" sz="1600" u="sng" dirty="0" smtClean="0"/>
          </a:p>
          <a:p>
            <a:pPr>
              <a:buNone/>
            </a:pPr>
            <a:r>
              <a:rPr lang="en-ZA" sz="1600" u="sng" dirty="0" smtClean="0"/>
              <a:t>PricewaterhouseCoopers</a:t>
            </a:r>
          </a:p>
          <a:p>
            <a:pPr>
              <a:buNone/>
            </a:pPr>
            <a:r>
              <a:rPr lang="en-ZA" sz="1600" u="sng" dirty="0" smtClean="0"/>
              <a:t>2 </a:t>
            </a:r>
            <a:r>
              <a:rPr lang="en-ZA" sz="1600" u="sng" dirty="0" smtClean="0"/>
              <a:t>Eglin Road, Sunninghill, </a:t>
            </a:r>
            <a:r>
              <a:rPr lang="en-ZA" sz="1600" u="sng" dirty="0" smtClean="0"/>
              <a:t>Johannesburg</a:t>
            </a:r>
          </a:p>
          <a:p>
            <a:pPr>
              <a:buNone/>
            </a:pPr>
            <a:r>
              <a:rPr lang="en-ZA" sz="1600" u="sng" dirty="0" smtClean="0">
                <a:hlinkClick r:id="rId4"/>
              </a:rPr>
              <a:t>http</a:t>
            </a:r>
            <a:r>
              <a:rPr lang="en-ZA" sz="1600" u="sng" dirty="0" smtClean="0">
                <a:hlinkClick r:id="rId4"/>
              </a:rPr>
              <a:t>://</a:t>
            </a:r>
            <a:r>
              <a:rPr lang="en-ZA" sz="1600" u="sng" dirty="0" smtClean="0">
                <a:hlinkClick r:id="rId4"/>
              </a:rPr>
              <a:t>www.pwc.com/za</a:t>
            </a:r>
            <a:endParaRPr lang="en-ZA" sz="1600" u="sng" dirty="0" smtClean="0"/>
          </a:p>
          <a:p>
            <a:pPr>
              <a:buNone/>
            </a:pPr>
            <a:endParaRPr lang="en-GB" sz="16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815262" cy="5619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Summary of the Content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81000" y="1484784"/>
            <a:ext cx="8763000" cy="4614863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None/>
              <a:defRPr/>
            </a:pPr>
            <a:endParaRPr lang="en-US" sz="18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en-US" sz="2000" b="1" dirty="0" smtClean="0"/>
              <a:t>Objectives of the Regional Assessment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en-US" sz="2000" b="1" dirty="0" smtClean="0"/>
              <a:t>Methodology </a:t>
            </a:r>
            <a:r>
              <a:rPr lang="en-US" sz="2000" b="1" dirty="0" smtClean="0"/>
              <a:t>Followed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en-US" sz="2000" b="1" dirty="0" smtClean="0"/>
              <a:t>Key </a:t>
            </a:r>
            <a:r>
              <a:rPr lang="en-US" sz="2000" b="1" dirty="0" smtClean="0"/>
              <a:t>Frames of Inquiry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en-GB" sz="2000" b="1" dirty="0" smtClean="0"/>
              <a:t>Comparative </a:t>
            </a:r>
            <a:r>
              <a:rPr lang="en-GB" sz="2000" b="1" dirty="0" smtClean="0"/>
              <a:t>Analysis of National Policy and Legislation on 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en-GB" sz="2000" b="1" dirty="0" smtClean="0"/>
              <a:t>Data Protection in SADC Member States (15 Countries)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en-GB" sz="2000" b="1" dirty="0" smtClean="0"/>
              <a:t>Summary </a:t>
            </a:r>
            <a:r>
              <a:rPr lang="en-GB" sz="2000" b="1" dirty="0" smtClean="0"/>
              <a:t>of Findings 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en-GB" sz="2000" b="1" dirty="0" smtClean="0"/>
              <a:t>Statement </a:t>
            </a:r>
            <a:r>
              <a:rPr lang="en-GB" sz="2000" b="1" dirty="0" smtClean="0"/>
              <a:t>of Best Practices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15312" cy="1138773"/>
          </a:xfrm>
        </p:spPr>
        <p:txBody>
          <a:bodyPr/>
          <a:lstStyle/>
          <a:p>
            <a:r>
              <a:rPr lang="en-US" sz="3200" dirty="0" smtClean="0"/>
              <a:t>Objectives of Regional Assessment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GB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4745037"/>
          </a:xfrm>
        </p:spPr>
        <p:txBody>
          <a:bodyPr/>
          <a:lstStyle/>
          <a:p>
            <a:pPr indent="0">
              <a:lnSpc>
                <a:spcPct val="150000"/>
              </a:lnSpc>
              <a:buNone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Analysis</a:t>
            </a:r>
            <a:r>
              <a:rPr lang="en-GB" sz="1800" b="1" dirty="0" smtClean="0"/>
              <a:t> of the key issues and common principles reflected in ICT regulatory and legislative frameworks relating to data protection in the SADC Member States </a:t>
            </a:r>
            <a:endParaRPr lang="en-GB" sz="1800" b="1" dirty="0" smtClean="0"/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Review</a:t>
            </a:r>
            <a:r>
              <a:rPr lang="en-GB" sz="1800" b="1" dirty="0" smtClean="0"/>
              <a:t> </a:t>
            </a:r>
            <a:r>
              <a:rPr lang="en-GB" sz="1800" b="1" dirty="0" smtClean="0"/>
              <a:t>of laws to identify relevant trends and key issues on data protection regulation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Conduct Comparative Analysis </a:t>
            </a:r>
            <a:r>
              <a:rPr lang="en-GB" sz="1800" b="1" dirty="0" smtClean="0"/>
              <a:t>to facilitate harmonisation </a:t>
            </a:r>
            <a:r>
              <a:rPr lang="en-GB" sz="1800" b="1" dirty="0" smtClean="0"/>
              <a:t>of policies and laws</a:t>
            </a:r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Document Best Practice </a:t>
            </a:r>
            <a:r>
              <a:rPr lang="en-GB" sz="1800" b="1" dirty="0" smtClean="0"/>
              <a:t>findings </a:t>
            </a:r>
            <a:r>
              <a:rPr lang="en-GB" sz="1800" b="1" dirty="0" smtClean="0"/>
              <a:t>that may be used for the development of a Model Law for the SADC Region</a:t>
            </a:r>
          </a:p>
          <a:p>
            <a:pPr>
              <a:buNone/>
            </a:pPr>
            <a:r>
              <a:rPr lang="en-GB" sz="2000" b="1" dirty="0" smtClean="0"/>
              <a:t>	</a:t>
            </a:r>
            <a:r>
              <a:rPr lang="en-GB" sz="2800" dirty="0" smtClean="0"/>
              <a:t> </a:t>
            </a:r>
          </a:p>
          <a:p>
            <a:pPr>
              <a:buNone/>
            </a:pPr>
            <a:endParaRPr lang="en-GB" sz="24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11560" y="168896"/>
            <a:ext cx="8215312" cy="1754326"/>
          </a:xfrm>
        </p:spPr>
        <p:txBody>
          <a:bodyPr/>
          <a:lstStyle/>
          <a:p>
            <a:r>
              <a:rPr lang="en-US" dirty="0" smtClean="0"/>
              <a:t>Regional Assessment Methodology  </a:t>
            </a:r>
            <a:r>
              <a:rPr lang="en-US" dirty="0" smtClean="0"/>
              <a:t/>
            </a:r>
            <a:br>
              <a:rPr lang="en-US" dirty="0" smtClean="0"/>
            </a:br>
            <a:endParaRPr lang="en-GB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4745037"/>
          </a:xfrm>
        </p:spPr>
        <p:txBody>
          <a:bodyPr/>
          <a:lstStyle/>
          <a:p>
            <a:pPr>
              <a:buNone/>
            </a:pPr>
            <a:r>
              <a:rPr lang="en-GB" sz="2000" b="1" dirty="0" smtClean="0"/>
              <a:t>	</a:t>
            </a:r>
            <a:r>
              <a:rPr lang="en-GB" sz="2800" dirty="0" smtClean="0"/>
              <a:t> </a:t>
            </a:r>
          </a:p>
          <a:p>
            <a:pPr>
              <a:buNone/>
            </a:pPr>
            <a:endParaRPr lang="en-GB" sz="2400" b="1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323528" y="1397000"/>
          <a:ext cx="84249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39552" y="794534"/>
            <a:ext cx="7815262" cy="646331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Frames of Inquiry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892480" cy="4614863"/>
          </a:xfrm>
        </p:spPr>
        <p:txBody>
          <a:bodyPr/>
          <a:lstStyle/>
          <a:p>
            <a:pPr indent="0">
              <a:lnSpc>
                <a:spcPct val="150000"/>
              </a:lnSpc>
              <a:buNone/>
              <a:defRPr/>
            </a:pPr>
            <a:r>
              <a:rPr lang="en-GB" sz="1800" b="1" dirty="0" smtClean="0"/>
              <a:t>International </a:t>
            </a:r>
            <a:r>
              <a:rPr lang="en-GB" sz="1800" b="1" dirty="0" smtClean="0"/>
              <a:t>and regional frameworks </a:t>
            </a:r>
            <a:r>
              <a:rPr lang="en-GB" sz="1800" b="1" dirty="0" smtClean="0"/>
              <a:t>establish </a:t>
            </a:r>
            <a:r>
              <a:rPr lang="en-GB" sz="1800" b="1" dirty="0" smtClean="0"/>
              <a:t>the primary themes, intent and functional requirements for data protection regulation. </a:t>
            </a:r>
            <a:endParaRPr lang="en-GB" sz="1800" b="1" dirty="0" smtClean="0"/>
          </a:p>
          <a:p>
            <a:pPr indent="0">
              <a:lnSpc>
                <a:spcPct val="150000"/>
              </a:lnSpc>
              <a:buNone/>
              <a:defRPr/>
            </a:pPr>
            <a:r>
              <a:rPr lang="en-GB" sz="1800" b="1" dirty="0" smtClean="0"/>
              <a:t>Within SADC Member States, inquire:</a:t>
            </a:r>
            <a:endParaRPr lang="en-ZA" sz="1800" b="1" dirty="0" smtClean="0"/>
          </a:p>
          <a:p>
            <a:pPr marL="800100" indent="-457200">
              <a:lnSpc>
                <a:spcPct val="150000"/>
              </a:lnSpc>
              <a:buClrTx/>
              <a:buSzPct val="100000"/>
              <a:buFont typeface="+mj-lt"/>
              <a:buAutoNum type="arabicPeriod"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</a:rPr>
              <a:t>Designated</a:t>
            </a:r>
            <a:r>
              <a:rPr lang="en-GB" sz="2000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2000" b="1" dirty="0" smtClean="0">
                <a:solidFill>
                  <a:schemeClr val="tx1">
                    <a:lumMod val="50000"/>
                  </a:schemeClr>
                </a:solidFill>
              </a:rPr>
              <a:t>national data protection </a:t>
            </a:r>
            <a:r>
              <a:rPr lang="en-GB" sz="2000" b="1" dirty="0" smtClean="0">
                <a:solidFill>
                  <a:schemeClr val="tx1">
                    <a:lumMod val="50000"/>
                  </a:schemeClr>
                </a:solidFill>
              </a:rPr>
              <a:t>legislation</a:t>
            </a:r>
          </a:p>
          <a:p>
            <a:pPr marL="800100" indent="-457200">
              <a:lnSpc>
                <a:spcPct val="150000"/>
              </a:lnSpc>
              <a:buClrTx/>
              <a:buSzPct val="100000"/>
              <a:buFont typeface="+mj-lt"/>
              <a:buAutoNum type="arabicPeriod"/>
              <a:defRPr/>
            </a:pPr>
            <a:r>
              <a:rPr lang="en-GB" sz="2000" b="1" dirty="0" smtClean="0">
                <a:solidFill>
                  <a:schemeClr val="tx1">
                    <a:lumMod val="50000"/>
                  </a:schemeClr>
                </a:solidFill>
              </a:rPr>
              <a:t>Prevalence </a:t>
            </a:r>
            <a:r>
              <a:rPr lang="en-GB" sz="2000" b="1" dirty="0" smtClean="0">
                <a:solidFill>
                  <a:schemeClr val="tx1">
                    <a:lumMod val="50000"/>
                  </a:schemeClr>
                </a:solidFill>
              </a:rPr>
              <a:t>of regulation that has a </a:t>
            </a: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</a:rPr>
              <a:t>bearing on the right to privacy</a:t>
            </a:r>
            <a:r>
              <a:rPr lang="en-GB" sz="2000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2000" b="1" dirty="0" smtClean="0">
                <a:solidFill>
                  <a:schemeClr val="tx1">
                    <a:lumMod val="50000"/>
                  </a:schemeClr>
                </a:solidFill>
              </a:rPr>
              <a:t>and protection of personal information in </a:t>
            </a:r>
            <a:r>
              <a:rPr lang="en-GB" sz="2000" b="1" dirty="0" smtClean="0">
                <a:solidFill>
                  <a:schemeClr val="tx1">
                    <a:lumMod val="50000"/>
                  </a:schemeClr>
                </a:solidFill>
              </a:rPr>
              <a:t>the </a:t>
            </a:r>
            <a:r>
              <a:rPr lang="en-GB" sz="2000" b="1" dirty="0" smtClean="0">
                <a:solidFill>
                  <a:schemeClr val="tx1">
                    <a:lumMod val="50000"/>
                  </a:schemeClr>
                </a:solidFill>
              </a:rPr>
              <a:t>SADC Member States. </a:t>
            </a:r>
            <a:endParaRPr lang="en-ZA" sz="20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7815262" cy="646331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Frames of Inquiry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614863"/>
          </a:xfrm>
        </p:spPr>
        <p:txBody>
          <a:bodyPr/>
          <a:lstStyle/>
          <a:p>
            <a:pPr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Definitions </a:t>
            </a:r>
            <a:r>
              <a:rPr lang="en-GB" sz="1800" b="1" dirty="0" smtClean="0"/>
              <a:t>of personal information and sensitive information, 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Principles </a:t>
            </a:r>
            <a:r>
              <a:rPr lang="en-GB" sz="1800" b="1" dirty="0" smtClean="0"/>
              <a:t>of data </a:t>
            </a:r>
            <a:r>
              <a:rPr lang="en-GB" sz="1800" b="1" dirty="0" smtClean="0"/>
              <a:t>protection </a:t>
            </a:r>
            <a:endParaRPr lang="en-GB" sz="1800" b="1" dirty="0" smtClean="0"/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GB" sz="1800" b="1" dirty="0" smtClean="0"/>
              <a:t>Nature </a:t>
            </a:r>
            <a:r>
              <a:rPr lang="en-GB" sz="1800" b="1" dirty="0" smtClean="0"/>
              <a:t>and functions of the </a:t>
            </a: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Data Protection Regulator  </a:t>
            </a:r>
            <a:r>
              <a:rPr lang="en-GB" sz="1800" b="1" dirty="0" smtClean="0"/>
              <a:t>Regulation of </a:t>
            </a: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Transborder </a:t>
            </a:r>
            <a:r>
              <a:rPr lang="en-GB" sz="1800" b="1" dirty="0" smtClean="0"/>
              <a:t>flows of personal </a:t>
            </a:r>
            <a:r>
              <a:rPr lang="en-GB" sz="1800" b="1" dirty="0" smtClean="0"/>
              <a:t>information</a:t>
            </a:r>
            <a:endParaRPr lang="en-ZA" sz="1800" b="1" dirty="0" smtClean="0"/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GB" sz="1800" b="1" dirty="0" smtClean="0"/>
              <a:t>Nature </a:t>
            </a:r>
            <a:r>
              <a:rPr lang="en-GB" sz="1800" b="1" dirty="0" smtClean="0"/>
              <a:t>of the </a:t>
            </a: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Constitutional</a:t>
            </a:r>
            <a:r>
              <a:rPr lang="en-GB" sz="1800" b="1" dirty="0" smtClean="0"/>
              <a:t> right </a:t>
            </a:r>
            <a:r>
              <a:rPr lang="en-GB" sz="1800" b="1" dirty="0" smtClean="0"/>
              <a:t>to privacy </a:t>
            </a:r>
            <a:endParaRPr lang="en-GB" sz="1800" b="1" dirty="0" smtClean="0"/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GB" sz="1800" b="1" dirty="0" smtClean="0"/>
              <a:t>Privacy in </a:t>
            </a: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</a:rPr>
              <a:t>Consumer Protection 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GB" sz="1800" b="1" dirty="0" smtClean="0"/>
              <a:t>Privacy in </a:t>
            </a: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</a:rPr>
              <a:t>Electronic Communications</a:t>
            </a:r>
            <a:endParaRPr lang="en-GB" sz="2400" b="1" i="1" dirty="0" smtClean="0">
              <a:solidFill>
                <a:schemeClr val="tx1">
                  <a:lumMod val="50000"/>
                </a:schemeClr>
              </a:solidFill>
            </a:endParaRP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GB" sz="1800" b="1" dirty="0" smtClean="0"/>
              <a:t>Rights </a:t>
            </a:r>
            <a:r>
              <a:rPr lang="en-GB" sz="1800" b="1" dirty="0" smtClean="0"/>
              <a:t>of </a:t>
            </a:r>
            <a:r>
              <a:rPr lang="en-GB" sz="2400" b="1" i="1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Access To Information</a:t>
            </a:r>
            <a:r>
              <a:rPr lang="en-GB" sz="1800" b="1" dirty="0" smtClean="0"/>
              <a:t> versus </a:t>
            </a:r>
            <a:r>
              <a:rPr lang="en-GB" sz="1800" b="1" dirty="0" smtClean="0"/>
              <a:t>the right to </a:t>
            </a:r>
            <a:r>
              <a:rPr lang="en-GB" sz="1800" b="1" dirty="0" smtClean="0"/>
              <a:t>privacy</a:t>
            </a:r>
            <a:endParaRPr lang="en-ZA" sz="1800" b="1" dirty="0" smtClean="0"/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39552" y="517535"/>
            <a:ext cx="7815262" cy="1200329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Comparative Analysis/ Data Protection Law and Policy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81000" y="1484784"/>
            <a:ext cx="8763000" cy="4614863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None/>
              <a:defRPr/>
            </a:pPr>
            <a:endParaRPr lang="en-US" sz="18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GB" sz="1800" b="1" dirty="0" smtClean="0"/>
              <a:t>None of </a:t>
            </a:r>
            <a:r>
              <a:rPr lang="en-GB" sz="1800" b="1" dirty="0" smtClean="0"/>
              <a:t>the Member States have a dedicated Data Protection Policy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GB" sz="1800" b="1" dirty="0" smtClean="0"/>
              <a:t>Namibia, Lesotho, Swaziland, Botswana have ICT Policies that reference the importance of/ need for data protection regulation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GB" sz="1800" b="1" dirty="0" smtClean="0"/>
              <a:t>Mauritius, Angola and Zimbabwe have enacted data protection laws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GB" sz="1800" b="1" dirty="0" smtClean="0"/>
              <a:t>South Africa has a data protection law pending enactment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1800" b="1" dirty="0" smtClean="0"/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18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24803" t="16798" r="25748" b="9659"/>
          <a:stretch>
            <a:fillRect/>
          </a:stretch>
        </p:blipFill>
        <p:spPr bwMode="auto">
          <a:xfrm>
            <a:off x="395536" y="0"/>
            <a:ext cx="8280920" cy="6061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539552" y="517535"/>
            <a:ext cx="7815262" cy="1200329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Comparative Analysis/ Right to Privacy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81000" y="1484784"/>
            <a:ext cx="8763000" cy="4614863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None/>
              <a:defRPr/>
            </a:pPr>
            <a:endParaRPr lang="en-US" sz="18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514350" indent="-514350">
              <a:spcBef>
                <a:spcPct val="0"/>
              </a:spcBef>
              <a:buNone/>
              <a:defRPr/>
            </a:pPr>
            <a:r>
              <a:rPr lang="en-GB" sz="2000" b="1" kern="1200" dirty="0" smtClean="0"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514350" indent="-514350">
              <a:spcBef>
                <a:spcPct val="0"/>
              </a:spcBef>
              <a:buNone/>
              <a:defRPr/>
            </a:pPr>
            <a:endParaRPr lang="en-GB" sz="2000" b="1" kern="1200" dirty="0" smtClean="0">
              <a:solidFill>
                <a:srgbClr val="1B5BA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628800"/>
            <a:ext cx="8763000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B5BA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lang="en-GB" sz="1800" b="1" kern="0" dirty="0" smtClean="0">
                <a:solidFill>
                  <a:srgbClr val="5C5C5C"/>
                </a:solidFill>
                <a:latin typeface="+mn-lt"/>
              </a:rPr>
              <a:t>All countries have a constitutional right to privacy</a:t>
            </a: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1800" b="1" i="0" u="none" strike="noStrike" kern="0" cap="none" spc="0" normalizeH="0" noProof="0" dirty="0" smtClean="0">
                <a:ln>
                  <a:noFill/>
                </a:ln>
                <a:solidFill>
                  <a:srgbClr val="5C5C5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Certain countries including Malawi, Namibia, Tanzania and Zambia</a:t>
            </a: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lang="en-GB" sz="1800" b="1" kern="0" noProof="0" dirty="0" smtClean="0">
                <a:solidFill>
                  <a:srgbClr val="5C5C5C"/>
                </a:solidFill>
                <a:latin typeface="+mn-lt"/>
              </a:rPr>
              <a:t>recognise the privacy of communications</a:t>
            </a: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0" lang="en-GB" sz="1800" b="1" i="0" u="none" strike="noStrike" kern="0" cap="none" spc="0" normalizeH="0" dirty="0" smtClean="0">
                <a:ln>
                  <a:noFill/>
                </a:ln>
                <a:solidFill>
                  <a:srgbClr val="5C5C5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Limited data protection</a:t>
            </a: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lang="en-GB" sz="1800" b="1" kern="0" noProof="0" dirty="0" smtClean="0">
              <a:solidFill>
                <a:srgbClr val="5C5C5C"/>
              </a:solidFill>
              <a:latin typeface="+mn-lt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lang="en-GB" sz="1800" b="1" kern="0" noProof="0" dirty="0" smtClean="0">
                <a:solidFill>
                  <a:srgbClr val="5C5C5C"/>
                </a:solidFill>
                <a:latin typeface="+mn-lt"/>
              </a:rPr>
              <a:t>May be the basis for future data protection regulation</a:t>
            </a:r>
            <a:r>
              <a:rPr kumimoji="0" lang="en-GB" sz="1800" b="1" i="0" u="none" strike="noStrike" kern="0" cap="none" spc="0" normalizeH="0" noProof="0" dirty="0" smtClean="0">
                <a:ln>
                  <a:noFill/>
                </a:ln>
                <a:solidFill>
                  <a:srgbClr val="5C5C5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5C5C5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TU-e">
  <a:themeElements>
    <a:clrScheme name="ITU-e 4">
      <a:dk1>
        <a:srgbClr val="5C5C5C"/>
      </a:dk1>
      <a:lt1>
        <a:srgbClr val="FFFFFF"/>
      </a:lt1>
      <a:dk2>
        <a:srgbClr val="1B5BA2"/>
      </a:dk2>
      <a:lt2>
        <a:srgbClr val="808080"/>
      </a:lt2>
      <a:accent1>
        <a:srgbClr val="FFFFFF"/>
      </a:accent1>
      <a:accent2>
        <a:srgbClr val="3333CC"/>
      </a:accent2>
      <a:accent3>
        <a:srgbClr val="FFFFFF"/>
      </a:accent3>
      <a:accent4>
        <a:srgbClr val="4D4D4D"/>
      </a:accent4>
      <a:accent5>
        <a:srgbClr val="FFFFFF"/>
      </a:accent5>
      <a:accent6>
        <a:srgbClr val="2D2DB9"/>
      </a:accent6>
      <a:hlink>
        <a:srgbClr val="1B5BA2"/>
      </a:hlink>
      <a:folHlink>
        <a:srgbClr val="B2B2B2"/>
      </a:folHlink>
    </a:clrScheme>
    <a:fontScheme name="ITU-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rgbClr val="64646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rgbClr val="64646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ITU-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U-e 2">
        <a:dk1>
          <a:srgbClr val="5C5C5C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4D4D4D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U-e 3">
        <a:dk1>
          <a:srgbClr val="5C5C5C"/>
        </a:dk1>
        <a:lt1>
          <a:srgbClr val="FFFFFF"/>
        </a:lt1>
        <a:dk2>
          <a:srgbClr val="1B5BA2"/>
        </a:dk2>
        <a:lt2>
          <a:srgbClr val="808080"/>
        </a:lt2>
        <a:accent1>
          <a:srgbClr val="FFFFFF"/>
        </a:accent1>
        <a:accent2>
          <a:srgbClr val="3333CC"/>
        </a:accent2>
        <a:accent3>
          <a:srgbClr val="FFFFFF"/>
        </a:accent3>
        <a:accent4>
          <a:srgbClr val="4D4D4D"/>
        </a:accent4>
        <a:accent5>
          <a:srgbClr val="FFFFF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U-e 4">
        <a:dk1>
          <a:srgbClr val="5C5C5C"/>
        </a:dk1>
        <a:lt1>
          <a:srgbClr val="FFFFFF"/>
        </a:lt1>
        <a:dk2>
          <a:srgbClr val="1B5BA2"/>
        </a:dk2>
        <a:lt2>
          <a:srgbClr val="808080"/>
        </a:lt2>
        <a:accent1>
          <a:srgbClr val="FFFFFF"/>
        </a:accent1>
        <a:accent2>
          <a:srgbClr val="3333CC"/>
        </a:accent2>
        <a:accent3>
          <a:srgbClr val="FFFFFF"/>
        </a:accent3>
        <a:accent4>
          <a:srgbClr val="4D4D4D"/>
        </a:accent4>
        <a:accent5>
          <a:srgbClr val="FFFFFF"/>
        </a:accent5>
        <a:accent6>
          <a:srgbClr val="2D2DB9"/>
        </a:accent6>
        <a:hlink>
          <a:srgbClr val="1B5BA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ITU-e</Template>
  <TotalTime>9071</TotalTime>
  <Words>754</Words>
  <Application>Microsoft Office PowerPoint</Application>
  <PresentationFormat>On-screen Show (4:3)</PresentationFormat>
  <Paragraphs>166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Verdana</vt:lpstr>
      <vt:lpstr>Arial</vt:lpstr>
      <vt:lpstr>Wingdings</vt:lpstr>
      <vt:lpstr>Zurich BT</vt:lpstr>
      <vt:lpstr>Times New Roman</vt:lpstr>
      <vt:lpstr>Univers</vt:lpstr>
      <vt:lpstr>Calibri</vt:lpstr>
      <vt:lpstr>Cambria</vt:lpstr>
      <vt:lpstr>Lucida Handwriting</vt:lpstr>
      <vt:lpstr>ITU-e</vt:lpstr>
      <vt:lpstr>HIPSSA Project </vt:lpstr>
      <vt:lpstr>Summary of the Content</vt:lpstr>
      <vt:lpstr>Objectives of Regional Assessment </vt:lpstr>
      <vt:lpstr>Regional Assessment Methodology   </vt:lpstr>
      <vt:lpstr>Frames of Inquiry</vt:lpstr>
      <vt:lpstr>Frames of Inquiry</vt:lpstr>
      <vt:lpstr>Comparative Analysis/ Data Protection Law and Policy</vt:lpstr>
      <vt:lpstr>Slide 8</vt:lpstr>
      <vt:lpstr>Comparative Analysis/ Right to Privacy</vt:lpstr>
      <vt:lpstr>Comparative Analysis/Data Protection in Electronic Communications </vt:lpstr>
      <vt:lpstr>Comparative Analysis/Access to Information Rights </vt:lpstr>
      <vt:lpstr>Comparative Analysis/Interception of Communications </vt:lpstr>
      <vt:lpstr>Comparative Analysis/ Consumer Protection and Privacy </vt:lpstr>
      <vt:lpstr>Slide 14</vt:lpstr>
      <vt:lpstr>Best Practices</vt:lpstr>
      <vt:lpstr>Best Practices/ Mauritius</vt:lpstr>
      <vt:lpstr>Best Practices/ South Africa</vt:lpstr>
      <vt:lpstr>Conclusion </vt:lpstr>
      <vt:lpstr>Thank You  </vt:lpstr>
    </vt:vector>
  </TitlesOfParts>
  <Company>ITU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EC project</dc:title>
  <dc:creator>S. Guyot</dc:creator>
  <cp:lastModifiedBy>PricewaterhouseCoopers</cp:lastModifiedBy>
  <cp:revision>509</cp:revision>
  <cp:lastPrinted>2001-11-25T13:41:09Z</cp:lastPrinted>
  <dcterms:created xsi:type="dcterms:W3CDTF">2006-05-30T12:53:59Z</dcterms:created>
  <dcterms:modified xsi:type="dcterms:W3CDTF">2012-02-22T16:17:22Z</dcterms:modified>
</cp:coreProperties>
</file>