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handoutMasterIdLst>
    <p:handoutMasterId r:id="rId28"/>
  </p:handoutMasterIdLst>
  <p:sldIdLst>
    <p:sldId id="676" r:id="rId2"/>
    <p:sldId id="695" r:id="rId3"/>
    <p:sldId id="696" r:id="rId4"/>
    <p:sldId id="703" r:id="rId5"/>
    <p:sldId id="704" r:id="rId6"/>
    <p:sldId id="705" r:id="rId7"/>
    <p:sldId id="706" r:id="rId8"/>
    <p:sldId id="707" r:id="rId9"/>
    <p:sldId id="708" r:id="rId10"/>
    <p:sldId id="709" r:id="rId11"/>
    <p:sldId id="710" r:id="rId12"/>
    <p:sldId id="711" r:id="rId13"/>
    <p:sldId id="712" r:id="rId14"/>
    <p:sldId id="713" r:id="rId15"/>
    <p:sldId id="714" r:id="rId16"/>
    <p:sldId id="715" r:id="rId17"/>
    <p:sldId id="716" r:id="rId18"/>
    <p:sldId id="717" r:id="rId19"/>
    <p:sldId id="718" r:id="rId20"/>
    <p:sldId id="719" r:id="rId21"/>
    <p:sldId id="720" r:id="rId22"/>
    <p:sldId id="721" r:id="rId23"/>
    <p:sldId id="722" r:id="rId24"/>
    <p:sldId id="723" r:id="rId25"/>
    <p:sldId id="694" r:id="rId26"/>
  </p:sldIdLst>
  <p:sldSz cx="9144000" cy="6858000" type="screen4x3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b="1" i="1"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5F5F5F"/>
    <a:srgbClr val="3366FF"/>
    <a:srgbClr val="000066"/>
    <a:srgbClr val="FF9933"/>
    <a:srgbClr val="F98F99"/>
    <a:srgbClr val="279742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5" autoAdjust="0"/>
    <p:restoredTop sz="91580" autoAdjust="0"/>
  </p:normalViewPr>
  <p:slideViewPr>
    <p:cSldViewPr>
      <p:cViewPr>
        <p:scale>
          <a:sx n="66" d="100"/>
          <a:sy n="66" d="100"/>
        </p:scale>
        <p:origin x="-978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26C42AE-19C5-4B0A-AA31-F2581893F7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7046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2CB80885-A4F5-42A4-8F4B-A06E36B4A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76814B-9B4F-4C58-89DE-A8B3C0E876DD}" type="slidenum">
              <a:rPr lang="en-US" smtClean="0">
                <a:latin typeface="Arial" charset="0"/>
                <a:cs typeface="Arial" charset="0"/>
              </a:rPr>
              <a:pPr/>
              <a:t>1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21225"/>
            <a:ext cx="4994275" cy="4471988"/>
          </a:xfrm>
          <a:noFill/>
          <a:ln/>
        </p:spPr>
        <p:txBody>
          <a:bodyPr/>
          <a:lstStyle/>
          <a:p>
            <a:pPr eaLnBrk="1" hangingPunct="1"/>
            <a:endParaRPr lang="en-GB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CB80885-A4F5-42A4-8F4B-A06E36B4A02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atermark"/>
          <p:cNvPicPr>
            <a:picLocks noChangeAspect="1" noChangeArrowheads="1"/>
          </p:cNvPicPr>
          <p:nvPr/>
        </p:nvPicPr>
        <p:blipFill>
          <a:blip r:embed="rId2" cstate="print"/>
          <a:srcRect l="6723" b="12773"/>
          <a:stretch>
            <a:fillRect/>
          </a:stretch>
        </p:blipFill>
        <p:spPr bwMode="auto">
          <a:xfrm>
            <a:off x="0" y="809625"/>
            <a:ext cx="646747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620000" y="6175375"/>
            <a:ext cx="1281113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r>
              <a:rPr lang="en-US" sz="1000" b="0" i="0">
                <a:solidFill>
                  <a:schemeClr val="bg1"/>
                </a:solidFill>
                <a:latin typeface="Univers" pitchFamily="34" charset="0"/>
                <a:cs typeface="Arial" pitchFamily="34" charset="0"/>
              </a:rPr>
              <a:t>International</a:t>
            </a:r>
            <a:br>
              <a:rPr lang="en-US" sz="1000" b="0" i="0">
                <a:solidFill>
                  <a:schemeClr val="bg1"/>
                </a:solidFill>
                <a:latin typeface="Univers" pitchFamily="34" charset="0"/>
                <a:cs typeface="Arial" pitchFamily="34" charset="0"/>
              </a:rPr>
            </a:br>
            <a:r>
              <a:rPr lang="en-US" sz="1000" b="0" i="0">
                <a:solidFill>
                  <a:schemeClr val="bg1"/>
                </a:solidFill>
                <a:latin typeface="Univers" pitchFamily="34" charset="0"/>
                <a:cs typeface="Arial" pitchFamily="34" charset="0"/>
              </a:rPr>
              <a:t>Telecommunication</a:t>
            </a:r>
            <a:br>
              <a:rPr lang="en-US" sz="1000" b="0" i="0">
                <a:solidFill>
                  <a:schemeClr val="bg1"/>
                </a:solidFill>
                <a:latin typeface="Univers" pitchFamily="34" charset="0"/>
                <a:cs typeface="Arial" pitchFamily="34" charset="0"/>
              </a:rPr>
            </a:br>
            <a:r>
              <a:rPr lang="en-US" sz="1000" b="0" i="0">
                <a:solidFill>
                  <a:schemeClr val="bg1"/>
                </a:solidFill>
                <a:latin typeface="Univers" pitchFamily="34" charset="0"/>
                <a:cs typeface="Arial" pitchFamily="34" charset="0"/>
              </a:rPr>
              <a:t>Union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200" i="0">
                <a:solidFill>
                  <a:srgbClr val="0C4B84"/>
                </a:solidFill>
                <a:cs typeface="Arial" pitchFamily="34" charset="0"/>
              </a:rPr>
              <a:t> </a:t>
            </a:r>
            <a:endParaRPr lang="en-US" sz="2400" b="0" i="0">
              <a:cs typeface="Arial" pitchFamily="34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200" i="0">
                <a:solidFill>
                  <a:srgbClr val="0C4B84"/>
                </a:solidFill>
                <a:cs typeface="Arial" pitchFamily="34" charset="0"/>
              </a:rPr>
              <a:t> </a:t>
            </a:r>
            <a:endParaRPr lang="en-US" sz="2400" b="0" i="0">
              <a:cs typeface="Arial" pitchFamily="34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defRPr/>
            </a:pPr>
            <a:r>
              <a:rPr lang="en-US" sz="1000" b="0" i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en-US" sz="2400" b="0" i="0">
              <a:cs typeface="Arial" pitchFamily="34" charset="0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>
            <a:off x="395288" y="6524625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pitchFamily="34" charset="0"/>
            </a:endParaRP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914400" y="6477000"/>
            <a:ext cx="757238" cy="244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b="0" i="0">
                <a:solidFill>
                  <a:srgbClr val="0E438A"/>
                </a:solidFill>
                <a:latin typeface="Zurich BT" charset="0"/>
                <a:cs typeface="Times New Roman" pitchFamily="18" charset="0"/>
              </a:rPr>
              <a:t>Sep, 2008</a:t>
            </a:r>
          </a:p>
        </p:txBody>
      </p:sp>
      <p:pic>
        <p:nvPicPr>
          <p:cNvPr id="11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white">
          <a:xfrm>
            <a:off x="7086600" y="0"/>
            <a:ext cx="2057400" cy="8636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  <p:sp>
        <p:nvSpPr>
          <p:cNvPr id="573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484313"/>
            <a:ext cx="7772400" cy="1728787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2447925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3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47088" y="6403975"/>
            <a:ext cx="339725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81742-8155-4F6F-8808-FA03D1DFB1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8" grpId="0" autoUpdateAnimBg="0"/>
      <p:bldP spid="57349" grpId="0" build="p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04D17-17D1-4109-9581-7F030FBFB3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D3055-BCAB-4CA2-B0C7-3C3A8CE4C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1989138"/>
            <a:ext cx="3810000" cy="4256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9138"/>
            <a:ext cx="3810000" cy="4256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CDC40-5755-400C-9AEC-E000E271ED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0DCFA3-00C4-4F22-B621-D64B3EDCBF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9B724-22FF-46F0-8BDB-39DBA5AA1B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D9C66C-BE1C-4FCF-BB07-9E14A6F9D4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47894-63A7-4E64-BA36-3A3D92B9D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F4D46-248D-4593-982D-7ABE8C537F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17DDA-E780-48A8-9BAE-A9DC2B8B14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081088"/>
            <a:ext cx="1943100" cy="51641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213" y="1081088"/>
            <a:ext cx="5678487" cy="51641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402691-5B52-42FE-A29C-7B19A9513B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4213" y="1081088"/>
            <a:ext cx="7773987" cy="51641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130E9-C401-494E-84A2-47C8CA05EC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termark"/>
          <p:cNvPicPr>
            <a:picLocks noChangeAspect="1" noChangeArrowheads="1"/>
          </p:cNvPicPr>
          <p:nvPr/>
        </p:nvPicPr>
        <p:blipFill>
          <a:blip r:embed="rId14" cstate="print"/>
          <a:srcRect l="6723" b="12773"/>
          <a:stretch>
            <a:fillRect/>
          </a:stretch>
        </p:blipFill>
        <p:spPr bwMode="auto">
          <a:xfrm>
            <a:off x="0" y="809625"/>
            <a:ext cx="6467475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Line 3"/>
          <p:cNvSpPr>
            <a:spLocks noChangeShapeType="1"/>
          </p:cNvSpPr>
          <p:nvPr/>
        </p:nvSpPr>
        <p:spPr bwMode="auto">
          <a:xfrm flipH="1">
            <a:off x="395288" y="6524625"/>
            <a:ext cx="82804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pitchFamily="34" charset="0"/>
            </a:endParaRP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081088"/>
            <a:ext cx="7772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4400" y="6384925"/>
            <a:ext cx="339725" cy="244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000" b="0" i="0">
                <a:solidFill>
                  <a:srgbClr val="0E438A"/>
                </a:solidFill>
                <a:latin typeface="Zurich BT" charset="0"/>
                <a:cs typeface="Times New Roman" pitchFamily="18" charset="0"/>
              </a:defRPr>
            </a:lvl1pPr>
          </a:lstStyle>
          <a:p>
            <a:pPr>
              <a:defRPr/>
            </a:pPr>
            <a:fld id="{481FE0E6-48FA-432C-B21A-B068E97E5F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989138"/>
            <a:ext cx="7772400" cy="425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8" name="Line 8"/>
          <p:cNvSpPr>
            <a:spLocks noChangeShapeType="1"/>
          </p:cNvSpPr>
          <p:nvPr/>
        </p:nvSpPr>
        <p:spPr bwMode="auto">
          <a:xfrm flipH="1" flipV="1">
            <a:off x="152400" y="762000"/>
            <a:ext cx="6934200" cy="0"/>
          </a:xfrm>
          <a:prstGeom prst="line">
            <a:avLst/>
          </a:prstGeom>
          <a:noFill/>
          <a:ln w="22225" cap="rnd">
            <a:solidFill>
              <a:srgbClr val="C0C0C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Arial" pitchFamily="34" charset="0"/>
            </a:endParaRPr>
          </a:p>
        </p:txBody>
      </p:sp>
      <p:pic>
        <p:nvPicPr>
          <p:cNvPr id="1032" name="Picture 1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white">
          <a:xfrm>
            <a:off x="7086600" y="0"/>
            <a:ext cx="2057400" cy="863600"/>
          </a:xfrm>
          <a:prstGeom prst="rect">
            <a:avLst/>
          </a:prstGeom>
          <a:noFill/>
          <a:ln w="76200" algn="ctr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693" r:id="rId5"/>
    <p:sldLayoutId id="2147483692" r:id="rId6"/>
    <p:sldLayoutId id="2147483691" r:id="rId7"/>
    <p:sldLayoutId id="2147483690" r:id="rId8"/>
    <p:sldLayoutId id="2147483689" r:id="rId9"/>
    <p:sldLayoutId id="2147483688" r:id="rId10"/>
    <p:sldLayoutId id="2147483687" r:id="rId11"/>
    <p:sldLayoutId id="2147483686" r:id="rId12"/>
  </p:sldLayoutIdLst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63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63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63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63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63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4" grpId="0"/>
      <p:bldP spid="56327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63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63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63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63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3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563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rgbClr val="1B5BA2"/>
          </a:solidFill>
          <a:latin typeface="Verdana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Clr>
          <a:srgbClr val="0E438A"/>
        </a:buClr>
        <a:buSzPct val="110000"/>
        <a:buFont typeface="Wingdings" pitchFamily="2" charset="2"/>
        <a:buChar char="§"/>
        <a:defRPr sz="3200">
          <a:solidFill>
            <a:srgbClr val="5C5C5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Ø"/>
        <a:defRPr sz="2800">
          <a:solidFill>
            <a:srgbClr val="5C5C5C"/>
          </a:solidFill>
          <a:latin typeface="+mn-lt"/>
          <a:cs typeface="+mn-cs"/>
        </a:defRPr>
      </a:lvl2pPr>
      <a:lvl3pPr marL="1143000" indent="-228600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Clr>
          <a:srgbClr val="0099CC"/>
        </a:buClr>
        <a:buFont typeface="Wingdings" pitchFamily="2" charset="2"/>
        <a:buChar char="§"/>
        <a:defRPr sz="2400">
          <a:solidFill>
            <a:srgbClr val="5C5C5C"/>
          </a:solidFill>
          <a:latin typeface="+mn-lt"/>
          <a:cs typeface="+mn-cs"/>
        </a:defRPr>
      </a:lvl3pPr>
      <a:lvl4pPr marL="1600200" indent="-228600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  <a:cs typeface="+mn-cs"/>
        </a:defRPr>
      </a:lvl4pPr>
      <a:lvl5pPr marL="2057400" indent="-228600" algn="l" rtl="0" eaLnBrk="0" fontAlgn="base" hangingPunct="0">
        <a:lnSpc>
          <a:spcPct val="105000"/>
        </a:lnSpc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  <a:cs typeface="+mn-cs"/>
        </a:defRPr>
      </a:lvl5pPr>
      <a:lvl6pPr marL="2514600" indent="-228600" algn="l" rtl="0" fontAlgn="base">
        <a:lnSpc>
          <a:spcPct val="105000"/>
        </a:lnSpc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  <a:cs typeface="+mn-cs"/>
        </a:defRPr>
      </a:lvl6pPr>
      <a:lvl7pPr marL="2971800" indent="-228600" algn="l" rtl="0" fontAlgn="base">
        <a:lnSpc>
          <a:spcPct val="105000"/>
        </a:lnSpc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  <a:cs typeface="+mn-cs"/>
        </a:defRPr>
      </a:lvl7pPr>
      <a:lvl8pPr marL="3429000" indent="-228600" algn="l" rtl="0" fontAlgn="base">
        <a:lnSpc>
          <a:spcPct val="105000"/>
        </a:lnSpc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  <a:cs typeface="+mn-cs"/>
        </a:defRPr>
      </a:lvl8pPr>
      <a:lvl9pPr marL="3886200" indent="-228600" algn="l" rtl="0" fontAlgn="base">
        <a:lnSpc>
          <a:spcPct val="105000"/>
        </a:lnSpc>
        <a:spcBef>
          <a:spcPct val="20000"/>
        </a:spcBef>
        <a:spcAft>
          <a:spcPct val="0"/>
        </a:spcAft>
        <a:buFont typeface="Verdana" pitchFamily="34" charset="0"/>
        <a:buChar char="–"/>
        <a:defRPr sz="2000">
          <a:solidFill>
            <a:srgbClr val="5C5C5C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sofie@tmgtelecom.com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mgtelecom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5BEE-A51F-47F4-BC2C-54B69A70B563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16386" name="Text Box 3"/>
          <p:cNvSpPr txBox="1">
            <a:spLocks noChangeArrowheads="1"/>
          </p:cNvSpPr>
          <p:nvPr/>
        </p:nvSpPr>
        <p:spPr bwMode="auto">
          <a:xfrm>
            <a:off x="304800" y="5562600"/>
            <a:ext cx="853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altLang="ja-JP" i="0">
              <a:ea typeface="MS PGothic" pitchFamily="34" charset="-128"/>
            </a:endParaRPr>
          </a:p>
        </p:txBody>
      </p:sp>
      <p:sp>
        <p:nvSpPr>
          <p:cNvPr id="789511" name="Text Box 7"/>
          <p:cNvSpPr txBox="1">
            <a:spLocks noChangeArrowheads="1"/>
          </p:cNvSpPr>
          <p:nvPr/>
        </p:nvSpPr>
        <p:spPr bwMode="auto">
          <a:xfrm>
            <a:off x="228600" y="4419600"/>
            <a:ext cx="85344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AU" sz="2400" i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MS PGothic" pitchFamily="34" charset="-128"/>
                <a:cs typeface="Arial" pitchFamily="34" charset="0"/>
              </a:rPr>
              <a:t>Monday 14 March 2011</a:t>
            </a:r>
            <a:r>
              <a:rPr lang="en-US" sz="2400" i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MS PGothic" pitchFamily="34" charset="-128"/>
                <a:cs typeface="Arial" pitchFamily="34" charset="0"/>
              </a:rPr>
              <a:t> </a:t>
            </a:r>
            <a:endParaRPr lang="en-US" sz="2400" i="0" dirty="0">
              <a:effectLst>
                <a:outerShdw blurRad="38100" dist="38100" dir="2700000" algn="tl">
                  <a:srgbClr val="C0C0C0"/>
                </a:outerShdw>
              </a:effectLst>
              <a:ea typeface="MS PGothic" pitchFamily="34" charset="-128"/>
              <a:cs typeface="Arial" pitchFamily="34" charset="0"/>
            </a:endParaRPr>
          </a:p>
          <a:p>
            <a:pPr algn="ctr">
              <a:defRPr/>
            </a:pPr>
            <a:r>
              <a:rPr lang="en-US" altLang="ja-JP" sz="2400" i="0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MS PGothic" pitchFamily="34" charset="-128"/>
                <a:cs typeface="Arial" pitchFamily="34" charset="0"/>
              </a:rPr>
              <a:t>Windhoek, Namibia</a:t>
            </a:r>
          </a:p>
          <a:p>
            <a:pPr algn="ctr">
              <a:defRPr/>
            </a:pPr>
            <a:endParaRPr lang="en-US" altLang="ja-JP" sz="2400" i="0" dirty="0">
              <a:ea typeface="MS PGothic" pitchFamily="34" charset="-128"/>
              <a:cs typeface="Arial" pitchFamily="34" charset="0"/>
            </a:endParaRPr>
          </a:p>
          <a:p>
            <a:pPr algn="ctr">
              <a:defRPr/>
            </a:pPr>
            <a:r>
              <a:rPr lang="en-GB" sz="2400" i="0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itchFamily="34" charset="-128"/>
                <a:cs typeface="Arial" pitchFamily="34" charset="0"/>
              </a:rPr>
              <a:t>Sofie Maddens-Toscano</a:t>
            </a:r>
          </a:p>
          <a:p>
            <a:pPr algn="ctr">
              <a:defRPr/>
            </a:pPr>
            <a:r>
              <a:rPr lang="en-GB" sz="2400" i="0" dirty="0">
                <a:effectLst>
                  <a:outerShdw blurRad="38100" dist="38100" dir="2700000" algn="tl">
                    <a:srgbClr val="C0C0C0"/>
                  </a:outerShdw>
                </a:effectLst>
                <a:ea typeface="MS PGothic" pitchFamily="34" charset="-128"/>
                <a:cs typeface="Arial" pitchFamily="34" charset="0"/>
              </a:rPr>
              <a:t>ITU Expert</a:t>
            </a:r>
          </a:p>
          <a:p>
            <a:pPr algn="ctr">
              <a:defRPr/>
            </a:pPr>
            <a:endParaRPr lang="en-GB" sz="2400" i="0" dirty="0">
              <a:effectLst>
                <a:outerShdw blurRad="38100" dist="38100" dir="2700000" algn="tl">
                  <a:srgbClr val="C0C0C0"/>
                </a:outerShdw>
              </a:effectLst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789512" name="Text Box 8"/>
          <p:cNvSpPr txBox="1">
            <a:spLocks noChangeArrowheads="1"/>
          </p:cNvSpPr>
          <p:nvPr/>
        </p:nvSpPr>
        <p:spPr bwMode="auto">
          <a:xfrm>
            <a:off x="304800" y="1509713"/>
            <a:ext cx="8382000" cy="2246769"/>
          </a:xfrm>
          <a:prstGeom prst="rect">
            <a:avLst/>
          </a:prstGeom>
          <a:gradFill rotWithShape="1">
            <a:gsLst>
              <a:gs pos="0">
                <a:srgbClr val="3366FF">
                  <a:alpha val="80000"/>
                </a:srgbClr>
              </a:gs>
              <a:gs pos="100000">
                <a:srgbClr val="3366FF">
                  <a:gamma/>
                  <a:shade val="46275"/>
                  <a:invGamma/>
                  <a:alpha val="83000"/>
                </a:srgbClr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MS PGothic" pitchFamily="34" charset="-128"/>
              </a:rPr>
              <a:t>Validation Workshop</a:t>
            </a:r>
          </a:p>
          <a:p>
            <a:pPr algn="ctr"/>
            <a:endParaRPr lang="en-US" sz="2800" i="0" dirty="0" smtClean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rebuchet MS" pitchFamily="34" charset="0"/>
              <a:ea typeface="MS PGothic" pitchFamily="34" charset="-128"/>
            </a:endParaRPr>
          </a:p>
          <a:p>
            <a:pPr algn="ctr"/>
            <a:r>
              <a:rPr lang="en-US" sz="28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rebuchet MS" pitchFamily="34" charset="0"/>
                <a:ea typeface="MS PGothic" pitchFamily="34" charset="-128"/>
              </a:rPr>
              <a:t>Session 2.2: International and Regional Best Practice:  Assessment of key elements for UAS in Africa and beyond</a:t>
            </a: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077199" cy="43402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2800" dirty="0" smtClean="0"/>
              <a:t>Key factors and regulatory trends relating to universal access and service (UAS) </a:t>
            </a:r>
            <a:r>
              <a:rPr lang="en-GB" sz="2800" smtClean="0"/>
              <a:t>were identified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/>
          </a:p>
          <a:p>
            <a:pPr>
              <a:lnSpc>
                <a:spcPct val="80000"/>
              </a:lnSpc>
            </a:pPr>
            <a:r>
              <a:rPr lang="en-GB" sz="2800" dirty="0" smtClean="0"/>
              <a:t>A selection of best practice examples from around the world has been done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en-GB" dirty="0" smtClean="0"/>
              <a:t>Legal Mandate and Institutional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i="1" dirty="0" smtClean="0"/>
              <a:t>Legal Mandate</a:t>
            </a:r>
            <a:r>
              <a:rPr lang="en-US" sz="2000" dirty="0" smtClean="0"/>
              <a:t>: clear legal mandate in the law to support or address the concept of Universal Access and Service (UAS);</a:t>
            </a:r>
          </a:p>
          <a:p>
            <a:r>
              <a:rPr lang="en-US" sz="2000" b="1" i="1" dirty="0" smtClean="0"/>
              <a:t>Good Governance</a:t>
            </a:r>
            <a:r>
              <a:rPr lang="en-US" sz="2000" dirty="0" smtClean="0"/>
              <a:t>: law provides for transparency, independence of UAS Agency, stakeholder consultation concerning definition, periodic review of Universal Access and Service targets and obligations;</a:t>
            </a:r>
          </a:p>
          <a:p>
            <a:r>
              <a:rPr lang="en-US" sz="2000" b="1" i="1" dirty="0" smtClean="0"/>
              <a:t>Policy Co-ordination</a:t>
            </a:r>
            <a:r>
              <a:rPr lang="en-US" sz="2000" dirty="0" smtClean="0"/>
              <a:t>: law provides for co-ordination of policies at national level (UAS and ICT4D, ICT4E, national poverty reduction strategies, MDGs, cyber strategies, etc.);</a:t>
            </a:r>
          </a:p>
          <a:p>
            <a:pPr lvl="1" algn="just">
              <a:buNone/>
            </a:pPr>
            <a:endParaRPr lang="en-GB" sz="1400" dirty="0" smtClean="0"/>
          </a:p>
          <a:p>
            <a:pPr algn="just"/>
            <a:endParaRPr lang="en-GB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en-GB" dirty="0" smtClean="0"/>
              <a:t>Legal Mandate and Institutional Framework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458200" cy="4035425"/>
          </a:xfrm>
        </p:spPr>
        <p:txBody>
          <a:bodyPr/>
          <a:lstStyle/>
          <a:p>
            <a:r>
              <a:rPr lang="en-US" sz="2000" b="1" i="1" dirty="0" smtClean="0"/>
              <a:t>Range of Services</a:t>
            </a:r>
            <a:r>
              <a:rPr lang="en-US" sz="2000" dirty="0" smtClean="0"/>
              <a:t>: Internet, broadband and broadcasting services in addition to fixed and mobile voice services;</a:t>
            </a:r>
          </a:p>
          <a:p>
            <a:r>
              <a:rPr lang="en-US" sz="2000" b="1" i="1" dirty="0" smtClean="0"/>
              <a:t>Consultation</a:t>
            </a:r>
            <a:r>
              <a:rPr lang="en-US" sz="2000" dirty="0" smtClean="0"/>
              <a:t>: the legal mandate clearly directs the ministry to develop a UAS Policy after consultation with relevant stakeholders;</a:t>
            </a:r>
          </a:p>
          <a:p>
            <a:r>
              <a:rPr lang="en-US" sz="2000" b="1" i="1" dirty="0" smtClean="0"/>
              <a:t>Accountability:</a:t>
            </a:r>
            <a:r>
              <a:rPr lang="en-US" sz="2000" dirty="0" smtClean="0"/>
              <a:t> The law clearly mandates the regulator or identifies a designated agency for the implementation of the UAS Policy and clearly specifies its mandate.</a:t>
            </a:r>
          </a:p>
          <a:p>
            <a:pPr lvl="1" algn="just">
              <a:buNone/>
            </a:pPr>
            <a:endParaRPr lang="en-GB" sz="1400" dirty="0" smtClean="0"/>
          </a:p>
          <a:p>
            <a:pPr algn="just"/>
            <a:endParaRPr lang="en-GB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en-US" dirty="0" smtClean="0"/>
              <a:t>Objectives, Principles and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458200" cy="4035425"/>
          </a:xfrm>
        </p:spPr>
        <p:txBody>
          <a:bodyPr/>
          <a:lstStyle/>
          <a:p>
            <a:r>
              <a:rPr lang="en-US" sz="2800" b="1" i="1" dirty="0" smtClean="0"/>
              <a:t>UAS Goals</a:t>
            </a:r>
            <a:r>
              <a:rPr lang="en-US" sz="2800" dirty="0" smtClean="0"/>
              <a:t>: clear definition in the law or other national policy document;</a:t>
            </a:r>
          </a:p>
          <a:p>
            <a:r>
              <a:rPr lang="en-US" sz="2800" b="1" i="1" dirty="0" smtClean="0"/>
              <a:t>Access </a:t>
            </a:r>
            <a:r>
              <a:rPr lang="en-US" sz="2800" b="1" i="1" dirty="0" err="1" smtClean="0"/>
              <a:t>vs</a:t>
            </a:r>
            <a:r>
              <a:rPr lang="en-US" sz="2800" b="1" i="1" dirty="0" smtClean="0"/>
              <a:t> Service</a:t>
            </a:r>
            <a:r>
              <a:rPr lang="en-US" sz="2800" dirty="0" smtClean="0"/>
              <a:t>: a clear distinction is drawn;</a:t>
            </a:r>
          </a:p>
          <a:p>
            <a:r>
              <a:rPr lang="en-US" sz="2800" b="1" i="1" dirty="0" smtClean="0"/>
              <a:t>Service Targets</a:t>
            </a:r>
            <a:r>
              <a:rPr lang="en-US" sz="2800" dirty="0" smtClean="0"/>
              <a:t>: a clear definition is given of specific ICT services and ICT applications that must be provided and to whom they must be provided;</a:t>
            </a:r>
          </a:p>
          <a:p>
            <a:pPr lvl="1" algn="just">
              <a:buNone/>
            </a:pPr>
            <a:endParaRPr lang="en-GB" sz="1400" dirty="0" smtClean="0"/>
          </a:p>
          <a:p>
            <a:pPr algn="just"/>
            <a:endParaRPr lang="en-GB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en-US" dirty="0" smtClean="0"/>
              <a:t>Objectives, Principles and Scope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458200" cy="4035425"/>
          </a:xfrm>
        </p:spPr>
        <p:txBody>
          <a:bodyPr/>
          <a:lstStyle/>
          <a:p>
            <a:r>
              <a:rPr lang="en-US" sz="2800" b="1" i="1" dirty="0" smtClean="0"/>
              <a:t>Range of Services</a:t>
            </a:r>
            <a:r>
              <a:rPr lang="en-US" sz="2800" dirty="0" smtClean="0"/>
              <a:t>: services beyond fixed and mobile voice are included, which could include Internet, broadband and broadcasting;</a:t>
            </a:r>
          </a:p>
          <a:p>
            <a:r>
              <a:rPr lang="en-US" sz="2800" b="1" i="1" dirty="0" smtClean="0"/>
              <a:t>Periodic Review</a:t>
            </a:r>
            <a:r>
              <a:rPr lang="en-US" sz="2800" dirty="0" smtClean="0"/>
              <a:t>: the periodic review of Universal Access and Service objectives, principles, scope, targets and obligations is provided for.</a:t>
            </a:r>
            <a:endParaRPr lang="en-GB" sz="1400" dirty="0" smtClean="0"/>
          </a:p>
          <a:p>
            <a:pPr algn="just"/>
            <a:endParaRPr lang="en-GB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fr-FR" dirty="0" err="1" smtClean="0"/>
              <a:t>Variety</a:t>
            </a:r>
            <a:r>
              <a:rPr lang="fr-FR" dirty="0" smtClean="0"/>
              <a:t> of </a:t>
            </a:r>
            <a:r>
              <a:rPr lang="fr-FR" dirty="0" err="1" smtClean="0"/>
              <a:t>Strategies</a:t>
            </a:r>
            <a:r>
              <a:rPr lang="fr-FR" dirty="0" smtClean="0"/>
              <a:t> and </a:t>
            </a:r>
            <a:r>
              <a:rPr lang="fr-FR" dirty="0" err="1" smtClean="0"/>
              <a:t>Policies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458200" cy="4035425"/>
          </a:xfrm>
        </p:spPr>
        <p:txBody>
          <a:bodyPr/>
          <a:lstStyle/>
          <a:p>
            <a:r>
              <a:rPr lang="en-US" sz="2800" b="1" i="1" dirty="0" smtClean="0"/>
              <a:t>USOs</a:t>
            </a:r>
            <a:r>
              <a:rPr lang="en-US" sz="2800" dirty="0" smtClean="0"/>
              <a:t>: coverage and roll-out obligations on designated licensees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b="1" i="1" dirty="0" err="1" smtClean="0"/>
              <a:t>Liberalisation</a:t>
            </a:r>
            <a:r>
              <a:rPr lang="en-US" sz="2800" dirty="0" smtClean="0"/>
              <a:t>: CPE, paging, ISPs, data communications, VANS, LLU, international gateways and undersea cables, and wholesale </a:t>
            </a:r>
            <a:r>
              <a:rPr lang="en-US" sz="2800" dirty="0" err="1" smtClean="0"/>
              <a:t>fibre</a:t>
            </a:r>
            <a:r>
              <a:rPr lang="en-US" sz="2800" dirty="0" smtClean="0"/>
              <a:t>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fr-FR" dirty="0" err="1" smtClean="0"/>
              <a:t>Variety</a:t>
            </a:r>
            <a:r>
              <a:rPr lang="fr-FR" dirty="0" smtClean="0"/>
              <a:t> of </a:t>
            </a:r>
            <a:r>
              <a:rPr lang="fr-FR" dirty="0" err="1" smtClean="0"/>
              <a:t>Strategies</a:t>
            </a:r>
            <a:r>
              <a:rPr lang="fr-FR" dirty="0" smtClean="0"/>
              <a:t> and </a:t>
            </a:r>
            <a:r>
              <a:rPr lang="fr-FR" dirty="0" err="1" smtClean="0"/>
              <a:t>Policies</a:t>
            </a:r>
            <a:r>
              <a:rPr lang="fr-FR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458200" cy="4035425"/>
          </a:xfrm>
        </p:spPr>
        <p:txBody>
          <a:bodyPr/>
          <a:lstStyle/>
          <a:p>
            <a:r>
              <a:rPr lang="en-US" sz="2400" b="1" i="1" dirty="0" smtClean="0"/>
              <a:t>Strong Regulatory Framework</a:t>
            </a:r>
            <a:r>
              <a:rPr lang="en-US" sz="2400" dirty="0" smtClean="0"/>
              <a:t>: Flexible Spectrum Policy, Effective Competition Law/principles (control of dominance), Access and Interconnection (including local loop unbundling, asymmetric interconnection), Co-location and Infrastructure Sharing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b="1" i="1" dirty="0" smtClean="0"/>
              <a:t>Funding</a:t>
            </a:r>
            <a:r>
              <a:rPr lang="en-US" sz="2400" dirty="0" smtClean="0"/>
              <a:t>: the definition of a range of UAS financing mechanisms, including the establishment of a Universal Service Fun</a:t>
            </a:r>
            <a:r>
              <a:rPr lang="en-US" sz="2800" dirty="0" smtClean="0"/>
              <a:t>d;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fr-FR" dirty="0" err="1" smtClean="0"/>
              <a:t>Variety</a:t>
            </a:r>
            <a:r>
              <a:rPr lang="fr-FR" dirty="0" smtClean="0"/>
              <a:t> of </a:t>
            </a:r>
            <a:r>
              <a:rPr lang="fr-FR" dirty="0" err="1" smtClean="0"/>
              <a:t>Strategies</a:t>
            </a:r>
            <a:r>
              <a:rPr lang="fr-FR" dirty="0" smtClean="0"/>
              <a:t> and </a:t>
            </a:r>
            <a:r>
              <a:rPr lang="fr-FR" dirty="0" err="1" smtClean="0"/>
              <a:t>Policies</a:t>
            </a:r>
            <a:r>
              <a:rPr lang="fr-FR" dirty="0" smtClean="0"/>
              <a:t>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458200" cy="4035425"/>
          </a:xfrm>
        </p:spPr>
        <p:txBody>
          <a:bodyPr/>
          <a:lstStyle/>
          <a:p>
            <a:r>
              <a:rPr lang="en-US" sz="2400" b="1" i="1" dirty="0" smtClean="0"/>
              <a:t>Supply-side Innovation</a:t>
            </a:r>
            <a:r>
              <a:rPr lang="en-US" sz="2400" dirty="0" smtClean="0"/>
              <a:t>: a mix of complementary and innovative strategies to create incentives for private sector to extend ICT networks, including through community participation; </a:t>
            </a:r>
          </a:p>
          <a:p>
            <a:r>
              <a:rPr lang="en-US" sz="2400" b="1" i="1" dirty="0" smtClean="0"/>
              <a:t>Demand-side Innovation</a:t>
            </a:r>
            <a:r>
              <a:rPr lang="en-US" sz="2400" dirty="0" smtClean="0"/>
              <a:t>: the establishment of a mix of complementary and innovative strategies to stimulate demand for access to ICT networks and services.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 spd="slow">
    <p:diamond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fr-FR" dirty="0" smtClean="0"/>
              <a:t>Monitoring, </a:t>
            </a:r>
            <a:r>
              <a:rPr lang="fr-FR" dirty="0" err="1" smtClean="0"/>
              <a:t>Enforcement</a:t>
            </a:r>
            <a:r>
              <a:rPr lang="fr-FR" dirty="0" smtClean="0"/>
              <a:t> and Sanctions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2286000"/>
            <a:ext cx="7772400" cy="3959225"/>
          </a:xfrm>
        </p:spPr>
        <p:txBody>
          <a:bodyPr/>
          <a:lstStyle/>
          <a:p>
            <a:r>
              <a:rPr lang="en-US" b="1" dirty="0" smtClean="0"/>
              <a:t>Key principles</a:t>
            </a:r>
          </a:p>
          <a:p>
            <a:pPr lvl="1"/>
            <a:r>
              <a:rPr lang="en-US" dirty="0" smtClean="0"/>
              <a:t>Need for clarity</a:t>
            </a:r>
          </a:p>
          <a:p>
            <a:pPr lvl="1"/>
            <a:r>
              <a:rPr lang="en-US" dirty="0" smtClean="0"/>
              <a:t>Need for parity</a:t>
            </a:r>
          </a:p>
          <a:p>
            <a:pPr lvl="1"/>
            <a:r>
              <a:rPr lang="en-US" dirty="0" smtClean="0"/>
              <a:t>Need for Transparency</a:t>
            </a:r>
          </a:p>
          <a:p>
            <a:pPr lvl="1"/>
            <a:r>
              <a:rPr lang="en-US" dirty="0" smtClean="0"/>
              <a:t>Need for Effective Monitoring and Enforcement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fr-FR" dirty="0" smtClean="0"/>
              <a:t>Monitoring, </a:t>
            </a:r>
            <a:r>
              <a:rPr lang="fr-FR" dirty="0" err="1" smtClean="0"/>
              <a:t>Enforcement</a:t>
            </a:r>
            <a:r>
              <a:rPr lang="fr-FR" dirty="0" smtClean="0"/>
              <a:t> and Sanctions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458200" cy="4111625"/>
          </a:xfrm>
        </p:spPr>
        <p:txBody>
          <a:bodyPr/>
          <a:lstStyle/>
          <a:p>
            <a:r>
              <a:rPr lang="en-US" b="1" dirty="0" smtClean="0"/>
              <a:t>Key elements</a:t>
            </a:r>
          </a:p>
          <a:p>
            <a:pPr lvl="1"/>
            <a:r>
              <a:rPr lang="en-US" b="1" i="1" dirty="0" smtClean="0"/>
              <a:t>Scope of USOs</a:t>
            </a:r>
            <a:r>
              <a:rPr lang="en-US" dirty="0" smtClean="0"/>
              <a:t>: who</a:t>
            </a:r>
          </a:p>
          <a:p>
            <a:pPr lvl="1"/>
            <a:r>
              <a:rPr lang="fr-FR" b="1" i="1" dirty="0" err="1" smtClean="0"/>
              <a:t>Review</a:t>
            </a:r>
            <a:r>
              <a:rPr lang="fr-FR" b="1" i="1" dirty="0" smtClean="0"/>
              <a:t> </a:t>
            </a:r>
            <a:r>
              <a:rPr lang="fr-FR" b="1" i="1" dirty="0" err="1" smtClean="0"/>
              <a:t>Process</a:t>
            </a:r>
            <a:r>
              <a:rPr lang="fr-FR" dirty="0" smtClean="0"/>
              <a:t>: </a:t>
            </a:r>
            <a:r>
              <a:rPr lang="fr-FR" dirty="0" err="1" smtClean="0"/>
              <a:t>well</a:t>
            </a:r>
            <a:r>
              <a:rPr lang="fr-FR" dirty="0" smtClean="0"/>
              <a:t>-</a:t>
            </a:r>
            <a:r>
              <a:rPr lang="fr-FR" dirty="0" err="1" smtClean="0"/>
              <a:t>defined</a:t>
            </a:r>
            <a:r>
              <a:rPr lang="fr-FR" dirty="0" smtClean="0"/>
              <a:t> and </a:t>
            </a:r>
            <a:r>
              <a:rPr lang="fr-FR" dirty="0" err="1" smtClean="0"/>
              <a:t>regular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r>
              <a:rPr lang="fr-FR" dirty="0" smtClean="0"/>
              <a:t> of </a:t>
            </a:r>
            <a:r>
              <a:rPr lang="fr-FR" dirty="0" err="1" smtClean="0"/>
              <a:t>review</a:t>
            </a:r>
            <a:r>
              <a:rPr lang="fr-FR" dirty="0" smtClean="0"/>
              <a:t>;</a:t>
            </a:r>
          </a:p>
          <a:p>
            <a:pPr lvl="1"/>
            <a:r>
              <a:rPr lang="en-US" b="1" i="1" dirty="0" smtClean="0"/>
              <a:t>Differentiation</a:t>
            </a:r>
            <a:r>
              <a:rPr lang="en-US" dirty="0" smtClean="0"/>
              <a:t>: criteria are clearly provided for in the law (e.g. dominance);</a:t>
            </a:r>
          </a:p>
          <a:p>
            <a:pPr lvl="1"/>
            <a:r>
              <a:rPr lang="en-US" b="1" i="1" dirty="0" smtClean="0"/>
              <a:t>Publication of Obligations</a:t>
            </a:r>
            <a:endParaRPr lang="en-US" dirty="0" smtClean="0"/>
          </a:p>
          <a:p>
            <a:pPr lvl="1"/>
            <a:r>
              <a:rPr lang="en-US" b="1" i="1" dirty="0" smtClean="0"/>
              <a:t>Monitoring</a:t>
            </a:r>
            <a:r>
              <a:rPr lang="en-US" dirty="0" smtClean="0"/>
              <a:t>: agency monitors progress;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01599"/>
            <a:ext cx="7772400" cy="1200329"/>
          </a:xfrm>
        </p:spPr>
        <p:txBody>
          <a:bodyPr/>
          <a:lstStyle/>
          <a:p>
            <a:r>
              <a:rPr lang="fr-FR" dirty="0" smtClean="0"/>
              <a:t>Monitoring, </a:t>
            </a:r>
            <a:r>
              <a:rPr lang="fr-FR" dirty="0" err="1" smtClean="0"/>
              <a:t>Enforcement</a:t>
            </a:r>
            <a:r>
              <a:rPr lang="fr-FR" dirty="0" smtClean="0"/>
              <a:t> and Sanctions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458200" cy="4111625"/>
          </a:xfrm>
        </p:spPr>
        <p:txBody>
          <a:bodyPr/>
          <a:lstStyle/>
          <a:p>
            <a:r>
              <a:rPr lang="en-US" b="1" dirty="0" smtClean="0"/>
              <a:t>Key elements</a:t>
            </a:r>
          </a:p>
          <a:p>
            <a:pPr lvl="1"/>
            <a:r>
              <a:rPr lang="en-US" b="1" i="1" dirty="0" smtClean="0"/>
              <a:t>Monitoring</a:t>
            </a:r>
            <a:r>
              <a:rPr lang="en-US" dirty="0" smtClean="0"/>
              <a:t>: agency monitors progress;</a:t>
            </a:r>
          </a:p>
          <a:p>
            <a:pPr lvl="1"/>
            <a:r>
              <a:rPr lang="en-US" b="1" i="1" dirty="0" smtClean="0"/>
              <a:t>Publication of Progress</a:t>
            </a:r>
            <a:endParaRPr lang="en-US" dirty="0" smtClean="0"/>
          </a:p>
          <a:p>
            <a:pPr lvl="1"/>
            <a:r>
              <a:rPr lang="en-US" b="1" i="1" dirty="0" smtClean="0"/>
              <a:t>Enforcement</a:t>
            </a:r>
            <a:r>
              <a:rPr lang="en-US" dirty="0" smtClean="0"/>
              <a:t>: clear and proportionate enforcement mechanisms are in place as well as mechanisms by which operators can present their point of view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of UAS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Range of Mechanisms</a:t>
            </a:r>
            <a:endParaRPr lang="en-US" dirty="0" smtClean="0"/>
          </a:p>
          <a:p>
            <a:r>
              <a:rPr lang="en-US" b="1" i="1" dirty="0" smtClean="0"/>
              <a:t>Funding Criteria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targeted and determined</a:t>
            </a:r>
          </a:p>
          <a:p>
            <a:pPr lvl="1"/>
            <a:r>
              <a:rPr lang="en-US" dirty="0" smtClean="0"/>
              <a:t>transparent, non-discriminatory, inexpensive, and competitively neutral;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of UAS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382000" cy="4340225"/>
          </a:xfrm>
        </p:spPr>
        <p:txBody>
          <a:bodyPr/>
          <a:lstStyle/>
          <a:p>
            <a:r>
              <a:rPr lang="en-US" sz="3600" b="1" i="1" dirty="0" smtClean="0"/>
              <a:t>Clear Source of Funds</a:t>
            </a:r>
            <a:endParaRPr lang="en-US" sz="3600" dirty="0" smtClean="0"/>
          </a:p>
          <a:p>
            <a:r>
              <a:rPr lang="en-US" sz="3600" b="1" i="1" dirty="0" smtClean="0"/>
              <a:t>Cross subsidies</a:t>
            </a:r>
            <a:endParaRPr lang="en-US" sz="3600" dirty="0" smtClean="0"/>
          </a:p>
          <a:p>
            <a:r>
              <a:rPr lang="en-US" sz="3600" b="1" i="1" dirty="0" smtClean="0"/>
              <a:t>Implicit Funding</a:t>
            </a:r>
            <a:r>
              <a:rPr lang="en-US" sz="3600" dirty="0" smtClean="0"/>
              <a:t>: implicit (hidden) funding through fees and other indirect sources such as inter-carrier compensation fees / access deficit charges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of UAS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382000" cy="4340225"/>
          </a:xfrm>
        </p:spPr>
        <p:txBody>
          <a:bodyPr/>
          <a:lstStyle/>
          <a:p>
            <a:r>
              <a:rPr lang="en-US" sz="3600" b="1" i="1" dirty="0" smtClean="0"/>
              <a:t>Smart Subsidies</a:t>
            </a:r>
            <a:r>
              <a:rPr lang="en-US" sz="3600" dirty="0" smtClean="0"/>
              <a:t>: ‘smart subsidies’ encourage operators to enter the market rather than to creating an unending dependency on financing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458200" cy="4416425"/>
          </a:xfrm>
        </p:spPr>
        <p:txBody>
          <a:bodyPr/>
          <a:lstStyle/>
          <a:p>
            <a:r>
              <a:rPr lang="en-US" sz="2800" b="1" i="1" dirty="0" smtClean="0"/>
              <a:t>USF</a:t>
            </a:r>
            <a:r>
              <a:rPr lang="en-US" sz="2800" dirty="0" smtClean="0"/>
              <a:t>: the law provides for the establishment of a Fund, where one is required, and this decision is linked to a process of analysis of the market realities and consultation of stakeholders;</a:t>
            </a:r>
          </a:p>
          <a:p>
            <a:r>
              <a:rPr lang="en-US" sz="2800" b="1" i="1" dirty="0" smtClean="0"/>
              <a:t>Accountability</a:t>
            </a:r>
            <a:r>
              <a:rPr lang="en-US" sz="2800" dirty="0" smtClean="0"/>
              <a:t>: the law clearly identifies who is responsible and ensures independence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458200" cy="4416425"/>
          </a:xfrm>
        </p:spPr>
        <p:txBody>
          <a:bodyPr/>
          <a:lstStyle/>
          <a:p>
            <a:r>
              <a:rPr lang="en-US" b="1" i="1" dirty="0" smtClean="0"/>
              <a:t>Financing of USF</a:t>
            </a:r>
            <a:r>
              <a:rPr lang="en-US" dirty="0" smtClean="0"/>
              <a:t>: all operators, paid at reasonable intervals, supplemented by alternative and collateral contributions;</a:t>
            </a:r>
          </a:p>
          <a:p>
            <a:r>
              <a:rPr lang="en-US" b="1" i="1" dirty="0" smtClean="0"/>
              <a:t>Transparency</a:t>
            </a:r>
            <a:r>
              <a:rPr lang="en-US" dirty="0" smtClean="0"/>
              <a:t>: the fund is audited bi-annually, and audits, and financial and activity reports are publicly available;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458200" cy="4416425"/>
          </a:xfrm>
        </p:spPr>
        <p:txBody>
          <a:bodyPr/>
          <a:lstStyle/>
          <a:p>
            <a:r>
              <a:rPr lang="en-US" sz="2800" b="1" i="1" dirty="0" smtClean="0"/>
              <a:t>Project identification</a:t>
            </a:r>
            <a:r>
              <a:rPr lang="en-US" sz="2800" dirty="0" smtClean="0"/>
              <a:t>: the expenditure of funds </a:t>
            </a:r>
            <a:r>
              <a:rPr lang="en-US" sz="2800" dirty="0" err="1" smtClean="0"/>
              <a:t>prioritises</a:t>
            </a:r>
            <a:r>
              <a:rPr lang="en-US" sz="2800" dirty="0" smtClean="0"/>
              <a:t> public access points, </a:t>
            </a:r>
            <a:r>
              <a:rPr lang="en-US" sz="2800" dirty="0" err="1" smtClean="0"/>
              <a:t>telecentres</a:t>
            </a:r>
            <a:r>
              <a:rPr lang="en-US" sz="2800" dirty="0" smtClean="0"/>
              <a:t>, SMMEs, co-operatives or other projects – subject to a carefully-researched needs analysis;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b="1" i="1" dirty="0" smtClean="0"/>
              <a:t>Project Selection</a:t>
            </a:r>
            <a:r>
              <a:rPr lang="en-US" sz="2800" dirty="0" smtClean="0"/>
              <a:t>: Competitive least subsidy bidding is used as the basis for selecting individual projects.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4416425"/>
          </a:xfrm>
        </p:spPr>
        <p:txBody>
          <a:bodyPr/>
          <a:lstStyle/>
          <a:p>
            <a:r>
              <a:rPr lang="en-US" sz="2800" b="1" i="1" dirty="0" err="1" smtClean="0"/>
              <a:t>QoS</a:t>
            </a:r>
            <a:r>
              <a:rPr lang="en-US" sz="2800" b="1" i="1" dirty="0" smtClean="0"/>
              <a:t> requirements</a:t>
            </a:r>
            <a:r>
              <a:rPr lang="en-US" sz="2800" dirty="0" smtClean="0"/>
              <a:t>: include clearly specified </a:t>
            </a:r>
            <a:r>
              <a:rPr lang="en-US" sz="2800" dirty="0" err="1" smtClean="0"/>
              <a:t>QoS</a:t>
            </a:r>
            <a:r>
              <a:rPr lang="en-US" sz="2800" dirty="0" smtClean="0"/>
              <a:t> components (supply of services, customer complaints and redress, faults, service quality, provision of designated USO services including free emergency calls, billing);</a:t>
            </a:r>
          </a:p>
          <a:p>
            <a:r>
              <a:rPr lang="en-US" sz="2800" b="1" i="1" dirty="0" err="1" smtClean="0"/>
              <a:t>QoS</a:t>
            </a:r>
            <a:r>
              <a:rPr lang="en-US" sz="2800" b="1" i="1" dirty="0" smtClean="0"/>
              <a:t> Monitoring</a:t>
            </a:r>
            <a:r>
              <a:rPr lang="en-US" sz="2800" dirty="0" smtClean="0"/>
              <a:t>: regular and independent assessment, and the results made publicly available;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QoS</a:t>
            </a:r>
            <a:r>
              <a:rPr lang="en-US" dirty="0" smtClean="0"/>
              <a:t>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4416425"/>
          </a:xfrm>
        </p:spPr>
        <p:txBody>
          <a:bodyPr/>
          <a:lstStyle/>
          <a:p>
            <a:r>
              <a:rPr lang="en-US" sz="2800" b="1" i="1" dirty="0" smtClean="0"/>
              <a:t>Range of Services</a:t>
            </a:r>
            <a:r>
              <a:rPr lang="en-US" sz="2800" dirty="0" smtClean="0"/>
              <a:t>: </a:t>
            </a:r>
            <a:r>
              <a:rPr lang="en-US" sz="2800" dirty="0" err="1" smtClean="0"/>
              <a:t>QoS</a:t>
            </a:r>
            <a:r>
              <a:rPr lang="en-US" sz="2800" dirty="0" smtClean="0"/>
              <a:t> benchmarks are established in respect of all relevant services ;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b="1" i="1" dirty="0" err="1" smtClean="0"/>
              <a:t>QoS</a:t>
            </a:r>
            <a:r>
              <a:rPr lang="en-US" sz="2800" b="1" i="1" dirty="0" smtClean="0"/>
              <a:t> Review</a:t>
            </a:r>
            <a:r>
              <a:rPr lang="en-US" sz="2800" dirty="0" smtClean="0"/>
              <a:t>: </a:t>
            </a:r>
            <a:r>
              <a:rPr lang="en-US" sz="2800" dirty="0" err="1" smtClean="0"/>
              <a:t>QoS</a:t>
            </a:r>
            <a:r>
              <a:rPr lang="en-US" sz="2800" dirty="0" smtClean="0"/>
              <a:t> components and benchmarks are regularly reviewed through a process of public stakeholder consultation.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Policy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4416425"/>
          </a:xfrm>
        </p:spPr>
        <p:txBody>
          <a:bodyPr/>
          <a:lstStyle/>
          <a:p>
            <a:r>
              <a:rPr lang="en-US" sz="2800" b="1" i="1" dirty="0" smtClean="0"/>
              <a:t>Charters</a:t>
            </a:r>
            <a:r>
              <a:rPr lang="en-US" sz="2800" dirty="0" smtClean="0"/>
              <a:t>: consumer protection requirements (e.g. customer service charters) are specified, </a:t>
            </a:r>
            <a:r>
              <a:rPr lang="en-US" sz="2800" dirty="0" err="1" smtClean="0"/>
              <a:t>publicised</a:t>
            </a:r>
            <a:r>
              <a:rPr lang="en-US" sz="2800" dirty="0" smtClean="0"/>
              <a:t> and binding;</a:t>
            </a:r>
          </a:p>
          <a:p>
            <a:r>
              <a:rPr lang="en-US" sz="2800" b="1" i="1" dirty="0" smtClean="0"/>
              <a:t>Channels</a:t>
            </a:r>
            <a:r>
              <a:rPr lang="en-US" sz="2800" dirty="0" smtClean="0"/>
              <a:t>: channels for consumer complaints are clearly specified, rest with the operator in the first instance, and include escalation procedures;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Policy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4416425"/>
          </a:xfrm>
        </p:spPr>
        <p:txBody>
          <a:bodyPr/>
          <a:lstStyle/>
          <a:p>
            <a:r>
              <a:rPr lang="en-US" sz="2800" b="1" i="1" dirty="0" smtClean="0"/>
              <a:t>Information</a:t>
            </a:r>
            <a:r>
              <a:rPr lang="en-US" sz="2800" dirty="0" smtClean="0"/>
              <a:t>: operators are required to inform their customers of the rights as customers and consumers and of channels for complaints and escalation; </a:t>
            </a:r>
          </a:p>
          <a:p>
            <a:r>
              <a:rPr lang="en-US" sz="2800" b="1" i="1" dirty="0" smtClean="0"/>
              <a:t>Surveys</a:t>
            </a:r>
            <a:r>
              <a:rPr lang="en-US" sz="2800" dirty="0" smtClean="0"/>
              <a:t>: consumers are regularly surveyed in relation to </a:t>
            </a:r>
            <a:r>
              <a:rPr lang="en-US" sz="2800" dirty="0" err="1" smtClean="0"/>
              <a:t>QoS</a:t>
            </a:r>
            <a:r>
              <a:rPr lang="en-US" sz="2800" dirty="0" smtClean="0"/>
              <a:t> and complaints issues and level of satisfaction with operators and their services, and the results made publicly available;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Consumer Policy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4416425"/>
          </a:xfrm>
        </p:spPr>
        <p:txBody>
          <a:bodyPr/>
          <a:lstStyle/>
          <a:p>
            <a:r>
              <a:rPr lang="en-US" sz="2800" b="1" i="1" dirty="0" smtClean="0"/>
              <a:t>Scope</a:t>
            </a:r>
            <a:r>
              <a:rPr lang="en-US" sz="2800" dirty="0" smtClean="0"/>
              <a:t>: consumer protection requirements exist in respect of all relevant services (fixed, mobile, Internet, broadband, broadcasting);</a:t>
            </a:r>
          </a:p>
          <a:p>
            <a:r>
              <a:rPr lang="en-US" sz="2800" b="1" i="1" dirty="0" smtClean="0"/>
              <a:t>Review</a:t>
            </a:r>
            <a:r>
              <a:rPr lang="en-US" sz="2800" dirty="0" smtClean="0"/>
              <a:t>: consumer protection criteria and requirements are subject to regular review with stakeholder participation.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Relevant?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These key elements have been assessed in each of countries to provide Gap analysis – see next presentation</a:t>
            </a:r>
          </a:p>
          <a:p>
            <a:r>
              <a:rPr lang="en-US" dirty="0" smtClean="0"/>
              <a:t>Basis for revision of guidelines – checklist for tomorrow’s </a:t>
            </a:r>
            <a:r>
              <a:rPr lang="en-GB" dirty="0" smtClean="0"/>
              <a:t>Group sessions to discuss Assessment Reports and Amendments to Guidelines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A904D17-17D1-4109-9581-7F030FBFB3F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ransition spd="slow">
    <p:diamond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Thank You!</a:t>
            </a:r>
          </a:p>
        </p:txBody>
      </p:sp>
      <p:sp>
        <p:nvSpPr>
          <p:cNvPr id="12492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Sofie Maddens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Vice President, Regulatory Reform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Director African Affairs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>
                <a:hlinkClick r:id="rId3"/>
              </a:rPr>
              <a:t>sofie@tmgtelecom.com</a:t>
            </a:r>
            <a:r>
              <a:rPr lang="en-US" sz="2000" b="1" dirty="0" smtClean="0"/>
              <a:t>  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Telecommunications Management Group, Inc.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1600 Wilson Boulevard, Suite 710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Arlington, VA 22209 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USA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b="1" dirty="0" smtClean="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Tel: +1.703.224.1501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dirty="0" smtClean="0"/>
              <a:t>Fax: </a:t>
            </a:r>
            <a:r>
              <a:rPr lang="pt-PT" sz="2000" b="1" dirty="0" smtClean="0"/>
              <a:t>+ 1.703.224.1511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>
                <a:hlinkClick r:id="rId4"/>
              </a:rPr>
              <a:t>www.tmgtelecom.com</a:t>
            </a:r>
            <a:endParaRPr lang="en-US" sz="2400" b="1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124928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BA6641-B340-4F9A-ADCD-16B5E81A1F72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  <p:transition spd="slow">
    <p:diamond/>
  </p:transition>
</p:sld>
</file>

<file path=ppt/theme/theme1.xml><?xml version="1.0" encoding="utf-8"?>
<a:theme xmlns:a="http://schemas.openxmlformats.org/drawingml/2006/main" name="ITU-e">
  <a:themeElements>
    <a:clrScheme name="ITU-e 4">
      <a:dk1>
        <a:srgbClr val="5C5C5C"/>
      </a:dk1>
      <a:lt1>
        <a:srgbClr val="FFFFFF"/>
      </a:lt1>
      <a:dk2>
        <a:srgbClr val="1B5BA2"/>
      </a:dk2>
      <a:lt2>
        <a:srgbClr val="808080"/>
      </a:lt2>
      <a:accent1>
        <a:srgbClr val="FFFFFF"/>
      </a:accent1>
      <a:accent2>
        <a:srgbClr val="3333CC"/>
      </a:accent2>
      <a:accent3>
        <a:srgbClr val="FFFFFF"/>
      </a:accent3>
      <a:accent4>
        <a:srgbClr val="4D4D4D"/>
      </a:accent4>
      <a:accent5>
        <a:srgbClr val="FFFFFF"/>
      </a:accent5>
      <a:accent6>
        <a:srgbClr val="2D2DB9"/>
      </a:accent6>
      <a:hlink>
        <a:srgbClr val="1B5BA2"/>
      </a:hlink>
      <a:folHlink>
        <a:srgbClr val="B2B2B2"/>
      </a:folHlink>
    </a:clrScheme>
    <a:fontScheme name="ITU-e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cs typeface="Arial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5C5C5C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4">
        <a:dk1>
          <a:srgbClr val="5C5C5C"/>
        </a:dk1>
        <a:lt1>
          <a:srgbClr val="FFFFFF"/>
        </a:lt1>
        <a:dk2>
          <a:srgbClr val="1B5BA2"/>
        </a:dk2>
        <a:lt2>
          <a:srgbClr val="808080"/>
        </a:lt2>
        <a:accent1>
          <a:srgbClr val="FFFFFF"/>
        </a:accent1>
        <a:accent2>
          <a:srgbClr val="3333CC"/>
        </a:accent2>
        <a:accent3>
          <a:srgbClr val="FFFFFF"/>
        </a:accent3>
        <a:accent4>
          <a:srgbClr val="4D4D4D"/>
        </a:accent4>
        <a:accent5>
          <a:srgbClr val="FFFFFF"/>
        </a:accent5>
        <a:accent6>
          <a:srgbClr val="2D2DB9"/>
        </a:accent6>
        <a:hlink>
          <a:srgbClr val="1B5BA2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8577</TotalTime>
  <Words>1195</Words>
  <Application>Microsoft Office PowerPoint</Application>
  <PresentationFormat>On-screen Show (4:3)</PresentationFormat>
  <Paragraphs>160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ITU-e</vt:lpstr>
      <vt:lpstr>Slide 1</vt:lpstr>
      <vt:lpstr>Introduction</vt:lpstr>
      <vt:lpstr>Legal Mandate and Institutional Framework</vt:lpstr>
      <vt:lpstr>Legal Mandate and Institutional Framework (2)</vt:lpstr>
      <vt:lpstr>Objectives, Principles and Scope</vt:lpstr>
      <vt:lpstr>Objectives, Principles and Scope (2)</vt:lpstr>
      <vt:lpstr>Variety of Strategies and Policies </vt:lpstr>
      <vt:lpstr>Variety of Strategies and Policies (2)</vt:lpstr>
      <vt:lpstr>Variety of Strategies and Policies (3)</vt:lpstr>
      <vt:lpstr>Monitoring, Enforcement and Sanctions</vt:lpstr>
      <vt:lpstr>Monitoring, Enforcement and Sanctions (2)</vt:lpstr>
      <vt:lpstr>Monitoring, Enforcement and Sanctions (3)</vt:lpstr>
      <vt:lpstr>Financing of UAS</vt:lpstr>
      <vt:lpstr>Financing of UAS (2)</vt:lpstr>
      <vt:lpstr>Financing of UAS (3)</vt:lpstr>
      <vt:lpstr>Funds</vt:lpstr>
      <vt:lpstr>Funds (2)</vt:lpstr>
      <vt:lpstr>Funds (3)</vt:lpstr>
      <vt:lpstr>QoS</vt:lpstr>
      <vt:lpstr>QoS (2)</vt:lpstr>
      <vt:lpstr>Consumer Policy</vt:lpstr>
      <vt:lpstr>Consumer Policy (2)</vt:lpstr>
      <vt:lpstr>Consumer Policy (3)</vt:lpstr>
      <vt:lpstr>Why Relevant?</vt:lpstr>
      <vt:lpstr>Thank You!</vt:lpstr>
    </vt:vector>
  </TitlesOfParts>
  <Company>ITU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2.2</dc:title>
  <dc:creator>Sofie Maddens</dc:creator>
  <cp:lastModifiedBy>Mulugeta Hiwot</cp:lastModifiedBy>
  <cp:revision>690</cp:revision>
  <dcterms:created xsi:type="dcterms:W3CDTF">2008-02-12T10:28:54Z</dcterms:created>
  <dcterms:modified xsi:type="dcterms:W3CDTF">2011-03-25T06:40:10Z</dcterms:modified>
</cp:coreProperties>
</file>