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handoutMasterIdLst>
    <p:handoutMasterId r:id="rId18"/>
  </p:handoutMasterIdLst>
  <p:sldIdLst>
    <p:sldId id="676" r:id="rId2"/>
    <p:sldId id="695" r:id="rId3"/>
    <p:sldId id="724" r:id="rId4"/>
    <p:sldId id="725" r:id="rId5"/>
    <p:sldId id="726" r:id="rId6"/>
    <p:sldId id="696" r:id="rId7"/>
    <p:sldId id="704" r:id="rId8"/>
    <p:sldId id="728" r:id="rId9"/>
    <p:sldId id="729" r:id="rId10"/>
    <p:sldId id="730" r:id="rId11"/>
    <p:sldId id="731" r:id="rId12"/>
    <p:sldId id="732" r:id="rId13"/>
    <p:sldId id="733" r:id="rId14"/>
    <p:sldId id="727" r:id="rId15"/>
    <p:sldId id="694" r:id="rId16"/>
  </p:sldIdLst>
  <p:sldSz cx="9144000" cy="6858000" type="screen4x3"/>
  <p:notesSz cx="6807200" cy="9939338"/>
  <p:defaultTextStyle>
    <a:defPPr>
      <a:defRPr lang="en-US"/>
    </a:defPPr>
    <a:lvl1pPr algn="l" rtl="0" fontAlgn="base">
      <a:spcBef>
        <a:spcPct val="0"/>
      </a:spcBef>
      <a:spcAft>
        <a:spcPct val="0"/>
      </a:spcAft>
      <a:defRPr b="1" i="1" kern="1200">
        <a:solidFill>
          <a:schemeClr val="tx1"/>
        </a:solidFill>
        <a:latin typeface="Verdana" pitchFamily="34" charset="0"/>
        <a:ea typeface="+mn-ea"/>
        <a:cs typeface="Arial" charset="0"/>
      </a:defRPr>
    </a:lvl1pPr>
    <a:lvl2pPr marL="457200" algn="l" rtl="0" fontAlgn="base">
      <a:spcBef>
        <a:spcPct val="0"/>
      </a:spcBef>
      <a:spcAft>
        <a:spcPct val="0"/>
      </a:spcAft>
      <a:defRPr b="1" i="1" kern="1200">
        <a:solidFill>
          <a:schemeClr val="tx1"/>
        </a:solidFill>
        <a:latin typeface="Verdana" pitchFamily="34" charset="0"/>
        <a:ea typeface="+mn-ea"/>
        <a:cs typeface="Arial" charset="0"/>
      </a:defRPr>
    </a:lvl2pPr>
    <a:lvl3pPr marL="914400" algn="l" rtl="0" fontAlgn="base">
      <a:spcBef>
        <a:spcPct val="0"/>
      </a:spcBef>
      <a:spcAft>
        <a:spcPct val="0"/>
      </a:spcAft>
      <a:defRPr b="1" i="1" kern="1200">
        <a:solidFill>
          <a:schemeClr val="tx1"/>
        </a:solidFill>
        <a:latin typeface="Verdana" pitchFamily="34" charset="0"/>
        <a:ea typeface="+mn-ea"/>
        <a:cs typeface="Arial" charset="0"/>
      </a:defRPr>
    </a:lvl3pPr>
    <a:lvl4pPr marL="1371600" algn="l" rtl="0" fontAlgn="base">
      <a:spcBef>
        <a:spcPct val="0"/>
      </a:spcBef>
      <a:spcAft>
        <a:spcPct val="0"/>
      </a:spcAft>
      <a:defRPr b="1" i="1" kern="1200">
        <a:solidFill>
          <a:schemeClr val="tx1"/>
        </a:solidFill>
        <a:latin typeface="Verdana" pitchFamily="34" charset="0"/>
        <a:ea typeface="+mn-ea"/>
        <a:cs typeface="Arial" charset="0"/>
      </a:defRPr>
    </a:lvl4pPr>
    <a:lvl5pPr marL="1828800" algn="l" rtl="0" fontAlgn="base">
      <a:spcBef>
        <a:spcPct val="0"/>
      </a:spcBef>
      <a:spcAft>
        <a:spcPct val="0"/>
      </a:spcAft>
      <a:defRPr b="1" i="1" kern="1200">
        <a:solidFill>
          <a:schemeClr val="tx1"/>
        </a:solidFill>
        <a:latin typeface="Verdana" pitchFamily="34" charset="0"/>
        <a:ea typeface="+mn-ea"/>
        <a:cs typeface="Arial" charset="0"/>
      </a:defRPr>
    </a:lvl5pPr>
    <a:lvl6pPr marL="2286000" algn="l" defTabSz="914400" rtl="0" eaLnBrk="1" latinLnBrk="0" hangingPunct="1">
      <a:defRPr b="1" i="1" kern="1200">
        <a:solidFill>
          <a:schemeClr val="tx1"/>
        </a:solidFill>
        <a:latin typeface="Verdana" pitchFamily="34" charset="0"/>
        <a:ea typeface="+mn-ea"/>
        <a:cs typeface="Arial" charset="0"/>
      </a:defRPr>
    </a:lvl6pPr>
    <a:lvl7pPr marL="2743200" algn="l" defTabSz="914400" rtl="0" eaLnBrk="1" latinLnBrk="0" hangingPunct="1">
      <a:defRPr b="1" i="1" kern="1200">
        <a:solidFill>
          <a:schemeClr val="tx1"/>
        </a:solidFill>
        <a:latin typeface="Verdana" pitchFamily="34" charset="0"/>
        <a:ea typeface="+mn-ea"/>
        <a:cs typeface="Arial" charset="0"/>
      </a:defRPr>
    </a:lvl7pPr>
    <a:lvl8pPr marL="3200400" algn="l" defTabSz="914400" rtl="0" eaLnBrk="1" latinLnBrk="0" hangingPunct="1">
      <a:defRPr b="1" i="1" kern="1200">
        <a:solidFill>
          <a:schemeClr val="tx1"/>
        </a:solidFill>
        <a:latin typeface="Verdana" pitchFamily="34" charset="0"/>
        <a:ea typeface="+mn-ea"/>
        <a:cs typeface="Arial" charset="0"/>
      </a:defRPr>
    </a:lvl8pPr>
    <a:lvl9pPr marL="3657600" algn="l" defTabSz="914400" rtl="0" eaLnBrk="1" latinLnBrk="0" hangingPunct="1">
      <a:defRPr b="1" i="1"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5F5F5F"/>
    <a:srgbClr val="3366FF"/>
    <a:srgbClr val="000066"/>
    <a:srgbClr val="FF9933"/>
    <a:srgbClr val="F98F99"/>
    <a:srgbClr val="279742"/>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75" autoAdjust="0"/>
    <p:restoredTop sz="91580" autoAdjust="0"/>
  </p:normalViewPr>
  <p:slideViewPr>
    <p:cSldViewPr>
      <p:cViewPr>
        <p:scale>
          <a:sx n="100" d="100"/>
          <a:sy n="100" d="100"/>
        </p:scale>
        <p:origin x="-72"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b="0" i="0">
                <a:latin typeface="Arial" pitchFamily="34" charset="0"/>
                <a:cs typeface="Arial" pitchFamily="34" charset="0"/>
              </a:defRPr>
            </a:lvl1pPr>
          </a:lstStyle>
          <a:p>
            <a:pPr>
              <a:defRPr/>
            </a:pPr>
            <a:endParaRPr lang="en-US"/>
          </a:p>
        </p:txBody>
      </p:sp>
      <p:sp>
        <p:nvSpPr>
          <p:cNvPr id="101379" name="Rectangle 3"/>
          <p:cNvSpPr>
            <a:spLocks noGrp="1" noChangeArrowheads="1"/>
          </p:cNvSpPr>
          <p:nvPr>
            <p:ph type="dt" sz="quarter" idx="1"/>
          </p:nvPr>
        </p:nvSpPr>
        <p:spPr bwMode="auto">
          <a:xfrm>
            <a:off x="3856038" y="0"/>
            <a:ext cx="2949575" cy="4968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b="0" i="0">
                <a:latin typeface="Arial" pitchFamily="34" charset="0"/>
                <a:cs typeface="Arial" pitchFamily="34" charset="0"/>
              </a:defRPr>
            </a:lvl1pPr>
          </a:lstStyle>
          <a:p>
            <a:pPr>
              <a:defRPr/>
            </a:pPr>
            <a:endParaRPr lang="en-US"/>
          </a:p>
        </p:txBody>
      </p:sp>
      <p:sp>
        <p:nvSpPr>
          <p:cNvPr id="101380" name="Rectangle 4"/>
          <p:cNvSpPr>
            <a:spLocks noGrp="1" noChangeArrowheads="1"/>
          </p:cNvSpPr>
          <p:nvPr>
            <p:ph type="ftr" sz="quarter" idx="2"/>
          </p:nvPr>
        </p:nvSpPr>
        <p:spPr bwMode="auto">
          <a:xfrm>
            <a:off x="0" y="9440863"/>
            <a:ext cx="2949575" cy="4968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b="0" i="0">
                <a:latin typeface="Arial" pitchFamily="34" charset="0"/>
                <a:cs typeface="Arial" pitchFamily="34" charset="0"/>
              </a:defRPr>
            </a:lvl1pPr>
          </a:lstStyle>
          <a:p>
            <a:pPr>
              <a:defRPr/>
            </a:pPr>
            <a:endParaRPr lang="en-US"/>
          </a:p>
        </p:txBody>
      </p:sp>
      <p:sp>
        <p:nvSpPr>
          <p:cNvPr id="101381" name="Rectangle 5"/>
          <p:cNvSpPr>
            <a:spLocks noGrp="1" noChangeArrowheads="1"/>
          </p:cNvSpPr>
          <p:nvPr>
            <p:ph type="sldNum" sz="quarter" idx="3"/>
          </p:nvPr>
        </p:nvSpPr>
        <p:spPr bwMode="auto">
          <a:xfrm>
            <a:off x="3856038" y="9440863"/>
            <a:ext cx="2949575" cy="4968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b="0" i="0">
                <a:latin typeface="Arial" pitchFamily="34" charset="0"/>
                <a:cs typeface="Arial" pitchFamily="34" charset="0"/>
              </a:defRPr>
            </a:lvl1pPr>
          </a:lstStyle>
          <a:p>
            <a:pPr>
              <a:defRPr/>
            </a:pPr>
            <a:fld id="{D26C42AE-19C5-4B0A-AA31-F2581893F71B}"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49575" cy="4968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b="0" i="0">
                <a:latin typeface="Arial" pitchFamily="34" charset="0"/>
                <a:cs typeface="Arial" pitchFamily="34" charset="0"/>
              </a:defRPr>
            </a:lvl1pPr>
          </a:lstStyle>
          <a:p>
            <a:pPr>
              <a:defRPr/>
            </a:pPr>
            <a:endParaRPr lang="en-US"/>
          </a:p>
        </p:txBody>
      </p:sp>
      <p:sp>
        <p:nvSpPr>
          <p:cNvPr id="54275" name="Rectangle 3"/>
          <p:cNvSpPr>
            <a:spLocks noGrp="1" noChangeArrowheads="1"/>
          </p:cNvSpPr>
          <p:nvPr>
            <p:ph type="dt" idx="1"/>
          </p:nvPr>
        </p:nvSpPr>
        <p:spPr bwMode="auto">
          <a:xfrm>
            <a:off x="3856038" y="0"/>
            <a:ext cx="2949575" cy="4968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b="0" i="0">
                <a:latin typeface="Arial" pitchFamily="34" charset="0"/>
                <a:cs typeface="Arial" pitchFamily="34"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919163" y="746125"/>
            <a:ext cx="4970462" cy="3727450"/>
          </a:xfrm>
          <a:prstGeom prst="rect">
            <a:avLst/>
          </a:prstGeom>
          <a:noFill/>
          <a:ln w="9525">
            <a:solidFill>
              <a:srgbClr val="000000"/>
            </a:solidFill>
            <a:miter lim="800000"/>
            <a:headEnd/>
            <a:tailEnd/>
          </a:ln>
        </p:spPr>
      </p:sp>
      <p:sp>
        <p:nvSpPr>
          <p:cNvPr id="54277" name="Rectangle 5"/>
          <p:cNvSpPr>
            <a:spLocks noGrp="1" noChangeArrowheads="1"/>
          </p:cNvSpPr>
          <p:nvPr>
            <p:ph type="body" sz="quarter" idx="3"/>
          </p:nvPr>
        </p:nvSpPr>
        <p:spPr bwMode="auto">
          <a:xfrm>
            <a:off x="681038" y="4721225"/>
            <a:ext cx="5445125" cy="4471988"/>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4278" name="Rectangle 6"/>
          <p:cNvSpPr>
            <a:spLocks noGrp="1" noChangeArrowheads="1"/>
          </p:cNvSpPr>
          <p:nvPr>
            <p:ph type="ftr" sz="quarter" idx="4"/>
          </p:nvPr>
        </p:nvSpPr>
        <p:spPr bwMode="auto">
          <a:xfrm>
            <a:off x="0" y="9440863"/>
            <a:ext cx="2949575" cy="4968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b="0" i="0">
                <a:latin typeface="Arial" pitchFamily="34" charset="0"/>
                <a:cs typeface="Arial" pitchFamily="34" charset="0"/>
              </a:defRPr>
            </a:lvl1pPr>
          </a:lstStyle>
          <a:p>
            <a:pPr>
              <a:defRPr/>
            </a:pPr>
            <a:endParaRPr lang="en-US"/>
          </a:p>
        </p:txBody>
      </p:sp>
      <p:sp>
        <p:nvSpPr>
          <p:cNvPr id="54279" name="Rectangle 7"/>
          <p:cNvSpPr>
            <a:spLocks noGrp="1" noChangeArrowheads="1"/>
          </p:cNvSpPr>
          <p:nvPr>
            <p:ph type="sldNum" sz="quarter" idx="5"/>
          </p:nvPr>
        </p:nvSpPr>
        <p:spPr bwMode="auto">
          <a:xfrm>
            <a:off x="3856038" y="9440863"/>
            <a:ext cx="2949575" cy="496887"/>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b="0" i="0">
                <a:latin typeface="Arial" pitchFamily="34" charset="0"/>
                <a:cs typeface="Arial" pitchFamily="34" charset="0"/>
              </a:defRPr>
            </a:lvl1pPr>
          </a:lstStyle>
          <a:p>
            <a:pPr>
              <a:defRPr/>
            </a:pPr>
            <a:fld id="{2CB80885-A4F5-42A4-8F4B-A06E36B4A02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5E76814B-9B4F-4C58-89DE-A8B3C0E876DD}" type="slidenum">
              <a:rPr lang="en-US" smtClean="0">
                <a:latin typeface="Arial" charset="0"/>
                <a:cs typeface="Arial" charset="0"/>
              </a:rPr>
              <a:pPr/>
              <a:t>1</a:t>
            </a:fld>
            <a:endParaRPr lang="en-US" smtClean="0">
              <a:latin typeface="Arial" charset="0"/>
              <a:cs typeface="Arial"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06463" y="4721225"/>
            <a:ext cx="4994275" cy="4471988"/>
          </a:xfrm>
          <a:noFill/>
          <a:ln/>
        </p:spPr>
        <p:txBody>
          <a:bodyPr/>
          <a:lstStyle/>
          <a:p>
            <a:pPr eaLnBrk="1" hangingPunct="1"/>
            <a:endParaRPr lang="en-GB"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2CB80885-A4F5-42A4-8F4B-A06E36B4A02A}" type="slidenum">
              <a:rPr lang="en-US" smtClean="0"/>
              <a:pPr>
                <a:defRPr/>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4" name="Picture 3" descr="Watermark"/>
          <p:cNvPicPr>
            <a:picLocks noChangeAspect="1" noChangeArrowheads="1"/>
          </p:cNvPicPr>
          <p:nvPr/>
        </p:nvPicPr>
        <p:blipFill>
          <a:blip r:embed="rId2" cstate="print"/>
          <a:srcRect l="6723" b="12773"/>
          <a:stretch>
            <a:fillRect/>
          </a:stretch>
        </p:blipFill>
        <p:spPr bwMode="auto">
          <a:xfrm>
            <a:off x="0" y="809625"/>
            <a:ext cx="6467475" cy="6048375"/>
          </a:xfrm>
          <a:prstGeom prst="rect">
            <a:avLst/>
          </a:prstGeom>
          <a:noFill/>
          <a:ln w="9525">
            <a:noFill/>
            <a:miter lim="800000"/>
            <a:headEnd/>
            <a:tailEnd/>
          </a:ln>
        </p:spPr>
      </p:pic>
      <p:sp>
        <p:nvSpPr>
          <p:cNvPr id="5" name="Text Box 6"/>
          <p:cNvSpPr txBox="1">
            <a:spLocks noChangeArrowheads="1"/>
          </p:cNvSpPr>
          <p:nvPr/>
        </p:nvSpPr>
        <p:spPr bwMode="auto">
          <a:xfrm>
            <a:off x="7620000" y="6175375"/>
            <a:ext cx="1281113" cy="501650"/>
          </a:xfrm>
          <a:prstGeom prst="rect">
            <a:avLst/>
          </a:prstGeom>
          <a:noFill/>
          <a:ln w="9525">
            <a:noFill/>
            <a:miter lim="800000"/>
            <a:headEnd/>
            <a:tailEnd/>
          </a:ln>
          <a:effectLst/>
        </p:spPr>
        <p:txBody>
          <a:bodyPr wrap="none">
            <a:spAutoFit/>
          </a:bodyPr>
          <a:lstStyle/>
          <a:p>
            <a:pPr eaLnBrk="0" hangingPunct="0">
              <a:lnSpc>
                <a:spcPct val="90000"/>
              </a:lnSpc>
              <a:defRPr/>
            </a:pPr>
            <a:r>
              <a:rPr lang="en-US" sz="1000" b="0" i="0">
                <a:solidFill>
                  <a:schemeClr val="bg1"/>
                </a:solidFill>
                <a:latin typeface="Univers" pitchFamily="34" charset="0"/>
                <a:cs typeface="Arial" pitchFamily="34" charset="0"/>
              </a:rPr>
              <a:t>International</a:t>
            </a:r>
            <a:br>
              <a:rPr lang="en-US" sz="1000" b="0" i="0">
                <a:solidFill>
                  <a:schemeClr val="bg1"/>
                </a:solidFill>
                <a:latin typeface="Univers" pitchFamily="34" charset="0"/>
                <a:cs typeface="Arial" pitchFamily="34" charset="0"/>
              </a:rPr>
            </a:br>
            <a:r>
              <a:rPr lang="en-US" sz="1000" b="0" i="0">
                <a:solidFill>
                  <a:schemeClr val="bg1"/>
                </a:solidFill>
                <a:latin typeface="Univers" pitchFamily="34" charset="0"/>
                <a:cs typeface="Arial" pitchFamily="34" charset="0"/>
              </a:rPr>
              <a:t>Telecommunication</a:t>
            </a:r>
            <a:br>
              <a:rPr lang="en-US" sz="1000" b="0" i="0">
                <a:solidFill>
                  <a:schemeClr val="bg1"/>
                </a:solidFill>
                <a:latin typeface="Univers" pitchFamily="34" charset="0"/>
                <a:cs typeface="Arial" pitchFamily="34" charset="0"/>
              </a:rPr>
            </a:br>
            <a:r>
              <a:rPr lang="en-US" sz="1000" b="0" i="0">
                <a:solidFill>
                  <a:schemeClr val="bg1"/>
                </a:solidFill>
                <a:latin typeface="Univers" pitchFamily="34" charset="0"/>
                <a:cs typeface="Arial" pitchFamily="34" charset="0"/>
              </a:rPr>
              <a:t>Union</a:t>
            </a:r>
          </a:p>
        </p:txBody>
      </p:sp>
      <p:sp>
        <p:nvSpPr>
          <p:cNvPr id="6" name="Rectangle 7"/>
          <p:cNvSpPr>
            <a:spLocks noChangeArrowheads="1"/>
          </p:cNvSpPr>
          <p:nvPr/>
        </p:nvSpPr>
        <p:spPr bwMode="auto">
          <a:xfrm>
            <a:off x="6426200" y="4343400"/>
            <a:ext cx="52388" cy="182563"/>
          </a:xfrm>
          <a:prstGeom prst="rect">
            <a:avLst/>
          </a:prstGeom>
          <a:noFill/>
          <a:ln w="9525">
            <a:noFill/>
            <a:miter lim="800000"/>
            <a:headEnd/>
            <a:tailEnd/>
          </a:ln>
        </p:spPr>
        <p:txBody>
          <a:bodyPr wrap="none" lIns="0" tIns="0" rIns="0" bIns="0">
            <a:spAutoFit/>
          </a:bodyPr>
          <a:lstStyle/>
          <a:p>
            <a:pPr eaLnBrk="0" hangingPunct="0">
              <a:defRPr/>
            </a:pPr>
            <a:r>
              <a:rPr lang="en-US" sz="1200" i="0">
                <a:solidFill>
                  <a:srgbClr val="0C4B84"/>
                </a:solidFill>
                <a:cs typeface="Arial" pitchFamily="34" charset="0"/>
              </a:rPr>
              <a:t> </a:t>
            </a:r>
            <a:endParaRPr lang="en-US" sz="2400" b="0" i="0">
              <a:cs typeface="Arial" pitchFamily="34" charset="0"/>
            </a:endParaRPr>
          </a:p>
        </p:txBody>
      </p:sp>
      <p:sp>
        <p:nvSpPr>
          <p:cNvPr id="7" name="Rectangle 8"/>
          <p:cNvSpPr>
            <a:spLocks noChangeArrowheads="1"/>
          </p:cNvSpPr>
          <p:nvPr/>
        </p:nvSpPr>
        <p:spPr bwMode="auto">
          <a:xfrm>
            <a:off x="7319963" y="4524375"/>
            <a:ext cx="52387" cy="182563"/>
          </a:xfrm>
          <a:prstGeom prst="rect">
            <a:avLst/>
          </a:prstGeom>
          <a:noFill/>
          <a:ln w="9525">
            <a:noFill/>
            <a:miter lim="800000"/>
            <a:headEnd/>
            <a:tailEnd/>
          </a:ln>
        </p:spPr>
        <p:txBody>
          <a:bodyPr wrap="none" lIns="0" tIns="0" rIns="0" bIns="0">
            <a:spAutoFit/>
          </a:bodyPr>
          <a:lstStyle/>
          <a:p>
            <a:pPr eaLnBrk="0" hangingPunct="0">
              <a:defRPr/>
            </a:pPr>
            <a:r>
              <a:rPr lang="en-US" sz="1200" i="0">
                <a:solidFill>
                  <a:srgbClr val="0C4B84"/>
                </a:solidFill>
                <a:cs typeface="Arial" pitchFamily="34" charset="0"/>
              </a:rPr>
              <a:t> </a:t>
            </a:r>
            <a:endParaRPr lang="en-US" sz="2400" b="0" i="0">
              <a:cs typeface="Arial" pitchFamily="34" charset="0"/>
            </a:endParaRPr>
          </a:p>
        </p:txBody>
      </p:sp>
      <p:sp>
        <p:nvSpPr>
          <p:cNvPr id="8" name="Rectangle 9"/>
          <p:cNvSpPr>
            <a:spLocks noChangeArrowheads="1"/>
          </p:cNvSpPr>
          <p:nvPr/>
        </p:nvSpPr>
        <p:spPr bwMode="auto">
          <a:xfrm>
            <a:off x="5280025" y="4802188"/>
            <a:ext cx="44450" cy="152400"/>
          </a:xfrm>
          <a:prstGeom prst="rect">
            <a:avLst/>
          </a:prstGeom>
          <a:noFill/>
          <a:ln w="9525">
            <a:noFill/>
            <a:miter lim="800000"/>
            <a:headEnd/>
            <a:tailEnd/>
          </a:ln>
        </p:spPr>
        <p:txBody>
          <a:bodyPr wrap="none" lIns="0" tIns="0" rIns="0" bIns="0">
            <a:spAutoFit/>
          </a:bodyPr>
          <a:lstStyle/>
          <a:p>
            <a:pPr eaLnBrk="0" hangingPunct="0">
              <a:defRPr/>
            </a:pPr>
            <a:r>
              <a:rPr lang="en-US" sz="1000" b="0" i="0">
                <a:solidFill>
                  <a:srgbClr val="000000"/>
                </a:solidFill>
                <a:cs typeface="Arial" pitchFamily="34" charset="0"/>
              </a:rPr>
              <a:t> </a:t>
            </a:r>
            <a:endParaRPr lang="en-US" sz="2400" b="0" i="0">
              <a:cs typeface="Arial" pitchFamily="34" charset="0"/>
            </a:endParaRPr>
          </a:p>
        </p:txBody>
      </p:sp>
      <p:sp>
        <p:nvSpPr>
          <p:cNvPr id="9" name="Line 10"/>
          <p:cNvSpPr>
            <a:spLocks noChangeShapeType="1"/>
          </p:cNvSpPr>
          <p:nvPr/>
        </p:nvSpPr>
        <p:spPr bwMode="auto">
          <a:xfrm flipH="1">
            <a:off x="395288" y="6524625"/>
            <a:ext cx="8280400" cy="0"/>
          </a:xfrm>
          <a:prstGeom prst="line">
            <a:avLst/>
          </a:prstGeom>
          <a:noFill/>
          <a:ln w="22225" cap="rnd">
            <a:solidFill>
              <a:srgbClr val="C0C0C0"/>
            </a:solidFill>
            <a:prstDash val="sysDot"/>
            <a:round/>
            <a:headEnd/>
            <a:tailEnd/>
          </a:ln>
          <a:effectLst/>
        </p:spPr>
        <p:txBody>
          <a:bodyPr/>
          <a:lstStyle/>
          <a:p>
            <a:pPr>
              <a:defRPr/>
            </a:pPr>
            <a:endParaRPr lang="en-US">
              <a:cs typeface="Arial" pitchFamily="34" charset="0"/>
            </a:endParaRPr>
          </a:p>
        </p:txBody>
      </p:sp>
      <p:sp>
        <p:nvSpPr>
          <p:cNvPr id="10" name="Rectangle 12"/>
          <p:cNvSpPr>
            <a:spLocks noChangeArrowheads="1"/>
          </p:cNvSpPr>
          <p:nvPr/>
        </p:nvSpPr>
        <p:spPr bwMode="auto">
          <a:xfrm>
            <a:off x="914400" y="6477000"/>
            <a:ext cx="757238" cy="244475"/>
          </a:xfrm>
          <a:prstGeom prst="rect">
            <a:avLst/>
          </a:prstGeom>
          <a:solidFill>
            <a:schemeClr val="bg1"/>
          </a:solidFill>
          <a:ln w="9525">
            <a:noFill/>
            <a:miter lim="800000"/>
            <a:headEnd/>
            <a:tailEnd/>
          </a:ln>
          <a:effectLst/>
        </p:spPr>
        <p:txBody>
          <a:bodyPr wrap="none">
            <a:spAutoFit/>
          </a:bodyPr>
          <a:lstStyle/>
          <a:p>
            <a:pPr>
              <a:defRPr/>
            </a:pPr>
            <a:r>
              <a:rPr lang="en-US" sz="1000" b="0" i="0">
                <a:solidFill>
                  <a:srgbClr val="0E438A"/>
                </a:solidFill>
                <a:latin typeface="Zurich BT" charset="0"/>
                <a:cs typeface="Times New Roman" pitchFamily="18" charset="0"/>
              </a:rPr>
              <a:t>Sep, 2008</a:t>
            </a:r>
          </a:p>
        </p:txBody>
      </p:sp>
      <p:pic>
        <p:nvPicPr>
          <p:cNvPr id="11" name="Picture 14"/>
          <p:cNvPicPr>
            <a:picLocks noChangeAspect="1" noChangeArrowheads="1"/>
          </p:cNvPicPr>
          <p:nvPr/>
        </p:nvPicPr>
        <p:blipFill>
          <a:blip r:embed="rId3" cstate="print"/>
          <a:srcRect/>
          <a:stretch>
            <a:fillRect/>
          </a:stretch>
        </p:blipFill>
        <p:spPr bwMode="white">
          <a:xfrm>
            <a:off x="7086600" y="0"/>
            <a:ext cx="2057400" cy="863600"/>
          </a:xfrm>
          <a:prstGeom prst="rect">
            <a:avLst/>
          </a:prstGeom>
          <a:noFill/>
          <a:ln w="76200" algn="ctr">
            <a:noFill/>
            <a:miter lim="800000"/>
            <a:headEnd/>
            <a:tailEnd/>
          </a:ln>
        </p:spPr>
      </p:pic>
      <p:sp>
        <p:nvSpPr>
          <p:cNvPr id="57348" name="Rectangle 4"/>
          <p:cNvSpPr>
            <a:spLocks noGrp="1" noChangeArrowheads="1"/>
          </p:cNvSpPr>
          <p:nvPr>
            <p:ph type="ctrTitle"/>
          </p:nvPr>
        </p:nvSpPr>
        <p:spPr>
          <a:xfrm>
            <a:off x="685800" y="1484313"/>
            <a:ext cx="7772400" cy="1728787"/>
          </a:xfrm>
        </p:spPr>
        <p:txBody>
          <a:bodyPr/>
          <a:lstStyle>
            <a:lvl1pPr>
              <a:defRPr sz="4000"/>
            </a:lvl1pPr>
          </a:lstStyle>
          <a:p>
            <a:r>
              <a:rPr lang="en-US"/>
              <a:t>Click to edit Master title style</a:t>
            </a:r>
          </a:p>
        </p:txBody>
      </p:sp>
      <p:sp>
        <p:nvSpPr>
          <p:cNvPr id="57349" name="Rectangle 5"/>
          <p:cNvSpPr>
            <a:spLocks noGrp="1" noChangeArrowheads="1"/>
          </p:cNvSpPr>
          <p:nvPr>
            <p:ph type="subTitle" idx="1"/>
          </p:nvPr>
        </p:nvSpPr>
        <p:spPr>
          <a:xfrm>
            <a:off x="1371600" y="3429000"/>
            <a:ext cx="6400800" cy="2447925"/>
          </a:xfrm>
        </p:spPr>
        <p:txBody>
          <a:bodyPr/>
          <a:lstStyle>
            <a:lvl1pPr marL="0" indent="0" algn="ctr">
              <a:buFont typeface="Wingdings" pitchFamily="2" charset="2"/>
              <a:buNone/>
              <a:defRPr sz="2400"/>
            </a:lvl1pPr>
          </a:lstStyle>
          <a:p>
            <a:r>
              <a:rPr lang="en-US"/>
              <a:t>Click to edit Master subtitle style</a:t>
            </a:r>
          </a:p>
        </p:txBody>
      </p:sp>
      <p:sp>
        <p:nvSpPr>
          <p:cNvPr id="12" name="Rectangle 13"/>
          <p:cNvSpPr>
            <a:spLocks noGrp="1" noChangeArrowheads="1"/>
          </p:cNvSpPr>
          <p:nvPr>
            <p:ph type="sldNum" sz="quarter" idx="10"/>
          </p:nvPr>
        </p:nvSpPr>
        <p:spPr>
          <a:xfrm>
            <a:off x="8447088" y="6403975"/>
            <a:ext cx="339725" cy="244475"/>
          </a:xfrm>
        </p:spPr>
        <p:txBody>
          <a:bodyPr/>
          <a:lstStyle>
            <a:lvl1pPr>
              <a:defRPr/>
            </a:lvl1pPr>
          </a:lstStyle>
          <a:p>
            <a:pPr>
              <a:defRPr/>
            </a:pPr>
            <a:fld id="{6CC81742-8155-4F6F-8808-FA03D1DFB177}" type="slidenum">
              <a:rPr lang="en-US"/>
              <a:pPr>
                <a:defRPr/>
              </a:pPr>
              <a:t>‹#›</a:t>
            </a:fld>
            <a:endParaRPr lang="en-US"/>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73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34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autoUpdateAnimBg="0"/>
      <p:bldP spid="57349" grpId="0" build="p"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6A904D17-17D1-4109-9581-7F030FBFB3F9}" type="slidenum">
              <a:rPr lang="en-US"/>
              <a:pPr>
                <a:defRPr/>
              </a:pPr>
              <a:t>‹#›</a:t>
            </a:fld>
            <a:endParaRPr lang="en-US"/>
          </a:p>
        </p:txBody>
      </p:sp>
    </p:spTree>
  </p:cSld>
  <p:clrMapOvr>
    <a:masterClrMapping/>
  </p:clrMapOvr>
  <p:transition spd="slow">
    <p:diamon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pPr>
              <a:defRPr/>
            </a:pPr>
            <a:fld id="{E04D3055-BCAB-4CA2-B0C7-3C3A8CE4C589}" type="slidenum">
              <a:rPr lang="en-US"/>
              <a:pPr>
                <a:defRPr/>
              </a:pPr>
              <a:t>‹#›</a:t>
            </a:fld>
            <a:endParaRPr lang="en-US"/>
          </a:p>
        </p:txBody>
      </p:sp>
    </p:spTree>
  </p:cSld>
  <p:clrMapOvr>
    <a:masterClrMapping/>
  </p:clrMapOvr>
  <p:transition spd="slow">
    <p:diamon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213" y="1989138"/>
            <a:ext cx="3810000" cy="4256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989138"/>
            <a:ext cx="3810000" cy="4256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sldNum" sz="quarter" idx="10"/>
          </p:nvPr>
        </p:nvSpPr>
        <p:spPr>
          <a:ln/>
        </p:spPr>
        <p:txBody>
          <a:bodyPr/>
          <a:lstStyle>
            <a:lvl1pPr>
              <a:defRPr/>
            </a:lvl1pPr>
          </a:lstStyle>
          <a:p>
            <a:pPr>
              <a:defRPr/>
            </a:pPr>
            <a:fld id="{96DCDC40-5755-400C-9AEC-E000E271ED23}" type="slidenum">
              <a:rPr lang="en-US"/>
              <a:pPr>
                <a:defRPr/>
              </a:pPr>
              <a:t>‹#›</a:t>
            </a:fld>
            <a:endParaRPr lang="en-US"/>
          </a:p>
        </p:txBody>
      </p:sp>
    </p:spTree>
  </p:cSld>
  <p:clrMapOvr>
    <a:masterClrMapping/>
  </p:clrMapOvr>
  <p:transition spd="slow">
    <p:diamon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sldNum" sz="quarter" idx="10"/>
          </p:nvPr>
        </p:nvSpPr>
        <p:spPr>
          <a:ln/>
        </p:spPr>
        <p:txBody>
          <a:bodyPr/>
          <a:lstStyle>
            <a:lvl1pPr>
              <a:defRPr/>
            </a:lvl1pPr>
          </a:lstStyle>
          <a:p>
            <a:pPr>
              <a:defRPr/>
            </a:pPr>
            <a:fld id="{5E0DCFA3-00C4-4F22-B621-D64B3EDCBFEC}" type="slidenum">
              <a:rPr lang="en-US"/>
              <a:pPr>
                <a:defRPr/>
              </a:pPr>
              <a:t>‹#›</a:t>
            </a:fld>
            <a:endParaRPr lang="en-US"/>
          </a:p>
        </p:txBody>
      </p:sp>
    </p:spTree>
  </p:cSld>
  <p:clrMapOvr>
    <a:masterClrMapping/>
  </p:clrMapOvr>
  <p:transition spd="slow">
    <p:diamon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sldNum" sz="quarter" idx="10"/>
          </p:nvPr>
        </p:nvSpPr>
        <p:spPr>
          <a:ln/>
        </p:spPr>
        <p:txBody>
          <a:bodyPr/>
          <a:lstStyle>
            <a:lvl1pPr>
              <a:defRPr/>
            </a:lvl1pPr>
          </a:lstStyle>
          <a:p>
            <a:pPr>
              <a:defRPr/>
            </a:pPr>
            <a:fld id="{4DD9B724-22FF-46F0-8BDB-39DBA5AA1B23}" type="slidenum">
              <a:rPr lang="en-US"/>
              <a:pPr>
                <a:defRPr/>
              </a:pPr>
              <a:t>‹#›</a:t>
            </a:fld>
            <a:endParaRPr lang="en-US"/>
          </a:p>
        </p:txBody>
      </p:sp>
    </p:spTree>
  </p:cSld>
  <p:clrMapOvr>
    <a:masterClrMapping/>
  </p:clrMapOvr>
  <p:transition spd="slow">
    <p:diamon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pPr>
              <a:defRPr/>
            </a:pPr>
            <a:fld id="{6DD9C66C-BE1C-4FCF-BB07-9E14A6F9D458}" type="slidenum">
              <a:rPr lang="en-US"/>
              <a:pPr>
                <a:defRPr/>
              </a:pPr>
              <a:t>‹#›</a:t>
            </a:fld>
            <a:endParaRPr lang="en-US"/>
          </a:p>
        </p:txBody>
      </p:sp>
    </p:spTree>
  </p:cSld>
  <p:clrMapOvr>
    <a:masterClrMapping/>
  </p:clrMapOvr>
  <p:transition spd="slow">
    <p:diamon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41647894-63A7-4E64-BA36-3A3D92B9D1AC}" type="slidenum">
              <a:rPr lang="en-US"/>
              <a:pPr>
                <a:defRPr/>
              </a:pPr>
              <a:t>‹#›</a:t>
            </a:fld>
            <a:endParaRPr lang="en-US"/>
          </a:p>
        </p:txBody>
      </p:sp>
    </p:spTree>
  </p:cSld>
  <p:clrMapOvr>
    <a:masterClrMapping/>
  </p:clrMapOvr>
  <p:transition spd="slow">
    <p:diamon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EEEF4D46-248D-4593-982D-7ABE8C537F61}" type="slidenum">
              <a:rPr lang="en-US"/>
              <a:pPr>
                <a:defRPr/>
              </a:pPr>
              <a:t>‹#›</a:t>
            </a:fld>
            <a:endParaRPr lang="en-US"/>
          </a:p>
        </p:txBody>
      </p:sp>
    </p:spTree>
  </p:cSld>
  <p:clrMapOvr>
    <a:masterClrMapping/>
  </p:clrMapOvr>
  <p:transition spd="slow">
    <p:diamon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BE817DDA-E780-48A8-9BAE-A9DC2B8B149D}" type="slidenum">
              <a:rPr lang="en-US"/>
              <a:pPr>
                <a:defRPr/>
              </a:pPr>
              <a:t>‹#›</a:t>
            </a:fld>
            <a:endParaRPr lang="en-US"/>
          </a:p>
        </p:txBody>
      </p:sp>
    </p:spTree>
  </p:cSld>
  <p:clrMapOvr>
    <a:masterClrMapping/>
  </p:clrMapOvr>
  <p:transition spd="slow">
    <p:diamon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081088"/>
            <a:ext cx="1943100" cy="51641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4213" y="1081088"/>
            <a:ext cx="5678487" cy="51641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CF402691-5B52-42FE-A29C-7B19A9513BEB}" type="slidenum">
              <a:rPr lang="en-US"/>
              <a:pPr>
                <a:defRPr/>
              </a:pPr>
              <a:t>‹#›</a:t>
            </a:fld>
            <a:endParaRPr lang="en-US"/>
          </a:p>
        </p:txBody>
      </p:sp>
    </p:spTree>
  </p:cSld>
  <p:clrMapOvr>
    <a:masterClrMapping/>
  </p:clrMapOvr>
  <p:transition spd="slow">
    <p:diamon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4213" y="1081088"/>
            <a:ext cx="7773987" cy="51641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5"/>
          <p:cNvSpPr>
            <a:spLocks noGrp="1" noChangeArrowheads="1"/>
          </p:cNvSpPr>
          <p:nvPr>
            <p:ph type="sldNum" sz="quarter" idx="10"/>
          </p:nvPr>
        </p:nvSpPr>
        <p:spPr>
          <a:ln/>
        </p:spPr>
        <p:txBody>
          <a:bodyPr/>
          <a:lstStyle>
            <a:lvl1pPr>
              <a:defRPr/>
            </a:lvl1pPr>
          </a:lstStyle>
          <a:p>
            <a:pPr>
              <a:defRPr/>
            </a:pPr>
            <a:fld id="{7E0130E9-C401-494E-84A2-47C8CA05EC12}" type="slidenum">
              <a:rPr lang="en-US"/>
              <a:pPr>
                <a:defRPr/>
              </a:pPr>
              <a:t>‹#›</a:t>
            </a:fld>
            <a:endParaRPr lang="en-US"/>
          </a:p>
        </p:txBody>
      </p:sp>
    </p:spTree>
  </p:cSld>
  <p:clrMapOvr>
    <a:masterClrMapping/>
  </p:clrMapOvr>
  <p:transition spd="slow">
    <p:diamon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Watermark"/>
          <p:cNvPicPr>
            <a:picLocks noChangeAspect="1" noChangeArrowheads="1"/>
          </p:cNvPicPr>
          <p:nvPr/>
        </p:nvPicPr>
        <p:blipFill>
          <a:blip r:embed="rId14" cstate="print"/>
          <a:srcRect l="6723" b="12773"/>
          <a:stretch>
            <a:fillRect/>
          </a:stretch>
        </p:blipFill>
        <p:spPr bwMode="auto">
          <a:xfrm>
            <a:off x="0" y="809625"/>
            <a:ext cx="6467475" cy="6048375"/>
          </a:xfrm>
          <a:prstGeom prst="rect">
            <a:avLst/>
          </a:prstGeom>
          <a:noFill/>
          <a:ln w="9525">
            <a:noFill/>
            <a:miter lim="800000"/>
            <a:headEnd/>
            <a:tailEnd/>
          </a:ln>
        </p:spPr>
      </p:pic>
      <p:sp>
        <p:nvSpPr>
          <p:cNvPr id="56323" name="Line 3"/>
          <p:cNvSpPr>
            <a:spLocks noChangeShapeType="1"/>
          </p:cNvSpPr>
          <p:nvPr/>
        </p:nvSpPr>
        <p:spPr bwMode="auto">
          <a:xfrm flipH="1">
            <a:off x="395288" y="6524625"/>
            <a:ext cx="8280400" cy="0"/>
          </a:xfrm>
          <a:prstGeom prst="line">
            <a:avLst/>
          </a:prstGeom>
          <a:noFill/>
          <a:ln w="22225" cap="rnd">
            <a:solidFill>
              <a:srgbClr val="C0C0C0"/>
            </a:solidFill>
            <a:prstDash val="sysDot"/>
            <a:round/>
            <a:headEnd/>
            <a:tailEnd/>
          </a:ln>
          <a:effectLst/>
        </p:spPr>
        <p:txBody>
          <a:bodyPr/>
          <a:lstStyle/>
          <a:p>
            <a:pPr>
              <a:defRPr/>
            </a:pPr>
            <a:endParaRPr lang="en-US">
              <a:cs typeface="Arial" pitchFamily="34" charset="0"/>
            </a:endParaRPr>
          </a:p>
        </p:txBody>
      </p:sp>
      <p:sp>
        <p:nvSpPr>
          <p:cNvPr id="56324" name="Rectangle 4"/>
          <p:cNvSpPr>
            <a:spLocks noGrp="1" noChangeArrowheads="1"/>
          </p:cNvSpPr>
          <p:nvPr>
            <p:ph type="title"/>
          </p:nvPr>
        </p:nvSpPr>
        <p:spPr bwMode="auto">
          <a:xfrm>
            <a:off x="685800" y="1081088"/>
            <a:ext cx="7772400" cy="641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56325" name="Rectangle 5"/>
          <p:cNvSpPr>
            <a:spLocks noGrp="1" noChangeArrowheads="1"/>
          </p:cNvSpPr>
          <p:nvPr>
            <p:ph type="sldNum" sz="quarter" idx="4"/>
          </p:nvPr>
        </p:nvSpPr>
        <p:spPr bwMode="auto">
          <a:xfrm>
            <a:off x="8534400" y="6384925"/>
            <a:ext cx="339725" cy="244475"/>
          </a:xfrm>
          <a:prstGeom prst="rect">
            <a:avLst/>
          </a:prstGeom>
          <a:solidFill>
            <a:schemeClr val="bg1"/>
          </a:solidFill>
          <a:ln w="9525">
            <a:noFill/>
            <a:miter lim="800000"/>
            <a:headEnd/>
            <a:tailEnd/>
          </a:ln>
          <a:effectLst/>
        </p:spPr>
        <p:txBody>
          <a:bodyPr vert="horz" wrap="none" lIns="91440" tIns="45720" rIns="91440" bIns="45720" numCol="1" anchor="t" anchorCtr="0" compatLnSpc="1">
            <a:prstTxWarp prst="textNoShape">
              <a:avLst/>
            </a:prstTxWarp>
            <a:spAutoFit/>
          </a:bodyPr>
          <a:lstStyle>
            <a:lvl1pPr algn="r">
              <a:defRPr sz="1000" b="0" i="0">
                <a:solidFill>
                  <a:srgbClr val="0E438A"/>
                </a:solidFill>
                <a:latin typeface="Zurich BT" charset="0"/>
                <a:cs typeface="Times New Roman" pitchFamily="18" charset="0"/>
              </a:defRPr>
            </a:lvl1pPr>
          </a:lstStyle>
          <a:p>
            <a:pPr>
              <a:defRPr/>
            </a:pPr>
            <a:fld id="{481FE0E6-48FA-432C-B21A-B068E97E5F38}" type="slidenum">
              <a:rPr lang="en-US"/>
              <a:pPr>
                <a:defRPr/>
              </a:pPr>
              <a:t>‹#›</a:t>
            </a:fld>
            <a:endParaRPr lang="en-US"/>
          </a:p>
        </p:txBody>
      </p:sp>
      <p:sp>
        <p:nvSpPr>
          <p:cNvPr id="56327" name="Rectangle 7"/>
          <p:cNvSpPr>
            <a:spLocks noGrp="1" noChangeArrowheads="1"/>
          </p:cNvSpPr>
          <p:nvPr>
            <p:ph type="body" idx="1"/>
          </p:nvPr>
        </p:nvSpPr>
        <p:spPr bwMode="auto">
          <a:xfrm>
            <a:off x="684213" y="1989138"/>
            <a:ext cx="7772400" cy="42560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8" name="Line 8"/>
          <p:cNvSpPr>
            <a:spLocks noChangeShapeType="1"/>
          </p:cNvSpPr>
          <p:nvPr/>
        </p:nvSpPr>
        <p:spPr bwMode="auto">
          <a:xfrm flipH="1" flipV="1">
            <a:off x="152400" y="762000"/>
            <a:ext cx="6934200" cy="0"/>
          </a:xfrm>
          <a:prstGeom prst="line">
            <a:avLst/>
          </a:prstGeom>
          <a:noFill/>
          <a:ln w="22225" cap="rnd">
            <a:solidFill>
              <a:srgbClr val="C0C0C0"/>
            </a:solidFill>
            <a:prstDash val="sysDot"/>
            <a:round/>
            <a:headEnd/>
            <a:tailEnd/>
          </a:ln>
          <a:effectLst/>
        </p:spPr>
        <p:txBody>
          <a:bodyPr/>
          <a:lstStyle/>
          <a:p>
            <a:pPr>
              <a:defRPr/>
            </a:pPr>
            <a:endParaRPr lang="en-US">
              <a:cs typeface="Arial" pitchFamily="34" charset="0"/>
            </a:endParaRPr>
          </a:p>
        </p:txBody>
      </p:sp>
      <p:pic>
        <p:nvPicPr>
          <p:cNvPr id="1032" name="Picture 12"/>
          <p:cNvPicPr>
            <a:picLocks noChangeAspect="1" noChangeArrowheads="1"/>
          </p:cNvPicPr>
          <p:nvPr/>
        </p:nvPicPr>
        <p:blipFill>
          <a:blip r:embed="rId15" cstate="print"/>
          <a:srcRect/>
          <a:stretch>
            <a:fillRect/>
          </a:stretch>
        </p:blipFill>
        <p:spPr bwMode="white">
          <a:xfrm>
            <a:off x="7086600" y="0"/>
            <a:ext cx="2057400" cy="863600"/>
          </a:xfrm>
          <a:prstGeom prst="rect">
            <a:avLst/>
          </a:prstGeom>
          <a:noFill/>
          <a:ln w="76200" algn="ctr">
            <a:noFill/>
            <a:miter lim="800000"/>
            <a:headEnd/>
            <a:tailEnd/>
          </a:ln>
        </p:spPr>
      </p:pic>
    </p:spTree>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693" r:id="rId5"/>
    <p:sldLayoutId id="2147483692" r:id="rId6"/>
    <p:sldLayoutId id="2147483691" r:id="rId7"/>
    <p:sldLayoutId id="2147483690" r:id="rId8"/>
    <p:sldLayoutId id="2147483689" r:id="rId9"/>
    <p:sldLayoutId id="2147483688" r:id="rId10"/>
    <p:sldLayoutId id="2147483687" r:id="rId11"/>
    <p:sldLayoutId id="2147483686" r:id="rId12"/>
  </p:sldLayoutIdLst>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6324"/>
                                        </p:tgtEl>
                                        <p:attrNameLst>
                                          <p:attrName>style.visibility</p:attrName>
                                        </p:attrNameLst>
                                      </p:cBhvr>
                                      <p:to>
                                        <p:strVal val="visible"/>
                                      </p:to>
                                    </p:set>
                                    <p:animEffect transition="in" filter="fade">
                                      <p:cBhvr>
                                        <p:cTn id="7" dur="2000"/>
                                        <p:tgtEl>
                                          <p:spTgt spid="563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327">
                                            <p:txEl>
                                              <p:pRg st="0" end="0"/>
                                            </p:txEl>
                                          </p:spTgt>
                                        </p:tgtEl>
                                        <p:attrNameLst>
                                          <p:attrName>style.visibility</p:attrName>
                                        </p:attrNameLst>
                                      </p:cBhvr>
                                      <p:to>
                                        <p:strVal val="visible"/>
                                      </p:to>
                                    </p:set>
                                    <p:animEffect transition="in" filter="fade">
                                      <p:cBhvr>
                                        <p:cTn id="12" dur="2000"/>
                                        <p:tgtEl>
                                          <p:spTgt spid="5632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6327">
                                            <p:txEl>
                                              <p:pRg st="1" end="1"/>
                                            </p:txEl>
                                          </p:spTgt>
                                        </p:tgtEl>
                                        <p:attrNameLst>
                                          <p:attrName>style.visibility</p:attrName>
                                        </p:attrNameLst>
                                      </p:cBhvr>
                                      <p:to>
                                        <p:strVal val="visible"/>
                                      </p:to>
                                    </p:set>
                                    <p:animEffect transition="in" filter="fade">
                                      <p:cBhvr>
                                        <p:cTn id="15" dur="2000"/>
                                        <p:tgtEl>
                                          <p:spTgt spid="5632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6327">
                                            <p:txEl>
                                              <p:pRg st="2" end="2"/>
                                            </p:txEl>
                                          </p:spTgt>
                                        </p:tgtEl>
                                        <p:attrNameLst>
                                          <p:attrName>style.visibility</p:attrName>
                                        </p:attrNameLst>
                                      </p:cBhvr>
                                      <p:to>
                                        <p:strVal val="visible"/>
                                      </p:to>
                                    </p:set>
                                    <p:animEffect transition="in" filter="fade">
                                      <p:cBhvr>
                                        <p:cTn id="18" dur="2000"/>
                                        <p:tgtEl>
                                          <p:spTgt spid="5632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6327">
                                            <p:txEl>
                                              <p:pRg st="3" end="3"/>
                                            </p:txEl>
                                          </p:spTgt>
                                        </p:tgtEl>
                                        <p:attrNameLst>
                                          <p:attrName>style.visibility</p:attrName>
                                        </p:attrNameLst>
                                      </p:cBhvr>
                                      <p:to>
                                        <p:strVal val="visible"/>
                                      </p:to>
                                    </p:set>
                                    <p:animEffect transition="in" filter="fade">
                                      <p:cBhvr>
                                        <p:cTn id="21" dur="2000"/>
                                        <p:tgtEl>
                                          <p:spTgt spid="5632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6327">
                                            <p:txEl>
                                              <p:pRg st="4" end="4"/>
                                            </p:txEl>
                                          </p:spTgt>
                                        </p:tgtEl>
                                        <p:attrNameLst>
                                          <p:attrName>style.visibility</p:attrName>
                                        </p:attrNameLst>
                                      </p:cBhvr>
                                      <p:to>
                                        <p:strVal val="visible"/>
                                      </p:to>
                                    </p:set>
                                    <p:animEffect transition="in" filter="fade">
                                      <p:cBhvr>
                                        <p:cTn id="24" dur="2000"/>
                                        <p:tgtEl>
                                          <p:spTgt spid="563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P spid="56327" grpId="0" build="p">
        <p:tmplLst>
          <p:tmpl lvl="1">
            <p:tnLst>
              <p:par>
                <p:cTn presetID="10" presetClass="entr" presetSubtype="0" fill="hold" nodeType="clickEffect">
                  <p:stCondLst>
                    <p:cond delay="0"/>
                  </p:stCondLst>
                  <p:childTnLst>
                    <p:set>
                      <p:cBhvr>
                        <p:cTn dur="1" fill="hold">
                          <p:stCondLst>
                            <p:cond delay="0"/>
                          </p:stCondLst>
                        </p:cTn>
                        <p:tgtEl>
                          <p:spTgt spid="56327"/>
                        </p:tgtEl>
                        <p:attrNameLst>
                          <p:attrName>style.visibility</p:attrName>
                        </p:attrNameLst>
                      </p:cBhvr>
                      <p:to>
                        <p:strVal val="visible"/>
                      </p:to>
                    </p:set>
                    <p:animEffect transition="in" filter="fade">
                      <p:cBhvr>
                        <p:cTn dur="2000"/>
                        <p:tgtEl>
                          <p:spTgt spid="56327"/>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56327"/>
                        </p:tgtEl>
                        <p:attrNameLst>
                          <p:attrName>style.visibility</p:attrName>
                        </p:attrNameLst>
                      </p:cBhvr>
                      <p:to>
                        <p:strVal val="visible"/>
                      </p:to>
                    </p:set>
                    <p:animEffect transition="in" filter="fade">
                      <p:cBhvr>
                        <p:cTn dur="2000"/>
                        <p:tgtEl>
                          <p:spTgt spid="56327"/>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56327"/>
                        </p:tgtEl>
                        <p:attrNameLst>
                          <p:attrName>style.visibility</p:attrName>
                        </p:attrNameLst>
                      </p:cBhvr>
                      <p:to>
                        <p:strVal val="visible"/>
                      </p:to>
                    </p:set>
                    <p:animEffect transition="in" filter="fade">
                      <p:cBhvr>
                        <p:cTn dur="2000"/>
                        <p:tgtEl>
                          <p:spTgt spid="56327"/>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56327"/>
                        </p:tgtEl>
                        <p:attrNameLst>
                          <p:attrName>style.visibility</p:attrName>
                        </p:attrNameLst>
                      </p:cBhvr>
                      <p:to>
                        <p:strVal val="visible"/>
                      </p:to>
                    </p:set>
                    <p:animEffect transition="in" filter="fade">
                      <p:cBhvr>
                        <p:cTn dur="2000"/>
                        <p:tgtEl>
                          <p:spTgt spid="56327"/>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56327"/>
                        </p:tgtEl>
                        <p:attrNameLst>
                          <p:attrName>style.visibility</p:attrName>
                        </p:attrNameLst>
                      </p:cBhvr>
                      <p:to>
                        <p:strVal val="visible"/>
                      </p:to>
                    </p:set>
                    <p:animEffect transition="in" filter="fade">
                      <p:cBhvr>
                        <p:cTn dur="2000"/>
                        <p:tgtEl>
                          <p:spTgt spid="56327"/>
                        </p:tgtEl>
                      </p:cBhvr>
                    </p:animEffect>
                  </p:childTnLst>
                </p:cTn>
              </p:par>
            </p:tnLst>
          </p:tmpl>
        </p:tmplLst>
      </p:bldP>
    </p:bldLst>
  </p:timing>
  <p:hf hdr="0" ftr="0" dt="0"/>
  <p:txStyles>
    <p:title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cs typeface="Arial" pitchFamily="34" charset="0"/>
        </a:defRPr>
      </a:lvl2pPr>
      <a:lvl3pPr algn="ctr" rtl="0" eaLnBrk="0" fontAlgn="base" hangingPunct="0">
        <a:spcBef>
          <a:spcPct val="0"/>
        </a:spcBef>
        <a:spcAft>
          <a:spcPct val="0"/>
        </a:spcAft>
        <a:defRPr sz="3600" b="1">
          <a:solidFill>
            <a:srgbClr val="1B5BA2"/>
          </a:solidFill>
          <a:latin typeface="Verdana" pitchFamily="34" charset="0"/>
          <a:cs typeface="Arial" pitchFamily="34" charset="0"/>
        </a:defRPr>
      </a:lvl3pPr>
      <a:lvl4pPr algn="ctr" rtl="0" eaLnBrk="0" fontAlgn="base" hangingPunct="0">
        <a:spcBef>
          <a:spcPct val="0"/>
        </a:spcBef>
        <a:spcAft>
          <a:spcPct val="0"/>
        </a:spcAft>
        <a:defRPr sz="3600" b="1">
          <a:solidFill>
            <a:srgbClr val="1B5BA2"/>
          </a:solidFill>
          <a:latin typeface="Verdana" pitchFamily="34" charset="0"/>
          <a:cs typeface="Arial" pitchFamily="34" charset="0"/>
        </a:defRPr>
      </a:lvl4pPr>
      <a:lvl5pPr algn="ctr" rtl="0" eaLnBrk="0" fontAlgn="base" hangingPunct="0">
        <a:spcBef>
          <a:spcPct val="0"/>
        </a:spcBef>
        <a:spcAft>
          <a:spcPct val="0"/>
        </a:spcAft>
        <a:defRPr sz="3600" b="1">
          <a:solidFill>
            <a:srgbClr val="1B5BA2"/>
          </a:solidFill>
          <a:latin typeface="Verdana" pitchFamily="34" charset="0"/>
          <a:cs typeface="Arial" pitchFamily="34" charset="0"/>
        </a:defRPr>
      </a:lvl5pPr>
      <a:lvl6pPr marL="457200" algn="ctr" rtl="0" fontAlgn="base">
        <a:spcBef>
          <a:spcPct val="0"/>
        </a:spcBef>
        <a:spcAft>
          <a:spcPct val="0"/>
        </a:spcAft>
        <a:defRPr sz="3600" b="1">
          <a:solidFill>
            <a:srgbClr val="1B5BA2"/>
          </a:solidFill>
          <a:latin typeface="Verdana" pitchFamily="34" charset="0"/>
          <a:cs typeface="Arial" pitchFamily="34" charset="0"/>
        </a:defRPr>
      </a:lvl6pPr>
      <a:lvl7pPr marL="914400" algn="ctr" rtl="0" fontAlgn="base">
        <a:spcBef>
          <a:spcPct val="0"/>
        </a:spcBef>
        <a:spcAft>
          <a:spcPct val="0"/>
        </a:spcAft>
        <a:defRPr sz="3600" b="1">
          <a:solidFill>
            <a:srgbClr val="1B5BA2"/>
          </a:solidFill>
          <a:latin typeface="Verdana" pitchFamily="34" charset="0"/>
          <a:cs typeface="Arial" pitchFamily="34" charset="0"/>
        </a:defRPr>
      </a:lvl7pPr>
      <a:lvl8pPr marL="1371600" algn="ctr" rtl="0" fontAlgn="base">
        <a:spcBef>
          <a:spcPct val="0"/>
        </a:spcBef>
        <a:spcAft>
          <a:spcPct val="0"/>
        </a:spcAft>
        <a:defRPr sz="3600" b="1">
          <a:solidFill>
            <a:srgbClr val="1B5BA2"/>
          </a:solidFill>
          <a:latin typeface="Verdana" pitchFamily="34" charset="0"/>
          <a:cs typeface="Arial" pitchFamily="34" charset="0"/>
        </a:defRPr>
      </a:lvl8pPr>
      <a:lvl9pPr marL="1828800" algn="ctr" rtl="0" fontAlgn="base">
        <a:spcBef>
          <a:spcPct val="0"/>
        </a:spcBef>
        <a:spcAft>
          <a:spcPct val="0"/>
        </a:spcAft>
        <a:defRPr sz="3600" b="1">
          <a:solidFill>
            <a:srgbClr val="1B5BA2"/>
          </a:solidFill>
          <a:latin typeface="Verdana" pitchFamily="34" charset="0"/>
          <a:cs typeface="Arial" pitchFamily="34" charset="0"/>
        </a:defRPr>
      </a:lvl9pPr>
    </p:titleStyle>
    <p:bodyStyle>
      <a:lvl1pPr marL="342900" indent="-342900" algn="l" rtl="0" eaLnBrk="0" fontAlgn="base" hangingPunct="0">
        <a:lnSpc>
          <a:spcPct val="105000"/>
        </a:lnSpc>
        <a:spcBef>
          <a:spcPct val="20000"/>
        </a:spcBef>
        <a:spcAft>
          <a:spcPct val="0"/>
        </a:spcAft>
        <a:buClr>
          <a:srgbClr val="0E438A"/>
        </a:buClr>
        <a:buSzPct val="110000"/>
        <a:buFont typeface="Wingdings" pitchFamily="2" charset="2"/>
        <a:buChar char="§"/>
        <a:defRPr sz="3200">
          <a:solidFill>
            <a:srgbClr val="5C5C5C"/>
          </a:solidFill>
          <a:latin typeface="+mn-lt"/>
          <a:ea typeface="+mn-ea"/>
          <a:cs typeface="+mn-cs"/>
        </a:defRPr>
      </a:lvl1pPr>
      <a:lvl2pPr marL="742950" indent="-285750" algn="l" rtl="0" eaLnBrk="0" fontAlgn="base" hangingPunct="0">
        <a:lnSpc>
          <a:spcPct val="105000"/>
        </a:lnSpc>
        <a:spcBef>
          <a:spcPct val="20000"/>
        </a:spcBef>
        <a:spcAft>
          <a:spcPct val="0"/>
        </a:spcAft>
        <a:buClr>
          <a:srgbClr val="0099CC"/>
        </a:buClr>
        <a:buFont typeface="Wingdings" pitchFamily="2" charset="2"/>
        <a:buChar char="Ø"/>
        <a:defRPr sz="2800">
          <a:solidFill>
            <a:srgbClr val="5C5C5C"/>
          </a:solidFill>
          <a:latin typeface="+mn-lt"/>
          <a:cs typeface="+mn-cs"/>
        </a:defRPr>
      </a:lvl2pPr>
      <a:lvl3pPr marL="1143000" indent="-228600" algn="l" rtl="0" eaLnBrk="0" fontAlgn="base" hangingPunct="0">
        <a:lnSpc>
          <a:spcPct val="105000"/>
        </a:lnSpc>
        <a:spcBef>
          <a:spcPct val="20000"/>
        </a:spcBef>
        <a:spcAft>
          <a:spcPct val="0"/>
        </a:spcAft>
        <a:buClr>
          <a:srgbClr val="0099CC"/>
        </a:buClr>
        <a:buFont typeface="Wingdings" pitchFamily="2" charset="2"/>
        <a:buChar char="§"/>
        <a:defRPr sz="2400">
          <a:solidFill>
            <a:srgbClr val="5C5C5C"/>
          </a:solidFill>
          <a:latin typeface="+mn-lt"/>
          <a:cs typeface="+mn-cs"/>
        </a:defRPr>
      </a:lvl3pPr>
      <a:lvl4pPr marL="1600200" indent="-228600" algn="l" rtl="0" eaLnBrk="0" fontAlgn="base" hangingPunct="0">
        <a:lnSpc>
          <a:spcPct val="105000"/>
        </a:lnSpc>
        <a:spcBef>
          <a:spcPct val="20000"/>
        </a:spcBef>
        <a:spcAft>
          <a:spcPct val="0"/>
        </a:spcAft>
        <a:buFont typeface="Verdana" pitchFamily="34" charset="0"/>
        <a:buChar char="–"/>
        <a:defRPr sz="2000">
          <a:solidFill>
            <a:srgbClr val="5C5C5C"/>
          </a:solidFill>
          <a:latin typeface="+mn-lt"/>
          <a:cs typeface="+mn-cs"/>
        </a:defRPr>
      </a:lvl4pPr>
      <a:lvl5pPr marL="2057400" indent="-228600" algn="l" rtl="0" eaLnBrk="0" fontAlgn="base" hangingPunct="0">
        <a:lnSpc>
          <a:spcPct val="105000"/>
        </a:lnSpc>
        <a:spcBef>
          <a:spcPct val="20000"/>
        </a:spcBef>
        <a:spcAft>
          <a:spcPct val="0"/>
        </a:spcAft>
        <a:buFont typeface="Verdana" pitchFamily="34" charset="0"/>
        <a:buChar char="–"/>
        <a:defRPr sz="2000">
          <a:solidFill>
            <a:srgbClr val="5C5C5C"/>
          </a:solidFill>
          <a:latin typeface="+mn-lt"/>
          <a:cs typeface="+mn-cs"/>
        </a:defRPr>
      </a:lvl5pPr>
      <a:lvl6pPr marL="2514600" indent="-228600" algn="l" rtl="0" fontAlgn="base">
        <a:lnSpc>
          <a:spcPct val="105000"/>
        </a:lnSpc>
        <a:spcBef>
          <a:spcPct val="20000"/>
        </a:spcBef>
        <a:spcAft>
          <a:spcPct val="0"/>
        </a:spcAft>
        <a:buFont typeface="Verdana" pitchFamily="34" charset="0"/>
        <a:buChar char="–"/>
        <a:defRPr sz="2000">
          <a:solidFill>
            <a:srgbClr val="5C5C5C"/>
          </a:solidFill>
          <a:latin typeface="+mn-lt"/>
          <a:cs typeface="+mn-cs"/>
        </a:defRPr>
      </a:lvl6pPr>
      <a:lvl7pPr marL="2971800" indent="-228600" algn="l" rtl="0" fontAlgn="base">
        <a:lnSpc>
          <a:spcPct val="105000"/>
        </a:lnSpc>
        <a:spcBef>
          <a:spcPct val="20000"/>
        </a:spcBef>
        <a:spcAft>
          <a:spcPct val="0"/>
        </a:spcAft>
        <a:buFont typeface="Verdana" pitchFamily="34" charset="0"/>
        <a:buChar char="–"/>
        <a:defRPr sz="2000">
          <a:solidFill>
            <a:srgbClr val="5C5C5C"/>
          </a:solidFill>
          <a:latin typeface="+mn-lt"/>
          <a:cs typeface="+mn-cs"/>
        </a:defRPr>
      </a:lvl7pPr>
      <a:lvl8pPr marL="3429000" indent="-228600" algn="l" rtl="0" fontAlgn="base">
        <a:lnSpc>
          <a:spcPct val="105000"/>
        </a:lnSpc>
        <a:spcBef>
          <a:spcPct val="20000"/>
        </a:spcBef>
        <a:spcAft>
          <a:spcPct val="0"/>
        </a:spcAft>
        <a:buFont typeface="Verdana" pitchFamily="34" charset="0"/>
        <a:buChar char="–"/>
        <a:defRPr sz="2000">
          <a:solidFill>
            <a:srgbClr val="5C5C5C"/>
          </a:solidFill>
          <a:latin typeface="+mn-lt"/>
          <a:cs typeface="+mn-cs"/>
        </a:defRPr>
      </a:lvl8pPr>
      <a:lvl9pPr marL="3886200" indent="-228600" algn="l" rtl="0" fontAlgn="base">
        <a:lnSpc>
          <a:spcPct val="105000"/>
        </a:lnSpc>
        <a:spcBef>
          <a:spcPct val="20000"/>
        </a:spcBef>
        <a:spcAft>
          <a:spcPct val="0"/>
        </a:spcAft>
        <a:buFont typeface="Verdana" pitchFamily="34" charset="0"/>
        <a:buChar char="–"/>
        <a:defRPr sz="2000">
          <a:solidFill>
            <a:srgbClr val="5C5C5C"/>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Charley.Lewis@wits.ac.z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tmgteleco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2"/>
          <p:cNvSpPr>
            <a:spLocks noGrp="1"/>
          </p:cNvSpPr>
          <p:nvPr>
            <p:ph type="sldNum" sz="quarter" idx="10"/>
          </p:nvPr>
        </p:nvSpPr>
        <p:spPr/>
        <p:txBody>
          <a:bodyPr/>
          <a:lstStyle/>
          <a:p>
            <a:fld id="{F4F35BEE-A51F-47F4-BC2C-54B69A70B563}" type="slidenum">
              <a:rPr lang="en-US" smtClean="0"/>
              <a:pPr/>
              <a:t>1</a:t>
            </a:fld>
            <a:endParaRPr lang="en-US" smtClean="0"/>
          </a:p>
        </p:txBody>
      </p:sp>
      <p:sp>
        <p:nvSpPr>
          <p:cNvPr id="16386" name="Text Box 3"/>
          <p:cNvSpPr txBox="1">
            <a:spLocks noChangeArrowheads="1"/>
          </p:cNvSpPr>
          <p:nvPr/>
        </p:nvSpPr>
        <p:spPr bwMode="auto">
          <a:xfrm>
            <a:off x="304800" y="5562600"/>
            <a:ext cx="8534400" cy="366713"/>
          </a:xfrm>
          <a:prstGeom prst="rect">
            <a:avLst/>
          </a:prstGeom>
          <a:noFill/>
          <a:ln w="9525">
            <a:noFill/>
            <a:miter lim="800000"/>
            <a:headEnd/>
            <a:tailEnd/>
          </a:ln>
        </p:spPr>
        <p:txBody>
          <a:bodyPr>
            <a:spAutoFit/>
          </a:bodyPr>
          <a:lstStyle/>
          <a:p>
            <a:pPr algn="ctr"/>
            <a:endParaRPr lang="en-US" altLang="ja-JP" i="0">
              <a:ea typeface="MS PGothic" pitchFamily="34" charset="-128"/>
            </a:endParaRPr>
          </a:p>
        </p:txBody>
      </p:sp>
      <p:sp>
        <p:nvSpPr>
          <p:cNvPr id="789511" name="Text Box 7"/>
          <p:cNvSpPr txBox="1">
            <a:spLocks noChangeArrowheads="1"/>
          </p:cNvSpPr>
          <p:nvPr/>
        </p:nvSpPr>
        <p:spPr bwMode="auto">
          <a:xfrm>
            <a:off x="228600" y="4419600"/>
            <a:ext cx="8534400" cy="2308324"/>
          </a:xfrm>
          <a:prstGeom prst="rect">
            <a:avLst/>
          </a:prstGeom>
          <a:noFill/>
          <a:ln w="9525">
            <a:noFill/>
            <a:miter lim="800000"/>
            <a:headEnd/>
            <a:tailEnd/>
          </a:ln>
          <a:effectLst/>
        </p:spPr>
        <p:txBody>
          <a:bodyPr>
            <a:spAutoFit/>
          </a:bodyPr>
          <a:lstStyle/>
          <a:p>
            <a:pPr algn="ctr">
              <a:defRPr/>
            </a:pPr>
            <a:r>
              <a:rPr lang="en-AU" sz="2400" i="0" dirty="0" smtClean="0">
                <a:effectLst>
                  <a:outerShdw blurRad="38100" dist="38100" dir="2700000" algn="tl">
                    <a:srgbClr val="C0C0C0"/>
                  </a:outerShdw>
                </a:effectLst>
                <a:ea typeface="MS PGothic" pitchFamily="34" charset="-128"/>
                <a:cs typeface="Arial" pitchFamily="34" charset="0"/>
              </a:rPr>
              <a:t>Monday 14 March 2011</a:t>
            </a:r>
            <a:r>
              <a:rPr lang="en-US" sz="2400" i="0" dirty="0" smtClean="0">
                <a:effectLst>
                  <a:outerShdw blurRad="38100" dist="38100" dir="2700000" algn="tl">
                    <a:srgbClr val="C0C0C0"/>
                  </a:outerShdw>
                </a:effectLst>
                <a:ea typeface="MS PGothic" pitchFamily="34" charset="-128"/>
                <a:cs typeface="Arial" pitchFamily="34" charset="0"/>
              </a:rPr>
              <a:t> </a:t>
            </a:r>
            <a:endParaRPr lang="en-US" sz="2400" i="0" dirty="0">
              <a:effectLst>
                <a:outerShdw blurRad="38100" dist="38100" dir="2700000" algn="tl">
                  <a:srgbClr val="C0C0C0"/>
                </a:outerShdw>
              </a:effectLst>
              <a:ea typeface="MS PGothic" pitchFamily="34" charset="-128"/>
              <a:cs typeface="Arial" pitchFamily="34" charset="0"/>
            </a:endParaRPr>
          </a:p>
          <a:p>
            <a:pPr algn="ctr">
              <a:defRPr/>
            </a:pPr>
            <a:r>
              <a:rPr lang="en-US" altLang="ja-JP" sz="2400" i="0" dirty="0" smtClean="0">
                <a:effectLst>
                  <a:outerShdw blurRad="38100" dist="38100" dir="2700000" algn="tl">
                    <a:srgbClr val="C0C0C0"/>
                  </a:outerShdw>
                </a:effectLst>
                <a:ea typeface="MS PGothic" pitchFamily="34" charset="-128"/>
                <a:cs typeface="Arial" pitchFamily="34" charset="0"/>
              </a:rPr>
              <a:t>Windhoek, Namibia</a:t>
            </a:r>
          </a:p>
          <a:p>
            <a:pPr algn="ctr">
              <a:defRPr/>
            </a:pPr>
            <a:endParaRPr lang="en-US" altLang="ja-JP" sz="2400" i="0" dirty="0">
              <a:ea typeface="MS PGothic" pitchFamily="34" charset="-128"/>
              <a:cs typeface="Arial" pitchFamily="34" charset="0"/>
            </a:endParaRPr>
          </a:p>
          <a:p>
            <a:pPr algn="ctr">
              <a:defRPr/>
            </a:pPr>
            <a:r>
              <a:rPr lang="en-GB" sz="2400" i="0" dirty="0" smtClean="0">
                <a:effectLst>
                  <a:outerShdw blurRad="38100" dist="38100" dir="2700000" algn="tl">
                    <a:srgbClr val="C0C0C0"/>
                  </a:outerShdw>
                </a:effectLst>
                <a:ea typeface="MS PGothic" pitchFamily="34" charset="-128"/>
                <a:cs typeface="Arial" pitchFamily="34" charset="0"/>
              </a:rPr>
              <a:t>Charley Lewis</a:t>
            </a:r>
            <a:endParaRPr lang="en-GB" sz="2400" i="0" dirty="0">
              <a:effectLst>
                <a:outerShdw blurRad="38100" dist="38100" dir="2700000" algn="tl">
                  <a:srgbClr val="C0C0C0"/>
                </a:outerShdw>
              </a:effectLst>
              <a:ea typeface="MS PGothic" pitchFamily="34" charset="-128"/>
              <a:cs typeface="Arial" pitchFamily="34" charset="0"/>
            </a:endParaRPr>
          </a:p>
          <a:p>
            <a:pPr algn="ctr">
              <a:defRPr/>
            </a:pPr>
            <a:r>
              <a:rPr lang="en-GB" sz="2400" i="0" dirty="0">
                <a:effectLst>
                  <a:outerShdw blurRad="38100" dist="38100" dir="2700000" algn="tl">
                    <a:srgbClr val="C0C0C0"/>
                  </a:outerShdw>
                </a:effectLst>
                <a:ea typeface="MS PGothic" pitchFamily="34" charset="-128"/>
                <a:cs typeface="Arial" pitchFamily="34" charset="0"/>
              </a:rPr>
              <a:t>ITU Expert</a:t>
            </a:r>
          </a:p>
          <a:p>
            <a:pPr algn="ctr">
              <a:defRPr/>
            </a:pPr>
            <a:endParaRPr lang="en-GB" sz="2400" i="0" dirty="0">
              <a:effectLst>
                <a:outerShdw blurRad="38100" dist="38100" dir="2700000" algn="tl">
                  <a:srgbClr val="C0C0C0"/>
                </a:outerShdw>
              </a:effectLst>
              <a:ea typeface="MS PGothic" pitchFamily="34" charset="-128"/>
              <a:cs typeface="Arial" pitchFamily="34" charset="0"/>
            </a:endParaRPr>
          </a:p>
        </p:txBody>
      </p:sp>
      <p:sp>
        <p:nvSpPr>
          <p:cNvPr id="789512" name="Text Box 8"/>
          <p:cNvSpPr txBox="1">
            <a:spLocks noChangeArrowheads="1"/>
          </p:cNvSpPr>
          <p:nvPr/>
        </p:nvSpPr>
        <p:spPr bwMode="auto">
          <a:xfrm>
            <a:off x="304800" y="1509713"/>
            <a:ext cx="8382000" cy="2677656"/>
          </a:xfrm>
          <a:prstGeom prst="rect">
            <a:avLst/>
          </a:prstGeom>
          <a:gradFill rotWithShape="1">
            <a:gsLst>
              <a:gs pos="0">
                <a:srgbClr val="3366FF">
                  <a:alpha val="80000"/>
                </a:srgbClr>
              </a:gs>
              <a:gs pos="100000">
                <a:srgbClr val="3366FF">
                  <a:gamma/>
                  <a:shade val="46275"/>
                  <a:invGamma/>
                  <a:alpha val="83000"/>
                </a:srgbClr>
              </a:gs>
            </a:gsLst>
            <a:lin ang="5400000" scaled="1"/>
          </a:gradFill>
          <a:ln w="9525" algn="ctr">
            <a:noFill/>
            <a:miter lim="800000"/>
            <a:headEnd/>
            <a:tailEnd/>
          </a:ln>
          <a:effectLst/>
        </p:spPr>
        <p:txBody>
          <a:bodyPr wrap="square">
            <a:spAutoFit/>
          </a:bodyPr>
          <a:lstStyle/>
          <a:p>
            <a:pPr algn="ctr"/>
            <a:r>
              <a:rPr lang="en-US" sz="2800" i="0" dirty="0" smtClean="0">
                <a:solidFill>
                  <a:schemeClr val="bg1"/>
                </a:solidFill>
                <a:effectLst>
                  <a:outerShdw blurRad="38100" dist="38100" dir="2700000" algn="tl">
                    <a:srgbClr val="000000"/>
                  </a:outerShdw>
                </a:effectLst>
                <a:latin typeface="Trebuchet MS" pitchFamily="34" charset="0"/>
                <a:ea typeface="MS PGothic" pitchFamily="34" charset="-128"/>
              </a:rPr>
              <a:t>Validation Workshop</a:t>
            </a:r>
          </a:p>
          <a:p>
            <a:pPr algn="ctr"/>
            <a:endParaRPr lang="en-US" sz="2800" i="0" dirty="0" smtClean="0">
              <a:solidFill>
                <a:schemeClr val="bg1"/>
              </a:solidFill>
              <a:effectLst>
                <a:outerShdw blurRad="38100" dist="38100" dir="2700000" algn="tl">
                  <a:srgbClr val="000000"/>
                </a:outerShdw>
              </a:effectLst>
              <a:latin typeface="Trebuchet MS" pitchFamily="34" charset="0"/>
              <a:ea typeface="MS PGothic" pitchFamily="34" charset="-128"/>
            </a:endParaRPr>
          </a:p>
          <a:p>
            <a:pPr algn="ctr"/>
            <a:r>
              <a:rPr lang="en-US" sz="2800" i="0" dirty="0" smtClean="0">
                <a:solidFill>
                  <a:schemeClr val="bg1"/>
                </a:solidFill>
                <a:effectLst>
                  <a:outerShdw blurRad="38100" dist="38100" dir="2700000" algn="tl">
                    <a:srgbClr val="000000"/>
                  </a:outerShdw>
                </a:effectLst>
                <a:latin typeface="Trebuchet MS" pitchFamily="34" charset="0"/>
                <a:ea typeface="MS PGothic" pitchFamily="34" charset="-128"/>
              </a:rPr>
              <a:t>Session 2.3: </a:t>
            </a:r>
            <a:r>
              <a:rPr lang="en-ZA" sz="2800" i="0" dirty="0" smtClean="0">
                <a:solidFill>
                  <a:schemeClr val="bg1"/>
                </a:solidFill>
                <a:effectLst>
                  <a:outerShdw blurRad="38100" dist="38100" dir="2700000" algn="tl">
                    <a:srgbClr val="000000"/>
                  </a:outerShdw>
                </a:effectLst>
                <a:latin typeface="Trebuchet MS" pitchFamily="34" charset="0"/>
                <a:ea typeface="MS PGothic" pitchFamily="34" charset="-128"/>
              </a:rPr>
              <a:t>Gap Analysis: </a:t>
            </a:r>
          </a:p>
          <a:p>
            <a:pPr algn="ctr"/>
            <a:r>
              <a:rPr lang="en-ZA" sz="2800" i="0" dirty="0" smtClean="0">
                <a:solidFill>
                  <a:schemeClr val="bg1"/>
                </a:solidFill>
                <a:effectLst>
                  <a:outerShdw blurRad="38100" dist="38100" dir="2700000" algn="tl">
                    <a:srgbClr val="000000"/>
                  </a:outerShdw>
                </a:effectLst>
                <a:latin typeface="Trebuchet MS" pitchFamily="34" charset="0"/>
                <a:ea typeface="MS PGothic" pitchFamily="34" charset="-128"/>
              </a:rPr>
              <a:t>Existing legislation and regulation in Southern Africa assessed against international and regional best practice </a:t>
            </a:r>
            <a:endParaRPr lang="en-US" sz="2800" i="0" dirty="0" smtClean="0">
              <a:solidFill>
                <a:schemeClr val="bg1"/>
              </a:solidFill>
              <a:effectLst>
                <a:outerShdw blurRad="38100" dist="38100" dir="2700000" algn="tl">
                  <a:srgbClr val="000000"/>
                </a:outerShdw>
              </a:effectLst>
              <a:latin typeface="Trebuchet MS" pitchFamily="34" charset="0"/>
              <a:ea typeface="MS PGothic" pitchFamily="34" charset="-128"/>
            </a:endParaRPr>
          </a:p>
        </p:txBody>
      </p:sp>
    </p:spTree>
  </p:cSld>
  <p:clrMapOvr>
    <a:masterClrMapping/>
  </p:clrMapOvr>
  <p:transition spd="slow">
    <p:diamon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905000"/>
            <a:ext cx="8077199" cy="4340225"/>
          </a:xfrm>
        </p:spPr>
        <p:txBody>
          <a:bodyPr>
            <a:normAutofit lnSpcReduction="10000"/>
          </a:bodyPr>
          <a:lstStyle/>
          <a:p>
            <a:pPr>
              <a:lnSpc>
                <a:spcPct val="80000"/>
              </a:lnSpc>
            </a:pPr>
            <a:r>
              <a:rPr lang="en-ZA" sz="2800" dirty="0" smtClean="0"/>
              <a:t>Universal Access and Service Assessment Report and Update to SADC Guidelines</a:t>
            </a:r>
          </a:p>
          <a:p>
            <a:pPr>
              <a:lnSpc>
                <a:spcPct val="80000"/>
              </a:lnSpc>
            </a:pPr>
            <a:endParaRPr lang="en-ZA" sz="2800" dirty="0" smtClean="0"/>
          </a:p>
          <a:p>
            <a:pPr>
              <a:lnSpc>
                <a:spcPct val="80000"/>
              </a:lnSpc>
            </a:pPr>
            <a:r>
              <a:rPr lang="en-ZA" sz="2800" dirty="0" smtClean="0"/>
              <a:t>Part III (</a:t>
            </a:r>
            <a:r>
              <a:rPr lang="en-GB" sz="2800" dirty="0" smtClean="0"/>
              <a:t>Key Legal and Policy Issues and Country Assessment)</a:t>
            </a:r>
            <a:endParaRPr lang="en-ZA" sz="2800" dirty="0" smtClean="0"/>
          </a:p>
          <a:p>
            <a:pPr>
              <a:lnSpc>
                <a:spcPct val="80000"/>
              </a:lnSpc>
              <a:buNone/>
            </a:pPr>
            <a:endParaRPr lang="en-US" sz="2800" dirty="0" smtClean="0"/>
          </a:p>
          <a:p>
            <a:pPr>
              <a:lnSpc>
                <a:spcPct val="80000"/>
              </a:lnSpc>
            </a:pPr>
            <a:r>
              <a:rPr lang="en-ZA" sz="2800" dirty="0" smtClean="0"/>
              <a:t>Assessment of implementation in the 16 SADC / CRASA member countries</a:t>
            </a:r>
          </a:p>
          <a:p>
            <a:pPr lvl="1">
              <a:lnSpc>
                <a:spcPct val="80000"/>
              </a:lnSpc>
              <a:buFont typeface="Wingdings" pitchFamily="2" charset="2"/>
              <a:buChar char="§"/>
            </a:pPr>
            <a:r>
              <a:rPr lang="en-ZA" sz="2400" dirty="0" smtClean="0"/>
              <a:t>vs. current SADC Guidelines in Universal Access / Service for Telecomms Services</a:t>
            </a:r>
          </a:p>
          <a:p>
            <a:pPr lvl="1">
              <a:lnSpc>
                <a:spcPct val="80000"/>
              </a:lnSpc>
              <a:buFont typeface="Wingdings" pitchFamily="2" charset="2"/>
              <a:buChar char="§"/>
            </a:pPr>
            <a:r>
              <a:rPr lang="en-ZA" sz="2400" dirty="0" smtClean="0"/>
              <a:t>vs. international and regional best practice on </a:t>
            </a:r>
            <a:r>
              <a:rPr lang="en-ZA" sz="2400" dirty="0" err="1" smtClean="0"/>
              <a:t>UAS</a:t>
            </a:r>
            <a:endParaRPr lang="en-GB" sz="24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2</a:t>
            </a:fld>
            <a:endParaRPr lang="en-US"/>
          </a:p>
        </p:txBody>
      </p:sp>
    </p:spTree>
  </p:cSld>
  <p:clrMapOvr>
    <a:masterClrMapping/>
  </p:clrMapOvr>
  <p:transition spd="slow">
    <p:diamon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Methodology for Assessment</a:t>
            </a:r>
            <a:endParaRPr lang="en-US" dirty="0"/>
          </a:p>
        </p:txBody>
      </p:sp>
      <p:sp>
        <p:nvSpPr>
          <p:cNvPr id="3" name="Content Placeholder 2"/>
          <p:cNvSpPr>
            <a:spLocks noGrp="1"/>
          </p:cNvSpPr>
          <p:nvPr>
            <p:ph idx="1"/>
          </p:nvPr>
        </p:nvSpPr>
        <p:spPr/>
        <p:txBody>
          <a:bodyPr/>
          <a:lstStyle/>
          <a:p>
            <a:pPr algn="just"/>
            <a:r>
              <a:rPr lang="en-GB" sz="2400" b="1" dirty="0" smtClean="0"/>
              <a:t>Step 2</a:t>
            </a:r>
            <a:r>
              <a:rPr lang="en-GB" sz="2400" dirty="0" smtClean="0"/>
              <a:t>:  Assessment of how </a:t>
            </a:r>
            <a:r>
              <a:rPr lang="en-GB" sz="2400" dirty="0" err="1" smtClean="0"/>
              <a:t>UAS</a:t>
            </a:r>
            <a:r>
              <a:rPr lang="en-GB" sz="2400" dirty="0" smtClean="0"/>
              <a:t> policy &amp; regulation has been implemented in the SADC / CRASA member countries</a:t>
            </a:r>
          </a:p>
          <a:p>
            <a:pPr lvl="1" algn="just"/>
            <a:r>
              <a:rPr lang="en-GB" sz="1800" dirty="0" smtClean="0"/>
              <a:t>Overview of how key elements have been implemented in the 15 SADC / CRASA</a:t>
            </a:r>
          </a:p>
          <a:p>
            <a:pPr lvl="1" algn="just"/>
            <a:r>
              <a:rPr lang="en-GB" sz="1800" dirty="0" smtClean="0"/>
              <a:t>Key elements derived from countries generally identified as international &amp; regional best practice</a:t>
            </a:r>
          </a:p>
          <a:p>
            <a:pPr lvl="1" algn="just"/>
            <a:r>
              <a:rPr lang="en-GB" sz="1800" dirty="0" smtClean="0"/>
              <a:t>Key elements also derived from current SADC Guidelines on </a:t>
            </a:r>
            <a:r>
              <a:rPr lang="en-GB" sz="1800" dirty="0" err="1" smtClean="0"/>
              <a:t>UAS</a:t>
            </a:r>
            <a:r>
              <a:rPr lang="en-GB" sz="1800" dirty="0" smtClean="0"/>
              <a:t> </a:t>
            </a:r>
          </a:p>
          <a:p>
            <a:pPr lvl="1" algn="just"/>
            <a:r>
              <a:rPr lang="en-GB" sz="1800" dirty="0" smtClean="0"/>
              <a:t>Identification of key legislation and specific provisions in legislation, and on other regulatory documents</a:t>
            </a:r>
          </a:p>
          <a:p>
            <a:pPr algn="just"/>
            <a:r>
              <a:rPr lang="en-GB" sz="1700" i="1" dirty="0" smtClean="0"/>
              <a:t>NOTE:  Assessment does NOT consider DRAFT documents – although copies of available draft documents are included on DVD</a:t>
            </a:r>
          </a:p>
          <a:p>
            <a:pPr lvl="1" algn="just">
              <a:buNone/>
            </a:pPr>
            <a:endParaRPr lang="en-GB" sz="1400" dirty="0" smtClean="0"/>
          </a:p>
          <a:p>
            <a:pPr algn="just"/>
            <a:endParaRPr lang="en-GB" sz="18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3</a:t>
            </a:fld>
            <a:endParaRPr lang="en-US"/>
          </a:p>
        </p:txBody>
      </p:sp>
    </p:spTree>
  </p:cSld>
  <p:clrMapOvr>
    <a:masterClrMapping/>
  </p:clrMapOvr>
  <p:transition spd="slow">
    <p:diamon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01599"/>
            <a:ext cx="7772400" cy="1200329"/>
          </a:xfrm>
        </p:spPr>
        <p:txBody>
          <a:bodyPr/>
          <a:lstStyle/>
          <a:p>
            <a:r>
              <a:rPr lang="en-GB" dirty="0" err="1" smtClean="0"/>
              <a:t>UAS</a:t>
            </a:r>
            <a:r>
              <a:rPr lang="en-GB" dirty="0" smtClean="0"/>
              <a:t> Country Assessment:</a:t>
            </a:r>
            <a:br>
              <a:rPr lang="en-GB" dirty="0" smtClean="0"/>
            </a:br>
            <a:r>
              <a:rPr lang="en-GB" dirty="0" smtClean="0"/>
              <a:t>Documentation Examined</a:t>
            </a:r>
            <a:endParaRPr lang="en-US" dirty="0"/>
          </a:p>
        </p:txBody>
      </p:sp>
      <p:sp>
        <p:nvSpPr>
          <p:cNvPr id="3" name="Content Placeholder 2"/>
          <p:cNvSpPr>
            <a:spLocks noGrp="1"/>
          </p:cNvSpPr>
          <p:nvPr>
            <p:ph idx="1"/>
          </p:nvPr>
        </p:nvSpPr>
        <p:spPr/>
        <p:txBody>
          <a:bodyPr/>
          <a:lstStyle/>
          <a:p>
            <a:r>
              <a:rPr lang="en-US" sz="2000" b="1" i="1" dirty="0" smtClean="0"/>
              <a:t>Scope of focus:  </a:t>
            </a:r>
            <a:r>
              <a:rPr lang="en-US" sz="2000" dirty="0" smtClean="0"/>
              <a:t>Information and Communications Technologies (ICT), telecommunications, broadcasting, Internet, broadband </a:t>
            </a:r>
          </a:p>
          <a:p>
            <a:r>
              <a:rPr lang="en-US" sz="2000" b="1" i="1" dirty="0" smtClean="0"/>
              <a:t>Documentation examined (in order of priority):</a:t>
            </a:r>
          </a:p>
          <a:p>
            <a:pPr marL="857250" lvl="1" indent="-457200">
              <a:buFont typeface="+mj-lt"/>
              <a:buAutoNum type="arabicPeriod"/>
            </a:pPr>
            <a:r>
              <a:rPr lang="en-US" sz="1600" b="1" i="1" dirty="0" smtClean="0"/>
              <a:t>National Policy</a:t>
            </a:r>
          </a:p>
          <a:p>
            <a:pPr marL="857250" lvl="1" indent="-457200">
              <a:buFont typeface="+mj-lt"/>
              <a:buAutoNum type="arabicPeriod"/>
            </a:pPr>
            <a:r>
              <a:rPr lang="en-US" sz="1600" b="1" i="1" dirty="0" smtClean="0"/>
              <a:t>ICT Sector Legislation</a:t>
            </a:r>
          </a:p>
          <a:p>
            <a:pPr marL="857250" lvl="1" indent="-457200">
              <a:buFont typeface="+mj-lt"/>
              <a:buAutoNum type="arabicPeriod"/>
            </a:pPr>
            <a:r>
              <a:rPr lang="en-US" sz="1600" b="1" i="1" dirty="0" smtClean="0"/>
              <a:t>ICT Sector Regulations</a:t>
            </a:r>
          </a:p>
          <a:p>
            <a:pPr marL="857250" lvl="1" indent="-457200">
              <a:buFont typeface="+mj-lt"/>
              <a:buAutoNum type="arabicPeriod"/>
            </a:pPr>
            <a:r>
              <a:rPr lang="en-US" sz="1600" b="1" i="1" dirty="0" smtClean="0"/>
              <a:t>Operator </a:t>
            </a:r>
            <a:r>
              <a:rPr lang="en-US" sz="1600" b="1" i="1" dirty="0" err="1" smtClean="0"/>
              <a:t>Licences</a:t>
            </a:r>
            <a:endParaRPr lang="en-US" sz="1600" b="1" i="1" dirty="0" smtClean="0"/>
          </a:p>
          <a:p>
            <a:pPr marL="857250" lvl="1" indent="-457200">
              <a:buFont typeface="+mj-lt"/>
              <a:buAutoNum type="arabicPeriod"/>
            </a:pPr>
            <a:r>
              <a:rPr lang="en-US" sz="1600" b="1" i="1" dirty="0" smtClean="0"/>
              <a:t>Annual Reports of the Regulator</a:t>
            </a:r>
          </a:p>
          <a:p>
            <a:pPr marL="857250" lvl="1" indent="-457200">
              <a:buFont typeface="+mj-lt"/>
              <a:buAutoNum type="arabicPeriod"/>
            </a:pPr>
            <a:r>
              <a:rPr lang="en-US" sz="1600" b="1" i="1" dirty="0" smtClean="0"/>
              <a:t>Analysis, Commentary &amp; other documentation</a:t>
            </a:r>
          </a:p>
          <a:p>
            <a:r>
              <a:rPr lang="en-US" sz="1600" b="1" i="1" dirty="0" smtClean="0"/>
              <a:t>NOTE:  </a:t>
            </a:r>
            <a:r>
              <a:rPr lang="en-US" sz="1600" dirty="0" smtClean="0"/>
              <a:t>Not all documents were readily available (on CD or public Internet) to the project team</a:t>
            </a:r>
          </a:p>
          <a:p>
            <a:r>
              <a:rPr lang="en-US" sz="1600" b="1" i="1" dirty="0" smtClean="0"/>
              <a:t>NOTE:  </a:t>
            </a:r>
            <a:r>
              <a:rPr lang="en-US" sz="1600" dirty="0" smtClean="0"/>
              <a:t>Policy and legislation in progress / draft form could NOT be considered</a:t>
            </a:r>
            <a:endParaRPr lang="en-GB" sz="14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4</a:t>
            </a:fld>
            <a:endParaRPr lang="en-US"/>
          </a:p>
        </p:txBody>
      </p:sp>
    </p:spTree>
  </p:cSld>
  <p:clrMapOvr>
    <a:masterClrMapping/>
  </p:clrMapOvr>
  <p:transition spd="slow">
    <p:diamon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01599"/>
            <a:ext cx="7772400" cy="1200329"/>
          </a:xfrm>
        </p:spPr>
        <p:txBody>
          <a:bodyPr/>
          <a:lstStyle/>
          <a:p>
            <a:r>
              <a:rPr lang="en-GB" dirty="0" err="1" smtClean="0"/>
              <a:t>UAS</a:t>
            </a:r>
            <a:r>
              <a:rPr lang="en-GB" dirty="0" smtClean="0"/>
              <a:t> Country Assessment:</a:t>
            </a:r>
            <a:br>
              <a:rPr lang="en-GB" dirty="0" smtClean="0"/>
            </a:br>
            <a:r>
              <a:rPr lang="en-GB" dirty="0" smtClean="0"/>
              <a:t>Themes Considered</a:t>
            </a:r>
            <a:endParaRPr lang="en-US" dirty="0"/>
          </a:p>
        </p:txBody>
      </p:sp>
      <p:sp>
        <p:nvSpPr>
          <p:cNvPr id="3" name="Content Placeholder 2"/>
          <p:cNvSpPr>
            <a:spLocks noGrp="1"/>
          </p:cNvSpPr>
          <p:nvPr>
            <p:ph idx="1"/>
          </p:nvPr>
        </p:nvSpPr>
        <p:spPr/>
        <p:txBody>
          <a:bodyPr/>
          <a:lstStyle/>
          <a:p>
            <a:r>
              <a:rPr lang="en-ZA" sz="2000" b="1" i="1" dirty="0" smtClean="0"/>
              <a:t>Legal Mandate and Institutional Framework;</a:t>
            </a:r>
          </a:p>
          <a:p>
            <a:r>
              <a:rPr lang="en-ZA" sz="2000" b="1" i="1" dirty="0" smtClean="0"/>
              <a:t>Objectives, Principles and Scope of Universal Access and Service;</a:t>
            </a:r>
          </a:p>
          <a:p>
            <a:r>
              <a:rPr lang="en-ZA" sz="2000" b="1" i="1" dirty="0" smtClean="0"/>
              <a:t>Variety of Strategies and Policies to Promote Universal Access and Service;</a:t>
            </a:r>
          </a:p>
          <a:p>
            <a:r>
              <a:rPr lang="en-ZA" sz="2000" b="1" i="1" dirty="0" smtClean="0"/>
              <a:t>Monitoring, Enforcement and Sanctions of </a:t>
            </a:r>
            <a:r>
              <a:rPr lang="en-ZA" sz="2000" b="1" i="1" dirty="0" err="1" smtClean="0"/>
              <a:t>USOs</a:t>
            </a:r>
            <a:r>
              <a:rPr lang="en-ZA" sz="2000" b="1" i="1" dirty="0" smtClean="0"/>
              <a:t>;</a:t>
            </a:r>
          </a:p>
          <a:p>
            <a:r>
              <a:rPr lang="en-ZA" sz="2000" b="1" i="1" dirty="0" smtClean="0"/>
              <a:t>Universal Access and Service Financing;</a:t>
            </a:r>
          </a:p>
          <a:p>
            <a:r>
              <a:rPr lang="en-ZA" sz="2000" b="1" i="1" dirty="0" smtClean="0"/>
              <a:t>Universal Service Fund:  Principles; </a:t>
            </a:r>
          </a:p>
          <a:p>
            <a:r>
              <a:rPr lang="en-ZA" sz="2000" b="1" i="1" dirty="0" smtClean="0"/>
              <a:t>Quality of Service for Universal Access and Service;</a:t>
            </a:r>
          </a:p>
          <a:p>
            <a:r>
              <a:rPr lang="en-ZA" sz="2000" b="1" i="1" dirty="0" smtClean="0"/>
              <a:t>Consumer Policy and Universal Service </a:t>
            </a:r>
            <a:endParaRPr lang="en-GB" sz="14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5</a:t>
            </a:fld>
            <a:endParaRPr lang="en-US"/>
          </a:p>
        </p:txBody>
      </p:sp>
    </p:spTree>
  </p:cSld>
  <p:clrMapOvr>
    <a:masterClrMapping/>
  </p:clrMapOvr>
  <p:transition spd="slow">
    <p:diamon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63155"/>
            <a:ext cx="7772400" cy="1077218"/>
          </a:xfrm>
        </p:spPr>
        <p:txBody>
          <a:bodyPr/>
          <a:lstStyle/>
          <a:p>
            <a:r>
              <a:rPr lang="en-GB" dirty="0" err="1" smtClean="0"/>
              <a:t>UAS</a:t>
            </a:r>
            <a:r>
              <a:rPr lang="en-GB" dirty="0" smtClean="0"/>
              <a:t> Country Assessment:</a:t>
            </a:r>
            <a:br>
              <a:rPr lang="en-GB" dirty="0" smtClean="0"/>
            </a:br>
            <a:r>
              <a:rPr lang="en-GB" sz="2800" dirty="0" smtClean="0"/>
              <a:t>Example:  Institutional Framework</a:t>
            </a:r>
            <a:endParaRPr lang="en-US" dirty="0"/>
          </a:p>
        </p:txBody>
      </p:sp>
      <p:sp>
        <p:nvSpPr>
          <p:cNvPr id="3" name="Content Placeholder 2"/>
          <p:cNvSpPr>
            <a:spLocks noGrp="1"/>
          </p:cNvSpPr>
          <p:nvPr>
            <p:ph idx="1"/>
          </p:nvPr>
        </p:nvSpPr>
        <p:spPr/>
        <p:txBody>
          <a:bodyPr/>
          <a:lstStyle/>
          <a:p>
            <a:r>
              <a:rPr lang="en-ZA" sz="2000" b="1" i="1" dirty="0" smtClean="0"/>
              <a:t>Consultation:  </a:t>
            </a:r>
            <a:r>
              <a:rPr lang="en-ZA" sz="2000" dirty="0" smtClean="0"/>
              <a:t>The law/legal mandate clearly directs the ministry to develop a </a:t>
            </a:r>
            <a:r>
              <a:rPr lang="en-ZA" sz="2000" dirty="0" err="1" smtClean="0"/>
              <a:t>UAS</a:t>
            </a:r>
            <a:r>
              <a:rPr lang="en-ZA" sz="2000" dirty="0" smtClean="0"/>
              <a:t> Policy after consultation with relevant stakeholders</a:t>
            </a:r>
            <a:endParaRPr lang="en-US" sz="2000" dirty="0" smtClean="0"/>
          </a:p>
          <a:p>
            <a:endParaRPr lang="en-US" sz="2000" dirty="0" smtClean="0"/>
          </a:p>
          <a:p>
            <a:r>
              <a:rPr lang="en-ZA" sz="2000" dirty="0" smtClean="0"/>
              <a:t>There is no legal requirement in terms of the Telecommunications Act for either </a:t>
            </a:r>
            <a:r>
              <a:rPr lang="en-ZA" sz="2000" dirty="0" err="1" smtClean="0"/>
              <a:t>UAS</a:t>
            </a:r>
            <a:r>
              <a:rPr lang="en-ZA" sz="2000" dirty="0" smtClean="0"/>
              <a:t> policy development or for stakeholder consultation.  National telecomms policy remains the sole prerogative of the Minister.  Pending legislation currently proposes the establishment of a stakeholder-based “Universal Access Consultative Council” to advise the regulator on </a:t>
            </a:r>
            <a:r>
              <a:rPr lang="en-ZA" sz="2000" dirty="0" err="1" smtClean="0"/>
              <a:t>UAS</a:t>
            </a:r>
            <a:r>
              <a:rPr lang="en-ZA" sz="2000" dirty="0" smtClean="0"/>
              <a:t> programmes, budgets and activities</a:t>
            </a:r>
            <a:r>
              <a:rPr lang="en-GB" sz="2000" dirty="0" smtClean="0"/>
              <a:t>.</a:t>
            </a:r>
            <a:r>
              <a:rPr lang="en-ZA" sz="2000" dirty="0" smtClean="0"/>
              <a:t> </a:t>
            </a:r>
            <a:endParaRPr lang="en-GB" sz="1400" dirty="0" smtClean="0"/>
          </a:p>
          <a:p>
            <a:pPr algn="just"/>
            <a:endParaRPr lang="en-GB" sz="18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6</a:t>
            </a:fld>
            <a:endParaRPr lang="en-US"/>
          </a:p>
        </p:txBody>
      </p:sp>
    </p:spTree>
  </p:cSld>
  <p:clrMapOvr>
    <a:masterClrMapping/>
  </p:clrMapOvr>
  <p:transition spd="slow">
    <p:diamon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93931"/>
            <a:ext cx="7772400" cy="1015663"/>
          </a:xfrm>
        </p:spPr>
        <p:txBody>
          <a:bodyPr/>
          <a:lstStyle/>
          <a:p>
            <a:r>
              <a:rPr lang="en-GB" dirty="0" err="1" smtClean="0"/>
              <a:t>UAS</a:t>
            </a:r>
            <a:r>
              <a:rPr lang="en-GB" dirty="0" smtClean="0"/>
              <a:t> Country Assessment:</a:t>
            </a:r>
            <a:br>
              <a:rPr lang="en-GB" dirty="0" smtClean="0"/>
            </a:br>
            <a:r>
              <a:rPr lang="en-GB" sz="2400" dirty="0" smtClean="0"/>
              <a:t>Example: Objectives, Principles, Scope</a:t>
            </a:r>
            <a:endParaRPr lang="en-US" dirty="0"/>
          </a:p>
        </p:txBody>
      </p:sp>
      <p:sp>
        <p:nvSpPr>
          <p:cNvPr id="3" name="Content Placeholder 2"/>
          <p:cNvSpPr>
            <a:spLocks noGrp="1"/>
          </p:cNvSpPr>
          <p:nvPr>
            <p:ph idx="1"/>
          </p:nvPr>
        </p:nvSpPr>
        <p:spPr>
          <a:xfrm>
            <a:off x="381000" y="1981200"/>
            <a:ext cx="8458200" cy="4264025"/>
          </a:xfrm>
        </p:spPr>
        <p:txBody>
          <a:bodyPr/>
          <a:lstStyle/>
          <a:p>
            <a:r>
              <a:rPr lang="en-US" sz="2400" b="1" i="1" dirty="0" smtClean="0"/>
              <a:t>Service Targets</a:t>
            </a:r>
            <a:r>
              <a:rPr lang="en-US" sz="2400" dirty="0" smtClean="0"/>
              <a:t>: a clear definition is given of specific ICT services and ICT applications that must be provided and to whom they must be provided</a:t>
            </a:r>
          </a:p>
          <a:p>
            <a:endParaRPr lang="en-US" sz="2400" dirty="0" smtClean="0"/>
          </a:p>
          <a:p>
            <a:r>
              <a:rPr lang="en-GB" sz="2400" dirty="0" smtClean="0"/>
              <a:t>The  2003 consultation document on </a:t>
            </a:r>
            <a:r>
              <a:rPr lang="en-GB" sz="2400" dirty="0" err="1" smtClean="0"/>
              <a:t>UAS</a:t>
            </a:r>
            <a:r>
              <a:rPr lang="en-GB" sz="2400" dirty="0" smtClean="0"/>
              <a:t> issued by the regulator set out to define which “services are included in the universal basket of services”</a:t>
            </a:r>
            <a:r>
              <a:rPr lang="en-GB" sz="2400" baseline="30000" dirty="0" smtClean="0"/>
              <a:t> </a:t>
            </a:r>
            <a:r>
              <a:rPr lang="en-GB" sz="2400" dirty="0" smtClean="0"/>
              <a:t>and suggested that these should include “voice grade access [whether] fixed or mobile” but sets out no specific quantifiable targets.</a:t>
            </a:r>
            <a:endParaRPr lang="en-GB" sz="16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7</a:t>
            </a:fld>
            <a:endParaRPr lang="en-US"/>
          </a:p>
        </p:txBody>
      </p:sp>
    </p:spTree>
  </p:cSld>
  <p:clrMapOvr>
    <a:masterClrMapping/>
  </p:clrMapOvr>
  <p:transition spd="slow">
    <p:diamon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93931"/>
            <a:ext cx="7772400" cy="1015663"/>
          </a:xfrm>
        </p:spPr>
        <p:txBody>
          <a:bodyPr/>
          <a:lstStyle/>
          <a:p>
            <a:r>
              <a:rPr lang="en-GB" dirty="0" err="1" smtClean="0"/>
              <a:t>UAS</a:t>
            </a:r>
            <a:r>
              <a:rPr lang="en-GB" dirty="0" smtClean="0"/>
              <a:t> Country Assessment:</a:t>
            </a:r>
            <a:br>
              <a:rPr lang="en-GB" dirty="0" smtClean="0"/>
            </a:br>
            <a:r>
              <a:rPr lang="en-GB" sz="2400" dirty="0" smtClean="0"/>
              <a:t>Example: </a:t>
            </a:r>
            <a:r>
              <a:rPr lang="en-ZA" sz="2400" dirty="0" smtClean="0"/>
              <a:t>Variety of Strategies and Policies </a:t>
            </a:r>
            <a:endParaRPr lang="en-US" dirty="0"/>
          </a:p>
        </p:txBody>
      </p:sp>
      <p:sp>
        <p:nvSpPr>
          <p:cNvPr id="3" name="Content Placeholder 2"/>
          <p:cNvSpPr>
            <a:spLocks noGrp="1"/>
          </p:cNvSpPr>
          <p:nvPr>
            <p:ph idx="1"/>
          </p:nvPr>
        </p:nvSpPr>
        <p:spPr>
          <a:xfrm>
            <a:off x="381000" y="1981200"/>
            <a:ext cx="8458200" cy="4264025"/>
          </a:xfrm>
        </p:spPr>
        <p:txBody>
          <a:bodyPr/>
          <a:lstStyle/>
          <a:p>
            <a:r>
              <a:rPr lang="en-ZA" sz="2400" b="1" i="1" dirty="0" smtClean="0"/>
              <a:t>Liberalisation:  </a:t>
            </a:r>
            <a:r>
              <a:rPr lang="en-ZA" sz="2400" dirty="0" smtClean="0"/>
              <a:t>Introduction of competition with liberalisation of appropriate market segments (</a:t>
            </a:r>
            <a:r>
              <a:rPr lang="en-ZA" sz="2400" dirty="0" err="1" smtClean="0"/>
              <a:t>CPE</a:t>
            </a:r>
            <a:r>
              <a:rPr lang="en-ZA" sz="2400" dirty="0" smtClean="0"/>
              <a:t>, paging, ISPs, data communications, VANS, international gateways and undersea cables, and wholesale fibre</a:t>
            </a:r>
          </a:p>
          <a:p>
            <a:pPr>
              <a:buNone/>
            </a:pPr>
            <a:r>
              <a:rPr lang="en-US" sz="1800" dirty="0" smtClean="0"/>
              <a:t> </a:t>
            </a:r>
          </a:p>
          <a:p>
            <a:r>
              <a:rPr lang="en-ZA" sz="2400" dirty="0" smtClean="0"/>
              <a:t>Competition is gradually being introduced with licences granted to a second mobile operator in 2007, and licences for ISPs to be awarded in 2011.  The international gateway and undersea cable remain a monopoly in the hands of the incumbent.</a:t>
            </a:r>
            <a:endParaRPr lang="en-GB" sz="16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8</a:t>
            </a:fld>
            <a:endParaRPr lang="en-US"/>
          </a:p>
        </p:txBody>
      </p:sp>
    </p:spTree>
  </p:cSld>
  <p:clrMapOvr>
    <a:masterClrMapping/>
  </p:clrMapOvr>
  <p:transition spd="slow">
    <p:diamon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9934"/>
            <a:ext cx="9144000" cy="2123658"/>
          </a:xfrm>
        </p:spPr>
        <p:txBody>
          <a:bodyPr/>
          <a:lstStyle/>
          <a:p>
            <a:r>
              <a:rPr lang="en-GB" dirty="0" err="1" smtClean="0"/>
              <a:t>UAS</a:t>
            </a:r>
            <a:r>
              <a:rPr lang="en-GB" dirty="0" smtClean="0"/>
              <a:t> Country Assessment:</a:t>
            </a:r>
            <a:br>
              <a:rPr lang="en-GB" dirty="0" smtClean="0"/>
            </a:br>
            <a:r>
              <a:rPr lang="en-GB" sz="2400" dirty="0" smtClean="0"/>
              <a:t>Example: Universal Access and Service Obligations </a:t>
            </a:r>
            <a:br>
              <a:rPr lang="en-GB" sz="2400" dirty="0" smtClean="0"/>
            </a:br>
            <a:r>
              <a:rPr lang="en-GB" sz="2400" dirty="0" smtClean="0"/>
              <a:t>(Definition, Monitoring, Enforcement, Sanctions)</a:t>
            </a:r>
            <a:endParaRPr lang="en-US" dirty="0"/>
          </a:p>
        </p:txBody>
      </p:sp>
      <p:sp>
        <p:nvSpPr>
          <p:cNvPr id="3" name="Content Placeholder 2"/>
          <p:cNvSpPr>
            <a:spLocks noGrp="1"/>
          </p:cNvSpPr>
          <p:nvPr>
            <p:ph idx="1"/>
          </p:nvPr>
        </p:nvSpPr>
        <p:spPr>
          <a:xfrm>
            <a:off x="381000" y="2286000"/>
            <a:ext cx="8458200" cy="3959225"/>
          </a:xfrm>
        </p:spPr>
        <p:txBody>
          <a:bodyPr/>
          <a:lstStyle/>
          <a:p>
            <a:r>
              <a:rPr lang="en-ZA" sz="2400" b="1" i="1" dirty="0" smtClean="0"/>
              <a:t>Publication of </a:t>
            </a:r>
            <a:r>
              <a:rPr lang="en-ZA" sz="2400" b="1" i="1" dirty="0" err="1" smtClean="0"/>
              <a:t>USOs</a:t>
            </a:r>
            <a:r>
              <a:rPr lang="en-ZA" sz="2400" b="1" i="1" dirty="0" smtClean="0"/>
              <a:t>:  </a:t>
            </a:r>
            <a:r>
              <a:rPr lang="en-ZA" sz="2400" dirty="0" smtClean="0"/>
              <a:t>Comprehensive details of Universal Access and Service obligations are specified in each operator’s licence and published by the designated agency</a:t>
            </a:r>
          </a:p>
          <a:p>
            <a:pPr>
              <a:buNone/>
            </a:pPr>
            <a:r>
              <a:rPr lang="en-US" sz="1600" dirty="0" smtClean="0"/>
              <a:t>  </a:t>
            </a:r>
          </a:p>
          <a:p>
            <a:r>
              <a:rPr lang="en-GB" sz="2400" dirty="0" smtClean="0"/>
              <a:t>The </a:t>
            </a:r>
            <a:r>
              <a:rPr lang="en-GB" sz="2400" dirty="0" err="1" smtClean="0"/>
              <a:t>USOs</a:t>
            </a:r>
            <a:r>
              <a:rPr lang="en-GB" sz="2400" dirty="0" smtClean="0"/>
              <a:t> imposed on operators are required by the law to be specified in the various individual licences, but the licences are not readily publicly available, and the details of </a:t>
            </a:r>
            <a:r>
              <a:rPr lang="en-GB" sz="2400" dirty="0" err="1" smtClean="0"/>
              <a:t>USOs</a:t>
            </a:r>
            <a:r>
              <a:rPr lang="en-GB" sz="2400" dirty="0" smtClean="0"/>
              <a:t> imposed on individual operators are not published by the regulator.</a:t>
            </a:r>
            <a:endParaRPr lang="en-GB" sz="16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9</a:t>
            </a:fld>
            <a:endParaRPr lang="en-US"/>
          </a:p>
        </p:txBody>
      </p:sp>
    </p:spTree>
  </p:cSld>
  <p:clrMapOvr>
    <a:masterClrMapping/>
  </p:clrMapOvr>
  <p:transition spd="slow">
    <p:diamon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93931"/>
            <a:ext cx="9144000" cy="1015663"/>
          </a:xfrm>
        </p:spPr>
        <p:txBody>
          <a:bodyPr/>
          <a:lstStyle/>
          <a:p>
            <a:r>
              <a:rPr lang="en-GB" dirty="0" err="1" smtClean="0"/>
              <a:t>UAS</a:t>
            </a:r>
            <a:r>
              <a:rPr lang="en-GB" dirty="0" smtClean="0"/>
              <a:t> Country Assessment:</a:t>
            </a:r>
            <a:br>
              <a:rPr lang="en-GB" dirty="0" smtClean="0"/>
            </a:br>
            <a:r>
              <a:rPr lang="en-GB" sz="2400" dirty="0" smtClean="0"/>
              <a:t>Example: </a:t>
            </a:r>
            <a:r>
              <a:rPr lang="en-ZA" sz="2400" dirty="0" smtClean="0"/>
              <a:t>Variety of Mechanisms to Finance </a:t>
            </a:r>
            <a:r>
              <a:rPr lang="en-ZA" sz="2400" dirty="0" err="1" smtClean="0"/>
              <a:t>UAS</a:t>
            </a:r>
            <a:endParaRPr lang="en-US" dirty="0"/>
          </a:p>
        </p:txBody>
      </p:sp>
      <p:sp>
        <p:nvSpPr>
          <p:cNvPr id="3" name="Content Placeholder 2"/>
          <p:cNvSpPr>
            <a:spLocks noGrp="1"/>
          </p:cNvSpPr>
          <p:nvPr>
            <p:ph idx="1"/>
          </p:nvPr>
        </p:nvSpPr>
        <p:spPr>
          <a:xfrm>
            <a:off x="381000" y="2286000"/>
            <a:ext cx="8458200" cy="3959225"/>
          </a:xfrm>
        </p:spPr>
        <p:txBody>
          <a:bodyPr/>
          <a:lstStyle/>
          <a:p>
            <a:r>
              <a:rPr lang="en-ZA" sz="2400" b="1" i="1" dirty="0" smtClean="0"/>
              <a:t>Range of Mechanisms:  </a:t>
            </a:r>
            <a:r>
              <a:rPr lang="en-ZA" sz="2400" dirty="0" smtClean="0"/>
              <a:t>The law establishes a variety of financial mechanisms to support provision of </a:t>
            </a:r>
            <a:r>
              <a:rPr lang="en-ZA" sz="2400" dirty="0" err="1" smtClean="0"/>
              <a:t>UAS</a:t>
            </a:r>
            <a:r>
              <a:rPr lang="en-US" sz="1600" dirty="0" smtClean="0"/>
              <a:t>  </a:t>
            </a:r>
          </a:p>
          <a:p>
            <a:endParaRPr lang="en-US" sz="1600" dirty="0" smtClean="0"/>
          </a:p>
          <a:p>
            <a:r>
              <a:rPr lang="en-ZA" sz="2400" dirty="0" smtClean="0"/>
              <a:t>The 2002 Telecommunication Law only makes provision for the establishment of a “Universal Service Fund”  as a mechanism to provide explicit financial support towards </a:t>
            </a:r>
            <a:r>
              <a:rPr lang="en-ZA" sz="2400" dirty="0" err="1" smtClean="0"/>
              <a:t>UAS</a:t>
            </a:r>
            <a:r>
              <a:rPr lang="en-ZA" sz="2400" dirty="0" smtClean="0"/>
              <a:t>.  No other financial mechanisms are either specified in the law or have been implemented by the regulator</a:t>
            </a:r>
            <a:r>
              <a:rPr lang="en-GB" sz="2400" dirty="0" smtClean="0"/>
              <a:t>.</a:t>
            </a:r>
            <a:endParaRPr lang="en-GB" sz="16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10</a:t>
            </a:fld>
            <a:endParaRPr lang="en-US"/>
          </a:p>
        </p:txBody>
      </p:sp>
    </p:spTree>
  </p:cSld>
  <p:clrMapOvr>
    <a:masterClrMapping/>
  </p:clrMapOvr>
  <p:transition spd="slow">
    <p:diamon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01626"/>
            <a:ext cx="9144000" cy="1000274"/>
          </a:xfrm>
        </p:spPr>
        <p:txBody>
          <a:bodyPr/>
          <a:lstStyle/>
          <a:p>
            <a:r>
              <a:rPr lang="en-GB" dirty="0" err="1" smtClean="0"/>
              <a:t>UAS</a:t>
            </a:r>
            <a:r>
              <a:rPr lang="en-GB" dirty="0" smtClean="0"/>
              <a:t> Country Assessment:</a:t>
            </a:r>
            <a:br>
              <a:rPr lang="en-GB" dirty="0" smtClean="0"/>
            </a:br>
            <a:r>
              <a:rPr lang="en-GB" sz="2300" dirty="0" smtClean="0"/>
              <a:t>Example: </a:t>
            </a:r>
            <a:r>
              <a:rPr lang="en-ZA" sz="2300" dirty="0" smtClean="0"/>
              <a:t>Establishment &amp; Good Governance of </a:t>
            </a:r>
            <a:r>
              <a:rPr lang="en-ZA" sz="2300" dirty="0" err="1" smtClean="0"/>
              <a:t>UASF</a:t>
            </a:r>
            <a:endParaRPr lang="en-US" sz="2300" dirty="0"/>
          </a:p>
        </p:txBody>
      </p:sp>
      <p:sp>
        <p:nvSpPr>
          <p:cNvPr id="3" name="Content Placeholder 2"/>
          <p:cNvSpPr>
            <a:spLocks noGrp="1"/>
          </p:cNvSpPr>
          <p:nvPr>
            <p:ph idx="1"/>
          </p:nvPr>
        </p:nvSpPr>
        <p:spPr>
          <a:xfrm>
            <a:off x="381000" y="2286000"/>
            <a:ext cx="8458200" cy="3959225"/>
          </a:xfrm>
        </p:spPr>
        <p:txBody>
          <a:bodyPr/>
          <a:lstStyle/>
          <a:p>
            <a:r>
              <a:rPr lang="en-ZA" sz="2400" b="1" i="1" dirty="0" smtClean="0"/>
              <a:t>Transparency:  </a:t>
            </a:r>
            <a:r>
              <a:rPr lang="en-ZA" sz="2400" dirty="0" smtClean="0"/>
              <a:t>The fund is audited bi-annually, and audits, and financial and activity reports are publicly available </a:t>
            </a:r>
            <a:r>
              <a:rPr lang="en-US" sz="1600" dirty="0" smtClean="0"/>
              <a:t>  </a:t>
            </a:r>
          </a:p>
          <a:p>
            <a:endParaRPr lang="en-US" sz="1600" dirty="0" smtClean="0"/>
          </a:p>
          <a:p>
            <a:r>
              <a:rPr lang="en-ZA" sz="2400" dirty="0" smtClean="0"/>
              <a:t>There is no formal provision within either the law or the regulation governing the USF dealing with audit requirements.  However, the USF falls under the control of the regulator.  Some, but not all, annual reports of the regulator contain copies of audited financial statements</a:t>
            </a:r>
            <a:r>
              <a:rPr lang="en-GB" sz="2400" dirty="0" smtClean="0"/>
              <a:t>.</a:t>
            </a:r>
            <a:endParaRPr lang="en-GB" sz="16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11</a:t>
            </a:fld>
            <a:endParaRPr lang="en-US"/>
          </a:p>
        </p:txBody>
      </p:sp>
    </p:spTree>
  </p:cSld>
  <p:clrMapOvr>
    <a:masterClrMapping/>
  </p:clrMapOvr>
  <p:transition spd="slow">
    <p:diamon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2378"/>
            <a:ext cx="9144000" cy="1138773"/>
          </a:xfrm>
        </p:spPr>
        <p:txBody>
          <a:bodyPr/>
          <a:lstStyle/>
          <a:p>
            <a:r>
              <a:rPr lang="en-GB" dirty="0" err="1" smtClean="0"/>
              <a:t>UAS</a:t>
            </a:r>
            <a:r>
              <a:rPr lang="en-GB" dirty="0" smtClean="0"/>
              <a:t> Country Assessment:</a:t>
            </a:r>
            <a:br>
              <a:rPr lang="en-GB" dirty="0" smtClean="0"/>
            </a:br>
            <a:r>
              <a:rPr lang="en-GB" sz="3200" dirty="0" smtClean="0"/>
              <a:t>Example: Quality of Service</a:t>
            </a:r>
            <a:endParaRPr lang="en-US" sz="2300" dirty="0"/>
          </a:p>
        </p:txBody>
      </p:sp>
      <p:sp>
        <p:nvSpPr>
          <p:cNvPr id="3" name="Content Placeholder 2"/>
          <p:cNvSpPr>
            <a:spLocks noGrp="1"/>
          </p:cNvSpPr>
          <p:nvPr>
            <p:ph idx="1"/>
          </p:nvPr>
        </p:nvSpPr>
        <p:spPr>
          <a:xfrm>
            <a:off x="381000" y="2286000"/>
            <a:ext cx="8458200" cy="3959225"/>
          </a:xfrm>
        </p:spPr>
        <p:txBody>
          <a:bodyPr/>
          <a:lstStyle/>
          <a:p>
            <a:r>
              <a:rPr lang="en-ZA" sz="2400" b="1" i="1" dirty="0" smtClean="0"/>
              <a:t>QoS Review:  </a:t>
            </a:r>
            <a:r>
              <a:rPr lang="en-ZA" sz="2400" dirty="0" smtClean="0"/>
              <a:t>QoS components and benchmarks are regularly reviewed through a process of public, stakeholder consultation</a:t>
            </a:r>
          </a:p>
          <a:p>
            <a:endParaRPr lang="en-US" sz="1600" dirty="0" smtClean="0"/>
          </a:p>
          <a:p>
            <a:r>
              <a:rPr lang="en-ZA" sz="2400" dirty="0" smtClean="0"/>
              <a:t>There is no requirement in the law for QoS parameters to be periodically assessed, let alone for this to be done in conjunction with stakeholders.  Nor is there any evidence of such a process having been undertaken.</a:t>
            </a:r>
            <a:endParaRPr lang="en-GB" sz="16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12</a:t>
            </a:fld>
            <a:endParaRPr lang="en-US"/>
          </a:p>
        </p:txBody>
      </p:sp>
    </p:spTree>
  </p:cSld>
  <p:clrMapOvr>
    <a:masterClrMapping/>
  </p:clrMapOvr>
  <p:transition spd="slow">
    <p:diamon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2378"/>
            <a:ext cx="9144000" cy="1138773"/>
          </a:xfrm>
        </p:spPr>
        <p:txBody>
          <a:bodyPr/>
          <a:lstStyle/>
          <a:p>
            <a:r>
              <a:rPr lang="en-GB" dirty="0" err="1" smtClean="0"/>
              <a:t>UAS</a:t>
            </a:r>
            <a:r>
              <a:rPr lang="en-GB" dirty="0" smtClean="0"/>
              <a:t> Country Assessment:</a:t>
            </a:r>
            <a:br>
              <a:rPr lang="en-GB" dirty="0" smtClean="0"/>
            </a:br>
            <a:r>
              <a:rPr lang="en-GB" sz="3200" dirty="0" smtClean="0"/>
              <a:t>Example: Consumer Policy</a:t>
            </a:r>
            <a:endParaRPr lang="en-US" sz="2300" dirty="0"/>
          </a:p>
        </p:txBody>
      </p:sp>
      <p:sp>
        <p:nvSpPr>
          <p:cNvPr id="3" name="Content Placeholder 2"/>
          <p:cNvSpPr>
            <a:spLocks noGrp="1"/>
          </p:cNvSpPr>
          <p:nvPr>
            <p:ph idx="1"/>
          </p:nvPr>
        </p:nvSpPr>
        <p:spPr>
          <a:xfrm>
            <a:off x="381000" y="2286000"/>
            <a:ext cx="8458200" cy="3959225"/>
          </a:xfrm>
        </p:spPr>
        <p:txBody>
          <a:bodyPr/>
          <a:lstStyle/>
          <a:p>
            <a:r>
              <a:rPr lang="en-ZA" sz="2400" b="1" i="1" dirty="0" smtClean="0"/>
              <a:t>Surveys:  </a:t>
            </a:r>
            <a:r>
              <a:rPr lang="en-ZA" sz="2400" dirty="0" smtClean="0"/>
              <a:t>Consumers are regularly surveyed in relation to QoS and complaints issues and level of satisfaction with operators and their services, and the results made publicly available</a:t>
            </a:r>
          </a:p>
          <a:p>
            <a:endParaRPr lang="en-US" sz="1600" dirty="0" smtClean="0"/>
          </a:p>
          <a:p>
            <a:r>
              <a:rPr lang="en-GB" sz="2400" dirty="0" smtClean="0"/>
              <a:t>There is no requirement in either the law or consumer protection regulations that consumer satisfaction be surveyed, let alone that the results be published.  There is no evidence that any such surveys have ever been carried out. </a:t>
            </a:r>
            <a:endParaRPr lang="en-GB" sz="1600" dirty="0" smtClean="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13</a:t>
            </a:fld>
            <a:endParaRPr lang="en-US"/>
          </a:p>
        </p:txBody>
      </p:sp>
    </p:spTree>
  </p:cSld>
  <p:clrMapOvr>
    <a:masterClrMapping/>
  </p:clrMapOvr>
  <p:transition spd="slow">
    <p:diamon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01599"/>
            <a:ext cx="7772400" cy="1200329"/>
          </a:xfrm>
        </p:spPr>
        <p:txBody>
          <a:bodyPr/>
          <a:lstStyle/>
          <a:p>
            <a:r>
              <a:rPr lang="en-GB" dirty="0" err="1" smtClean="0"/>
              <a:t>UAS</a:t>
            </a:r>
            <a:r>
              <a:rPr lang="en-GB" dirty="0" smtClean="0"/>
              <a:t> Country Assessment:</a:t>
            </a:r>
            <a:br>
              <a:rPr lang="en-GB" dirty="0" smtClean="0"/>
            </a:br>
            <a:r>
              <a:rPr lang="en-GB" dirty="0" smtClean="0"/>
              <a:t>How you can help</a:t>
            </a:r>
            <a:endParaRPr lang="en-US" dirty="0"/>
          </a:p>
        </p:txBody>
      </p:sp>
      <p:sp>
        <p:nvSpPr>
          <p:cNvPr id="3" name="Content Placeholder 2"/>
          <p:cNvSpPr>
            <a:spLocks noGrp="1"/>
          </p:cNvSpPr>
          <p:nvPr>
            <p:ph idx="1"/>
          </p:nvPr>
        </p:nvSpPr>
        <p:spPr>
          <a:xfrm>
            <a:off x="533400" y="2286000"/>
            <a:ext cx="7923213" cy="4191000"/>
          </a:xfrm>
        </p:spPr>
        <p:txBody>
          <a:bodyPr/>
          <a:lstStyle/>
          <a:p>
            <a:r>
              <a:rPr lang="en-ZA" sz="2000" b="1" dirty="0" smtClean="0"/>
              <a:t>Provide Copies of Missing Documentation:  </a:t>
            </a:r>
          </a:p>
          <a:p>
            <a:pPr lvl="1"/>
            <a:r>
              <a:rPr lang="en-ZA" sz="1800" dirty="0" smtClean="0"/>
              <a:t>Examine your country’s documentation on the CD and referred to in the report (policy, legislation, regulations, licences etc)</a:t>
            </a:r>
          </a:p>
          <a:p>
            <a:pPr lvl="1"/>
            <a:r>
              <a:rPr lang="en-ZA" sz="1800" dirty="0" smtClean="0"/>
              <a:t>Send us copies of anything that is missing, preferably in electronic format (hard copies also accepted) </a:t>
            </a:r>
            <a:endParaRPr lang="en-US" sz="1800" dirty="0" smtClean="0"/>
          </a:p>
          <a:p>
            <a:r>
              <a:rPr lang="en-ZA" sz="2000" b="1" dirty="0" smtClean="0"/>
              <a:t>Help us Identify and Correct any Errors:  </a:t>
            </a:r>
          </a:p>
          <a:p>
            <a:pPr lvl="1"/>
            <a:r>
              <a:rPr lang="en-ZA" sz="1800" dirty="0" smtClean="0"/>
              <a:t>Which country?</a:t>
            </a:r>
          </a:p>
          <a:p>
            <a:pPr lvl="1"/>
            <a:r>
              <a:rPr lang="en-ZA" sz="1800" dirty="0" smtClean="0"/>
              <a:t>Where in the report (section &amp; paragraph)</a:t>
            </a:r>
          </a:p>
          <a:p>
            <a:pPr lvl="1"/>
            <a:r>
              <a:rPr lang="en-ZA" sz="1800" dirty="0" smtClean="0"/>
              <a:t>Nature of the Error</a:t>
            </a:r>
          </a:p>
          <a:p>
            <a:pPr lvl="1"/>
            <a:r>
              <a:rPr lang="en-ZA" sz="1800" dirty="0" smtClean="0"/>
              <a:t>Corrected information</a:t>
            </a:r>
          </a:p>
          <a:p>
            <a:pPr lvl="1"/>
            <a:r>
              <a:rPr lang="en-ZA" sz="1800" dirty="0" smtClean="0"/>
              <a:t>Supporting Documentation (for verification)</a:t>
            </a:r>
            <a:endParaRPr lang="en-US" sz="2000" dirty="0"/>
          </a:p>
        </p:txBody>
      </p:sp>
      <p:sp>
        <p:nvSpPr>
          <p:cNvPr id="4" name="Slide Number Placeholder 3"/>
          <p:cNvSpPr>
            <a:spLocks noGrp="1"/>
          </p:cNvSpPr>
          <p:nvPr>
            <p:ph type="sldNum" sz="quarter" idx="10"/>
          </p:nvPr>
        </p:nvSpPr>
        <p:spPr/>
        <p:txBody>
          <a:bodyPr/>
          <a:lstStyle/>
          <a:p>
            <a:pPr>
              <a:defRPr/>
            </a:pPr>
            <a:fld id="{6A904D17-17D1-4109-9581-7F030FBFB3F9}" type="slidenum">
              <a:rPr lang="en-US" smtClean="0"/>
              <a:pPr>
                <a:defRPr/>
              </a:pPr>
              <a:t>14</a:t>
            </a:fld>
            <a:endParaRPr lang="en-US"/>
          </a:p>
        </p:txBody>
      </p:sp>
    </p:spTree>
  </p:cSld>
  <p:clrMapOvr>
    <a:masterClrMapping/>
  </p:clrMapOvr>
  <p:transition spd="slow">
    <p:diamon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81" name="Title 1"/>
          <p:cNvSpPr>
            <a:spLocks noGrp="1"/>
          </p:cNvSpPr>
          <p:nvPr>
            <p:ph type="title"/>
          </p:nvPr>
        </p:nvSpPr>
        <p:spPr/>
        <p:txBody>
          <a:bodyPr/>
          <a:lstStyle/>
          <a:p>
            <a:pPr eaLnBrk="1" hangingPunct="1"/>
            <a:r>
              <a:rPr lang="en-US" smtClean="0"/>
              <a:t>Thank You!</a:t>
            </a:r>
          </a:p>
        </p:txBody>
      </p:sp>
      <p:sp>
        <p:nvSpPr>
          <p:cNvPr id="1249282" name="Content Placeholder 2"/>
          <p:cNvSpPr>
            <a:spLocks noGrp="1"/>
          </p:cNvSpPr>
          <p:nvPr>
            <p:ph idx="1"/>
          </p:nvPr>
        </p:nvSpPr>
        <p:spPr/>
        <p:txBody>
          <a:bodyPr/>
          <a:lstStyle/>
          <a:p>
            <a:pPr algn="ctr" eaLnBrk="1" hangingPunct="1">
              <a:lnSpc>
                <a:spcPct val="80000"/>
              </a:lnSpc>
              <a:buFont typeface="Wingdings" pitchFamily="2" charset="2"/>
              <a:buNone/>
            </a:pPr>
            <a:r>
              <a:rPr lang="en-US" sz="2000" b="1" dirty="0" smtClean="0"/>
              <a:t>Charley Lewis</a:t>
            </a:r>
          </a:p>
          <a:p>
            <a:pPr algn="ctr" eaLnBrk="1" hangingPunct="1">
              <a:lnSpc>
                <a:spcPct val="80000"/>
              </a:lnSpc>
              <a:buFont typeface="Wingdings" pitchFamily="2" charset="2"/>
              <a:buNone/>
            </a:pPr>
            <a:r>
              <a:rPr lang="en-US" sz="2000" b="1" dirty="0" smtClean="0"/>
              <a:t>Senior Lecturer</a:t>
            </a:r>
          </a:p>
          <a:p>
            <a:pPr algn="ctr" eaLnBrk="1" hangingPunct="1">
              <a:lnSpc>
                <a:spcPct val="80000"/>
              </a:lnSpc>
              <a:buFont typeface="Wingdings" pitchFamily="2" charset="2"/>
              <a:buNone/>
            </a:pPr>
            <a:r>
              <a:rPr lang="en-US" sz="2000" b="1" dirty="0" smtClean="0"/>
              <a:t>LINK Centre</a:t>
            </a:r>
          </a:p>
          <a:p>
            <a:pPr algn="ctr" eaLnBrk="1" hangingPunct="1">
              <a:lnSpc>
                <a:spcPct val="80000"/>
              </a:lnSpc>
              <a:buFont typeface="Wingdings" pitchFamily="2" charset="2"/>
              <a:buNone/>
            </a:pPr>
            <a:r>
              <a:rPr lang="en-US" sz="2000" b="1" dirty="0" smtClean="0"/>
              <a:t>University of the Witwatersrand, Johannesburg</a:t>
            </a:r>
          </a:p>
          <a:p>
            <a:pPr algn="ctr" eaLnBrk="1" hangingPunct="1">
              <a:lnSpc>
                <a:spcPct val="80000"/>
              </a:lnSpc>
              <a:buFont typeface="Wingdings" pitchFamily="2" charset="2"/>
              <a:buNone/>
            </a:pPr>
            <a:r>
              <a:rPr lang="en-US" sz="2000" b="1" dirty="0" smtClean="0">
                <a:hlinkClick r:id="rId3"/>
              </a:rPr>
              <a:t>Charley.Lewis@wits.ac.za</a:t>
            </a:r>
            <a:endParaRPr lang="en-US" sz="2000" b="1" dirty="0" smtClean="0"/>
          </a:p>
          <a:p>
            <a:pPr algn="ctr" eaLnBrk="1" hangingPunct="1">
              <a:lnSpc>
                <a:spcPct val="80000"/>
              </a:lnSpc>
              <a:buFont typeface="Wingdings" pitchFamily="2" charset="2"/>
              <a:buNone/>
            </a:pPr>
            <a:r>
              <a:rPr lang="en-US" sz="2000" b="1" dirty="0" smtClean="0"/>
              <a:t>Tel:  + 27 11 717-3784</a:t>
            </a:r>
          </a:p>
          <a:p>
            <a:pPr algn="ctr" eaLnBrk="1" hangingPunct="1">
              <a:lnSpc>
                <a:spcPct val="80000"/>
              </a:lnSpc>
              <a:buFont typeface="Wingdings" pitchFamily="2" charset="2"/>
              <a:buNone/>
            </a:pPr>
            <a:r>
              <a:rPr lang="en-US" sz="2000" b="1" dirty="0" smtClean="0"/>
              <a:t>Mobile:  + 27 83 539-5242</a:t>
            </a:r>
          </a:p>
          <a:p>
            <a:pPr algn="ctr" eaLnBrk="1" hangingPunct="1">
              <a:lnSpc>
                <a:spcPct val="80000"/>
              </a:lnSpc>
              <a:buFont typeface="Wingdings" pitchFamily="2" charset="2"/>
              <a:buNone/>
            </a:pPr>
            <a:endParaRPr lang="en-US" sz="2000" b="1" dirty="0" smtClean="0"/>
          </a:p>
          <a:p>
            <a:pPr algn="ctr" eaLnBrk="1" hangingPunct="1">
              <a:lnSpc>
                <a:spcPct val="80000"/>
              </a:lnSpc>
              <a:buFont typeface="Wingdings" pitchFamily="2" charset="2"/>
              <a:buNone/>
            </a:pPr>
            <a:r>
              <a:rPr lang="en-US" sz="2000" b="1" dirty="0" smtClean="0"/>
              <a:t>The LINK Centre</a:t>
            </a:r>
          </a:p>
          <a:p>
            <a:pPr algn="ctr" eaLnBrk="1" hangingPunct="1">
              <a:lnSpc>
                <a:spcPct val="80000"/>
              </a:lnSpc>
              <a:buNone/>
            </a:pPr>
            <a:r>
              <a:rPr lang="en-US" sz="2000" b="1" dirty="0" smtClean="0"/>
              <a:t>University of the Witwatersrand, Johannesburg</a:t>
            </a:r>
          </a:p>
          <a:p>
            <a:pPr algn="ctr" eaLnBrk="1" hangingPunct="1">
              <a:lnSpc>
                <a:spcPct val="80000"/>
              </a:lnSpc>
              <a:buNone/>
            </a:pPr>
            <a:r>
              <a:rPr lang="en-US" sz="2000" b="1" dirty="0" smtClean="0"/>
              <a:t>South Africa</a:t>
            </a:r>
          </a:p>
          <a:p>
            <a:pPr algn="ctr" eaLnBrk="1" hangingPunct="1">
              <a:lnSpc>
                <a:spcPct val="80000"/>
              </a:lnSpc>
              <a:buFont typeface="Wingdings" pitchFamily="2" charset="2"/>
              <a:buNone/>
            </a:pPr>
            <a:endParaRPr lang="en-US" sz="2000" b="1" dirty="0" smtClean="0"/>
          </a:p>
          <a:p>
            <a:pPr algn="ctr" eaLnBrk="1" hangingPunct="1">
              <a:lnSpc>
                <a:spcPct val="80000"/>
              </a:lnSpc>
              <a:buFont typeface="Wingdings" pitchFamily="2" charset="2"/>
              <a:buNone/>
            </a:pPr>
            <a:r>
              <a:rPr lang="en-US" sz="2400" b="1" dirty="0" smtClean="0">
                <a:hlinkClick r:id="rId4"/>
              </a:rPr>
              <a:t>http://link.wits.ac.za</a:t>
            </a:r>
            <a:endParaRPr lang="en-US" sz="2400" b="1" dirty="0" smtClean="0"/>
          </a:p>
          <a:p>
            <a:pPr eaLnBrk="1" hangingPunct="1"/>
            <a:endParaRPr lang="en-US" dirty="0" smtClean="0"/>
          </a:p>
        </p:txBody>
      </p:sp>
      <p:sp>
        <p:nvSpPr>
          <p:cNvPr id="1249283" name="Slide Number Placeholder 3"/>
          <p:cNvSpPr>
            <a:spLocks noGrp="1"/>
          </p:cNvSpPr>
          <p:nvPr>
            <p:ph type="sldNum" sz="quarter" idx="10"/>
          </p:nvPr>
        </p:nvSpPr>
        <p:spPr/>
        <p:txBody>
          <a:bodyPr/>
          <a:lstStyle/>
          <a:p>
            <a:fld id="{CABA6641-B340-4F9A-ADCD-16B5E81A1F72}" type="slidenum">
              <a:rPr lang="en-US" smtClean="0"/>
              <a:pPr/>
              <a:t>15</a:t>
            </a:fld>
            <a:endParaRPr lang="en-US" smtClean="0"/>
          </a:p>
        </p:txBody>
      </p:sp>
    </p:spTree>
  </p:cSld>
  <p:clrMapOvr>
    <a:masterClrMapping/>
  </p:clrMapOvr>
  <p:transition spd="slow">
    <p:diamond/>
  </p:transition>
</p:sld>
</file>

<file path=ppt/theme/theme1.xml><?xml version="1.0" encoding="utf-8"?>
<a:theme xmlns:a="http://schemas.openxmlformats.org/drawingml/2006/main" name="ITU-e">
  <a:themeElements>
    <a:clrScheme name="ITU-e 4">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1B5BA2"/>
      </a:hlink>
      <a:folHlink>
        <a:srgbClr val="B2B2B2"/>
      </a:folHlink>
    </a:clrScheme>
    <a:fontScheme name="ITU-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Verdana"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chemeClr val="tx1"/>
            </a:solidFill>
            <a:effectLst/>
            <a:latin typeface="Verdana" pitchFamily="34" charset="0"/>
            <a:cs typeface="Arial" pitchFamily="34" charset="0"/>
          </a:defRPr>
        </a:defPPr>
      </a:lstStyle>
    </a:lnDef>
  </a:objectDefaults>
  <a:extraClrSchemeLst>
    <a:extraClrScheme>
      <a:clrScheme name="ITU-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TU-e 2">
        <a:dk1>
          <a:srgbClr val="5C5C5C"/>
        </a:dk1>
        <a:lt1>
          <a:srgbClr val="FFFFFF"/>
        </a:lt1>
        <a:dk2>
          <a:srgbClr val="000000"/>
        </a:dk2>
        <a:lt2>
          <a:srgbClr val="808080"/>
        </a:lt2>
        <a:accent1>
          <a:srgbClr val="00CC99"/>
        </a:accent1>
        <a:accent2>
          <a:srgbClr val="3333CC"/>
        </a:accent2>
        <a:accent3>
          <a:srgbClr val="FFFFFF"/>
        </a:accent3>
        <a:accent4>
          <a:srgbClr val="4D4D4D"/>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TU-e 3">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TU-e 4">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1B5BA2"/>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8770</TotalTime>
  <Words>1081</Words>
  <Application>Microsoft Office PowerPoint</Application>
  <PresentationFormat>On-screen Show (4:3)</PresentationFormat>
  <Paragraphs>130</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ITU-e</vt:lpstr>
      <vt:lpstr>Slide 1</vt:lpstr>
      <vt:lpstr>Introduction</vt:lpstr>
      <vt:lpstr>Methodology for Assessment</vt:lpstr>
      <vt:lpstr>UAS Country Assessment: Documentation Examined</vt:lpstr>
      <vt:lpstr>UAS Country Assessment: Themes Considered</vt:lpstr>
      <vt:lpstr>UAS Country Assessment: Example:  Institutional Framework</vt:lpstr>
      <vt:lpstr>UAS Country Assessment: Example: Objectives, Principles, Scope</vt:lpstr>
      <vt:lpstr>UAS Country Assessment: Example: Variety of Strategies and Policies </vt:lpstr>
      <vt:lpstr>UAS Country Assessment: Example: Universal Access and Service Obligations  (Definition, Monitoring, Enforcement, Sanctions)</vt:lpstr>
      <vt:lpstr>UAS Country Assessment: Example: Variety of Mechanisms to Finance UAS</vt:lpstr>
      <vt:lpstr>UAS Country Assessment: Example: Establishment &amp; Good Governance of UASF</vt:lpstr>
      <vt:lpstr>UAS Country Assessment: Example: Quality of Service</vt:lpstr>
      <vt:lpstr>UAS Country Assessment: Example: Consumer Policy</vt:lpstr>
      <vt:lpstr>UAS Country Assessment: How you can help</vt:lpstr>
      <vt:lpstr>Thank You!</vt:lpstr>
    </vt:vector>
  </TitlesOfParts>
  <Company>ITU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2.2</dc:title>
  <dc:creator>Sofie Maddens</dc:creator>
  <cp:lastModifiedBy>Mulugeta Hiwot</cp:lastModifiedBy>
  <cp:revision>723</cp:revision>
  <dcterms:created xsi:type="dcterms:W3CDTF">2008-02-12T10:28:54Z</dcterms:created>
  <dcterms:modified xsi:type="dcterms:W3CDTF">2011-03-23T07:49:14Z</dcterms:modified>
</cp:coreProperties>
</file>