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3" r:id="rId2"/>
    <p:sldId id="324" r:id="rId3"/>
    <p:sldId id="257" r:id="rId4"/>
    <p:sldId id="322" r:id="rId5"/>
    <p:sldId id="328" r:id="rId6"/>
    <p:sldId id="315" r:id="rId7"/>
    <p:sldId id="323" r:id="rId8"/>
    <p:sldId id="317" r:id="rId9"/>
    <p:sldId id="318" r:id="rId10"/>
    <p:sldId id="290" r:id="rId11"/>
  </p:sldIdLst>
  <p:sldSz cx="9144000" cy="6858000" type="screen4x3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004E4C"/>
    <a:srgbClr val="FFFF00"/>
    <a:srgbClr val="24248C"/>
    <a:srgbClr val="1C1C6E"/>
    <a:srgbClr val="2D2DB5"/>
    <a:srgbClr val="3333CC"/>
    <a:srgbClr val="2929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9146" autoAdjust="0"/>
  </p:normalViewPr>
  <p:slideViewPr>
    <p:cSldViewPr>
      <p:cViewPr>
        <p:scale>
          <a:sx n="80" d="100"/>
          <a:sy n="80" d="100"/>
        </p:scale>
        <p:origin x="-117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64663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126D06-88CA-45A6-BED2-03D21953D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95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FB948F-9034-4695-8209-0A915C92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8D84-978D-4DBC-BA59-02E0A91C6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EED2-72AC-40F6-98A9-6F8131F1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6872-44BE-4A9D-865E-3253AB46E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8A58-CD78-406F-B2A4-EAA2FD27C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1E5A-9B47-4422-96DF-56783790A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C61B-8BD9-4A47-BB4E-C94F20E82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84D0-19B1-41DD-B29C-9B5675ECA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54ED-40F2-4E01-9CA1-4B2674FD3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BA7D8-1F8F-45BA-B605-861C51F8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70AE-EE1E-40EB-ABF8-AAC868AD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o-RO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7AC1-7488-4599-A585-839237BB5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o-RO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28F1-8F48-4762-968B-CC1D035E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A8BE8E-8D06-4044-92DF-72EA01EC7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mages.google.md/imgres?imgurl=http://www.hartionline.ro/tari/jpg/moldova.jpg&amp;imgrefurl=http://www.hartionline.ro/tari/moldova.html&amp;h=387&amp;w=377&amp;sz=26&amp;hl=ru&amp;start=8&amp;tbnid=XWnqjx6daEzANM:&amp;tbnh=123&amp;tbnw=120&amp;prev=/images%3Fq%3Dmoldova%26gbv%3D2%26svnum%3D10%26hl%3Dru" TargetMode="External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28125" y="64817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o-RO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843213" y="5589588"/>
            <a:ext cx="64817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3366"/>
                </a:solidFill>
              </a:rPr>
              <a:t>Елеонора  ВАСИЛАКИ</a:t>
            </a:r>
            <a:r>
              <a:rPr lang="ru-RU"/>
              <a:t> </a:t>
            </a:r>
          </a:p>
          <a:p>
            <a:r>
              <a:rPr lang="ru-RU" sz="1600" b="1">
                <a:solidFill>
                  <a:srgbClr val="003366"/>
                </a:solidFill>
              </a:rPr>
              <a:t>Начальник Управления анализа, мониторинга  и оценки политик,</a:t>
            </a:r>
          </a:p>
          <a:p>
            <a:r>
              <a:rPr lang="ru-RU" sz="1600" b="1">
                <a:solidFill>
                  <a:srgbClr val="003366"/>
                </a:solidFill>
              </a:rPr>
              <a:t>Министерство информационного развития Республики Молдова</a:t>
            </a:r>
          </a:p>
          <a:p>
            <a:pPr algn="ctr"/>
            <a:r>
              <a:rPr lang="ru-RU" sz="1400" b="1">
                <a:solidFill>
                  <a:srgbClr val="003366"/>
                </a:solidFill>
              </a:rPr>
              <a:t>                                                              </a:t>
            </a:r>
            <a:r>
              <a:rPr lang="ro-RO" sz="1400" b="1">
                <a:solidFill>
                  <a:srgbClr val="003366"/>
                </a:solidFill>
              </a:rPr>
              <a:t>e</a:t>
            </a:r>
            <a:r>
              <a:rPr lang="en-US" sz="1400" b="1">
                <a:solidFill>
                  <a:srgbClr val="003366"/>
                </a:solidFill>
              </a:rPr>
              <a:t>-mail: </a:t>
            </a:r>
            <a:r>
              <a:rPr lang="ro-RO" sz="1400" b="1" i="1">
                <a:solidFill>
                  <a:srgbClr val="333399"/>
                </a:solidFill>
              </a:rPr>
              <a:t>vasilachi.eleonora</a:t>
            </a:r>
            <a:r>
              <a:rPr lang="en-US" sz="1400" b="1" i="1">
                <a:solidFill>
                  <a:srgbClr val="333399"/>
                </a:solidFill>
              </a:rPr>
              <a:t>@mdi.gov.md</a:t>
            </a:r>
            <a:endParaRPr lang="ru-RU" sz="1400" b="1" i="1">
              <a:solidFill>
                <a:srgbClr val="333399"/>
              </a:solidFill>
            </a:endParaRPr>
          </a:p>
          <a:p>
            <a:pPr algn="ctr"/>
            <a:endParaRPr lang="ru-RU" sz="1600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84400" y="2125663"/>
            <a:ext cx="472757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o-RO" sz="1800">
              <a:latin typeface="Arial" pitchFamily="34" charset="0"/>
            </a:endParaRPr>
          </a:p>
        </p:txBody>
      </p:sp>
      <p:pic>
        <p:nvPicPr>
          <p:cNvPr id="4101" name="Picture 6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82600" y="2879725"/>
            <a:ext cx="81105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Основные направления политики и стратегии</a:t>
            </a:r>
          </a:p>
          <a:p>
            <a:pPr algn="ctr"/>
            <a:endParaRPr lang="ru-RU" sz="900" b="1" i="1">
              <a:solidFill>
                <a:schemeClr val="bg1"/>
              </a:solidFill>
            </a:endParaRPr>
          </a:p>
          <a:p>
            <a:pPr algn="ctr"/>
            <a:r>
              <a:rPr lang="ru-RU" sz="2800" b="1" i="1">
                <a:solidFill>
                  <a:schemeClr val="bg1"/>
                </a:solidFill>
              </a:rPr>
              <a:t> развития электронных коммуникаций в Молдове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95513" y="16287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420938"/>
            <a:ext cx="655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357438" y="3143250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ko-KR" sz="2800" b="1" i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Благодарю</a:t>
            </a:r>
            <a:r>
              <a:rPr lang="en-US" altLang="ko-KR" sz="2800" b="1" i="1">
                <a:solidFill>
                  <a:schemeClr val="bg1"/>
                </a:solidFill>
                <a:latin typeface="Arial" pitchFamily="34" charset="0"/>
                <a:ea typeface="굴림" charset="-127"/>
                <a:cs typeface="Times New Roman" pitchFamily="18" charset="0"/>
              </a:rPr>
              <a:t> </a:t>
            </a:r>
            <a:r>
              <a:rPr lang="ru-RU" altLang="ko-KR" sz="2800" b="1" i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за внимание</a:t>
            </a:r>
            <a:r>
              <a:rPr lang="ro-RO" sz="2800" b="1" i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!</a:t>
            </a:r>
          </a:p>
          <a:p>
            <a:pPr algn="just"/>
            <a:endParaRPr lang="ro-RO" sz="2800" b="1" i="1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697913" y="64881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o-RO" sz="1400" b="1">
              <a:latin typeface="Arial" pitchFamily="34" charset="0"/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95288" y="2997200"/>
            <a:ext cx="3816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Министерство информационного развития</a:t>
            </a: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 является центральным отраслевым органом     публичного управления, который реализует политику Правительства в области построения информационного общества и определяет стратегию развития в данной области.</a:t>
            </a:r>
          </a:p>
          <a:p>
            <a:pPr algn="ctr"/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716463" y="2997200"/>
            <a:ext cx="41767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Органом, регламентирующим деятельность в области электросвязи и информатики и внедряющим стратегию развития в данной области, является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Национальное агентство по регулированию в области электронных коммуникаций и информационных технологий.</a:t>
            </a:r>
            <a:r>
              <a:rPr lang="ru-RU"/>
              <a:t> 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1484313"/>
            <a:ext cx="3598862" cy="1312862"/>
            <a:chOff x="249" y="709"/>
            <a:chExt cx="2418" cy="1189"/>
          </a:xfrm>
        </p:grpSpPr>
        <p:pic>
          <p:nvPicPr>
            <p:cNvPr id="5132" name="Picture 6" descr="MDI_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2418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7" descr="index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298"/>
              <a:ext cx="241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03800" y="1484313"/>
            <a:ext cx="3600450" cy="1239837"/>
            <a:chOff x="3016" y="932"/>
            <a:chExt cx="2588" cy="710"/>
          </a:xfrm>
        </p:grpSpPr>
        <p:grpSp>
          <p:nvGrpSpPr>
            <p:cNvPr id="5128" name="Group 9"/>
            <p:cNvGrpSpPr>
              <a:grpSpLocks/>
            </p:cNvGrpSpPr>
            <p:nvPr/>
          </p:nvGrpSpPr>
          <p:grpSpPr bwMode="auto">
            <a:xfrm>
              <a:off x="3016" y="935"/>
              <a:ext cx="1575" cy="707"/>
              <a:chOff x="2835" y="754"/>
              <a:chExt cx="1799" cy="1043"/>
            </a:xfrm>
          </p:grpSpPr>
          <p:pic>
            <p:nvPicPr>
              <p:cNvPr id="5130" name="Picture 10" descr="ste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42" y="754"/>
                <a:ext cx="892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11" descr="rusTopLef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5" y="754"/>
                <a:ext cx="900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9" name="Rectangle 12"/>
            <p:cNvSpPr>
              <a:spLocks noChangeArrowheads="1"/>
            </p:cNvSpPr>
            <p:nvPr/>
          </p:nvSpPr>
          <p:spPr bwMode="auto">
            <a:xfrm>
              <a:off x="4561" y="932"/>
              <a:ext cx="1043" cy="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1000">
                  <a:solidFill>
                    <a:srgbClr val="003366"/>
                  </a:solidFill>
                  <a:latin typeface="Arial" pitchFamily="34" charset="0"/>
                </a:rPr>
                <a:t>Национальное Агентство по регулированию в области электронных коммуникаций и информационных технологий</a:t>
              </a:r>
            </a:p>
          </p:txBody>
        </p:sp>
      </p:grp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0" y="333375"/>
            <a:ext cx="59404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Разделение функций управления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50825" y="260350"/>
            <a:ext cx="5616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87350" algn="l"/>
              </a:tabLst>
            </a:pP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	 </a:t>
            </a:r>
            <a:r>
              <a:rPr lang="ru-RU" sz="2600" b="1">
                <a:solidFill>
                  <a:schemeClr val="bg1"/>
                </a:solidFill>
              </a:rPr>
              <a:t>Политические документы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1484313"/>
            <a:ext cx="8442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>
              <a:defRPr/>
            </a:pPr>
            <a:r>
              <a:rPr lang="ro-MO" altLang="ko-KR" sz="2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  </a:t>
            </a:r>
            <a:r>
              <a:rPr lang="ru-RU" altLang="ko-KR" sz="2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национального уровня</a:t>
            </a:r>
            <a:endParaRPr lang="ru-RU" sz="20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7950" y="2852738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ro-MO" sz="1800">
                <a:solidFill>
                  <a:srgbClr val="003366"/>
                </a:solidFill>
                <a:latin typeface="Arial" pitchFamily="34" charset="0"/>
              </a:rPr>
              <a:t>Стратеги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я</a:t>
            </a:r>
            <a:r>
              <a:rPr lang="ro-MO" sz="180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Р</a:t>
            </a:r>
            <a:r>
              <a:rPr lang="ro-MO" sz="1800">
                <a:solidFill>
                  <a:srgbClr val="003366"/>
                </a:solidFill>
                <a:latin typeface="Arial" pitchFamily="34" charset="0"/>
              </a:rPr>
              <a:t>еформы</a:t>
            </a:r>
            <a:endParaRPr lang="ru-RU" sz="1800">
              <a:solidFill>
                <a:srgbClr val="003366"/>
              </a:solidFill>
              <a:latin typeface="Arial" pitchFamily="34" charset="0"/>
            </a:endParaRPr>
          </a:p>
          <a:p>
            <a:pPr marL="361950" indent="-361950" algn="just">
              <a:buClr>
                <a:srgbClr val="CC0000"/>
              </a:buClr>
              <a:buFont typeface="Wingdings" pitchFamily="2" charset="2"/>
              <a:buNone/>
            </a:pPr>
            <a:r>
              <a:rPr lang="ro-MO" sz="180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     </a:t>
            </a:r>
            <a:r>
              <a:rPr lang="ro-MO" sz="1800">
                <a:solidFill>
                  <a:srgbClr val="003366"/>
                </a:solidFill>
                <a:latin typeface="Arial" pitchFamily="34" charset="0"/>
              </a:rPr>
              <a:t>центрального публичного управления</a:t>
            </a:r>
            <a:r>
              <a:rPr lang="ro-RO" sz="1800">
                <a:solidFill>
                  <a:srgbClr val="003366"/>
                </a:solidFill>
                <a:latin typeface="Arial" pitchFamily="34" charset="0"/>
              </a:rPr>
              <a:t>;</a:t>
            </a:r>
            <a:endParaRPr lang="ru-RU" sz="18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844675"/>
            <a:ext cx="6659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>
              <a:defRPr/>
            </a:pPr>
            <a:r>
              <a:rPr lang="ro-MO" altLang="ko-KR" sz="2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ro-MO" altLang="ko-KR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</a:t>
            </a:r>
            <a:r>
              <a:rPr lang="ro-MO" altLang="ko-KR" sz="20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	</a:t>
            </a:r>
            <a:r>
              <a:rPr lang="ru-RU" sz="1800">
                <a:solidFill>
                  <a:srgbClr val="003366"/>
                </a:solidFill>
                <a:latin typeface="Arial" charset="0"/>
              </a:rPr>
              <a:t>Национальная Стратегия Развития на </a:t>
            </a:r>
            <a:r>
              <a:rPr lang="ro-RO" sz="1800">
                <a:solidFill>
                  <a:srgbClr val="003366"/>
                </a:solidFill>
                <a:latin typeface="Arial" charset="0"/>
              </a:rPr>
              <a:t>2008-2011</a:t>
            </a:r>
            <a:r>
              <a:rPr lang="ru-RU" sz="1800">
                <a:solidFill>
                  <a:srgbClr val="003366"/>
                </a:solidFill>
                <a:latin typeface="Arial" charset="0"/>
              </a:rPr>
              <a:t>годы</a:t>
            </a:r>
            <a:r>
              <a:rPr lang="ro-MO" altLang="ko-KR" sz="1800">
                <a:solidFill>
                  <a:srgbClr val="003366"/>
                </a:solidFill>
                <a:latin typeface="Arial" charset="0"/>
              </a:rPr>
              <a:t>;</a:t>
            </a:r>
            <a:endParaRPr lang="ru-RU" sz="18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7950" y="2205038"/>
            <a:ext cx="49688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>
              <a:defRPr/>
            </a:pPr>
            <a:r>
              <a:rPr lang="ro-MO" altLang="ko-KR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</a:t>
            </a:r>
            <a:r>
              <a:rPr lang="ro-MO" altLang="ko-KR" sz="20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	</a:t>
            </a:r>
            <a:r>
              <a:rPr lang="ro-RO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Программа деятельности Правительства «</a:t>
            </a:r>
            <a:r>
              <a:rPr lang="ru-RU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П</a:t>
            </a:r>
            <a:r>
              <a:rPr lang="ro-RO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рогресс и </a:t>
            </a:r>
            <a:r>
              <a:rPr lang="ru-RU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И</a:t>
            </a:r>
            <a:r>
              <a:rPr lang="ro-RO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нтеграция"</a:t>
            </a:r>
            <a:r>
              <a:rPr lang="ro-RO" sz="1800">
                <a:solidFill>
                  <a:srgbClr val="003366"/>
                </a:solidFill>
                <a:latin typeface="Arial" charset="0"/>
              </a:rPr>
              <a:t>;</a:t>
            </a:r>
            <a:endParaRPr lang="ru-RU" sz="18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68313" y="4149725"/>
            <a:ext cx="3743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1950" indent="-361950" algn="just">
              <a:defRPr/>
            </a:pPr>
            <a:r>
              <a:rPr lang="ru-RU" sz="2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отраслевого уровня</a:t>
            </a:r>
            <a:endParaRPr lang="ru-RU" sz="22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168" name="Picture 8" descr="g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888" y="2003425"/>
            <a:ext cx="417671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07950" y="3500438"/>
            <a:ext cx="491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o-MO" altLang="ko-KR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  <a:r>
              <a:rPr lang="ro-MO" altLang="ko-KR">
                <a:solidFill>
                  <a:srgbClr val="003366"/>
                </a:solidFill>
                <a:sym typeface="Wingdings" pitchFamily="2" charset="2"/>
              </a:rPr>
              <a:t>  </a:t>
            </a:r>
            <a:r>
              <a:rPr lang="ru-RU" altLang="ko-KR" sz="18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План действий э - ЮВЕ Плюс</a:t>
            </a:r>
            <a:r>
              <a:rPr lang="ro-RO" sz="1800">
                <a:solidFill>
                  <a:srgbClr val="003366"/>
                </a:solidFill>
                <a:latin typeface="Arial" charset="0"/>
              </a:rPr>
              <a:t> 2008-2012.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23850" y="4581525"/>
            <a:ext cx="57610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Политика создания информационного</a:t>
            </a:r>
            <a:endParaRPr lang="en-US" sz="1800">
              <a:solidFill>
                <a:srgbClr val="003366"/>
              </a:solidFill>
              <a:latin typeface="Arial" pitchFamily="34" charset="0"/>
            </a:endParaRPr>
          </a:p>
          <a:p>
            <a:pPr marL="361950" indent="-361950">
              <a:buClr>
                <a:srgbClr val="CC0000"/>
              </a:buClr>
              <a:buFont typeface="Wingdings" pitchFamily="2" charset="2"/>
              <a:buNone/>
            </a:pP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3366"/>
                </a:solidFill>
                <a:latin typeface="Arial" pitchFamily="34" charset="0"/>
              </a:rPr>
              <a:t>     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общества в Республике Молдова</a:t>
            </a:r>
          </a:p>
          <a:p>
            <a:pPr marL="361950" indent="-361950">
              <a:buClr>
                <a:srgbClr val="CC0000"/>
              </a:buClr>
              <a:buFont typeface="Wingdings" pitchFamily="2" charset="2"/>
              <a:buNone/>
            </a:pPr>
            <a:endParaRPr lang="ru-RU" sz="800">
              <a:solidFill>
                <a:srgbClr val="003366"/>
              </a:solidFill>
              <a:latin typeface="Arial" pitchFamily="34" charset="0"/>
            </a:endParaRPr>
          </a:p>
          <a:p>
            <a:pPr marL="361950" indent="-361950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 Стратегия создания информационного общества</a:t>
            </a:r>
            <a:r>
              <a:rPr lang="ro-RO" sz="180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ro-RO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“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</a:rPr>
              <a:t>Электронная Молдова</a:t>
            </a:r>
            <a:r>
              <a:rPr lang="ro-RO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”;</a:t>
            </a:r>
          </a:p>
          <a:p>
            <a:pPr marL="361950" indent="-361950" algn="just">
              <a:buClr>
                <a:srgbClr val="CC0000"/>
              </a:buClr>
              <a:buFont typeface="Wingdings" pitchFamily="2" charset="2"/>
              <a:buChar char="ü"/>
            </a:pPr>
            <a:endParaRPr lang="ro-RO" sz="600">
              <a:solidFill>
                <a:srgbClr val="003366"/>
              </a:solidFill>
              <a:latin typeface="Arial" pitchFamily="34" charset="0"/>
              <a:sym typeface="Wingdings" pitchFamily="2" charset="2"/>
            </a:endParaRPr>
          </a:p>
          <a:p>
            <a:pPr marL="361950" indent="-361950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Стратегия развития отрасли</a:t>
            </a:r>
            <a:r>
              <a:rPr lang="en-US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ru-RU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электросвязи</a:t>
            </a:r>
            <a:r>
              <a:rPr lang="ro-RO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;</a:t>
            </a:r>
            <a:endParaRPr lang="ru-RU" sz="1800">
              <a:solidFill>
                <a:srgbClr val="003366"/>
              </a:solidFill>
              <a:latin typeface="Arial" pitchFamily="34" charset="0"/>
              <a:sym typeface="Wingdings" pitchFamily="2" charset="2"/>
            </a:endParaRPr>
          </a:p>
          <a:p>
            <a:pPr marL="361950" indent="-361950" algn="just">
              <a:buClr>
                <a:srgbClr val="CC0000"/>
              </a:buClr>
              <a:buFont typeface="Wingdings" pitchFamily="2" charset="2"/>
              <a:buNone/>
            </a:pPr>
            <a:endParaRPr lang="ro-RO" sz="400">
              <a:solidFill>
                <a:srgbClr val="003366"/>
              </a:solidFill>
              <a:latin typeface="Arial" pitchFamily="34" charset="0"/>
              <a:sym typeface="Wingdings" pitchFamily="2" charset="2"/>
            </a:endParaRPr>
          </a:p>
          <a:p>
            <a:pPr marL="361950" indent="-361950" algn="just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1800">
                <a:solidFill>
                  <a:srgbClr val="003366"/>
                </a:solidFill>
                <a:latin typeface="Arial" pitchFamily="34" charset="0"/>
                <a:sym typeface="Wingdings" pitchFamily="2" charset="2"/>
              </a:rPr>
              <a:t>План институционного развития.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92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3000"/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92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92164" grpId="0"/>
      <p:bldP spid="92165" grpId="0"/>
      <p:bldP spid="92166" grpId="0"/>
      <p:bldP spid="92167" grpId="0"/>
      <p:bldP spid="92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28125" y="64817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o-RO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0" y="188913"/>
            <a:ext cx="59039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solidFill>
                  <a:schemeClr val="bg1"/>
                </a:solidFill>
              </a:rPr>
              <a:t>Принятие Закона                                                 об электронных коммуникациях</a:t>
            </a:r>
          </a:p>
        </p:txBody>
      </p:sp>
      <p:pic>
        <p:nvPicPr>
          <p:cNvPr id="162820" name="Picture 4" descr="untitled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341438"/>
            <a:ext cx="3744912" cy="5327650"/>
          </a:xfrm>
          <a:noFill/>
        </p:spPr>
      </p:pic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3995738" y="1773238"/>
            <a:ext cx="5400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solidFill>
                  <a:srgbClr val="003366"/>
                </a:solidFill>
              </a:rPr>
              <a:t>Новый закон, преследует по сути три цели:  </a:t>
            </a:r>
          </a:p>
          <a:p>
            <a:pPr>
              <a:buFontTx/>
              <a:buChar char="-"/>
            </a:pPr>
            <a:r>
              <a:rPr lang="ru-RU" sz="2100">
                <a:solidFill>
                  <a:srgbClr val="003366"/>
                </a:solidFill>
              </a:rPr>
              <a:t> активизацию появления на рынке новых  </a:t>
            </a:r>
          </a:p>
          <a:p>
            <a:r>
              <a:rPr lang="ru-RU" sz="2100">
                <a:solidFill>
                  <a:srgbClr val="003366"/>
                </a:solidFill>
              </a:rPr>
              <a:t>  поставщиков услуг и сетей, </a:t>
            </a:r>
          </a:p>
          <a:p>
            <a:r>
              <a:rPr lang="ru-RU" sz="2100">
                <a:solidFill>
                  <a:srgbClr val="003366"/>
                </a:solidFill>
              </a:rPr>
              <a:t>- продвижение лояльной конкуренции, </a:t>
            </a:r>
          </a:p>
          <a:p>
            <a:pPr>
              <a:buFontTx/>
              <a:buChar char="-"/>
            </a:pPr>
            <a:r>
              <a:rPr lang="ru-RU" sz="2100">
                <a:solidFill>
                  <a:srgbClr val="003366"/>
                </a:solidFill>
              </a:rPr>
              <a:t> создание необходимых условий для </a:t>
            </a:r>
          </a:p>
          <a:p>
            <a:r>
              <a:rPr lang="ru-RU" sz="2100">
                <a:solidFill>
                  <a:srgbClr val="003366"/>
                </a:solidFill>
              </a:rPr>
              <a:t>   развития рынка и диверсификации услуг.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067175" y="4149725"/>
            <a:ext cx="50768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3366"/>
                </a:solidFill>
              </a:rPr>
              <a:t>В </a:t>
            </a:r>
            <a:r>
              <a:rPr lang="ru-RU" sz="2100">
                <a:solidFill>
                  <a:srgbClr val="003366"/>
                </a:solidFill>
              </a:rPr>
              <a:t>соответсвии с новым Законом об электронных коммуникациях, ведется работа по разработке и утверждению проектов новых регламентирующих актов, необходимых для его внедрения, которые выставлены на открытое обсуждение.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162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162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162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ChangeArrowheads="1"/>
          </p:cNvSpPr>
          <p:nvPr/>
        </p:nvSpPr>
        <p:spPr bwMode="auto">
          <a:xfrm rot="5400000" flipH="1">
            <a:off x="2247900" y="114300"/>
            <a:ext cx="5257800" cy="7467600"/>
          </a:xfrm>
          <a:custGeom>
            <a:avLst/>
            <a:gdLst>
              <a:gd name="T0" fmla="*/ 4513189 w 21600"/>
              <a:gd name="T1" fmla="*/ 3733800 h 21600"/>
              <a:gd name="T2" fmla="*/ 2628900 w 21600"/>
              <a:gd name="T3" fmla="*/ 7467600 h 21600"/>
              <a:gd name="T4" fmla="*/ 744612 w 21600"/>
              <a:gd name="T5" fmla="*/ 3733800 h 21600"/>
              <a:gd name="T6" fmla="*/ 2628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59 w 21600"/>
              <a:gd name="T13" fmla="*/ 4859 h 21600"/>
              <a:gd name="T14" fmla="*/ 16741 w 21600"/>
              <a:gd name="T15" fmla="*/ 167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117" y="21600"/>
                </a:lnTo>
                <a:lnTo>
                  <a:pt x="1548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E1F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9987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057400"/>
            <a:ext cx="3111500" cy="3662363"/>
          </a:xfrm>
          <a:prstGeom prst="foldedCorner">
            <a:avLst>
              <a:gd name="adj" fmla="val 14917"/>
            </a:avLst>
          </a:prstGeom>
          <a:solidFill>
            <a:schemeClr val="bg1"/>
          </a:solidFill>
          <a:ln w="9525">
            <a:solidFill>
              <a:srgbClr val="838C94"/>
            </a:solidFill>
            <a:round/>
            <a:headEnd/>
            <a:tailEnd/>
          </a:ln>
        </p:spPr>
        <p:txBody>
          <a:bodyPr lIns="180000" tIns="0" rIns="180000" bIns="0">
            <a:spAutoFit/>
          </a:bodyPr>
          <a:lstStyle/>
          <a:p>
            <a:pPr algn="ctr">
              <a:spcBef>
                <a:spcPct val="20000"/>
              </a:spcBef>
              <a:tabLst>
                <a:tab pos="2387600" algn="l"/>
              </a:tabLst>
            </a:pPr>
            <a:r>
              <a:rPr lang="ru-RU" sz="1800" b="1">
                <a:solidFill>
                  <a:srgbClr val="003366"/>
                </a:solidFill>
              </a:rPr>
              <a:t>Закон </a:t>
            </a:r>
            <a:br>
              <a:rPr lang="ru-RU" sz="1800" b="1">
                <a:solidFill>
                  <a:srgbClr val="003366"/>
                </a:solidFill>
              </a:rPr>
            </a:br>
            <a:r>
              <a:rPr lang="ru-RU" sz="1800" b="1">
                <a:solidFill>
                  <a:srgbClr val="003366"/>
                </a:solidFill>
                <a:latin typeface="Arial" pitchFamily="34" charset="0"/>
              </a:rPr>
              <a:t>«</a:t>
            </a:r>
            <a:r>
              <a:rPr lang="ru-RU" sz="1800" b="1">
                <a:solidFill>
                  <a:srgbClr val="003366"/>
                </a:solidFill>
              </a:rPr>
              <a:t>Об электронных коммуникациях</a:t>
            </a:r>
            <a:r>
              <a:rPr lang="ru-RU" sz="1800" b="1">
                <a:solidFill>
                  <a:srgbClr val="003366"/>
                </a:solidFill>
                <a:latin typeface="Arial" pitchFamily="34" charset="0"/>
              </a:rPr>
              <a:t>»</a:t>
            </a:r>
            <a:endParaRPr lang="en-US" sz="1800" b="1">
              <a:solidFill>
                <a:srgbClr val="003366"/>
              </a:solidFill>
            </a:endParaRPr>
          </a:p>
          <a:p>
            <a:pPr algn="ctr">
              <a:spcBef>
                <a:spcPct val="20000"/>
              </a:spcBef>
              <a:tabLst>
                <a:tab pos="2387600" algn="l"/>
              </a:tabLst>
            </a:pPr>
            <a:r>
              <a:rPr lang="ru-RU" sz="1600" b="1">
                <a:solidFill>
                  <a:srgbClr val="003366"/>
                </a:solidFill>
              </a:rPr>
              <a:t>Глава 10. 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800">
                <a:latin typeface="Arial" pitchFamily="34" charset="0"/>
              </a:rPr>
              <a:t> </a:t>
            </a:r>
            <a:r>
              <a:rPr lang="ru-RU" sz="1600">
                <a:solidFill>
                  <a:srgbClr val="003366"/>
                </a:solidFill>
              </a:rPr>
              <a:t>Агентство, в пределах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 своей компетенции, вправе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разрабатывать и утверждать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регламентирующие документы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в соответствии с законом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и стратегией развития</a:t>
            </a:r>
          </a:p>
          <a:p>
            <a:pPr>
              <a:spcBef>
                <a:spcPct val="20000"/>
              </a:spcBef>
              <a:tabLst>
                <a:tab pos="2387600" algn="l"/>
              </a:tabLst>
            </a:pPr>
            <a:r>
              <a:rPr lang="ru-RU" sz="1600">
                <a:solidFill>
                  <a:srgbClr val="003366"/>
                </a:solidFill>
              </a:rPr>
              <a:t>электронных коммуникаций</a:t>
            </a:r>
            <a:endParaRPr lang="en-US" sz="1600">
              <a:solidFill>
                <a:srgbClr val="003366"/>
              </a:solidFill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067175" y="4149725"/>
            <a:ext cx="4419600" cy="935038"/>
          </a:xfrm>
          <a:prstGeom prst="rect">
            <a:avLst/>
          </a:prstGeom>
          <a:solidFill>
            <a:srgbClr val="FDE8D7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4071938" y="1928813"/>
            <a:ext cx="4419600" cy="766762"/>
          </a:xfrm>
          <a:prstGeom prst="rect">
            <a:avLst/>
          </a:prstGeom>
          <a:solidFill>
            <a:srgbClr val="FDE8D7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3643313" y="1500188"/>
            <a:ext cx="530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3366"/>
                </a:solidFill>
              </a:rPr>
              <a:t>Постановления Административного Совета</a:t>
            </a:r>
            <a:r>
              <a:rPr lang="ru-RU" sz="1600"/>
              <a:t> </a:t>
            </a:r>
            <a:r>
              <a:rPr lang="ru-RU" sz="1600" b="1">
                <a:solidFill>
                  <a:srgbClr val="003366"/>
                </a:solidFill>
              </a:rPr>
              <a:t>НАРЭКИТ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4067175" y="2786063"/>
            <a:ext cx="4433888" cy="1290637"/>
          </a:xfrm>
          <a:prstGeom prst="rect">
            <a:avLst/>
          </a:prstGeom>
          <a:solidFill>
            <a:srgbClr val="FDE8D7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3786188" y="2857500"/>
            <a:ext cx="48275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1">
              <a:spcBef>
                <a:spcPct val="20000"/>
              </a:spcBef>
            </a:pPr>
            <a:r>
              <a:rPr lang="ru-RU" sz="1600">
                <a:solidFill>
                  <a:srgbClr val="003366"/>
                </a:solidFill>
              </a:rPr>
              <a:t>  От 2</a:t>
            </a:r>
            <a:r>
              <a:rPr lang="en-US" sz="1600">
                <a:solidFill>
                  <a:srgbClr val="003366"/>
                </a:solidFill>
              </a:rPr>
              <a:t>9</a:t>
            </a:r>
            <a:r>
              <a:rPr lang="ru-RU" sz="1600">
                <a:solidFill>
                  <a:srgbClr val="003366"/>
                </a:solidFill>
              </a:rPr>
              <a:t>.</a:t>
            </a:r>
            <a:r>
              <a:rPr lang="en-US" sz="1600">
                <a:solidFill>
                  <a:srgbClr val="003366"/>
                </a:solidFill>
              </a:rPr>
              <a:t>12.</a:t>
            </a:r>
            <a:r>
              <a:rPr lang="ru-RU" sz="1600">
                <a:solidFill>
                  <a:srgbClr val="003366"/>
                </a:solidFill>
              </a:rPr>
              <a:t> 2008 № 55  </a:t>
            </a:r>
            <a:r>
              <a:rPr lang="ru-RU" sz="1500">
                <a:solidFill>
                  <a:srgbClr val="003366"/>
                </a:solidFill>
              </a:rPr>
              <a:t>«Положение о выявлении и анализе релевантных рынков в области электронных коммуникаций и определении поставщиков сетей и/или услуг электронных коммуникаций, имеющих значительное влияние на этих рынках»</a:t>
            </a:r>
            <a:endParaRPr lang="en-US" sz="1500">
              <a:solidFill>
                <a:srgbClr val="003366"/>
              </a:solidFill>
            </a:endParaRPr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4067175" y="5157788"/>
            <a:ext cx="4419600" cy="647700"/>
          </a:xfrm>
          <a:prstGeom prst="rect">
            <a:avLst/>
          </a:prstGeom>
          <a:solidFill>
            <a:srgbClr val="FDE8D7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4140200" y="5229225"/>
            <a:ext cx="438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600">
                <a:solidFill>
                  <a:srgbClr val="003366"/>
                </a:solidFill>
              </a:rPr>
              <a:t>От 31.0</a:t>
            </a:r>
            <a:r>
              <a:rPr lang="en-US" sz="1600">
                <a:solidFill>
                  <a:srgbClr val="003366"/>
                </a:solidFill>
              </a:rPr>
              <a:t>1.</a:t>
            </a:r>
            <a:r>
              <a:rPr lang="ru-RU" sz="1600">
                <a:solidFill>
                  <a:srgbClr val="003366"/>
                </a:solidFill>
              </a:rPr>
              <a:t> 2008 № 12 	</a:t>
            </a:r>
            <a:r>
              <a:rPr lang="ru-RU" sz="1500">
                <a:solidFill>
                  <a:srgbClr val="003366"/>
                </a:solidFill>
              </a:rPr>
              <a:t>«Об утверждении</a:t>
            </a:r>
            <a:r>
              <a:rPr lang="ru-RU" sz="1600">
                <a:latin typeface="Arial" pitchFamily="34" charset="0"/>
              </a:rPr>
              <a:t> </a:t>
            </a:r>
            <a:r>
              <a:rPr lang="ru-RU" sz="1500">
                <a:solidFill>
                  <a:srgbClr val="003366"/>
                </a:solidFill>
              </a:rPr>
              <a:t>Положения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1500">
                <a:solidFill>
                  <a:srgbClr val="003366"/>
                </a:solidFill>
              </a:rPr>
              <a:t>о взаимоподключении» </a:t>
            </a:r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3779838" y="4143375"/>
            <a:ext cx="48958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600">
                <a:solidFill>
                  <a:srgbClr val="003366"/>
                </a:solidFill>
              </a:rPr>
              <a:t>       От 28.08.2008 № 10</a:t>
            </a:r>
            <a:r>
              <a:rPr lang="ru-RU" sz="1600">
                <a:latin typeface="Arial" pitchFamily="34" charset="0"/>
              </a:rPr>
              <a:t> «</a:t>
            </a:r>
            <a:r>
              <a:rPr lang="ru-RU" sz="1500">
                <a:solidFill>
                  <a:srgbClr val="003366"/>
                </a:solidFill>
              </a:rPr>
              <a:t>Положение о режиме общего разрешения и выдачи лицензий на использование ограниченных ресурсов для предоставления сетей и услуг эл. коммуникаций общего пользования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3786188" y="1928813"/>
            <a:ext cx="48244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1600">
                <a:solidFill>
                  <a:srgbClr val="003366"/>
                </a:solidFill>
              </a:rPr>
              <a:t>       От 28.04.2009 № 85</a:t>
            </a:r>
            <a:r>
              <a:rPr lang="ru-RU" sz="1600">
                <a:latin typeface="Arial" pitchFamily="34" charset="0"/>
              </a:rPr>
              <a:t> «</a:t>
            </a:r>
            <a:r>
              <a:rPr lang="ru-RU" sz="1500">
                <a:solidFill>
                  <a:srgbClr val="003366"/>
                </a:solidFill>
              </a:rPr>
              <a:t>Об определении перечня релевантных рынков сетей и/или услуг электронных коммуникаций</a:t>
            </a:r>
            <a:r>
              <a:rPr lang="ru-RU" sz="1600">
                <a:latin typeface="Arial" pitchFamily="34" charset="0"/>
              </a:rPr>
              <a:t>»</a:t>
            </a:r>
            <a:endParaRPr lang="en-US" sz="1600"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animBg="1"/>
      <p:bldP spid="169990" grpId="0" animBg="1"/>
      <p:bldP spid="169992" grpId="0" animBg="1"/>
      <p:bldP spid="169994" grpId="0"/>
      <p:bldP spid="169996" grpId="0" animBg="1"/>
      <p:bldP spid="169995" grpId="0"/>
      <p:bldP spid="170004" grpId="0" animBg="1"/>
      <p:bldP spid="169997" grpId="0"/>
      <p:bldP spid="169999" grpId="0"/>
      <p:bldP spid="170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стати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068513"/>
            <a:ext cx="2519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113088" y="2311400"/>
            <a:ext cx="56689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87350" algn="l"/>
              </a:tabLst>
            </a:pPr>
            <a:r>
              <a:rPr lang="ru-RU" sz="1800">
                <a:solidFill>
                  <a:srgbClr val="1A2968"/>
                </a:solidFill>
                <a:latin typeface="Arial" pitchFamily="34" charset="0"/>
              </a:rPr>
              <a:t>	 </a:t>
            </a: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Министерство информационного разви-тия силами своих подведомственных предприятий, учреждений и организаций во взаимодействии с заинтересованными министерствами ведет мониторинг и форми-рует индикаторы развития ИКТ-отрасли в Республике Молдова согласно показателям развития информационного общества.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0" y="0"/>
            <a:ext cx="6372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600" b="1">
                <a:solidFill>
                  <a:schemeClr val="bg1"/>
                </a:solidFill>
              </a:rPr>
              <a:t>Проведение мониторинга ИКТ-отрасли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7400" y="4367213"/>
          <a:ext cx="3276600" cy="2490787"/>
        </p:xfrm>
        <a:graphic>
          <a:graphicData uri="http://schemas.openxmlformats.org/presentationml/2006/ole">
            <p:oleObj spid="_x0000_s1026" name="Диаграмма" r:id="rId3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16238" y="4367213"/>
          <a:ext cx="3276600" cy="2490787"/>
        </p:xfrm>
        <a:graphic>
          <a:graphicData uri="http://schemas.openxmlformats.org/presentationml/2006/ole">
            <p:oleObj spid="_x0000_s1027" name="Диаграмма" r:id="rId4" imgW="6096000" imgH="4067251" progId="MSGraph.Chart.8">
              <p:embed followColorScheme="full"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6038850" y="1844675"/>
          <a:ext cx="3105150" cy="2038350"/>
        </p:xfrm>
        <a:graphic>
          <a:graphicData uri="http://schemas.openxmlformats.org/presentationml/2006/ole">
            <p:oleObj spid="_x0000_s1028" name="Диаграмма" r:id="rId5" imgW="6086475" imgH="4000602" progId="MSGraph.Chart.8">
              <p:embed followColorScheme="full"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0" y="1628775"/>
          <a:ext cx="2987675" cy="2305050"/>
        </p:xfrm>
        <a:graphic>
          <a:graphicData uri="http://schemas.openxmlformats.org/presentationml/2006/ole">
            <p:oleObj spid="_x0000_s1029" name="Диаграмма" r:id="rId6" imgW="6096000" imgH="4076598" progId="MSGraph.Chart.8">
              <p:embed followColorScheme="full"/>
            </p:oleObj>
          </a:graphicData>
        </a:graphic>
      </p:graphicFrame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0" y="188913"/>
            <a:ext cx="74882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Вклад информационных технологий</a:t>
            </a:r>
            <a:r>
              <a:rPr lang="en-US" sz="2600" b="1">
                <a:solidFill>
                  <a:schemeClr val="bg1"/>
                </a:solidFill>
              </a:rPr>
              <a:t> </a:t>
            </a:r>
            <a:endParaRPr lang="ru-RU" sz="2600" b="1">
              <a:solidFill>
                <a:schemeClr val="bg1"/>
              </a:solidFill>
            </a:endParaRPr>
          </a:p>
          <a:p>
            <a:r>
              <a:rPr lang="ru-RU" sz="2600" b="1">
                <a:solidFill>
                  <a:schemeClr val="bg1"/>
                </a:solidFill>
              </a:rPr>
              <a:t>       в национальную экономику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341438"/>
            <a:ext cx="349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pitchFamily="34" charset="0"/>
              </a:rPr>
              <a:t>Удельный вес</a:t>
            </a:r>
            <a:r>
              <a:rPr lang="en-US" sz="1400" b="1">
                <a:latin typeface="Arial" pitchFamily="34" charset="0"/>
              </a:rPr>
              <a:t> </a:t>
            </a:r>
            <a:r>
              <a:rPr lang="ru-RU" sz="1400" b="1">
                <a:latin typeface="Arial" pitchFamily="34" charset="0"/>
              </a:rPr>
              <a:t>сектора ИК</a:t>
            </a:r>
            <a:endParaRPr lang="en-US" sz="1400" b="1">
              <a:latin typeface="Arial" pitchFamily="34" charset="0"/>
            </a:endParaRPr>
          </a:p>
          <a:p>
            <a:pPr algn="ctr"/>
            <a:r>
              <a:rPr lang="ru-RU" sz="1400" b="1">
                <a:latin typeface="Arial" pitchFamily="34" charset="0"/>
              </a:rPr>
              <a:t>Т в ВВП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07950" y="3933825"/>
            <a:ext cx="31321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Arial" pitchFamily="34" charset="0"/>
              </a:rPr>
              <a:t>        Доходы сектора</a:t>
            </a:r>
            <a:r>
              <a:rPr lang="en-US" sz="1400" b="1">
                <a:latin typeface="Arial" pitchFamily="34" charset="0"/>
              </a:rPr>
              <a:t> </a:t>
            </a:r>
            <a:endParaRPr lang="ru-RU" sz="1400" b="1">
              <a:latin typeface="Arial" pitchFamily="34" charset="0"/>
            </a:endParaRPr>
          </a:p>
          <a:p>
            <a:r>
              <a:rPr lang="ru-RU" sz="1400" b="1">
                <a:latin typeface="Arial" pitchFamily="34" charset="0"/>
              </a:rPr>
              <a:t>стационарной телефонии</a:t>
            </a:r>
            <a:r>
              <a:rPr lang="en-US" sz="1400" b="1">
                <a:latin typeface="Arial" pitchFamily="34" charset="0"/>
              </a:rPr>
              <a:t> </a:t>
            </a:r>
            <a:endParaRPr lang="ru-RU" sz="1400" b="1">
              <a:latin typeface="Arial" pitchFamily="34" charset="0"/>
            </a:endParaRPr>
          </a:p>
          <a:p>
            <a:r>
              <a:rPr lang="ru-RU" sz="1400">
                <a:latin typeface="Arial" pitchFamily="34" charset="0"/>
              </a:rPr>
              <a:t>                   </a:t>
            </a:r>
            <a:endParaRPr lang="ru-RU" sz="1200" i="1">
              <a:latin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203575" y="3933825"/>
            <a:ext cx="244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Arial" pitchFamily="34" charset="0"/>
              </a:rPr>
              <a:t>       Доходы сектора</a:t>
            </a:r>
            <a:r>
              <a:rPr lang="en-US" sz="1400" b="1">
                <a:latin typeface="Arial" pitchFamily="34" charset="0"/>
              </a:rPr>
              <a:t> </a:t>
            </a:r>
            <a:endParaRPr lang="ru-RU" sz="1400" b="1">
              <a:latin typeface="Arial" pitchFamily="34" charset="0"/>
            </a:endParaRPr>
          </a:p>
          <a:p>
            <a:r>
              <a:rPr lang="en-US" sz="1400" b="1">
                <a:latin typeface="Arial" pitchFamily="34" charset="0"/>
              </a:rPr>
              <a:t>мобильной телефонии</a:t>
            </a:r>
            <a:endParaRPr lang="ru-RU" sz="1200" i="1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516688" y="4292600"/>
            <a:ext cx="1871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Arial" pitchFamily="34" charset="0"/>
              </a:rPr>
              <a:t>Доходы сектора</a:t>
            </a:r>
            <a:r>
              <a:rPr lang="en-US" sz="1400" b="1">
                <a:latin typeface="Arial" pitchFamily="34" charset="0"/>
              </a:rPr>
              <a:t/>
            </a:r>
            <a:br>
              <a:rPr lang="en-US" sz="1400" b="1">
                <a:latin typeface="Arial" pitchFamily="34" charset="0"/>
              </a:rPr>
            </a:br>
            <a:r>
              <a:rPr lang="ru-RU" sz="1400" b="1">
                <a:latin typeface="Arial" pitchFamily="34" charset="0"/>
              </a:rPr>
              <a:t>Интернет-услуг</a:t>
            </a:r>
            <a:endParaRPr lang="ru-RU" sz="1200" i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759450" y="1484313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Arial" pitchFamily="34" charset="0"/>
              </a:rPr>
              <a:t>Объем</a:t>
            </a:r>
            <a:r>
              <a:rPr lang="en-US" sz="1400" b="1">
                <a:latin typeface="Arial" pitchFamily="34" charset="0"/>
              </a:rPr>
              <a:t> </a:t>
            </a:r>
            <a:r>
              <a:rPr lang="ru-RU" sz="1400" b="1">
                <a:latin typeface="Arial" pitchFamily="34" charset="0"/>
              </a:rPr>
              <a:t>рынка услуг ИКТ </a:t>
            </a:r>
            <a:r>
              <a:rPr lang="ru-RU" sz="1200" i="1">
                <a:latin typeface="Arial" pitchFamily="34" charset="0"/>
              </a:rPr>
              <a:t>(</a:t>
            </a:r>
            <a:r>
              <a:rPr lang="ru-RU" sz="1200" i="1"/>
              <a:t>млн. леев</a:t>
            </a:r>
            <a:r>
              <a:rPr lang="ru-RU" sz="1200" i="1">
                <a:latin typeface="Arial" pitchFamily="34" charset="0"/>
              </a:rPr>
              <a:t>)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740650" y="1844675"/>
            <a:ext cx="4127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5</a:t>
            </a:r>
            <a:r>
              <a:rPr lang="ru-RU" sz="900" b="1"/>
              <a:t>401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763713" y="4365625"/>
            <a:ext cx="4984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2</a:t>
            </a:r>
            <a:r>
              <a:rPr lang="ru-RU" sz="900" b="1"/>
              <a:t>346.6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643438" y="4652963"/>
            <a:ext cx="533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</a:t>
            </a:r>
            <a:r>
              <a:rPr lang="ru-RU" sz="1000" b="1"/>
              <a:t>377,2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596188" y="5084763"/>
            <a:ext cx="4699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2</a:t>
            </a:r>
            <a:r>
              <a:rPr lang="ru-RU" sz="1000" b="1"/>
              <a:t>26,3</a:t>
            </a:r>
          </a:p>
        </p:txBody>
      </p:sp>
      <p:pic>
        <p:nvPicPr>
          <p:cNvPr id="1041" name="Picture 17" descr="стрелка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1700213"/>
            <a:ext cx="302577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8388350" y="1773238"/>
            <a:ext cx="4127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5</a:t>
            </a:r>
            <a:r>
              <a:rPr lang="ru-RU" sz="900" b="1"/>
              <a:t>889</a:t>
            </a: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5364163" y="4292600"/>
            <a:ext cx="5762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2</a:t>
            </a:r>
            <a:r>
              <a:rPr lang="ru-RU" sz="1000" b="1"/>
              <a:t>914,7</a:t>
            </a:r>
          </a:p>
        </p:txBody>
      </p:sp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0" y="4367213"/>
          <a:ext cx="3276600" cy="2490787"/>
        </p:xfrm>
        <a:graphic>
          <a:graphicData uri="http://schemas.openxmlformats.org/presentationml/2006/ole">
            <p:oleObj spid="_x0000_s1030" name="Диаграмма" r:id="rId8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3" name="AutoShape 2"/>
          <p:cNvCxnSpPr>
            <a:cxnSpLocks noChangeShapeType="1"/>
          </p:cNvCxnSpPr>
          <p:nvPr/>
        </p:nvCxnSpPr>
        <p:spPr bwMode="auto">
          <a:xfrm rot="-5400000">
            <a:off x="3416300" y="11113"/>
            <a:ext cx="706438" cy="2043112"/>
          </a:xfrm>
          <a:prstGeom prst="bentConnector3">
            <a:avLst>
              <a:gd name="adj1" fmla="val 4988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941888"/>
            <a:ext cx="9885363" cy="2319337"/>
            <a:chOff x="0" y="3096"/>
            <a:chExt cx="6227" cy="1461"/>
          </a:xfrm>
        </p:grpSpPr>
        <p:sp>
          <p:nvSpPr>
            <p:cNvPr id="2084" name="Text Box 4"/>
            <p:cNvSpPr txBox="1">
              <a:spLocks noChangeArrowheads="1"/>
            </p:cNvSpPr>
            <p:nvPr/>
          </p:nvSpPr>
          <p:spPr bwMode="auto">
            <a:xfrm>
              <a:off x="5582" y="412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o-RO" sz="1400" b="1">
                <a:latin typeface="Arial" pitchFamily="34" charset="0"/>
              </a:endParaRPr>
            </a:p>
          </p:txBody>
        </p:sp>
        <p:pic>
          <p:nvPicPr>
            <p:cNvPr id="208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9" y="3640"/>
              <a:ext cx="567" cy="559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86" name="Picture 6" descr="чувак за столом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389"/>
              <a:ext cx="1163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79" name="AutoShape 7"/>
            <p:cNvSpPr>
              <a:spLocks noChangeArrowheads="1"/>
            </p:cNvSpPr>
            <p:nvPr/>
          </p:nvSpPr>
          <p:spPr bwMode="auto">
            <a:xfrm>
              <a:off x="1066" y="3690"/>
              <a:ext cx="2494" cy="508"/>
            </a:xfrm>
            <a:custGeom>
              <a:avLst/>
              <a:gdLst>
                <a:gd name="G0" fmla="+- 18248 0 0"/>
                <a:gd name="G1" fmla="+- 3857 0 0"/>
                <a:gd name="G2" fmla="+- 21600 0 3857"/>
                <a:gd name="G3" fmla="+- 10800 0 3857"/>
                <a:gd name="G4" fmla="+- 21600 0 18248"/>
                <a:gd name="G5" fmla="*/ G4 G3 10800"/>
                <a:gd name="G6" fmla="+- 21600 0 G5"/>
                <a:gd name="T0" fmla="*/ 18248 w 21600"/>
                <a:gd name="T1" fmla="*/ 0 h 21600"/>
                <a:gd name="T2" fmla="*/ 0 w 21600"/>
                <a:gd name="T3" fmla="*/ 10800 h 21600"/>
                <a:gd name="T4" fmla="*/ 1824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48" y="0"/>
                  </a:moveTo>
                  <a:lnTo>
                    <a:pt x="18248" y="3857"/>
                  </a:lnTo>
                  <a:lnTo>
                    <a:pt x="3375" y="3857"/>
                  </a:lnTo>
                  <a:lnTo>
                    <a:pt x="3375" y="17743"/>
                  </a:lnTo>
                  <a:lnTo>
                    <a:pt x="18248" y="17743"/>
                  </a:lnTo>
                  <a:lnTo>
                    <a:pt x="1824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857"/>
                  </a:moveTo>
                  <a:lnTo>
                    <a:pt x="1350" y="17743"/>
                  </a:lnTo>
                  <a:lnTo>
                    <a:pt x="2700" y="17743"/>
                  </a:lnTo>
                  <a:lnTo>
                    <a:pt x="2700" y="3857"/>
                  </a:lnTo>
                  <a:close/>
                </a:path>
                <a:path w="21600" h="21600">
                  <a:moveTo>
                    <a:pt x="0" y="3857"/>
                  </a:moveTo>
                  <a:lnTo>
                    <a:pt x="0" y="17743"/>
                  </a:lnTo>
                  <a:lnTo>
                    <a:pt x="675" y="17743"/>
                  </a:lnTo>
                  <a:lnTo>
                    <a:pt x="675" y="3857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Количество пользователей </a:t>
              </a:r>
            </a:p>
            <a:p>
              <a:pPr algn="ctr">
                <a:defRPr/>
              </a:pPr>
              <a:r>
                <a:rPr lang="ru-RU" sz="1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Интернет</a:t>
              </a:r>
              <a:endPara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aphicFrame>
          <p:nvGraphicFramePr>
            <p:cNvPr id="2052" name="Object 8"/>
            <p:cNvGraphicFramePr>
              <a:graphicFrameLocks noChangeAspect="1"/>
            </p:cNvGraphicFramePr>
            <p:nvPr/>
          </p:nvGraphicFramePr>
          <p:xfrm>
            <a:off x="4037" y="3096"/>
            <a:ext cx="2190" cy="1461"/>
          </p:xfrm>
          <a:graphic>
            <a:graphicData uri="http://schemas.openxmlformats.org/presentationml/2006/ole">
              <p:oleObj spid="_x0000_s2052" name="Диаграмма" r:id="rId5" imgW="6096000" imgH="4067251" progId="MSGraph.Chart.8">
                <p:embed followColorScheme="full"/>
              </p:oleObj>
            </a:graphicData>
          </a:graphic>
        </p:graphicFrame>
        <p:grpSp>
          <p:nvGrpSpPr>
            <p:cNvPr id="2088" name="Group 9"/>
            <p:cNvGrpSpPr>
              <a:grpSpLocks/>
            </p:cNvGrpSpPr>
            <p:nvPr/>
          </p:nvGrpSpPr>
          <p:grpSpPr bwMode="auto">
            <a:xfrm>
              <a:off x="4866" y="3567"/>
              <a:ext cx="521" cy="502"/>
              <a:chOff x="4825" y="2936"/>
              <a:chExt cx="920" cy="920"/>
            </a:xfrm>
          </p:grpSpPr>
          <p:sp>
            <p:nvSpPr>
              <p:cNvPr id="2090" name="Oval 10"/>
              <p:cNvSpPr>
                <a:spLocks noChangeAspect="1" noChangeArrowheads="1"/>
              </p:cNvSpPr>
              <p:nvPr/>
            </p:nvSpPr>
            <p:spPr bwMode="auto">
              <a:xfrm>
                <a:off x="4825" y="2936"/>
                <a:ext cx="920" cy="9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/>
              </a:p>
            </p:txBody>
          </p:sp>
          <p:pic>
            <p:nvPicPr>
              <p:cNvPr id="2091" name="Picture 11" descr="moldov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80" y="3094"/>
                <a:ext cx="603" cy="619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2089" name="AutoShape 12"/>
            <p:cNvSpPr>
              <a:spLocks noChangeArrowheads="1"/>
            </p:cNvSpPr>
            <p:nvPr/>
          </p:nvSpPr>
          <p:spPr bwMode="auto">
            <a:xfrm>
              <a:off x="4269" y="3776"/>
              <a:ext cx="340" cy="227"/>
            </a:xfrm>
            <a:custGeom>
              <a:avLst/>
              <a:gdLst>
                <a:gd name="T0" fmla="*/ 255 w 21600"/>
                <a:gd name="T1" fmla="*/ 0 h 21600"/>
                <a:gd name="T2" fmla="*/ 0 w 21600"/>
                <a:gd name="T3" fmla="*/ 114 h 21600"/>
                <a:gd name="T4" fmla="*/ 255 w 21600"/>
                <a:gd name="T5" fmla="*/ 227 h 21600"/>
                <a:gd name="T6" fmla="*/ 340 w 21600"/>
                <a:gd name="T7" fmla="*/ 11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424 h 21600"/>
                <a:gd name="T14" fmla="*/ 18868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2055" name="Line 13"/>
          <p:cNvSpPr>
            <a:spLocks noChangeShapeType="1"/>
          </p:cNvSpPr>
          <p:nvPr/>
        </p:nvSpPr>
        <p:spPr bwMode="auto">
          <a:xfrm>
            <a:off x="2276475" y="3429000"/>
            <a:ext cx="6867525" cy="0"/>
          </a:xfrm>
          <a:prstGeom prst="line">
            <a:avLst/>
          </a:prstGeom>
          <a:noFill/>
          <a:ln w="25400" cmpd="dbl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0" y="5138738"/>
            <a:ext cx="7497763" cy="0"/>
          </a:xfrm>
          <a:prstGeom prst="line">
            <a:avLst/>
          </a:prstGeom>
          <a:noFill/>
          <a:ln w="25400" cmpd="dbl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5288" y="3141663"/>
            <a:ext cx="8967787" cy="2586037"/>
            <a:chOff x="177" y="2033"/>
            <a:chExt cx="5649" cy="1629"/>
          </a:xfrm>
        </p:grpSpPr>
        <p:grpSp>
          <p:nvGrpSpPr>
            <p:cNvPr id="2072" name="Group 16"/>
            <p:cNvGrpSpPr>
              <a:grpSpLocks/>
            </p:cNvGrpSpPr>
            <p:nvPr/>
          </p:nvGrpSpPr>
          <p:grpSpPr bwMode="auto">
            <a:xfrm>
              <a:off x="177" y="2171"/>
              <a:ext cx="357" cy="890"/>
              <a:chOff x="2688" y="2064"/>
              <a:chExt cx="384" cy="972"/>
            </a:xfrm>
          </p:grpSpPr>
          <p:pic>
            <p:nvPicPr>
              <p:cNvPr id="2082" name="Picture 17" descr="чувак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88" y="2064"/>
                <a:ext cx="288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3" name="Picture 18" descr="чувак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84" y="2160"/>
                <a:ext cx="288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73" name="Picture 19" descr="чувак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" y="2334"/>
              <a:ext cx="268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92" name="Rectangle 20"/>
            <p:cNvSpPr>
              <a:spLocks noChangeArrowheads="1"/>
            </p:cNvSpPr>
            <p:nvPr/>
          </p:nvSpPr>
          <p:spPr bwMode="auto">
            <a:xfrm>
              <a:off x="717" y="2368"/>
              <a:ext cx="660" cy="17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ru-RU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млн</a:t>
              </a:r>
              <a:r>
                <a:rPr lang="ro-RO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.</a:t>
              </a:r>
              <a:r>
                <a:rPr lang="ru-RU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673 тыс.</a:t>
              </a:r>
            </a:p>
          </p:txBody>
        </p:sp>
        <p:sp>
          <p:nvSpPr>
            <p:cNvPr id="156693" name="AutoShape 21"/>
            <p:cNvSpPr>
              <a:spLocks noChangeArrowheads="1"/>
            </p:cNvSpPr>
            <p:nvPr/>
          </p:nvSpPr>
          <p:spPr bwMode="auto">
            <a:xfrm>
              <a:off x="748" y="2542"/>
              <a:ext cx="2351" cy="508"/>
            </a:xfrm>
            <a:custGeom>
              <a:avLst/>
              <a:gdLst>
                <a:gd name="G0" fmla="+- 18248 0 0"/>
                <a:gd name="G1" fmla="+- 3857 0 0"/>
                <a:gd name="G2" fmla="+- 21600 0 3857"/>
                <a:gd name="G3" fmla="+- 10800 0 3857"/>
                <a:gd name="G4" fmla="+- 21600 0 18248"/>
                <a:gd name="G5" fmla="*/ G4 G3 10800"/>
                <a:gd name="G6" fmla="+- 21600 0 G5"/>
                <a:gd name="T0" fmla="*/ 18248 w 21600"/>
                <a:gd name="T1" fmla="*/ 0 h 21600"/>
                <a:gd name="T2" fmla="*/ 0 w 21600"/>
                <a:gd name="T3" fmla="*/ 10800 h 21600"/>
                <a:gd name="T4" fmla="*/ 1824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48" y="0"/>
                  </a:moveTo>
                  <a:lnTo>
                    <a:pt x="18248" y="3857"/>
                  </a:lnTo>
                  <a:lnTo>
                    <a:pt x="3375" y="3857"/>
                  </a:lnTo>
                  <a:lnTo>
                    <a:pt x="3375" y="17743"/>
                  </a:lnTo>
                  <a:lnTo>
                    <a:pt x="18248" y="17743"/>
                  </a:lnTo>
                  <a:lnTo>
                    <a:pt x="1824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857"/>
                  </a:moveTo>
                  <a:lnTo>
                    <a:pt x="1350" y="17743"/>
                  </a:lnTo>
                  <a:lnTo>
                    <a:pt x="2700" y="17743"/>
                  </a:lnTo>
                  <a:lnTo>
                    <a:pt x="2700" y="3857"/>
                  </a:lnTo>
                  <a:close/>
                </a:path>
                <a:path w="21600" h="21600">
                  <a:moveTo>
                    <a:pt x="0" y="3857"/>
                  </a:moveTo>
                  <a:lnTo>
                    <a:pt x="0" y="17743"/>
                  </a:lnTo>
                  <a:lnTo>
                    <a:pt x="675" y="17743"/>
                  </a:lnTo>
                  <a:lnTo>
                    <a:pt x="675" y="3857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Количество пользователей </a:t>
              </a:r>
            </a:p>
            <a:p>
              <a:pPr algn="ctr">
                <a:defRPr/>
              </a:pPr>
              <a:r>
                <a:rPr lang="ru-RU" sz="1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мобильной телефонии</a:t>
              </a:r>
              <a:endParaRPr lang="ru-RU" sz="1500">
                <a:latin typeface="Arial" charset="0"/>
              </a:endParaRPr>
            </a:p>
          </p:txBody>
        </p:sp>
        <p:pic>
          <p:nvPicPr>
            <p:cNvPr id="2076" name="Picture 22" descr="труб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0" y="2336"/>
              <a:ext cx="816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95" name="Rectangle 23"/>
            <p:cNvSpPr>
              <a:spLocks noChangeArrowheads="1"/>
            </p:cNvSpPr>
            <p:nvPr/>
          </p:nvSpPr>
          <p:spPr bwMode="auto">
            <a:xfrm>
              <a:off x="1008" y="3492"/>
              <a:ext cx="596" cy="17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2125</a:t>
              </a:r>
              <a:r>
                <a:rPr lang="ro-RO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11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тыс.</a:t>
              </a:r>
            </a:p>
          </p:txBody>
        </p:sp>
        <p:graphicFrame>
          <p:nvGraphicFramePr>
            <p:cNvPr id="2051" name="Object 24"/>
            <p:cNvGraphicFramePr>
              <a:graphicFrameLocks noChangeAspect="1"/>
            </p:cNvGraphicFramePr>
            <p:nvPr/>
          </p:nvGraphicFramePr>
          <p:xfrm>
            <a:off x="3636" y="2033"/>
            <a:ext cx="2190" cy="1461"/>
          </p:xfrm>
          <a:graphic>
            <a:graphicData uri="http://schemas.openxmlformats.org/presentationml/2006/ole">
              <p:oleObj spid="_x0000_s2051" name="Диаграмма" r:id="rId10" imgW="6096000" imgH="4067251" progId="MSGraph.Chart.8">
                <p:embed followColorScheme="full"/>
              </p:oleObj>
            </a:graphicData>
          </a:graphic>
        </p:graphicFrame>
        <p:grpSp>
          <p:nvGrpSpPr>
            <p:cNvPr id="2078" name="Group 25"/>
            <p:cNvGrpSpPr>
              <a:grpSpLocks/>
            </p:cNvGrpSpPr>
            <p:nvPr/>
          </p:nvGrpSpPr>
          <p:grpSpPr bwMode="auto">
            <a:xfrm>
              <a:off x="4465" y="2504"/>
              <a:ext cx="521" cy="502"/>
              <a:chOff x="4825" y="2936"/>
              <a:chExt cx="920" cy="920"/>
            </a:xfrm>
          </p:grpSpPr>
          <p:sp>
            <p:nvSpPr>
              <p:cNvPr id="2080" name="Oval 26"/>
              <p:cNvSpPr>
                <a:spLocks noChangeAspect="1" noChangeArrowheads="1"/>
              </p:cNvSpPr>
              <p:nvPr/>
            </p:nvSpPr>
            <p:spPr bwMode="auto">
              <a:xfrm>
                <a:off x="4825" y="2936"/>
                <a:ext cx="920" cy="92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/>
              </a:p>
            </p:txBody>
          </p:sp>
          <p:pic>
            <p:nvPicPr>
              <p:cNvPr id="2081" name="Picture 27" descr="moldov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80" y="3094"/>
                <a:ext cx="603" cy="619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2079" name="AutoShape 28"/>
            <p:cNvSpPr>
              <a:spLocks noChangeArrowheads="1"/>
            </p:cNvSpPr>
            <p:nvPr/>
          </p:nvSpPr>
          <p:spPr bwMode="auto">
            <a:xfrm>
              <a:off x="3872" y="2626"/>
              <a:ext cx="340" cy="227"/>
            </a:xfrm>
            <a:custGeom>
              <a:avLst/>
              <a:gdLst>
                <a:gd name="T0" fmla="*/ 255 w 21600"/>
                <a:gd name="T1" fmla="*/ 0 h 21600"/>
                <a:gd name="T2" fmla="*/ 0 w 21600"/>
                <a:gd name="T3" fmla="*/ 114 h 21600"/>
                <a:gd name="T4" fmla="*/ 255 w 21600"/>
                <a:gd name="T5" fmla="*/ 227 h 21600"/>
                <a:gd name="T6" fmla="*/ 340 w 21600"/>
                <a:gd name="T7" fmla="*/ 11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424 h 21600"/>
                <a:gd name="T14" fmla="*/ 18868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o-RO"/>
            </a:p>
          </p:txBody>
        </p:sp>
      </p:grpSp>
      <p:grpSp>
        <p:nvGrpSpPr>
          <p:cNvPr id="7" name="Group 29"/>
          <p:cNvGrpSpPr>
            <a:grpSpLocks noChangeAspect="1"/>
          </p:cNvGrpSpPr>
          <p:nvPr/>
        </p:nvGrpSpPr>
        <p:grpSpPr bwMode="auto">
          <a:xfrm>
            <a:off x="342900" y="1322388"/>
            <a:ext cx="9413875" cy="2481262"/>
            <a:chOff x="-1107" y="1708"/>
            <a:chExt cx="10871" cy="2828"/>
          </a:xfrm>
        </p:grpSpPr>
        <p:sp>
          <p:nvSpPr>
            <p:cNvPr id="2060" name="AutoShape 30"/>
            <p:cNvSpPr>
              <a:spLocks noChangeAspect="1" noChangeArrowheads="1"/>
            </p:cNvSpPr>
            <p:nvPr/>
          </p:nvSpPr>
          <p:spPr bwMode="auto">
            <a:xfrm>
              <a:off x="-1107" y="1708"/>
              <a:ext cx="10871" cy="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6703" name="AutoShape 31"/>
            <p:cNvSpPr>
              <a:spLocks noChangeArrowheads="1"/>
            </p:cNvSpPr>
            <p:nvPr/>
          </p:nvSpPr>
          <p:spPr bwMode="auto">
            <a:xfrm>
              <a:off x="-260" y="2544"/>
              <a:ext cx="4658" cy="975"/>
            </a:xfrm>
            <a:custGeom>
              <a:avLst/>
              <a:gdLst>
                <a:gd name="G0" fmla="+- 18248 0 0"/>
                <a:gd name="G1" fmla="+- 3857 0 0"/>
                <a:gd name="G2" fmla="+- 21600 0 3857"/>
                <a:gd name="G3" fmla="+- 10800 0 3857"/>
                <a:gd name="G4" fmla="+- 21600 0 18248"/>
                <a:gd name="G5" fmla="*/ G4 G3 10800"/>
                <a:gd name="G6" fmla="+- 21600 0 G5"/>
                <a:gd name="T0" fmla="*/ 18248 w 21600"/>
                <a:gd name="T1" fmla="*/ 0 h 21600"/>
                <a:gd name="T2" fmla="*/ 0 w 21600"/>
                <a:gd name="T3" fmla="*/ 10800 h 21600"/>
                <a:gd name="T4" fmla="*/ 1824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248" y="0"/>
                  </a:moveTo>
                  <a:lnTo>
                    <a:pt x="18248" y="3857"/>
                  </a:lnTo>
                  <a:lnTo>
                    <a:pt x="3375" y="3857"/>
                  </a:lnTo>
                  <a:lnTo>
                    <a:pt x="3375" y="17743"/>
                  </a:lnTo>
                  <a:lnTo>
                    <a:pt x="18248" y="17743"/>
                  </a:lnTo>
                  <a:lnTo>
                    <a:pt x="1824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857"/>
                  </a:moveTo>
                  <a:lnTo>
                    <a:pt x="1350" y="17743"/>
                  </a:lnTo>
                  <a:lnTo>
                    <a:pt x="2700" y="17743"/>
                  </a:lnTo>
                  <a:lnTo>
                    <a:pt x="2700" y="3857"/>
                  </a:lnTo>
                  <a:close/>
                </a:path>
                <a:path w="21600" h="21600">
                  <a:moveTo>
                    <a:pt x="0" y="3857"/>
                  </a:moveTo>
                  <a:lnTo>
                    <a:pt x="0" y="17743"/>
                  </a:lnTo>
                  <a:lnTo>
                    <a:pt x="675" y="17743"/>
                  </a:lnTo>
                  <a:lnTo>
                    <a:pt x="675" y="3857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ru-RU" sz="15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Количество пользователей </a:t>
              </a:r>
            </a:p>
            <a:p>
              <a:pPr algn="ctr">
                <a:defRPr/>
              </a:pPr>
              <a:r>
                <a:rPr lang="ru-RU" sz="15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фиксированной телефонии</a:t>
              </a:r>
              <a:endParaRPr lang="ru-RU"/>
            </a:p>
          </p:txBody>
        </p:sp>
        <p:grpSp>
          <p:nvGrpSpPr>
            <p:cNvPr id="2062" name="Group 32"/>
            <p:cNvGrpSpPr>
              <a:grpSpLocks/>
            </p:cNvGrpSpPr>
            <p:nvPr/>
          </p:nvGrpSpPr>
          <p:grpSpPr bwMode="auto">
            <a:xfrm>
              <a:off x="-1107" y="1708"/>
              <a:ext cx="566" cy="1672"/>
              <a:chOff x="2688" y="2064"/>
              <a:chExt cx="384" cy="972"/>
            </a:xfrm>
          </p:grpSpPr>
          <p:pic>
            <p:nvPicPr>
              <p:cNvPr id="2070" name="Picture 33" descr="чувак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688" y="2064"/>
                <a:ext cx="288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34" descr="чувак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784" y="2160"/>
                <a:ext cx="288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3" name="Picture 35" descr="чувак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825" y="1987"/>
              <a:ext cx="46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708" name="Rectangle 36"/>
            <p:cNvSpPr>
              <a:spLocks noChangeArrowheads="1"/>
            </p:cNvSpPr>
            <p:nvPr/>
          </p:nvSpPr>
          <p:spPr bwMode="auto">
            <a:xfrm>
              <a:off x="-119" y="2126"/>
              <a:ext cx="1553" cy="346"/>
            </a:xfrm>
            <a:prstGeom prst="rect">
              <a:avLst/>
            </a:prstGeom>
            <a:solidFill>
              <a:srgbClr val="00CC99">
                <a:alpha val="5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r>
                <a:rPr lang="ro-RO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ru-RU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млн</a:t>
              </a:r>
              <a:r>
                <a:rPr lang="ro-RO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. </a:t>
              </a:r>
              <a:r>
                <a:rPr lang="ru-RU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129 тыс.</a:t>
              </a: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endParaRPr lang="ru-RU"/>
            </a:p>
          </p:txBody>
        </p:sp>
        <p:pic>
          <p:nvPicPr>
            <p:cNvPr id="2065" name="Picture 37" descr="телефон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99" y="2544"/>
              <a:ext cx="1130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38"/>
            <p:cNvGraphicFramePr>
              <a:graphicFrameLocks noChangeAspect="1"/>
            </p:cNvGraphicFramePr>
            <p:nvPr/>
          </p:nvGraphicFramePr>
          <p:xfrm>
            <a:off x="4681" y="1708"/>
            <a:ext cx="4296" cy="2828"/>
          </p:xfrm>
          <a:graphic>
            <a:graphicData uri="http://schemas.openxmlformats.org/presentationml/2006/ole">
              <p:oleObj spid="_x0000_s2050" name="Диаграмма" r:id="rId14" imgW="3476625" imgH="2324202" progId="MSGraph.Chart.8">
                <p:embed/>
              </p:oleObj>
            </a:graphicData>
          </a:graphic>
        </p:graphicFrame>
        <p:grpSp>
          <p:nvGrpSpPr>
            <p:cNvPr id="2066" name="Group 39"/>
            <p:cNvGrpSpPr>
              <a:grpSpLocks/>
            </p:cNvGrpSpPr>
            <p:nvPr/>
          </p:nvGrpSpPr>
          <p:grpSpPr bwMode="auto">
            <a:xfrm>
              <a:off x="6299" y="2635"/>
              <a:ext cx="1021" cy="972"/>
              <a:chOff x="4825" y="2936"/>
              <a:chExt cx="920" cy="920"/>
            </a:xfrm>
          </p:grpSpPr>
          <p:sp>
            <p:nvSpPr>
              <p:cNvPr id="2068" name="Oval 40"/>
              <p:cNvSpPr>
                <a:spLocks noChangeAspect="1" noChangeArrowheads="1"/>
              </p:cNvSpPr>
              <p:nvPr/>
            </p:nvSpPr>
            <p:spPr bwMode="auto">
              <a:xfrm>
                <a:off x="4825" y="2936"/>
                <a:ext cx="920" cy="920"/>
              </a:xfrm>
              <a:prstGeom prst="ellipse">
                <a:avLst/>
              </a:prstGeom>
              <a:solidFill>
                <a:srgbClr val="00CC99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o-RO"/>
              </a:p>
            </p:txBody>
          </p:sp>
          <p:pic>
            <p:nvPicPr>
              <p:cNvPr id="2069" name="Picture 41" descr="moldov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80" y="3094"/>
                <a:ext cx="603" cy="619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2067" name="AutoShape 42"/>
            <p:cNvSpPr>
              <a:spLocks noChangeArrowheads="1"/>
            </p:cNvSpPr>
            <p:nvPr/>
          </p:nvSpPr>
          <p:spPr bwMode="auto">
            <a:xfrm>
              <a:off x="5528" y="2962"/>
              <a:ext cx="442" cy="293"/>
            </a:xfrm>
            <a:custGeom>
              <a:avLst/>
              <a:gdLst>
                <a:gd name="T0" fmla="*/ 331 w 21600"/>
                <a:gd name="T1" fmla="*/ 0 h 21600"/>
                <a:gd name="T2" fmla="*/ 0 w 21600"/>
                <a:gd name="T3" fmla="*/ 147 h 21600"/>
                <a:gd name="T4" fmla="*/ 331 w 21600"/>
                <a:gd name="T5" fmla="*/ 293 h 21600"/>
                <a:gd name="T6" fmla="*/ 442 w 21600"/>
                <a:gd name="T7" fmla="*/ 1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382 h 21600"/>
                <a:gd name="T14" fmla="*/ 18912 w 21600"/>
                <a:gd name="T15" fmla="*/ 162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o-RO"/>
            </a:p>
          </p:txBody>
        </p:sp>
      </p:grp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198438" y="155575"/>
            <a:ext cx="5592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Уровень проникновения услуг ИКТ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187450" y="2060575"/>
            <a:ext cx="764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Стратеги</a:t>
            </a: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я</a:t>
            </a:r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 развития сектора ИКТ на 2010-2012 гг</a:t>
            </a:r>
            <a:endParaRPr lang="ru-RU" sz="2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116013" y="3716338"/>
            <a:ext cx="7646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Концепци</a:t>
            </a: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я</a:t>
            </a:r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 развития скоростного широкополосного</a:t>
            </a:r>
            <a:endParaRPr lang="ru-RU" sz="2000">
              <a:solidFill>
                <a:srgbClr val="003366"/>
              </a:solidFill>
              <a:latin typeface="Arial" pitchFamily="34" charset="0"/>
            </a:endParaRPr>
          </a:p>
          <a:p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 доступа</a:t>
            </a:r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в Интернет</a:t>
            </a:r>
            <a:endParaRPr lang="ru-RU" sz="2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187450" y="2852738"/>
            <a:ext cx="764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Стратегия развития почтовой связи </a:t>
            </a:r>
            <a:r>
              <a:rPr lang="ro-RO">
                <a:solidFill>
                  <a:srgbClr val="003366"/>
                </a:solidFill>
              </a:rPr>
              <a:t>на </a:t>
            </a:r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2010-2012 гг</a:t>
            </a:r>
            <a:endParaRPr lang="ru-RU" sz="2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84994" name="AutoShape 2050"/>
          <p:cNvSpPr>
            <a:spLocks noChangeArrowheads="1"/>
          </p:cNvSpPr>
          <p:nvPr/>
        </p:nvSpPr>
        <p:spPr bwMode="auto">
          <a:xfrm>
            <a:off x="453995" y="1984361"/>
            <a:ext cx="533374" cy="515927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1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" name="AutoShape 2050"/>
          <p:cNvSpPr>
            <a:spLocks noChangeArrowheads="1"/>
          </p:cNvSpPr>
          <p:nvPr/>
        </p:nvSpPr>
        <p:spPr bwMode="auto">
          <a:xfrm>
            <a:off x="452408" y="2897174"/>
            <a:ext cx="533373" cy="515927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2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" name="AutoShape 2050"/>
          <p:cNvSpPr>
            <a:spLocks noChangeArrowheads="1"/>
          </p:cNvSpPr>
          <p:nvPr/>
        </p:nvSpPr>
        <p:spPr bwMode="auto">
          <a:xfrm>
            <a:off x="449233" y="3809986"/>
            <a:ext cx="533373" cy="515927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3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" name="AutoShape 2050"/>
          <p:cNvSpPr>
            <a:spLocks noChangeArrowheads="1"/>
          </p:cNvSpPr>
          <p:nvPr/>
        </p:nvSpPr>
        <p:spPr bwMode="auto">
          <a:xfrm>
            <a:off x="446058" y="4725975"/>
            <a:ext cx="533373" cy="515927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4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116013" y="4797425"/>
            <a:ext cx="764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000">
                <a:solidFill>
                  <a:srgbClr val="003366"/>
                </a:solidFill>
                <a:latin typeface="Arial" pitchFamily="34" charset="0"/>
              </a:rPr>
              <a:t>Концепции внедрения наземного цифрового телевидения</a:t>
            </a:r>
            <a:endParaRPr lang="ru-RU" sz="200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116013" y="5445125"/>
            <a:ext cx="7646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Национальная Программа по внедрению универсальных </a:t>
            </a:r>
          </a:p>
          <a:p>
            <a:r>
              <a:rPr lang="ru-RU" sz="2000">
                <a:solidFill>
                  <a:srgbClr val="003366"/>
                </a:solidFill>
                <a:latin typeface="Arial" pitchFamily="34" charset="0"/>
              </a:rPr>
              <a:t>услуг на долгосрочный период</a:t>
            </a:r>
          </a:p>
        </p:txBody>
      </p:sp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442883" y="5580049"/>
            <a:ext cx="533373" cy="515927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06375" y="155575"/>
            <a:ext cx="55737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</a:rPr>
              <a:t>Проекты политических документов</a:t>
            </a:r>
          </a:p>
          <a:p>
            <a:pPr algn="ctr"/>
            <a:r>
              <a:rPr lang="ru-RU" sz="2600" b="1">
                <a:solidFill>
                  <a:schemeClr val="bg1"/>
                </a:solidFill>
              </a:rPr>
              <a:t> в области ИКТ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UqmVwBaE22srP6TWtc5g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458</Words>
  <Application>Microsoft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Wingdings</vt:lpstr>
      <vt:lpstr>Оформление по умолчанию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presetn</cp:lastModifiedBy>
  <cp:revision>358</cp:revision>
  <dcterms:created xsi:type="dcterms:W3CDTF">2007-06-22T11:28:15Z</dcterms:created>
  <dcterms:modified xsi:type="dcterms:W3CDTF">2009-09-15T08:19:23Z</dcterms:modified>
</cp:coreProperties>
</file>