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95" r:id="rId3"/>
    <p:sldId id="423" r:id="rId4"/>
    <p:sldId id="396" r:id="rId5"/>
    <p:sldId id="397" r:id="rId6"/>
    <p:sldId id="398" r:id="rId7"/>
    <p:sldId id="399" r:id="rId8"/>
    <p:sldId id="426" r:id="rId9"/>
    <p:sldId id="404" r:id="rId10"/>
    <p:sldId id="427" r:id="rId11"/>
    <p:sldId id="432" r:id="rId12"/>
    <p:sldId id="430" r:id="rId13"/>
    <p:sldId id="429" r:id="rId14"/>
    <p:sldId id="431" r:id="rId15"/>
    <p:sldId id="406" r:id="rId16"/>
    <p:sldId id="408" r:id="rId17"/>
    <p:sldId id="424" r:id="rId18"/>
    <p:sldId id="407" r:id="rId19"/>
    <p:sldId id="411" r:id="rId20"/>
    <p:sldId id="416" r:id="rId21"/>
    <p:sldId id="420" r:id="rId22"/>
    <p:sldId id="421" r:id="rId23"/>
    <p:sldId id="422" r:id="rId2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476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FC357-9969-4E5C-A80F-16D9EECCAA66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A09CE-7769-43CC-96CE-A07C8F9BA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43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1D26-56B8-4832-AF0B-B5DE97F84399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FDD12-3E4A-46BE-B7E9-B3E2176A5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2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DD12-3E4A-46BE-B7E9-B3E2176A5F7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rtl="1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1C337-2C3C-448F-9B5C-DBEF767686B4}" type="datetimeFigureOut">
              <a:rPr lang="en-US"/>
              <a:pPr>
                <a:defRPr/>
              </a:pPr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3DE7-8A9F-466E-BD0F-98D39BC11C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C9621-303A-4E3A-822C-357A9C149A9A}" type="datetimeFigureOut">
              <a:rPr lang="en-US"/>
              <a:pPr>
                <a:defRPr/>
              </a:pPr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0E5B6-AA0C-4B7E-865B-B189C7581F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A9E6B-3B18-4024-BD78-83C7D6614DC6}" type="datetimeFigureOut">
              <a:rPr lang="en-US"/>
              <a:pPr>
                <a:defRPr/>
              </a:pPr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32521-2FFA-4F33-9648-82C0E7D7A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AB584-0204-4F6E-AED1-23B1E22982F4}" type="datetimeFigureOut">
              <a:rPr lang="en-US"/>
              <a:pPr>
                <a:defRPr/>
              </a:pPr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893ED-6979-46CD-843C-5CA4377B7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D3A9B-47F9-4983-94B6-ECB404BAD984}" type="datetimeFigureOut">
              <a:rPr lang="en-US"/>
              <a:pPr>
                <a:defRPr/>
              </a:pPr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98EFC-9851-4EEA-81B0-B127C9072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BB899-E6CD-4241-89D7-A9BAA5B87A49}" type="datetimeFigureOut">
              <a:rPr lang="en-US"/>
              <a:pPr>
                <a:defRPr/>
              </a:pPr>
              <a:t>6/12/2012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0C4F9-65B5-47A4-AC31-584254F9F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6F7B0-1229-4C88-98C7-649DB54AC630}" type="datetimeFigureOut">
              <a:rPr lang="en-US"/>
              <a:pPr>
                <a:defRPr/>
              </a:pPr>
              <a:t>6/12/2012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99DF7-86FE-4B83-895E-F592D8F2A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A542C-3DFB-4ED8-B303-C53830D2103A}" type="datetimeFigureOut">
              <a:rPr lang="en-US"/>
              <a:pPr>
                <a:defRPr/>
              </a:pPr>
              <a:t>6/12/2012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720AE-F39A-43EC-B524-FD89689D2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8B811-89C3-44EF-8FE5-1081FF9F56CC}" type="datetimeFigureOut">
              <a:rPr lang="en-US"/>
              <a:pPr>
                <a:defRPr/>
              </a:pPr>
              <a:t>6/12/2012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6D368-22EB-4553-9AA6-C62FB097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09D1B-1476-43A8-9AA1-64F1F7065537}" type="datetimeFigureOut">
              <a:rPr lang="en-US"/>
              <a:pPr>
                <a:defRPr/>
              </a:pPr>
              <a:t>6/12/2012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A225B-C03A-44B1-9A44-946A19183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65C4-6B57-4356-902A-ED09FF0FDB84}" type="datetimeFigureOut">
              <a:rPr lang="en-US"/>
              <a:pPr>
                <a:defRPr/>
              </a:pPr>
              <a:t>6/12/2012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DF078-A70D-4123-86A3-ED7AB6C210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br>
              <a:rPr lang="en-US" smtClean="0"/>
            </a:br>
            <a:r>
              <a:rPr lang="en-US" smtClean="0"/>
              <a:t>____________________________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662996-7F06-4246-8279-8424533A97B8}" type="datetimeFigureOut">
              <a:rPr lang="en-US"/>
              <a:pPr>
                <a:defRPr/>
              </a:pPr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1945B3-F003-4970-8BE0-01451187F0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04813"/>
            <a:ext cx="218916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4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5650" y="476250"/>
            <a:ext cx="50482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netindex.com/download/allcountries/" TargetMode="External"/><Relationship Id="rId3" Type="http://schemas.openxmlformats.org/officeDocument/2006/relationships/hyperlink" Target="http://www.netindex.com/download/2,63/Egypt/" TargetMode="External"/><Relationship Id="rId7" Type="http://schemas.openxmlformats.org/officeDocument/2006/relationships/hyperlink" Target="http://netindex.com/upload/allcountries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kamai.com/stateoftheinternet/" TargetMode="External"/><Relationship Id="rId5" Type="http://schemas.openxmlformats.org/officeDocument/2006/relationships/hyperlink" Target="https://prefix.pch.net/applications/ixpdir/index.php?sort=country&amp;order=asc" TargetMode="External"/><Relationship Id="rId4" Type="http://schemas.openxmlformats.org/officeDocument/2006/relationships/hyperlink" Target="http://www.telegeography.com/telecom-resources/telegeography-infographics/submarine-cable-map/index.html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prefix.pch.net/applications/ixpdir/index.php?sort=country&amp;order=asc" TargetMode="External"/><Relationship Id="rId13" Type="http://schemas.openxmlformats.org/officeDocument/2006/relationships/hyperlink" Target="http://www.webhosting.info/registries/country_stats" TargetMode="External"/><Relationship Id="rId3" Type="http://schemas.openxmlformats.org/officeDocument/2006/relationships/hyperlink" Target="http://www.whois.sc/internet-statistics/country-ip-counts/" TargetMode="External"/><Relationship Id="rId7" Type="http://schemas.openxmlformats.org/officeDocument/2006/relationships/hyperlink" Target="http://www.webhosting.info/domains/country_stats/" TargetMode="External"/><Relationship Id="rId12" Type="http://schemas.openxmlformats.org/officeDocument/2006/relationships/hyperlink" Target="http://www.webhosting.info/registrars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etindex.com/download/allcountries/" TargetMode="External"/><Relationship Id="rId11" Type="http://schemas.openxmlformats.org/officeDocument/2006/relationships/hyperlink" Target="http://root-servers.org/" TargetMode="External"/><Relationship Id="rId5" Type="http://schemas.openxmlformats.org/officeDocument/2006/relationships/hyperlink" Target="http://netindex.com/upload/allcountries/" TargetMode="External"/><Relationship Id="rId15" Type="http://schemas.openxmlformats.org/officeDocument/2006/relationships/hyperlink" Target="http://www.cisco.com/web/solutions/sp/vni/vni_mobile_forecast_highlights/index.html" TargetMode="External"/><Relationship Id="rId10" Type="http://schemas.openxmlformats.org/officeDocument/2006/relationships/hyperlink" Target="https://prefix.pch.net/applications/ixpdir/summary/root-servers/" TargetMode="External"/><Relationship Id="rId4" Type="http://schemas.openxmlformats.org/officeDocument/2006/relationships/hyperlink" Target="http://www.akamai.com/stateoftheinternet/" TargetMode="External"/><Relationship Id="rId9" Type="http://schemas.openxmlformats.org/officeDocument/2006/relationships/hyperlink" Target="https://prefix.pch.net/applications/ixpdir/summary/growth" TargetMode="External"/><Relationship Id="rId14" Type="http://schemas.openxmlformats.org/officeDocument/2006/relationships/hyperlink" Target="http://www.cisco.com/en/US/solutions/ns341/ns525/ns537/ns705/ns1186/vnisa_graphing_tool.htm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628775"/>
            <a:ext cx="7774632" cy="2592313"/>
          </a:xfrm>
        </p:spPr>
        <p:txBody>
          <a:bodyPr/>
          <a:lstStyle/>
          <a:p>
            <a:pPr rtl="0" hangingPunct="0"/>
            <a:r>
              <a:rPr lang="en-US" sz="3600" dirty="0"/>
              <a:t>Development of the IP-based Infrastructure &amp; Services Ecosystem (1/2) :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Needs </a:t>
            </a:r>
            <a:r>
              <a:rPr lang="en-US" sz="3600" dirty="0"/>
              <a:t>for Indicators and benchmarking</a:t>
            </a:r>
            <a:endParaRPr 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4221163"/>
            <a:ext cx="7272808" cy="2447925"/>
          </a:xfrm>
        </p:spPr>
        <p:txBody>
          <a:bodyPr rtlCol="0">
            <a:normAutofit fontScale="62500" lnSpcReduction="20000"/>
          </a:bodyPr>
          <a:lstStyle/>
          <a:p>
            <a:pPr rtl="0"/>
            <a:r>
              <a:rPr lang="en-GB" b="1" dirty="0"/>
              <a:t>Regional Workshop </a:t>
            </a:r>
            <a:endParaRPr lang="en-GB" b="1" dirty="0" smtClean="0"/>
          </a:p>
          <a:p>
            <a:pPr rtl="0"/>
            <a:r>
              <a:rPr lang="en-GB" b="1" dirty="0" smtClean="0"/>
              <a:t>on</a:t>
            </a:r>
            <a:endParaRPr lang="en-US" dirty="0"/>
          </a:p>
          <a:p>
            <a:pPr rtl="0"/>
            <a:r>
              <a:rPr lang="en-GB" b="1" dirty="0"/>
              <a:t>ICT Indicators: from Policy &amp; Strategy to Impact and Vice versa</a:t>
            </a:r>
            <a:endParaRPr lang="en-US" dirty="0"/>
          </a:p>
          <a:p>
            <a:pPr rtl="0"/>
            <a:r>
              <a:rPr lang="en-GB" i="1" dirty="0"/>
              <a:t> </a:t>
            </a:r>
            <a:r>
              <a:rPr lang="en-GB" i="1" dirty="0" smtClean="0"/>
              <a:t> </a:t>
            </a:r>
            <a:r>
              <a:rPr lang="en-GB" i="1" dirty="0" err="1" smtClean="0"/>
              <a:t>Sharm</a:t>
            </a:r>
            <a:r>
              <a:rPr lang="en-GB" i="1" dirty="0" smtClean="0"/>
              <a:t> </a:t>
            </a:r>
            <a:r>
              <a:rPr lang="en-GB" i="1" dirty="0" err="1" smtClean="0"/>
              <a:t>ElSheik</a:t>
            </a:r>
            <a:r>
              <a:rPr lang="en-GB" i="1" dirty="0" smtClean="0"/>
              <a:t>, Egypt</a:t>
            </a:r>
            <a:r>
              <a:rPr lang="en-GB" i="1" dirty="0"/>
              <a:t>, 8-9 June 2012</a:t>
            </a:r>
            <a:endParaRPr lang="ar-EG" sz="2500" b="1" dirty="0">
              <a:solidFill>
                <a:schemeClr val="tx2"/>
              </a:solidFill>
            </a:endParaRPr>
          </a:p>
          <a:p>
            <a:pPr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b="1" dirty="0" smtClean="0">
                <a:solidFill>
                  <a:schemeClr val="accent1"/>
                </a:solidFill>
              </a:rPr>
              <a:t>Dr. Ahmed </a:t>
            </a:r>
            <a:r>
              <a:rPr lang="en-US" sz="4000" b="1" dirty="0" err="1" smtClean="0">
                <a:solidFill>
                  <a:schemeClr val="accent1"/>
                </a:solidFill>
              </a:rPr>
              <a:t>ElHefnawy</a:t>
            </a:r>
            <a:endParaRPr lang="ar-EG" sz="4000" b="1" dirty="0" smtClean="0">
              <a:solidFill>
                <a:schemeClr val="accent1"/>
              </a:solidFill>
            </a:endParaRPr>
          </a:p>
          <a:p>
            <a:pPr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b="1" dirty="0" smtClean="0">
                <a:solidFill>
                  <a:schemeClr val="accent1"/>
                </a:solidFill>
              </a:rPr>
              <a:t>Senior Advisor for Arab States - ITU</a:t>
            </a:r>
            <a:endParaRPr lang="en-US" sz="40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9138"/>
            <a:ext cx="8363272" cy="4868862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lvl="0" algn="l" rtl="0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1484313"/>
            <a:ext cx="8374385" cy="496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Proposed Ecosystem Conceptual </a:t>
            </a:r>
            <a:r>
              <a:rPr lang="en-US" sz="3200" b="1" i="1" dirty="0" smtClean="0">
                <a:solidFill>
                  <a:srgbClr val="FFFF00"/>
                </a:solidFill>
              </a:rPr>
              <a:t>Model (1/2)</a:t>
            </a:r>
            <a:endParaRPr lang="en-US" sz="3200" b="1" i="1" dirty="0" smtClean="0">
              <a:solidFill>
                <a:srgbClr val="FFFF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65947" y="4895171"/>
            <a:ext cx="2016224" cy="6940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Users/ Producers</a:t>
            </a:r>
            <a:endParaRPr lang="en-US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3805188" y="5517232"/>
            <a:ext cx="153362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Data Centers</a:t>
            </a:r>
          </a:p>
          <a:p>
            <a:pPr algn="ctr"/>
            <a:r>
              <a:rPr lang="en-US" sz="1400" b="1" dirty="0" smtClean="0">
                <a:solidFill>
                  <a:srgbClr val="FFFF00"/>
                </a:solidFill>
              </a:rPr>
              <a:t>(Hosting)</a:t>
            </a:r>
            <a:endParaRPr lang="en-US" sz="1400" b="1" dirty="0">
              <a:solidFill>
                <a:srgbClr val="FFFF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175280" y="2330986"/>
            <a:ext cx="1440160" cy="11739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Devices</a:t>
            </a:r>
          </a:p>
          <a:p>
            <a:pPr algn="ctr"/>
            <a:r>
              <a:rPr lang="en-US" sz="1400" b="1" dirty="0" smtClean="0">
                <a:solidFill>
                  <a:srgbClr val="FFFF00"/>
                </a:solidFill>
              </a:rPr>
              <a:t>(HW &amp; SW Suppliers) </a:t>
            </a:r>
            <a:endParaRPr lang="en-US" sz="1400" b="1" dirty="0">
              <a:solidFill>
                <a:srgbClr val="FFFF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184411" y="3861048"/>
            <a:ext cx="3133817" cy="1152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Connectivity</a:t>
            </a:r>
          </a:p>
          <a:p>
            <a:pPr algn="ctr"/>
            <a:r>
              <a:rPr lang="en-US" sz="1400" b="1" dirty="0" smtClean="0">
                <a:solidFill>
                  <a:srgbClr val="FFFF00"/>
                </a:solidFill>
              </a:rPr>
              <a:t>(</a:t>
            </a:r>
            <a:r>
              <a:rPr lang="en-US" sz="1400" b="1" dirty="0" smtClean="0">
                <a:solidFill>
                  <a:srgbClr val="FFFF00"/>
                </a:solidFill>
                <a:hlinkClick r:id="rId3"/>
              </a:rPr>
              <a:t>ISPs</a:t>
            </a:r>
            <a:r>
              <a:rPr lang="en-US" sz="1400" b="1" dirty="0" smtClean="0">
                <a:solidFill>
                  <a:srgbClr val="FFFF00"/>
                </a:solidFill>
              </a:rPr>
              <a:t>, </a:t>
            </a:r>
            <a:r>
              <a:rPr lang="en-US" sz="1400" b="1" dirty="0" smtClean="0">
                <a:solidFill>
                  <a:srgbClr val="FFFF00"/>
                </a:solidFill>
                <a:hlinkClick r:id="rId4"/>
              </a:rPr>
              <a:t>Cables</a:t>
            </a:r>
            <a:r>
              <a:rPr lang="en-US" sz="1400" b="1" dirty="0" smtClean="0">
                <a:solidFill>
                  <a:srgbClr val="FFFF00"/>
                </a:solidFill>
              </a:rPr>
              <a:t>, </a:t>
            </a:r>
            <a:r>
              <a:rPr lang="en-US" sz="1400" b="1" dirty="0" smtClean="0">
                <a:solidFill>
                  <a:srgbClr val="FFFF00"/>
                </a:solidFill>
                <a:hlinkClick r:id="rId5"/>
              </a:rPr>
              <a:t>IXPs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Spectrum, Exchanges</a:t>
            </a:r>
            <a:endParaRPr lang="en-US" sz="1400" b="1" dirty="0">
              <a:solidFill>
                <a:srgbClr val="FFFF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598149" y="2377880"/>
            <a:ext cx="144016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Content</a:t>
            </a:r>
          </a:p>
          <a:p>
            <a:pPr algn="ctr"/>
            <a:r>
              <a:rPr lang="en-US" sz="1400" b="1" dirty="0" smtClean="0">
                <a:solidFill>
                  <a:srgbClr val="FFFF00"/>
                </a:solidFill>
              </a:rPr>
              <a:t>(Users/</a:t>
            </a:r>
          </a:p>
          <a:p>
            <a:pPr algn="ctr"/>
            <a:r>
              <a:rPr lang="en-US" sz="1400" b="1" dirty="0" smtClean="0">
                <a:solidFill>
                  <a:srgbClr val="FFFF00"/>
                </a:solidFill>
              </a:rPr>
              <a:t>Producers)</a:t>
            </a:r>
            <a:endParaRPr lang="en-US" sz="1400" b="1" dirty="0">
              <a:solidFill>
                <a:srgbClr val="FFFF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732240" y="4742889"/>
            <a:ext cx="1320242" cy="8449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Sites</a:t>
            </a:r>
          </a:p>
          <a:p>
            <a:pPr algn="ctr"/>
            <a:r>
              <a:rPr lang="en-US" sz="1600" b="1" dirty="0" smtClean="0">
                <a:solidFill>
                  <a:srgbClr val="FFFF00"/>
                </a:solidFill>
              </a:rPr>
              <a:t>(Registrars)</a:t>
            </a:r>
            <a:endParaRPr lang="en-US" sz="1600" b="1" dirty="0">
              <a:solidFill>
                <a:srgbClr val="FFFF00"/>
              </a:solidFill>
            </a:endParaRPr>
          </a:p>
        </p:txBody>
      </p:sp>
      <p:sp>
        <p:nvSpPr>
          <p:cNvPr id="14" name="Curved Down Arrow 13"/>
          <p:cNvSpPr/>
          <p:nvPr/>
        </p:nvSpPr>
        <p:spPr>
          <a:xfrm rot="9667886">
            <a:off x="5256850" y="5856324"/>
            <a:ext cx="1720370" cy="413046"/>
          </a:xfrm>
          <a:prstGeom prst="curvedDownArrow">
            <a:avLst>
              <a:gd name="adj1" fmla="val 25000"/>
              <a:gd name="adj2" fmla="val 50000"/>
              <a:gd name="adj3" fmla="val 397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Left-Right Arrow 15"/>
          <p:cNvSpPr/>
          <p:nvPr/>
        </p:nvSpPr>
        <p:spPr>
          <a:xfrm rot="18339978">
            <a:off x="504319" y="3295668"/>
            <a:ext cx="2057981" cy="1446277"/>
          </a:xfrm>
          <a:prstGeom prst="leftRightArrow">
            <a:avLst>
              <a:gd name="adj1" fmla="val 19839"/>
              <a:gd name="adj2" fmla="val 4658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hlinkClick r:id="rId6"/>
              </a:rPr>
              <a:t>Connect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17" name="Left-Right Arrow 16"/>
          <p:cNvSpPr/>
          <p:nvPr/>
        </p:nvSpPr>
        <p:spPr>
          <a:xfrm rot="2719900">
            <a:off x="3401714" y="3118256"/>
            <a:ext cx="1397694" cy="484632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hlinkClick r:id="rId7"/>
              </a:rPr>
              <a:t>Transmit</a:t>
            </a:r>
            <a:endParaRPr lang="en-US" b="1" dirty="0"/>
          </a:p>
        </p:txBody>
      </p:sp>
      <p:sp>
        <p:nvSpPr>
          <p:cNvPr id="20" name="Left-Right Arrow 19"/>
          <p:cNvSpPr/>
          <p:nvPr/>
        </p:nvSpPr>
        <p:spPr>
          <a:xfrm rot="16200000">
            <a:off x="4222689" y="5058891"/>
            <a:ext cx="576063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-Right Arrow 20"/>
          <p:cNvSpPr/>
          <p:nvPr/>
        </p:nvSpPr>
        <p:spPr>
          <a:xfrm rot="18666200">
            <a:off x="4547925" y="3095899"/>
            <a:ext cx="1251673" cy="583726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hlinkClick r:id="rId8"/>
              </a:rPr>
              <a:t>Receive</a:t>
            </a:r>
            <a:endParaRPr lang="en-US" b="1" dirty="0"/>
          </a:p>
        </p:txBody>
      </p:sp>
      <p:sp>
        <p:nvSpPr>
          <p:cNvPr id="22" name="Striped Right Arrow 21"/>
          <p:cNvSpPr/>
          <p:nvPr/>
        </p:nvSpPr>
        <p:spPr>
          <a:xfrm rot="20263501">
            <a:off x="2457417" y="4530440"/>
            <a:ext cx="857160" cy="43204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Sub.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 rot="3866814">
            <a:off x="6325389" y="3712742"/>
            <a:ext cx="1349018" cy="8661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urved Right Arrow 23"/>
          <p:cNvSpPr/>
          <p:nvPr/>
        </p:nvSpPr>
        <p:spPr>
          <a:xfrm rot="16200000">
            <a:off x="3718731" y="3011190"/>
            <a:ext cx="1270142" cy="642347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1097280" tIns="0" rIns="822960" bIns="4937760" rtlCol="0" anchor="ctr" anchorCtr="1">
            <a:noAutofit/>
          </a:bodyPr>
          <a:lstStyle/>
          <a:p>
            <a:pPr algn="r"/>
            <a:r>
              <a:rPr lang="en-US" b="1" dirty="0" smtClean="0">
                <a:solidFill>
                  <a:srgbClr val="FFC000"/>
                </a:solidFill>
              </a:rPr>
              <a:t>Register Sites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25" name="Striped Right Arrow 24"/>
          <p:cNvSpPr/>
          <p:nvPr/>
        </p:nvSpPr>
        <p:spPr>
          <a:xfrm rot="1687306">
            <a:off x="2481915" y="5488844"/>
            <a:ext cx="1404994" cy="49029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Hosts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 rot="1715882">
            <a:off x="145725" y="3746202"/>
            <a:ext cx="3812333" cy="9144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2560320" tIns="1005840" rIns="2103120" bIns="914400"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Users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 rot="20436725">
            <a:off x="1054569" y="5667844"/>
            <a:ext cx="3055204" cy="9144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548640" tIns="1188720" rIns="457200" bIns="914400"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Producers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81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9138"/>
            <a:ext cx="8363272" cy="4868862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lvl="0" algn="l" rtl="0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1484313"/>
            <a:ext cx="8374385" cy="496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Proposed Ecosystem Conceptual </a:t>
            </a:r>
            <a:r>
              <a:rPr lang="en-US" sz="3200" b="1" i="1" dirty="0" smtClean="0">
                <a:solidFill>
                  <a:srgbClr val="FFFF00"/>
                </a:solidFill>
              </a:rPr>
              <a:t>Model (2/2)</a:t>
            </a:r>
            <a:endParaRPr lang="en-US" sz="3200" b="1" i="1" dirty="0" smtClean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766383" y="3411646"/>
            <a:ext cx="2232248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ICT </a:t>
            </a:r>
          </a:p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Operational System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23528" y="2132856"/>
            <a:ext cx="8374384" cy="4567283"/>
          </a:xfrm>
          <a:prstGeom prst="ellipse">
            <a:avLst/>
          </a:prstGeom>
          <a:solidFill>
            <a:schemeClr val="accent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8" name="Down Arrow 17"/>
          <p:cNvSpPr/>
          <p:nvPr/>
        </p:nvSpPr>
        <p:spPr>
          <a:xfrm rot="16200000">
            <a:off x="2391885" y="3786554"/>
            <a:ext cx="484632" cy="11072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/>
          <p:cNvGrpSpPr/>
          <p:nvPr/>
        </p:nvGrpSpPr>
        <p:grpSpPr>
          <a:xfrm>
            <a:off x="581807" y="2451912"/>
            <a:ext cx="5654870" cy="3824064"/>
            <a:chOff x="539552" y="1981200"/>
            <a:chExt cx="5654870" cy="3824064"/>
          </a:xfrm>
        </p:grpSpPr>
        <p:sp>
          <p:nvSpPr>
            <p:cNvPr id="13" name="TextBox 12"/>
            <p:cNvSpPr txBox="1"/>
            <p:nvPr/>
          </p:nvSpPr>
          <p:spPr>
            <a:xfrm>
              <a:off x="2913574" y="4974267"/>
              <a:ext cx="2306498" cy="830997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Human Resources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095836" y="3429000"/>
              <a:ext cx="1872208" cy="830997"/>
            </a:xfrm>
            <a:prstGeom prst="rect">
              <a:avLst/>
            </a:prstGeom>
            <a:noFill/>
            <a:ln>
              <a:solidFill>
                <a:srgbClr val="00339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Policy &amp; Regulation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39552" y="3684817"/>
              <a:ext cx="1440160" cy="369332"/>
            </a:xfrm>
            <a:prstGeom prst="rect">
              <a:avLst/>
            </a:prstGeom>
            <a:noFill/>
            <a:ln>
              <a:solidFill>
                <a:srgbClr val="00339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Geography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3574" y="1981200"/>
              <a:ext cx="2088232" cy="461665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Economy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2" name="Left-Right Arrow 31"/>
            <p:cNvSpPr/>
            <p:nvPr/>
          </p:nvSpPr>
          <p:spPr>
            <a:xfrm rot="16200000">
              <a:off x="3535269" y="2824317"/>
              <a:ext cx="920670" cy="288695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Left-Right Arrow 33"/>
            <p:cNvSpPr/>
            <p:nvPr/>
          </p:nvSpPr>
          <p:spPr>
            <a:xfrm>
              <a:off x="4968044" y="3753537"/>
              <a:ext cx="756084" cy="243642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Left-Right Arrow 34"/>
            <p:cNvSpPr/>
            <p:nvPr/>
          </p:nvSpPr>
          <p:spPr>
            <a:xfrm rot="16200000">
              <a:off x="3574198" y="4481642"/>
              <a:ext cx="754296" cy="230954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Left-Right Arrow 35"/>
            <p:cNvSpPr/>
            <p:nvPr/>
          </p:nvSpPr>
          <p:spPr>
            <a:xfrm rot="19119796" flipV="1">
              <a:off x="4721746" y="4432283"/>
              <a:ext cx="1248681" cy="274763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Left-Right Arrow 36"/>
            <p:cNvSpPr/>
            <p:nvPr/>
          </p:nvSpPr>
          <p:spPr>
            <a:xfrm rot="2087735" flipV="1">
              <a:off x="4835366" y="2641131"/>
              <a:ext cx="1359056" cy="291802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Freeform 41"/>
          <p:cNvSpPr/>
          <p:nvPr/>
        </p:nvSpPr>
        <p:spPr>
          <a:xfrm>
            <a:off x="971600" y="2348880"/>
            <a:ext cx="5500502" cy="1833944"/>
          </a:xfrm>
          <a:custGeom>
            <a:avLst/>
            <a:gdLst>
              <a:gd name="connsiteX0" fmla="*/ 0 w 5500502"/>
              <a:gd name="connsiteY0" fmla="*/ 2033517 h 2033517"/>
              <a:gd name="connsiteX1" fmla="*/ 81887 w 5500502"/>
              <a:gd name="connsiteY1" fmla="*/ 1842448 h 2033517"/>
              <a:gd name="connsiteX2" fmla="*/ 109182 w 5500502"/>
              <a:gd name="connsiteY2" fmla="*/ 1760561 h 2033517"/>
              <a:gd name="connsiteX3" fmla="*/ 122830 w 5500502"/>
              <a:gd name="connsiteY3" fmla="*/ 1705970 h 2033517"/>
              <a:gd name="connsiteX4" fmla="*/ 245660 w 5500502"/>
              <a:gd name="connsiteY4" fmla="*/ 1583140 h 2033517"/>
              <a:gd name="connsiteX5" fmla="*/ 313898 w 5500502"/>
              <a:gd name="connsiteY5" fmla="*/ 1501254 h 2033517"/>
              <a:gd name="connsiteX6" fmla="*/ 354842 w 5500502"/>
              <a:gd name="connsiteY6" fmla="*/ 1460311 h 2033517"/>
              <a:gd name="connsiteX7" fmla="*/ 436728 w 5500502"/>
              <a:gd name="connsiteY7" fmla="*/ 1351128 h 2033517"/>
              <a:gd name="connsiteX8" fmla="*/ 464024 w 5500502"/>
              <a:gd name="connsiteY8" fmla="*/ 1310185 h 2033517"/>
              <a:gd name="connsiteX9" fmla="*/ 504967 w 5500502"/>
              <a:gd name="connsiteY9" fmla="*/ 1269242 h 2033517"/>
              <a:gd name="connsiteX10" fmla="*/ 545910 w 5500502"/>
              <a:gd name="connsiteY10" fmla="*/ 1214651 h 2033517"/>
              <a:gd name="connsiteX11" fmla="*/ 614149 w 5500502"/>
              <a:gd name="connsiteY11" fmla="*/ 1146412 h 2033517"/>
              <a:gd name="connsiteX12" fmla="*/ 668740 w 5500502"/>
              <a:gd name="connsiteY12" fmla="*/ 1078173 h 2033517"/>
              <a:gd name="connsiteX13" fmla="*/ 750627 w 5500502"/>
              <a:gd name="connsiteY13" fmla="*/ 968991 h 2033517"/>
              <a:gd name="connsiteX14" fmla="*/ 805218 w 5500502"/>
              <a:gd name="connsiteY14" fmla="*/ 928048 h 2033517"/>
              <a:gd name="connsiteX15" fmla="*/ 818866 w 5500502"/>
              <a:gd name="connsiteY15" fmla="*/ 887105 h 2033517"/>
              <a:gd name="connsiteX16" fmla="*/ 928048 w 5500502"/>
              <a:gd name="connsiteY16" fmla="*/ 764275 h 2033517"/>
              <a:gd name="connsiteX17" fmla="*/ 1023582 w 5500502"/>
              <a:gd name="connsiteY17" fmla="*/ 614149 h 2033517"/>
              <a:gd name="connsiteX18" fmla="*/ 1078173 w 5500502"/>
              <a:gd name="connsiteY18" fmla="*/ 573206 h 2033517"/>
              <a:gd name="connsiteX19" fmla="*/ 1146412 w 5500502"/>
              <a:gd name="connsiteY19" fmla="*/ 518615 h 2033517"/>
              <a:gd name="connsiteX20" fmla="*/ 1187355 w 5500502"/>
              <a:gd name="connsiteY20" fmla="*/ 464024 h 2033517"/>
              <a:gd name="connsiteX21" fmla="*/ 1228298 w 5500502"/>
              <a:gd name="connsiteY21" fmla="*/ 450376 h 2033517"/>
              <a:gd name="connsiteX22" fmla="*/ 1310185 w 5500502"/>
              <a:gd name="connsiteY22" fmla="*/ 395785 h 2033517"/>
              <a:gd name="connsiteX23" fmla="*/ 1310185 w 5500502"/>
              <a:gd name="connsiteY23" fmla="*/ 395785 h 2033517"/>
              <a:gd name="connsiteX24" fmla="*/ 1460310 w 5500502"/>
              <a:gd name="connsiteY24" fmla="*/ 300251 h 2033517"/>
              <a:gd name="connsiteX25" fmla="*/ 1596788 w 5500502"/>
              <a:gd name="connsiteY25" fmla="*/ 232012 h 2033517"/>
              <a:gd name="connsiteX26" fmla="*/ 1705970 w 5500502"/>
              <a:gd name="connsiteY26" fmla="*/ 163773 h 2033517"/>
              <a:gd name="connsiteX27" fmla="*/ 1760561 w 5500502"/>
              <a:gd name="connsiteY27" fmla="*/ 122830 h 2033517"/>
              <a:gd name="connsiteX28" fmla="*/ 1801504 w 5500502"/>
              <a:gd name="connsiteY28" fmla="*/ 109182 h 2033517"/>
              <a:gd name="connsiteX29" fmla="*/ 1842448 w 5500502"/>
              <a:gd name="connsiteY29" fmla="*/ 81887 h 2033517"/>
              <a:gd name="connsiteX30" fmla="*/ 1897039 w 5500502"/>
              <a:gd name="connsiteY30" fmla="*/ 54591 h 2033517"/>
              <a:gd name="connsiteX31" fmla="*/ 1937982 w 5500502"/>
              <a:gd name="connsiteY31" fmla="*/ 27296 h 2033517"/>
              <a:gd name="connsiteX32" fmla="*/ 2019869 w 5500502"/>
              <a:gd name="connsiteY32" fmla="*/ 0 h 2033517"/>
              <a:gd name="connsiteX33" fmla="*/ 3616657 w 5500502"/>
              <a:gd name="connsiteY33" fmla="*/ 27296 h 2033517"/>
              <a:gd name="connsiteX34" fmla="*/ 3712191 w 5500502"/>
              <a:gd name="connsiteY34" fmla="*/ 40943 h 2033517"/>
              <a:gd name="connsiteX35" fmla="*/ 3848669 w 5500502"/>
              <a:gd name="connsiteY35" fmla="*/ 54591 h 2033517"/>
              <a:gd name="connsiteX36" fmla="*/ 4012442 w 5500502"/>
              <a:gd name="connsiteY36" fmla="*/ 81887 h 2033517"/>
              <a:gd name="connsiteX37" fmla="*/ 4121624 w 5500502"/>
              <a:gd name="connsiteY37" fmla="*/ 95534 h 2033517"/>
              <a:gd name="connsiteX38" fmla="*/ 4285397 w 5500502"/>
              <a:gd name="connsiteY38" fmla="*/ 136478 h 2033517"/>
              <a:gd name="connsiteX39" fmla="*/ 4476466 w 5500502"/>
              <a:gd name="connsiteY39" fmla="*/ 245660 h 2033517"/>
              <a:gd name="connsiteX40" fmla="*/ 4572000 w 5500502"/>
              <a:gd name="connsiteY40" fmla="*/ 327546 h 2033517"/>
              <a:gd name="connsiteX41" fmla="*/ 4612943 w 5500502"/>
              <a:gd name="connsiteY41" fmla="*/ 354842 h 2033517"/>
              <a:gd name="connsiteX42" fmla="*/ 4708478 w 5500502"/>
              <a:gd name="connsiteY42" fmla="*/ 436728 h 2033517"/>
              <a:gd name="connsiteX43" fmla="*/ 4776716 w 5500502"/>
              <a:gd name="connsiteY43" fmla="*/ 450376 h 2033517"/>
              <a:gd name="connsiteX44" fmla="*/ 4913194 w 5500502"/>
              <a:gd name="connsiteY44" fmla="*/ 573206 h 2033517"/>
              <a:gd name="connsiteX45" fmla="*/ 4954137 w 5500502"/>
              <a:gd name="connsiteY45" fmla="*/ 614149 h 2033517"/>
              <a:gd name="connsiteX46" fmla="*/ 5036024 w 5500502"/>
              <a:gd name="connsiteY46" fmla="*/ 668740 h 2033517"/>
              <a:gd name="connsiteX47" fmla="*/ 5090615 w 5500502"/>
              <a:gd name="connsiteY47" fmla="*/ 709684 h 2033517"/>
              <a:gd name="connsiteX48" fmla="*/ 5145206 w 5500502"/>
              <a:gd name="connsiteY48" fmla="*/ 736979 h 2033517"/>
              <a:gd name="connsiteX49" fmla="*/ 5186149 w 5500502"/>
              <a:gd name="connsiteY49" fmla="*/ 764275 h 2033517"/>
              <a:gd name="connsiteX50" fmla="*/ 5268036 w 5500502"/>
              <a:gd name="connsiteY50" fmla="*/ 832514 h 2033517"/>
              <a:gd name="connsiteX51" fmla="*/ 5308979 w 5500502"/>
              <a:gd name="connsiteY51" fmla="*/ 873457 h 2033517"/>
              <a:gd name="connsiteX52" fmla="*/ 5363570 w 5500502"/>
              <a:gd name="connsiteY52" fmla="*/ 914400 h 2033517"/>
              <a:gd name="connsiteX53" fmla="*/ 5404513 w 5500502"/>
              <a:gd name="connsiteY53" fmla="*/ 968991 h 2033517"/>
              <a:gd name="connsiteX54" fmla="*/ 5459104 w 5500502"/>
              <a:gd name="connsiteY54" fmla="*/ 1050878 h 2033517"/>
              <a:gd name="connsiteX55" fmla="*/ 5472752 w 5500502"/>
              <a:gd name="connsiteY55" fmla="*/ 1119117 h 2033517"/>
              <a:gd name="connsiteX56" fmla="*/ 5486400 w 5500502"/>
              <a:gd name="connsiteY56" fmla="*/ 1201003 h 2033517"/>
              <a:gd name="connsiteX57" fmla="*/ 5500048 w 5500502"/>
              <a:gd name="connsiteY57" fmla="*/ 1282890 h 2033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500502" h="2033517">
                <a:moveTo>
                  <a:pt x="0" y="2033517"/>
                </a:moveTo>
                <a:cubicBezTo>
                  <a:pt x="27559" y="1895723"/>
                  <a:pt x="-7159" y="2033261"/>
                  <a:pt x="81887" y="1842448"/>
                </a:cubicBezTo>
                <a:cubicBezTo>
                  <a:pt x="94054" y="1816375"/>
                  <a:pt x="102204" y="1788474"/>
                  <a:pt x="109182" y="1760561"/>
                </a:cubicBezTo>
                <a:cubicBezTo>
                  <a:pt x="113731" y="1742364"/>
                  <a:pt x="111394" y="1720837"/>
                  <a:pt x="122830" y="1705970"/>
                </a:cubicBezTo>
                <a:cubicBezTo>
                  <a:pt x="158134" y="1660075"/>
                  <a:pt x="204717" y="1624083"/>
                  <a:pt x="245660" y="1583140"/>
                </a:cubicBezTo>
                <a:cubicBezTo>
                  <a:pt x="365286" y="1463514"/>
                  <a:pt x="218886" y="1615267"/>
                  <a:pt x="313898" y="1501254"/>
                </a:cubicBezTo>
                <a:cubicBezTo>
                  <a:pt x="326254" y="1486427"/>
                  <a:pt x="341194" y="1473959"/>
                  <a:pt x="354842" y="1460311"/>
                </a:cubicBezTo>
                <a:cubicBezTo>
                  <a:pt x="404550" y="1360893"/>
                  <a:pt x="353958" y="1447693"/>
                  <a:pt x="436728" y="1351128"/>
                </a:cubicBezTo>
                <a:cubicBezTo>
                  <a:pt x="447403" y="1338674"/>
                  <a:pt x="453523" y="1322786"/>
                  <a:pt x="464024" y="1310185"/>
                </a:cubicBezTo>
                <a:cubicBezTo>
                  <a:pt x="476380" y="1295358"/>
                  <a:pt x="492406" y="1283896"/>
                  <a:pt x="504967" y="1269242"/>
                </a:cubicBezTo>
                <a:cubicBezTo>
                  <a:pt x="519770" y="1251972"/>
                  <a:pt x="530798" y="1231652"/>
                  <a:pt x="545910" y="1214651"/>
                </a:cubicBezTo>
                <a:cubicBezTo>
                  <a:pt x="567281" y="1190608"/>
                  <a:pt x="592630" y="1170322"/>
                  <a:pt x="614149" y="1146412"/>
                </a:cubicBezTo>
                <a:cubicBezTo>
                  <a:pt x="633636" y="1124760"/>
                  <a:pt x="651262" y="1101477"/>
                  <a:pt x="668740" y="1078173"/>
                </a:cubicBezTo>
                <a:cubicBezTo>
                  <a:pt x="706535" y="1027780"/>
                  <a:pt x="695840" y="1023778"/>
                  <a:pt x="750627" y="968991"/>
                </a:cubicBezTo>
                <a:cubicBezTo>
                  <a:pt x="766711" y="952907"/>
                  <a:pt x="787021" y="941696"/>
                  <a:pt x="805218" y="928048"/>
                </a:cubicBezTo>
                <a:cubicBezTo>
                  <a:pt x="809767" y="914400"/>
                  <a:pt x="811241" y="899304"/>
                  <a:pt x="818866" y="887105"/>
                </a:cubicBezTo>
                <a:cubicBezTo>
                  <a:pt x="865193" y="812982"/>
                  <a:pt x="874362" y="826909"/>
                  <a:pt x="928048" y="764275"/>
                </a:cubicBezTo>
                <a:cubicBezTo>
                  <a:pt x="960053" y="726935"/>
                  <a:pt x="996612" y="634376"/>
                  <a:pt x="1023582" y="614149"/>
                </a:cubicBezTo>
                <a:cubicBezTo>
                  <a:pt x="1041779" y="600501"/>
                  <a:pt x="1062089" y="589290"/>
                  <a:pt x="1078173" y="573206"/>
                </a:cubicBezTo>
                <a:cubicBezTo>
                  <a:pt x="1139906" y="511474"/>
                  <a:pt x="1066704" y="545185"/>
                  <a:pt x="1146412" y="518615"/>
                </a:cubicBezTo>
                <a:cubicBezTo>
                  <a:pt x="1160060" y="500418"/>
                  <a:pt x="1169881" y="478586"/>
                  <a:pt x="1187355" y="464024"/>
                </a:cubicBezTo>
                <a:cubicBezTo>
                  <a:pt x="1198407" y="454814"/>
                  <a:pt x="1215722" y="457362"/>
                  <a:pt x="1228298" y="450376"/>
                </a:cubicBezTo>
                <a:cubicBezTo>
                  <a:pt x="1256975" y="434444"/>
                  <a:pt x="1282889" y="413982"/>
                  <a:pt x="1310185" y="395785"/>
                </a:cubicBezTo>
                <a:lnTo>
                  <a:pt x="1310185" y="395785"/>
                </a:lnTo>
                <a:cubicBezTo>
                  <a:pt x="1409888" y="296082"/>
                  <a:pt x="1270645" y="426694"/>
                  <a:pt x="1460310" y="300251"/>
                </a:cubicBezTo>
                <a:cubicBezTo>
                  <a:pt x="1557804" y="235255"/>
                  <a:pt x="1510371" y="253617"/>
                  <a:pt x="1596788" y="232012"/>
                </a:cubicBezTo>
                <a:cubicBezTo>
                  <a:pt x="1633182" y="209266"/>
                  <a:pt x="1671636" y="189523"/>
                  <a:pt x="1705970" y="163773"/>
                </a:cubicBezTo>
                <a:cubicBezTo>
                  <a:pt x="1724167" y="150125"/>
                  <a:pt x="1740812" y="134115"/>
                  <a:pt x="1760561" y="122830"/>
                </a:cubicBezTo>
                <a:cubicBezTo>
                  <a:pt x="1773051" y="115693"/>
                  <a:pt x="1788637" y="115616"/>
                  <a:pt x="1801504" y="109182"/>
                </a:cubicBezTo>
                <a:cubicBezTo>
                  <a:pt x="1816175" y="101847"/>
                  <a:pt x="1828206" y="90025"/>
                  <a:pt x="1842448" y="81887"/>
                </a:cubicBezTo>
                <a:cubicBezTo>
                  <a:pt x="1860112" y="71793"/>
                  <a:pt x="1879375" y="64685"/>
                  <a:pt x="1897039" y="54591"/>
                </a:cubicBezTo>
                <a:cubicBezTo>
                  <a:pt x="1911280" y="46453"/>
                  <a:pt x="1922993" y="33958"/>
                  <a:pt x="1937982" y="27296"/>
                </a:cubicBezTo>
                <a:cubicBezTo>
                  <a:pt x="1964274" y="15611"/>
                  <a:pt x="2019869" y="0"/>
                  <a:pt x="2019869" y="0"/>
                </a:cubicBezTo>
                <a:lnTo>
                  <a:pt x="3616657" y="27296"/>
                </a:lnTo>
                <a:cubicBezTo>
                  <a:pt x="3648722" y="29861"/>
                  <a:pt x="3680243" y="37185"/>
                  <a:pt x="3712191" y="40943"/>
                </a:cubicBezTo>
                <a:cubicBezTo>
                  <a:pt x="3757597" y="46285"/>
                  <a:pt x="3803176" y="50042"/>
                  <a:pt x="3848669" y="54591"/>
                </a:cubicBezTo>
                <a:cubicBezTo>
                  <a:pt x="3930143" y="81750"/>
                  <a:pt x="3871161" y="65266"/>
                  <a:pt x="4012442" y="81887"/>
                </a:cubicBezTo>
                <a:lnTo>
                  <a:pt x="4121624" y="95534"/>
                </a:lnTo>
                <a:cubicBezTo>
                  <a:pt x="4176215" y="109182"/>
                  <a:pt x="4235067" y="111313"/>
                  <a:pt x="4285397" y="136478"/>
                </a:cubicBezTo>
                <a:cubicBezTo>
                  <a:pt x="4376067" y="181813"/>
                  <a:pt x="4399304" y="187789"/>
                  <a:pt x="4476466" y="245660"/>
                </a:cubicBezTo>
                <a:cubicBezTo>
                  <a:pt x="4680885" y="398973"/>
                  <a:pt x="4400942" y="184996"/>
                  <a:pt x="4572000" y="327546"/>
                </a:cubicBezTo>
                <a:cubicBezTo>
                  <a:pt x="4584601" y="338047"/>
                  <a:pt x="4600342" y="344341"/>
                  <a:pt x="4612943" y="354842"/>
                </a:cubicBezTo>
                <a:cubicBezTo>
                  <a:pt x="4647719" y="383822"/>
                  <a:pt x="4664671" y="417258"/>
                  <a:pt x="4708478" y="436728"/>
                </a:cubicBezTo>
                <a:cubicBezTo>
                  <a:pt x="4729675" y="446149"/>
                  <a:pt x="4753970" y="445827"/>
                  <a:pt x="4776716" y="450376"/>
                </a:cubicBezTo>
                <a:cubicBezTo>
                  <a:pt x="4862187" y="514481"/>
                  <a:pt x="4815224" y="475237"/>
                  <a:pt x="4913194" y="573206"/>
                </a:cubicBezTo>
                <a:cubicBezTo>
                  <a:pt x="4926842" y="586854"/>
                  <a:pt x="4938078" y="603443"/>
                  <a:pt x="4954137" y="614149"/>
                </a:cubicBezTo>
                <a:cubicBezTo>
                  <a:pt x="4981433" y="632346"/>
                  <a:pt x="5009780" y="649057"/>
                  <a:pt x="5036024" y="668740"/>
                </a:cubicBezTo>
                <a:cubicBezTo>
                  <a:pt x="5054221" y="682388"/>
                  <a:pt x="5071326" y="697628"/>
                  <a:pt x="5090615" y="709684"/>
                </a:cubicBezTo>
                <a:cubicBezTo>
                  <a:pt x="5107867" y="720467"/>
                  <a:pt x="5127542" y="726885"/>
                  <a:pt x="5145206" y="736979"/>
                </a:cubicBezTo>
                <a:cubicBezTo>
                  <a:pt x="5159447" y="745117"/>
                  <a:pt x="5172501" y="755176"/>
                  <a:pt x="5186149" y="764275"/>
                </a:cubicBezTo>
                <a:cubicBezTo>
                  <a:pt x="5239960" y="844990"/>
                  <a:pt x="5179884" y="769548"/>
                  <a:pt x="5268036" y="832514"/>
                </a:cubicBezTo>
                <a:cubicBezTo>
                  <a:pt x="5283742" y="843732"/>
                  <a:pt x="5294325" y="860896"/>
                  <a:pt x="5308979" y="873457"/>
                </a:cubicBezTo>
                <a:cubicBezTo>
                  <a:pt x="5326249" y="888260"/>
                  <a:pt x="5347486" y="898316"/>
                  <a:pt x="5363570" y="914400"/>
                </a:cubicBezTo>
                <a:cubicBezTo>
                  <a:pt x="5379654" y="930484"/>
                  <a:pt x="5391469" y="950357"/>
                  <a:pt x="5404513" y="968991"/>
                </a:cubicBezTo>
                <a:cubicBezTo>
                  <a:pt x="5423325" y="995866"/>
                  <a:pt x="5459104" y="1050878"/>
                  <a:pt x="5459104" y="1050878"/>
                </a:cubicBezTo>
                <a:cubicBezTo>
                  <a:pt x="5463653" y="1073624"/>
                  <a:pt x="5468602" y="1096294"/>
                  <a:pt x="5472752" y="1119117"/>
                </a:cubicBezTo>
                <a:cubicBezTo>
                  <a:pt x="5477702" y="1146342"/>
                  <a:pt x="5480397" y="1173990"/>
                  <a:pt x="5486400" y="1201003"/>
                </a:cubicBezTo>
                <a:cubicBezTo>
                  <a:pt x="5504364" y="1281839"/>
                  <a:pt x="5500048" y="1201997"/>
                  <a:pt x="5500048" y="128289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1400168" y="2886288"/>
            <a:ext cx="1528549" cy="1269241"/>
          </a:xfrm>
          <a:custGeom>
            <a:avLst/>
            <a:gdLst>
              <a:gd name="connsiteX0" fmla="*/ 1528549 w 1528549"/>
              <a:gd name="connsiteY0" fmla="*/ 0 h 1269241"/>
              <a:gd name="connsiteX1" fmla="*/ 1460310 w 1528549"/>
              <a:gd name="connsiteY1" fmla="*/ 54591 h 1269241"/>
              <a:gd name="connsiteX2" fmla="*/ 1405719 w 1528549"/>
              <a:gd name="connsiteY2" fmla="*/ 122829 h 1269241"/>
              <a:gd name="connsiteX3" fmla="*/ 1364776 w 1528549"/>
              <a:gd name="connsiteY3" fmla="*/ 136477 h 1269241"/>
              <a:gd name="connsiteX4" fmla="*/ 1241946 w 1528549"/>
              <a:gd name="connsiteY4" fmla="*/ 218364 h 1269241"/>
              <a:gd name="connsiteX5" fmla="*/ 1146411 w 1528549"/>
              <a:gd name="connsiteY5" fmla="*/ 286603 h 1269241"/>
              <a:gd name="connsiteX6" fmla="*/ 1050877 w 1528549"/>
              <a:gd name="connsiteY6" fmla="*/ 341194 h 1269241"/>
              <a:gd name="connsiteX7" fmla="*/ 941695 w 1528549"/>
              <a:gd name="connsiteY7" fmla="*/ 409432 h 1269241"/>
              <a:gd name="connsiteX8" fmla="*/ 873456 w 1528549"/>
              <a:gd name="connsiteY8" fmla="*/ 450376 h 1269241"/>
              <a:gd name="connsiteX9" fmla="*/ 723331 w 1528549"/>
              <a:gd name="connsiteY9" fmla="*/ 491319 h 1269241"/>
              <a:gd name="connsiteX10" fmla="*/ 668740 w 1528549"/>
              <a:gd name="connsiteY10" fmla="*/ 518614 h 1269241"/>
              <a:gd name="connsiteX11" fmla="*/ 614149 w 1528549"/>
              <a:gd name="connsiteY11" fmla="*/ 559558 h 1269241"/>
              <a:gd name="connsiteX12" fmla="*/ 545910 w 1528549"/>
              <a:gd name="connsiteY12" fmla="*/ 573206 h 1269241"/>
              <a:gd name="connsiteX13" fmla="*/ 423080 w 1528549"/>
              <a:gd name="connsiteY13" fmla="*/ 655092 h 1269241"/>
              <a:gd name="connsiteX14" fmla="*/ 382137 w 1528549"/>
              <a:gd name="connsiteY14" fmla="*/ 682388 h 1269241"/>
              <a:gd name="connsiteX15" fmla="*/ 341194 w 1528549"/>
              <a:gd name="connsiteY15" fmla="*/ 805217 h 1269241"/>
              <a:gd name="connsiteX16" fmla="*/ 327546 w 1528549"/>
              <a:gd name="connsiteY16" fmla="*/ 846161 h 1269241"/>
              <a:gd name="connsiteX17" fmla="*/ 259307 w 1528549"/>
              <a:gd name="connsiteY17" fmla="*/ 1009934 h 1269241"/>
              <a:gd name="connsiteX18" fmla="*/ 204716 w 1528549"/>
              <a:gd name="connsiteY18" fmla="*/ 1050877 h 1269241"/>
              <a:gd name="connsiteX19" fmla="*/ 122829 w 1528549"/>
              <a:gd name="connsiteY19" fmla="*/ 1173707 h 1269241"/>
              <a:gd name="connsiteX20" fmla="*/ 81886 w 1528549"/>
              <a:gd name="connsiteY20" fmla="*/ 1201003 h 1269241"/>
              <a:gd name="connsiteX21" fmla="*/ 0 w 1528549"/>
              <a:gd name="connsiteY21" fmla="*/ 1269241 h 1269241"/>
              <a:gd name="connsiteX22" fmla="*/ 40943 w 1528549"/>
              <a:gd name="connsiteY22" fmla="*/ 1173707 h 1269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528549" h="1269241">
                <a:moveTo>
                  <a:pt x="1528549" y="0"/>
                </a:moveTo>
                <a:cubicBezTo>
                  <a:pt x="1505803" y="18197"/>
                  <a:pt x="1480908" y="33993"/>
                  <a:pt x="1460310" y="54591"/>
                </a:cubicBezTo>
                <a:cubicBezTo>
                  <a:pt x="1439712" y="75188"/>
                  <a:pt x="1427836" y="103872"/>
                  <a:pt x="1405719" y="122829"/>
                </a:cubicBezTo>
                <a:cubicBezTo>
                  <a:pt x="1394796" y="132191"/>
                  <a:pt x="1377202" y="129228"/>
                  <a:pt x="1364776" y="136477"/>
                </a:cubicBezTo>
                <a:cubicBezTo>
                  <a:pt x="1322271" y="161272"/>
                  <a:pt x="1276741" y="183569"/>
                  <a:pt x="1241946" y="218364"/>
                </a:cubicBezTo>
                <a:cubicBezTo>
                  <a:pt x="1163896" y="296414"/>
                  <a:pt x="1242217" y="226725"/>
                  <a:pt x="1146411" y="286603"/>
                </a:cubicBezTo>
                <a:cubicBezTo>
                  <a:pt x="1051982" y="345621"/>
                  <a:pt x="1131316" y="314380"/>
                  <a:pt x="1050877" y="341194"/>
                </a:cubicBezTo>
                <a:cubicBezTo>
                  <a:pt x="1001181" y="415739"/>
                  <a:pt x="1050441" y="360002"/>
                  <a:pt x="941695" y="409432"/>
                </a:cubicBezTo>
                <a:cubicBezTo>
                  <a:pt x="917546" y="420409"/>
                  <a:pt x="897182" y="438513"/>
                  <a:pt x="873456" y="450376"/>
                </a:cubicBezTo>
                <a:cubicBezTo>
                  <a:pt x="807707" y="483251"/>
                  <a:pt x="797549" y="478949"/>
                  <a:pt x="723331" y="491319"/>
                </a:cubicBezTo>
                <a:cubicBezTo>
                  <a:pt x="705134" y="500417"/>
                  <a:pt x="685992" y="507831"/>
                  <a:pt x="668740" y="518614"/>
                </a:cubicBezTo>
                <a:cubicBezTo>
                  <a:pt x="649451" y="530670"/>
                  <a:pt x="634935" y="550320"/>
                  <a:pt x="614149" y="559558"/>
                </a:cubicBezTo>
                <a:cubicBezTo>
                  <a:pt x="592952" y="568979"/>
                  <a:pt x="568656" y="568657"/>
                  <a:pt x="545910" y="573206"/>
                </a:cubicBezTo>
                <a:lnTo>
                  <a:pt x="423080" y="655092"/>
                </a:lnTo>
                <a:lnTo>
                  <a:pt x="382137" y="682388"/>
                </a:lnTo>
                <a:lnTo>
                  <a:pt x="341194" y="805217"/>
                </a:lnTo>
                <a:cubicBezTo>
                  <a:pt x="336645" y="818865"/>
                  <a:pt x="331035" y="832204"/>
                  <a:pt x="327546" y="846161"/>
                </a:cubicBezTo>
                <a:cubicBezTo>
                  <a:pt x="310942" y="912577"/>
                  <a:pt x="307291" y="943956"/>
                  <a:pt x="259307" y="1009934"/>
                </a:cubicBezTo>
                <a:cubicBezTo>
                  <a:pt x="245928" y="1028330"/>
                  <a:pt x="220800" y="1034793"/>
                  <a:pt x="204716" y="1050877"/>
                </a:cubicBezTo>
                <a:cubicBezTo>
                  <a:pt x="126153" y="1129440"/>
                  <a:pt x="200787" y="1082756"/>
                  <a:pt x="122829" y="1173707"/>
                </a:cubicBezTo>
                <a:cubicBezTo>
                  <a:pt x="112154" y="1186161"/>
                  <a:pt x="94487" y="1190502"/>
                  <a:pt x="81886" y="1201003"/>
                </a:cubicBezTo>
                <a:cubicBezTo>
                  <a:pt x="-23189" y="1288566"/>
                  <a:pt x="101647" y="1201477"/>
                  <a:pt x="0" y="1269241"/>
                </a:cubicBezTo>
                <a:cubicBezTo>
                  <a:pt x="15319" y="1177321"/>
                  <a:pt x="-11103" y="1199730"/>
                  <a:pt x="40943" y="117370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93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9138"/>
            <a:ext cx="8363272" cy="4868862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85000" lnSpcReduction="20000"/>
          </a:bodyPr>
          <a:lstStyle/>
          <a:p>
            <a:pPr lvl="0" algn="l" rtl="0"/>
            <a:r>
              <a:rPr lang="en-US" sz="2000" b="1" i="1" dirty="0" smtClean="0">
                <a:solidFill>
                  <a:schemeClr val="accent1"/>
                </a:solidFill>
              </a:rPr>
              <a:t>IP per Country: </a:t>
            </a:r>
          </a:p>
          <a:p>
            <a:pPr lvl="1" algn="l" rtl="0"/>
            <a:r>
              <a:rPr lang="en-US" sz="1600" i="1" dirty="0" smtClean="0">
                <a:solidFill>
                  <a:schemeClr val="accent1"/>
                </a:solidFill>
                <a:hlinkClick r:id="rId3"/>
              </a:rPr>
              <a:t>http</a:t>
            </a:r>
            <a:r>
              <a:rPr lang="en-US" sz="1600" i="1" dirty="0">
                <a:solidFill>
                  <a:schemeClr val="accent1"/>
                </a:solidFill>
                <a:hlinkClick r:id="rId3"/>
              </a:rPr>
              <a:t>://</a:t>
            </a:r>
            <a:r>
              <a:rPr lang="en-US" sz="1600" i="1" dirty="0" smtClean="0">
                <a:solidFill>
                  <a:schemeClr val="accent1"/>
                </a:solidFill>
                <a:hlinkClick r:id="rId3"/>
              </a:rPr>
              <a:t>www.whois.sc/internet-statistics/country-ip-counts/</a:t>
            </a:r>
            <a:r>
              <a:rPr lang="en-US" sz="1600" i="1" dirty="0" smtClean="0">
                <a:solidFill>
                  <a:schemeClr val="accent1"/>
                </a:solidFill>
              </a:rPr>
              <a:t> ,</a:t>
            </a:r>
          </a:p>
          <a:p>
            <a:pPr lvl="1" algn="l" rtl="0"/>
            <a:r>
              <a:rPr lang="en-US" sz="1600" i="1" dirty="0">
                <a:solidFill>
                  <a:schemeClr val="accent1"/>
                </a:solidFill>
              </a:rPr>
              <a:t>Akamai: </a:t>
            </a:r>
            <a:r>
              <a:rPr lang="en-US" sz="1600" i="1" dirty="0">
                <a:solidFill>
                  <a:schemeClr val="accent1"/>
                </a:solidFill>
                <a:hlinkClick r:id="rId4"/>
              </a:rPr>
              <a:t>http://www.akamai.com/stateoftheinternet</a:t>
            </a:r>
            <a:r>
              <a:rPr lang="en-US" sz="1600" i="1" dirty="0" smtClean="0">
                <a:solidFill>
                  <a:schemeClr val="accent1"/>
                </a:solidFill>
                <a:hlinkClick r:id="rId4"/>
              </a:rPr>
              <a:t>/</a:t>
            </a:r>
            <a:r>
              <a:rPr lang="en-US" sz="1600" i="1" dirty="0" smtClean="0">
                <a:solidFill>
                  <a:schemeClr val="accent1"/>
                </a:solidFill>
              </a:rPr>
              <a:t> </a:t>
            </a:r>
          </a:p>
          <a:p>
            <a:pPr lvl="0" algn="l" rtl="0"/>
            <a:r>
              <a:rPr lang="en-US" sz="2000" b="1" i="1" dirty="0" smtClean="0">
                <a:solidFill>
                  <a:schemeClr val="accent1"/>
                </a:solidFill>
              </a:rPr>
              <a:t>Connectivity</a:t>
            </a:r>
            <a:r>
              <a:rPr lang="en-US" sz="2000" i="1" dirty="0" smtClean="0">
                <a:solidFill>
                  <a:schemeClr val="accent1"/>
                </a:solidFill>
              </a:rPr>
              <a:t>:</a:t>
            </a:r>
          </a:p>
          <a:p>
            <a:pPr lvl="1" algn="l" rtl="0"/>
            <a:r>
              <a:rPr lang="en-US" sz="1600" i="1" dirty="0">
                <a:solidFill>
                  <a:schemeClr val="accent1"/>
                </a:solidFill>
              </a:rPr>
              <a:t>Akamai: </a:t>
            </a:r>
            <a:r>
              <a:rPr lang="en-US" sz="1600" i="1" dirty="0">
                <a:solidFill>
                  <a:schemeClr val="accent1"/>
                </a:solidFill>
                <a:hlinkClick r:id="rId4"/>
              </a:rPr>
              <a:t>http://www.akamai.com/stateoftheinternet</a:t>
            </a:r>
            <a:r>
              <a:rPr lang="en-US" sz="1600" i="1" dirty="0" smtClean="0">
                <a:solidFill>
                  <a:schemeClr val="accent1"/>
                </a:solidFill>
                <a:hlinkClick r:id="rId4"/>
              </a:rPr>
              <a:t>/</a:t>
            </a:r>
            <a:r>
              <a:rPr lang="en-US" sz="1600" i="1" dirty="0" smtClean="0">
                <a:solidFill>
                  <a:schemeClr val="accent1"/>
                </a:solidFill>
              </a:rPr>
              <a:t> </a:t>
            </a:r>
          </a:p>
          <a:p>
            <a:pPr lvl="1" algn="l" rtl="0"/>
            <a:r>
              <a:rPr lang="en-US" sz="1600" i="1" dirty="0">
                <a:solidFill>
                  <a:schemeClr val="accent1"/>
                </a:solidFill>
              </a:rPr>
              <a:t>Netindex.com: </a:t>
            </a:r>
            <a:r>
              <a:rPr lang="en-US" sz="1600" i="1" dirty="0">
                <a:solidFill>
                  <a:schemeClr val="accent1"/>
                </a:solidFill>
                <a:hlinkClick r:id="rId5"/>
              </a:rPr>
              <a:t>http://netindex.com/upload/allcountries</a:t>
            </a:r>
            <a:r>
              <a:rPr lang="en-US" sz="1600" i="1" dirty="0" smtClean="0">
                <a:solidFill>
                  <a:schemeClr val="accent1"/>
                </a:solidFill>
                <a:hlinkClick r:id="rId5"/>
              </a:rPr>
              <a:t>/</a:t>
            </a:r>
            <a:r>
              <a:rPr lang="en-US" sz="1600" i="1" dirty="0">
                <a:solidFill>
                  <a:schemeClr val="accent1"/>
                </a:solidFill>
              </a:rPr>
              <a:t>, </a:t>
            </a:r>
            <a:r>
              <a:rPr lang="en-US" sz="1600" i="1" dirty="0">
                <a:solidFill>
                  <a:schemeClr val="accent1"/>
                </a:solidFill>
                <a:hlinkClick r:id="rId6"/>
              </a:rPr>
              <a:t>http://netindex.com/download/allcountries</a:t>
            </a:r>
            <a:r>
              <a:rPr lang="en-US" sz="1600" i="1" dirty="0" smtClean="0">
                <a:solidFill>
                  <a:schemeClr val="accent1"/>
                </a:solidFill>
                <a:hlinkClick r:id="rId6"/>
              </a:rPr>
              <a:t>/</a:t>
            </a:r>
            <a:r>
              <a:rPr lang="en-US" sz="1600" i="1" dirty="0" smtClean="0">
                <a:solidFill>
                  <a:schemeClr val="accent1"/>
                </a:solidFill>
              </a:rPr>
              <a:t> </a:t>
            </a:r>
          </a:p>
          <a:p>
            <a:pPr algn="l" rtl="0"/>
            <a:r>
              <a:rPr lang="en-US" sz="2000" b="1" i="1" dirty="0" smtClean="0">
                <a:solidFill>
                  <a:schemeClr val="accent1"/>
                </a:solidFill>
              </a:rPr>
              <a:t>Domains :</a:t>
            </a:r>
          </a:p>
          <a:p>
            <a:pPr lvl="1" algn="l" rtl="0"/>
            <a:r>
              <a:rPr lang="en-US" sz="1600" i="1" dirty="0">
                <a:solidFill>
                  <a:schemeClr val="accent1"/>
                </a:solidFill>
                <a:hlinkClick r:id="rId7"/>
              </a:rPr>
              <a:t>http://www.webhosting.info/domains/country_stats</a:t>
            </a:r>
            <a:r>
              <a:rPr lang="en-US" sz="1600" i="1" dirty="0" smtClean="0">
                <a:solidFill>
                  <a:schemeClr val="accent1"/>
                </a:solidFill>
                <a:hlinkClick r:id="rId7"/>
              </a:rPr>
              <a:t>/</a:t>
            </a:r>
            <a:endParaRPr lang="en-US" sz="1600" i="1" dirty="0" smtClean="0">
              <a:solidFill>
                <a:schemeClr val="accent1"/>
              </a:solidFill>
            </a:endParaRPr>
          </a:p>
          <a:p>
            <a:pPr algn="l" rtl="0"/>
            <a:r>
              <a:rPr lang="en-US" sz="2000" b="1" i="1" dirty="0" smtClean="0">
                <a:solidFill>
                  <a:schemeClr val="accent1"/>
                </a:solidFill>
              </a:rPr>
              <a:t>IXPs:</a:t>
            </a:r>
          </a:p>
          <a:p>
            <a:pPr lvl="1" algn="l" rtl="0"/>
            <a:r>
              <a:rPr lang="en-US" sz="1600" b="1" i="1" dirty="0">
                <a:solidFill>
                  <a:schemeClr val="accent1"/>
                </a:solidFill>
                <a:hlinkClick r:id="rId8"/>
              </a:rPr>
              <a:t>https://</a:t>
            </a:r>
            <a:r>
              <a:rPr lang="en-US" sz="1600" b="1" i="1" dirty="0" smtClean="0">
                <a:solidFill>
                  <a:schemeClr val="accent1"/>
                </a:solidFill>
                <a:hlinkClick r:id="rId8"/>
              </a:rPr>
              <a:t>prefix.pch.net/applications/ixpdir/index.php?sort=country&amp;order=asc</a:t>
            </a:r>
            <a:endParaRPr lang="en-US" sz="1600" b="1" i="1" dirty="0" smtClean="0">
              <a:solidFill>
                <a:schemeClr val="accent1"/>
              </a:solidFill>
            </a:endParaRPr>
          </a:p>
          <a:p>
            <a:pPr lvl="1" algn="l" rtl="0"/>
            <a:r>
              <a:rPr lang="en-US" sz="1600" b="1" i="1" dirty="0">
                <a:solidFill>
                  <a:schemeClr val="accent1"/>
                </a:solidFill>
                <a:hlinkClick r:id="rId9"/>
              </a:rPr>
              <a:t>https://</a:t>
            </a:r>
            <a:r>
              <a:rPr lang="en-US" sz="1600" b="1" i="1" dirty="0" smtClean="0">
                <a:solidFill>
                  <a:schemeClr val="accent1"/>
                </a:solidFill>
                <a:hlinkClick r:id="rId9"/>
              </a:rPr>
              <a:t>prefix.pch.net/applications/ixpdir/summary/growth</a:t>
            </a:r>
            <a:endParaRPr lang="en-US" sz="1600" b="1" i="1" dirty="0" smtClean="0">
              <a:solidFill>
                <a:schemeClr val="accent1"/>
              </a:solidFill>
            </a:endParaRPr>
          </a:p>
          <a:p>
            <a:pPr algn="l" rtl="0"/>
            <a:r>
              <a:rPr lang="en-US" sz="2000" b="1" i="1" dirty="0" smtClean="0">
                <a:solidFill>
                  <a:schemeClr val="accent1"/>
                </a:solidFill>
              </a:rPr>
              <a:t>Root Servers:</a:t>
            </a:r>
          </a:p>
          <a:p>
            <a:pPr lvl="1" algn="l" rtl="0"/>
            <a:r>
              <a:rPr lang="en-US" sz="1600" b="1" i="1" dirty="0">
                <a:solidFill>
                  <a:schemeClr val="accent1"/>
                </a:solidFill>
                <a:hlinkClick r:id="rId10"/>
              </a:rPr>
              <a:t>https://prefix.pch.net/applications/ixpdir/summary/root-servers</a:t>
            </a:r>
            <a:r>
              <a:rPr lang="en-US" sz="1600" b="1" i="1" dirty="0" smtClean="0">
                <a:solidFill>
                  <a:schemeClr val="accent1"/>
                </a:solidFill>
                <a:hlinkClick r:id="rId10"/>
              </a:rPr>
              <a:t>/</a:t>
            </a:r>
            <a:endParaRPr lang="en-US" sz="1600" b="1" i="1" dirty="0" smtClean="0">
              <a:solidFill>
                <a:schemeClr val="accent1"/>
              </a:solidFill>
            </a:endParaRPr>
          </a:p>
          <a:p>
            <a:pPr lvl="1" algn="l" rtl="0"/>
            <a:r>
              <a:rPr lang="en-US" sz="1600" b="1" i="1" dirty="0">
                <a:solidFill>
                  <a:schemeClr val="accent1"/>
                </a:solidFill>
                <a:hlinkClick r:id="rId11"/>
              </a:rPr>
              <a:t>http://root-servers.org</a:t>
            </a:r>
            <a:r>
              <a:rPr lang="en-US" sz="1600" b="1" i="1" dirty="0" smtClean="0">
                <a:solidFill>
                  <a:schemeClr val="accent1"/>
                </a:solidFill>
                <a:hlinkClick r:id="rId11"/>
              </a:rPr>
              <a:t>/</a:t>
            </a:r>
            <a:endParaRPr lang="en-US" sz="1600" b="1" i="1" dirty="0" smtClean="0">
              <a:solidFill>
                <a:schemeClr val="accent1"/>
              </a:solidFill>
            </a:endParaRPr>
          </a:p>
          <a:p>
            <a:pPr algn="l" rtl="0"/>
            <a:r>
              <a:rPr lang="en-US" sz="2000" b="1" i="1" dirty="0" smtClean="0">
                <a:solidFill>
                  <a:schemeClr val="accent1"/>
                </a:solidFill>
              </a:rPr>
              <a:t>Registrars:</a:t>
            </a:r>
          </a:p>
          <a:p>
            <a:pPr lvl="1" algn="l" rtl="0"/>
            <a:r>
              <a:rPr lang="en-US" sz="1600" b="1" i="1" dirty="0" smtClean="0">
                <a:solidFill>
                  <a:schemeClr val="accent1"/>
                </a:solidFill>
              </a:rPr>
              <a:t>GTLD: </a:t>
            </a:r>
            <a:r>
              <a:rPr lang="en-US" sz="1600" b="1" i="1" dirty="0" smtClean="0">
                <a:solidFill>
                  <a:schemeClr val="accent1"/>
                </a:solidFill>
                <a:hlinkClick r:id="rId12"/>
              </a:rPr>
              <a:t>http</a:t>
            </a:r>
            <a:r>
              <a:rPr lang="en-US" sz="1600" b="1" i="1" dirty="0">
                <a:solidFill>
                  <a:schemeClr val="accent1"/>
                </a:solidFill>
                <a:hlinkClick r:id="rId12"/>
              </a:rPr>
              <a:t>://www.webhosting.info/registrars</a:t>
            </a:r>
            <a:r>
              <a:rPr lang="en-US" sz="1600" b="1" i="1" dirty="0" smtClean="0">
                <a:solidFill>
                  <a:schemeClr val="accent1"/>
                </a:solidFill>
                <a:hlinkClick r:id="rId12"/>
              </a:rPr>
              <a:t>/</a:t>
            </a:r>
            <a:endParaRPr lang="en-US" sz="1600" b="1" i="1" dirty="0" smtClean="0">
              <a:solidFill>
                <a:schemeClr val="accent1"/>
              </a:solidFill>
            </a:endParaRPr>
          </a:p>
          <a:p>
            <a:pPr algn="l" rtl="0"/>
            <a:r>
              <a:rPr lang="en-US" sz="2000" b="1" i="1" dirty="0" smtClean="0">
                <a:solidFill>
                  <a:schemeClr val="accent1"/>
                </a:solidFill>
              </a:rPr>
              <a:t>Registries:</a:t>
            </a:r>
          </a:p>
          <a:p>
            <a:pPr lvl="1" algn="l" rtl="0"/>
            <a:r>
              <a:rPr lang="en-US" sz="1600" b="1" i="1" dirty="0">
                <a:solidFill>
                  <a:schemeClr val="accent1"/>
                </a:solidFill>
              </a:rPr>
              <a:t>GTLD: </a:t>
            </a:r>
            <a:r>
              <a:rPr lang="en-US" sz="1600" b="1" i="1" dirty="0" smtClean="0">
                <a:solidFill>
                  <a:schemeClr val="accent1"/>
                </a:solidFill>
                <a:hlinkClick r:id="rId13"/>
              </a:rPr>
              <a:t>http</a:t>
            </a:r>
            <a:r>
              <a:rPr lang="en-US" sz="1600" b="1" i="1" dirty="0">
                <a:solidFill>
                  <a:schemeClr val="accent1"/>
                </a:solidFill>
                <a:hlinkClick r:id="rId13"/>
              </a:rPr>
              <a:t>://</a:t>
            </a:r>
            <a:r>
              <a:rPr lang="en-US" sz="1600" b="1" i="1" dirty="0" smtClean="0">
                <a:solidFill>
                  <a:schemeClr val="accent1"/>
                </a:solidFill>
                <a:hlinkClick r:id="rId13"/>
              </a:rPr>
              <a:t>www.webhosting.info/registries/country_stats</a:t>
            </a:r>
            <a:endParaRPr lang="en-US" sz="1600" b="1" i="1" dirty="0" smtClean="0">
              <a:solidFill>
                <a:schemeClr val="accent1"/>
              </a:solidFill>
            </a:endParaRPr>
          </a:p>
          <a:p>
            <a:pPr lvl="0" algn="l" rtl="0"/>
            <a:r>
              <a:rPr lang="en-US" sz="1800" b="1" dirty="0" smtClean="0">
                <a:solidFill>
                  <a:schemeClr val="accent1"/>
                </a:solidFill>
              </a:rPr>
              <a:t>Traffic/Services (not at level of Arab Countries):</a:t>
            </a:r>
            <a:endParaRPr lang="en-US" sz="1800" b="1" dirty="0">
              <a:solidFill>
                <a:schemeClr val="accent1"/>
              </a:solidFill>
            </a:endParaRPr>
          </a:p>
          <a:p>
            <a:pPr lvl="1" algn="l" rtl="0"/>
            <a:r>
              <a:rPr lang="en-US" sz="1400" dirty="0">
                <a:solidFill>
                  <a:schemeClr val="accent1"/>
                </a:solidFill>
                <a:hlinkClick r:id="rId14"/>
              </a:rPr>
              <a:t>http://www.cisco.com/en/US/solutions/ns341/ns525/ns537/ns705/ns1186/vnisa_graphing_tool.html</a:t>
            </a:r>
            <a:endParaRPr lang="en-US" sz="1400" dirty="0">
              <a:solidFill>
                <a:schemeClr val="accent1"/>
              </a:solidFill>
            </a:endParaRPr>
          </a:p>
          <a:p>
            <a:pPr lvl="1" algn="l" rtl="0"/>
            <a:r>
              <a:rPr lang="en-US" sz="1400" dirty="0" smtClean="0">
                <a:hlinkClick r:id="rId15"/>
              </a:rPr>
              <a:t>http</a:t>
            </a:r>
            <a:r>
              <a:rPr lang="en-US" sz="1400" dirty="0">
                <a:hlinkClick r:id="rId15"/>
              </a:rPr>
              <a:t>://www.cisco.com/web/solutions/sp/vni/vni_mobile_forecast_highlights/index.html</a:t>
            </a:r>
            <a:endParaRPr lang="en-US" sz="1200" b="1" i="1" dirty="0">
              <a:solidFill>
                <a:schemeClr val="accent1"/>
              </a:solidFill>
            </a:endParaRPr>
          </a:p>
          <a:p>
            <a:pPr algn="l" rtl="0"/>
            <a:endParaRPr lang="en-US" sz="2000" b="1" i="1" dirty="0" smtClean="0">
              <a:solidFill>
                <a:schemeClr val="accent1"/>
              </a:solidFill>
            </a:endParaRPr>
          </a:p>
          <a:p>
            <a:pPr algn="l" rtl="0"/>
            <a:endParaRPr lang="en-US" sz="2000" i="1" dirty="0" smtClean="0">
              <a:solidFill>
                <a:schemeClr val="accent1"/>
              </a:solidFill>
            </a:endParaRPr>
          </a:p>
          <a:p>
            <a:pPr algn="l" rtl="0"/>
            <a:endParaRPr lang="en-US" sz="2000" i="1" dirty="0" smtClean="0">
              <a:solidFill>
                <a:schemeClr val="accent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1484313"/>
            <a:ext cx="8374385" cy="496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i="1" dirty="0" smtClean="0">
                <a:solidFill>
                  <a:schemeClr val="bg1"/>
                </a:solidFill>
              </a:rPr>
              <a:t>Sources for Main Parameters</a:t>
            </a:r>
            <a:endParaRPr lang="en-US" sz="3200" b="1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10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9138"/>
            <a:ext cx="8363272" cy="4868862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lvl="0" algn="l" rtl="0"/>
            <a:r>
              <a:rPr lang="en-US" i="1" dirty="0" smtClean="0">
                <a:solidFill>
                  <a:schemeClr val="accent1"/>
                </a:solidFill>
              </a:rPr>
              <a:t>The Arab region which has </a:t>
            </a:r>
            <a:r>
              <a:rPr lang="en-US" b="1" i="1" dirty="0" smtClean="0">
                <a:solidFill>
                  <a:srgbClr val="00B0F0"/>
                </a:solidFill>
              </a:rPr>
              <a:t>5.13%</a:t>
            </a:r>
            <a:r>
              <a:rPr lang="en-US" i="1" dirty="0" smtClean="0">
                <a:solidFill>
                  <a:schemeClr val="accent1"/>
                </a:solidFill>
              </a:rPr>
              <a:t> of world population, 3.8% of world GDP, </a:t>
            </a:r>
            <a:r>
              <a:rPr lang="en-US" b="1" i="1" dirty="0" smtClean="0">
                <a:solidFill>
                  <a:srgbClr val="00B0F0"/>
                </a:solidFill>
              </a:rPr>
              <a:t>4.53% </a:t>
            </a:r>
            <a:r>
              <a:rPr lang="en-US" i="1" dirty="0" smtClean="0">
                <a:solidFill>
                  <a:schemeClr val="accent1"/>
                </a:solidFill>
              </a:rPr>
              <a:t>of world literates, 9.63% of world land, 4.22% of world Internet Users , </a:t>
            </a:r>
            <a:r>
              <a:rPr lang="en-US" b="1" i="1" dirty="0" smtClean="0">
                <a:solidFill>
                  <a:srgbClr val="7030A0"/>
                </a:solidFill>
              </a:rPr>
              <a:t>5.8% </a:t>
            </a:r>
            <a:r>
              <a:rPr lang="en-US" i="1" dirty="0" smtClean="0">
                <a:solidFill>
                  <a:schemeClr val="accent1"/>
                </a:solidFill>
              </a:rPr>
              <a:t>of world mobile subscribers, </a:t>
            </a:r>
            <a:r>
              <a:rPr lang="en-US" b="1" i="1" dirty="0" smtClean="0">
                <a:solidFill>
                  <a:srgbClr val="FFC000"/>
                </a:solidFill>
              </a:rPr>
              <a:t>2.99%</a:t>
            </a:r>
            <a:r>
              <a:rPr lang="en-US" i="1" dirty="0" smtClean="0">
                <a:solidFill>
                  <a:schemeClr val="accent1"/>
                </a:solidFill>
              </a:rPr>
              <a:t> of world fixed lines, </a:t>
            </a:r>
            <a:r>
              <a:rPr lang="en-US" b="1" i="1" dirty="0" smtClean="0">
                <a:solidFill>
                  <a:srgbClr val="FF0000"/>
                </a:solidFill>
              </a:rPr>
              <a:t>0.88 % </a:t>
            </a:r>
            <a:r>
              <a:rPr lang="en-US" i="1" dirty="0" smtClean="0">
                <a:solidFill>
                  <a:schemeClr val="accent1"/>
                </a:solidFill>
              </a:rPr>
              <a:t>of world IP addresses, </a:t>
            </a:r>
            <a:r>
              <a:rPr lang="en-US" b="1" i="1" dirty="0" smtClean="0">
                <a:solidFill>
                  <a:srgbClr val="FF0000"/>
                </a:solidFill>
              </a:rPr>
              <a:t>0.2% </a:t>
            </a:r>
            <a:r>
              <a:rPr lang="en-US" i="1" dirty="0" smtClean="0">
                <a:solidFill>
                  <a:schemeClr val="accent1"/>
                </a:solidFill>
              </a:rPr>
              <a:t>of world hosts, </a:t>
            </a:r>
            <a:r>
              <a:rPr lang="en-US" b="1" i="1" dirty="0" smtClean="0">
                <a:solidFill>
                  <a:srgbClr val="FF0000"/>
                </a:solidFill>
              </a:rPr>
              <a:t>0.16%</a:t>
            </a:r>
            <a:r>
              <a:rPr lang="en-US" i="1" dirty="0" smtClean="0">
                <a:solidFill>
                  <a:schemeClr val="accent1"/>
                </a:solidFill>
              </a:rPr>
              <a:t> of world domains, and </a:t>
            </a:r>
            <a:r>
              <a:rPr lang="en-US" b="1" i="1" u="sng" dirty="0" smtClean="0">
                <a:solidFill>
                  <a:srgbClr val="FF0000"/>
                </a:solidFill>
              </a:rPr>
              <a:t>0.0036%</a:t>
            </a:r>
            <a:r>
              <a:rPr lang="en-US" i="1" dirty="0" smtClean="0">
                <a:solidFill>
                  <a:schemeClr val="accent1"/>
                </a:solidFill>
              </a:rPr>
              <a:t> of world IXP Traffic from </a:t>
            </a:r>
            <a:r>
              <a:rPr lang="en-US" b="1" i="1" dirty="0" smtClean="0">
                <a:solidFill>
                  <a:srgbClr val="FF0000"/>
                </a:solidFill>
              </a:rPr>
              <a:t>0.34% </a:t>
            </a:r>
            <a:r>
              <a:rPr lang="en-US" i="1" dirty="0" smtClean="0">
                <a:solidFill>
                  <a:schemeClr val="accent1"/>
                </a:solidFill>
              </a:rPr>
              <a:t>of world IXP participants 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1484313"/>
            <a:ext cx="8374385" cy="496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Benchmarking Arab Region </a:t>
            </a:r>
          </a:p>
        </p:txBody>
      </p:sp>
      <p:sp>
        <p:nvSpPr>
          <p:cNvPr id="5" name="Rectangle 4"/>
          <p:cNvSpPr/>
          <p:nvPr/>
        </p:nvSpPr>
        <p:spPr>
          <a:xfrm>
            <a:off x="4255246" y="3244334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accent1"/>
                </a:solidFill>
              </a:rPr>
              <a:t>5.13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73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9138"/>
            <a:ext cx="8363272" cy="4868862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lvl="0" algn="l" rtl="0"/>
            <a:r>
              <a:rPr lang="en-US" i="1" dirty="0" smtClean="0">
                <a:solidFill>
                  <a:schemeClr val="accent1"/>
                </a:solidFill>
              </a:rPr>
              <a:t>The effect of the divide in the region compared to the global. The amount of data transmitted per capita is about </a:t>
            </a:r>
            <a:r>
              <a:rPr lang="en-US" b="1" i="1" dirty="0" smtClean="0">
                <a:solidFill>
                  <a:srgbClr val="FF0000"/>
                </a:solidFill>
              </a:rPr>
              <a:t>1 GB/Month</a:t>
            </a:r>
            <a:r>
              <a:rPr lang="en-US" i="1" dirty="0" smtClean="0">
                <a:solidFill>
                  <a:schemeClr val="accent1"/>
                </a:solidFill>
              </a:rPr>
              <a:t> compared to a global average of </a:t>
            </a:r>
            <a:r>
              <a:rPr lang="en-US" b="1" i="1" dirty="0" smtClean="0">
                <a:solidFill>
                  <a:srgbClr val="FF0000"/>
                </a:solidFill>
              </a:rPr>
              <a:t>14.5 GB/Month </a:t>
            </a:r>
            <a:r>
              <a:rPr lang="en-US" i="1" dirty="0" smtClean="0">
                <a:solidFill>
                  <a:schemeClr val="accent1"/>
                </a:solidFill>
              </a:rPr>
              <a:t>with an average speed of </a:t>
            </a:r>
            <a:r>
              <a:rPr lang="en-US" b="1" i="1" dirty="0" smtClean="0">
                <a:solidFill>
                  <a:srgbClr val="FF0000"/>
                </a:solidFill>
              </a:rPr>
              <a:t>1.1 Mbps </a:t>
            </a:r>
            <a:r>
              <a:rPr lang="en-US" i="1" dirty="0" smtClean="0">
                <a:solidFill>
                  <a:schemeClr val="accent1"/>
                </a:solidFill>
              </a:rPr>
              <a:t>compared to global average speed of </a:t>
            </a:r>
            <a:r>
              <a:rPr lang="en-US" b="1" i="1" dirty="0">
                <a:solidFill>
                  <a:srgbClr val="FF0000"/>
                </a:solidFill>
              </a:rPr>
              <a:t>10.44 Mbps </a:t>
            </a:r>
            <a:r>
              <a:rPr lang="en-US" i="1" dirty="0">
                <a:solidFill>
                  <a:schemeClr val="accent1"/>
                </a:solidFill>
              </a:rPr>
              <a:t>, </a:t>
            </a:r>
            <a:r>
              <a:rPr lang="en-US" i="1" dirty="0" smtClean="0">
                <a:solidFill>
                  <a:schemeClr val="accent1"/>
                </a:solidFill>
              </a:rPr>
              <a:t>and the price of delivery per 1 Mbps/Month is </a:t>
            </a:r>
            <a:r>
              <a:rPr lang="en-US" b="1" i="1" dirty="0" smtClean="0">
                <a:solidFill>
                  <a:srgbClr val="FF0000"/>
                </a:solidFill>
              </a:rPr>
              <a:t>1000% for ADSL </a:t>
            </a:r>
            <a:r>
              <a:rPr lang="en-US" i="1" dirty="0" smtClean="0">
                <a:solidFill>
                  <a:schemeClr val="accent1"/>
                </a:solidFill>
              </a:rPr>
              <a:t>and </a:t>
            </a:r>
            <a:r>
              <a:rPr lang="en-US" b="1" i="1" dirty="0" smtClean="0">
                <a:solidFill>
                  <a:srgbClr val="FF0000"/>
                </a:solidFill>
              </a:rPr>
              <a:t>2215% for Leased </a:t>
            </a:r>
            <a:r>
              <a:rPr lang="en-US" i="1" dirty="0" smtClean="0">
                <a:solidFill>
                  <a:schemeClr val="accent1"/>
                </a:solidFill>
              </a:rPr>
              <a:t>lines compared to OECD.</a:t>
            </a:r>
          </a:p>
          <a:p>
            <a:pPr marL="0" lvl="0" indent="0" algn="ctr" rtl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High Cost 			Low Usage 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1484313"/>
            <a:ext cx="8374385" cy="496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The Resulting Performance</a:t>
            </a:r>
          </a:p>
        </p:txBody>
      </p:sp>
      <p:sp>
        <p:nvSpPr>
          <p:cNvPr id="5" name="Rectangle 4"/>
          <p:cNvSpPr/>
          <p:nvPr/>
        </p:nvSpPr>
        <p:spPr>
          <a:xfrm>
            <a:off x="4255246" y="3244334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accent1"/>
                </a:solidFill>
              </a:rPr>
              <a:t>5.13</a:t>
            </a:r>
            <a:endParaRPr lang="en-US" dirty="0"/>
          </a:p>
        </p:txBody>
      </p:sp>
      <p:sp>
        <p:nvSpPr>
          <p:cNvPr id="6" name="Left-Right Arrow 5"/>
          <p:cNvSpPr/>
          <p:nvPr/>
        </p:nvSpPr>
        <p:spPr>
          <a:xfrm>
            <a:off x="3902644" y="6054645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9138"/>
            <a:ext cx="8363272" cy="4868862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85000" lnSpcReduction="10000"/>
          </a:bodyPr>
          <a:lstStyle/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>
                <a:solidFill>
                  <a:schemeClr val="accent1"/>
                </a:solidFill>
              </a:rPr>
              <a:t>Telecom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>
                <a:solidFill>
                  <a:schemeClr val="accent1"/>
                </a:solidFill>
              </a:rPr>
              <a:t>IT 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>
                <a:solidFill>
                  <a:schemeClr val="accent1"/>
                </a:solidFill>
              </a:rPr>
              <a:t>Media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>
                <a:solidFill>
                  <a:schemeClr val="accent1"/>
                </a:solidFill>
              </a:rPr>
              <a:t>Statistics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>
                <a:solidFill>
                  <a:schemeClr val="accent1"/>
                </a:solidFill>
              </a:rPr>
              <a:t>Economics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>
                <a:solidFill>
                  <a:schemeClr val="accent1"/>
                </a:solidFill>
              </a:rPr>
              <a:t>Human Resources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>
                <a:solidFill>
                  <a:schemeClr val="accent1"/>
                </a:solidFill>
              </a:rPr>
              <a:t>Strategic Planning</a:t>
            </a:r>
          </a:p>
          <a:p>
            <a:pPr marL="0" indent="0" algn="l" rtl="0" fontAlgn="auto">
              <a:spcAft>
                <a:spcPts val="0"/>
              </a:spcAft>
              <a:buNone/>
              <a:defRPr/>
            </a:pPr>
            <a:r>
              <a:rPr lang="en-US" i="1" dirty="0" smtClean="0">
                <a:solidFill>
                  <a:schemeClr val="accent1"/>
                </a:solidFill>
              </a:rPr>
              <a:t>……Multi-Experiences</a:t>
            </a:r>
          </a:p>
          <a:p>
            <a:pPr algn="ctr" rtl="0" fontAlgn="auto">
              <a:spcAft>
                <a:spcPts val="0"/>
              </a:spcAft>
              <a:buNone/>
              <a:defRPr/>
            </a:pPr>
            <a:r>
              <a:rPr lang="en-US" i="1" dirty="0" smtClean="0">
                <a:solidFill>
                  <a:schemeClr val="accent1"/>
                </a:solidFill>
              </a:rPr>
              <a:t>To work effectively with </a:t>
            </a:r>
          </a:p>
          <a:p>
            <a:pPr algn="ctr" rtl="0" fontAlgn="auto">
              <a:spcAft>
                <a:spcPts val="0"/>
              </a:spcAft>
              <a:buNone/>
              <a:defRPr/>
            </a:pPr>
            <a:r>
              <a:rPr lang="en-US" i="1" dirty="0" smtClean="0">
                <a:solidFill>
                  <a:schemeClr val="accent1"/>
                </a:solidFill>
              </a:rPr>
              <a:t>Politicians, Operators, </a:t>
            </a:r>
            <a:r>
              <a:rPr lang="en-US" i="1" dirty="0" smtClean="0">
                <a:solidFill>
                  <a:schemeClr val="accent1"/>
                </a:solidFill>
              </a:rPr>
              <a:t>Infrastructure Providers, ISPs, </a:t>
            </a:r>
            <a:r>
              <a:rPr lang="en-US" i="1" dirty="0" smtClean="0">
                <a:solidFill>
                  <a:schemeClr val="accent1"/>
                </a:solidFill>
              </a:rPr>
              <a:t>etc….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1484313"/>
            <a:ext cx="8374385" cy="496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850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Experiences Needed for Indicators &amp; Planning </a:t>
            </a:r>
          </a:p>
        </p:txBody>
      </p:sp>
    </p:spTree>
    <p:extLst>
      <p:ext uri="{BB962C8B-B14F-4D97-AF65-F5344CB8AC3E}">
        <p14:creationId xmlns:p14="http://schemas.microsoft.com/office/powerpoint/2010/main" val="246294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9138"/>
            <a:ext cx="8363272" cy="4868862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92500" lnSpcReduction="10000"/>
          </a:bodyPr>
          <a:lstStyle/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dirty="0" smtClean="0">
                <a:solidFill>
                  <a:schemeClr val="accent1"/>
                </a:solidFill>
              </a:rPr>
              <a:t>International Links 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dirty="0" smtClean="0">
                <a:solidFill>
                  <a:srgbClr val="FF0000"/>
                </a:solidFill>
              </a:rPr>
              <a:t>Internet Exchange Points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dirty="0" smtClean="0">
                <a:solidFill>
                  <a:srgbClr val="FF0000"/>
                </a:solidFill>
              </a:rPr>
              <a:t>Data Centers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dirty="0" smtClean="0">
                <a:solidFill>
                  <a:srgbClr val="FFC000"/>
                </a:solidFill>
              </a:rPr>
              <a:t>Backbone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dirty="0" smtClean="0">
                <a:solidFill>
                  <a:srgbClr val="FFC000"/>
                </a:solidFill>
              </a:rPr>
              <a:t>IP Exchanges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dirty="0" smtClean="0">
                <a:solidFill>
                  <a:srgbClr val="FF0000"/>
                </a:solidFill>
              </a:rPr>
              <a:t>Backhaul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dirty="0" smtClean="0">
                <a:solidFill>
                  <a:srgbClr val="FFC000"/>
                </a:solidFill>
              </a:rPr>
              <a:t>Last Mile</a:t>
            </a:r>
          </a:p>
          <a:p>
            <a:pPr marL="0" indent="0" algn="ctr" rtl="0" fontAlgn="auto">
              <a:spcAft>
                <a:spcPts val="0"/>
              </a:spcAft>
              <a:buNone/>
              <a:defRPr/>
            </a:pPr>
            <a:r>
              <a:rPr lang="en-US" b="1" i="1" dirty="0" smtClean="0">
                <a:solidFill>
                  <a:schemeClr val="accent1"/>
                </a:solidFill>
              </a:rPr>
              <a:t>Balanced </a:t>
            </a:r>
            <a:r>
              <a:rPr lang="en-US" b="1" i="1" dirty="0" smtClean="0">
                <a:solidFill>
                  <a:srgbClr val="FF0000"/>
                </a:solidFill>
              </a:rPr>
              <a:t>Investment</a:t>
            </a:r>
            <a:r>
              <a:rPr lang="en-US" b="1" i="1" dirty="0" smtClean="0">
                <a:solidFill>
                  <a:schemeClr val="accent1"/>
                </a:solidFill>
              </a:rPr>
              <a:t> is needed in this infrastructure in addition to </a:t>
            </a:r>
            <a:r>
              <a:rPr lang="en-US" b="1" i="1" dirty="0" smtClean="0">
                <a:solidFill>
                  <a:srgbClr val="FF0000"/>
                </a:solidFill>
              </a:rPr>
              <a:t>Policies</a:t>
            </a:r>
            <a:r>
              <a:rPr lang="en-US" b="1" i="1" dirty="0" smtClean="0">
                <a:solidFill>
                  <a:schemeClr val="accent1"/>
                </a:solidFill>
              </a:rPr>
              <a:t> for regulation to ensure socioeconomic development.</a:t>
            </a:r>
            <a:endParaRPr lang="ar-EG" b="1" i="1" dirty="0" smtClean="0">
              <a:solidFill>
                <a:schemeClr val="accent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1484313"/>
            <a:ext cx="8374385" cy="496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Main Components of ICT </a:t>
            </a:r>
            <a:r>
              <a:rPr lang="en-US" sz="3200" b="1" i="1" dirty="0">
                <a:solidFill>
                  <a:srgbClr val="FFFF00"/>
                </a:solidFill>
              </a:rPr>
              <a:t>I</a:t>
            </a:r>
            <a:r>
              <a:rPr lang="en-US" sz="3200" b="1" i="1" dirty="0" smtClean="0">
                <a:solidFill>
                  <a:srgbClr val="FFFF00"/>
                </a:solidFill>
              </a:rPr>
              <a:t>nfrastructure</a:t>
            </a:r>
          </a:p>
        </p:txBody>
      </p:sp>
    </p:spTree>
    <p:extLst>
      <p:ext uri="{BB962C8B-B14F-4D97-AF65-F5344CB8AC3E}">
        <p14:creationId xmlns:p14="http://schemas.microsoft.com/office/powerpoint/2010/main" val="187091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9138"/>
            <a:ext cx="8363272" cy="4868862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dirty="0" smtClean="0">
                <a:solidFill>
                  <a:srgbClr val="FF0000"/>
                </a:solidFill>
              </a:rPr>
              <a:t>Digital Content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dirty="0" smtClean="0">
                <a:solidFill>
                  <a:srgbClr val="FF0000"/>
                </a:solidFill>
              </a:rPr>
              <a:t>Marketing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dirty="0" smtClean="0">
                <a:solidFill>
                  <a:srgbClr val="FF0000"/>
                </a:solidFill>
              </a:rPr>
              <a:t>Support Facilities </a:t>
            </a:r>
            <a:r>
              <a:rPr lang="en-US" sz="2000" b="1" i="1" dirty="0" smtClean="0">
                <a:solidFill>
                  <a:srgbClr val="FF0000"/>
                </a:solidFill>
              </a:rPr>
              <a:t>(Payment, Search Engines, Directories, ..)</a:t>
            </a:r>
          </a:p>
          <a:p>
            <a:pPr marL="0" indent="0" algn="ctr" rtl="0" fontAlgn="auto">
              <a:spcAft>
                <a:spcPts val="0"/>
              </a:spcAft>
              <a:buNone/>
              <a:defRPr/>
            </a:pPr>
            <a:r>
              <a:rPr lang="en-US" b="1" i="1" dirty="0" smtClean="0">
                <a:solidFill>
                  <a:srgbClr val="FF0000"/>
                </a:solidFill>
              </a:rPr>
              <a:t>Policies</a:t>
            </a:r>
            <a:r>
              <a:rPr lang="en-US" b="1" i="1" dirty="0" smtClean="0">
                <a:solidFill>
                  <a:schemeClr val="accent1"/>
                </a:solidFill>
              </a:rPr>
              <a:t> are needed to direct/attract Needed Balanced </a:t>
            </a:r>
            <a:r>
              <a:rPr lang="en-US" b="1" i="1" dirty="0" smtClean="0">
                <a:solidFill>
                  <a:srgbClr val="FF0000"/>
                </a:solidFill>
              </a:rPr>
              <a:t>Investment</a:t>
            </a:r>
            <a:r>
              <a:rPr lang="en-US" b="1" i="1" dirty="0" smtClean="0">
                <a:solidFill>
                  <a:schemeClr val="accent1"/>
                </a:solidFill>
              </a:rPr>
              <a:t> to ensure socioeconomic development.</a:t>
            </a:r>
            <a:endParaRPr lang="ar-EG" b="1" i="1" dirty="0" smtClean="0">
              <a:solidFill>
                <a:schemeClr val="accent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1484313"/>
            <a:ext cx="8374385" cy="496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Main Components of ICT Services</a:t>
            </a:r>
          </a:p>
        </p:txBody>
      </p:sp>
    </p:spTree>
    <p:extLst>
      <p:ext uri="{BB962C8B-B14F-4D97-AF65-F5344CB8AC3E}">
        <p14:creationId xmlns:p14="http://schemas.microsoft.com/office/powerpoint/2010/main" val="423978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/>
          <a:lstStyle/>
          <a:p>
            <a:pPr>
              <a:defRPr/>
            </a:pP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23850" y="1989138"/>
          <a:ext cx="8362950" cy="468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054"/>
                <a:gridCol w="2191246"/>
                <a:gridCol w="27876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Item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Old 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New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Main</a:t>
                      </a:r>
                      <a:r>
                        <a:rPr lang="en-US" b="1" baseline="0" dirty="0" smtClean="0">
                          <a:solidFill>
                            <a:schemeClr val="accent1"/>
                          </a:solidFill>
                        </a:rPr>
                        <a:t> Communication Component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Voice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Data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Main Revenue Stream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International Calls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Subscription;</a:t>
                      </a:r>
                      <a:r>
                        <a:rPr lang="en-US" b="1" baseline="0" dirty="0" smtClean="0">
                          <a:solidFill>
                            <a:schemeClr val="accent1"/>
                          </a:solidFill>
                        </a:rPr>
                        <a:t> Transactions; Advertising; 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Main Links between Operators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Transit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accent1"/>
                          </a:solidFill>
                        </a:rPr>
                        <a:t>Peering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Infrastructure Investment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Backbone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Backhaul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New Facilities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N/A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Internet Exchange Points;</a:t>
                      </a:r>
                      <a:r>
                        <a:rPr lang="en-US" b="1" baseline="0" dirty="0" smtClean="0">
                          <a:solidFill>
                            <a:schemeClr val="accent1"/>
                          </a:solidFill>
                        </a:rPr>
                        <a:t> Data Centers; Fiber optic Cables; </a:t>
                      </a:r>
                      <a:endParaRPr lang="en-US" b="1" dirty="0" smtClean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Main Elements </a:t>
                      </a:r>
                      <a:r>
                        <a:rPr lang="en-US" b="1" baseline="0" dirty="0" smtClean="0">
                          <a:solidFill>
                            <a:schemeClr val="accent1"/>
                          </a:solidFill>
                        </a:rPr>
                        <a:t>of Traffic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Local Voice Calls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accent1"/>
                          </a:solidFill>
                        </a:rPr>
                        <a:t>Video; TV streaming; User Generated Content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Main ICT Companies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Telecom</a:t>
                      </a:r>
                      <a:r>
                        <a:rPr lang="en-US" baseline="0" dirty="0" smtClean="0">
                          <a:solidFill>
                            <a:schemeClr val="accent1"/>
                          </a:solidFill>
                        </a:rPr>
                        <a:t> Operators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Apple, Google,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Ownership 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Government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Private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1484313"/>
            <a:ext cx="8374385" cy="496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Changing ICT Industry</a:t>
            </a:r>
          </a:p>
        </p:txBody>
      </p:sp>
    </p:spTree>
    <p:extLst>
      <p:ext uri="{BB962C8B-B14F-4D97-AF65-F5344CB8AC3E}">
        <p14:creationId xmlns:p14="http://schemas.microsoft.com/office/powerpoint/2010/main" val="297963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9138"/>
            <a:ext cx="8363272" cy="4868862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marL="0" indent="0" algn="ctr" rtl="0">
              <a:lnSpc>
                <a:spcPct val="80000"/>
              </a:lnSpc>
              <a:spcBef>
                <a:spcPts val="0"/>
              </a:spcBef>
              <a:buNone/>
            </a:pPr>
            <a:endParaRPr lang="en-US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 rtl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By </a:t>
            </a:r>
            <a:r>
              <a:rPr lang="en-US" sz="4000" i="1" dirty="0" smtClean="0">
                <a:solidFill>
                  <a:schemeClr val="accent1">
                    <a:lumMod val="75000"/>
                  </a:schemeClr>
                </a:solidFill>
              </a:rPr>
              <a:t>Year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2015, </a:t>
            </a:r>
          </a:p>
          <a:p>
            <a:pPr marL="0" indent="0" algn="ctr" rtl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XX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 % of </a:t>
            </a:r>
            <a:r>
              <a:rPr lang="en-US" sz="4000" i="1" dirty="0" smtClean="0">
                <a:solidFill>
                  <a:schemeClr val="accent1">
                    <a:lumMod val="75000"/>
                  </a:schemeClr>
                </a:solidFill>
              </a:rPr>
              <a:t>People &amp; Entities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(subjects) will </a:t>
            </a:r>
            <a:r>
              <a:rPr lang="en-US" sz="4000" i="1" dirty="0" smtClean="0">
                <a:solidFill>
                  <a:schemeClr val="accent1">
                    <a:lumMod val="75000"/>
                  </a:schemeClr>
                </a:solidFill>
              </a:rPr>
              <a:t>spend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 an Average of </a:t>
            </a:r>
            <a:r>
              <a:rPr lang="en-US" sz="4000" dirty="0" smtClean="0">
                <a:solidFill>
                  <a:srgbClr val="FF0000"/>
                </a:solidFill>
              </a:rPr>
              <a:t>XX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 USD/year </a:t>
            </a:r>
          </a:p>
          <a:p>
            <a:pPr marL="0" indent="0" algn="ctr" rtl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to </a:t>
            </a:r>
            <a:r>
              <a:rPr lang="en-US" sz="4000" i="1" dirty="0" smtClean="0">
                <a:solidFill>
                  <a:schemeClr val="accent1">
                    <a:lumMod val="75000"/>
                  </a:schemeClr>
                </a:solidFill>
              </a:rPr>
              <a:t>exchange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XX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 GB/year/subject in a </a:t>
            </a:r>
            <a:r>
              <a:rPr lang="en-US" sz="4000" i="1" dirty="0" smtClean="0">
                <a:solidFill>
                  <a:schemeClr val="accent1">
                    <a:lumMod val="75000"/>
                  </a:schemeClr>
                </a:solidFill>
              </a:rPr>
              <a:t>secure and reliable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manner </a:t>
            </a:r>
          </a:p>
          <a:p>
            <a:pPr marL="0" indent="0" algn="ctr" rtl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in </a:t>
            </a:r>
            <a:r>
              <a:rPr lang="en-US" sz="4000" dirty="0" smtClean="0">
                <a:solidFill>
                  <a:srgbClr val="FF0000"/>
                </a:solidFill>
              </a:rPr>
              <a:t>XX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 % of </a:t>
            </a:r>
            <a:r>
              <a:rPr lang="en-US" sz="4000" i="1" dirty="0" smtClean="0">
                <a:solidFill>
                  <a:schemeClr val="accent1">
                    <a:lumMod val="75000"/>
                  </a:schemeClr>
                </a:solidFill>
              </a:rPr>
              <a:t>time &amp; locations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…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1484313"/>
            <a:ext cx="8374385" cy="496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FF00"/>
                </a:solidFill>
              </a:rPr>
              <a:t>Vision (Proposed)</a:t>
            </a:r>
            <a:endParaRPr lang="en-US" sz="32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535487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77500" lnSpcReduction="20000"/>
          </a:bodyPr>
          <a:lstStyle/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800" b="1" i="1" dirty="0" smtClean="0">
              <a:solidFill>
                <a:schemeClr val="accent1"/>
              </a:solidFill>
            </a:endParaRP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i="1" dirty="0" smtClean="0">
                <a:solidFill>
                  <a:schemeClr val="accent1"/>
                </a:solidFill>
              </a:rPr>
              <a:t>Most of the </a:t>
            </a:r>
            <a:r>
              <a:rPr lang="en-US" sz="4000" b="1" i="1" dirty="0">
                <a:solidFill>
                  <a:srgbClr val="FF0000"/>
                </a:solidFill>
              </a:rPr>
              <a:t>I</a:t>
            </a:r>
            <a:r>
              <a:rPr lang="en-US" sz="4000" b="1" i="1" dirty="0" smtClean="0">
                <a:solidFill>
                  <a:srgbClr val="FF0000"/>
                </a:solidFill>
              </a:rPr>
              <a:t>nvestments</a:t>
            </a:r>
            <a:r>
              <a:rPr lang="en-US" sz="4000" b="1" i="1" dirty="0" smtClean="0">
                <a:solidFill>
                  <a:schemeClr val="accent1"/>
                </a:solidFill>
              </a:rPr>
              <a:t> will be directed in the next 10 years to IP-Based Infrastructure &amp; Services.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i="1" dirty="0" smtClean="0">
                <a:solidFill>
                  <a:schemeClr val="accent1"/>
                </a:solidFill>
              </a:rPr>
              <a:t>The </a:t>
            </a:r>
            <a:r>
              <a:rPr lang="en-US" sz="4000" b="1" i="1" dirty="0" smtClean="0">
                <a:solidFill>
                  <a:srgbClr val="FF0000"/>
                </a:solidFill>
              </a:rPr>
              <a:t>Digital Divide </a:t>
            </a:r>
            <a:r>
              <a:rPr lang="en-US" sz="4000" b="1" i="1" dirty="0" smtClean="0">
                <a:solidFill>
                  <a:schemeClr val="accent1"/>
                </a:solidFill>
              </a:rPr>
              <a:t>is largest in this.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i="1" dirty="0" smtClean="0">
                <a:solidFill>
                  <a:schemeClr val="accent1"/>
                </a:solidFill>
              </a:rPr>
              <a:t>Special stress to </a:t>
            </a:r>
            <a:r>
              <a:rPr lang="en-US" sz="4000" b="1" i="1" dirty="0" smtClean="0">
                <a:solidFill>
                  <a:srgbClr val="FF0000"/>
                </a:solidFill>
              </a:rPr>
              <a:t>Broadband</a:t>
            </a:r>
            <a:r>
              <a:rPr lang="en-US" sz="4000" b="1" i="1" dirty="0" smtClean="0">
                <a:solidFill>
                  <a:schemeClr val="accent1"/>
                </a:solidFill>
              </a:rPr>
              <a:t>; the current decade is the Broadband Decade compares to the last one was Mobile Decade.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i="1" dirty="0" smtClean="0">
                <a:solidFill>
                  <a:schemeClr val="accent1"/>
                </a:solidFill>
              </a:rPr>
              <a:t>Different </a:t>
            </a:r>
            <a:r>
              <a:rPr lang="en-US" sz="4000" b="1" i="1" dirty="0" smtClean="0">
                <a:solidFill>
                  <a:srgbClr val="FF0000"/>
                </a:solidFill>
              </a:rPr>
              <a:t>Scope &amp; Measures </a:t>
            </a:r>
            <a:r>
              <a:rPr lang="en-US" sz="4000" b="1" i="1" dirty="0" smtClean="0">
                <a:solidFill>
                  <a:schemeClr val="accent1"/>
                </a:solidFill>
              </a:rPr>
              <a:t>for meaningful Analysis &amp; Planning.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i="1" dirty="0" smtClean="0">
                <a:solidFill>
                  <a:schemeClr val="accent1"/>
                </a:solidFill>
              </a:rPr>
              <a:t>Different </a:t>
            </a:r>
            <a:r>
              <a:rPr lang="en-US" sz="4000" b="1" i="1" dirty="0" smtClean="0">
                <a:solidFill>
                  <a:srgbClr val="FF0000"/>
                </a:solidFill>
              </a:rPr>
              <a:t>Business Models</a:t>
            </a:r>
            <a:r>
              <a:rPr lang="en-US" sz="4000" b="1" i="1" dirty="0" smtClean="0">
                <a:solidFill>
                  <a:schemeClr val="accent1"/>
                </a:solidFill>
              </a:rPr>
              <a:t>.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8313" y="1484313"/>
            <a:ext cx="8229600" cy="496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WHY IP-Based Infrastructure &amp; Services?</a:t>
            </a:r>
            <a:endParaRPr lang="ar-EG" sz="32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34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9138"/>
            <a:ext cx="8363272" cy="4868862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ctr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i="1" dirty="0" smtClean="0">
                <a:solidFill>
                  <a:schemeClr val="accent1"/>
                </a:solidFill>
              </a:rPr>
              <a:t>How much of the </a:t>
            </a:r>
            <a:r>
              <a:rPr lang="en-US" sz="2400" b="1" i="1" dirty="0" smtClean="0">
                <a:solidFill>
                  <a:srgbClr val="FF0000"/>
                </a:solidFill>
              </a:rPr>
              <a:t>Revenue</a:t>
            </a:r>
            <a:r>
              <a:rPr lang="en-US" sz="2400" b="1" i="1" dirty="0" smtClean="0">
                <a:solidFill>
                  <a:schemeClr val="accent1"/>
                </a:solidFill>
              </a:rPr>
              <a:t> </a:t>
            </a:r>
            <a:r>
              <a:rPr lang="en-US" sz="2400" b="1" i="1" dirty="0" smtClean="0">
                <a:solidFill>
                  <a:schemeClr val="accent1"/>
                </a:solidFill>
              </a:rPr>
              <a:t>directed to </a:t>
            </a:r>
            <a:r>
              <a:rPr lang="en-US" sz="2400" b="1" i="1" dirty="0" smtClean="0">
                <a:solidFill>
                  <a:srgbClr val="FF0000"/>
                </a:solidFill>
              </a:rPr>
              <a:t>Investment</a:t>
            </a:r>
            <a:r>
              <a:rPr lang="en-US" sz="2400" b="1" i="1" dirty="0" smtClean="0">
                <a:solidFill>
                  <a:schemeClr val="accent1"/>
                </a:solidFill>
              </a:rPr>
              <a:t> </a:t>
            </a:r>
            <a:r>
              <a:rPr lang="en-US" sz="2400" b="1" i="1" dirty="0" smtClean="0">
                <a:solidFill>
                  <a:schemeClr val="accent1"/>
                </a:solidFill>
              </a:rPr>
              <a:t>?  </a:t>
            </a:r>
            <a:endParaRPr lang="en-US" sz="2400" b="1" i="1" dirty="0" smtClean="0">
              <a:solidFill>
                <a:schemeClr val="accent1"/>
              </a:solidFill>
            </a:endParaRPr>
          </a:p>
          <a:p>
            <a:pPr algn="ctr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i="1" dirty="0">
                <a:solidFill>
                  <a:schemeClr val="accent1"/>
                </a:solidFill>
              </a:rPr>
              <a:t>Where is it generated </a:t>
            </a:r>
            <a:r>
              <a:rPr lang="en-US" sz="2400" b="1" i="1" dirty="0" smtClean="0">
                <a:solidFill>
                  <a:schemeClr val="accent1"/>
                </a:solidFill>
              </a:rPr>
              <a:t>at </a:t>
            </a:r>
            <a:r>
              <a:rPr lang="en-US" sz="2400" b="1" i="1" dirty="0" smtClean="0">
                <a:solidFill>
                  <a:srgbClr val="FF0000"/>
                </a:solidFill>
              </a:rPr>
              <a:t>National</a:t>
            </a:r>
            <a:r>
              <a:rPr lang="en-US" sz="2400" b="1" i="1" dirty="0" smtClean="0">
                <a:solidFill>
                  <a:schemeClr val="accent1"/>
                </a:solidFill>
              </a:rPr>
              <a:t>/ </a:t>
            </a:r>
            <a:r>
              <a:rPr lang="en-US" sz="2400" b="1" i="1" dirty="0" smtClean="0">
                <a:solidFill>
                  <a:srgbClr val="FF0000"/>
                </a:solidFill>
              </a:rPr>
              <a:t>Regional</a:t>
            </a:r>
            <a:r>
              <a:rPr lang="en-US" sz="2400" b="1" i="1" dirty="0" smtClean="0">
                <a:solidFill>
                  <a:schemeClr val="accent1"/>
                </a:solidFill>
              </a:rPr>
              <a:t> </a:t>
            </a:r>
            <a:r>
              <a:rPr lang="en-US" sz="2400" b="1" i="1" dirty="0" smtClean="0">
                <a:solidFill>
                  <a:schemeClr val="accent1"/>
                </a:solidFill>
              </a:rPr>
              <a:t>/ </a:t>
            </a:r>
            <a:r>
              <a:rPr lang="en-US" sz="2400" b="1" i="1" dirty="0" smtClean="0">
                <a:solidFill>
                  <a:srgbClr val="FF0000"/>
                </a:solidFill>
              </a:rPr>
              <a:t>International</a:t>
            </a:r>
            <a:r>
              <a:rPr lang="en-US" sz="2400" b="1" i="1" dirty="0" smtClean="0">
                <a:solidFill>
                  <a:schemeClr val="accent1"/>
                </a:solidFill>
              </a:rPr>
              <a:t>? </a:t>
            </a:r>
            <a:r>
              <a:rPr lang="en-US" sz="2400" b="1" i="1" dirty="0" smtClean="0">
                <a:solidFill>
                  <a:schemeClr val="accent1"/>
                </a:solidFill>
              </a:rPr>
              <a:t>; </a:t>
            </a:r>
            <a:r>
              <a:rPr lang="en-US" sz="2400" b="1" i="1" dirty="0" smtClean="0">
                <a:solidFill>
                  <a:schemeClr val="accent1"/>
                </a:solidFill>
              </a:rPr>
              <a:t>How it is to be </a:t>
            </a:r>
            <a:r>
              <a:rPr lang="en-US" sz="2400" b="1" i="1" dirty="0" smtClean="0">
                <a:solidFill>
                  <a:srgbClr val="FF0000"/>
                </a:solidFill>
              </a:rPr>
              <a:t>distributed </a:t>
            </a:r>
            <a:r>
              <a:rPr lang="en-US" sz="2400" b="1" i="1" dirty="0" smtClean="0">
                <a:solidFill>
                  <a:schemeClr val="accent1"/>
                </a:solidFill>
              </a:rPr>
              <a:t>from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u="sng" dirty="0" smtClean="0">
                <a:solidFill>
                  <a:srgbClr val="FF0000"/>
                </a:solidFill>
              </a:rPr>
              <a:t>Content</a:t>
            </a:r>
            <a:r>
              <a:rPr lang="en-US" sz="2400" b="1" i="1" dirty="0" smtClean="0">
                <a:solidFill>
                  <a:srgbClr val="FF0000"/>
                </a:solidFill>
              </a:rPr>
              <a:t>, </a:t>
            </a:r>
            <a:r>
              <a:rPr lang="en-US" sz="2400" b="1" i="1" u="sng" dirty="0" smtClean="0">
                <a:solidFill>
                  <a:srgbClr val="FF0000"/>
                </a:solidFill>
              </a:rPr>
              <a:t>Service </a:t>
            </a:r>
            <a:r>
              <a:rPr lang="en-US" sz="2400" b="1" i="1" dirty="0" smtClean="0">
                <a:solidFill>
                  <a:srgbClr val="FF0000"/>
                </a:solidFill>
              </a:rPr>
              <a:t>and </a:t>
            </a:r>
            <a:r>
              <a:rPr lang="en-US" sz="2400" b="1" i="1" u="sng" smtClean="0">
                <a:solidFill>
                  <a:srgbClr val="FF0000"/>
                </a:solidFill>
              </a:rPr>
              <a:t>Infrastructure Providers</a:t>
            </a:r>
            <a:r>
              <a:rPr lang="en-US" sz="2400" b="1" i="1" smtClean="0">
                <a:solidFill>
                  <a:schemeClr val="accent1"/>
                </a:solidFill>
              </a:rPr>
              <a:t>?</a:t>
            </a:r>
            <a:endParaRPr lang="ar-EG" sz="2400" b="1" i="1" dirty="0" smtClean="0">
              <a:solidFill>
                <a:schemeClr val="accent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1484313"/>
            <a:ext cx="8374385" cy="496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i="1" dirty="0" smtClean="0">
                <a:solidFill>
                  <a:schemeClr val="bg1"/>
                </a:solidFill>
              </a:rPr>
              <a:t>Investment &amp; Revenue</a:t>
            </a:r>
          </a:p>
        </p:txBody>
      </p:sp>
      <p:sp>
        <p:nvSpPr>
          <p:cNvPr id="5" name="Oval 4"/>
          <p:cNvSpPr/>
          <p:nvPr/>
        </p:nvSpPr>
        <p:spPr>
          <a:xfrm>
            <a:off x="2735796" y="3702732"/>
            <a:ext cx="367240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Revenue</a:t>
            </a:r>
            <a:endParaRPr lang="en-US" sz="3200" dirty="0"/>
          </a:p>
        </p:txBody>
      </p:sp>
      <p:sp>
        <p:nvSpPr>
          <p:cNvPr id="6" name="Oval 5"/>
          <p:cNvSpPr/>
          <p:nvPr/>
        </p:nvSpPr>
        <p:spPr>
          <a:xfrm>
            <a:off x="2674516" y="5109585"/>
            <a:ext cx="367240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Investment</a:t>
            </a:r>
            <a:endParaRPr lang="en-US" sz="3200" dirty="0"/>
          </a:p>
        </p:txBody>
      </p:sp>
      <p:sp>
        <p:nvSpPr>
          <p:cNvPr id="7" name="Curved Left Arrow 6"/>
          <p:cNvSpPr/>
          <p:nvPr/>
        </p:nvSpPr>
        <p:spPr>
          <a:xfrm rot="269445">
            <a:off x="6372102" y="4079574"/>
            <a:ext cx="1216046" cy="17281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Left Arrow 9"/>
          <p:cNvSpPr/>
          <p:nvPr/>
        </p:nvSpPr>
        <p:spPr>
          <a:xfrm rot="10800000">
            <a:off x="1547664" y="3811495"/>
            <a:ext cx="1152128" cy="192176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74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535487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ar-EG" sz="4800" b="1" dirty="0" smtClean="0">
              <a:solidFill>
                <a:schemeClr val="accent1"/>
              </a:solidFill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4800" b="1" dirty="0" smtClean="0">
                <a:solidFill>
                  <a:schemeClr val="accent1"/>
                </a:solidFill>
              </a:rPr>
              <a:t>شكرا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4800" b="1" dirty="0" smtClean="0">
                <a:solidFill>
                  <a:schemeClr val="accent1"/>
                </a:solidFill>
              </a:rPr>
              <a:t>لحسن </a:t>
            </a:r>
            <a:r>
              <a:rPr lang="ar-EG" sz="4800" b="1" dirty="0" err="1" smtClean="0">
                <a:solidFill>
                  <a:schemeClr val="accent1"/>
                </a:solidFill>
              </a:rPr>
              <a:t>إستماعكم</a:t>
            </a:r>
            <a:endParaRPr lang="ar-EG" sz="4800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31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ar-EG" sz="4400" dirty="0" smtClean="0"/>
          </a:p>
          <a:p>
            <a:pPr algn="ctr">
              <a:buFont typeface="Arial" charset="0"/>
              <a:buNone/>
            </a:pPr>
            <a:endParaRPr lang="ar-EG" sz="4400" dirty="0" smtClean="0"/>
          </a:p>
          <a:p>
            <a:pPr algn="ctr">
              <a:buFont typeface="Arial" charset="0"/>
              <a:buNone/>
            </a:pPr>
            <a:r>
              <a:rPr lang="en-US" sz="4400" dirty="0" smtClean="0">
                <a:solidFill>
                  <a:schemeClr val="accent1"/>
                </a:solidFill>
              </a:rPr>
              <a:t>ahmed.elhefawy@itu.int</a:t>
            </a:r>
          </a:p>
        </p:txBody>
      </p:sp>
    </p:spTree>
    <p:extLst>
      <p:ext uri="{BB962C8B-B14F-4D97-AF65-F5344CB8AC3E}">
        <p14:creationId xmlns:p14="http://schemas.microsoft.com/office/powerpoint/2010/main" val="9437789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535487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ctr" rtl="0" fontAlgn="auto">
              <a:spcAft>
                <a:spcPts val="0"/>
              </a:spcAft>
              <a:buNone/>
              <a:defRPr/>
            </a:pPr>
            <a:endParaRPr lang="en-US" sz="8000" b="1" i="1" dirty="0" smtClean="0">
              <a:solidFill>
                <a:schemeClr val="bg1"/>
              </a:solidFill>
            </a:endParaRPr>
          </a:p>
          <a:p>
            <a:pPr algn="ctr" rtl="0" fontAlgn="auto">
              <a:spcAft>
                <a:spcPts val="0"/>
              </a:spcAft>
              <a:buNone/>
              <a:defRPr/>
            </a:pPr>
            <a:r>
              <a:rPr lang="en-US" sz="8000" b="1" i="1" dirty="0" smtClean="0">
                <a:solidFill>
                  <a:schemeClr val="bg1"/>
                </a:solidFill>
              </a:rPr>
              <a:t>Q &amp; A</a:t>
            </a:r>
            <a:endParaRPr lang="ar-EG" sz="8000" b="1" i="1" dirty="0" smtClean="0">
              <a:solidFill>
                <a:schemeClr val="bg1"/>
              </a:solidFill>
            </a:endParaRP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i="1" dirty="0" smtClean="0">
              <a:solidFill>
                <a:schemeClr val="accent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8313" y="1484313"/>
            <a:ext cx="8229600" cy="496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ar-EG" sz="32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92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535487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800" b="1" i="1" dirty="0" smtClean="0">
              <a:solidFill>
                <a:schemeClr val="accent1"/>
              </a:solidFill>
            </a:endParaRP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i="1" dirty="0" smtClean="0">
                <a:solidFill>
                  <a:srgbClr val="FF0000"/>
                </a:solidFill>
              </a:rPr>
              <a:t>Plan</a:t>
            </a:r>
            <a:r>
              <a:rPr lang="en-US" sz="4000" b="1" i="1" dirty="0" smtClean="0">
                <a:solidFill>
                  <a:schemeClr val="accent1"/>
                </a:solidFill>
              </a:rPr>
              <a:t> </a:t>
            </a:r>
            <a:r>
              <a:rPr lang="en-US" b="1" i="1" dirty="0" smtClean="0">
                <a:solidFill>
                  <a:schemeClr val="bg1"/>
                </a:solidFill>
              </a:rPr>
              <a:t>(Integrated)</a:t>
            </a:r>
            <a:endParaRPr lang="en-US" b="1" i="1" dirty="0" smtClean="0">
              <a:solidFill>
                <a:schemeClr val="accent1"/>
              </a:solidFill>
            </a:endParaRP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i="1" dirty="0" smtClean="0">
                <a:solidFill>
                  <a:schemeClr val="accent1"/>
                </a:solidFill>
              </a:rPr>
              <a:t>Looks Good </a:t>
            </a:r>
            <a:r>
              <a:rPr lang="en-US" b="1" i="1" dirty="0" smtClean="0">
                <a:solidFill>
                  <a:schemeClr val="bg1"/>
                </a:solidFill>
              </a:rPr>
              <a:t>(Political)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i="1" dirty="0" smtClean="0">
                <a:solidFill>
                  <a:schemeClr val="accent1"/>
                </a:solidFill>
              </a:rPr>
              <a:t>Attract Investment </a:t>
            </a:r>
            <a:r>
              <a:rPr lang="en-US" b="1" i="1" dirty="0" smtClean="0">
                <a:solidFill>
                  <a:schemeClr val="bg1"/>
                </a:solidFill>
              </a:rPr>
              <a:t>(Economic)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i="1" dirty="0" smtClean="0">
                <a:solidFill>
                  <a:schemeClr val="accent1"/>
                </a:solidFill>
              </a:rPr>
              <a:t>Imitate Others </a:t>
            </a:r>
            <a:r>
              <a:rPr lang="en-US" b="1" i="1" dirty="0" smtClean="0">
                <a:solidFill>
                  <a:schemeClr val="bg1"/>
                </a:solidFill>
              </a:rPr>
              <a:t>(Social)</a:t>
            </a:r>
            <a:endParaRPr lang="en-US" b="1" i="1" dirty="0" smtClean="0">
              <a:solidFill>
                <a:schemeClr val="accent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8313" y="1484313"/>
            <a:ext cx="8229600" cy="496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WHY Do We MEASURE?</a:t>
            </a:r>
            <a:endParaRPr lang="ar-EG" sz="32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4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535487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800" b="1" i="1" dirty="0" smtClean="0">
              <a:solidFill>
                <a:schemeClr val="accent1"/>
              </a:solidFill>
            </a:endParaRP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400" b="1" i="1" dirty="0" smtClean="0">
                <a:solidFill>
                  <a:schemeClr val="accent1"/>
                </a:solidFill>
              </a:rPr>
              <a:t>Ranking </a:t>
            </a:r>
            <a:r>
              <a:rPr lang="en-US" sz="2800" b="1" i="1" dirty="0" smtClean="0">
                <a:solidFill>
                  <a:schemeClr val="accent1"/>
                </a:solidFill>
              </a:rPr>
              <a:t>(Ignore Socio-economic Factors or gets very complicated)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400" b="1" i="1" dirty="0" smtClean="0">
                <a:solidFill>
                  <a:schemeClr val="accent1"/>
                </a:solidFill>
              </a:rPr>
              <a:t>Maturity </a:t>
            </a:r>
            <a:r>
              <a:rPr lang="en-US" sz="2800" b="1" i="1" dirty="0" smtClean="0">
                <a:solidFill>
                  <a:schemeClr val="accent1"/>
                </a:solidFill>
              </a:rPr>
              <a:t>(Complex)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400" b="1" i="1" dirty="0" smtClean="0">
                <a:solidFill>
                  <a:srgbClr val="FF0000"/>
                </a:solidFill>
              </a:rPr>
              <a:t>Hypo-Normal-Hyper, </a:t>
            </a:r>
            <a:r>
              <a:rPr lang="en-US" sz="2800" b="1" i="1" dirty="0" smtClean="0">
                <a:solidFill>
                  <a:schemeClr val="accent1"/>
                </a:solidFill>
              </a:rPr>
              <a:t>(Simple &amp; Needed for </a:t>
            </a:r>
            <a:r>
              <a:rPr lang="en-US" sz="2800" b="1" i="1" dirty="0" smtClean="0">
                <a:solidFill>
                  <a:srgbClr val="FF0000"/>
                </a:solidFill>
              </a:rPr>
              <a:t>Balanced</a:t>
            </a:r>
            <a:r>
              <a:rPr lang="en-US" sz="2800" b="1" i="1" dirty="0" smtClean="0">
                <a:solidFill>
                  <a:schemeClr val="accent1"/>
                </a:solidFill>
              </a:rPr>
              <a:t> Development)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5400" b="1" i="1" dirty="0" smtClean="0">
              <a:solidFill>
                <a:schemeClr val="accent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8313" y="1484313"/>
            <a:ext cx="8229600" cy="496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MEASURE Scheme </a:t>
            </a:r>
            <a:endParaRPr lang="ar-EG" sz="32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38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535487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400" b="1" i="1" dirty="0" smtClean="0">
                <a:solidFill>
                  <a:schemeClr val="accent1"/>
                </a:solidFill>
              </a:rPr>
              <a:t>Yes, there are many measurements available, but </a:t>
            </a:r>
            <a:r>
              <a:rPr lang="en-US" sz="4400" b="1" i="1" dirty="0" smtClean="0">
                <a:solidFill>
                  <a:srgbClr val="FF0000"/>
                </a:solidFill>
              </a:rPr>
              <a:t>not integrated</a:t>
            </a:r>
            <a:r>
              <a:rPr lang="en-US" sz="4400" b="1" i="1" dirty="0" smtClean="0">
                <a:solidFill>
                  <a:schemeClr val="accent1"/>
                </a:solidFill>
              </a:rPr>
              <a:t> and sometimes </a:t>
            </a:r>
            <a:r>
              <a:rPr lang="en-US" sz="4400" b="1" i="1" dirty="0" smtClean="0">
                <a:solidFill>
                  <a:srgbClr val="FF0000"/>
                </a:solidFill>
              </a:rPr>
              <a:t>inconsistent</a:t>
            </a:r>
            <a:r>
              <a:rPr lang="en-US" sz="4400" b="1" i="1" dirty="0" smtClean="0">
                <a:solidFill>
                  <a:schemeClr val="accent1"/>
                </a:solidFill>
              </a:rPr>
              <a:t>. 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400" b="1" i="1" dirty="0" smtClean="0">
                <a:solidFill>
                  <a:schemeClr val="accent1"/>
                </a:solidFill>
              </a:rPr>
              <a:t>A </a:t>
            </a:r>
            <a:r>
              <a:rPr lang="en-US" sz="4400" b="1" i="1" dirty="0" smtClean="0">
                <a:solidFill>
                  <a:srgbClr val="FF0000"/>
                </a:solidFill>
              </a:rPr>
              <a:t>Conceptual Model </a:t>
            </a:r>
            <a:r>
              <a:rPr lang="en-US" sz="4400" b="1" i="1" dirty="0" smtClean="0">
                <a:solidFill>
                  <a:schemeClr val="accent1"/>
                </a:solidFill>
              </a:rPr>
              <a:t>is Needed.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8313" y="1484313"/>
            <a:ext cx="8229600" cy="496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Are Critical Measurements Available?</a:t>
            </a:r>
            <a:endParaRPr lang="ar-EG" sz="32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12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535487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marL="0" indent="0" algn="ctr" rtl="0" fontAlgn="auto">
              <a:spcAft>
                <a:spcPts val="0"/>
              </a:spcAft>
              <a:buNone/>
              <a:defRPr/>
            </a:pPr>
            <a:r>
              <a:rPr lang="en-US" sz="5400" b="1" i="1" dirty="0" smtClean="0">
                <a:solidFill>
                  <a:schemeClr val="accent1"/>
                </a:solidFill>
              </a:rPr>
              <a:t>Items which make the total ICT system, normalized by External Forces </a:t>
            </a:r>
          </a:p>
          <a:p>
            <a:pPr marL="0" indent="0" algn="ctr" rtl="0" fontAlgn="auto">
              <a:spcAft>
                <a:spcPts val="0"/>
              </a:spcAft>
              <a:buNone/>
              <a:defRPr/>
            </a:pPr>
            <a:r>
              <a:rPr lang="en-US" sz="5400" b="1" i="1" dirty="0" smtClean="0">
                <a:solidFill>
                  <a:schemeClr val="accent1"/>
                </a:solidFill>
              </a:rPr>
              <a:t>(like economy, market size, etc,…)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8313" y="1484313"/>
            <a:ext cx="8229600" cy="496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What We NEED to Measure?</a:t>
            </a:r>
            <a:endParaRPr lang="ar-EG" sz="32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32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72212"/>
            <a:ext cx="7923473" cy="6597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651466"/>
            <a:ext cx="1296144" cy="400110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Supply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46620" y="1124744"/>
            <a:ext cx="1962280" cy="400110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Infrastructure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24328" y="620688"/>
            <a:ext cx="1296144" cy="400110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Demand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3689" y="4725144"/>
            <a:ext cx="5429316" cy="400110"/>
          </a:xfrm>
          <a:prstGeom prst="rect">
            <a:avLst/>
          </a:prstGeom>
          <a:solidFill>
            <a:srgbClr val="FFFF00">
              <a:alpha val="49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Indirect Factors, Policy &amp; Regulation, etc.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57048" y="2204864"/>
            <a:ext cx="2267080" cy="400110"/>
          </a:xfrm>
          <a:prstGeom prst="rect">
            <a:avLst/>
          </a:prstGeom>
          <a:solidFill>
            <a:srgbClr val="FFFF00">
              <a:alpha val="49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Content &amp; Media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03849" y="3284984"/>
            <a:ext cx="2808311" cy="369332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Environmental Impacts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49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9138"/>
            <a:ext cx="8363272" cy="4868862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62500" lnSpcReduction="20000"/>
          </a:bodyPr>
          <a:lstStyle/>
          <a:p>
            <a:pPr marL="0" indent="0" algn="l" rtl="0">
              <a:buNone/>
            </a:pPr>
            <a:r>
              <a:rPr lang="en-US" dirty="0"/>
              <a:t>Traditionally, you have a phone number, then phone and mobile numbers, then came the Internet and users start to interact and get recognized by </a:t>
            </a:r>
            <a:r>
              <a:rPr lang="en-US" dirty="0" smtClean="0"/>
              <a:t>one or more </a:t>
            </a:r>
            <a:r>
              <a:rPr lang="en-US" dirty="0"/>
              <a:t>of the following:</a:t>
            </a:r>
          </a:p>
          <a:p>
            <a:pPr lvl="0" algn="l" rtl="0"/>
            <a:r>
              <a:rPr lang="en-US" dirty="0"/>
              <a:t>Web Site,</a:t>
            </a:r>
          </a:p>
          <a:p>
            <a:pPr lvl="0" algn="l" rtl="0"/>
            <a:r>
              <a:rPr lang="en-US" dirty="0" smtClean="0"/>
              <a:t>Email,</a:t>
            </a:r>
            <a:endParaRPr lang="en-US" dirty="0"/>
          </a:p>
          <a:p>
            <a:pPr lvl="0" algn="l" rtl="0"/>
            <a:r>
              <a:rPr lang="en-US" dirty="0"/>
              <a:t>Blog,</a:t>
            </a:r>
          </a:p>
          <a:p>
            <a:pPr lvl="0" algn="l" rtl="0"/>
            <a:r>
              <a:rPr lang="en-US" dirty="0"/>
              <a:t>Facebook / </a:t>
            </a:r>
            <a:r>
              <a:rPr lang="en-US" dirty="0" smtClean="0"/>
              <a:t>LinkedIn </a:t>
            </a:r>
            <a:r>
              <a:rPr lang="en-US" dirty="0"/>
              <a:t>/ Google Plus / My </a:t>
            </a:r>
            <a:r>
              <a:rPr lang="en-US" dirty="0" smtClean="0"/>
              <a:t>Space</a:t>
            </a:r>
            <a:endParaRPr lang="en-US" dirty="0"/>
          </a:p>
          <a:p>
            <a:pPr lvl="0" algn="l" rtl="0"/>
            <a:r>
              <a:rPr lang="en-US" dirty="0" smtClean="0"/>
              <a:t>Twitter</a:t>
            </a:r>
            <a:endParaRPr lang="en-US" dirty="0"/>
          </a:p>
          <a:p>
            <a:pPr lvl="0" algn="l" rtl="0"/>
            <a:r>
              <a:rPr lang="en-US" dirty="0" smtClean="0"/>
              <a:t>YouTube</a:t>
            </a:r>
          </a:p>
          <a:p>
            <a:pPr lvl="0" algn="l" rtl="0"/>
            <a:r>
              <a:rPr lang="en-US" dirty="0" smtClean="0"/>
              <a:t>Flickr, </a:t>
            </a:r>
            <a:r>
              <a:rPr lang="en-US" dirty="0" err="1" smtClean="0"/>
              <a:t>Instagram</a:t>
            </a:r>
            <a:r>
              <a:rPr lang="en-US" dirty="0" smtClean="0"/>
              <a:t>, </a:t>
            </a:r>
            <a:endParaRPr lang="en-US" dirty="0"/>
          </a:p>
          <a:p>
            <a:pPr lvl="0" algn="l" rtl="0"/>
            <a:r>
              <a:rPr lang="en-US" dirty="0"/>
              <a:t>BBM/ What is up /…</a:t>
            </a:r>
          </a:p>
          <a:p>
            <a:pPr lvl="0" algn="l" rtl="0"/>
            <a:r>
              <a:rPr lang="en-US" dirty="0"/>
              <a:t>Skype / </a:t>
            </a:r>
            <a:r>
              <a:rPr lang="en-US" dirty="0" err="1"/>
              <a:t>Viber</a:t>
            </a:r>
            <a:r>
              <a:rPr lang="en-US" dirty="0"/>
              <a:t> / …</a:t>
            </a:r>
          </a:p>
          <a:p>
            <a:pPr lvl="0" algn="l" rtl="0"/>
            <a:r>
              <a:rPr lang="en-US" dirty="0" smtClean="0"/>
              <a:t>PayPal,</a:t>
            </a:r>
            <a:endParaRPr lang="en-US" dirty="0"/>
          </a:p>
          <a:p>
            <a:pPr lvl="0" algn="l" rtl="0"/>
            <a:r>
              <a:rPr lang="en-US" dirty="0"/>
              <a:t>Open ID, </a:t>
            </a:r>
          </a:p>
          <a:p>
            <a:pPr algn="l" rtl="0"/>
            <a:r>
              <a:rPr lang="en-US" dirty="0" smtClean="0"/>
              <a:t>IP </a:t>
            </a:r>
            <a:r>
              <a:rPr lang="en-US" dirty="0"/>
              <a:t>(static, dynamic, 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1484313"/>
            <a:ext cx="8374385" cy="496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Registration of Subjects</a:t>
            </a:r>
          </a:p>
        </p:txBody>
      </p:sp>
    </p:spTree>
    <p:extLst>
      <p:ext uri="{BB962C8B-B14F-4D97-AF65-F5344CB8AC3E}">
        <p14:creationId xmlns:p14="http://schemas.microsoft.com/office/powerpoint/2010/main" val="19977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9138"/>
            <a:ext cx="8640960" cy="4868862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92500" lnSpcReduction="10000"/>
          </a:bodyPr>
          <a:lstStyle/>
          <a:p>
            <a:pPr lvl="0"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Deliverable</a:t>
            </a:r>
            <a:r>
              <a:rPr 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of Project :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</a:t>
            </a:r>
            <a:r>
              <a:rPr 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an appropriate set of indicators and a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roadmap</a:t>
            </a:r>
            <a:r>
              <a:rPr 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potential development of ICT statistics based on international and national experience</a:t>
            </a:r>
            <a:r>
              <a:rPr lang="en-US" dirty="0">
                <a:solidFill>
                  <a:schemeClr val="accent1"/>
                </a:solidFill>
              </a:rPr>
              <a:t>.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dirty="0" smtClean="0">
                <a:solidFill>
                  <a:srgbClr val="FF0000"/>
                </a:solidFill>
              </a:rPr>
              <a:t>17 countries </a:t>
            </a:r>
            <a:r>
              <a:rPr lang="en-US" i="1" dirty="0" smtClean="0">
                <a:solidFill>
                  <a:schemeClr val="accent1"/>
                </a:solidFill>
              </a:rPr>
              <a:t>responded. 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>
                <a:solidFill>
                  <a:schemeClr val="accent1"/>
                </a:solidFill>
              </a:rPr>
              <a:t>For development of new/revision of indicators; 70% related to </a:t>
            </a:r>
            <a:r>
              <a:rPr lang="en-US" b="1" i="1" dirty="0" smtClean="0">
                <a:solidFill>
                  <a:srgbClr val="FF0000"/>
                </a:solidFill>
              </a:rPr>
              <a:t>Broadband</a:t>
            </a:r>
            <a:r>
              <a:rPr lang="en-US" i="1" dirty="0" smtClean="0">
                <a:solidFill>
                  <a:schemeClr val="accent1"/>
                </a:solidFill>
              </a:rPr>
              <a:t>; 58% for </a:t>
            </a:r>
            <a:r>
              <a:rPr lang="en-US" b="1" i="1" dirty="0" smtClean="0">
                <a:solidFill>
                  <a:srgbClr val="FF0000"/>
                </a:solidFill>
              </a:rPr>
              <a:t>Digital Content</a:t>
            </a:r>
            <a:r>
              <a:rPr lang="en-US" i="1" dirty="0" smtClean="0">
                <a:solidFill>
                  <a:schemeClr val="accent1"/>
                </a:solidFill>
              </a:rPr>
              <a:t>; 52% for </a:t>
            </a:r>
            <a:r>
              <a:rPr lang="en-US" b="1" i="1" dirty="0" smtClean="0">
                <a:solidFill>
                  <a:srgbClr val="FF0000"/>
                </a:solidFill>
              </a:rPr>
              <a:t>Cybersecurity</a:t>
            </a:r>
            <a:r>
              <a:rPr lang="en-US" i="1" dirty="0" smtClean="0">
                <a:solidFill>
                  <a:schemeClr val="accent1"/>
                </a:solidFill>
              </a:rPr>
              <a:t>.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>
                <a:solidFill>
                  <a:schemeClr val="accent1"/>
                </a:solidFill>
              </a:rPr>
              <a:t>For participating in the </a:t>
            </a:r>
            <a:r>
              <a:rPr lang="en-US" b="1" i="1" dirty="0" smtClean="0">
                <a:solidFill>
                  <a:srgbClr val="FF0000"/>
                </a:solidFill>
              </a:rPr>
              <a:t>portal</a:t>
            </a:r>
            <a:r>
              <a:rPr lang="en-US" i="1" dirty="0" smtClean="0">
                <a:solidFill>
                  <a:schemeClr val="accent1"/>
                </a:solidFill>
              </a:rPr>
              <a:t>; 88 % wants to </a:t>
            </a:r>
            <a:r>
              <a:rPr lang="en-US" b="1" i="1" dirty="0" smtClean="0">
                <a:solidFill>
                  <a:schemeClr val="accent1"/>
                </a:solidFill>
              </a:rPr>
              <a:t>participate</a:t>
            </a:r>
            <a:r>
              <a:rPr lang="en-US" i="1" dirty="0" smtClean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1484313"/>
            <a:ext cx="8374385" cy="496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Results of the Survey on ICT Indicators</a:t>
            </a:r>
          </a:p>
        </p:txBody>
      </p:sp>
    </p:spTree>
    <p:extLst>
      <p:ext uri="{BB962C8B-B14F-4D97-AF65-F5344CB8AC3E}">
        <p14:creationId xmlns:p14="http://schemas.microsoft.com/office/powerpoint/2010/main" val="109031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10337</TotalTime>
  <Words>983</Words>
  <Application>Microsoft Office PowerPoint</Application>
  <PresentationFormat>On-screen Show (4:3)</PresentationFormat>
  <Paragraphs>217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Development of the IP-based Infrastructure &amp; Services Ecosystem (1/2) :  Needs for Indicators and benchmarking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a_hefnawy</cp:lastModifiedBy>
  <cp:revision>123</cp:revision>
  <cp:lastPrinted>2012-06-05T14:22:09Z</cp:lastPrinted>
  <dcterms:created xsi:type="dcterms:W3CDTF">2010-09-24T19:08:40Z</dcterms:created>
  <dcterms:modified xsi:type="dcterms:W3CDTF">2012-06-12T08:57:49Z</dcterms:modified>
</cp:coreProperties>
</file>